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648" r:id="rId1"/>
  </p:sldMasterIdLst>
  <p:sldIdLst>
    <p:sldId id="256" r:id="rId2"/>
    <p:sldId id="257" r:id="rId3"/>
    <p:sldId id="258" r:id="rId4"/>
    <p:sldId id="305" r:id="rId5"/>
    <p:sldId id="260" r:id="rId6"/>
    <p:sldId id="261" r:id="rId7"/>
    <p:sldId id="262" r:id="rId8"/>
    <p:sldId id="263" r:id="rId9"/>
    <p:sldId id="264" r:id="rId10"/>
    <p:sldId id="265" r:id="rId11"/>
    <p:sldId id="266" r:id="rId12"/>
    <p:sldId id="267" r:id="rId13"/>
    <p:sldId id="268" r:id="rId14"/>
    <p:sldId id="269" r:id="rId15"/>
    <p:sldId id="271" r:id="rId16"/>
    <p:sldId id="270" r:id="rId17"/>
    <p:sldId id="278" r:id="rId18"/>
    <p:sldId id="273" r:id="rId19"/>
    <p:sldId id="279" r:id="rId20"/>
    <p:sldId id="280" r:id="rId21"/>
    <p:sldId id="285" r:id="rId22"/>
    <p:sldId id="311" r:id="rId23"/>
    <p:sldId id="281" r:id="rId24"/>
    <p:sldId id="283" r:id="rId25"/>
    <p:sldId id="284" r:id="rId26"/>
    <p:sldId id="286" r:id="rId27"/>
    <p:sldId id="306" r:id="rId28"/>
    <p:sldId id="287" r:id="rId29"/>
    <p:sldId id="307" r:id="rId30"/>
    <p:sldId id="301" r:id="rId31"/>
    <p:sldId id="289" r:id="rId32"/>
    <p:sldId id="290" r:id="rId33"/>
    <p:sldId id="291" r:id="rId34"/>
    <p:sldId id="292" r:id="rId35"/>
    <p:sldId id="302" r:id="rId36"/>
    <p:sldId id="293" r:id="rId37"/>
    <p:sldId id="295" r:id="rId38"/>
    <p:sldId id="296" r:id="rId39"/>
    <p:sldId id="303" r:id="rId40"/>
    <p:sldId id="297" r:id="rId41"/>
    <p:sldId id="298" r:id="rId42"/>
    <p:sldId id="299" r:id="rId43"/>
    <p:sldId id="310" r:id="rId44"/>
    <p:sldId id="300" r:id="rId45"/>
    <p:sldId id="308" r:id="rId46"/>
    <p:sldId id="304"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168" userDrawn="1">
          <p15:clr>
            <a:srgbClr val="A4A3A4"/>
          </p15:clr>
        </p15:guide>
        <p15:guide id="2" pos="2928" userDrawn="1">
          <p15:clr>
            <a:srgbClr val="A4A3A4"/>
          </p15:clr>
        </p15:guide>
        <p15:guide id="3" pos="74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56" autoAdjust="0"/>
    <p:restoredTop sz="94660"/>
  </p:normalViewPr>
  <p:slideViewPr>
    <p:cSldViewPr>
      <p:cViewPr varScale="1">
        <p:scale>
          <a:sx n="117" d="100"/>
          <a:sy n="117" d="100"/>
        </p:scale>
        <p:origin x="-342" y="-102"/>
      </p:cViewPr>
      <p:guideLst>
        <p:guide orient="horz" pos="3168"/>
        <p:guide pos="2928"/>
        <p:guide pos="7440"/>
      </p:guideLst>
    </p:cSldViewPr>
  </p:slideViewPr>
  <p:notesTextViewPr>
    <p:cViewPr>
      <p:scale>
        <a:sx n="1" d="1"/>
        <a:sy n="1" d="1"/>
      </p:scale>
      <p:origin x="0" y="0"/>
    </p:cViewPr>
  </p:notesTextViewPr>
  <p:sorterViewPr>
    <p:cViewPr>
      <p:scale>
        <a:sx n="100" d="100"/>
        <a:sy n="100" d="100"/>
      </p:scale>
      <p:origin x="0" y="-1771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otaz\Desktop\&#1605;&#1588;&#1585;&#1608;&#1593;%20&#1578;&#1582;&#1585;&#1580;%202\sample%20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otaz\Desktop\&#1605;&#1588;&#1585;&#1608;&#1593;%20&#1578;&#1582;&#1585;&#1580;%202\sample%20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motaz\Desktop\&#1605;&#1588;&#1585;&#1608;&#1593;%20&#1578;&#1582;&#1585;&#1580;%202\sample%20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scatterChart>
        <c:scatterStyle val="lineMarker"/>
        <c:varyColors val="0"/>
        <c:ser>
          <c:idx val="0"/>
          <c:order val="0"/>
          <c:tx>
            <c:v>10 W</c:v>
          </c:tx>
          <c:spPr>
            <a:ln w="47625">
              <a:noFill/>
            </a:ln>
          </c:spPr>
          <c:trendline>
            <c:trendlineType val="linear"/>
            <c:dispRSqr val="0"/>
            <c:dispEq val="0"/>
          </c:trendline>
          <c:xVal>
            <c:numRef>
              <c:f>Sheet1!$B$6:$D$6</c:f>
              <c:numCache>
                <c:formatCode>General</c:formatCode>
                <c:ptCount val="3"/>
                <c:pt idx="0">
                  <c:v>5</c:v>
                </c:pt>
                <c:pt idx="1">
                  <c:v>15</c:v>
                </c:pt>
                <c:pt idx="2">
                  <c:v>25</c:v>
                </c:pt>
              </c:numCache>
            </c:numRef>
          </c:xVal>
          <c:yVal>
            <c:numRef>
              <c:f>Sheet1!$B$7:$D$7</c:f>
              <c:numCache>
                <c:formatCode>General</c:formatCode>
                <c:ptCount val="3"/>
                <c:pt idx="0">
                  <c:v>78.7</c:v>
                </c:pt>
                <c:pt idx="1">
                  <c:v>78.7</c:v>
                </c:pt>
                <c:pt idx="2">
                  <c:v>78.599999999999994</c:v>
                </c:pt>
              </c:numCache>
            </c:numRef>
          </c:yVal>
          <c:smooth val="0"/>
        </c:ser>
        <c:ser>
          <c:idx val="1"/>
          <c:order val="1"/>
          <c:tx>
            <c:v>10w</c:v>
          </c:tx>
          <c:spPr>
            <a:ln w="47625">
              <a:noFill/>
            </a:ln>
          </c:spPr>
          <c:trendline>
            <c:trendlineType val="linear"/>
            <c:dispRSqr val="0"/>
            <c:dispEq val="0"/>
          </c:trendline>
          <c:xVal>
            <c:numRef>
              <c:f>Sheet1!$H$6:$J$6</c:f>
              <c:numCache>
                <c:formatCode>General</c:formatCode>
                <c:ptCount val="3"/>
                <c:pt idx="0">
                  <c:v>55</c:v>
                </c:pt>
                <c:pt idx="1">
                  <c:v>65</c:v>
                </c:pt>
                <c:pt idx="2">
                  <c:v>75</c:v>
                </c:pt>
              </c:numCache>
            </c:numRef>
          </c:xVal>
          <c:yVal>
            <c:numRef>
              <c:f>Sheet1!$H$7:$J$7</c:f>
              <c:numCache>
                <c:formatCode>General</c:formatCode>
                <c:ptCount val="3"/>
                <c:pt idx="0">
                  <c:v>18.100000000000001</c:v>
                </c:pt>
                <c:pt idx="1">
                  <c:v>18.8</c:v>
                </c:pt>
                <c:pt idx="2">
                  <c:v>18.7</c:v>
                </c:pt>
              </c:numCache>
            </c:numRef>
          </c:yVal>
          <c:smooth val="0"/>
        </c:ser>
        <c:ser>
          <c:idx val="2"/>
          <c:order val="2"/>
          <c:tx>
            <c:v>10 W </c:v>
          </c:tx>
          <c:spPr>
            <a:ln w="47625">
              <a:noFill/>
            </a:ln>
          </c:spPr>
          <c:trendline>
            <c:trendlineType val="linear"/>
            <c:dispRSqr val="0"/>
            <c:dispEq val="0"/>
          </c:trendline>
          <c:xVal>
            <c:numRef>
              <c:f>Sheet1!$D$6:$H$6</c:f>
              <c:numCache>
                <c:formatCode>General</c:formatCode>
                <c:ptCount val="5"/>
                <c:pt idx="0">
                  <c:v>25</c:v>
                </c:pt>
                <c:pt idx="1">
                  <c:v>30</c:v>
                </c:pt>
                <c:pt idx="2">
                  <c:v>40</c:v>
                </c:pt>
                <c:pt idx="3">
                  <c:v>50</c:v>
                </c:pt>
                <c:pt idx="4">
                  <c:v>55</c:v>
                </c:pt>
              </c:numCache>
            </c:numRef>
          </c:xVal>
          <c:yVal>
            <c:numRef>
              <c:f>Sheet1!$D$7:$H$7</c:f>
              <c:numCache>
                <c:formatCode>General</c:formatCode>
                <c:ptCount val="5"/>
                <c:pt idx="0">
                  <c:v>78.599999999999994</c:v>
                </c:pt>
                <c:pt idx="4">
                  <c:v>18.100000000000001</c:v>
                </c:pt>
              </c:numCache>
            </c:numRef>
          </c:yVal>
          <c:smooth val="0"/>
        </c:ser>
        <c:ser>
          <c:idx val="3"/>
          <c:order val="3"/>
          <c:tx>
            <c:v>20 W</c:v>
          </c:tx>
          <c:spPr>
            <a:ln w="47625">
              <a:noFill/>
            </a:ln>
          </c:spPr>
          <c:trendline>
            <c:trendlineType val="linear"/>
            <c:dispRSqr val="0"/>
            <c:dispEq val="0"/>
          </c:trendline>
          <c:xVal>
            <c:numRef>
              <c:f>Sheet1!$B$6:$D$6</c:f>
              <c:numCache>
                <c:formatCode>General</c:formatCode>
                <c:ptCount val="3"/>
                <c:pt idx="0">
                  <c:v>5</c:v>
                </c:pt>
                <c:pt idx="1">
                  <c:v>15</c:v>
                </c:pt>
                <c:pt idx="2">
                  <c:v>25</c:v>
                </c:pt>
              </c:numCache>
            </c:numRef>
          </c:xVal>
          <c:yVal>
            <c:numRef>
              <c:f>Sheet1!$B$8:$D$8</c:f>
              <c:numCache>
                <c:formatCode>General</c:formatCode>
                <c:ptCount val="3"/>
                <c:pt idx="0">
                  <c:v>97.2</c:v>
                </c:pt>
                <c:pt idx="1">
                  <c:v>97.2</c:v>
                </c:pt>
                <c:pt idx="2">
                  <c:v>97.1</c:v>
                </c:pt>
              </c:numCache>
            </c:numRef>
          </c:yVal>
          <c:smooth val="0"/>
        </c:ser>
        <c:ser>
          <c:idx val="4"/>
          <c:order val="4"/>
          <c:tx>
            <c:v>20 W</c:v>
          </c:tx>
          <c:spPr>
            <a:ln w="47625">
              <a:noFill/>
            </a:ln>
          </c:spPr>
          <c:trendline>
            <c:trendlineType val="linear"/>
            <c:dispRSqr val="0"/>
            <c:dispEq val="0"/>
          </c:trendline>
          <c:xVal>
            <c:numRef>
              <c:f>Sheet1!$D$6:$H$6</c:f>
              <c:numCache>
                <c:formatCode>General</c:formatCode>
                <c:ptCount val="5"/>
                <c:pt idx="0">
                  <c:v>25</c:v>
                </c:pt>
                <c:pt idx="1">
                  <c:v>30</c:v>
                </c:pt>
                <c:pt idx="2">
                  <c:v>40</c:v>
                </c:pt>
                <c:pt idx="3">
                  <c:v>50</c:v>
                </c:pt>
                <c:pt idx="4">
                  <c:v>55</c:v>
                </c:pt>
              </c:numCache>
            </c:numRef>
          </c:xVal>
          <c:yVal>
            <c:numRef>
              <c:f>Sheet1!$D$8:$H$8</c:f>
              <c:numCache>
                <c:formatCode>General</c:formatCode>
                <c:ptCount val="5"/>
                <c:pt idx="0">
                  <c:v>97.1</c:v>
                </c:pt>
                <c:pt idx="4">
                  <c:v>18.7</c:v>
                </c:pt>
              </c:numCache>
            </c:numRef>
          </c:yVal>
          <c:smooth val="0"/>
        </c:ser>
        <c:ser>
          <c:idx val="5"/>
          <c:order val="5"/>
          <c:tx>
            <c:v>20 W</c:v>
          </c:tx>
          <c:spPr>
            <a:ln w="47625">
              <a:noFill/>
            </a:ln>
          </c:spPr>
          <c:trendline>
            <c:trendlineType val="linear"/>
            <c:dispRSqr val="0"/>
            <c:dispEq val="0"/>
          </c:trendline>
          <c:xVal>
            <c:numRef>
              <c:f>Sheet1!$H$6:$J$6</c:f>
              <c:numCache>
                <c:formatCode>General</c:formatCode>
                <c:ptCount val="3"/>
                <c:pt idx="0">
                  <c:v>55</c:v>
                </c:pt>
                <c:pt idx="1">
                  <c:v>65</c:v>
                </c:pt>
                <c:pt idx="2">
                  <c:v>75</c:v>
                </c:pt>
              </c:numCache>
            </c:numRef>
          </c:xVal>
          <c:yVal>
            <c:numRef>
              <c:f>Sheet1!$H$8:$J$8</c:f>
              <c:numCache>
                <c:formatCode>General</c:formatCode>
                <c:ptCount val="3"/>
                <c:pt idx="0">
                  <c:v>18.7</c:v>
                </c:pt>
                <c:pt idx="1">
                  <c:v>19.5</c:v>
                </c:pt>
                <c:pt idx="2">
                  <c:v>19.399999999999999</c:v>
                </c:pt>
              </c:numCache>
            </c:numRef>
          </c:yVal>
          <c:smooth val="0"/>
        </c:ser>
        <c:ser>
          <c:idx val="6"/>
          <c:order val="6"/>
          <c:tx>
            <c:v>30 W</c:v>
          </c:tx>
          <c:spPr>
            <a:ln w="47625">
              <a:noFill/>
            </a:ln>
          </c:spPr>
          <c:trendline>
            <c:trendlineType val="linear"/>
            <c:dispRSqr val="0"/>
            <c:dispEq val="0"/>
          </c:trendline>
          <c:xVal>
            <c:numRef>
              <c:f>Sheet1!$B$6:$D$6</c:f>
              <c:numCache>
                <c:formatCode>General</c:formatCode>
                <c:ptCount val="3"/>
                <c:pt idx="0">
                  <c:v>5</c:v>
                </c:pt>
                <c:pt idx="1">
                  <c:v>15</c:v>
                </c:pt>
                <c:pt idx="2">
                  <c:v>25</c:v>
                </c:pt>
              </c:numCache>
            </c:numRef>
          </c:xVal>
          <c:yVal>
            <c:numRef>
              <c:f>Sheet1!$B$9:$D$9</c:f>
              <c:numCache>
                <c:formatCode>General</c:formatCode>
                <c:ptCount val="3"/>
                <c:pt idx="0">
                  <c:v>139.4</c:v>
                </c:pt>
                <c:pt idx="1">
                  <c:v>139.4</c:v>
                </c:pt>
                <c:pt idx="2">
                  <c:v>139.30000000000001</c:v>
                </c:pt>
              </c:numCache>
            </c:numRef>
          </c:yVal>
          <c:smooth val="0"/>
        </c:ser>
        <c:ser>
          <c:idx val="7"/>
          <c:order val="7"/>
          <c:tx>
            <c:v>30 W</c:v>
          </c:tx>
          <c:spPr>
            <a:ln w="47625">
              <a:noFill/>
            </a:ln>
          </c:spPr>
          <c:trendline>
            <c:trendlineType val="linear"/>
            <c:dispRSqr val="0"/>
            <c:dispEq val="0"/>
          </c:trendline>
          <c:xVal>
            <c:numRef>
              <c:f>Sheet1!$D$6:$H$6</c:f>
              <c:numCache>
                <c:formatCode>General</c:formatCode>
                <c:ptCount val="5"/>
                <c:pt idx="0">
                  <c:v>25</c:v>
                </c:pt>
                <c:pt idx="1">
                  <c:v>30</c:v>
                </c:pt>
                <c:pt idx="2">
                  <c:v>40</c:v>
                </c:pt>
                <c:pt idx="3">
                  <c:v>50</c:v>
                </c:pt>
                <c:pt idx="4">
                  <c:v>55</c:v>
                </c:pt>
              </c:numCache>
            </c:numRef>
          </c:xVal>
          <c:yVal>
            <c:numRef>
              <c:f>Sheet1!$D$9:$H$9</c:f>
              <c:numCache>
                <c:formatCode>General</c:formatCode>
                <c:ptCount val="5"/>
                <c:pt idx="0">
                  <c:v>139.30000000000001</c:v>
                </c:pt>
                <c:pt idx="4">
                  <c:v>19.2</c:v>
                </c:pt>
              </c:numCache>
            </c:numRef>
          </c:yVal>
          <c:smooth val="0"/>
        </c:ser>
        <c:ser>
          <c:idx val="8"/>
          <c:order val="8"/>
          <c:tx>
            <c:v>30 W</c:v>
          </c:tx>
          <c:spPr>
            <a:ln w="47625">
              <a:noFill/>
            </a:ln>
          </c:spPr>
          <c:trendline>
            <c:trendlineType val="linear"/>
            <c:dispRSqr val="0"/>
            <c:dispEq val="0"/>
          </c:trendline>
          <c:xVal>
            <c:numRef>
              <c:f>Sheet1!$H$6:$J$6</c:f>
              <c:numCache>
                <c:formatCode>General</c:formatCode>
                <c:ptCount val="3"/>
                <c:pt idx="0">
                  <c:v>55</c:v>
                </c:pt>
                <c:pt idx="1">
                  <c:v>65</c:v>
                </c:pt>
                <c:pt idx="2">
                  <c:v>75</c:v>
                </c:pt>
              </c:numCache>
            </c:numRef>
          </c:xVal>
          <c:yVal>
            <c:numRef>
              <c:f>Sheet1!$H$9:$J$9</c:f>
              <c:numCache>
                <c:formatCode>General</c:formatCode>
                <c:ptCount val="3"/>
                <c:pt idx="0">
                  <c:v>19.2</c:v>
                </c:pt>
                <c:pt idx="1">
                  <c:v>20</c:v>
                </c:pt>
                <c:pt idx="2">
                  <c:v>19.899999999999999</c:v>
                </c:pt>
              </c:numCache>
            </c:numRef>
          </c:yVal>
          <c:smooth val="0"/>
        </c:ser>
        <c:dLbls>
          <c:showLegendKey val="0"/>
          <c:showVal val="0"/>
          <c:showCatName val="0"/>
          <c:showSerName val="0"/>
          <c:showPercent val="0"/>
          <c:showBubbleSize val="0"/>
        </c:dLbls>
        <c:axId val="47603072"/>
        <c:axId val="47609344"/>
      </c:scatterChart>
      <c:valAx>
        <c:axId val="47603072"/>
        <c:scaling>
          <c:orientation val="minMax"/>
        </c:scaling>
        <c:delete val="0"/>
        <c:axPos val="b"/>
        <c:majorGridlines/>
        <c:minorGridlines/>
        <c:title>
          <c:tx>
            <c:rich>
              <a:bodyPr/>
              <a:lstStyle/>
              <a:p>
                <a:pPr>
                  <a:defRPr/>
                </a:pPr>
                <a:r>
                  <a:rPr lang="en-US" dirty="0"/>
                  <a:t>X</a:t>
                </a:r>
              </a:p>
            </c:rich>
          </c:tx>
          <c:overlay val="0"/>
        </c:title>
        <c:numFmt formatCode="General" sourceLinked="1"/>
        <c:majorTickMark val="out"/>
        <c:minorTickMark val="none"/>
        <c:tickLblPos val="nextTo"/>
        <c:crossAx val="47609344"/>
        <c:crosses val="autoZero"/>
        <c:crossBetween val="midCat"/>
      </c:valAx>
      <c:valAx>
        <c:axId val="47609344"/>
        <c:scaling>
          <c:orientation val="minMax"/>
        </c:scaling>
        <c:delete val="0"/>
        <c:axPos val="l"/>
        <c:majorGridlines/>
        <c:minorGridlines/>
        <c:title>
          <c:tx>
            <c:rich>
              <a:bodyPr/>
              <a:lstStyle/>
              <a:p>
                <a:pPr>
                  <a:defRPr/>
                </a:pPr>
                <a:r>
                  <a:rPr lang="en-US" dirty="0"/>
                  <a:t>T</a:t>
                </a:r>
              </a:p>
            </c:rich>
          </c:tx>
          <c:overlay val="0"/>
        </c:title>
        <c:numFmt formatCode="General" sourceLinked="1"/>
        <c:majorTickMark val="out"/>
        <c:minorTickMark val="none"/>
        <c:tickLblPos val="nextTo"/>
        <c:crossAx val="47603072"/>
        <c:crosses val="autoZero"/>
        <c:crossBetween val="midCat"/>
      </c:valAx>
    </c:plotArea>
    <c:legend>
      <c:legendPos val="r"/>
      <c:layout>
        <c:manualLayout>
          <c:xMode val="edge"/>
          <c:yMode val="edge"/>
          <c:x val="0.82068057545720619"/>
          <c:y val="0.11746330879256206"/>
          <c:w val="0.17931937300407119"/>
          <c:h val="0.88075072807679911"/>
        </c:manualLayout>
      </c:layout>
      <c:overlay val="0"/>
    </c:legend>
    <c:plotVisOnly val="1"/>
    <c:dispBlanksAs val="gap"/>
    <c:showDLblsOverMax val="0"/>
  </c:chart>
  <c:txPr>
    <a:bodyPr/>
    <a:lstStyle/>
    <a:p>
      <a:pPr>
        <a:defRPr sz="1800"/>
      </a:pPr>
      <a:endParaRPr lang="ar-SA"/>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scatterChart>
        <c:scatterStyle val="lineMarker"/>
        <c:varyColors val="0"/>
        <c:ser>
          <c:idx val="0"/>
          <c:order val="0"/>
          <c:tx>
            <c:v>10 W</c:v>
          </c:tx>
          <c:spPr>
            <a:ln w="47625">
              <a:noFill/>
            </a:ln>
          </c:spPr>
          <c:trendline>
            <c:trendlineType val="linear"/>
            <c:dispRSqr val="0"/>
            <c:dispEq val="0"/>
          </c:trendline>
          <c:xVal>
            <c:numRef>
              <c:f>Sheet1!$B$6:$D$6</c:f>
              <c:numCache>
                <c:formatCode>General</c:formatCode>
                <c:ptCount val="3"/>
                <c:pt idx="0">
                  <c:v>5</c:v>
                </c:pt>
                <c:pt idx="1">
                  <c:v>15</c:v>
                </c:pt>
                <c:pt idx="2">
                  <c:v>25</c:v>
                </c:pt>
              </c:numCache>
            </c:numRef>
          </c:xVal>
          <c:yVal>
            <c:numRef>
              <c:f>Sheet1!$B$7:$D$7</c:f>
              <c:numCache>
                <c:formatCode>General</c:formatCode>
                <c:ptCount val="3"/>
                <c:pt idx="0">
                  <c:v>79</c:v>
                </c:pt>
                <c:pt idx="1">
                  <c:v>78.900000000000006</c:v>
                </c:pt>
                <c:pt idx="2">
                  <c:v>78.900000000000006</c:v>
                </c:pt>
              </c:numCache>
            </c:numRef>
          </c:yVal>
          <c:smooth val="0"/>
        </c:ser>
        <c:ser>
          <c:idx val="1"/>
          <c:order val="1"/>
          <c:tx>
            <c:v>10w</c:v>
          </c:tx>
          <c:spPr>
            <a:ln w="47625">
              <a:noFill/>
            </a:ln>
          </c:spPr>
          <c:trendline>
            <c:trendlineType val="linear"/>
            <c:dispRSqr val="0"/>
            <c:dispEq val="0"/>
          </c:trendline>
          <c:xVal>
            <c:numRef>
              <c:f>Sheet1!$H$6:$J$6</c:f>
              <c:numCache>
                <c:formatCode>General</c:formatCode>
                <c:ptCount val="3"/>
                <c:pt idx="0">
                  <c:v>55</c:v>
                </c:pt>
                <c:pt idx="1">
                  <c:v>65</c:v>
                </c:pt>
                <c:pt idx="2">
                  <c:v>75</c:v>
                </c:pt>
              </c:numCache>
            </c:numRef>
          </c:xVal>
          <c:yVal>
            <c:numRef>
              <c:f>Sheet1!$H$7:$J$7</c:f>
              <c:numCache>
                <c:formatCode>General</c:formatCode>
                <c:ptCount val="3"/>
                <c:pt idx="0">
                  <c:v>17</c:v>
                </c:pt>
                <c:pt idx="1">
                  <c:v>17</c:v>
                </c:pt>
                <c:pt idx="2">
                  <c:v>16.899999999999999</c:v>
                </c:pt>
              </c:numCache>
            </c:numRef>
          </c:yVal>
          <c:smooth val="0"/>
        </c:ser>
        <c:ser>
          <c:idx val="2"/>
          <c:order val="2"/>
          <c:tx>
            <c:v>10 W </c:v>
          </c:tx>
          <c:spPr>
            <a:ln w="47625">
              <a:noFill/>
            </a:ln>
          </c:spPr>
          <c:trendline>
            <c:trendlineType val="linear"/>
            <c:dispRSqr val="0"/>
            <c:dispEq val="0"/>
          </c:trendline>
          <c:xVal>
            <c:numRef>
              <c:f>Sheet1!$D$6:$H$6</c:f>
              <c:numCache>
                <c:formatCode>General</c:formatCode>
                <c:ptCount val="5"/>
                <c:pt idx="0">
                  <c:v>25</c:v>
                </c:pt>
                <c:pt idx="1">
                  <c:v>30</c:v>
                </c:pt>
                <c:pt idx="2">
                  <c:v>40</c:v>
                </c:pt>
                <c:pt idx="3">
                  <c:v>50</c:v>
                </c:pt>
                <c:pt idx="4">
                  <c:v>55</c:v>
                </c:pt>
              </c:numCache>
            </c:numRef>
          </c:xVal>
          <c:yVal>
            <c:numRef>
              <c:f>Sheet1!$D$7:$H$7</c:f>
              <c:numCache>
                <c:formatCode>General</c:formatCode>
                <c:ptCount val="5"/>
                <c:pt idx="0">
                  <c:v>78.900000000000006</c:v>
                </c:pt>
                <c:pt idx="4">
                  <c:v>17</c:v>
                </c:pt>
              </c:numCache>
            </c:numRef>
          </c:yVal>
          <c:smooth val="0"/>
        </c:ser>
        <c:ser>
          <c:idx val="3"/>
          <c:order val="3"/>
          <c:tx>
            <c:v>20 W</c:v>
          </c:tx>
          <c:spPr>
            <a:ln w="47625">
              <a:noFill/>
            </a:ln>
          </c:spPr>
          <c:trendline>
            <c:trendlineType val="linear"/>
            <c:dispRSqr val="0"/>
            <c:dispEq val="0"/>
          </c:trendline>
          <c:xVal>
            <c:numRef>
              <c:f>Sheet1!$B$6:$D$6</c:f>
              <c:numCache>
                <c:formatCode>General</c:formatCode>
                <c:ptCount val="3"/>
                <c:pt idx="0">
                  <c:v>5</c:v>
                </c:pt>
                <c:pt idx="1">
                  <c:v>15</c:v>
                </c:pt>
                <c:pt idx="2">
                  <c:v>25</c:v>
                </c:pt>
              </c:numCache>
            </c:numRef>
          </c:xVal>
          <c:yVal>
            <c:numRef>
              <c:f>Sheet1!$B$8:$D$8</c:f>
              <c:numCache>
                <c:formatCode>General</c:formatCode>
                <c:ptCount val="3"/>
                <c:pt idx="0">
                  <c:v>99.2</c:v>
                </c:pt>
                <c:pt idx="1">
                  <c:v>99.2</c:v>
                </c:pt>
                <c:pt idx="2">
                  <c:v>99.1</c:v>
                </c:pt>
              </c:numCache>
            </c:numRef>
          </c:yVal>
          <c:smooth val="0"/>
        </c:ser>
        <c:ser>
          <c:idx val="4"/>
          <c:order val="4"/>
          <c:tx>
            <c:v>20 W</c:v>
          </c:tx>
          <c:spPr>
            <a:ln w="47625">
              <a:noFill/>
            </a:ln>
          </c:spPr>
          <c:trendline>
            <c:trendlineType val="linear"/>
            <c:dispRSqr val="0"/>
            <c:dispEq val="0"/>
          </c:trendline>
          <c:xVal>
            <c:numRef>
              <c:f>Sheet1!$D$6:$H$6</c:f>
              <c:numCache>
                <c:formatCode>General</c:formatCode>
                <c:ptCount val="5"/>
                <c:pt idx="0">
                  <c:v>25</c:v>
                </c:pt>
                <c:pt idx="1">
                  <c:v>30</c:v>
                </c:pt>
                <c:pt idx="2">
                  <c:v>40</c:v>
                </c:pt>
                <c:pt idx="3">
                  <c:v>50</c:v>
                </c:pt>
                <c:pt idx="4">
                  <c:v>55</c:v>
                </c:pt>
              </c:numCache>
            </c:numRef>
          </c:xVal>
          <c:yVal>
            <c:numRef>
              <c:f>Sheet1!$D$8:$H$8</c:f>
              <c:numCache>
                <c:formatCode>General</c:formatCode>
                <c:ptCount val="5"/>
                <c:pt idx="0">
                  <c:v>99.1</c:v>
                </c:pt>
                <c:pt idx="4">
                  <c:v>17.399999999999999</c:v>
                </c:pt>
              </c:numCache>
            </c:numRef>
          </c:yVal>
          <c:smooth val="0"/>
        </c:ser>
        <c:ser>
          <c:idx val="5"/>
          <c:order val="5"/>
          <c:tx>
            <c:v>20 W</c:v>
          </c:tx>
          <c:spPr>
            <a:ln w="47625">
              <a:noFill/>
            </a:ln>
          </c:spPr>
          <c:trendline>
            <c:trendlineType val="linear"/>
            <c:dispRSqr val="0"/>
            <c:dispEq val="0"/>
          </c:trendline>
          <c:xVal>
            <c:numRef>
              <c:f>Sheet1!$H$6:$J$6</c:f>
              <c:numCache>
                <c:formatCode>General</c:formatCode>
                <c:ptCount val="3"/>
                <c:pt idx="0">
                  <c:v>55</c:v>
                </c:pt>
                <c:pt idx="1">
                  <c:v>65</c:v>
                </c:pt>
                <c:pt idx="2">
                  <c:v>75</c:v>
                </c:pt>
              </c:numCache>
            </c:numRef>
          </c:xVal>
          <c:yVal>
            <c:numRef>
              <c:f>Sheet1!$H$8:$J$8</c:f>
              <c:numCache>
                <c:formatCode>General</c:formatCode>
                <c:ptCount val="3"/>
                <c:pt idx="0">
                  <c:v>17.399999999999999</c:v>
                </c:pt>
                <c:pt idx="1">
                  <c:v>17.3</c:v>
                </c:pt>
                <c:pt idx="2">
                  <c:v>17.2</c:v>
                </c:pt>
              </c:numCache>
            </c:numRef>
          </c:yVal>
          <c:smooth val="0"/>
        </c:ser>
        <c:ser>
          <c:idx val="6"/>
          <c:order val="6"/>
          <c:tx>
            <c:v>30 W</c:v>
          </c:tx>
          <c:spPr>
            <a:ln w="47625">
              <a:noFill/>
            </a:ln>
          </c:spPr>
          <c:trendline>
            <c:trendlineType val="linear"/>
            <c:dispRSqr val="0"/>
            <c:dispEq val="0"/>
          </c:trendline>
          <c:xVal>
            <c:numRef>
              <c:f>Sheet1!$B$6:$D$6</c:f>
              <c:numCache>
                <c:formatCode>General</c:formatCode>
                <c:ptCount val="3"/>
                <c:pt idx="0">
                  <c:v>5</c:v>
                </c:pt>
                <c:pt idx="1">
                  <c:v>15</c:v>
                </c:pt>
                <c:pt idx="2">
                  <c:v>25</c:v>
                </c:pt>
              </c:numCache>
            </c:numRef>
          </c:xVal>
          <c:yVal>
            <c:numRef>
              <c:f>Sheet1!$B$9:$D$9</c:f>
              <c:numCache>
                <c:formatCode>General</c:formatCode>
                <c:ptCount val="3"/>
                <c:pt idx="0">
                  <c:v>143.4</c:v>
                </c:pt>
                <c:pt idx="1">
                  <c:v>143.4</c:v>
                </c:pt>
                <c:pt idx="2">
                  <c:v>143.30000000000001</c:v>
                </c:pt>
              </c:numCache>
            </c:numRef>
          </c:yVal>
          <c:smooth val="0"/>
        </c:ser>
        <c:ser>
          <c:idx val="7"/>
          <c:order val="7"/>
          <c:tx>
            <c:v>30 W</c:v>
          </c:tx>
          <c:spPr>
            <a:ln w="47625">
              <a:noFill/>
            </a:ln>
          </c:spPr>
          <c:trendline>
            <c:trendlineType val="linear"/>
            <c:dispRSqr val="0"/>
            <c:dispEq val="0"/>
          </c:trendline>
          <c:xVal>
            <c:numRef>
              <c:f>Sheet1!$D$6:$H$6</c:f>
              <c:numCache>
                <c:formatCode>General</c:formatCode>
                <c:ptCount val="5"/>
                <c:pt idx="0">
                  <c:v>25</c:v>
                </c:pt>
                <c:pt idx="1">
                  <c:v>30</c:v>
                </c:pt>
                <c:pt idx="2">
                  <c:v>40</c:v>
                </c:pt>
                <c:pt idx="3">
                  <c:v>50</c:v>
                </c:pt>
                <c:pt idx="4">
                  <c:v>55</c:v>
                </c:pt>
              </c:numCache>
            </c:numRef>
          </c:xVal>
          <c:yVal>
            <c:numRef>
              <c:f>Sheet1!$D$9:$H$9</c:f>
              <c:numCache>
                <c:formatCode>General</c:formatCode>
                <c:ptCount val="5"/>
                <c:pt idx="0">
                  <c:v>143.30000000000001</c:v>
                </c:pt>
                <c:pt idx="4">
                  <c:v>17.899999999999999</c:v>
                </c:pt>
              </c:numCache>
            </c:numRef>
          </c:yVal>
          <c:smooth val="0"/>
        </c:ser>
        <c:ser>
          <c:idx val="8"/>
          <c:order val="8"/>
          <c:tx>
            <c:v>30 W</c:v>
          </c:tx>
          <c:spPr>
            <a:ln w="47625">
              <a:noFill/>
            </a:ln>
          </c:spPr>
          <c:trendline>
            <c:trendlineType val="linear"/>
            <c:dispRSqr val="0"/>
            <c:dispEq val="0"/>
          </c:trendline>
          <c:xVal>
            <c:numRef>
              <c:f>Sheet1!$H$6:$J$6</c:f>
              <c:numCache>
                <c:formatCode>General</c:formatCode>
                <c:ptCount val="3"/>
                <c:pt idx="0">
                  <c:v>55</c:v>
                </c:pt>
                <c:pt idx="1">
                  <c:v>65</c:v>
                </c:pt>
                <c:pt idx="2">
                  <c:v>75</c:v>
                </c:pt>
              </c:numCache>
            </c:numRef>
          </c:xVal>
          <c:yVal>
            <c:numRef>
              <c:f>Sheet1!$H$9:$J$9</c:f>
              <c:numCache>
                <c:formatCode>General</c:formatCode>
                <c:ptCount val="3"/>
                <c:pt idx="0">
                  <c:v>17.899999999999999</c:v>
                </c:pt>
                <c:pt idx="1">
                  <c:v>17.8</c:v>
                </c:pt>
                <c:pt idx="2">
                  <c:v>17.8</c:v>
                </c:pt>
              </c:numCache>
            </c:numRef>
          </c:yVal>
          <c:smooth val="0"/>
        </c:ser>
        <c:dLbls>
          <c:showLegendKey val="0"/>
          <c:showVal val="0"/>
          <c:showCatName val="0"/>
          <c:showSerName val="0"/>
          <c:showPercent val="0"/>
          <c:showBubbleSize val="0"/>
        </c:dLbls>
        <c:axId val="47763840"/>
        <c:axId val="47765760"/>
      </c:scatterChart>
      <c:valAx>
        <c:axId val="47763840"/>
        <c:scaling>
          <c:orientation val="minMax"/>
        </c:scaling>
        <c:delete val="0"/>
        <c:axPos val="b"/>
        <c:majorGridlines/>
        <c:minorGridlines/>
        <c:title>
          <c:tx>
            <c:rich>
              <a:bodyPr/>
              <a:lstStyle/>
              <a:p>
                <a:pPr>
                  <a:defRPr/>
                </a:pPr>
                <a:r>
                  <a:rPr lang="en-US" dirty="0"/>
                  <a:t>X</a:t>
                </a:r>
              </a:p>
            </c:rich>
          </c:tx>
          <c:overlay val="0"/>
        </c:title>
        <c:numFmt formatCode="General" sourceLinked="1"/>
        <c:majorTickMark val="out"/>
        <c:minorTickMark val="none"/>
        <c:tickLblPos val="nextTo"/>
        <c:crossAx val="47765760"/>
        <c:crosses val="autoZero"/>
        <c:crossBetween val="midCat"/>
      </c:valAx>
      <c:valAx>
        <c:axId val="47765760"/>
        <c:scaling>
          <c:orientation val="minMax"/>
        </c:scaling>
        <c:delete val="0"/>
        <c:axPos val="l"/>
        <c:majorGridlines/>
        <c:minorGridlines/>
        <c:title>
          <c:tx>
            <c:rich>
              <a:bodyPr/>
              <a:lstStyle/>
              <a:p>
                <a:pPr>
                  <a:defRPr/>
                </a:pPr>
                <a:r>
                  <a:rPr lang="en-US" dirty="0"/>
                  <a:t>T</a:t>
                </a:r>
              </a:p>
            </c:rich>
          </c:tx>
          <c:overlay val="0"/>
        </c:title>
        <c:numFmt formatCode="General" sourceLinked="1"/>
        <c:majorTickMark val="out"/>
        <c:minorTickMark val="none"/>
        <c:tickLblPos val="nextTo"/>
        <c:crossAx val="47763840"/>
        <c:crosses val="autoZero"/>
        <c:crossBetween val="midCat"/>
      </c:valAx>
    </c:plotArea>
    <c:legend>
      <c:legendPos val="r"/>
      <c:layout>
        <c:manualLayout>
          <c:xMode val="edge"/>
          <c:yMode val="edge"/>
          <c:x val="0.75092834285548471"/>
          <c:y val="9.3293897964247072E-2"/>
          <c:w val="0.23354902209804421"/>
          <c:h val="0.89964743213068599"/>
        </c:manualLayout>
      </c:layout>
      <c:overlay val="0"/>
    </c:legend>
    <c:plotVisOnly val="1"/>
    <c:dispBlanksAs val="gap"/>
    <c:showDLblsOverMax val="0"/>
  </c:chart>
  <c:txPr>
    <a:bodyPr/>
    <a:lstStyle/>
    <a:p>
      <a:pPr>
        <a:defRPr sz="1800"/>
      </a:pPr>
      <a:endParaRPr lang="ar-SA"/>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scatterChart>
        <c:scatterStyle val="lineMarker"/>
        <c:varyColors val="0"/>
        <c:ser>
          <c:idx val="0"/>
          <c:order val="0"/>
          <c:tx>
            <c:v>10 W</c:v>
          </c:tx>
          <c:spPr>
            <a:ln w="47625">
              <a:noFill/>
            </a:ln>
          </c:spPr>
          <c:trendline>
            <c:trendlineType val="linear"/>
            <c:dispRSqr val="0"/>
            <c:dispEq val="0"/>
          </c:trendline>
          <c:xVal>
            <c:numRef>
              <c:f>Sheet1!$B$6:$D$6</c:f>
              <c:numCache>
                <c:formatCode>General</c:formatCode>
                <c:ptCount val="3"/>
                <c:pt idx="0">
                  <c:v>5</c:v>
                </c:pt>
                <c:pt idx="1">
                  <c:v>15</c:v>
                </c:pt>
                <c:pt idx="2">
                  <c:v>25</c:v>
                </c:pt>
              </c:numCache>
            </c:numRef>
          </c:xVal>
          <c:yVal>
            <c:numRef>
              <c:f>Sheet1!$B$7:$D$7</c:f>
              <c:numCache>
                <c:formatCode>General</c:formatCode>
                <c:ptCount val="3"/>
                <c:pt idx="0">
                  <c:v>79</c:v>
                </c:pt>
                <c:pt idx="1">
                  <c:v>78.900000000000006</c:v>
                </c:pt>
                <c:pt idx="2">
                  <c:v>78.900000000000006</c:v>
                </c:pt>
              </c:numCache>
            </c:numRef>
          </c:yVal>
          <c:smooth val="0"/>
        </c:ser>
        <c:ser>
          <c:idx val="1"/>
          <c:order val="1"/>
          <c:tx>
            <c:v>10w</c:v>
          </c:tx>
          <c:spPr>
            <a:ln w="47625">
              <a:noFill/>
            </a:ln>
          </c:spPr>
          <c:trendline>
            <c:trendlineType val="linear"/>
            <c:dispRSqr val="0"/>
            <c:dispEq val="0"/>
          </c:trendline>
          <c:xVal>
            <c:numRef>
              <c:f>Sheet1!$H$6:$J$6</c:f>
              <c:numCache>
                <c:formatCode>General</c:formatCode>
                <c:ptCount val="3"/>
                <c:pt idx="0">
                  <c:v>55</c:v>
                </c:pt>
                <c:pt idx="1">
                  <c:v>65</c:v>
                </c:pt>
                <c:pt idx="2">
                  <c:v>75</c:v>
                </c:pt>
              </c:numCache>
            </c:numRef>
          </c:xVal>
          <c:yVal>
            <c:numRef>
              <c:f>Sheet1!$H$7:$J$7</c:f>
              <c:numCache>
                <c:formatCode>General</c:formatCode>
                <c:ptCount val="3"/>
                <c:pt idx="0">
                  <c:v>16.2</c:v>
                </c:pt>
                <c:pt idx="1">
                  <c:v>16.2</c:v>
                </c:pt>
                <c:pt idx="2">
                  <c:v>16</c:v>
                </c:pt>
              </c:numCache>
            </c:numRef>
          </c:yVal>
          <c:smooth val="0"/>
        </c:ser>
        <c:ser>
          <c:idx val="2"/>
          <c:order val="2"/>
          <c:tx>
            <c:v>10 W </c:v>
          </c:tx>
          <c:spPr>
            <a:ln w="47625">
              <a:noFill/>
            </a:ln>
          </c:spPr>
          <c:trendline>
            <c:trendlineType val="linear"/>
            <c:dispRSqr val="0"/>
            <c:dispEq val="0"/>
          </c:trendline>
          <c:xVal>
            <c:numRef>
              <c:f>Sheet1!$D$6:$H$6</c:f>
              <c:numCache>
                <c:formatCode>General</c:formatCode>
                <c:ptCount val="5"/>
                <c:pt idx="0">
                  <c:v>25</c:v>
                </c:pt>
                <c:pt idx="1">
                  <c:v>30</c:v>
                </c:pt>
                <c:pt idx="2">
                  <c:v>40</c:v>
                </c:pt>
                <c:pt idx="3">
                  <c:v>50</c:v>
                </c:pt>
                <c:pt idx="4">
                  <c:v>55</c:v>
                </c:pt>
              </c:numCache>
            </c:numRef>
          </c:xVal>
          <c:yVal>
            <c:numRef>
              <c:f>Sheet1!$D$7:$H$7</c:f>
              <c:numCache>
                <c:formatCode>General</c:formatCode>
                <c:ptCount val="5"/>
                <c:pt idx="0">
                  <c:v>78.900000000000006</c:v>
                </c:pt>
                <c:pt idx="4">
                  <c:v>16.2</c:v>
                </c:pt>
              </c:numCache>
            </c:numRef>
          </c:yVal>
          <c:smooth val="0"/>
        </c:ser>
        <c:ser>
          <c:idx val="3"/>
          <c:order val="3"/>
          <c:tx>
            <c:v>20 W</c:v>
          </c:tx>
          <c:spPr>
            <a:ln w="47625">
              <a:noFill/>
            </a:ln>
          </c:spPr>
          <c:trendline>
            <c:trendlineType val="linear"/>
            <c:dispRSqr val="0"/>
            <c:dispEq val="0"/>
          </c:trendline>
          <c:xVal>
            <c:numRef>
              <c:f>Sheet1!$B$6:$D$6</c:f>
              <c:numCache>
                <c:formatCode>General</c:formatCode>
                <c:ptCount val="3"/>
                <c:pt idx="0">
                  <c:v>5</c:v>
                </c:pt>
                <c:pt idx="1">
                  <c:v>15</c:v>
                </c:pt>
                <c:pt idx="2">
                  <c:v>25</c:v>
                </c:pt>
              </c:numCache>
            </c:numRef>
          </c:xVal>
          <c:yVal>
            <c:numRef>
              <c:f>Sheet1!$B$8:$D$8</c:f>
              <c:numCache>
                <c:formatCode>General</c:formatCode>
                <c:ptCount val="3"/>
                <c:pt idx="0">
                  <c:v>99.2</c:v>
                </c:pt>
                <c:pt idx="1">
                  <c:v>99.2</c:v>
                </c:pt>
                <c:pt idx="2">
                  <c:v>99.1</c:v>
                </c:pt>
              </c:numCache>
            </c:numRef>
          </c:yVal>
          <c:smooth val="0"/>
        </c:ser>
        <c:ser>
          <c:idx val="4"/>
          <c:order val="4"/>
          <c:tx>
            <c:v>20 W</c:v>
          </c:tx>
          <c:spPr>
            <a:ln w="47625">
              <a:noFill/>
            </a:ln>
          </c:spPr>
          <c:trendline>
            <c:trendlineType val="linear"/>
            <c:dispRSqr val="0"/>
            <c:dispEq val="0"/>
          </c:trendline>
          <c:xVal>
            <c:numRef>
              <c:f>Sheet1!$D$6:$H$6</c:f>
              <c:numCache>
                <c:formatCode>General</c:formatCode>
                <c:ptCount val="5"/>
                <c:pt idx="0">
                  <c:v>25</c:v>
                </c:pt>
                <c:pt idx="1">
                  <c:v>30</c:v>
                </c:pt>
                <c:pt idx="2">
                  <c:v>40</c:v>
                </c:pt>
                <c:pt idx="3">
                  <c:v>50</c:v>
                </c:pt>
                <c:pt idx="4">
                  <c:v>55</c:v>
                </c:pt>
              </c:numCache>
            </c:numRef>
          </c:xVal>
          <c:yVal>
            <c:numRef>
              <c:f>Sheet1!$D$8:$H$8</c:f>
              <c:numCache>
                <c:formatCode>General</c:formatCode>
                <c:ptCount val="5"/>
                <c:pt idx="0">
                  <c:v>99.1</c:v>
                </c:pt>
                <c:pt idx="4">
                  <c:v>16.399999999999999</c:v>
                </c:pt>
              </c:numCache>
            </c:numRef>
          </c:yVal>
          <c:smooth val="0"/>
        </c:ser>
        <c:ser>
          <c:idx val="5"/>
          <c:order val="5"/>
          <c:tx>
            <c:v>20 W</c:v>
          </c:tx>
          <c:spPr>
            <a:ln w="47625">
              <a:noFill/>
            </a:ln>
          </c:spPr>
          <c:trendline>
            <c:trendlineType val="linear"/>
            <c:dispRSqr val="0"/>
            <c:dispEq val="0"/>
          </c:trendline>
          <c:xVal>
            <c:numRef>
              <c:f>Sheet1!$H$6:$J$6</c:f>
              <c:numCache>
                <c:formatCode>General</c:formatCode>
                <c:ptCount val="3"/>
                <c:pt idx="0">
                  <c:v>55</c:v>
                </c:pt>
                <c:pt idx="1">
                  <c:v>65</c:v>
                </c:pt>
                <c:pt idx="2">
                  <c:v>75</c:v>
                </c:pt>
              </c:numCache>
            </c:numRef>
          </c:xVal>
          <c:yVal>
            <c:numRef>
              <c:f>Sheet1!$H$8:$J$8</c:f>
              <c:numCache>
                <c:formatCode>General</c:formatCode>
                <c:ptCount val="3"/>
                <c:pt idx="0">
                  <c:v>16.399999999999999</c:v>
                </c:pt>
                <c:pt idx="1">
                  <c:v>16.399999999999999</c:v>
                </c:pt>
                <c:pt idx="2">
                  <c:v>16.5</c:v>
                </c:pt>
              </c:numCache>
            </c:numRef>
          </c:yVal>
          <c:smooth val="0"/>
        </c:ser>
        <c:ser>
          <c:idx val="6"/>
          <c:order val="6"/>
          <c:tx>
            <c:v>30 W</c:v>
          </c:tx>
          <c:spPr>
            <a:ln w="47625">
              <a:noFill/>
            </a:ln>
          </c:spPr>
          <c:trendline>
            <c:trendlineType val="linear"/>
            <c:dispRSqr val="0"/>
            <c:dispEq val="0"/>
          </c:trendline>
          <c:xVal>
            <c:numRef>
              <c:f>Sheet1!$B$6:$D$6</c:f>
              <c:numCache>
                <c:formatCode>General</c:formatCode>
                <c:ptCount val="3"/>
                <c:pt idx="0">
                  <c:v>5</c:v>
                </c:pt>
                <c:pt idx="1">
                  <c:v>15</c:v>
                </c:pt>
                <c:pt idx="2">
                  <c:v>25</c:v>
                </c:pt>
              </c:numCache>
            </c:numRef>
          </c:xVal>
          <c:yVal>
            <c:numRef>
              <c:f>Sheet1!$B$9:$D$9</c:f>
              <c:numCache>
                <c:formatCode>General</c:formatCode>
                <c:ptCount val="3"/>
                <c:pt idx="0">
                  <c:v>143.4</c:v>
                </c:pt>
                <c:pt idx="1">
                  <c:v>143.4</c:v>
                </c:pt>
                <c:pt idx="2">
                  <c:v>143.30000000000001</c:v>
                </c:pt>
              </c:numCache>
            </c:numRef>
          </c:yVal>
          <c:smooth val="0"/>
        </c:ser>
        <c:ser>
          <c:idx val="7"/>
          <c:order val="7"/>
          <c:tx>
            <c:v>30 W</c:v>
          </c:tx>
          <c:spPr>
            <a:ln w="47625">
              <a:noFill/>
            </a:ln>
          </c:spPr>
          <c:trendline>
            <c:trendlineType val="linear"/>
            <c:dispRSqr val="0"/>
            <c:dispEq val="0"/>
          </c:trendline>
          <c:xVal>
            <c:numRef>
              <c:f>Sheet1!$D$6:$H$6</c:f>
              <c:numCache>
                <c:formatCode>General</c:formatCode>
                <c:ptCount val="5"/>
                <c:pt idx="0">
                  <c:v>25</c:v>
                </c:pt>
                <c:pt idx="1">
                  <c:v>30</c:v>
                </c:pt>
                <c:pt idx="2">
                  <c:v>40</c:v>
                </c:pt>
                <c:pt idx="3">
                  <c:v>50</c:v>
                </c:pt>
                <c:pt idx="4">
                  <c:v>55</c:v>
                </c:pt>
              </c:numCache>
            </c:numRef>
          </c:xVal>
          <c:yVal>
            <c:numRef>
              <c:f>Sheet1!$D$9:$H$9</c:f>
              <c:numCache>
                <c:formatCode>General</c:formatCode>
                <c:ptCount val="5"/>
                <c:pt idx="0">
                  <c:v>143.30000000000001</c:v>
                </c:pt>
                <c:pt idx="4">
                  <c:v>16.7</c:v>
                </c:pt>
              </c:numCache>
            </c:numRef>
          </c:yVal>
          <c:smooth val="0"/>
        </c:ser>
        <c:ser>
          <c:idx val="8"/>
          <c:order val="8"/>
          <c:tx>
            <c:v>30 W</c:v>
          </c:tx>
          <c:spPr>
            <a:ln w="47625">
              <a:noFill/>
            </a:ln>
          </c:spPr>
          <c:trendline>
            <c:trendlineType val="linear"/>
            <c:dispRSqr val="0"/>
            <c:dispEq val="0"/>
          </c:trendline>
          <c:xVal>
            <c:numRef>
              <c:f>Sheet1!$H$6:$J$6</c:f>
              <c:numCache>
                <c:formatCode>General</c:formatCode>
                <c:ptCount val="3"/>
                <c:pt idx="0">
                  <c:v>55</c:v>
                </c:pt>
                <c:pt idx="1">
                  <c:v>65</c:v>
                </c:pt>
                <c:pt idx="2">
                  <c:v>75</c:v>
                </c:pt>
              </c:numCache>
            </c:numRef>
          </c:xVal>
          <c:yVal>
            <c:numRef>
              <c:f>Sheet1!$H$9:$J$9</c:f>
              <c:numCache>
                <c:formatCode>General</c:formatCode>
                <c:ptCount val="3"/>
                <c:pt idx="0">
                  <c:v>16.7</c:v>
                </c:pt>
                <c:pt idx="1">
                  <c:v>16.600000000000001</c:v>
                </c:pt>
                <c:pt idx="2">
                  <c:v>17.600000000000001</c:v>
                </c:pt>
              </c:numCache>
            </c:numRef>
          </c:yVal>
          <c:smooth val="0"/>
        </c:ser>
        <c:dLbls>
          <c:showLegendKey val="0"/>
          <c:showVal val="0"/>
          <c:showCatName val="0"/>
          <c:showSerName val="0"/>
          <c:showPercent val="0"/>
          <c:showBubbleSize val="0"/>
        </c:dLbls>
        <c:axId val="47965312"/>
        <c:axId val="47967232"/>
      </c:scatterChart>
      <c:valAx>
        <c:axId val="47965312"/>
        <c:scaling>
          <c:orientation val="minMax"/>
        </c:scaling>
        <c:delete val="0"/>
        <c:axPos val="b"/>
        <c:majorGridlines/>
        <c:minorGridlines/>
        <c:title>
          <c:tx>
            <c:rich>
              <a:bodyPr/>
              <a:lstStyle/>
              <a:p>
                <a:pPr>
                  <a:defRPr/>
                </a:pPr>
                <a:r>
                  <a:rPr lang="en-US" dirty="0"/>
                  <a:t>X</a:t>
                </a:r>
              </a:p>
            </c:rich>
          </c:tx>
          <c:overlay val="0"/>
        </c:title>
        <c:numFmt formatCode="General" sourceLinked="1"/>
        <c:majorTickMark val="out"/>
        <c:minorTickMark val="none"/>
        <c:tickLblPos val="nextTo"/>
        <c:crossAx val="47967232"/>
        <c:crosses val="autoZero"/>
        <c:crossBetween val="midCat"/>
      </c:valAx>
      <c:valAx>
        <c:axId val="47967232"/>
        <c:scaling>
          <c:orientation val="minMax"/>
        </c:scaling>
        <c:delete val="0"/>
        <c:axPos val="l"/>
        <c:majorGridlines/>
        <c:minorGridlines/>
        <c:title>
          <c:tx>
            <c:rich>
              <a:bodyPr/>
              <a:lstStyle/>
              <a:p>
                <a:pPr>
                  <a:defRPr/>
                </a:pPr>
                <a:r>
                  <a:rPr lang="en-US" dirty="0"/>
                  <a:t>T</a:t>
                </a:r>
              </a:p>
            </c:rich>
          </c:tx>
          <c:overlay val="0"/>
        </c:title>
        <c:numFmt formatCode="General" sourceLinked="1"/>
        <c:majorTickMark val="out"/>
        <c:minorTickMark val="none"/>
        <c:tickLblPos val="nextTo"/>
        <c:crossAx val="47965312"/>
        <c:crosses val="autoZero"/>
        <c:crossBetween val="midCat"/>
      </c:valAx>
    </c:plotArea>
    <c:legend>
      <c:legendPos val="r"/>
      <c:overlay val="0"/>
    </c:legend>
    <c:plotVisOnly val="1"/>
    <c:dispBlanksAs val="gap"/>
    <c:showDLblsOverMax val="0"/>
  </c:chart>
  <c:txPr>
    <a:bodyPr/>
    <a:lstStyle/>
    <a:p>
      <a:pPr>
        <a:defRPr sz="1800"/>
      </a:pPr>
      <a:endParaRPr lang="ar-SA"/>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ll dir="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8/17/2014</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ransition spd="slow">
    <p:pull dir="ru"/>
  </p:transition>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ustainabilityworkshop.autodesk.com/sites/default/files/styles/large/public/core-page-inserted-images/orientation_for_shade_-_revised.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ustainabilityworkshop.autodesk.com/sites/default/files/styles/large/public/core-page-inserted-images/orientation_for_passive_ventilation_-_revised.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371600"/>
            <a:ext cx="10137862" cy="1775256"/>
          </a:xfrm>
        </p:spPr>
        <p:txBody>
          <a:bodyPr>
            <a:normAutofit fontScale="90000"/>
          </a:bodyPr>
          <a:lstStyle/>
          <a:p>
            <a:r>
              <a:rPr lang="en-US" b="1" dirty="0" smtClean="0">
                <a:effectLst>
                  <a:outerShdw blurRad="38100" dist="38100" dir="2700000" algn="tl">
                    <a:srgbClr val="000000">
                      <a:alpha val="43137"/>
                    </a:srgbClr>
                  </a:outerShdw>
                </a:effectLst>
              </a:rPr>
              <a:t>Thermal Efficiency of Buildings</a:t>
            </a:r>
            <a:endParaRPr lang="en-US"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4823355" y="4267200"/>
            <a:ext cx="6987645" cy="2237108"/>
          </a:xfrm>
        </p:spPr>
        <p:txBody>
          <a:bodyPr>
            <a:normAutofit/>
          </a:bodyPr>
          <a:lstStyle/>
          <a:p>
            <a:pPr algn="l"/>
            <a:r>
              <a:rPr lang="en-US" sz="2000" dirty="0" smtClean="0"/>
              <a:t>Motaz H. Othman</a:t>
            </a:r>
          </a:p>
          <a:p>
            <a:pPr algn="l"/>
            <a:r>
              <a:rPr lang="en-US" sz="2000" dirty="0" smtClean="0"/>
              <a:t>Mohammad S. Humaidi</a:t>
            </a:r>
          </a:p>
          <a:p>
            <a:pPr algn="l"/>
            <a:endParaRPr lang="en-US" sz="2000" dirty="0" smtClean="0"/>
          </a:p>
          <a:p>
            <a:pPr algn="l"/>
            <a:r>
              <a:rPr lang="en-US" sz="2000" dirty="0" smtClean="0"/>
              <a:t>Supervised by: Dr. Salameh Abdul Fattah</a:t>
            </a:r>
            <a:endParaRPr lang="en-US" sz="1800" dirty="0" smtClean="0"/>
          </a:p>
        </p:txBody>
      </p:sp>
    </p:spTree>
    <p:extLst>
      <p:ext uri="{BB962C8B-B14F-4D97-AF65-F5344CB8AC3E}">
        <p14:creationId xmlns:p14="http://schemas.microsoft.com/office/powerpoint/2010/main" val="4030549682"/>
      </p:ext>
    </p:extLst>
  </p:cSld>
  <p:clrMapOvr>
    <a:masterClrMapping/>
  </p:clrMapOvr>
  <mc:AlternateContent xmlns:mc="http://schemas.openxmlformats.org/markup-compatibility/2006" xmlns:p14="http://schemas.microsoft.com/office/powerpoint/2010/main">
    <mc:Choice Requires="p14">
      <p:transition spd="slow" p14:dur="3000">
        <p14:glitter pattern="hexago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50793" y="2180819"/>
            <a:ext cx="5328614" cy="3610382"/>
          </a:xfrm>
        </p:spPr>
        <p:txBody>
          <a:bodyPr>
            <a:normAutofit/>
          </a:bodyPr>
          <a:lstStyle/>
          <a:p>
            <a:pPr marL="0" indent="0">
              <a:buNone/>
            </a:pPr>
            <a:r>
              <a:rPr lang="en-US" b="1" u="sng" dirty="0"/>
              <a:t>Forms of Insulation Board</a:t>
            </a:r>
          </a:p>
          <a:p>
            <a:pPr marL="0" indent="0">
              <a:buNone/>
            </a:pPr>
            <a:endParaRPr lang="en-US" dirty="0"/>
          </a:p>
          <a:p>
            <a:pPr lvl="1">
              <a:buFont typeface="Wingdings" panose="05000000000000000000" pitchFamily="2" charset="2"/>
              <a:buChar char="Ø"/>
            </a:pPr>
            <a:r>
              <a:rPr lang="en-US" sz="1800" dirty="0"/>
              <a:t>Block </a:t>
            </a:r>
          </a:p>
          <a:p>
            <a:pPr lvl="1">
              <a:buFont typeface="Wingdings" panose="05000000000000000000" pitchFamily="2" charset="2"/>
              <a:buChar char="Ø"/>
            </a:pPr>
            <a:r>
              <a:rPr lang="en-US" sz="1800" dirty="0"/>
              <a:t>Sheet </a:t>
            </a:r>
          </a:p>
          <a:p>
            <a:pPr lvl="1">
              <a:buFont typeface="Wingdings" panose="05000000000000000000" pitchFamily="2" charset="2"/>
              <a:buChar char="Ø"/>
            </a:pPr>
            <a:r>
              <a:rPr lang="en-US" sz="1800" dirty="0"/>
              <a:t>Foam</a:t>
            </a:r>
          </a:p>
          <a:p>
            <a:pPr lvl="1">
              <a:buFont typeface="Wingdings" panose="05000000000000000000" pitchFamily="2" charset="2"/>
              <a:buChar char="Ø"/>
            </a:pPr>
            <a:r>
              <a:rPr lang="en-US" sz="1800" dirty="0"/>
              <a:t>Spray</a:t>
            </a:r>
          </a:p>
          <a:p>
            <a:pPr lvl="1">
              <a:buFont typeface="Wingdings" panose="05000000000000000000" pitchFamily="2" charset="2"/>
              <a:buChar char="Ø"/>
            </a:pPr>
            <a:r>
              <a:rPr lang="en-US" sz="1800" dirty="0"/>
              <a:t>Cements</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31418" y="1865260"/>
            <a:ext cx="2687175" cy="21207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2810" y="3250643"/>
            <a:ext cx="3040276" cy="226408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31418" y="4382683"/>
            <a:ext cx="2971606" cy="208073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0" name="Title 1"/>
          <p:cNvSpPr txBox="1">
            <a:spLocks/>
          </p:cNvSpPr>
          <p:nvPr/>
        </p:nvSpPr>
        <p:spPr>
          <a:xfrm>
            <a:off x="2250793" y="1223683"/>
            <a:ext cx="2245007" cy="452718"/>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smtClean="0"/>
              <a:t>Thermal insulation</a:t>
            </a:r>
            <a:endParaRPr lang="en-US" sz="2000" b="1" dirty="0"/>
          </a:p>
        </p:txBody>
      </p:sp>
    </p:spTree>
    <p:extLst>
      <p:ext uri="{BB962C8B-B14F-4D97-AF65-F5344CB8AC3E}">
        <p14:creationId xmlns:p14="http://schemas.microsoft.com/office/powerpoint/2010/main" val="2587090605"/>
      </p:ext>
    </p:extLst>
  </p:cSld>
  <p:clrMapOvr>
    <a:masterClrMapping/>
  </p:clrMapOvr>
  <p:transition spd="slow">
    <p:pull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50793" y="2411504"/>
            <a:ext cx="6839419" cy="3124201"/>
          </a:xfrm>
        </p:spPr>
        <p:txBody>
          <a:bodyPr/>
          <a:lstStyle/>
          <a:p>
            <a:pPr marL="0" indent="0">
              <a:buNone/>
            </a:pPr>
            <a:r>
              <a:rPr lang="en-US" b="1" u="sng" dirty="0"/>
              <a:t>What is Vapor </a:t>
            </a:r>
            <a:r>
              <a:rPr lang="en-US" b="1" u="sng" dirty="0" smtClean="0"/>
              <a:t>barriers?</a:t>
            </a:r>
            <a:endParaRPr lang="en-US" b="1" u="sng" dirty="0"/>
          </a:p>
          <a:p>
            <a:pPr marL="0" indent="0">
              <a:buNone/>
            </a:pPr>
            <a:endParaRPr lang="en-US" dirty="0"/>
          </a:p>
          <a:p>
            <a:pPr marL="0" indent="0">
              <a:buNone/>
            </a:pPr>
            <a:r>
              <a:rPr lang="en-US" sz="1800" dirty="0" smtClean="0"/>
              <a:t>It is defined </a:t>
            </a:r>
            <a:r>
              <a:rPr lang="en-US" sz="1800" dirty="0"/>
              <a:t>as </a:t>
            </a:r>
            <a:r>
              <a:rPr lang="en-US" sz="1800" dirty="0" smtClean="0"/>
              <a:t>the </a:t>
            </a:r>
            <a:r>
              <a:rPr lang="en-US" sz="1800" dirty="0"/>
              <a:t>ability of a material to retard the diffusion of water </a:t>
            </a:r>
            <a:r>
              <a:rPr lang="en-US" sz="1800" dirty="0" smtClean="0"/>
              <a:t>vapor and </a:t>
            </a:r>
            <a:r>
              <a:rPr lang="en-US" sz="1800" dirty="0"/>
              <a:t>measured in units known as "perms" or permeability</a:t>
            </a:r>
            <a:r>
              <a:rPr lang="en-US" sz="1800" dirty="0" smtClean="0"/>
              <a:t>.</a:t>
            </a:r>
            <a:endParaRPr lang="en-US" sz="1800" dirty="0"/>
          </a:p>
        </p:txBody>
      </p:sp>
      <p:sp>
        <p:nvSpPr>
          <p:cNvPr id="6" name="Title 1"/>
          <p:cNvSpPr txBox="1">
            <a:spLocks/>
          </p:cNvSpPr>
          <p:nvPr/>
        </p:nvSpPr>
        <p:spPr>
          <a:xfrm>
            <a:off x="2283450" y="2034986"/>
            <a:ext cx="1711607" cy="376518"/>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b="1" dirty="0"/>
              <a:t>Vapor barriers</a:t>
            </a:r>
          </a:p>
        </p:txBody>
      </p:sp>
    </p:spTree>
    <p:extLst>
      <p:ext uri="{BB962C8B-B14F-4D97-AF65-F5344CB8AC3E}">
        <p14:creationId xmlns:p14="http://schemas.microsoft.com/office/powerpoint/2010/main" val="23833474"/>
      </p:ext>
    </p:extLst>
  </p:cSld>
  <p:clrMapOvr>
    <a:masterClrMapping/>
  </p:clrMapOvr>
  <p:transition spd="slow">
    <p:pull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3717060915"/>
              </p:ext>
            </p:extLst>
          </p:nvPr>
        </p:nvGraphicFramePr>
        <p:xfrm>
          <a:off x="2209800" y="2362200"/>
          <a:ext cx="8801514" cy="4032459"/>
        </p:xfrm>
        <a:graphic>
          <a:graphicData uri="http://schemas.openxmlformats.org/drawingml/2006/table">
            <a:tbl>
              <a:tblPr firstRow="1" bandRow="1">
                <a:tableStyleId>{5C22544A-7EE6-4342-B048-85BDC9FD1C3A}</a:tableStyleId>
              </a:tblPr>
              <a:tblGrid>
                <a:gridCol w="2190218"/>
                <a:gridCol w="1467382"/>
                <a:gridCol w="1722549"/>
                <a:gridCol w="3421365"/>
              </a:tblGrid>
              <a:tr h="620973">
                <a:tc>
                  <a:txBody>
                    <a:bodyPr/>
                    <a:lstStyle/>
                    <a:p>
                      <a:pPr algn="ctr"/>
                      <a:r>
                        <a:rPr lang="en-US" dirty="0" smtClean="0"/>
                        <a:t>Temperature</a:t>
                      </a:r>
                      <a:r>
                        <a:rPr lang="en-US" baseline="0" dirty="0" smtClean="0"/>
                        <a:t> range</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Thermal conductivity</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(permeability)</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t>Applications</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412">
                <a:tc gridSpan="4">
                  <a:txBody>
                    <a:bodyPr/>
                    <a:lstStyle/>
                    <a:p>
                      <a:pPr algn="ctr"/>
                      <a:r>
                        <a:rPr lang="en-US" sz="2000" b="1" kern="1200" dirty="0" smtClean="0">
                          <a:solidFill>
                            <a:schemeClr val="dk1"/>
                          </a:solidFill>
                          <a:latin typeface="+mn-lt"/>
                          <a:ea typeface="+mn-ea"/>
                          <a:cs typeface="+mn-cs"/>
                        </a:rPr>
                        <a:t>CELLULAR GLASS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a:p>
                  </a:txBody>
                  <a:tcPr/>
                </a:tc>
              </a:tr>
              <a:tr h="887104">
                <a:tc>
                  <a:txBody>
                    <a:bodyPr/>
                    <a:lstStyle/>
                    <a:p>
                      <a:pPr algn="ctr"/>
                      <a:r>
                        <a:rPr lang="en-US" dirty="0" smtClean="0"/>
                        <a:t>-260 to 430°C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0.040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zero</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Industrial: tank bases, vessels, piping and equipment</a:t>
                      </a:r>
                      <a:r>
                        <a:rPr lang="en-US" baseline="0" dirty="0" smtClean="0"/>
                        <a:t>  </a:t>
                      </a:r>
                      <a:r>
                        <a:rPr lang="en-US" dirty="0" smtClean="0"/>
                        <a:t>. Buildings: roofs, floors, walls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412">
                <a:tc gridSpan="4">
                  <a:txBody>
                    <a:bodyPr/>
                    <a:lstStyle/>
                    <a:p>
                      <a:pPr algn="ctr"/>
                      <a:r>
                        <a:rPr lang="en-US" sz="2000" b="1" kern="1200" dirty="0" smtClean="0">
                          <a:solidFill>
                            <a:schemeClr val="dk1"/>
                          </a:solidFill>
                          <a:latin typeface="+mn-lt"/>
                          <a:ea typeface="+mn-ea"/>
                          <a:cs typeface="+mn-cs"/>
                        </a:rPr>
                        <a:t>GLASS MINERAL WOOL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a:p>
                  </a:txBody>
                  <a:tcPr/>
                </a:tc>
              </a:tr>
              <a:tr h="1685499">
                <a:tc>
                  <a:txBody>
                    <a:bodyPr/>
                    <a:lstStyle/>
                    <a:p>
                      <a:pPr algn="ctr"/>
                      <a:r>
                        <a:rPr lang="en-US" dirty="0" smtClean="0"/>
                        <a:t>-200 to 450°C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0.040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zero</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in the HAC V sector and insulation in transport, shipping, building and industrial applications.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2286000" y="1828800"/>
            <a:ext cx="5289977" cy="461665"/>
          </a:xfrm>
          <a:prstGeom prst="rect">
            <a:avLst/>
          </a:prstGeom>
          <a:noFill/>
        </p:spPr>
        <p:txBody>
          <a:bodyPr wrap="square" rtlCol="0">
            <a:spAutoFit/>
          </a:bodyPr>
          <a:lstStyle/>
          <a:p>
            <a:r>
              <a:rPr lang="en-US" sz="2400" b="1" u="sng" dirty="0" smtClean="0"/>
              <a:t>Vapor barriers Types:</a:t>
            </a:r>
            <a:endParaRPr lang="en-US" sz="2400" b="1" u="sng" dirty="0"/>
          </a:p>
        </p:txBody>
      </p:sp>
      <p:sp>
        <p:nvSpPr>
          <p:cNvPr id="6" name="Title 1"/>
          <p:cNvSpPr txBox="1">
            <a:spLocks/>
          </p:cNvSpPr>
          <p:nvPr/>
        </p:nvSpPr>
        <p:spPr>
          <a:xfrm>
            <a:off x="2250793" y="1223683"/>
            <a:ext cx="1711607" cy="376518"/>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b="1" dirty="0"/>
              <a:t>Vapor barriers</a:t>
            </a:r>
          </a:p>
        </p:txBody>
      </p:sp>
    </p:spTree>
    <p:extLst>
      <p:ext uri="{BB962C8B-B14F-4D97-AF65-F5344CB8AC3E}">
        <p14:creationId xmlns:p14="http://schemas.microsoft.com/office/powerpoint/2010/main" val="2456637516"/>
      </p:ext>
    </p:extLst>
  </p:cSld>
  <p:clrMapOvr>
    <a:masterClrMapping/>
  </p:clrMapOvr>
  <p:transition spd="slow">
    <p:pull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140587771"/>
              </p:ext>
            </p:extLst>
          </p:nvPr>
        </p:nvGraphicFramePr>
        <p:xfrm>
          <a:off x="2163651" y="2666999"/>
          <a:ext cx="8801514" cy="3810000"/>
        </p:xfrm>
        <a:graphic>
          <a:graphicData uri="http://schemas.openxmlformats.org/drawingml/2006/table">
            <a:tbl>
              <a:tblPr firstRow="1" bandRow="1">
                <a:tableStyleId>{5C22544A-7EE6-4342-B048-85BDC9FD1C3A}</a:tableStyleId>
              </a:tblPr>
              <a:tblGrid>
                <a:gridCol w="2190218"/>
                <a:gridCol w="1467382"/>
                <a:gridCol w="1874949"/>
                <a:gridCol w="3268965"/>
              </a:tblGrid>
              <a:tr h="398173">
                <a:tc>
                  <a:txBody>
                    <a:bodyPr/>
                    <a:lstStyle/>
                    <a:p>
                      <a:pPr algn="ctr"/>
                      <a:r>
                        <a:rPr lang="en-US" dirty="0" smtClean="0"/>
                        <a:t>Temperature</a:t>
                      </a:r>
                      <a:r>
                        <a:rPr lang="en-US" baseline="0" dirty="0" smtClean="0"/>
                        <a:t> range</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Thermal conductivity</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(permeability)</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t>Applications</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gridSpan="4">
                  <a:txBody>
                    <a:bodyPr/>
                    <a:lstStyle/>
                    <a:p>
                      <a:pPr algn="ctr"/>
                      <a:r>
                        <a:rPr lang="en-US" sz="2000" b="1" kern="1200" dirty="0" smtClean="0">
                          <a:solidFill>
                            <a:schemeClr val="dk1"/>
                          </a:solidFill>
                          <a:latin typeface="+mn-lt"/>
                          <a:ea typeface="+mn-ea"/>
                          <a:cs typeface="+mn-cs"/>
                        </a:rPr>
                        <a:t>NITRILE RUBBER EXPANDED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a:p>
                  </a:txBody>
                  <a:tcPr/>
                </a:tc>
              </a:tr>
              <a:tr h="370840">
                <a:tc>
                  <a:txBody>
                    <a:bodyPr/>
                    <a:lstStyle/>
                    <a:p>
                      <a:pPr algn="ctr"/>
                      <a:r>
                        <a:rPr lang="en-US" dirty="0" smtClean="0"/>
                        <a:t>-40 to 116°C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0.037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l-GR" dirty="0" smtClean="0"/>
                        <a:t>0</a:t>
                      </a:r>
                      <a:r>
                        <a:rPr lang="en-US" dirty="0" smtClean="0"/>
                        <a:t>.</a:t>
                      </a:r>
                      <a:r>
                        <a:rPr lang="el-GR" dirty="0" smtClean="0"/>
                        <a:t>25 μ</a:t>
                      </a:r>
                      <a:r>
                        <a:rPr lang="en-US" dirty="0" smtClean="0"/>
                        <a:t>gm/Nh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used for and energy conservation on domestic heating, and hot and cold-water pipe work.</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gridSpan="4">
                  <a:txBody>
                    <a:bodyPr/>
                    <a:lstStyle/>
                    <a:p>
                      <a:pPr algn="ctr"/>
                      <a:r>
                        <a:rPr lang="en-US" sz="2000" b="1" kern="1200" dirty="0" smtClean="0">
                          <a:solidFill>
                            <a:schemeClr val="dk1"/>
                          </a:solidFill>
                          <a:latin typeface="+mn-lt"/>
                          <a:ea typeface="+mn-ea"/>
                          <a:cs typeface="+mn-cs"/>
                        </a:rPr>
                        <a:t>PHENOLIC FOAM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a:p>
                  </a:txBody>
                  <a:tcPr/>
                </a:tc>
              </a:tr>
              <a:tr h="370840">
                <a:tc>
                  <a:txBody>
                    <a:bodyPr/>
                    <a:lstStyle/>
                    <a:p>
                      <a:pPr algn="ctr"/>
                      <a:r>
                        <a:rPr lang="en-US" dirty="0" smtClean="0"/>
                        <a:t>-180 to 120°C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0.018-0.022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l-GR" dirty="0" smtClean="0"/>
                        <a:t>10 μ</a:t>
                      </a:r>
                      <a:r>
                        <a:rPr lang="en-US" dirty="0" smtClean="0"/>
                        <a:t>gm/Nh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Construction – floor, wall, roof insulation in domestic, commercial and industrial</a:t>
                      </a:r>
                    </a:p>
                    <a:p>
                      <a:pPr algn="ctr"/>
                      <a:r>
                        <a:rPr lang="en-US" dirty="0" smtClean="0"/>
                        <a:t>buildings.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2250793" y="2017057"/>
            <a:ext cx="5289977" cy="461665"/>
          </a:xfrm>
          <a:prstGeom prst="rect">
            <a:avLst/>
          </a:prstGeom>
          <a:noFill/>
        </p:spPr>
        <p:txBody>
          <a:bodyPr wrap="square" rtlCol="0">
            <a:spAutoFit/>
          </a:bodyPr>
          <a:lstStyle/>
          <a:p>
            <a:r>
              <a:rPr lang="en-US" sz="2400" b="1" u="sng" dirty="0" smtClean="0"/>
              <a:t>Vapor barriers Types:</a:t>
            </a:r>
            <a:endParaRPr lang="en-US" sz="2400" b="1" u="sng" dirty="0"/>
          </a:p>
        </p:txBody>
      </p:sp>
      <p:sp>
        <p:nvSpPr>
          <p:cNvPr id="3" name="TextBox 2"/>
          <p:cNvSpPr txBox="1"/>
          <p:nvPr/>
        </p:nvSpPr>
        <p:spPr>
          <a:xfrm>
            <a:off x="8377518" y="1105056"/>
            <a:ext cx="2564411" cy="923330"/>
          </a:xfrm>
          <a:prstGeom prst="rect">
            <a:avLst/>
          </a:prstGeom>
          <a:noFill/>
        </p:spPr>
        <p:txBody>
          <a:bodyPr wrap="square" rtlCol="0">
            <a:spAutoFit/>
          </a:bodyPr>
          <a:lstStyle/>
          <a:p>
            <a:r>
              <a:rPr lang="en-US" dirty="0"/>
              <a:t>1 </a:t>
            </a:r>
            <a:r>
              <a:rPr lang="en-US" dirty="0" smtClean="0"/>
              <a:t>kg</a:t>
            </a:r>
            <a:r>
              <a:rPr lang="en-US" dirty="0"/>
              <a:t>/(m×s×Pa)  =  µgm/(Nh) × 2.778 × 10</a:t>
            </a:r>
          </a:p>
          <a:p>
            <a:r>
              <a:rPr lang="en-US" dirty="0"/>
              <a:t>13</a:t>
            </a:r>
          </a:p>
        </p:txBody>
      </p:sp>
      <p:sp>
        <p:nvSpPr>
          <p:cNvPr id="9" name="Title 1"/>
          <p:cNvSpPr txBox="1">
            <a:spLocks/>
          </p:cNvSpPr>
          <p:nvPr/>
        </p:nvSpPr>
        <p:spPr>
          <a:xfrm>
            <a:off x="2250793" y="1223683"/>
            <a:ext cx="1711607" cy="376518"/>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b="1" dirty="0"/>
              <a:t>Vapor barriers</a:t>
            </a:r>
          </a:p>
        </p:txBody>
      </p:sp>
    </p:spTree>
    <p:extLst>
      <p:ext uri="{BB962C8B-B14F-4D97-AF65-F5344CB8AC3E}">
        <p14:creationId xmlns:p14="http://schemas.microsoft.com/office/powerpoint/2010/main" val="1941508374"/>
      </p:ext>
    </p:extLst>
  </p:cSld>
  <p:clrMapOvr>
    <a:masterClrMapping/>
  </p:clrMapOvr>
  <p:transition spd="slow">
    <p:pull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15377" y="1380068"/>
            <a:ext cx="6987645" cy="2616199"/>
          </a:xfrm>
        </p:spPr>
        <p:txBody>
          <a:bodyPr>
            <a:normAutofit/>
          </a:bodyPr>
          <a:lstStyle/>
          <a:p>
            <a:pPr algn="l"/>
            <a:r>
              <a:rPr lang="en-US" sz="4800" b="1" dirty="0"/>
              <a:t>Heat </a:t>
            </a:r>
            <a:r>
              <a:rPr lang="en-US" sz="4800" b="1" dirty="0" smtClean="0"/>
              <a:t>Losses</a:t>
            </a:r>
            <a:endParaRPr lang="en-US" sz="4800" b="1" dirty="0"/>
          </a:p>
        </p:txBody>
      </p:sp>
      <p:sp>
        <p:nvSpPr>
          <p:cNvPr id="3" name="Content Placeholder 2"/>
          <p:cNvSpPr>
            <a:spLocks noGrp="1"/>
          </p:cNvSpPr>
          <p:nvPr>
            <p:ph type="subTitle" idx="1"/>
          </p:nvPr>
        </p:nvSpPr>
        <p:spPr/>
        <p:txBody>
          <a:bodyPr>
            <a:normAutofit fontScale="85000" lnSpcReduction="20000"/>
          </a:bodyPr>
          <a:lstStyle/>
          <a:p>
            <a:pPr marL="0" indent="0" algn="l">
              <a:buNone/>
            </a:pPr>
            <a:r>
              <a:rPr lang="en-US" sz="3200" u="sng" dirty="0"/>
              <a:t>What is </a:t>
            </a:r>
            <a:r>
              <a:rPr lang="en-US" sz="3200" u="sng" dirty="0" smtClean="0"/>
              <a:t>heat loss?</a:t>
            </a:r>
            <a:endParaRPr lang="en-US" sz="3200" u="sng" dirty="0"/>
          </a:p>
          <a:p>
            <a:pPr marL="0" indent="0">
              <a:buNone/>
            </a:pPr>
            <a:endParaRPr lang="en-US" dirty="0"/>
          </a:p>
          <a:p>
            <a:pPr marL="0" indent="0" algn="l">
              <a:buNone/>
            </a:pPr>
            <a:r>
              <a:rPr lang="en-US" dirty="0" smtClean="0"/>
              <a:t>It is defined as the </a:t>
            </a:r>
            <a:r>
              <a:rPr lang="en-US" dirty="0"/>
              <a:t>heat that flows from the building interior, through the building envelope to the outside </a:t>
            </a:r>
            <a:r>
              <a:rPr lang="en-US" dirty="0" smtClean="0"/>
              <a:t>environment .</a:t>
            </a:r>
            <a:endParaRPr lang="en-US" dirty="0"/>
          </a:p>
        </p:txBody>
      </p:sp>
    </p:spTree>
    <p:extLst>
      <p:ext uri="{BB962C8B-B14F-4D97-AF65-F5344CB8AC3E}">
        <p14:creationId xmlns:p14="http://schemas.microsoft.com/office/powerpoint/2010/main" val="381136881"/>
      </p:ext>
    </p:extLst>
  </p:cSld>
  <p:clrMapOvr>
    <a:masterClrMapping/>
  </p:clrMapOvr>
  <p:transition spd="slow">
    <p:pull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95400" y="3733800"/>
            <a:ext cx="556563" cy="369332"/>
          </a:xfrm>
          <a:prstGeom prst="rect">
            <a:avLst/>
          </a:prstGeom>
        </p:spPr>
        <p:txBody>
          <a:bodyPr wrap="none">
            <a:spAutoFit/>
          </a:bodyPr>
          <a:lstStyle/>
          <a:p>
            <a:r>
              <a:rPr lang="en-US" i="1" dirty="0"/>
              <a:t>        </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901090" y="2362200"/>
            <a:ext cx="5290910" cy="3610381"/>
          </a:xfrm>
          <a:prstGeom prst="rect">
            <a:avLst/>
          </a:prstGeom>
        </p:spPr>
      </p:pic>
      <p:sp>
        <p:nvSpPr>
          <p:cNvPr id="8" name="Content Placeholder 7"/>
          <p:cNvSpPr>
            <a:spLocks noGrp="1"/>
          </p:cNvSpPr>
          <p:nvPr>
            <p:ph sz="half" idx="1"/>
          </p:nvPr>
        </p:nvSpPr>
        <p:spPr>
          <a:xfrm>
            <a:off x="2250793" y="2467819"/>
            <a:ext cx="5083967" cy="3124201"/>
          </a:xfrm>
        </p:spPr>
        <p:txBody>
          <a:bodyPr>
            <a:noAutofit/>
          </a:bodyPr>
          <a:lstStyle/>
          <a:p>
            <a:pPr marL="0" lvl="0" indent="0">
              <a:spcBef>
                <a:spcPts val="0"/>
              </a:spcBef>
              <a:spcAft>
                <a:spcPts val="0"/>
              </a:spcAft>
              <a:buClrTx/>
              <a:buSzTx/>
              <a:buNone/>
            </a:pPr>
            <a:r>
              <a:rPr lang="en-US" sz="2000" dirty="0">
                <a:solidFill>
                  <a:prstClr val="black"/>
                </a:solidFill>
              </a:rPr>
              <a:t>The heat </a:t>
            </a:r>
            <a:r>
              <a:rPr lang="en-US" sz="2000" dirty="0" smtClean="0">
                <a:solidFill>
                  <a:prstClr val="black"/>
                </a:solidFill>
              </a:rPr>
              <a:t>loss can </a:t>
            </a:r>
            <a:r>
              <a:rPr lang="en-US" sz="2000" dirty="0">
                <a:solidFill>
                  <a:prstClr val="black"/>
                </a:solidFill>
              </a:rPr>
              <a:t>be calculated as :</a:t>
            </a:r>
          </a:p>
          <a:p>
            <a:pPr marL="0" lvl="0" indent="0" algn="ctr">
              <a:spcBef>
                <a:spcPts val="0"/>
              </a:spcBef>
              <a:spcAft>
                <a:spcPts val="0"/>
              </a:spcAft>
              <a:buClrTx/>
              <a:buSzTx/>
              <a:buNone/>
            </a:pPr>
            <a:r>
              <a:rPr lang="en-US" sz="2000" b="1" dirty="0">
                <a:solidFill>
                  <a:prstClr val="black"/>
                </a:solidFill>
              </a:rPr>
              <a:t>H</a:t>
            </a:r>
            <a:r>
              <a:rPr lang="en-US" sz="2000" b="1" baseline="-25000" dirty="0">
                <a:solidFill>
                  <a:prstClr val="black"/>
                </a:solidFill>
              </a:rPr>
              <a:t>t</a:t>
            </a:r>
            <a:r>
              <a:rPr lang="en-US" sz="2000" b="1" dirty="0">
                <a:solidFill>
                  <a:prstClr val="black"/>
                </a:solidFill>
              </a:rPr>
              <a:t> = A U (t</a:t>
            </a:r>
            <a:r>
              <a:rPr lang="en-US" sz="2000" b="1" baseline="-25000" dirty="0">
                <a:solidFill>
                  <a:prstClr val="black"/>
                </a:solidFill>
              </a:rPr>
              <a:t>i</a:t>
            </a:r>
            <a:r>
              <a:rPr lang="en-US" sz="2000" b="1" dirty="0">
                <a:solidFill>
                  <a:prstClr val="black"/>
                </a:solidFill>
              </a:rPr>
              <a:t> - t</a:t>
            </a:r>
            <a:r>
              <a:rPr lang="en-US" sz="2000" b="1" baseline="-25000" dirty="0">
                <a:solidFill>
                  <a:prstClr val="black"/>
                </a:solidFill>
              </a:rPr>
              <a:t>o</a:t>
            </a:r>
            <a:r>
              <a:rPr lang="en-US" sz="2000" b="1" dirty="0">
                <a:solidFill>
                  <a:prstClr val="black"/>
                </a:solidFill>
              </a:rPr>
              <a:t>)</a:t>
            </a:r>
            <a:r>
              <a:rPr lang="en-US" sz="2000" dirty="0">
                <a:solidFill>
                  <a:prstClr val="black"/>
                </a:solidFill>
              </a:rPr>
              <a:t> </a:t>
            </a:r>
            <a:endParaRPr lang="en-US" sz="2000" dirty="0" smtClean="0">
              <a:solidFill>
                <a:prstClr val="black"/>
              </a:solidFill>
            </a:endParaRPr>
          </a:p>
          <a:p>
            <a:pPr marL="0" lvl="0" indent="0" algn="ctr">
              <a:spcBef>
                <a:spcPts val="0"/>
              </a:spcBef>
              <a:spcAft>
                <a:spcPts val="0"/>
              </a:spcAft>
              <a:buClrTx/>
              <a:buSzTx/>
              <a:buNone/>
            </a:pPr>
            <a:endParaRPr lang="en-US" sz="2000" dirty="0">
              <a:solidFill>
                <a:prstClr val="black"/>
              </a:solidFill>
            </a:endParaRPr>
          </a:p>
          <a:p>
            <a:pPr marL="0" lvl="0" indent="0">
              <a:spcBef>
                <a:spcPts val="0"/>
              </a:spcBef>
              <a:spcAft>
                <a:spcPts val="0"/>
              </a:spcAft>
              <a:buClrTx/>
              <a:buSzTx/>
              <a:buNone/>
            </a:pPr>
            <a:r>
              <a:rPr lang="en-US" dirty="0">
                <a:solidFill>
                  <a:prstClr val="black"/>
                </a:solidFill>
              </a:rPr>
              <a:t>H</a:t>
            </a:r>
            <a:r>
              <a:rPr lang="en-US" baseline="-25000" dirty="0">
                <a:solidFill>
                  <a:prstClr val="black"/>
                </a:solidFill>
              </a:rPr>
              <a:t>t</a:t>
            </a:r>
            <a:r>
              <a:rPr lang="en-US" dirty="0">
                <a:solidFill>
                  <a:prstClr val="black"/>
                </a:solidFill>
              </a:rPr>
              <a:t> = transmission heat loss (W)</a:t>
            </a:r>
          </a:p>
          <a:p>
            <a:pPr marL="0" lvl="0" indent="0">
              <a:spcBef>
                <a:spcPts val="0"/>
              </a:spcBef>
              <a:spcAft>
                <a:spcPts val="0"/>
              </a:spcAft>
              <a:buClrTx/>
              <a:buSzTx/>
              <a:buNone/>
            </a:pPr>
            <a:r>
              <a:rPr lang="it-IT" dirty="0">
                <a:solidFill>
                  <a:prstClr val="black"/>
                </a:solidFill>
              </a:rPr>
              <a:t>t</a:t>
            </a:r>
            <a:r>
              <a:rPr lang="it-IT" baseline="-25000" dirty="0">
                <a:solidFill>
                  <a:prstClr val="black"/>
                </a:solidFill>
              </a:rPr>
              <a:t>i</a:t>
            </a:r>
            <a:r>
              <a:rPr lang="it-IT" dirty="0">
                <a:solidFill>
                  <a:prstClr val="black"/>
                </a:solidFill>
              </a:rPr>
              <a:t> = inside air temperature (</a:t>
            </a:r>
            <a:r>
              <a:rPr lang="it-IT" baseline="30000" dirty="0">
                <a:solidFill>
                  <a:prstClr val="black"/>
                </a:solidFill>
              </a:rPr>
              <a:t>o</a:t>
            </a:r>
            <a:r>
              <a:rPr lang="it-IT" dirty="0">
                <a:solidFill>
                  <a:prstClr val="black"/>
                </a:solidFill>
              </a:rPr>
              <a:t>C)</a:t>
            </a:r>
          </a:p>
          <a:p>
            <a:pPr marL="0" lvl="0" indent="0">
              <a:spcBef>
                <a:spcPts val="0"/>
              </a:spcBef>
              <a:spcAft>
                <a:spcPts val="0"/>
              </a:spcAft>
              <a:buClrTx/>
              <a:buSzTx/>
              <a:buNone/>
            </a:pPr>
            <a:r>
              <a:rPr lang="en-US" dirty="0">
                <a:solidFill>
                  <a:prstClr val="black"/>
                </a:solidFill>
              </a:rPr>
              <a:t>U = overall heat transmission coefficient (W/m</a:t>
            </a:r>
            <a:r>
              <a:rPr lang="en-US" baseline="30000" dirty="0">
                <a:solidFill>
                  <a:prstClr val="black"/>
                </a:solidFill>
              </a:rPr>
              <a:t>2</a:t>
            </a:r>
            <a:r>
              <a:rPr lang="en-US" dirty="0">
                <a:solidFill>
                  <a:prstClr val="black"/>
                </a:solidFill>
              </a:rPr>
              <a:t>K)</a:t>
            </a:r>
          </a:p>
          <a:p>
            <a:pPr marL="0" lvl="0" indent="0">
              <a:spcBef>
                <a:spcPts val="0"/>
              </a:spcBef>
              <a:spcAft>
                <a:spcPts val="0"/>
              </a:spcAft>
              <a:buClrTx/>
              <a:buSzTx/>
              <a:buNone/>
            </a:pPr>
            <a:r>
              <a:rPr lang="it-IT" dirty="0">
                <a:solidFill>
                  <a:prstClr val="black"/>
                </a:solidFill>
              </a:rPr>
              <a:t>t</a:t>
            </a:r>
            <a:r>
              <a:rPr lang="it-IT" baseline="-25000" dirty="0">
                <a:solidFill>
                  <a:prstClr val="black"/>
                </a:solidFill>
              </a:rPr>
              <a:t>i</a:t>
            </a:r>
            <a:r>
              <a:rPr lang="it-IT" dirty="0">
                <a:solidFill>
                  <a:prstClr val="black"/>
                </a:solidFill>
              </a:rPr>
              <a:t> = inside air temperature (</a:t>
            </a:r>
            <a:r>
              <a:rPr lang="it-IT" baseline="30000" dirty="0">
                <a:solidFill>
                  <a:prstClr val="black"/>
                </a:solidFill>
              </a:rPr>
              <a:t>o</a:t>
            </a:r>
            <a:r>
              <a:rPr lang="it-IT" dirty="0">
                <a:solidFill>
                  <a:prstClr val="black"/>
                </a:solidFill>
              </a:rPr>
              <a:t>C)</a:t>
            </a:r>
          </a:p>
          <a:p>
            <a:pPr marL="0" lvl="0" indent="0">
              <a:spcBef>
                <a:spcPts val="0"/>
              </a:spcBef>
              <a:spcAft>
                <a:spcPts val="0"/>
              </a:spcAft>
              <a:buClrTx/>
              <a:buSzTx/>
              <a:buNone/>
            </a:pPr>
            <a:r>
              <a:rPr lang="en-US" dirty="0">
                <a:solidFill>
                  <a:prstClr val="black"/>
                </a:solidFill>
              </a:rPr>
              <a:t>t</a:t>
            </a:r>
            <a:r>
              <a:rPr lang="en-US" baseline="-25000" dirty="0">
                <a:solidFill>
                  <a:prstClr val="black"/>
                </a:solidFill>
              </a:rPr>
              <a:t>o</a:t>
            </a:r>
            <a:r>
              <a:rPr lang="en-US" dirty="0">
                <a:solidFill>
                  <a:prstClr val="black"/>
                </a:solidFill>
              </a:rPr>
              <a:t>= outside air temperature (</a:t>
            </a:r>
            <a:r>
              <a:rPr lang="en-US" baseline="30000" dirty="0">
                <a:solidFill>
                  <a:prstClr val="black"/>
                </a:solidFill>
              </a:rPr>
              <a:t>o</a:t>
            </a:r>
            <a:r>
              <a:rPr lang="en-US" dirty="0">
                <a:solidFill>
                  <a:prstClr val="black"/>
                </a:solidFill>
              </a:rPr>
              <a:t>C</a:t>
            </a:r>
            <a:r>
              <a:rPr lang="en-US" dirty="0" smtClean="0">
                <a:solidFill>
                  <a:prstClr val="black"/>
                </a:solidFill>
              </a:rPr>
              <a:t>)</a:t>
            </a:r>
            <a:endParaRPr lang="en-US" dirty="0">
              <a:solidFill>
                <a:prstClr val="black"/>
              </a:solidFill>
            </a:endParaRPr>
          </a:p>
        </p:txBody>
      </p:sp>
      <p:sp>
        <p:nvSpPr>
          <p:cNvPr id="10" name="Title 1"/>
          <p:cNvSpPr txBox="1">
            <a:spLocks/>
          </p:cNvSpPr>
          <p:nvPr/>
        </p:nvSpPr>
        <p:spPr>
          <a:xfrm>
            <a:off x="1484311" y="428220"/>
            <a:ext cx="10018713" cy="1752599"/>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6000" dirty="0"/>
          </a:p>
        </p:txBody>
      </p:sp>
      <p:sp>
        <p:nvSpPr>
          <p:cNvPr id="12" name="TextBox 11"/>
          <p:cNvSpPr txBox="1"/>
          <p:nvPr/>
        </p:nvSpPr>
        <p:spPr>
          <a:xfrm>
            <a:off x="7332607" y="5866537"/>
            <a:ext cx="1451428" cy="400110"/>
          </a:xfrm>
          <a:prstGeom prst="rect">
            <a:avLst/>
          </a:prstGeom>
          <a:noFill/>
        </p:spPr>
        <p:txBody>
          <a:bodyPr wrap="square" rtlCol="0">
            <a:spAutoFit/>
          </a:bodyPr>
          <a:lstStyle/>
          <a:p>
            <a:r>
              <a:rPr lang="en-US" sz="2000" b="1" dirty="0"/>
              <a:t>Floors</a:t>
            </a:r>
          </a:p>
        </p:txBody>
      </p:sp>
      <p:sp>
        <p:nvSpPr>
          <p:cNvPr id="13" name="TextBox 12"/>
          <p:cNvSpPr txBox="1"/>
          <p:nvPr/>
        </p:nvSpPr>
        <p:spPr>
          <a:xfrm>
            <a:off x="10851920" y="4954766"/>
            <a:ext cx="1451428" cy="400110"/>
          </a:xfrm>
          <a:prstGeom prst="rect">
            <a:avLst/>
          </a:prstGeom>
          <a:noFill/>
        </p:spPr>
        <p:txBody>
          <a:bodyPr wrap="square" rtlCol="0">
            <a:spAutoFit/>
          </a:bodyPr>
          <a:lstStyle/>
          <a:p>
            <a:r>
              <a:rPr lang="en-US" sz="2000" b="1" dirty="0"/>
              <a:t>Windows </a:t>
            </a:r>
            <a:endParaRPr lang="en-US" b="1" dirty="0"/>
          </a:p>
        </p:txBody>
      </p:sp>
      <p:sp>
        <p:nvSpPr>
          <p:cNvPr id="14" name="TextBox 13"/>
          <p:cNvSpPr txBox="1"/>
          <p:nvPr/>
        </p:nvSpPr>
        <p:spPr>
          <a:xfrm>
            <a:off x="9622974" y="5572259"/>
            <a:ext cx="1451428" cy="400110"/>
          </a:xfrm>
          <a:prstGeom prst="rect">
            <a:avLst/>
          </a:prstGeom>
          <a:noFill/>
        </p:spPr>
        <p:txBody>
          <a:bodyPr wrap="square" rtlCol="0">
            <a:spAutoFit/>
          </a:bodyPr>
          <a:lstStyle/>
          <a:p>
            <a:r>
              <a:rPr lang="en-US" sz="2000" b="1" dirty="0"/>
              <a:t>Draughts</a:t>
            </a:r>
            <a:endParaRPr lang="en-US" b="1" dirty="0"/>
          </a:p>
        </p:txBody>
      </p:sp>
      <p:sp>
        <p:nvSpPr>
          <p:cNvPr id="15" name="TextBox 14"/>
          <p:cNvSpPr txBox="1"/>
          <p:nvPr/>
        </p:nvSpPr>
        <p:spPr>
          <a:xfrm>
            <a:off x="6493667" y="4954766"/>
            <a:ext cx="1451428" cy="400110"/>
          </a:xfrm>
          <a:prstGeom prst="rect">
            <a:avLst/>
          </a:prstGeom>
          <a:noFill/>
        </p:spPr>
        <p:txBody>
          <a:bodyPr wrap="square" rtlCol="0">
            <a:spAutoFit/>
          </a:bodyPr>
          <a:lstStyle/>
          <a:p>
            <a:r>
              <a:rPr lang="en-US" sz="2000" b="1" dirty="0"/>
              <a:t>Walls </a:t>
            </a:r>
            <a:endParaRPr lang="en-US" b="1" dirty="0"/>
          </a:p>
        </p:txBody>
      </p:sp>
      <p:sp>
        <p:nvSpPr>
          <p:cNvPr id="16" name="TextBox 15"/>
          <p:cNvSpPr txBox="1"/>
          <p:nvPr/>
        </p:nvSpPr>
        <p:spPr>
          <a:xfrm>
            <a:off x="8171546" y="2357144"/>
            <a:ext cx="1451428" cy="400110"/>
          </a:xfrm>
          <a:prstGeom prst="rect">
            <a:avLst/>
          </a:prstGeom>
          <a:noFill/>
        </p:spPr>
        <p:txBody>
          <a:bodyPr wrap="square" rtlCol="0">
            <a:spAutoFit/>
          </a:bodyPr>
          <a:lstStyle/>
          <a:p>
            <a:r>
              <a:rPr lang="en-US" sz="2000" b="1" dirty="0"/>
              <a:t>Roofs </a:t>
            </a:r>
            <a:endParaRPr lang="en-US" b="1" dirty="0"/>
          </a:p>
        </p:txBody>
      </p:sp>
      <p:sp>
        <p:nvSpPr>
          <p:cNvPr id="17" name="Title 1"/>
          <p:cNvSpPr txBox="1">
            <a:spLocks/>
          </p:cNvSpPr>
          <p:nvPr/>
        </p:nvSpPr>
        <p:spPr>
          <a:xfrm>
            <a:off x="2250793" y="1304519"/>
            <a:ext cx="1676400" cy="452718"/>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t>Heat Losses</a:t>
            </a:r>
          </a:p>
        </p:txBody>
      </p:sp>
    </p:spTree>
    <p:extLst>
      <p:ext uri="{BB962C8B-B14F-4D97-AF65-F5344CB8AC3E}">
        <p14:creationId xmlns:p14="http://schemas.microsoft.com/office/powerpoint/2010/main" val="2331293316"/>
      </p:ext>
    </p:extLst>
  </p:cSld>
  <p:clrMapOvr>
    <a:masterClrMapping/>
  </p:clrMapOvr>
  <p:transition spd="slow">
    <p:pull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614"/>
          <a:stretch/>
        </p:blipFill>
        <p:spPr>
          <a:xfrm>
            <a:off x="2250793" y="2597348"/>
            <a:ext cx="9469718" cy="4170141"/>
          </a:xfrm>
          <a:prstGeom prst="rect">
            <a:avLst/>
          </a:prstGeom>
        </p:spPr>
      </p:pic>
      <p:sp>
        <p:nvSpPr>
          <p:cNvPr id="6" name="TextBox 5"/>
          <p:cNvSpPr txBox="1"/>
          <p:nvPr/>
        </p:nvSpPr>
        <p:spPr>
          <a:xfrm>
            <a:off x="2250793" y="2017057"/>
            <a:ext cx="8762776" cy="461665"/>
          </a:xfrm>
          <a:prstGeom prst="rect">
            <a:avLst/>
          </a:prstGeom>
          <a:noFill/>
        </p:spPr>
        <p:txBody>
          <a:bodyPr wrap="square" rtlCol="0">
            <a:spAutoFit/>
          </a:bodyPr>
          <a:lstStyle/>
          <a:p>
            <a:r>
              <a:rPr lang="en-US" sz="2400" b="1" u="sng" dirty="0" smtClean="0"/>
              <a:t>Overall </a:t>
            </a:r>
            <a:r>
              <a:rPr lang="en-US" sz="2400" b="1" u="sng" dirty="0"/>
              <a:t>Heat Transmission Coefficient (U-value</a:t>
            </a:r>
            <a:r>
              <a:rPr lang="en-US" sz="2400" b="1" u="sng" dirty="0" smtClean="0"/>
              <a:t>)</a:t>
            </a:r>
            <a:endParaRPr lang="en-US" sz="2400" b="1" u="sng" dirty="0"/>
          </a:p>
        </p:txBody>
      </p:sp>
      <p:sp>
        <p:nvSpPr>
          <p:cNvPr id="9" name="Title 1"/>
          <p:cNvSpPr txBox="1">
            <a:spLocks/>
          </p:cNvSpPr>
          <p:nvPr/>
        </p:nvSpPr>
        <p:spPr>
          <a:xfrm>
            <a:off x="2250793" y="1304519"/>
            <a:ext cx="1676400" cy="452718"/>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t>Heat Losses</a:t>
            </a:r>
          </a:p>
        </p:txBody>
      </p:sp>
    </p:spTree>
    <p:extLst>
      <p:ext uri="{BB962C8B-B14F-4D97-AF65-F5344CB8AC3E}">
        <p14:creationId xmlns:p14="http://schemas.microsoft.com/office/powerpoint/2010/main" val="1575595691"/>
      </p:ext>
    </p:extLst>
  </p:cSld>
  <p:clrMapOvr>
    <a:masterClrMapping/>
  </p:clrMapOvr>
  <p:transition spd="slow">
    <p:pull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50793" y="1938770"/>
            <a:ext cx="8762776" cy="461665"/>
          </a:xfrm>
          <a:prstGeom prst="rect">
            <a:avLst/>
          </a:prstGeom>
          <a:noFill/>
        </p:spPr>
        <p:txBody>
          <a:bodyPr wrap="square" rtlCol="0">
            <a:spAutoFit/>
          </a:bodyPr>
          <a:lstStyle/>
          <a:p>
            <a:r>
              <a:rPr lang="en-US" sz="2400" b="1" u="sng" dirty="0" smtClean="0"/>
              <a:t>Heat </a:t>
            </a:r>
            <a:r>
              <a:rPr lang="en-US" sz="2400" b="1" u="sng" dirty="0"/>
              <a:t>loss by </a:t>
            </a:r>
            <a:r>
              <a:rPr lang="en-US" sz="2400" b="1" u="sng" dirty="0" smtClean="0"/>
              <a:t>Ventilation:</a:t>
            </a:r>
            <a:endParaRPr lang="en-US" sz="2400" b="1" u="sng" dirty="0"/>
          </a:p>
        </p:txBody>
      </p:sp>
      <p:sp>
        <p:nvSpPr>
          <p:cNvPr id="4" name="Content Placeholder 3"/>
          <p:cNvSpPr>
            <a:spLocks noGrp="1"/>
          </p:cNvSpPr>
          <p:nvPr>
            <p:ph idx="1"/>
          </p:nvPr>
        </p:nvSpPr>
        <p:spPr>
          <a:xfrm>
            <a:off x="2250793" y="2693893"/>
            <a:ext cx="6600147" cy="3124201"/>
          </a:xfrm>
        </p:spPr>
        <p:txBody>
          <a:bodyPr>
            <a:normAutofit/>
          </a:bodyPr>
          <a:lstStyle/>
          <a:p>
            <a:pPr marL="0" lvl="0" indent="0">
              <a:spcBef>
                <a:spcPts val="0"/>
              </a:spcBef>
              <a:spcAft>
                <a:spcPts val="0"/>
              </a:spcAft>
              <a:buClrTx/>
              <a:buSzTx/>
              <a:buNone/>
            </a:pPr>
            <a:r>
              <a:rPr lang="en-US" sz="2000" dirty="0">
                <a:solidFill>
                  <a:prstClr val="black"/>
                </a:solidFill>
              </a:rPr>
              <a:t>The heat loss by ventilation can be calculated as:</a:t>
            </a:r>
          </a:p>
          <a:p>
            <a:pPr marL="0" lvl="0" indent="0" algn="ctr">
              <a:spcBef>
                <a:spcPts val="0"/>
              </a:spcBef>
              <a:spcAft>
                <a:spcPts val="0"/>
              </a:spcAft>
              <a:buClrTx/>
              <a:buSzTx/>
              <a:buNone/>
            </a:pPr>
            <a:r>
              <a:rPr lang="en-US" b="1" i="1" dirty="0" smtClean="0">
                <a:solidFill>
                  <a:prstClr val="black"/>
                </a:solidFill>
              </a:rPr>
              <a:t>H</a:t>
            </a:r>
            <a:r>
              <a:rPr lang="en-US" b="1" i="1" baseline="-25000" dirty="0" smtClean="0">
                <a:solidFill>
                  <a:prstClr val="black"/>
                </a:solidFill>
              </a:rPr>
              <a:t>v</a:t>
            </a:r>
            <a:r>
              <a:rPr lang="en-US" b="1" dirty="0">
                <a:solidFill>
                  <a:prstClr val="black"/>
                </a:solidFill>
              </a:rPr>
              <a:t> </a:t>
            </a:r>
            <a:r>
              <a:rPr lang="en-US" b="1" i="1" dirty="0">
                <a:solidFill>
                  <a:prstClr val="black"/>
                </a:solidFill>
              </a:rPr>
              <a:t>= c</a:t>
            </a:r>
            <a:r>
              <a:rPr lang="en-US" b="1" i="1" baseline="-25000" dirty="0">
                <a:solidFill>
                  <a:prstClr val="black"/>
                </a:solidFill>
              </a:rPr>
              <a:t>p</a:t>
            </a:r>
            <a:r>
              <a:rPr lang="en-US" b="1" dirty="0">
                <a:solidFill>
                  <a:prstClr val="black"/>
                </a:solidFill>
              </a:rPr>
              <a:t> </a:t>
            </a:r>
            <a:r>
              <a:rPr lang="en-US" b="1" i="1" dirty="0">
                <a:solidFill>
                  <a:prstClr val="black"/>
                </a:solidFill>
              </a:rPr>
              <a:t>ρ q</a:t>
            </a:r>
            <a:r>
              <a:rPr lang="en-US" b="1" i="1" baseline="-25000" dirty="0">
                <a:solidFill>
                  <a:prstClr val="black"/>
                </a:solidFill>
              </a:rPr>
              <a:t>v</a:t>
            </a:r>
            <a:r>
              <a:rPr lang="en-US" b="1" dirty="0">
                <a:solidFill>
                  <a:prstClr val="black"/>
                </a:solidFill>
              </a:rPr>
              <a:t> </a:t>
            </a:r>
            <a:r>
              <a:rPr lang="en-US" b="1" i="1" dirty="0">
                <a:solidFill>
                  <a:prstClr val="black"/>
                </a:solidFill>
              </a:rPr>
              <a:t>(t</a:t>
            </a:r>
            <a:r>
              <a:rPr lang="en-US" b="1" i="1" baseline="-25000" dirty="0">
                <a:solidFill>
                  <a:prstClr val="black"/>
                </a:solidFill>
              </a:rPr>
              <a:t>i</a:t>
            </a:r>
            <a:r>
              <a:rPr lang="en-US" b="1" dirty="0">
                <a:solidFill>
                  <a:prstClr val="black"/>
                </a:solidFill>
              </a:rPr>
              <a:t> </a:t>
            </a:r>
            <a:r>
              <a:rPr lang="en-US" b="1" i="1" dirty="0">
                <a:solidFill>
                  <a:prstClr val="black"/>
                </a:solidFill>
              </a:rPr>
              <a:t>- t</a:t>
            </a:r>
            <a:r>
              <a:rPr lang="en-US" b="1" i="1" baseline="-25000" dirty="0">
                <a:solidFill>
                  <a:prstClr val="black"/>
                </a:solidFill>
              </a:rPr>
              <a:t>o</a:t>
            </a:r>
            <a:r>
              <a:rPr lang="en-US" b="1" i="1" dirty="0" smtClean="0">
                <a:solidFill>
                  <a:prstClr val="black"/>
                </a:solidFill>
              </a:rPr>
              <a:t>)</a:t>
            </a:r>
          </a:p>
          <a:p>
            <a:pPr marL="0" lvl="0" indent="0" algn="ctr">
              <a:spcBef>
                <a:spcPts val="0"/>
              </a:spcBef>
              <a:spcAft>
                <a:spcPts val="0"/>
              </a:spcAft>
              <a:buClrTx/>
              <a:buSzTx/>
              <a:buNone/>
            </a:pPr>
            <a:endParaRPr lang="en-US" b="1" i="1" dirty="0">
              <a:solidFill>
                <a:prstClr val="black"/>
              </a:solidFill>
            </a:endParaRPr>
          </a:p>
          <a:p>
            <a:pPr marL="0" lvl="0" indent="0">
              <a:spcBef>
                <a:spcPts val="0"/>
              </a:spcBef>
              <a:spcAft>
                <a:spcPts val="0"/>
              </a:spcAft>
              <a:buClrTx/>
              <a:buSzTx/>
              <a:buNone/>
            </a:pPr>
            <a:r>
              <a:rPr lang="en-US" sz="1800" i="1" dirty="0">
                <a:solidFill>
                  <a:prstClr val="black"/>
                </a:solidFill>
              </a:rPr>
              <a:t>H</a:t>
            </a:r>
            <a:r>
              <a:rPr lang="en-US" sz="1800" i="1" baseline="-25000" dirty="0">
                <a:solidFill>
                  <a:prstClr val="black"/>
                </a:solidFill>
              </a:rPr>
              <a:t>v</a:t>
            </a:r>
            <a:r>
              <a:rPr lang="en-US" sz="1800" i="1" dirty="0">
                <a:solidFill>
                  <a:prstClr val="black"/>
                </a:solidFill>
              </a:rPr>
              <a:t> = ventilation heat loss (W)</a:t>
            </a:r>
            <a:endParaRPr lang="en-US" sz="1800" dirty="0">
              <a:solidFill>
                <a:prstClr val="black"/>
              </a:solidFill>
            </a:endParaRPr>
          </a:p>
          <a:p>
            <a:pPr marL="0" lvl="0" indent="0">
              <a:spcBef>
                <a:spcPts val="0"/>
              </a:spcBef>
              <a:spcAft>
                <a:spcPts val="0"/>
              </a:spcAft>
              <a:buClrTx/>
              <a:buSzTx/>
              <a:buNone/>
            </a:pPr>
            <a:r>
              <a:rPr lang="en-US" sz="1800" i="1" dirty="0">
                <a:solidFill>
                  <a:prstClr val="black"/>
                </a:solidFill>
              </a:rPr>
              <a:t>c</a:t>
            </a:r>
            <a:r>
              <a:rPr lang="en-US" sz="1800" i="1" baseline="-25000" dirty="0">
                <a:solidFill>
                  <a:prstClr val="black"/>
                </a:solidFill>
              </a:rPr>
              <a:t>p</a:t>
            </a:r>
            <a:r>
              <a:rPr lang="en-US" sz="1800" i="1" dirty="0">
                <a:solidFill>
                  <a:prstClr val="black"/>
                </a:solidFill>
              </a:rPr>
              <a:t> = specific heat capacity of air (J/kg K)</a:t>
            </a:r>
            <a:endParaRPr lang="en-US" sz="1800" dirty="0">
              <a:solidFill>
                <a:prstClr val="black"/>
              </a:solidFill>
            </a:endParaRPr>
          </a:p>
          <a:p>
            <a:pPr marL="0" lvl="0" indent="0">
              <a:spcBef>
                <a:spcPts val="0"/>
              </a:spcBef>
              <a:spcAft>
                <a:spcPts val="0"/>
              </a:spcAft>
              <a:buClrTx/>
              <a:buSzTx/>
              <a:buNone/>
            </a:pPr>
            <a:r>
              <a:rPr lang="en-US" sz="1800" i="1" dirty="0">
                <a:solidFill>
                  <a:prstClr val="black"/>
                </a:solidFill>
              </a:rPr>
              <a:t>ρ = density of air (kg/m</a:t>
            </a:r>
            <a:r>
              <a:rPr lang="en-US" sz="1800" i="1" baseline="30000" dirty="0">
                <a:solidFill>
                  <a:prstClr val="black"/>
                </a:solidFill>
              </a:rPr>
              <a:t>3</a:t>
            </a:r>
            <a:r>
              <a:rPr lang="en-US" sz="1800" i="1" dirty="0">
                <a:solidFill>
                  <a:prstClr val="black"/>
                </a:solidFill>
              </a:rPr>
              <a:t>)</a:t>
            </a:r>
            <a:endParaRPr lang="en-US" sz="1800" dirty="0">
              <a:solidFill>
                <a:prstClr val="black"/>
              </a:solidFill>
            </a:endParaRPr>
          </a:p>
          <a:p>
            <a:pPr marL="0" lvl="0" indent="0">
              <a:spcBef>
                <a:spcPts val="0"/>
              </a:spcBef>
              <a:spcAft>
                <a:spcPts val="0"/>
              </a:spcAft>
              <a:buClrTx/>
              <a:buSzTx/>
              <a:buNone/>
            </a:pPr>
            <a:r>
              <a:rPr lang="en-US" sz="1800" i="1" dirty="0">
                <a:solidFill>
                  <a:prstClr val="black"/>
                </a:solidFill>
              </a:rPr>
              <a:t>q</a:t>
            </a:r>
            <a:r>
              <a:rPr lang="en-US" sz="1800" i="1" baseline="-25000" dirty="0">
                <a:solidFill>
                  <a:prstClr val="black"/>
                </a:solidFill>
              </a:rPr>
              <a:t>v</a:t>
            </a:r>
            <a:r>
              <a:rPr lang="en-US" sz="1800" i="1" dirty="0">
                <a:solidFill>
                  <a:prstClr val="black"/>
                </a:solidFill>
              </a:rPr>
              <a:t> = air volume flow (m</a:t>
            </a:r>
            <a:r>
              <a:rPr lang="en-US" sz="1800" i="1" baseline="30000" dirty="0">
                <a:solidFill>
                  <a:prstClr val="black"/>
                </a:solidFill>
              </a:rPr>
              <a:t>3</a:t>
            </a:r>
            <a:r>
              <a:rPr lang="en-US" sz="1800" i="1" dirty="0">
                <a:solidFill>
                  <a:prstClr val="black"/>
                </a:solidFill>
              </a:rPr>
              <a:t>/s)</a:t>
            </a:r>
            <a:endParaRPr lang="en-US" sz="1800" dirty="0">
              <a:solidFill>
                <a:prstClr val="black"/>
              </a:solidFill>
            </a:endParaRPr>
          </a:p>
          <a:p>
            <a:pPr marL="0" lvl="0" indent="0">
              <a:spcBef>
                <a:spcPts val="0"/>
              </a:spcBef>
              <a:spcAft>
                <a:spcPts val="0"/>
              </a:spcAft>
              <a:buClrTx/>
              <a:buSzTx/>
              <a:buNone/>
            </a:pPr>
            <a:r>
              <a:rPr lang="en-US" sz="1800" i="1" dirty="0">
                <a:solidFill>
                  <a:prstClr val="black"/>
                </a:solidFill>
              </a:rPr>
              <a:t>t</a:t>
            </a:r>
            <a:r>
              <a:rPr lang="en-US" sz="1800" i="1" baseline="-25000" dirty="0">
                <a:solidFill>
                  <a:prstClr val="black"/>
                </a:solidFill>
              </a:rPr>
              <a:t>i</a:t>
            </a:r>
            <a:r>
              <a:rPr lang="en-US" sz="1800" i="1" dirty="0">
                <a:solidFill>
                  <a:prstClr val="black"/>
                </a:solidFill>
              </a:rPr>
              <a:t> = inside air temperature (</a:t>
            </a:r>
            <a:r>
              <a:rPr lang="en-US" sz="1800" i="1" baseline="30000" dirty="0">
                <a:solidFill>
                  <a:prstClr val="black"/>
                </a:solidFill>
              </a:rPr>
              <a:t>o</a:t>
            </a:r>
            <a:r>
              <a:rPr lang="en-US" sz="1800" i="1" dirty="0">
                <a:solidFill>
                  <a:prstClr val="black"/>
                </a:solidFill>
              </a:rPr>
              <a:t>C)</a:t>
            </a:r>
            <a:endParaRPr lang="en-US" sz="1800" dirty="0">
              <a:solidFill>
                <a:prstClr val="black"/>
              </a:solidFill>
            </a:endParaRPr>
          </a:p>
          <a:p>
            <a:pPr marL="0" lvl="0" indent="0">
              <a:spcBef>
                <a:spcPts val="0"/>
              </a:spcBef>
              <a:spcAft>
                <a:spcPts val="0"/>
              </a:spcAft>
              <a:buClrTx/>
              <a:buSzTx/>
              <a:buNone/>
            </a:pPr>
            <a:r>
              <a:rPr lang="en-US" sz="1800" i="1" dirty="0">
                <a:solidFill>
                  <a:prstClr val="black"/>
                </a:solidFill>
              </a:rPr>
              <a:t>t</a:t>
            </a:r>
            <a:r>
              <a:rPr lang="en-US" sz="1800" i="1" baseline="-25000" dirty="0">
                <a:solidFill>
                  <a:prstClr val="black"/>
                </a:solidFill>
              </a:rPr>
              <a:t>o</a:t>
            </a:r>
            <a:r>
              <a:rPr lang="en-US" sz="1800" i="1" dirty="0">
                <a:solidFill>
                  <a:prstClr val="black"/>
                </a:solidFill>
              </a:rPr>
              <a:t> = outside air temperature (</a:t>
            </a:r>
            <a:r>
              <a:rPr lang="en-US" sz="1800" i="1" baseline="30000" dirty="0">
                <a:solidFill>
                  <a:prstClr val="black"/>
                </a:solidFill>
              </a:rPr>
              <a:t>o</a:t>
            </a:r>
            <a:r>
              <a:rPr lang="en-US" sz="1800" i="1" dirty="0">
                <a:solidFill>
                  <a:prstClr val="black"/>
                </a:solidFill>
              </a:rPr>
              <a:t>C</a:t>
            </a:r>
            <a:r>
              <a:rPr lang="en-US" sz="1800" i="1" dirty="0" smtClean="0">
                <a:solidFill>
                  <a:prstClr val="black"/>
                </a:solidFill>
              </a:rPr>
              <a:t>)</a:t>
            </a:r>
            <a:endParaRPr lang="en-US" sz="1800" dirty="0">
              <a:solidFill>
                <a:prstClr val="black"/>
              </a:solidFill>
            </a:endParaRPr>
          </a:p>
        </p:txBody>
      </p:sp>
      <p:sp>
        <p:nvSpPr>
          <p:cNvPr id="9" name="Title 1"/>
          <p:cNvSpPr txBox="1">
            <a:spLocks/>
          </p:cNvSpPr>
          <p:nvPr/>
        </p:nvSpPr>
        <p:spPr>
          <a:xfrm>
            <a:off x="2250793" y="1304519"/>
            <a:ext cx="1676400" cy="452718"/>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t>Heat Losses</a:t>
            </a:r>
          </a:p>
        </p:txBody>
      </p:sp>
    </p:spTree>
    <p:extLst>
      <p:ext uri="{BB962C8B-B14F-4D97-AF65-F5344CB8AC3E}">
        <p14:creationId xmlns:p14="http://schemas.microsoft.com/office/powerpoint/2010/main" val="1012730819"/>
      </p:ext>
    </p:extLst>
  </p:cSld>
  <p:clrMapOvr>
    <a:masterClrMapping/>
  </p:clrMapOvr>
  <p:transition spd="slow">
    <p:pull dir="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4658193" y="4267200"/>
            <a:ext cx="8220793"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ts val="1000"/>
              </a:spcAft>
              <a:buClrTx/>
              <a:buSzTx/>
              <a:buFontTx/>
              <a:buNone/>
              <a:tabLst/>
            </a:pPr>
            <a:r>
              <a:rPr kumimoji="0" lang="en-US" sz="4400" b="1" i="0" u="none" strike="noStrike" cap="none" normalizeH="0" baseline="0" dirty="0" smtClean="0">
                <a:ln>
                  <a:noFill/>
                </a:ln>
                <a:solidFill>
                  <a:schemeClr val="tx1">
                    <a:lumMod val="95000"/>
                    <a:lumOff val="5000"/>
                  </a:schemeClr>
                </a:solidFill>
                <a:effectLst/>
                <a:latin typeface="+mj-lt"/>
                <a:ea typeface="Arial" pitchFamily="34" charset="0"/>
                <a:cs typeface="Arial" pitchFamily="34" charset="0"/>
              </a:rPr>
              <a:t>Environmental Effects</a:t>
            </a:r>
            <a:endParaRPr kumimoji="0" lang="en-US" sz="4400" b="1" i="0" u="none" strike="noStrike" cap="none" normalizeH="0" baseline="0" dirty="0" smtClean="0">
              <a:ln>
                <a:noFill/>
              </a:ln>
              <a:solidFill>
                <a:schemeClr val="tx1">
                  <a:lumMod val="95000"/>
                  <a:lumOff val="5000"/>
                </a:schemeClr>
              </a:solidFill>
              <a:effectLst/>
              <a:latin typeface="+mj-lt"/>
              <a:cs typeface="Arial" pitchFamily="34" charset="0"/>
            </a:endParaRPr>
          </a:p>
        </p:txBody>
      </p:sp>
    </p:spTree>
    <p:extLst>
      <p:ext uri="{BB962C8B-B14F-4D97-AF65-F5344CB8AC3E}">
        <p14:creationId xmlns:p14="http://schemas.microsoft.com/office/powerpoint/2010/main" val="948479636"/>
      </p:ext>
    </p:extLst>
  </p:cSld>
  <p:clrMapOvr>
    <a:masterClrMapping/>
  </p:clrMapOvr>
  <p:transition spd="slow">
    <p:pull dir="l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4311" y="428220"/>
            <a:ext cx="10018713" cy="1752599"/>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6000" dirty="0"/>
          </a:p>
        </p:txBody>
      </p:sp>
      <p:sp>
        <p:nvSpPr>
          <p:cNvPr id="6" name="TextBox 5"/>
          <p:cNvSpPr txBox="1"/>
          <p:nvPr/>
        </p:nvSpPr>
        <p:spPr>
          <a:xfrm>
            <a:off x="2250793" y="1949986"/>
            <a:ext cx="8762776" cy="461665"/>
          </a:xfrm>
          <a:prstGeom prst="rect">
            <a:avLst/>
          </a:prstGeom>
          <a:noFill/>
        </p:spPr>
        <p:txBody>
          <a:bodyPr wrap="square" rtlCol="0">
            <a:spAutoFit/>
          </a:bodyPr>
          <a:lstStyle/>
          <a:p>
            <a:r>
              <a:rPr lang="en-US" sz="2400" b="1" u="sng" dirty="0"/>
              <a:t>Orientation for Visual </a:t>
            </a:r>
            <a:r>
              <a:rPr lang="en-US" sz="2400" b="1" u="sng" dirty="0" smtClean="0"/>
              <a:t>Comfort:</a:t>
            </a:r>
            <a:endParaRPr lang="en-US" sz="2400" b="1" u="sng" dirty="0"/>
          </a:p>
        </p:txBody>
      </p:sp>
      <p:pic>
        <p:nvPicPr>
          <p:cNvPr id="7" name="Picture 6" descr="http://sustainabilityworkshop.autodesk.com/sites/default/files/styles/400px/public/core-page-inserted-images/orientation_for_shade_-_revised.jp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0" y="2635934"/>
            <a:ext cx="5956187" cy="3730172"/>
          </a:xfrm>
          <a:prstGeom prst="rect">
            <a:avLst/>
          </a:prstGeom>
          <a:ln>
            <a:noFill/>
          </a:ln>
          <a:effectLst>
            <a:outerShdw blurRad="190500" algn="tl" rotWithShape="0">
              <a:srgbClr val="000000">
                <a:alpha val="70000"/>
              </a:srgbClr>
            </a:outerShdw>
          </a:effectLst>
        </p:spPr>
      </p:pic>
      <p:sp>
        <p:nvSpPr>
          <p:cNvPr id="9" name="Title 1"/>
          <p:cNvSpPr txBox="1">
            <a:spLocks/>
          </p:cNvSpPr>
          <p:nvPr/>
        </p:nvSpPr>
        <p:spPr>
          <a:xfrm>
            <a:off x="2250793" y="1223683"/>
            <a:ext cx="2778407" cy="495472"/>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t>Environmental Effects</a:t>
            </a:r>
          </a:p>
        </p:txBody>
      </p:sp>
    </p:spTree>
    <p:extLst>
      <p:ext uri="{BB962C8B-B14F-4D97-AF65-F5344CB8AC3E}">
        <p14:creationId xmlns:p14="http://schemas.microsoft.com/office/powerpoint/2010/main" val="1335975363"/>
      </p:ext>
    </p:extLst>
  </p:cSld>
  <p:clrMapOvr>
    <a:masterClrMapping/>
  </p:clrMapOvr>
  <p:transition spd="slow">
    <p:pull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8712" y="1869141"/>
            <a:ext cx="1639888" cy="493059"/>
          </a:xfr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p>
            <a:r>
              <a:rPr lang="en-US" sz="2000" b="1" dirty="0" smtClean="0"/>
              <a:t>Outline</a:t>
            </a:r>
            <a:endParaRPr lang="en-US" sz="1400" b="1" dirty="0"/>
          </a:p>
        </p:txBody>
      </p:sp>
      <p:sp>
        <p:nvSpPr>
          <p:cNvPr id="3" name="Content Placeholder 2"/>
          <p:cNvSpPr>
            <a:spLocks noGrp="1"/>
          </p:cNvSpPr>
          <p:nvPr>
            <p:ph idx="1"/>
          </p:nvPr>
        </p:nvSpPr>
        <p:spPr>
          <a:xfrm>
            <a:off x="1922928" y="2666999"/>
            <a:ext cx="9580095" cy="3124201"/>
          </a:xfrm>
        </p:spPr>
        <p:txBody>
          <a:bodyPr>
            <a:normAutofit fontScale="85000" lnSpcReduction="20000"/>
          </a:bodyPr>
          <a:lstStyle/>
          <a:p>
            <a:pPr>
              <a:buFont typeface="Wingdings" panose="05000000000000000000" pitchFamily="2" charset="2"/>
              <a:buChar char="Ø"/>
            </a:pPr>
            <a:r>
              <a:rPr lang="en-US" sz="2000" b="1" dirty="0" smtClean="0">
                <a:effectLst>
                  <a:outerShdw blurRad="38100" dist="38100" dir="2700000" algn="tl">
                    <a:srgbClr val="000000">
                      <a:alpha val="43137"/>
                    </a:srgbClr>
                  </a:outerShdw>
                </a:effectLst>
              </a:rPr>
              <a:t>Introduction.</a:t>
            </a:r>
          </a:p>
          <a:p>
            <a:pPr>
              <a:buFont typeface="Wingdings" panose="05000000000000000000" pitchFamily="2" charset="2"/>
              <a:buChar char="Ø"/>
            </a:pPr>
            <a:r>
              <a:rPr lang="en-US" sz="2000" b="1" dirty="0" smtClean="0">
                <a:effectLst>
                  <a:outerShdw blurRad="38100" dist="38100" dir="2700000" algn="tl">
                    <a:srgbClr val="000000">
                      <a:alpha val="43137"/>
                    </a:srgbClr>
                  </a:outerShdw>
                </a:effectLst>
              </a:rPr>
              <a:t>Thermal insulation.</a:t>
            </a:r>
          </a:p>
          <a:p>
            <a:pPr>
              <a:buFont typeface="Wingdings" panose="05000000000000000000" pitchFamily="2" charset="2"/>
              <a:buChar char="Ø"/>
            </a:pPr>
            <a:r>
              <a:rPr lang="en-US" sz="2000" b="1" dirty="0" smtClean="0">
                <a:effectLst>
                  <a:outerShdw blurRad="38100" dist="38100" dir="2700000" algn="tl">
                    <a:srgbClr val="000000">
                      <a:alpha val="43137"/>
                    </a:srgbClr>
                  </a:outerShdw>
                </a:effectLst>
              </a:rPr>
              <a:t>Heat losses.</a:t>
            </a:r>
          </a:p>
          <a:p>
            <a:pPr>
              <a:buFont typeface="Wingdings" panose="05000000000000000000" pitchFamily="2" charset="2"/>
              <a:buChar char="Ø"/>
            </a:pPr>
            <a:r>
              <a:rPr lang="en-US" sz="2000" b="1" dirty="0" smtClean="0">
                <a:effectLst>
                  <a:outerShdw blurRad="38100" dist="38100" dir="2700000" algn="tl">
                    <a:srgbClr val="000000">
                      <a:alpha val="43137"/>
                    </a:srgbClr>
                  </a:outerShdw>
                </a:effectLst>
              </a:rPr>
              <a:t>Environmental effects.</a:t>
            </a:r>
          </a:p>
          <a:p>
            <a:pPr>
              <a:buFont typeface="Wingdings" panose="05000000000000000000" pitchFamily="2" charset="2"/>
              <a:buChar char="Ø"/>
            </a:pPr>
            <a:r>
              <a:rPr lang="en-US" sz="2000" b="1" dirty="0" smtClean="0">
                <a:effectLst>
                  <a:outerShdw blurRad="38100" dist="38100" dir="2700000" algn="tl">
                    <a:srgbClr val="000000">
                      <a:alpha val="43137"/>
                    </a:srgbClr>
                  </a:outerShdw>
                </a:effectLst>
              </a:rPr>
              <a:t>New thermal insulation </a:t>
            </a:r>
          </a:p>
          <a:p>
            <a:pPr marL="712788">
              <a:buFont typeface="Wingdings" panose="05000000000000000000" pitchFamily="2" charset="2"/>
              <a:buChar char="§"/>
            </a:pPr>
            <a:r>
              <a:rPr lang="en-US" sz="2000" b="1" dirty="0" smtClean="0">
                <a:effectLst>
                  <a:outerShdw blurRad="38100" dist="38100" dir="2700000" algn="tl">
                    <a:srgbClr val="000000">
                      <a:alpha val="43137"/>
                    </a:srgbClr>
                  </a:outerShdw>
                </a:effectLst>
              </a:rPr>
              <a:t>procedure</a:t>
            </a:r>
          </a:p>
          <a:p>
            <a:pPr marL="712788">
              <a:buFont typeface="Wingdings" panose="05000000000000000000" pitchFamily="2" charset="2"/>
              <a:buChar char="§"/>
            </a:pPr>
            <a:r>
              <a:rPr lang="en-US" sz="2000" b="1" dirty="0" smtClean="0">
                <a:effectLst>
                  <a:outerShdw blurRad="38100" dist="38100" dir="2700000" algn="tl">
                    <a:srgbClr val="000000">
                      <a:alpha val="43137"/>
                    </a:srgbClr>
                  </a:outerShdw>
                </a:effectLst>
              </a:rPr>
              <a:t>Experimental results</a:t>
            </a:r>
          </a:p>
          <a:p>
            <a:pPr marL="712788">
              <a:buFont typeface="Wingdings" panose="05000000000000000000" pitchFamily="2" charset="2"/>
              <a:buChar char="§"/>
            </a:pPr>
            <a:r>
              <a:rPr lang="en-US" sz="2000" b="1" dirty="0" smtClean="0">
                <a:effectLst>
                  <a:outerShdw blurRad="38100" dist="38100" dir="2700000" algn="tl">
                    <a:srgbClr val="000000">
                      <a:alpha val="43137"/>
                    </a:srgbClr>
                  </a:outerShdw>
                </a:effectLst>
              </a:rPr>
              <a:t>Conclusion </a:t>
            </a:r>
          </a:p>
          <a:p>
            <a:pPr>
              <a:buFont typeface="Wingdings" panose="05000000000000000000" pitchFamily="2" charset="2"/>
              <a:buChar char="Ø"/>
            </a:pPr>
            <a:r>
              <a:rPr lang="en-US" sz="2000" b="1" dirty="0" smtClean="0">
                <a:effectLst>
                  <a:outerShdw blurRad="38100" dist="38100" dir="2700000" algn="tl">
                    <a:srgbClr val="000000">
                      <a:alpha val="43137"/>
                    </a:srgbClr>
                  </a:outerShdw>
                </a:effectLst>
              </a:rPr>
              <a:t>Recommendation</a:t>
            </a:r>
            <a:endParaRPr lang="en-US" sz="2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81897572"/>
      </p:ext>
    </p:extLst>
  </p:cSld>
  <p:clrMapOvr>
    <a:masterClrMapping/>
  </p:clrMapOvr>
  <p:transition spd="slow">
    <p:pull dir="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50793" y="2017057"/>
            <a:ext cx="8762776" cy="461665"/>
          </a:xfrm>
          <a:prstGeom prst="rect">
            <a:avLst/>
          </a:prstGeom>
          <a:noFill/>
        </p:spPr>
        <p:txBody>
          <a:bodyPr wrap="square" rtlCol="0">
            <a:spAutoFit/>
          </a:bodyPr>
          <a:lstStyle/>
          <a:p>
            <a:r>
              <a:rPr lang="en-US" sz="2400" b="1" u="sng" dirty="0"/>
              <a:t>Orientation for Thermal Comfort: </a:t>
            </a:r>
            <a:r>
              <a:rPr lang="en-US" sz="2400" b="1" u="sng" dirty="0" smtClean="0"/>
              <a:t>wind </a:t>
            </a:r>
            <a:endParaRPr lang="en-US" sz="2400" b="1" u="sng" dirty="0"/>
          </a:p>
        </p:txBody>
      </p:sp>
      <p:pic>
        <p:nvPicPr>
          <p:cNvPr id="8" name="Picture 7" descr="http://sustainabilityworkshop.autodesk.com/sites/default/files/styles/400px/public/core-page-inserted-images/orientation_for_passive_ventilation_-_revised.jp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199" y="2815343"/>
            <a:ext cx="5984369" cy="3730172"/>
          </a:xfrm>
          <a:prstGeom prst="rect">
            <a:avLst/>
          </a:prstGeom>
          <a:ln>
            <a:noFill/>
          </a:ln>
          <a:effectLst>
            <a:outerShdw blurRad="190500" algn="tl" rotWithShape="0">
              <a:srgbClr val="000000">
                <a:alpha val="70000"/>
              </a:srgbClr>
            </a:outerShdw>
          </a:effectLst>
        </p:spPr>
      </p:pic>
      <p:sp>
        <p:nvSpPr>
          <p:cNvPr id="9" name="Title 1"/>
          <p:cNvSpPr txBox="1">
            <a:spLocks/>
          </p:cNvSpPr>
          <p:nvPr/>
        </p:nvSpPr>
        <p:spPr>
          <a:xfrm>
            <a:off x="2250793" y="1223683"/>
            <a:ext cx="2778407" cy="456754"/>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t>Environmental Effects</a:t>
            </a:r>
          </a:p>
        </p:txBody>
      </p:sp>
    </p:spTree>
    <p:extLst>
      <p:ext uri="{BB962C8B-B14F-4D97-AF65-F5344CB8AC3E}">
        <p14:creationId xmlns:p14="http://schemas.microsoft.com/office/powerpoint/2010/main" val="1643943105"/>
      </p:ext>
    </p:extLst>
  </p:cSld>
  <p:clrMapOvr>
    <a:masterClrMapping/>
  </p:clrMapOvr>
  <p:transition spd="slow">
    <p:pull dir="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123" y="591670"/>
            <a:ext cx="10018713" cy="1752599"/>
          </a:xfrm>
        </p:spPr>
        <p:txBody>
          <a:bodyPr/>
          <a:lstStyle/>
          <a:p>
            <a:r>
              <a:rPr lang="en-US" dirty="0" smtClean="0"/>
              <a:t> </a:t>
            </a:r>
            <a:r>
              <a:rPr lang="en-US" dirty="0"/>
              <a:t/>
            </a:r>
            <a:br>
              <a:rPr lang="en-US" dirty="0"/>
            </a:br>
            <a:endParaRPr lang="en-US" dirty="0"/>
          </a:p>
        </p:txBody>
      </p:sp>
      <p:pic>
        <p:nvPicPr>
          <p:cNvPr id="4" name="Picture 3" descr="C:\Users\y.e.s\Desktop\1482190_10202576686756733_461822909_n.jpg"/>
          <p:cNvPicPr>
            <a:picLocks noChangeAspect="1" noChangeArrowheads="1"/>
          </p:cNvPicPr>
          <p:nvPr/>
        </p:nvPicPr>
        <p:blipFill>
          <a:blip r:embed="rId2" cstate="print"/>
          <a:srcRect/>
          <a:stretch>
            <a:fillRect/>
          </a:stretch>
        </p:blipFill>
        <p:spPr bwMode="auto">
          <a:xfrm>
            <a:off x="2747072" y="2344267"/>
            <a:ext cx="4645348" cy="4004128"/>
          </a:xfrm>
          <a:prstGeom prst="rect">
            <a:avLst/>
          </a:prstGeom>
          <a:noFill/>
        </p:spPr>
      </p:pic>
      <p:sp>
        <p:nvSpPr>
          <p:cNvPr id="6" name="Title 1"/>
          <p:cNvSpPr txBox="1">
            <a:spLocks/>
          </p:cNvSpPr>
          <p:nvPr/>
        </p:nvSpPr>
        <p:spPr>
          <a:xfrm>
            <a:off x="2747072" y="1219200"/>
            <a:ext cx="1752600" cy="376518"/>
          </a:xfrm>
          <a:prstGeom prst="rect">
            <a:avLst/>
          </a:prstGeom>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b="1" dirty="0" smtClean="0"/>
              <a:t>Using </a:t>
            </a:r>
            <a:r>
              <a:rPr lang="en-US" sz="1800" b="1" dirty="0" err="1" smtClean="0"/>
              <a:t>Ecotect</a:t>
            </a:r>
            <a:endParaRPr lang="en-US" sz="1800" b="1" dirty="0"/>
          </a:p>
        </p:txBody>
      </p:sp>
    </p:spTree>
    <p:extLst>
      <p:ext uri="{BB962C8B-B14F-4D97-AF65-F5344CB8AC3E}">
        <p14:creationId xmlns:p14="http://schemas.microsoft.com/office/powerpoint/2010/main" val="1957322531"/>
      </p:ext>
    </p:extLst>
  </p:cSld>
  <p:clrMapOvr>
    <a:masterClrMapping/>
  </p:clrMapOvr>
  <p:transition spd="slow">
    <p:pull dir="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1" y="1295400"/>
            <a:ext cx="2285999" cy="533400"/>
          </a:xfrm>
        </p:spPr>
        <p:style>
          <a:lnRef idx="1">
            <a:schemeClr val="accent1"/>
          </a:lnRef>
          <a:fillRef idx="2">
            <a:schemeClr val="accent1"/>
          </a:fillRef>
          <a:effectRef idx="1">
            <a:schemeClr val="accent1"/>
          </a:effectRef>
          <a:fontRef idx="minor">
            <a:schemeClr val="dk1"/>
          </a:fontRef>
        </p:style>
        <p:txBody>
          <a:bodyPr>
            <a:normAutofit/>
          </a:bodyPr>
          <a:lstStyle/>
          <a:p>
            <a:r>
              <a:rPr lang="en-US" sz="1800" b="1" dirty="0" smtClean="0"/>
              <a:t>Shading device </a:t>
            </a:r>
          </a:p>
        </p:txBody>
      </p:sp>
      <p:pic>
        <p:nvPicPr>
          <p:cNvPr id="1026" name="Picture 2" descr="C:\Users\windows 7\Desktop\600px-Shading_Performance_Analysis.png"/>
          <p:cNvPicPr>
            <a:picLocks noGrp="1" noChangeAspect="1" noChangeArrowheads="1"/>
          </p:cNvPicPr>
          <p:nvPr>
            <p:ph idx="1"/>
          </p:nvPr>
        </p:nvPicPr>
        <p:blipFill>
          <a:blip r:embed="rId2"/>
          <a:srcRect l="62612"/>
          <a:stretch>
            <a:fillRect/>
          </a:stretch>
        </p:blipFill>
        <p:spPr bwMode="auto">
          <a:xfrm>
            <a:off x="6324600" y="1905000"/>
            <a:ext cx="4571698" cy="4035150"/>
          </a:xfrm>
          <a:prstGeom prst="rect">
            <a:avLst/>
          </a:prstGeom>
          <a:noFill/>
        </p:spPr>
      </p:pic>
    </p:spTree>
  </p:cSld>
  <p:clrMapOvr>
    <a:masterClrMapping/>
  </p:clrMapOvr>
  <p:transition spd="slow">
    <p:pull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50793" y="2017057"/>
            <a:ext cx="8762776" cy="461665"/>
          </a:xfrm>
          <a:prstGeom prst="rect">
            <a:avLst/>
          </a:prstGeom>
          <a:noFill/>
        </p:spPr>
        <p:txBody>
          <a:bodyPr wrap="square" rtlCol="0">
            <a:spAutoFit/>
          </a:bodyPr>
          <a:lstStyle/>
          <a:p>
            <a:r>
              <a:rPr lang="en-US" sz="2400" b="1" u="sng" dirty="0"/>
              <a:t>Surface Color and Cool Roofs</a:t>
            </a:r>
          </a:p>
        </p:txBody>
      </p:sp>
      <p:pic>
        <p:nvPicPr>
          <p:cNvPr id="7" name="Picture 6" descr="http://sustainabilityworkshop.autodesk.com/sites/default/files/styles/600px/public/core-page-inserted-images/thermal_roofcolo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9200" y="2597348"/>
            <a:ext cx="5196113" cy="3962400"/>
          </a:xfrm>
          <a:prstGeom prst="rect">
            <a:avLst/>
          </a:prstGeom>
          <a:ln>
            <a:noFill/>
          </a:ln>
          <a:effectLst>
            <a:outerShdw blurRad="190500" algn="tl" rotWithShape="0">
              <a:srgbClr val="000000">
                <a:alpha val="70000"/>
              </a:srgbClr>
            </a:outerShdw>
          </a:effectLst>
        </p:spPr>
      </p:pic>
      <p:sp>
        <p:nvSpPr>
          <p:cNvPr id="9" name="Title 1"/>
          <p:cNvSpPr txBox="1">
            <a:spLocks/>
          </p:cNvSpPr>
          <p:nvPr/>
        </p:nvSpPr>
        <p:spPr>
          <a:xfrm>
            <a:off x="2250793" y="1223683"/>
            <a:ext cx="2778407" cy="528918"/>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a:t>Environmental Effects</a:t>
            </a:r>
          </a:p>
        </p:txBody>
      </p:sp>
    </p:spTree>
    <p:extLst>
      <p:ext uri="{BB962C8B-B14F-4D97-AF65-F5344CB8AC3E}">
        <p14:creationId xmlns:p14="http://schemas.microsoft.com/office/powerpoint/2010/main" val="2927535617"/>
      </p:ext>
    </p:extLst>
  </p:cSld>
  <p:clrMapOvr>
    <a:masterClrMapping/>
  </p:clrMapOvr>
  <p:transition spd="slow">
    <p:pull dir="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4648200" y="4343400"/>
            <a:ext cx="10842171"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400" b="1" dirty="0"/>
              <a:t>New Insulation </a:t>
            </a:r>
            <a:r>
              <a:rPr lang="en-US" sz="4400" b="1" dirty="0" smtClean="0"/>
              <a:t>Material</a:t>
            </a:r>
          </a:p>
          <a:p>
            <a:endParaRPr lang="en-US" sz="5400" dirty="0"/>
          </a:p>
        </p:txBody>
      </p:sp>
    </p:spTree>
    <p:extLst>
      <p:ext uri="{BB962C8B-B14F-4D97-AF65-F5344CB8AC3E}">
        <p14:creationId xmlns:p14="http://schemas.microsoft.com/office/powerpoint/2010/main" val="1937764661"/>
      </p:ext>
    </p:extLst>
  </p:cSld>
  <p:clrMapOvr>
    <a:masterClrMapping/>
  </p:clrMapOvr>
  <p:transition spd="slow">
    <p:pull dir="l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14170" y="1377407"/>
            <a:ext cx="7496629" cy="1538883"/>
          </a:xfrm>
          <a:prstGeom prst="rect">
            <a:avLst/>
          </a:prstGeom>
        </p:spPr>
        <p:txBody>
          <a:bodyPr wrap="square">
            <a:spAutoFit/>
          </a:bodyPr>
          <a:lstStyle/>
          <a:p>
            <a:r>
              <a:rPr lang="en-US" sz="4000" b="1" dirty="0"/>
              <a:t>Project description:</a:t>
            </a:r>
          </a:p>
          <a:p>
            <a:r>
              <a:rPr lang="en-US" dirty="0"/>
              <a:t> </a:t>
            </a:r>
          </a:p>
          <a:p>
            <a:r>
              <a:rPr lang="en-US" b="1" dirty="0"/>
              <a:t>The project is about making new insulation material from local simple ones, with high thermal resistance at low price.</a:t>
            </a:r>
          </a:p>
        </p:txBody>
      </p:sp>
    </p:spTree>
    <p:extLst>
      <p:ext uri="{BB962C8B-B14F-4D97-AF65-F5344CB8AC3E}">
        <p14:creationId xmlns:p14="http://schemas.microsoft.com/office/powerpoint/2010/main" val="1106026053"/>
      </p:ext>
    </p:extLst>
  </p:cSld>
  <p:clrMapOvr>
    <a:masterClrMapping/>
  </p:clrMapOvr>
  <p:transition spd="slow">
    <p:pull dir="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88456" y="1146007"/>
            <a:ext cx="8500250" cy="1877437"/>
          </a:xfrm>
          <a:prstGeom prst="rect">
            <a:avLst/>
          </a:prstGeom>
        </p:spPr>
        <p:txBody>
          <a:bodyPr wrap="square">
            <a:spAutoFit/>
          </a:bodyPr>
          <a:lstStyle/>
          <a:p>
            <a:r>
              <a:rPr lang="en-US" sz="2400" dirty="0" smtClean="0"/>
              <a:t>New </a:t>
            </a:r>
            <a:r>
              <a:rPr lang="en-US" sz="2400" dirty="0"/>
              <a:t>thermal insulation material consists of three components</a:t>
            </a:r>
            <a:r>
              <a:rPr lang="en-US" sz="2400" dirty="0" smtClean="0"/>
              <a:t>: </a:t>
            </a:r>
          </a:p>
          <a:p>
            <a:endParaRPr lang="en-US" dirty="0" smtClean="0"/>
          </a:p>
          <a:p>
            <a:endParaRPr lang="en-US" dirty="0"/>
          </a:p>
          <a:p>
            <a:pPr marL="914400" lvl="1" indent="-457200">
              <a:buFont typeface="Wingdings" panose="05000000000000000000" pitchFamily="2" charset="2"/>
              <a:buChar char="Ø"/>
            </a:pPr>
            <a:r>
              <a:rPr lang="en-US" sz="2000" b="1" dirty="0" smtClean="0"/>
              <a:t>Limestone: </a:t>
            </a:r>
            <a:r>
              <a:rPr lang="en-US" dirty="0" smtClean="0"/>
              <a:t>:</a:t>
            </a:r>
          </a:p>
          <a:p>
            <a:pPr lvl="1"/>
            <a:endParaRPr lang="en-US" dirty="0" smtClean="0"/>
          </a:p>
          <a:p>
            <a:pPr lvl="0"/>
            <a:endParaRPr lang="en-US" dirty="0"/>
          </a:p>
        </p:txBody>
      </p:sp>
      <p:sp>
        <p:nvSpPr>
          <p:cNvPr id="2" name="Rectangle 1"/>
          <p:cNvSpPr/>
          <p:nvPr/>
        </p:nvSpPr>
        <p:spPr>
          <a:xfrm>
            <a:off x="2743200" y="3700552"/>
            <a:ext cx="7848600" cy="1477328"/>
          </a:xfrm>
          <a:prstGeom prst="rect">
            <a:avLst/>
          </a:prstGeom>
        </p:spPr>
        <p:txBody>
          <a:bodyPr wrap="square">
            <a:spAutoFit/>
          </a:bodyPr>
          <a:lstStyle/>
          <a:p>
            <a:pPr marL="285750" indent="-285750">
              <a:buFont typeface="Wingdings" panose="05000000000000000000" pitchFamily="2" charset="2"/>
              <a:buChar char="§"/>
            </a:pPr>
            <a:r>
              <a:rPr lang="en-US" b="1" dirty="0"/>
              <a:t>k-value</a:t>
            </a:r>
            <a:r>
              <a:rPr lang="en-US" dirty="0"/>
              <a:t>: Theoretical: 0.15-1.1 W/(m.K)</a:t>
            </a:r>
          </a:p>
          <a:p>
            <a:endParaRPr lang="en-US" dirty="0"/>
          </a:p>
          <a:p>
            <a:pPr marL="268288" lvl="1" indent="-268288" defTabSz="179388">
              <a:buFont typeface="Wingdings" panose="05000000000000000000" pitchFamily="2" charset="2"/>
              <a:buChar char="§"/>
            </a:pPr>
            <a:r>
              <a:rPr lang="en-US" b="1" dirty="0"/>
              <a:t>Uses</a:t>
            </a:r>
            <a:r>
              <a:rPr lang="en-US" dirty="0"/>
              <a:t>: Limestone is very common in architecture, especially in Europe and North America. Many landmarks across the world, including the Great Pyramid .</a:t>
            </a:r>
          </a:p>
        </p:txBody>
      </p:sp>
      <p:sp>
        <p:nvSpPr>
          <p:cNvPr id="4" name="Rectangle 3"/>
          <p:cNvSpPr/>
          <p:nvPr/>
        </p:nvSpPr>
        <p:spPr>
          <a:xfrm>
            <a:off x="2452498" y="2838778"/>
            <a:ext cx="3093732" cy="400110"/>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n-US" sz="2000" b="1" dirty="0"/>
              <a:t>Limestone Characteristics </a:t>
            </a:r>
            <a:endParaRPr lang="ar-SA" sz="2000" b="1" dirty="0"/>
          </a:p>
        </p:txBody>
      </p:sp>
    </p:spTree>
    <p:extLst>
      <p:ext uri="{BB962C8B-B14F-4D97-AF65-F5344CB8AC3E}">
        <p14:creationId xmlns:p14="http://schemas.microsoft.com/office/powerpoint/2010/main" val="4136043053"/>
      </p:ext>
    </p:extLst>
  </p:cSld>
  <p:clrMapOvr>
    <a:masterClrMapping/>
  </p:clrMapOvr>
  <p:transition spd="slow">
    <p:pull dir="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4624" y="1373833"/>
            <a:ext cx="2025370" cy="779929"/>
          </a:xfrm>
        </p:spPr>
        <p:txBody>
          <a:bodyPr/>
          <a:lstStyle/>
          <a:p>
            <a:pPr lvl="1" algn="l" defTabSz="457200" rtl="0">
              <a:spcBef>
                <a:spcPct val="0"/>
              </a:spcBef>
            </a:pPr>
            <a:r>
              <a:rPr lang="en-US" b="1" dirty="0"/>
              <a:t>Advantages:</a:t>
            </a:r>
            <a:br>
              <a:rPr lang="en-US" b="1" dirty="0"/>
            </a:br>
            <a:endParaRPr lang="ar-SA" dirty="0"/>
          </a:p>
        </p:txBody>
      </p:sp>
      <p:sp>
        <p:nvSpPr>
          <p:cNvPr id="3" name="Content Placeholder 2"/>
          <p:cNvSpPr>
            <a:spLocks noGrp="1"/>
          </p:cNvSpPr>
          <p:nvPr>
            <p:ph idx="1"/>
          </p:nvPr>
        </p:nvSpPr>
        <p:spPr>
          <a:xfrm>
            <a:off x="7463117" y="1373833"/>
            <a:ext cx="4039905" cy="4417367"/>
          </a:xfrm>
        </p:spPr>
        <p:txBody>
          <a:bodyPr/>
          <a:lstStyle/>
          <a:p>
            <a:endParaRPr lang="ar-SA" dirty="0"/>
          </a:p>
        </p:txBody>
      </p:sp>
      <p:sp>
        <p:nvSpPr>
          <p:cNvPr id="4" name="Text Placeholder 3"/>
          <p:cNvSpPr>
            <a:spLocks noGrp="1"/>
          </p:cNvSpPr>
          <p:nvPr>
            <p:ph type="body" sz="half" idx="2"/>
          </p:nvPr>
        </p:nvSpPr>
        <p:spPr>
          <a:xfrm>
            <a:off x="2579188" y="2153761"/>
            <a:ext cx="5540189" cy="2203085"/>
          </a:xfrm>
        </p:spPr>
        <p:txBody>
          <a:bodyPr>
            <a:noAutofit/>
          </a:bodyPr>
          <a:lstStyle/>
          <a:p>
            <a:pPr lvl="0"/>
            <a:endParaRPr lang="en-US" dirty="0"/>
          </a:p>
          <a:p>
            <a:pPr marL="285750" lvl="0" indent="-285750" algn="l">
              <a:buFont typeface="Wingdings" panose="05000000000000000000" pitchFamily="2" charset="2"/>
              <a:buChar char="Ø"/>
            </a:pPr>
            <a:r>
              <a:rPr lang="en-US" dirty="0"/>
              <a:t>Available in Palestine.</a:t>
            </a:r>
          </a:p>
          <a:p>
            <a:pPr marL="285750" lvl="0" indent="-285750" algn="l">
              <a:buFont typeface="Wingdings" panose="05000000000000000000" pitchFamily="2" charset="2"/>
              <a:buChar char="Ø"/>
            </a:pPr>
            <a:r>
              <a:rPr lang="en-US" dirty="0"/>
              <a:t>It is not expensive in the local market.</a:t>
            </a:r>
          </a:p>
          <a:p>
            <a:pPr marL="285750" lvl="0" indent="-285750" algn="l">
              <a:buFont typeface="Wingdings" panose="05000000000000000000" pitchFamily="2" charset="2"/>
              <a:buChar char="Ø"/>
            </a:pPr>
            <a:r>
              <a:rPr lang="en-US" dirty="0"/>
              <a:t>Relatively easy to cut into blocks or more elaborate carving.</a:t>
            </a:r>
          </a:p>
          <a:p>
            <a:pPr marL="285750" lvl="0" indent="-285750" algn="l">
              <a:buFont typeface="Wingdings" panose="05000000000000000000" pitchFamily="2" charset="2"/>
              <a:buChar char="Ø"/>
            </a:pPr>
            <a:r>
              <a:rPr lang="en-US" dirty="0"/>
              <a:t>Long lasting.</a:t>
            </a:r>
          </a:p>
          <a:p>
            <a:pPr marL="285750" lvl="0" indent="-285750" algn="l">
              <a:buFont typeface="Wingdings" panose="05000000000000000000" pitchFamily="2" charset="2"/>
              <a:buChar char="Ø"/>
            </a:pPr>
            <a:r>
              <a:rPr lang="en-US" dirty="0"/>
              <a:t>Stands up well to exposure.</a:t>
            </a:r>
          </a:p>
          <a:p>
            <a:pPr lvl="0"/>
            <a:endParaRPr lang="en-US" dirty="0"/>
          </a:p>
          <a:p>
            <a:endParaRPr lang="ar-SA" dirty="0"/>
          </a:p>
        </p:txBody>
      </p:sp>
      <p:sp>
        <p:nvSpPr>
          <p:cNvPr id="5" name="Rectangle 4"/>
          <p:cNvSpPr/>
          <p:nvPr/>
        </p:nvSpPr>
        <p:spPr>
          <a:xfrm>
            <a:off x="2133600" y="4356846"/>
            <a:ext cx="6096000" cy="897425"/>
          </a:xfrm>
          <a:prstGeom prst="rect">
            <a:avLst/>
          </a:prstGeom>
        </p:spPr>
        <p:txBody>
          <a:bodyPr>
            <a:spAutoFit/>
          </a:bodyPr>
          <a:lstStyle/>
          <a:p>
            <a:pPr marL="0" lvl="1"/>
            <a:r>
              <a:rPr lang="en-US" b="1" dirty="0"/>
              <a:t>Disadvantages:</a:t>
            </a:r>
          </a:p>
          <a:p>
            <a:pPr lvl="0"/>
            <a:endParaRPr lang="en-US" b="1" dirty="0"/>
          </a:p>
          <a:p>
            <a:pPr marL="742950" lvl="1" indent="-285750">
              <a:lnSpc>
                <a:spcPct val="80000"/>
              </a:lnSpc>
              <a:spcBef>
                <a:spcPct val="20000"/>
              </a:spcBef>
              <a:spcAft>
                <a:spcPts val="600"/>
              </a:spcAft>
              <a:buClr>
                <a:schemeClr val="accent1">
                  <a:lumMod val="75000"/>
                </a:schemeClr>
              </a:buClr>
              <a:buSzPct val="145000"/>
              <a:buFont typeface="Wingdings" panose="05000000000000000000" pitchFamily="2" charset="2"/>
              <a:buChar char="Ø"/>
            </a:pPr>
            <a:r>
              <a:rPr lang="en-US" sz="1600" dirty="0"/>
              <a:t>Heavy weight </a:t>
            </a:r>
          </a:p>
        </p:txBody>
      </p:sp>
      <p:sp>
        <p:nvSpPr>
          <p:cNvPr id="6" name="Rectangle 5"/>
          <p:cNvSpPr/>
          <p:nvPr/>
        </p:nvSpPr>
        <p:spPr>
          <a:xfrm>
            <a:off x="1922927" y="973723"/>
            <a:ext cx="3093732" cy="400110"/>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n-US" sz="2000" b="1" dirty="0"/>
              <a:t>Limestone Characteristics </a:t>
            </a:r>
            <a:endParaRPr lang="ar-SA" sz="2000" b="1" dirty="0"/>
          </a:p>
        </p:txBody>
      </p:sp>
    </p:spTree>
    <p:extLst>
      <p:ext uri="{BB962C8B-B14F-4D97-AF65-F5344CB8AC3E}">
        <p14:creationId xmlns:p14="http://schemas.microsoft.com/office/powerpoint/2010/main" val="3250368318"/>
      </p:ext>
    </p:extLst>
  </p:cSld>
  <p:clrMapOvr>
    <a:masterClrMapping/>
  </p:clrMapOvr>
  <p:transition spd="slow">
    <p:pull dir="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94512" y="693134"/>
            <a:ext cx="1527982" cy="461665"/>
          </a:xfrm>
          <a:prstGeom prst="rect">
            <a:avLst/>
          </a:prstGeom>
        </p:spPr>
        <p:txBody>
          <a:bodyPr wrap="none">
            <a:spAutoFit/>
          </a:bodyPr>
          <a:lstStyle/>
          <a:p>
            <a:pPr marL="457200" lvl="0" indent="-457200">
              <a:buFont typeface="Wingdings" panose="05000000000000000000" pitchFamily="2" charset="2"/>
              <a:buChar char="Ø"/>
            </a:pPr>
            <a:r>
              <a:rPr lang="en-US" sz="2400" b="1" dirty="0" smtClean="0"/>
              <a:t>Straw:</a:t>
            </a:r>
            <a:endParaRPr lang="en-US" sz="2400" b="1" dirty="0"/>
          </a:p>
        </p:txBody>
      </p:sp>
      <p:sp>
        <p:nvSpPr>
          <p:cNvPr id="6" name="Rectangle 5"/>
          <p:cNvSpPr/>
          <p:nvPr/>
        </p:nvSpPr>
        <p:spPr>
          <a:xfrm>
            <a:off x="2286000" y="1768550"/>
            <a:ext cx="9797488" cy="3139321"/>
          </a:xfrm>
          <a:prstGeom prst="rect">
            <a:avLst/>
          </a:prstGeom>
        </p:spPr>
        <p:txBody>
          <a:bodyPr wrap="square">
            <a:spAutoFit/>
          </a:bodyPr>
          <a:lstStyle/>
          <a:p>
            <a:pPr lvl="0"/>
            <a:endParaRPr lang="en-US" b="1" dirty="0" smtClean="0"/>
          </a:p>
          <a:p>
            <a:pPr lvl="0"/>
            <a:endParaRPr lang="en-US" b="1" dirty="0" smtClean="0"/>
          </a:p>
          <a:p>
            <a:pPr marL="285750" lvl="0" indent="-285750">
              <a:buFont typeface="Wingdings" panose="05000000000000000000" pitchFamily="2" charset="2"/>
              <a:buChar char="§"/>
            </a:pPr>
            <a:r>
              <a:rPr lang="en-US" b="1" dirty="0" smtClean="0"/>
              <a:t>K-value</a:t>
            </a:r>
            <a:r>
              <a:rPr lang="en-US" b="1" dirty="0"/>
              <a:t>: </a:t>
            </a:r>
            <a:r>
              <a:rPr lang="en-US" dirty="0"/>
              <a:t>0.09 W/(m.K</a:t>
            </a:r>
            <a:r>
              <a:rPr lang="en-US" dirty="0" smtClean="0"/>
              <a:t>)</a:t>
            </a:r>
            <a:endParaRPr lang="en-US" dirty="0"/>
          </a:p>
          <a:p>
            <a:pPr lvl="0"/>
            <a:endParaRPr lang="en-US" dirty="0" smtClean="0"/>
          </a:p>
          <a:p>
            <a:pPr marL="285750" lvl="0" indent="-285750">
              <a:buFont typeface="Wingdings" panose="05000000000000000000" pitchFamily="2" charset="2"/>
              <a:buChar char="§"/>
            </a:pPr>
            <a:r>
              <a:rPr lang="en-US" b="1" dirty="0"/>
              <a:t>Uses</a:t>
            </a:r>
            <a:r>
              <a:rPr lang="en-US" b="1" dirty="0" smtClean="0"/>
              <a:t>:</a:t>
            </a:r>
          </a:p>
          <a:p>
            <a:pPr lvl="0"/>
            <a:endParaRPr lang="en-US" b="1" dirty="0"/>
          </a:p>
          <a:p>
            <a:r>
              <a:rPr lang="en-US" dirty="0"/>
              <a:t>Straw-bale construction is a building method that uses bales of straw (commonly wheat, rice, rye and oats straw</a:t>
            </a:r>
            <a:r>
              <a:rPr lang="en-US" dirty="0" smtClean="0"/>
              <a:t>)</a:t>
            </a:r>
          </a:p>
          <a:p>
            <a:r>
              <a:rPr lang="en-US" dirty="0" smtClean="0"/>
              <a:t> </a:t>
            </a:r>
            <a:r>
              <a:rPr lang="en-US" dirty="0"/>
              <a:t>as structural elements, building, or both. </a:t>
            </a:r>
            <a:endParaRPr lang="en-US" dirty="0" smtClean="0"/>
          </a:p>
          <a:p>
            <a:endParaRPr lang="en-US" dirty="0" smtClean="0"/>
          </a:p>
          <a:p>
            <a:endParaRPr lang="en-US" dirty="0"/>
          </a:p>
        </p:txBody>
      </p:sp>
      <p:sp>
        <p:nvSpPr>
          <p:cNvPr id="8" name="Rectangle 7"/>
          <p:cNvSpPr/>
          <p:nvPr/>
        </p:nvSpPr>
        <p:spPr>
          <a:xfrm>
            <a:off x="1915886" y="5665131"/>
            <a:ext cx="6096000" cy="369332"/>
          </a:xfrm>
          <a:prstGeom prst="rect">
            <a:avLst/>
          </a:prstGeom>
        </p:spPr>
        <p:txBody>
          <a:bodyPr>
            <a:spAutoFit/>
          </a:bodyPr>
          <a:lstStyle/>
          <a:p>
            <a:r>
              <a:rPr lang="en-US" dirty="0"/>
              <a:t> </a:t>
            </a:r>
          </a:p>
        </p:txBody>
      </p:sp>
      <p:sp>
        <p:nvSpPr>
          <p:cNvPr id="9" name="Rectangle 8"/>
          <p:cNvSpPr/>
          <p:nvPr/>
        </p:nvSpPr>
        <p:spPr>
          <a:xfrm>
            <a:off x="2286000" y="1368440"/>
            <a:ext cx="2524665" cy="400110"/>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pPr lvl="0"/>
            <a:r>
              <a:rPr lang="en-US" sz="2000" b="1" dirty="0"/>
              <a:t>Straw Characteristics</a:t>
            </a:r>
          </a:p>
        </p:txBody>
      </p:sp>
      <p:pic>
        <p:nvPicPr>
          <p:cNvPr id="7" name="Picture 6" descr="strawbalewindow.jpg"/>
          <p:cNvPicPr>
            <a:picLocks noChangeAspect="1"/>
          </p:cNvPicPr>
          <p:nvPr/>
        </p:nvPicPr>
        <p:blipFill>
          <a:blip r:embed="rId2"/>
          <a:stretch>
            <a:fillRect/>
          </a:stretch>
        </p:blipFill>
        <p:spPr>
          <a:xfrm>
            <a:off x="7010400" y="304800"/>
            <a:ext cx="4267200" cy="2884627"/>
          </a:xfrm>
          <a:prstGeom prst="rect">
            <a:avLst/>
          </a:prstGeom>
        </p:spPr>
      </p:pic>
    </p:spTree>
    <p:extLst>
      <p:ext uri="{BB962C8B-B14F-4D97-AF65-F5344CB8AC3E}">
        <p14:creationId xmlns:p14="http://schemas.microsoft.com/office/powerpoint/2010/main" val="2990271867"/>
      </p:ext>
    </p:extLst>
  </p:cSld>
  <p:clrMapOvr>
    <a:masterClrMapping/>
  </p:clrMapOvr>
  <p:transition spd="slow">
    <p:pull dir="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019" y="1492624"/>
            <a:ext cx="1998476" cy="793376"/>
          </a:xfrm>
        </p:spPr>
        <p:txBody>
          <a:bodyPr>
            <a:normAutofit fontScale="90000"/>
          </a:bodyPr>
          <a:lstStyle/>
          <a:p>
            <a:pPr lvl="0" algn="l"/>
            <a:r>
              <a:rPr lang="en-US" b="1" dirty="0"/>
              <a:t>Advantages:</a:t>
            </a:r>
            <a:br>
              <a:rPr lang="en-US" b="1" dirty="0"/>
            </a:br>
            <a:endParaRPr lang="ar-SA" dirty="0"/>
          </a:p>
        </p:txBody>
      </p:sp>
      <p:sp>
        <p:nvSpPr>
          <p:cNvPr id="3" name="Content Placeholder 2"/>
          <p:cNvSpPr>
            <a:spLocks noGrp="1"/>
          </p:cNvSpPr>
          <p:nvPr>
            <p:ph idx="1"/>
          </p:nvPr>
        </p:nvSpPr>
        <p:spPr/>
        <p:txBody>
          <a:bodyPr/>
          <a:lstStyle/>
          <a:p>
            <a:pPr marL="0" indent="0">
              <a:buNone/>
            </a:pPr>
            <a:r>
              <a:rPr lang="en-US" dirty="0"/>
              <a:t> </a:t>
            </a:r>
          </a:p>
          <a:p>
            <a:endParaRPr lang="ar-SA" dirty="0"/>
          </a:p>
        </p:txBody>
      </p:sp>
      <p:sp>
        <p:nvSpPr>
          <p:cNvPr id="4" name="Text Placeholder 3"/>
          <p:cNvSpPr>
            <a:spLocks noGrp="1"/>
          </p:cNvSpPr>
          <p:nvPr>
            <p:ph type="body" sz="half" idx="2"/>
          </p:nvPr>
        </p:nvSpPr>
        <p:spPr>
          <a:xfrm>
            <a:off x="2557586" y="2041711"/>
            <a:ext cx="3181817" cy="1196788"/>
          </a:xfrm>
        </p:spPr>
        <p:txBody>
          <a:bodyPr/>
          <a:lstStyle/>
          <a:p>
            <a:pPr marL="285750" lvl="0" indent="-285750" algn="l">
              <a:buFont typeface="Wingdings" panose="05000000000000000000" pitchFamily="2" charset="2"/>
              <a:buChar char="Ø"/>
            </a:pPr>
            <a:r>
              <a:rPr lang="en-US" dirty="0"/>
              <a:t>Lightweight.</a:t>
            </a:r>
          </a:p>
          <a:p>
            <a:pPr marL="285750" lvl="0" indent="-285750" algn="l">
              <a:buFont typeface="Wingdings" panose="05000000000000000000" pitchFamily="2" charset="2"/>
              <a:buChar char="Ø"/>
            </a:pPr>
            <a:r>
              <a:rPr lang="en-US" dirty="0"/>
              <a:t>Few in the heat conduction.</a:t>
            </a:r>
          </a:p>
          <a:p>
            <a:pPr algn="l"/>
            <a:endParaRPr lang="ar-SA" dirty="0"/>
          </a:p>
        </p:txBody>
      </p:sp>
      <p:sp>
        <p:nvSpPr>
          <p:cNvPr id="5" name="Title 1"/>
          <p:cNvSpPr txBox="1">
            <a:spLocks/>
          </p:cNvSpPr>
          <p:nvPr/>
        </p:nvSpPr>
        <p:spPr>
          <a:xfrm>
            <a:off x="2150019" y="3165662"/>
            <a:ext cx="1998476" cy="793376"/>
          </a:xfrm>
          <a:prstGeom prst="rect">
            <a:avLst/>
          </a:prstGeom>
          <a:effectLst/>
        </p:spPr>
        <p:txBody>
          <a:bodyPr vert="horz" lIns="91440" tIns="45720" rIns="91440" bIns="45720" rtlCol="0" anchor="b">
            <a:normAutofit fontScale="67500" lnSpcReduction="20000"/>
          </a:bodyPr>
          <a:lstStyle>
            <a:lvl1pPr algn="ctr" defTabSz="457200" rtl="0" eaLnBrk="1" latinLnBrk="0" hangingPunct="1">
              <a:spcBef>
                <a:spcPct val="0"/>
              </a:spcBef>
              <a:buNone/>
              <a:defRPr sz="2400" b="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lgn="l"/>
            <a:r>
              <a:rPr lang="en-US" sz="3200" b="1" dirty="0"/>
              <a:t>Disadvantage:</a:t>
            </a:r>
          </a:p>
          <a:p>
            <a:pPr algn="l"/>
            <a:r>
              <a:rPr lang="en-US" b="1" dirty="0" smtClean="0"/>
              <a:t/>
            </a:r>
            <a:br>
              <a:rPr lang="en-US" b="1" dirty="0" smtClean="0"/>
            </a:br>
            <a:endParaRPr lang="ar-SA" dirty="0"/>
          </a:p>
        </p:txBody>
      </p:sp>
      <p:sp>
        <p:nvSpPr>
          <p:cNvPr id="6" name="Text Placeholder 3"/>
          <p:cNvSpPr txBox="1">
            <a:spLocks/>
          </p:cNvSpPr>
          <p:nvPr/>
        </p:nvSpPr>
        <p:spPr>
          <a:xfrm>
            <a:off x="2557586" y="3769654"/>
            <a:ext cx="3181817" cy="1196788"/>
          </a:xfrm>
          <a:prstGeom prst="rect">
            <a:avLst/>
          </a:prstGeom>
        </p:spPr>
        <p:txBody>
          <a:bodyPr vert="horz" lIns="91440" tIns="45720" rIns="91440" bIns="45720" rtlCol="0" anchor="ctr">
            <a:normAutofit/>
          </a:bodyPr>
          <a:lstStyle>
            <a:lvl1pPr marL="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accent1">
                  <a:lumMod val="75000"/>
                </a:schemeClr>
              </a:buClr>
              <a:buSzPct val="145000"/>
              <a:buFont typeface="Arial"/>
              <a:buNone/>
              <a:defRPr sz="1200" kern="1200" cap="none">
                <a:solidFill>
                  <a:schemeClr val="tx1"/>
                </a:solidFill>
                <a:effectLst/>
                <a:latin typeface="+mn-lt"/>
                <a:ea typeface="+mn-ea"/>
                <a:cs typeface="+mn-cs"/>
              </a:defRPr>
            </a:lvl2pPr>
            <a:lvl3pPr marL="914400" indent="0" algn="l" defTabSz="457200" rtl="0" eaLnBrk="1" latinLnBrk="0" hangingPunct="1">
              <a:spcBef>
                <a:spcPct val="20000"/>
              </a:spcBef>
              <a:spcAft>
                <a:spcPts val="600"/>
              </a:spcAft>
              <a:buClr>
                <a:schemeClr val="accent1">
                  <a:lumMod val="75000"/>
                </a:schemeClr>
              </a:buClr>
              <a:buSzPct val="145000"/>
              <a:buFont typeface="Arial"/>
              <a:buNone/>
              <a:defRPr sz="1000" kern="1200" cap="none">
                <a:solidFill>
                  <a:schemeClr val="tx1"/>
                </a:solidFill>
                <a:effectLst/>
                <a:latin typeface="+mn-lt"/>
                <a:ea typeface="+mn-ea"/>
                <a:cs typeface="+mn-cs"/>
              </a:defRPr>
            </a:lvl3pPr>
            <a:lvl4pPr marL="1371600" indent="0" algn="l" defTabSz="457200" rtl="0" eaLnBrk="1" latinLnBrk="0" hangingPunct="1">
              <a:spcBef>
                <a:spcPct val="20000"/>
              </a:spcBef>
              <a:spcAft>
                <a:spcPts val="600"/>
              </a:spcAft>
              <a:buClr>
                <a:schemeClr val="accent1">
                  <a:lumMod val="75000"/>
                </a:schemeClr>
              </a:buClr>
              <a:buSzPct val="145000"/>
              <a:buFont typeface="Arial"/>
              <a:buNone/>
              <a:defRPr sz="900" kern="1200" cap="none">
                <a:solidFill>
                  <a:schemeClr val="tx1"/>
                </a:solidFill>
                <a:effectLst/>
                <a:latin typeface="+mn-lt"/>
                <a:ea typeface="+mn-ea"/>
                <a:cs typeface="+mn-cs"/>
              </a:defRPr>
            </a:lvl4pPr>
            <a:lvl5pPr marL="1828800" indent="0" algn="l" defTabSz="457200" rtl="0" eaLnBrk="1" latinLnBrk="0" hangingPunct="1">
              <a:spcBef>
                <a:spcPct val="20000"/>
              </a:spcBef>
              <a:spcAft>
                <a:spcPts val="600"/>
              </a:spcAft>
              <a:buClr>
                <a:schemeClr val="accent1">
                  <a:lumMod val="75000"/>
                </a:schemeClr>
              </a:buClr>
              <a:buSzPct val="145000"/>
              <a:buFont typeface="Arial"/>
              <a:buNone/>
              <a:defRPr sz="900" kern="1200" cap="none">
                <a:solidFill>
                  <a:schemeClr val="tx1"/>
                </a:solidFill>
                <a:effectLst/>
                <a:latin typeface="+mn-lt"/>
                <a:ea typeface="+mn-ea"/>
                <a:cs typeface="+mn-cs"/>
              </a:defRPr>
            </a:lvl5pPr>
            <a:lvl6pPr marL="2286000" indent="0" algn="l" defTabSz="457200" rtl="0" eaLnBrk="1" latinLnBrk="0" hangingPunct="1">
              <a:spcBef>
                <a:spcPct val="20000"/>
              </a:spcBef>
              <a:spcAft>
                <a:spcPts val="600"/>
              </a:spcAft>
              <a:buClr>
                <a:schemeClr val="accent1">
                  <a:lumMod val="75000"/>
                </a:schemeClr>
              </a:buClr>
              <a:buSzPct val="145000"/>
              <a:buFont typeface="Arial"/>
              <a:buNone/>
              <a:defRPr sz="900" kern="1200" cap="none">
                <a:solidFill>
                  <a:schemeClr val="tx1"/>
                </a:solidFill>
                <a:effectLst/>
                <a:latin typeface="+mn-lt"/>
                <a:ea typeface="+mn-ea"/>
                <a:cs typeface="+mn-cs"/>
              </a:defRPr>
            </a:lvl6pPr>
            <a:lvl7pPr marL="2743200" indent="0" algn="l" defTabSz="457200" rtl="0" eaLnBrk="1" latinLnBrk="0" hangingPunct="1">
              <a:spcBef>
                <a:spcPct val="20000"/>
              </a:spcBef>
              <a:spcAft>
                <a:spcPts val="600"/>
              </a:spcAft>
              <a:buClr>
                <a:schemeClr val="accent1">
                  <a:lumMod val="75000"/>
                </a:schemeClr>
              </a:buClr>
              <a:buSzPct val="145000"/>
              <a:buFont typeface="Arial"/>
              <a:buNone/>
              <a:defRPr sz="900" kern="1200" cap="none">
                <a:solidFill>
                  <a:schemeClr val="tx1"/>
                </a:solidFill>
                <a:effectLst/>
                <a:latin typeface="+mn-lt"/>
                <a:ea typeface="+mn-ea"/>
                <a:cs typeface="+mn-cs"/>
              </a:defRPr>
            </a:lvl7pPr>
            <a:lvl8pPr marL="3200400" indent="0" algn="l" defTabSz="457200" rtl="0" eaLnBrk="1" latinLnBrk="0" hangingPunct="1">
              <a:spcBef>
                <a:spcPct val="20000"/>
              </a:spcBef>
              <a:spcAft>
                <a:spcPts val="600"/>
              </a:spcAft>
              <a:buClr>
                <a:schemeClr val="accent1">
                  <a:lumMod val="75000"/>
                </a:schemeClr>
              </a:buClr>
              <a:buSzPct val="145000"/>
              <a:buFont typeface="Arial"/>
              <a:buNone/>
              <a:defRPr sz="900" kern="1200" cap="none">
                <a:solidFill>
                  <a:schemeClr val="tx1"/>
                </a:solidFill>
                <a:effectLst/>
                <a:latin typeface="+mn-lt"/>
                <a:ea typeface="+mn-ea"/>
                <a:cs typeface="+mn-cs"/>
              </a:defRPr>
            </a:lvl8pPr>
            <a:lvl9pPr marL="3657600" indent="0" algn="l" defTabSz="457200" rtl="0" eaLnBrk="1" latinLnBrk="0" hangingPunct="1">
              <a:spcBef>
                <a:spcPct val="20000"/>
              </a:spcBef>
              <a:spcAft>
                <a:spcPts val="600"/>
              </a:spcAft>
              <a:buClr>
                <a:schemeClr val="accent1">
                  <a:lumMod val="75000"/>
                </a:schemeClr>
              </a:buClr>
              <a:buSzPct val="145000"/>
              <a:buFont typeface="Arial"/>
              <a:buNone/>
              <a:defRPr sz="900" kern="1200" cap="none">
                <a:solidFill>
                  <a:schemeClr val="tx1"/>
                </a:solidFill>
                <a:effectLst/>
                <a:latin typeface="+mn-lt"/>
                <a:ea typeface="+mn-ea"/>
                <a:cs typeface="+mn-cs"/>
              </a:defRPr>
            </a:lvl9pPr>
          </a:lstStyle>
          <a:p>
            <a:pPr marL="285750" lvl="0" indent="-285750" algn="l">
              <a:buFont typeface="Wingdings" panose="05000000000000000000" pitchFamily="2" charset="2"/>
              <a:buChar char="Ø"/>
            </a:pPr>
            <a:r>
              <a:rPr lang="en-US" dirty="0"/>
              <a:t>Non-fire-resistant</a:t>
            </a:r>
          </a:p>
          <a:p>
            <a:pPr marL="285750" lvl="0" indent="-285750" algn="l">
              <a:buFont typeface="Wingdings" panose="05000000000000000000" pitchFamily="2" charset="2"/>
              <a:buChar char="Ø"/>
            </a:pPr>
            <a:r>
              <a:rPr lang="en-US" dirty="0"/>
              <a:t>Unable to withstand stress</a:t>
            </a:r>
          </a:p>
          <a:p>
            <a:pPr marL="285750" indent="-285750" algn="l">
              <a:buFont typeface="Wingdings" panose="05000000000000000000" pitchFamily="2" charset="2"/>
              <a:buChar char="Ø"/>
            </a:pPr>
            <a:endParaRPr lang="ar-SA" dirty="0"/>
          </a:p>
        </p:txBody>
      </p:sp>
      <p:sp>
        <p:nvSpPr>
          <p:cNvPr id="7" name="Rectangle 6"/>
          <p:cNvSpPr/>
          <p:nvPr/>
        </p:nvSpPr>
        <p:spPr>
          <a:xfrm>
            <a:off x="2150019" y="761414"/>
            <a:ext cx="2524665" cy="400110"/>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pPr lvl="0"/>
            <a:r>
              <a:rPr lang="en-US" sz="2000" b="1" dirty="0"/>
              <a:t>Straw Characteristics</a:t>
            </a:r>
          </a:p>
        </p:txBody>
      </p:sp>
      <p:sp>
        <p:nvSpPr>
          <p:cNvPr id="8" name="Title 1"/>
          <p:cNvSpPr txBox="1">
            <a:spLocks/>
          </p:cNvSpPr>
          <p:nvPr/>
        </p:nvSpPr>
        <p:spPr>
          <a:xfrm>
            <a:off x="1447800" y="4876800"/>
            <a:ext cx="3549121" cy="1371600"/>
          </a:xfrm>
          <a:prstGeom prst="rect">
            <a:avLst/>
          </a:prstGeom>
          <a:effectLst/>
        </p:spPr>
        <p:txBody>
          <a:bodyPr vert="horz" lIns="91440" tIns="45720" rIns="91440" bIns="45720" rtlCol="0" anchor="b">
            <a:normAutofit/>
          </a:bodyPr>
          <a:lstStyle/>
          <a:p>
            <a:pPr marL="342900" marR="0" lvl="0" indent="-342900" algn="ctr" defTabSz="457200" rtl="0" eaLnBrk="1" fontAlgn="auto" latinLnBrk="0" hangingPunct="1">
              <a:lnSpc>
                <a:spcPct val="100000"/>
              </a:lnSpc>
              <a:spcBef>
                <a:spcPct val="0"/>
              </a:spcBef>
              <a:spcAft>
                <a:spcPts val="0"/>
              </a:spcAft>
              <a:buClrTx/>
              <a:buSzTx/>
              <a:buFont typeface="Wingdings" panose="05000000000000000000" pitchFamily="2" charset="2"/>
              <a:buChar char="Ø"/>
              <a:tabLst/>
              <a:defRPr/>
            </a:pPr>
            <a:r>
              <a:rPr kumimoji="0" lang="en-US" sz="2400" b="1" i="0" u="none" strike="noStrike" kern="1200" cap="none" spc="0" normalizeH="0" baseline="0" noProof="0" dirty="0" smtClean="0">
                <a:ln w="3175" cmpd="sng">
                  <a:noFill/>
                </a:ln>
                <a:solidFill>
                  <a:schemeClr val="tx1"/>
                </a:solidFill>
                <a:effectLst/>
                <a:uLnTx/>
                <a:uFillTx/>
                <a:latin typeface="+mj-lt"/>
                <a:ea typeface="+mj-ea"/>
                <a:cs typeface="+mj-cs"/>
              </a:rPr>
              <a:t>Fire ashes:</a:t>
            </a:r>
            <a:br>
              <a:rPr kumimoji="0" lang="en-US" sz="2400" b="1" i="0" u="none" strike="noStrike" kern="1200" cap="none" spc="0" normalizeH="0" baseline="0" noProof="0" dirty="0" smtClean="0">
                <a:ln w="3175" cmpd="sng">
                  <a:noFill/>
                </a:ln>
                <a:solidFill>
                  <a:schemeClr val="tx1"/>
                </a:solidFill>
                <a:effectLst/>
                <a:uLnTx/>
                <a:uFillTx/>
                <a:latin typeface="+mj-lt"/>
                <a:ea typeface="+mj-ea"/>
                <a:cs typeface="+mj-cs"/>
              </a:rPr>
            </a:br>
            <a:endParaRPr kumimoji="0" lang="ar-SA" sz="2400" b="0" i="0" u="none" strike="noStrike" kern="1200" cap="none" spc="0" normalizeH="0" baseline="0" noProof="0" dirty="0">
              <a:ln w="3175" cmpd="sng">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3531782704"/>
      </p:ext>
    </p:extLst>
  </p:cSld>
  <p:clrMapOvr>
    <a:masterClrMapping/>
  </p:clrMapOvr>
  <p:transition spd="slow">
    <p:pull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22929" y="2371606"/>
            <a:ext cx="9580096" cy="3769217"/>
          </a:xfrm>
        </p:spPr>
        <p:txBody>
          <a:bodyPr>
            <a:noAutofit/>
          </a:bodyPr>
          <a:lstStyle/>
          <a:p>
            <a:pPr marL="0" indent="0" algn="just">
              <a:buNone/>
            </a:pPr>
            <a:r>
              <a:rPr lang="en-US" sz="1800" dirty="0" smtClean="0"/>
              <a:t>Reinforced concrete is widely used in construction sector due to its several features, such as:</a:t>
            </a:r>
          </a:p>
          <a:p>
            <a:pPr lvl="1" algn="just">
              <a:buFont typeface="Wingdings" panose="05000000000000000000" pitchFamily="2" charset="2"/>
              <a:buChar char="Ø"/>
            </a:pPr>
            <a:r>
              <a:rPr lang="en-US" sz="1600" dirty="0" smtClean="0"/>
              <a:t>workability</a:t>
            </a:r>
          </a:p>
          <a:p>
            <a:pPr lvl="1" algn="just">
              <a:buFont typeface="Wingdings" panose="05000000000000000000" pitchFamily="2" charset="2"/>
              <a:buChar char="Ø"/>
            </a:pPr>
            <a:r>
              <a:rPr lang="en-US" sz="1600" dirty="0" smtClean="0"/>
              <a:t> better appearance</a:t>
            </a:r>
          </a:p>
          <a:p>
            <a:pPr lvl="1" algn="just">
              <a:buFont typeface="Wingdings" panose="05000000000000000000" pitchFamily="2" charset="2"/>
              <a:buChar char="Ø"/>
            </a:pPr>
            <a:r>
              <a:rPr lang="en-US" sz="1600" dirty="0" smtClean="0"/>
              <a:t>fire resistance</a:t>
            </a:r>
          </a:p>
          <a:p>
            <a:pPr lvl="1" algn="just">
              <a:buFont typeface="Wingdings" panose="05000000000000000000" pitchFamily="2" charset="2"/>
              <a:buChar char="Ø"/>
            </a:pPr>
            <a:r>
              <a:rPr lang="en-US" sz="1600" dirty="0" smtClean="0"/>
              <a:t>economical issues</a:t>
            </a:r>
          </a:p>
          <a:p>
            <a:pPr lvl="1" algn="just">
              <a:buFont typeface="Wingdings" panose="05000000000000000000" pitchFamily="2" charset="2"/>
              <a:buChar char="Ø"/>
            </a:pPr>
            <a:r>
              <a:rPr lang="en-US" sz="1600" dirty="0" smtClean="0"/>
              <a:t>high durability and ability to be molded to any </a:t>
            </a:r>
            <a:r>
              <a:rPr lang="en-US" sz="1600" dirty="0"/>
              <a:t>complex shape using suitable form </a:t>
            </a:r>
            <a:r>
              <a:rPr lang="en-US" sz="1600" dirty="0" smtClean="0"/>
              <a:t>work.</a:t>
            </a:r>
            <a:endParaRPr lang="en-US" sz="1600" dirty="0"/>
          </a:p>
        </p:txBody>
      </p:sp>
      <p:sp>
        <p:nvSpPr>
          <p:cNvPr id="5" name="Title 1"/>
          <p:cNvSpPr txBox="1">
            <a:spLocks/>
          </p:cNvSpPr>
          <p:nvPr/>
        </p:nvSpPr>
        <p:spPr>
          <a:xfrm>
            <a:off x="2398712" y="1869141"/>
            <a:ext cx="1868488" cy="502465"/>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fontScale="975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smtClean="0"/>
              <a:t>Introduction</a:t>
            </a:r>
            <a:endParaRPr lang="en-US" sz="1600" b="1" dirty="0"/>
          </a:p>
        </p:txBody>
      </p:sp>
    </p:spTree>
    <p:extLst>
      <p:ext uri="{BB962C8B-B14F-4D97-AF65-F5344CB8AC3E}">
        <p14:creationId xmlns:p14="http://schemas.microsoft.com/office/powerpoint/2010/main" val="1896469567"/>
      </p:ext>
    </p:extLst>
  </p:cSld>
  <p:clrMapOvr>
    <a:masterClrMapping/>
  </p:clrMapOvr>
  <p:transition spd="slow">
    <p:pull dir="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50698" y="4291016"/>
            <a:ext cx="6781800" cy="710702"/>
          </a:xfrm>
        </p:spPr>
        <p:txBody>
          <a:bodyPr>
            <a:normAutofit fontScale="90000"/>
          </a:bodyPr>
          <a:lstStyle/>
          <a:p>
            <a:pPr algn="l"/>
            <a:r>
              <a:rPr lang="en-US" sz="4400" b="1" dirty="0" smtClean="0"/>
              <a:t>The Procedure</a:t>
            </a:r>
            <a:endParaRPr lang="ar-SA" sz="4400" dirty="0"/>
          </a:p>
        </p:txBody>
      </p:sp>
    </p:spTree>
    <p:extLst>
      <p:ext uri="{BB962C8B-B14F-4D97-AF65-F5344CB8AC3E}">
        <p14:creationId xmlns:p14="http://schemas.microsoft.com/office/powerpoint/2010/main" val="3260224297"/>
      </p:ext>
    </p:extLst>
  </p:cSld>
  <p:clrMapOvr>
    <a:masterClrMapping/>
  </p:clrMapOvr>
  <p:transition spd="slow">
    <p:pull dir="l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rot="5400000">
            <a:off x="2441876" y="2493196"/>
            <a:ext cx="3135086" cy="3635096"/>
          </a:xfrm>
          <a:prstGeom prst="rect">
            <a:avLst/>
          </a:prstGeom>
          <a:solidFill>
            <a:srgbClr val="FFFFFF">
              <a:shade val="85000"/>
            </a:srgbClr>
          </a:solidFill>
          <a:ln w="88900" cap="sq">
            <a:solidFill>
              <a:schemeClr val="bg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3"/>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ko-K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5"/>
          <p:cNvSpPr>
            <a:spLocks noChangeArrowheads="1"/>
          </p:cNvSpPr>
          <p:nvPr/>
        </p:nvSpPr>
        <p:spPr bwMode="auto">
          <a:xfrm>
            <a:off x="2191871" y="1641709"/>
            <a:ext cx="3688898" cy="846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ko-KR" sz="900" b="0" i="0" u="none" strike="noStrike" cap="none" normalizeH="0" baseline="0" dirty="0" smtClean="0">
              <a:ln>
                <a:noFill/>
              </a:ln>
              <a:solidFill>
                <a:srgbClr val="323232"/>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ko-KR" sz="2000" dirty="0">
                <a:solidFill>
                  <a:schemeClr val="accent1">
                    <a:lumMod val="75000"/>
                  </a:schemeClr>
                </a:solidFill>
              </a:rPr>
              <a:t>1-The sample was put into molds that fit testing apparatus used</a:t>
            </a:r>
            <a:r>
              <a:rPr kumimoji="0" lang="en-US" altLang="ko-KR" sz="1400" b="1" i="0" u="none" strike="noStrike" cap="none" normalizeH="0" baseline="0" dirty="0" smtClean="0">
                <a:ln>
                  <a:noFill/>
                </a:ln>
                <a:solidFill>
                  <a:srgbClr val="323232"/>
                </a:solidFill>
                <a:effectLst/>
                <a:latin typeface="Calibri" pitchFamily="34" charset="0"/>
                <a:ea typeface="Calibri" pitchFamily="34" charset="0"/>
                <a:cs typeface="Arial" pitchFamily="34" charset="0"/>
              </a:rPr>
              <a:t>.</a:t>
            </a:r>
            <a:endParaRPr kumimoji="0" lang="en-US" altLang="ko-KR" sz="32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Picture 9"/>
          <p:cNvPicPr/>
          <p:nvPr/>
        </p:nvPicPr>
        <p:blipFill rotWithShape="1">
          <a:blip r:embed="rId3" cstate="print">
            <a:extLst>
              <a:ext uri="{28A0092B-C50C-407E-A947-70E740481C1C}">
                <a14:useLocalDpi xmlns:a14="http://schemas.microsoft.com/office/drawing/2010/main" val="0"/>
              </a:ext>
            </a:extLst>
          </a:blip>
          <a:srcRect l="-383" t="16385" r="383" b="347"/>
          <a:stretch/>
        </p:blipFill>
        <p:spPr bwMode="auto">
          <a:xfrm rot="5400000">
            <a:off x="7185425" y="2478636"/>
            <a:ext cx="3135086" cy="3664216"/>
          </a:xfrm>
          <a:prstGeom prst="rect">
            <a:avLst/>
          </a:prstGeom>
          <a:solidFill>
            <a:srgbClr val="FFFFFF">
              <a:shade val="85000"/>
            </a:srgbClr>
          </a:solidFill>
          <a:ln w="88900" cap="sq">
            <a:solidFill>
              <a:schemeClr val="bg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
        <p:nvSpPr>
          <p:cNvPr id="13" name="Text Placeholder 12"/>
          <p:cNvSpPr>
            <a:spLocks noGrp="1"/>
          </p:cNvSpPr>
          <p:nvPr>
            <p:ph type="body" sz="quarter" idx="3"/>
          </p:nvPr>
        </p:nvSpPr>
        <p:spPr>
          <a:xfrm>
            <a:off x="6920861" y="1587532"/>
            <a:ext cx="3664216" cy="954742"/>
          </a:xfrm>
        </p:spPr>
        <p:txBody>
          <a:bodyPr/>
          <a:lstStyle/>
          <a:p>
            <a:pPr lvl="0"/>
            <a:r>
              <a:rPr lang="en-US" sz="2000" dirty="0">
                <a:ea typeface="Calibri" pitchFamily="34" charset="0"/>
                <a:cs typeface="Arial" pitchFamily="34" charset="0"/>
              </a:rPr>
              <a:t>2-Samples were exposed to heat until they have dried</a:t>
            </a:r>
            <a:r>
              <a:rPr lang="en-US" sz="2000" b="1" dirty="0" smtClean="0"/>
              <a:t>.</a:t>
            </a:r>
            <a:endParaRPr lang="ar-SA" sz="2400" dirty="0">
              <a:solidFill>
                <a:schemeClr val="accent1">
                  <a:lumMod val="60000"/>
                  <a:lumOff val="40000"/>
                </a:schemeClr>
              </a:solidFill>
            </a:endParaRPr>
          </a:p>
        </p:txBody>
      </p:sp>
      <p:sp>
        <p:nvSpPr>
          <p:cNvPr id="16" name="Chevron 15"/>
          <p:cNvSpPr/>
          <p:nvPr/>
        </p:nvSpPr>
        <p:spPr>
          <a:xfrm>
            <a:off x="6098256" y="1963271"/>
            <a:ext cx="605117" cy="77992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1"/>
              </a:solidFill>
            </a:endParaRPr>
          </a:p>
        </p:txBody>
      </p:sp>
      <p:sp>
        <p:nvSpPr>
          <p:cNvPr id="2" name="Rectangle 1"/>
          <p:cNvSpPr/>
          <p:nvPr/>
        </p:nvSpPr>
        <p:spPr>
          <a:xfrm>
            <a:off x="2177357" y="1272377"/>
            <a:ext cx="1202573" cy="369332"/>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n-US" b="1" dirty="0"/>
              <a:t>Procedure</a:t>
            </a:r>
            <a:endParaRPr lang="ar-SA" dirty="0"/>
          </a:p>
        </p:txBody>
      </p:sp>
    </p:spTree>
    <p:extLst>
      <p:ext uri="{BB962C8B-B14F-4D97-AF65-F5344CB8AC3E}">
        <p14:creationId xmlns:p14="http://schemas.microsoft.com/office/powerpoint/2010/main" val="1317168049"/>
      </p:ext>
    </p:extLst>
  </p:cSld>
  <p:clrMapOvr>
    <a:masterClrMapping/>
  </p:clrMapOvr>
  <p:transition spd="slow">
    <p:pull dir="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43554" y="1931595"/>
            <a:ext cx="3664786" cy="400110"/>
          </a:xfrm>
          <a:prstGeom prst="rect">
            <a:avLst/>
          </a:prstGeom>
        </p:spPr>
        <p:txBody>
          <a:bodyPr wrap="none">
            <a:spAutoFit/>
          </a:bodyPr>
          <a:lstStyle/>
          <a:p>
            <a:pPr defTabSz="914400" eaLnBrk="0" fontAlgn="base" hangingPunct="0">
              <a:spcBef>
                <a:spcPct val="0"/>
              </a:spcBef>
              <a:spcAft>
                <a:spcPct val="0"/>
              </a:spcAft>
            </a:pPr>
            <a:r>
              <a:rPr lang="en-US" sz="1600" dirty="0" smtClean="0">
                <a:solidFill>
                  <a:schemeClr val="accent1">
                    <a:lumMod val="75000"/>
                  </a:schemeClr>
                </a:solidFill>
              </a:rPr>
              <a:t>3</a:t>
            </a:r>
            <a:r>
              <a:rPr lang="en-US" sz="2000" dirty="0" smtClean="0">
                <a:solidFill>
                  <a:schemeClr val="accent1">
                    <a:lumMod val="75000"/>
                  </a:schemeClr>
                </a:solidFill>
              </a:rPr>
              <a:t>-The </a:t>
            </a:r>
            <a:r>
              <a:rPr lang="en-US" sz="2000" dirty="0">
                <a:solidFill>
                  <a:schemeClr val="accent1">
                    <a:lumMod val="75000"/>
                  </a:schemeClr>
                </a:solidFill>
              </a:rPr>
              <a:t>samples were ready to test</a:t>
            </a: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rot="5400000">
            <a:off x="2857040" y="2887836"/>
            <a:ext cx="2837815" cy="3532505"/>
          </a:xfrm>
          <a:prstGeom prst="rect">
            <a:avLst/>
          </a:prstGeom>
          <a:solidFill>
            <a:srgbClr val="FFFFFF">
              <a:shade val="85000"/>
            </a:srgbClr>
          </a:solidFill>
          <a:ln w="88900" cap="sq">
            <a:solidFill>
              <a:schemeClr val="bg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6"/>
          <p:cNvSpPr/>
          <p:nvPr/>
        </p:nvSpPr>
        <p:spPr>
          <a:xfrm>
            <a:off x="7187883" y="1931595"/>
            <a:ext cx="4571999" cy="707886"/>
          </a:xfrm>
          <a:prstGeom prst="rect">
            <a:avLst/>
          </a:prstGeom>
        </p:spPr>
        <p:txBody>
          <a:bodyPr wrap="square">
            <a:spAutoFit/>
          </a:bodyPr>
          <a:lstStyle/>
          <a:p>
            <a:pPr lvl="0"/>
            <a:r>
              <a:rPr lang="en-US" sz="2000" dirty="0" smtClean="0">
                <a:solidFill>
                  <a:schemeClr val="accent1">
                    <a:lumMod val="75000"/>
                  </a:schemeClr>
                </a:solidFill>
              </a:rPr>
              <a:t>4-Sample </a:t>
            </a:r>
            <a:r>
              <a:rPr lang="en-US" sz="2000" dirty="0">
                <a:solidFill>
                  <a:schemeClr val="accent1">
                    <a:lumMod val="75000"/>
                  </a:schemeClr>
                </a:solidFill>
              </a:rPr>
              <a:t>were put one after one between the phases of the apparatus</a:t>
            </a:r>
            <a:r>
              <a:rPr lang="en-US" b="1" dirty="0"/>
              <a:t>. </a:t>
            </a:r>
          </a:p>
        </p:txBody>
      </p:sp>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7187883" y="3235181"/>
            <a:ext cx="3704235" cy="2837815"/>
          </a:xfrm>
          <a:prstGeom prst="rect">
            <a:avLst/>
          </a:prstGeom>
          <a:solidFill>
            <a:srgbClr val="FFFFFF">
              <a:shade val="85000"/>
            </a:srgbClr>
          </a:solidFill>
          <a:ln w="88900" cap="sq">
            <a:solidFill>
              <a:schemeClr val="bg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Chevron 8"/>
          <p:cNvSpPr/>
          <p:nvPr/>
        </p:nvSpPr>
        <p:spPr>
          <a:xfrm>
            <a:off x="6345553" y="1941740"/>
            <a:ext cx="605117" cy="77992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1"/>
              </a:solidFill>
            </a:endParaRPr>
          </a:p>
        </p:txBody>
      </p:sp>
      <p:sp>
        <p:nvSpPr>
          <p:cNvPr id="10" name="Rectangle 9"/>
          <p:cNvSpPr/>
          <p:nvPr/>
        </p:nvSpPr>
        <p:spPr>
          <a:xfrm>
            <a:off x="2177357" y="1272377"/>
            <a:ext cx="1202573" cy="369332"/>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n-US" b="1" dirty="0"/>
              <a:t>Procedure</a:t>
            </a:r>
            <a:endParaRPr lang="ar-SA" dirty="0"/>
          </a:p>
        </p:txBody>
      </p:sp>
    </p:spTree>
    <p:extLst>
      <p:ext uri="{BB962C8B-B14F-4D97-AF65-F5344CB8AC3E}">
        <p14:creationId xmlns:p14="http://schemas.microsoft.com/office/powerpoint/2010/main" val="2669458112"/>
      </p:ext>
    </p:extLst>
  </p:cSld>
  <p:clrMapOvr>
    <a:masterClrMapping/>
  </p:clrMapOvr>
  <p:transition spd="slow">
    <p:pull dir="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0889" y="2122408"/>
            <a:ext cx="3616876" cy="707886"/>
          </a:xfrm>
          <a:prstGeom prst="rect">
            <a:avLst/>
          </a:prstGeom>
        </p:spPr>
        <p:txBody>
          <a:bodyPr wrap="square">
            <a:spAutoFit/>
          </a:bodyPr>
          <a:lstStyle/>
          <a:p>
            <a:r>
              <a:rPr lang="en-US" sz="2000" dirty="0" smtClean="0">
                <a:solidFill>
                  <a:schemeClr val="accent1">
                    <a:lumMod val="75000"/>
                  </a:schemeClr>
                </a:solidFill>
              </a:rPr>
              <a:t>5-Cold </a:t>
            </a:r>
            <a:r>
              <a:rPr lang="en-US" sz="2000" dirty="0">
                <a:solidFill>
                  <a:schemeClr val="accent1">
                    <a:lumMod val="75000"/>
                  </a:schemeClr>
                </a:solidFill>
              </a:rPr>
              <a:t>water was allowed to flow through the heat unit.</a:t>
            </a:r>
          </a:p>
        </p:txBody>
      </p:sp>
      <p:sp>
        <p:nvSpPr>
          <p:cNvPr id="3" name="Rectangle 2"/>
          <p:cNvSpPr/>
          <p:nvPr/>
        </p:nvSpPr>
        <p:spPr>
          <a:xfrm>
            <a:off x="6952512" y="1983908"/>
            <a:ext cx="4652299" cy="1015663"/>
          </a:xfrm>
          <a:prstGeom prst="rect">
            <a:avLst/>
          </a:prstGeom>
        </p:spPr>
        <p:txBody>
          <a:bodyPr wrap="square">
            <a:spAutoFit/>
          </a:bodyPr>
          <a:lstStyle/>
          <a:p>
            <a:r>
              <a:rPr lang="en-US" sz="2000" dirty="0" smtClean="0">
                <a:solidFill>
                  <a:schemeClr val="accent1">
                    <a:lumMod val="75000"/>
                  </a:schemeClr>
                </a:solidFill>
              </a:rPr>
              <a:t>6-The </a:t>
            </a:r>
            <a:r>
              <a:rPr lang="en-US" sz="2000" dirty="0">
                <a:solidFill>
                  <a:schemeClr val="accent1">
                    <a:lumMod val="75000"/>
                  </a:schemeClr>
                </a:solidFill>
              </a:rPr>
              <a:t>apparatus was turned on at 10w heat flux, and then wait for half an hour to reach steady state</a:t>
            </a:r>
            <a:r>
              <a:rPr lang="en-US" dirty="0"/>
              <a:t>.</a:t>
            </a: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6952512" y="3462475"/>
            <a:ext cx="3377565" cy="2799080"/>
          </a:xfrm>
          <a:prstGeom prst="rect">
            <a:avLst/>
          </a:prstGeom>
          <a:solidFill>
            <a:srgbClr val="FFFFFF">
              <a:shade val="85000"/>
            </a:srgbClr>
          </a:solidFill>
          <a:ln w="88900" cap="sq">
            <a:solidFill>
              <a:schemeClr val="bg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Chevron 4"/>
          <p:cNvSpPr/>
          <p:nvPr/>
        </p:nvSpPr>
        <p:spPr>
          <a:xfrm>
            <a:off x="5997580" y="2122408"/>
            <a:ext cx="605117" cy="77992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1"/>
              </a:solidFill>
            </a:endParaRPr>
          </a:p>
        </p:txBody>
      </p:sp>
      <p:sp>
        <p:nvSpPr>
          <p:cNvPr id="6" name="Rectangle 5"/>
          <p:cNvSpPr/>
          <p:nvPr/>
        </p:nvSpPr>
        <p:spPr>
          <a:xfrm>
            <a:off x="2177357" y="1272377"/>
            <a:ext cx="1202573" cy="369332"/>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n-US" b="1" dirty="0"/>
              <a:t>Procedure</a:t>
            </a:r>
            <a:endParaRPr lang="ar-SA" dirty="0"/>
          </a:p>
        </p:txBody>
      </p:sp>
    </p:spTree>
    <p:extLst>
      <p:ext uri="{BB962C8B-B14F-4D97-AF65-F5344CB8AC3E}">
        <p14:creationId xmlns:p14="http://schemas.microsoft.com/office/powerpoint/2010/main" val="445975343"/>
      </p:ext>
    </p:extLst>
  </p:cSld>
  <p:clrMapOvr>
    <a:masterClrMapping/>
  </p:clrMapOvr>
  <p:transition spd="slow">
    <p:pull dir="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2200" y="1295400"/>
            <a:ext cx="9158515" cy="5016758"/>
          </a:xfrm>
          <a:prstGeom prst="rect">
            <a:avLst/>
          </a:prstGeom>
        </p:spPr>
        <p:txBody>
          <a:bodyPr wrap="square">
            <a:spAutoFit/>
          </a:bodyPr>
          <a:lstStyle/>
          <a:p>
            <a:pPr lvl="0"/>
            <a:r>
              <a:rPr lang="en-US" sz="2000" dirty="0" smtClean="0">
                <a:solidFill>
                  <a:schemeClr val="accent1">
                    <a:lumMod val="75000"/>
                  </a:schemeClr>
                </a:solidFill>
              </a:rPr>
              <a:t>7-The </a:t>
            </a:r>
            <a:r>
              <a:rPr lang="en-US" sz="2000" dirty="0">
                <a:solidFill>
                  <a:schemeClr val="accent1">
                    <a:lumMod val="75000"/>
                  </a:schemeClr>
                </a:solidFill>
              </a:rPr>
              <a:t>temperature was recorded at all six sensors</a:t>
            </a:r>
            <a:r>
              <a:rPr lang="en-US" sz="2000" dirty="0" smtClean="0">
                <a:solidFill>
                  <a:schemeClr val="accent1">
                    <a:lumMod val="75000"/>
                  </a:schemeClr>
                </a:solidFill>
              </a:rPr>
              <a:t>.</a:t>
            </a:r>
          </a:p>
          <a:p>
            <a:pPr lvl="0"/>
            <a:endParaRPr lang="en-US" sz="2000" dirty="0">
              <a:solidFill>
                <a:schemeClr val="accent1">
                  <a:lumMod val="75000"/>
                </a:schemeClr>
              </a:solidFill>
            </a:endParaRPr>
          </a:p>
          <a:p>
            <a:pPr lvl="0"/>
            <a:endParaRPr lang="en-US" sz="2000" dirty="0">
              <a:solidFill>
                <a:schemeClr val="accent1">
                  <a:lumMod val="75000"/>
                </a:schemeClr>
              </a:solidFill>
            </a:endParaRPr>
          </a:p>
          <a:p>
            <a:pPr lvl="0"/>
            <a:r>
              <a:rPr lang="en-US" sz="2000" dirty="0" smtClean="0">
                <a:solidFill>
                  <a:schemeClr val="accent1">
                    <a:lumMod val="75000"/>
                  </a:schemeClr>
                </a:solidFill>
              </a:rPr>
              <a:t>8-Step </a:t>
            </a:r>
            <a:r>
              <a:rPr lang="en-US" sz="2000" dirty="0">
                <a:solidFill>
                  <a:schemeClr val="accent1">
                    <a:lumMod val="75000"/>
                  </a:schemeClr>
                </a:solidFill>
              </a:rPr>
              <a:t>6 was repeated at 20w</a:t>
            </a:r>
            <a:r>
              <a:rPr lang="en-US" sz="2000" dirty="0" smtClean="0">
                <a:solidFill>
                  <a:schemeClr val="accent1">
                    <a:lumMod val="75000"/>
                  </a:schemeClr>
                </a:solidFill>
              </a:rPr>
              <a:t>.</a:t>
            </a:r>
          </a:p>
          <a:p>
            <a:pPr lvl="0"/>
            <a:endParaRPr lang="en-US" sz="2000" dirty="0">
              <a:solidFill>
                <a:schemeClr val="accent1">
                  <a:lumMod val="75000"/>
                </a:schemeClr>
              </a:solidFill>
            </a:endParaRPr>
          </a:p>
          <a:p>
            <a:pPr lvl="0"/>
            <a:endParaRPr lang="en-US" sz="2000" dirty="0">
              <a:solidFill>
                <a:schemeClr val="accent1">
                  <a:lumMod val="75000"/>
                </a:schemeClr>
              </a:solidFill>
            </a:endParaRPr>
          </a:p>
          <a:p>
            <a:pPr lvl="0"/>
            <a:r>
              <a:rPr lang="en-US" sz="2000" dirty="0" smtClean="0">
                <a:solidFill>
                  <a:schemeClr val="accent1">
                    <a:lumMod val="75000"/>
                  </a:schemeClr>
                </a:solidFill>
              </a:rPr>
              <a:t>9-The </a:t>
            </a:r>
            <a:r>
              <a:rPr lang="en-US" sz="2000" dirty="0">
                <a:solidFill>
                  <a:schemeClr val="accent1">
                    <a:lumMod val="75000"/>
                  </a:schemeClr>
                </a:solidFill>
              </a:rPr>
              <a:t>temperature was recorded at all six </a:t>
            </a:r>
            <a:r>
              <a:rPr lang="en-US" sz="2000" dirty="0" smtClean="0">
                <a:solidFill>
                  <a:schemeClr val="accent1">
                    <a:lumMod val="75000"/>
                  </a:schemeClr>
                </a:solidFill>
              </a:rPr>
              <a:t>sensors.</a:t>
            </a:r>
          </a:p>
          <a:p>
            <a:pPr lvl="0"/>
            <a:endParaRPr lang="en-US" sz="2000" dirty="0">
              <a:solidFill>
                <a:schemeClr val="accent1">
                  <a:lumMod val="75000"/>
                </a:schemeClr>
              </a:solidFill>
            </a:endParaRPr>
          </a:p>
          <a:p>
            <a:pPr lvl="0"/>
            <a:endParaRPr lang="en-US" sz="2000" dirty="0">
              <a:solidFill>
                <a:schemeClr val="accent1">
                  <a:lumMod val="75000"/>
                </a:schemeClr>
              </a:solidFill>
            </a:endParaRPr>
          </a:p>
          <a:p>
            <a:pPr lvl="0"/>
            <a:r>
              <a:rPr lang="en-US" sz="2000" dirty="0" smtClean="0">
                <a:solidFill>
                  <a:schemeClr val="accent1">
                    <a:lumMod val="75000"/>
                  </a:schemeClr>
                </a:solidFill>
              </a:rPr>
              <a:t>10-Step </a:t>
            </a:r>
            <a:r>
              <a:rPr lang="en-US" sz="2000" dirty="0">
                <a:solidFill>
                  <a:schemeClr val="accent1">
                    <a:lumMod val="75000"/>
                  </a:schemeClr>
                </a:solidFill>
              </a:rPr>
              <a:t>6 was repeated at 30w</a:t>
            </a:r>
            <a:r>
              <a:rPr lang="en-US" sz="2000" dirty="0" smtClean="0">
                <a:solidFill>
                  <a:schemeClr val="accent1">
                    <a:lumMod val="75000"/>
                  </a:schemeClr>
                </a:solidFill>
              </a:rPr>
              <a:t>.</a:t>
            </a:r>
          </a:p>
          <a:p>
            <a:pPr lvl="0"/>
            <a:endParaRPr lang="en-US" sz="2000" dirty="0">
              <a:solidFill>
                <a:schemeClr val="accent1">
                  <a:lumMod val="75000"/>
                </a:schemeClr>
              </a:solidFill>
            </a:endParaRPr>
          </a:p>
          <a:p>
            <a:pPr lvl="0"/>
            <a:endParaRPr lang="en-US" sz="2000" dirty="0">
              <a:solidFill>
                <a:schemeClr val="accent1">
                  <a:lumMod val="75000"/>
                </a:schemeClr>
              </a:solidFill>
            </a:endParaRPr>
          </a:p>
          <a:p>
            <a:pPr lvl="0"/>
            <a:r>
              <a:rPr lang="en-US" sz="2000" dirty="0" smtClean="0">
                <a:solidFill>
                  <a:schemeClr val="accent1">
                    <a:lumMod val="75000"/>
                  </a:schemeClr>
                </a:solidFill>
              </a:rPr>
              <a:t>11-The </a:t>
            </a:r>
            <a:r>
              <a:rPr lang="en-US" sz="2000" dirty="0">
                <a:solidFill>
                  <a:schemeClr val="accent1">
                    <a:lumMod val="75000"/>
                  </a:schemeClr>
                </a:solidFill>
              </a:rPr>
              <a:t>temperature was recorded at all six sensors</a:t>
            </a:r>
            <a:r>
              <a:rPr lang="en-US" sz="2000" dirty="0" smtClean="0">
                <a:solidFill>
                  <a:schemeClr val="accent1">
                    <a:lumMod val="75000"/>
                  </a:schemeClr>
                </a:solidFill>
              </a:rPr>
              <a:t>.</a:t>
            </a:r>
          </a:p>
          <a:p>
            <a:pPr lvl="0"/>
            <a:endParaRPr lang="en-US" sz="2000" dirty="0">
              <a:solidFill>
                <a:schemeClr val="accent1">
                  <a:lumMod val="75000"/>
                </a:schemeClr>
              </a:solidFill>
            </a:endParaRPr>
          </a:p>
          <a:p>
            <a:pPr lvl="0"/>
            <a:endParaRPr lang="en-US" sz="2000" dirty="0">
              <a:solidFill>
                <a:schemeClr val="accent1">
                  <a:lumMod val="75000"/>
                </a:schemeClr>
              </a:solidFill>
            </a:endParaRPr>
          </a:p>
          <a:p>
            <a:pPr lvl="0"/>
            <a:r>
              <a:rPr lang="en-US" sz="2000" dirty="0" smtClean="0">
                <a:solidFill>
                  <a:schemeClr val="accent1">
                    <a:lumMod val="75000"/>
                  </a:schemeClr>
                </a:solidFill>
              </a:rPr>
              <a:t>12-The </a:t>
            </a:r>
            <a:r>
              <a:rPr lang="en-US" sz="2000" dirty="0">
                <a:solidFill>
                  <a:schemeClr val="accent1">
                    <a:lumMod val="75000"/>
                  </a:schemeClr>
                </a:solidFill>
              </a:rPr>
              <a:t>test was repeated to the other samples.</a:t>
            </a:r>
          </a:p>
        </p:txBody>
      </p:sp>
      <p:sp>
        <p:nvSpPr>
          <p:cNvPr id="4" name="Rectangle 3"/>
          <p:cNvSpPr/>
          <p:nvPr/>
        </p:nvSpPr>
        <p:spPr>
          <a:xfrm>
            <a:off x="2362200" y="653926"/>
            <a:ext cx="1202573" cy="369332"/>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n-US" b="1" dirty="0"/>
              <a:t>Procedure</a:t>
            </a:r>
            <a:endParaRPr lang="ar-SA" dirty="0"/>
          </a:p>
        </p:txBody>
      </p:sp>
      <p:pic>
        <p:nvPicPr>
          <p:cNvPr id="5" name="Picture 4"/>
          <p:cNvPicPr/>
          <p:nvPr/>
        </p:nvPicPr>
        <p:blipFill rotWithShape="1">
          <a:blip r:embed="rId2" cstate="print">
            <a:extLst>
              <a:ext uri="{28A0092B-C50C-407E-A947-70E740481C1C}">
                <a14:useLocalDpi xmlns:a14="http://schemas.microsoft.com/office/drawing/2010/main" val="0"/>
              </a:ext>
            </a:extLst>
          </a:blip>
          <a:srcRect l="54146" b="31942"/>
          <a:stretch/>
        </p:blipFill>
        <p:spPr>
          <a:xfrm>
            <a:off x="8494059" y="1295400"/>
            <a:ext cx="3026656" cy="3733800"/>
          </a:xfrm>
          <a:prstGeom prst="rect">
            <a:avLst/>
          </a:prstGeom>
          <a:solidFill>
            <a:srgbClr val="FFFFFF">
              <a:shade val="85000"/>
            </a:srgbClr>
          </a:solidFill>
          <a:ln w="88900" cap="sq">
            <a:solidFill>
              <a:schemeClr val="bg2"/>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Oval 6"/>
          <p:cNvSpPr/>
          <p:nvPr/>
        </p:nvSpPr>
        <p:spPr>
          <a:xfrm>
            <a:off x="10544214" y="3276600"/>
            <a:ext cx="76200" cy="76200"/>
          </a:xfrm>
          <a:prstGeom prst="ellipse">
            <a:avLst/>
          </a:prstGeom>
          <a:noFill/>
          <a:ln>
            <a:solidFill>
              <a:srgbClr val="FF0000"/>
            </a:solidFill>
          </a:ln>
          <a:effectLst/>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10" name="Oval 9"/>
          <p:cNvSpPr/>
          <p:nvPr/>
        </p:nvSpPr>
        <p:spPr>
          <a:xfrm>
            <a:off x="10439400" y="3276600"/>
            <a:ext cx="76200" cy="76200"/>
          </a:xfrm>
          <a:prstGeom prst="ellipse">
            <a:avLst/>
          </a:prstGeom>
          <a:noFill/>
          <a:ln>
            <a:solidFill>
              <a:srgbClr val="FF0000"/>
            </a:solidFill>
          </a:ln>
          <a:effectLst/>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11" name="Oval 10"/>
          <p:cNvSpPr/>
          <p:nvPr/>
        </p:nvSpPr>
        <p:spPr>
          <a:xfrm>
            <a:off x="10334586" y="3276600"/>
            <a:ext cx="76200" cy="76200"/>
          </a:xfrm>
          <a:prstGeom prst="ellipse">
            <a:avLst/>
          </a:prstGeom>
          <a:noFill/>
          <a:ln>
            <a:solidFill>
              <a:srgbClr val="FF0000"/>
            </a:solidFill>
          </a:ln>
          <a:effectLst/>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12" name="Oval 11"/>
          <p:cNvSpPr/>
          <p:nvPr/>
        </p:nvSpPr>
        <p:spPr>
          <a:xfrm>
            <a:off x="10010814" y="3276600"/>
            <a:ext cx="76200" cy="76200"/>
          </a:xfrm>
          <a:prstGeom prst="ellipse">
            <a:avLst/>
          </a:prstGeom>
          <a:noFill/>
          <a:ln>
            <a:solidFill>
              <a:srgbClr val="FF0000"/>
            </a:solidFill>
          </a:ln>
          <a:effectLst/>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13" name="Oval 12"/>
          <p:cNvSpPr/>
          <p:nvPr/>
        </p:nvSpPr>
        <p:spPr>
          <a:xfrm>
            <a:off x="9906000" y="3276600"/>
            <a:ext cx="76200" cy="76200"/>
          </a:xfrm>
          <a:prstGeom prst="ellipse">
            <a:avLst/>
          </a:prstGeom>
          <a:noFill/>
          <a:ln>
            <a:solidFill>
              <a:srgbClr val="FF0000"/>
            </a:solidFill>
          </a:ln>
          <a:effectLst/>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14" name="Oval 13"/>
          <p:cNvSpPr/>
          <p:nvPr/>
        </p:nvSpPr>
        <p:spPr>
          <a:xfrm>
            <a:off x="9801186" y="3276600"/>
            <a:ext cx="76200" cy="76200"/>
          </a:xfrm>
          <a:prstGeom prst="ellipse">
            <a:avLst/>
          </a:prstGeom>
          <a:noFill/>
          <a:ln>
            <a:solidFill>
              <a:srgbClr val="FF0000"/>
            </a:solidFill>
          </a:ln>
          <a:effectLst/>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Tree>
    <p:extLst>
      <p:ext uri="{BB962C8B-B14F-4D97-AF65-F5344CB8AC3E}">
        <p14:creationId xmlns:p14="http://schemas.microsoft.com/office/powerpoint/2010/main" val="38163966"/>
      </p:ext>
    </p:extLst>
  </p:cSld>
  <p:clrMapOvr>
    <a:masterClrMapping/>
  </p:clrMapOvr>
  <p:transition spd="slow">
    <p:pull dir="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44452" y="4267200"/>
            <a:ext cx="4924938" cy="769441"/>
          </a:xfrm>
          <a:prstGeom prst="rect">
            <a:avLst/>
          </a:prstGeom>
        </p:spPr>
        <p:txBody>
          <a:bodyPr wrap="none">
            <a:spAutoFit/>
          </a:bodyPr>
          <a:lstStyle/>
          <a:p>
            <a:r>
              <a:rPr lang="en-US" sz="4400" b="1" dirty="0" smtClean="0"/>
              <a:t>Experiment Results</a:t>
            </a:r>
            <a:endParaRPr lang="en-US" sz="4400" b="1" dirty="0"/>
          </a:p>
        </p:txBody>
      </p:sp>
    </p:spTree>
    <p:extLst>
      <p:ext uri="{BB962C8B-B14F-4D97-AF65-F5344CB8AC3E}">
        <p14:creationId xmlns:p14="http://schemas.microsoft.com/office/powerpoint/2010/main" val="3018047559"/>
      </p:ext>
    </p:extLst>
  </p:cSld>
  <p:clrMapOvr>
    <a:masterClrMapping/>
  </p:clrMapOvr>
  <p:transition spd="slow">
    <p:pull dir="l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29161981"/>
              </p:ext>
            </p:extLst>
          </p:nvPr>
        </p:nvGraphicFramePr>
        <p:xfrm>
          <a:off x="3011356" y="719987"/>
          <a:ext cx="6465183" cy="2212646"/>
        </p:xfrm>
        <a:graphic>
          <a:graphicData uri="http://schemas.openxmlformats.org/drawingml/2006/table">
            <a:tbl>
              <a:tblPr firstRow="1" firstCol="1" bandRow="1">
                <a:tableStyleId>{5C22544A-7EE6-4342-B048-85BDC9FD1C3A}</a:tableStyleId>
              </a:tblPr>
              <a:tblGrid>
                <a:gridCol w="570157"/>
                <a:gridCol w="584312"/>
                <a:gridCol w="582739"/>
                <a:gridCol w="583526"/>
                <a:gridCol w="352318"/>
                <a:gridCol w="352318"/>
                <a:gridCol w="352318"/>
                <a:gridCol w="486009"/>
                <a:gridCol w="486009"/>
                <a:gridCol w="486009"/>
                <a:gridCol w="656663"/>
                <a:gridCol w="972805"/>
              </a:tblGrid>
              <a:tr h="258885">
                <a:tc gridSpan="12">
                  <a:txBody>
                    <a:bodyPr/>
                    <a:lstStyle/>
                    <a:p>
                      <a:pPr marL="0" marR="0" algn="ctr">
                        <a:lnSpc>
                          <a:spcPct val="110000"/>
                        </a:lnSpc>
                        <a:spcBef>
                          <a:spcPts val="0"/>
                        </a:spcBef>
                        <a:spcAft>
                          <a:spcPts val="0"/>
                        </a:spcAft>
                      </a:pPr>
                      <a:r>
                        <a:rPr lang="en-US" sz="1100" dirty="0">
                          <a:effectLst/>
                        </a:rPr>
                        <a:t>x(mm)</a:t>
                      </a:r>
                      <a:endParaRPr lang="en-US" sz="1050" dirty="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23719">
                <a:tc>
                  <a:txBody>
                    <a:bodyPr/>
                    <a:lstStyle/>
                    <a:p>
                      <a:pPr marL="0" marR="0" algn="ctr">
                        <a:lnSpc>
                          <a:spcPct val="110000"/>
                        </a:lnSpc>
                        <a:spcBef>
                          <a:spcPts val="0"/>
                        </a:spcBef>
                        <a:spcAft>
                          <a:spcPts val="0"/>
                        </a:spcAft>
                      </a:pPr>
                      <a:r>
                        <a:rPr lang="en-US" sz="1100" dirty="0">
                          <a:effectLst/>
                        </a:rPr>
                        <a:t>Q (w)</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5</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15</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25</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30</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40</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50</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55</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65</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75</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slope</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k (w/k.m)</a:t>
                      </a:r>
                      <a:endParaRPr lang="en-US" sz="1050" dirty="0">
                        <a:effectLst/>
                        <a:latin typeface="Calibri"/>
                        <a:ea typeface="Calibri"/>
                        <a:cs typeface="Arial"/>
                      </a:endParaRPr>
                    </a:p>
                  </a:txBody>
                  <a:tcPr marL="68580" marR="68580" marT="0" marB="0" anchor="ctr"/>
                </a:tc>
              </a:tr>
              <a:tr h="423719">
                <a:tc>
                  <a:txBody>
                    <a:bodyPr/>
                    <a:lstStyle/>
                    <a:p>
                      <a:pPr marL="0" marR="0" algn="ctr">
                        <a:lnSpc>
                          <a:spcPct val="110000"/>
                        </a:lnSpc>
                        <a:spcBef>
                          <a:spcPts val="0"/>
                        </a:spcBef>
                        <a:spcAft>
                          <a:spcPts val="0"/>
                        </a:spcAft>
                      </a:pPr>
                      <a:r>
                        <a:rPr lang="en-US" sz="1100" dirty="0">
                          <a:effectLst/>
                        </a:rPr>
                        <a:t>10</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78.7</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78.7</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78.6</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18.1</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18.8</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0.3536</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0.3536</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0.3536</a:t>
                      </a:r>
                      <a:endParaRPr lang="en-US" sz="1050" dirty="0">
                        <a:effectLst/>
                        <a:latin typeface="Calibri"/>
                        <a:ea typeface="Calibri"/>
                        <a:cs typeface="Arial"/>
                      </a:endParaRPr>
                    </a:p>
                  </a:txBody>
                  <a:tcPr marL="68580" marR="68580" marT="0" marB="0" anchor="ctr"/>
                </a:tc>
              </a:tr>
              <a:tr h="423719">
                <a:tc>
                  <a:txBody>
                    <a:bodyPr/>
                    <a:lstStyle/>
                    <a:p>
                      <a:pPr marL="0" marR="0" algn="ctr">
                        <a:lnSpc>
                          <a:spcPct val="110000"/>
                        </a:lnSpc>
                        <a:spcBef>
                          <a:spcPts val="0"/>
                        </a:spcBef>
                        <a:spcAft>
                          <a:spcPts val="0"/>
                        </a:spcAft>
                      </a:pPr>
                      <a:r>
                        <a:rPr lang="en-US" sz="1100" dirty="0">
                          <a:effectLst/>
                        </a:rPr>
                        <a:t>20</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97.2</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97.2</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97.1</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18.7</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19.5</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0.568</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0.568</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0.568</a:t>
                      </a:r>
                      <a:endParaRPr lang="en-US" sz="1050" dirty="0">
                        <a:effectLst/>
                        <a:latin typeface="Calibri"/>
                        <a:ea typeface="Calibri"/>
                        <a:cs typeface="Arial"/>
                      </a:endParaRPr>
                    </a:p>
                  </a:txBody>
                  <a:tcPr marL="68580" marR="68580" marT="0" marB="0" anchor="ctr"/>
                </a:tc>
              </a:tr>
              <a:tr h="423719">
                <a:tc>
                  <a:txBody>
                    <a:bodyPr/>
                    <a:lstStyle/>
                    <a:p>
                      <a:pPr marL="0" marR="0" algn="ctr">
                        <a:lnSpc>
                          <a:spcPct val="110000"/>
                        </a:lnSpc>
                        <a:spcBef>
                          <a:spcPts val="0"/>
                        </a:spcBef>
                        <a:spcAft>
                          <a:spcPts val="0"/>
                        </a:spcAft>
                      </a:pPr>
                      <a:r>
                        <a:rPr lang="en-US" sz="1100" dirty="0">
                          <a:effectLst/>
                        </a:rPr>
                        <a:t>30</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139.4</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139.4</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139.3</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19.2</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20</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0.4367</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0.4367</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0.4367</a:t>
                      </a:r>
                      <a:endParaRPr lang="en-US" sz="1050" dirty="0">
                        <a:effectLst/>
                        <a:latin typeface="Calibri"/>
                        <a:ea typeface="Calibri"/>
                        <a:cs typeface="Arial"/>
                      </a:endParaRPr>
                    </a:p>
                  </a:txBody>
                  <a:tcPr marL="68580" marR="68580" marT="0" marB="0" anchor="ctr"/>
                </a:tc>
              </a:tr>
              <a:tr h="258885">
                <a:tc gridSpan="2">
                  <a:txBody>
                    <a:bodyPr/>
                    <a:lstStyle/>
                    <a:p>
                      <a:pPr marL="0" marR="0" algn="ctr">
                        <a:lnSpc>
                          <a:spcPct val="110000"/>
                        </a:lnSpc>
                        <a:spcBef>
                          <a:spcPts val="0"/>
                        </a:spcBef>
                        <a:spcAft>
                          <a:spcPts val="0"/>
                        </a:spcAft>
                      </a:pPr>
                      <a:r>
                        <a:rPr lang="en-US" sz="1100" dirty="0">
                          <a:effectLst/>
                        </a:rPr>
                        <a:t>Area=0.0037</a:t>
                      </a:r>
                      <a:endParaRPr lang="en-US" sz="1050" dirty="0">
                        <a:effectLst/>
                        <a:latin typeface="Calibri"/>
                        <a:ea typeface="Calibri"/>
                        <a:cs typeface="Arial"/>
                      </a:endParaRPr>
                    </a:p>
                  </a:txBody>
                  <a:tcPr marL="68580" marR="68580" marT="0" marB="0" anchor="ctr"/>
                </a:tc>
                <a:tc hMerge="1">
                  <a:txBody>
                    <a:bodyPr/>
                    <a:lstStyle/>
                    <a:p>
                      <a:endParaRPr lang="en-US"/>
                    </a:p>
                  </a:txBody>
                  <a:tcPr/>
                </a:tc>
                <a:tc gridSpan="2">
                  <a:txBody>
                    <a:bodyPr/>
                    <a:lstStyle/>
                    <a:p>
                      <a:pPr marL="0" marR="0" algn="ctr">
                        <a:lnSpc>
                          <a:spcPct val="110000"/>
                        </a:lnSpc>
                        <a:spcBef>
                          <a:spcPts val="0"/>
                        </a:spcBef>
                        <a:spcAft>
                          <a:spcPts val="0"/>
                        </a:spcAft>
                      </a:pPr>
                      <a:r>
                        <a:rPr lang="en-US" sz="1100" dirty="0">
                          <a:effectLst/>
                        </a:rPr>
                        <a:t>r=.015</a:t>
                      </a:r>
                      <a:endParaRPr lang="en-US" sz="1050" dirty="0">
                        <a:effectLst/>
                        <a:latin typeface="Calibri"/>
                        <a:ea typeface="Calibri"/>
                        <a:cs typeface="Arial"/>
                      </a:endParaRPr>
                    </a:p>
                  </a:txBody>
                  <a:tcPr marL="68580" marR="68580" marT="0" marB="0" anchor="ctr"/>
                </a:tc>
                <a:tc hMerge="1">
                  <a:txBody>
                    <a:bodyPr/>
                    <a:lstStyle/>
                    <a:p>
                      <a:endParaRPr lang="en-US"/>
                    </a:p>
                  </a:txBody>
                  <a:tcPr/>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nSpc>
                          <a:spcPct val="110000"/>
                        </a:lnSpc>
                        <a:spcBef>
                          <a:spcPts val="0"/>
                        </a:spcBef>
                        <a:spcAft>
                          <a:spcPts val="0"/>
                        </a:spcAft>
                      </a:pPr>
                      <a:r>
                        <a:rPr lang="en-US" sz="1100" dirty="0">
                          <a:effectLst/>
                        </a:rPr>
                        <a:t>kavg</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0.452767</a:t>
                      </a:r>
                      <a:endParaRPr lang="en-US" sz="1050" dirty="0">
                        <a:effectLst/>
                        <a:latin typeface="Calibri"/>
                        <a:ea typeface="Calibri"/>
                        <a:cs typeface="Arial"/>
                      </a:endParaRPr>
                    </a:p>
                  </a:txBody>
                  <a:tcPr marL="68580" marR="68580" marT="0" marB="0" anchor="ctr">
                    <a:solidFill>
                      <a:schemeClr val="accent4"/>
                    </a:solidFill>
                  </a:tcPr>
                </a:tc>
              </a:tr>
            </a:tbl>
          </a:graphicData>
        </a:graphic>
      </p:graphicFrame>
      <p:graphicFrame>
        <p:nvGraphicFramePr>
          <p:cNvPr id="3" name="Chart 2"/>
          <p:cNvGraphicFramePr/>
          <p:nvPr>
            <p:extLst>
              <p:ext uri="{D42A27DB-BD31-4B8C-83A1-F6EECF244321}">
                <p14:modId xmlns:p14="http://schemas.microsoft.com/office/powerpoint/2010/main" val="3356028178"/>
              </p:ext>
            </p:extLst>
          </p:nvPr>
        </p:nvGraphicFramePr>
        <p:xfrm>
          <a:off x="3000149" y="3066370"/>
          <a:ext cx="6288995" cy="3675516"/>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011356" y="190998"/>
            <a:ext cx="1261884" cy="369332"/>
          </a:xfrm>
          <a:prstGeom prst="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none">
            <a:spAutoFit/>
          </a:bodyPr>
          <a:lstStyle/>
          <a:p>
            <a:r>
              <a:rPr lang="en-US" b="1" dirty="0" smtClean="0"/>
              <a:t>Sample 1 : </a:t>
            </a:r>
            <a:endParaRPr lang="en-US" b="1" dirty="0"/>
          </a:p>
        </p:txBody>
      </p:sp>
    </p:spTree>
    <p:extLst>
      <p:ext uri="{BB962C8B-B14F-4D97-AF65-F5344CB8AC3E}">
        <p14:creationId xmlns:p14="http://schemas.microsoft.com/office/powerpoint/2010/main" val="3261851650"/>
      </p:ext>
    </p:extLst>
  </p:cSld>
  <p:clrMapOvr>
    <a:masterClrMapping/>
  </p:clrMapOvr>
  <p:transition spd="slow">
    <p:pull dir="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p:cNvSpPr>
          <p:nvPr/>
        </p:nvSpPr>
        <p:spPr>
          <a:xfrm>
            <a:off x="2985100" y="360901"/>
            <a:ext cx="1215397" cy="369332"/>
          </a:xfrm>
          <a:prstGeom prst="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none">
            <a:spAutoFit/>
          </a:bodyPr>
          <a:lstStyle/>
          <a:p>
            <a:r>
              <a:rPr lang="en-US" b="1" dirty="0" smtClean="0"/>
              <a:t>Sample 2 :</a:t>
            </a:r>
            <a:endParaRPr lang="en-US" b="1" dirty="0"/>
          </a:p>
        </p:txBody>
      </p:sp>
      <p:graphicFrame>
        <p:nvGraphicFramePr>
          <p:cNvPr id="3" name="Table 2"/>
          <p:cNvGraphicFramePr>
            <a:graphicFrameLocks noGrp="1"/>
          </p:cNvGraphicFramePr>
          <p:nvPr>
            <p:extLst>
              <p:ext uri="{D42A27DB-BD31-4B8C-83A1-F6EECF244321}">
                <p14:modId xmlns:p14="http://schemas.microsoft.com/office/powerpoint/2010/main" val="2458344196"/>
              </p:ext>
            </p:extLst>
          </p:nvPr>
        </p:nvGraphicFramePr>
        <p:xfrm>
          <a:off x="3019649" y="812409"/>
          <a:ext cx="6414639" cy="1887246"/>
        </p:xfrm>
        <a:graphic>
          <a:graphicData uri="http://schemas.openxmlformats.org/drawingml/2006/table">
            <a:tbl>
              <a:tblPr firstRow="1" firstCol="1" bandRow="1">
                <a:tableStyleId>{5C22544A-7EE6-4342-B048-85BDC9FD1C3A}</a:tableStyleId>
              </a:tblPr>
              <a:tblGrid>
                <a:gridCol w="577387"/>
                <a:gridCol w="592846"/>
                <a:gridCol w="592073"/>
                <a:gridCol w="487726"/>
                <a:gridCol w="353234"/>
                <a:gridCol w="353234"/>
                <a:gridCol w="353234"/>
                <a:gridCol w="487726"/>
                <a:gridCol w="487726"/>
                <a:gridCol w="353234"/>
                <a:gridCol w="789946"/>
                <a:gridCol w="986273"/>
              </a:tblGrid>
              <a:tr h="314541">
                <a:tc gridSpan="12">
                  <a:txBody>
                    <a:bodyPr/>
                    <a:lstStyle/>
                    <a:p>
                      <a:pPr marL="0" marR="0" algn="ctr">
                        <a:lnSpc>
                          <a:spcPct val="110000"/>
                        </a:lnSpc>
                        <a:spcBef>
                          <a:spcPts val="0"/>
                        </a:spcBef>
                        <a:spcAft>
                          <a:spcPts val="0"/>
                        </a:spcAft>
                      </a:pPr>
                      <a:r>
                        <a:rPr lang="en-US" sz="1100" dirty="0">
                          <a:effectLst/>
                        </a:rPr>
                        <a:t>x(mm)</a:t>
                      </a:r>
                      <a:endParaRPr lang="en-US" sz="1050" dirty="0">
                        <a:effectLst/>
                        <a:latin typeface="Calibri"/>
                        <a:ea typeface="Calibri"/>
                        <a:cs typeface="Arial"/>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14541">
                <a:tc>
                  <a:txBody>
                    <a:bodyPr/>
                    <a:lstStyle/>
                    <a:p>
                      <a:pPr marL="0" marR="0" algn="ctr">
                        <a:lnSpc>
                          <a:spcPct val="110000"/>
                        </a:lnSpc>
                        <a:spcBef>
                          <a:spcPts val="0"/>
                        </a:spcBef>
                        <a:spcAft>
                          <a:spcPts val="0"/>
                        </a:spcAft>
                      </a:pPr>
                      <a:r>
                        <a:rPr lang="en-US" sz="1100" dirty="0">
                          <a:effectLst/>
                        </a:rPr>
                        <a:t>Q (w)</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15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25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30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40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50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55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65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75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slope</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k (w/k.m)</a:t>
                      </a:r>
                      <a:endParaRPr lang="en-US" sz="1050" dirty="0">
                        <a:effectLst/>
                        <a:latin typeface="Calibri"/>
                        <a:ea typeface="Calibri"/>
                        <a:cs typeface="Arial"/>
                      </a:endParaRPr>
                    </a:p>
                  </a:txBody>
                  <a:tcPr marL="68580" marR="68580" marT="0" marB="0" anchor="b"/>
                </a:tc>
              </a:tr>
              <a:tr h="314541">
                <a:tc>
                  <a:txBody>
                    <a:bodyPr/>
                    <a:lstStyle/>
                    <a:p>
                      <a:pPr marL="0" marR="0" algn="ctr">
                        <a:lnSpc>
                          <a:spcPct val="110000"/>
                        </a:lnSpc>
                        <a:spcBef>
                          <a:spcPts val="0"/>
                        </a:spcBef>
                        <a:spcAft>
                          <a:spcPts val="0"/>
                        </a:spcAft>
                      </a:pPr>
                      <a:r>
                        <a:rPr lang="en-US" sz="1100" dirty="0">
                          <a:effectLst/>
                        </a:rPr>
                        <a:t>10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79</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78.9</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78.9</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17</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17</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17</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-2.0633</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0.336</a:t>
                      </a:r>
                      <a:endParaRPr lang="en-US" sz="1050" dirty="0">
                        <a:effectLst/>
                        <a:latin typeface="Calibri"/>
                        <a:ea typeface="Calibri"/>
                        <a:cs typeface="Arial"/>
                      </a:endParaRPr>
                    </a:p>
                  </a:txBody>
                  <a:tcPr marL="68580" marR="68580" marT="0" marB="0" anchor="ctr"/>
                </a:tc>
              </a:tr>
              <a:tr h="314541">
                <a:tc>
                  <a:txBody>
                    <a:bodyPr/>
                    <a:lstStyle/>
                    <a:p>
                      <a:pPr marL="0" marR="0" algn="ctr">
                        <a:lnSpc>
                          <a:spcPct val="110000"/>
                        </a:lnSpc>
                        <a:spcBef>
                          <a:spcPts val="0"/>
                        </a:spcBef>
                        <a:spcAft>
                          <a:spcPts val="0"/>
                        </a:spcAft>
                      </a:pPr>
                      <a:r>
                        <a:rPr lang="en-US" sz="1100" dirty="0">
                          <a:effectLst/>
                        </a:rPr>
                        <a:t>20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99.2</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99.2</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99.1</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17.4</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17.3</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17</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-2.7233</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0.552</a:t>
                      </a:r>
                      <a:endParaRPr lang="en-US" sz="1050" dirty="0">
                        <a:effectLst/>
                        <a:latin typeface="Calibri"/>
                        <a:ea typeface="Calibri"/>
                        <a:cs typeface="Arial"/>
                      </a:endParaRPr>
                    </a:p>
                  </a:txBody>
                  <a:tcPr marL="68580" marR="68580" marT="0" marB="0" anchor="ctr"/>
                </a:tc>
              </a:tr>
              <a:tr h="314541">
                <a:tc>
                  <a:txBody>
                    <a:bodyPr/>
                    <a:lstStyle/>
                    <a:p>
                      <a:pPr marL="0" marR="0" algn="ctr">
                        <a:lnSpc>
                          <a:spcPct val="110000"/>
                        </a:lnSpc>
                        <a:spcBef>
                          <a:spcPts val="0"/>
                        </a:spcBef>
                        <a:spcAft>
                          <a:spcPts val="0"/>
                        </a:spcAft>
                      </a:pPr>
                      <a:r>
                        <a:rPr lang="en-US" sz="1100" dirty="0">
                          <a:effectLst/>
                        </a:rPr>
                        <a:t>30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143.4</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143.4</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143</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17.9</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17.8</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18</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-4.18</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0.4023</a:t>
                      </a:r>
                      <a:endParaRPr lang="en-US" sz="1050" dirty="0">
                        <a:effectLst/>
                        <a:latin typeface="Calibri"/>
                        <a:ea typeface="Calibri"/>
                        <a:cs typeface="Arial"/>
                      </a:endParaRPr>
                    </a:p>
                  </a:txBody>
                  <a:tcPr marL="68580" marR="68580" marT="0" marB="0" anchor="ctr"/>
                </a:tc>
              </a:tr>
              <a:tr h="314541">
                <a:tc gridSpan="2">
                  <a:txBody>
                    <a:bodyPr/>
                    <a:lstStyle/>
                    <a:p>
                      <a:pPr marL="0" marR="0" algn="ctr">
                        <a:lnSpc>
                          <a:spcPct val="110000"/>
                        </a:lnSpc>
                        <a:spcBef>
                          <a:spcPts val="0"/>
                        </a:spcBef>
                        <a:spcAft>
                          <a:spcPts val="0"/>
                        </a:spcAft>
                      </a:pPr>
                      <a:r>
                        <a:rPr lang="en-US" sz="1100" dirty="0">
                          <a:effectLst/>
                        </a:rPr>
                        <a:t>Area=0.0037</a:t>
                      </a:r>
                      <a:endParaRPr lang="en-US" sz="1050" dirty="0">
                        <a:effectLst/>
                        <a:latin typeface="Calibri"/>
                        <a:ea typeface="Calibri"/>
                        <a:cs typeface="Arial"/>
                      </a:endParaRPr>
                    </a:p>
                  </a:txBody>
                  <a:tcPr marL="68580" marR="68580" marT="0" marB="0" anchor="b"/>
                </a:tc>
                <a:tc hMerge="1">
                  <a:txBody>
                    <a:bodyPr/>
                    <a:lstStyle/>
                    <a:p>
                      <a:endParaRPr lang="en-US"/>
                    </a:p>
                  </a:txBody>
                  <a:tcPr/>
                </a:tc>
                <a:tc gridSpan="2">
                  <a:txBody>
                    <a:bodyPr/>
                    <a:lstStyle/>
                    <a:p>
                      <a:pPr marL="0" marR="0" algn="ctr">
                        <a:lnSpc>
                          <a:spcPct val="110000"/>
                        </a:lnSpc>
                        <a:spcBef>
                          <a:spcPts val="0"/>
                        </a:spcBef>
                        <a:spcAft>
                          <a:spcPts val="0"/>
                        </a:spcAft>
                      </a:pPr>
                      <a:r>
                        <a:rPr lang="en-US" sz="1100" dirty="0">
                          <a:effectLst/>
                        </a:rPr>
                        <a:t>R=.015</a:t>
                      </a:r>
                      <a:endParaRPr lang="en-US" sz="1050" dirty="0">
                        <a:effectLst/>
                        <a:latin typeface="Calibri"/>
                        <a:ea typeface="Calibri"/>
                        <a:cs typeface="Arial"/>
                      </a:endParaRPr>
                    </a:p>
                  </a:txBody>
                  <a:tcPr marL="68580" marR="68580" marT="0" marB="0" anchor="ctr"/>
                </a:tc>
                <a:tc hMerge="1">
                  <a:txBody>
                    <a:bodyPr/>
                    <a:lstStyle/>
                    <a:p>
                      <a:endParaRPr lang="en-US"/>
                    </a:p>
                  </a:txBody>
                  <a:tcPr/>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kavg</a:t>
                      </a:r>
                      <a:endParaRPr lang="en-US" sz="1050" dirty="0">
                        <a:effectLst/>
                        <a:latin typeface="Calibri"/>
                        <a:ea typeface="Calibri"/>
                        <a:cs typeface="Arial"/>
                      </a:endParaRPr>
                    </a:p>
                  </a:txBody>
                  <a:tcPr marL="68580" marR="68580" marT="0" marB="0" anchor="b"/>
                </a:tc>
                <a:tc>
                  <a:txBody>
                    <a:bodyPr/>
                    <a:lstStyle/>
                    <a:p>
                      <a:pPr marL="0" marR="0" algn="r">
                        <a:lnSpc>
                          <a:spcPct val="110000"/>
                        </a:lnSpc>
                        <a:spcBef>
                          <a:spcPts val="0"/>
                        </a:spcBef>
                        <a:spcAft>
                          <a:spcPts val="0"/>
                        </a:spcAft>
                      </a:pPr>
                      <a:r>
                        <a:rPr lang="en-US" sz="1100" dirty="0">
                          <a:effectLst/>
                        </a:rPr>
                        <a:t>0.336241</a:t>
                      </a:r>
                      <a:endParaRPr lang="en-US" sz="1050" dirty="0">
                        <a:effectLst/>
                        <a:latin typeface="Calibri"/>
                        <a:ea typeface="Calibri"/>
                        <a:cs typeface="Arial"/>
                      </a:endParaRPr>
                    </a:p>
                  </a:txBody>
                  <a:tcPr marL="68580" marR="68580" marT="0" marB="0" anchor="b"/>
                </a:tc>
              </a:tr>
            </a:tbl>
          </a:graphicData>
        </a:graphic>
      </p:graphicFrame>
      <p:graphicFrame>
        <p:nvGraphicFramePr>
          <p:cNvPr id="4" name="Chart 3"/>
          <p:cNvGraphicFramePr/>
          <p:nvPr>
            <p:extLst>
              <p:ext uri="{D42A27DB-BD31-4B8C-83A1-F6EECF244321}">
                <p14:modId xmlns:p14="http://schemas.microsoft.com/office/powerpoint/2010/main" val="3024872211"/>
              </p:ext>
            </p:extLst>
          </p:nvPr>
        </p:nvGraphicFramePr>
        <p:xfrm>
          <a:off x="3019649" y="2777219"/>
          <a:ext cx="6545265" cy="38290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52126992"/>
      </p:ext>
    </p:extLst>
  </p:cSld>
  <p:clrMapOvr>
    <a:masterClrMapping/>
  </p:clrMapOvr>
  <p:transition spd="slow">
    <p:pull dir="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144051797"/>
              </p:ext>
            </p:extLst>
          </p:nvPr>
        </p:nvGraphicFramePr>
        <p:xfrm>
          <a:off x="3050248" y="735911"/>
          <a:ext cx="6137294" cy="2239520"/>
        </p:xfrm>
        <a:graphic>
          <a:graphicData uri="http://schemas.openxmlformats.org/drawingml/2006/table">
            <a:tbl>
              <a:tblPr firstRow="1" firstCol="1" bandRow="1">
                <a:tableStyleId>{5C22544A-7EE6-4342-B048-85BDC9FD1C3A}</a:tableStyleId>
              </a:tblPr>
              <a:tblGrid>
                <a:gridCol w="527682"/>
                <a:gridCol w="541174"/>
                <a:gridCol w="540423"/>
                <a:gridCol w="540423"/>
                <a:gridCol w="330550"/>
                <a:gridCol w="330550"/>
                <a:gridCol w="330550"/>
                <a:gridCol w="456474"/>
                <a:gridCol w="456474"/>
                <a:gridCol w="456474"/>
                <a:gridCol w="721815"/>
                <a:gridCol w="904705"/>
              </a:tblGrid>
              <a:tr h="328837">
                <a:tc gridSpan="12">
                  <a:txBody>
                    <a:bodyPr/>
                    <a:lstStyle/>
                    <a:p>
                      <a:pPr marL="0" marR="0" algn="ctr">
                        <a:lnSpc>
                          <a:spcPct val="110000"/>
                        </a:lnSpc>
                        <a:spcBef>
                          <a:spcPts val="0"/>
                        </a:spcBef>
                        <a:spcAft>
                          <a:spcPts val="0"/>
                        </a:spcAft>
                      </a:pPr>
                      <a:r>
                        <a:rPr lang="en-US" sz="1100" dirty="0">
                          <a:effectLst/>
                        </a:rPr>
                        <a:t>x(mm)</a:t>
                      </a:r>
                      <a:endParaRPr lang="en-US" sz="1050" dirty="0">
                        <a:effectLst/>
                        <a:latin typeface="Calibri"/>
                        <a:ea typeface="Calibri"/>
                        <a:cs typeface="Arial"/>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62086">
                <a:tc>
                  <a:txBody>
                    <a:bodyPr/>
                    <a:lstStyle/>
                    <a:p>
                      <a:pPr marL="0" marR="0" algn="ctr">
                        <a:lnSpc>
                          <a:spcPct val="110000"/>
                        </a:lnSpc>
                        <a:spcBef>
                          <a:spcPts val="0"/>
                        </a:spcBef>
                        <a:spcAft>
                          <a:spcPts val="0"/>
                        </a:spcAft>
                      </a:pPr>
                      <a:r>
                        <a:rPr lang="en-US" sz="1100" dirty="0">
                          <a:effectLst/>
                        </a:rPr>
                        <a:t>Q (w)</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15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25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30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40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50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55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65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75</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slope</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k (w/k.m)</a:t>
                      </a:r>
                      <a:endParaRPr lang="en-US" sz="1050" dirty="0">
                        <a:effectLst/>
                        <a:latin typeface="Calibri"/>
                        <a:ea typeface="Calibri"/>
                        <a:cs typeface="Arial"/>
                      </a:endParaRPr>
                    </a:p>
                  </a:txBody>
                  <a:tcPr marL="68580" marR="68580" marT="0" marB="0" anchor="b"/>
                </a:tc>
              </a:tr>
              <a:tr h="328837">
                <a:tc>
                  <a:txBody>
                    <a:bodyPr/>
                    <a:lstStyle/>
                    <a:p>
                      <a:pPr marL="0" marR="0" algn="ctr">
                        <a:lnSpc>
                          <a:spcPct val="110000"/>
                        </a:lnSpc>
                        <a:spcBef>
                          <a:spcPts val="0"/>
                        </a:spcBef>
                        <a:spcAft>
                          <a:spcPts val="0"/>
                        </a:spcAft>
                      </a:pPr>
                      <a:r>
                        <a:rPr lang="en-US" sz="1100" dirty="0">
                          <a:effectLst/>
                        </a:rPr>
                        <a:t>10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79</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78.9</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78.9</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16.2</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16.2</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16</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-2.09</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0.3205</a:t>
                      </a:r>
                      <a:endParaRPr lang="en-US" sz="1050" dirty="0">
                        <a:effectLst/>
                        <a:latin typeface="Calibri"/>
                        <a:ea typeface="Calibri"/>
                        <a:cs typeface="Arial"/>
                      </a:endParaRPr>
                    </a:p>
                  </a:txBody>
                  <a:tcPr marL="68580" marR="68580" marT="0" marB="0" anchor="ctr"/>
                </a:tc>
              </a:tr>
              <a:tr h="328837">
                <a:tc>
                  <a:txBody>
                    <a:bodyPr/>
                    <a:lstStyle/>
                    <a:p>
                      <a:pPr marL="0" marR="0" algn="ctr">
                        <a:lnSpc>
                          <a:spcPct val="110000"/>
                        </a:lnSpc>
                        <a:spcBef>
                          <a:spcPts val="0"/>
                        </a:spcBef>
                        <a:spcAft>
                          <a:spcPts val="0"/>
                        </a:spcAft>
                      </a:pPr>
                      <a:r>
                        <a:rPr lang="en-US" sz="1100" dirty="0">
                          <a:effectLst/>
                        </a:rPr>
                        <a:t>20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99.2</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99.2</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99.1</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16.4</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16.4</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16.5</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-2.7567</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0.5782</a:t>
                      </a:r>
                      <a:endParaRPr lang="en-US" sz="1050" dirty="0">
                        <a:effectLst/>
                        <a:latin typeface="Calibri"/>
                        <a:ea typeface="Calibri"/>
                        <a:cs typeface="Arial"/>
                      </a:endParaRPr>
                    </a:p>
                  </a:txBody>
                  <a:tcPr marL="68580" marR="68580" marT="0" marB="0" anchor="ctr"/>
                </a:tc>
              </a:tr>
              <a:tr h="328837">
                <a:tc>
                  <a:txBody>
                    <a:bodyPr/>
                    <a:lstStyle/>
                    <a:p>
                      <a:pPr marL="0" marR="0" algn="ctr">
                        <a:lnSpc>
                          <a:spcPct val="110000"/>
                        </a:lnSpc>
                        <a:spcBef>
                          <a:spcPts val="0"/>
                        </a:spcBef>
                        <a:spcAft>
                          <a:spcPts val="0"/>
                        </a:spcAft>
                      </a:pPr>
                      <a:r>
                        <a:rPr lang="en-US" sz="1100" dirty="0">
                          <a:effectLst/>
                        </a:rPr>
                        <a:t>30</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143.4</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143.4</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143.3</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16.7</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16.6</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17.6</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0"/>
                        </a:spcAft>
                      </a:pPr>
                      <a:r>
                        <a:rPr lang="en-US" sz="1100" dirty="0">
                          <a:effectLst/>
                        </a:rPr>
                        <a:t>-4.22</a:t>
                      </a:r>
                      <a:endParaRPr lang="en-US" sz="1050" dirty="0">
                        <a:effectLst/>
                        <a:latin typeface="Calibri"/>
                        <a:ea typeface="Calibri"/>
                        <a:cs typeface="Arial"/>
                      </a:endParaRPr>
                    </a:p>
                  </a:txBody>
                  <a:tcPr marL="68580" marR="68580" marT="0" marB="0" anchor="ctr"/>
                </a:tc>
                <a:tc>
                  <a:txBody>
                    <a:bodyPr/>
                    <a:lstStyle/>
                    <a:p>
                      <a:pPr marL="0" marR="0" algn="ctr">
                        <a:lnSpc>
                          <a:spcPct val="110000"/>
                        </a:lnSpc>
                        <a:spcBef>
                          <a:spcPts val="0"/>
                        </a:spcBef>
                        <a:spcAft>
                          <a:spcPts val="800"/>
                        </a:spcAft>
                      </a:pPr>
                      <a:r>
                        <a:rPr lang="en-US" sz="1100" dirty="0">
                          <a:effectLst/>
                        </a:rPr>
                        <a:t>0.3762</a:t>
                      </a:r>
                      <a:endParaRPr lang="en-US" sz="1050" dirty="0">
                        <a:effectLst/>
                        <a:latin typeface="Calibri"/>
                        <a:ea typeface="Calibri"/>
                        <a:cs typeface="Arial"/>
                      </a:endParaRPr>
                    </a:p>
                  </a:txBody>
                  <a:tcPr marL="68580" marR="68580" marT="0" marB="0" anchor="ctr"/>
                </a:tc>
              </a:tr>
              <a:tr h="462086">
                <a:tc gridSpan="2">
                  <a:txBody>
                    <a:bodyPr/>
                    <a:lstStyle/>
                    <a:p>
                      <a:pPr marL="0" marR="0" algn="ctr">
                        <a:lnSpc>
                          <a:spcPct val="110000"/>
                        </a:lnSpc>
                        <a:spcBef>
                          <a:spcPts val="0"/>
                        </a:spcBef>
                        <a:spcAft>
                          <a:spcPts val="0"/>
                        </a:spcAft>
                      </a:pPr>
                      <a:r>
                        <a:rPr lang="en-US" sz="1100" dirty="0">
                          <a:effectLst/>
                        </a:rPr>
                        <a:t>Area=.0037</a:t>
                      </a:r>
                      <a:endParaRPr lang="en-US" sz="1050" dirty="0">
                        <a:effectLst/>
                        <a:latin typeface="Calibri"/>
                        <a:ea typeface="Calibri"/>
                        <a:cs typeface="Arial"/>
                      </a:endParaRPr>
                    </a:p>
                  </a:txBody>
                  <a:tcPr marL="68580" marR="68580" marT="0" marB="0" anchor="b"/>
                </a:tc>
                <a:tc hMerge="1">
                  <a:txBody>
                    <a:bodyPr/>
                    <a:lstStyle/>
                    <a:p>
                      <a:endParaRPr lang="en-US"/>
                    </a:p>
                  </a:txBody>
                  <a:tcPr/>
                </a:tc>
                <a:tc>
                  <a:txBody>
                    <a:bodyPr/>
                    <a:lstStyle/>
                    <a:p>
                      <a:pPr marL="0" marR="0">
                        <a:lnSpc>
                          <a:spcPct val="110000"/>
                        </a:lnSpc>
                        <a:spcBef>
                          <a:spcPts val="0"/>
                        </a:spcBef>
                        <a:spcAft>
                          <a:spcPts val="0"/>
                        </a:spcAft>
                      </a:pPr>
                      <a:r>
                        <a:rPr lang="en-US" sz="1100" dirty="0">
                          <a:effectLst/>
                        </a:rPr>
                        <a:t>R=.015</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nSpc>
                          <a:spcPct val="110000"/>
                        </a:lnSpc>
                        <a:spcBef>
                          <a:spcPts val="0"/>
                        </a:spcBef>
                        <a:spcAft>
                          <a:spcPts val="0"/>
                        </a:spcAft>
                      </a:pPr>
                      <a:r>
                        <a:rPr lang="en-US" sz="1100" dirty="0">
                          <a:effectLst/>
                        </a:rPr>
                        <a:t> </a:t>
                      </a:r>
                      <a:endParaRPr lang="en-US" sz="1050" dirty="0">
                        <a:effectLst/>
                        <a:latin typeface="Calibri"/>
                        <a:ea typeface="Calibri"/>
                        <a:cs typeface="Arial"/>
                      </a:endParaRPr>
                    </a:p>
                  </a:txBody>
                  <a:tcPr marL="68580" marR="68580" marT="0" marB="0" anchor="b"/>
                </a:tc>
                <a:tc>
                  <a:txBody>
                    <a:bodyPr/>
                    <a:lstStyle/>
                    <a:p>
                      <a:pPr marL="0" marR="0" algn="ctr">
                        <a:lnSpc>
                          <a:spcPct val="110000"/>
                        </a:lnSpc>
                        <a:spcBef>
                          <a:spcPts val="0"/>
                        </a:spcBef>
                        <a:spcAft>
                          <a:spcPts val="0"/>
                        </a:spcAft>
                      </a:pPr>
                      <a:r>
                        <a:rPr lang="en-US" sz="1100" dirty="0">
                          <a:effectLst/>
                        </a:rPr>
                        <a:t>kavg</a:t>
                      </a:r>
                      <a:endParaRPr lang="en-US" sz="1050" dirty="0">
                        <a:effectLst/>
                        <a:latin typeface="Calibri"/>
                        <a:ea typeface="Calibri"/>
                        <a:cs typeface="Arial"/>
                      </a:endParaRPr>
                    </a:p>
                  </a:txBody>
                  <a:tcPr marL="68580" marR="68580" marT="0" marB="0" anchor="b"/>
                </a:tc>
                <a:tc>
                  <a:txBody>
                    <a:bodyPr/>
                    <a:lstStyle/>
                    <a:p>
                      <a:pPr marL="0" marR="0" algn="r">
                        <a:lnSpc>
                          <a:spcPct val="110000"/>
                        </a:lnSpc>
                        <a:spcBef>
                          <a:spcPts val="0"/>
                        </a:spcBef>
                        <a:spcAft>
                          <a:spcPts val="0"/>
                        </a:spcAft>
                      </a:pPr>
                      <a:r>
                        <a:rPr lang="en-US" sz="1100" dirty="0">
                          <a:effectLst/>
                        </a:rPr>
                        <a:t>0.324007</a:t>
                      </a:r>
                      <a:endParaRPr lang="en-US" sz="1050" dirty="0">
                        <a:effectLst/>
                        <a:latin typeface="Calibri"/>
                        <a:ea typeface="Calibri"/>
                        <a:cs typeface="Arial"/>
                      </a:endParaRPr>
                    </a:p>
                  </a:txBody>
                  <a:tcPr marL="68580" marR="68580" marT="0" marB="0" anchor="b"/>
                </a:tc>
              </a:tr>
            </a:tbl>
          </a:graphicData>
        </a:graphic>
      </p:graphicFrame>
      <p:graphicFrame>
        <p:nvGraphicFramePr>
          <p:cNvPr id="3" name="Chart 2"/>
          <p:cNvGraphicFramePr/>
          <p:nvPr>
            <p:extLst>
              <p:ext uri="{D42A27DB-BD31-4B8C-83A1-F6EECF244321}">
                <p14:modId xmlns:p14="http://schemas.microsoft.com/office/powerpoint/2010/main" val="2714270179"/>
              </p:ext>
            </p:extLst>
          </p:nvPr>
        </p:nvGraphicFramePr>
        <p:xfrm>
          <a:off x="3063262" y="3146107"/>
          <a:ext cx="6065476" cy="3410585"/>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3048000" y="304800"/>
            <a:ext cx="1212191" cy="369332"/>
          </a:xfrm>
          <a:prstGeom prst="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none">
            <a:spAutoFit/>
          </a:bodyPr>
          <a:lstStyle/>
          <a:p>
            <a:r>
              <a:rPr lang="en-US" b="1" dirty="0" smtClean="0"/>
              <a:t>Sample 3 :</a:t>
            </a:r>
            <a:endParaRPr lang="en-US" b="1" dirty="0"/>
          </a:p>
        </p:txBody>
      </p:sp>
    </p:spTree>
    <p:extLst>
      <p:ext uri="{BB962C8B-B14F-4D97-AF65-F5344CB8AC3E}">
        <p14:creationId xmlns:p14="http://schemas.microsoft.com/office/powerpoint/2010/main" val="2649647015"/>
      </p:ext>
    </p:extLst>
  </p:cSld>
  <p:clrMapOvr>
    <a:masterClrMapping/>
  </p:clrMapOvr>
  <p:transition spd="slow">
    <p:pull dir="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48200" y="4259759"/>
            <a:ext cx="5859681" cy="769441"/>
          </a:xfrm>
          <a:prstGeom prst="rect">
            <a:avLst/>
          </a:prstGeom>
          <a:noFill/>
        </p:spPr>
        <p:txBody>
          <a:bodyPr wrap="none" rtlCol="0">
            <a:spAutoFit/>
          </a:bodyPr>
          <a:lstStyle/>
          <a:p>
            <a:r>
              <a:rPr lang="en-US" sz="4400" b="1" dirty="0" smtClean="0"/>
              <a:t>Experiment Calculation</a:t>
            </a:r>
            <a:endParaRPr lang="en-US" sz="4400" b="1" dirty="0"/>
          </a:p>
        </p:txBody>
      </p:sp>
    </p:spTree>
    <p:extLst>
      <p:ext uri="{BB962C8B-B14F-4D97-AF65-F5344CB8AC3E}">
        <p14:creationId xmlns:p14="http://schemas.microsoft.com/office/powerpoint/2010/main" val="1196834741"/>
      </p:ext>
    </p:extLst>
  </p:cSld>
  <p:clrMapOvr>
    <a:masterClrMapping/>
  </p:clrMapOvr>
  <p:transition spd="slow">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73287" y="2362200"/>
            <a:ext cx="10018713" cy="3124201"/>
          </a:xfrm>
        </p:spPr>
        <p:txBody>
          <a:bodyPr/>
          <a:lstStyle/>
          <a:p>
            <a:pPr marL="0" indent="0">
              <a:buNone/>
            </a:pPr>
            <a:r>
              <a:rPr lang="en-US" sz="2000" dirty="0" smtClean="0"/>
              <a:t>Deficiencies </a:t>
            </a:r>
            <a:r>
              <a:rPr lang="en-US" sz="2000" dirty="0"/>
              <a:t>can be found with reinforced concrete usage, such as</a:t>
            </a:r>
            <a:r>
              <a:rPr lang="en-US" sz="2000" dirty="0" smtClean="0"/>
              <a:t>:</a:t>
            </a:r>
          </a:p>
          <a:p>
            <a:pPr marL="0" indent="0">
              <a:buNone/>
            </a:pPr>
            <a:endParaRPr lang="en-US" sz="2000" dirty="0" smtClean="0"/>
          </a:p>
          <a:p>
            <a:pPr lvl="1">
              <a:buFont typeface="Wingdings" panose="05000000000000000000" pitchFamily="2" charset="2"/>
              <a:buChar char="Ø"/>
            </a:pPr>
            <a:r>
              <a:rPr lang="en-US" sz="1600" dirty="0" smtClean="0"/>
              <a:t>high </a:t>
            </a:r>
            <a:r>
              <a:rPr lang="en-US" sz="1600" dirty="0"/>
              <a:t>thermal </a:t>
            </a:r>
            <a:r>
              <a:rPr lang="en-US" sz="1600" dirty="0" smtClean="0"/>
              <a:t>conductivity</a:t>
            </a:r>
          </a:p>
          <a:p>
            <a:pPr lvl="1">
              <a:buFont typeface="Wingdings" panose="05000000000000000000" pitchFamily="2" charset="2"/>
              <a:buChar char="Ø"/>
            </a:pPr>
            <a:r>
              <a:rPr lang="en-US" sz="1600" dirty="0" smtClean="0"/>
              <a:t>high heat losses</a:t>
            </a:r>
          </a:p>
          <a:p>
            <a:pPr lvl="1">
              <a:buFont typeface="Wingdings" panose="05000000000000000000" pitchFamily="2" charset="2"/>
              <a:buChar char="Ø"/>
            </a:pPr>
            <a:r>
              <a:rPr lang="en-US" sz="1600" dirty="0" smtClean="0"/>
              <a:t>problems </a:t>
            </a:r>
            <a:r>
              <a:rPr lang="en-US" sz="1600" dirty="0"/>
              <a:t>with humidity.</a:t>
            </a:r>
          </a:p>
          <a:p>
            <a:endParaRPr lang="ar-SA" dirty="0"/>
          </a:p>
        </p:txBody>
      </p:sp>
      <p:sp>
        <p:nvSpPr>
          <p:cNvPr id="4" name="Title 1"/>
          <p:cNvSpPr txBox="1">
            <a:spLocks/>
          </p:cNvSpPr>
          <p:nvPr/>
        </p:nvSpPr>
        <p:spPr>
          <a:xfrm>
            <a:off x="2438400" y="1859735"/>
            <a:ext cx="1868488" cy="502465"/>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fontScale="975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smtClean="0"/>
              <a:t>Introduction</a:t>
            </a:r>
            <a:endParaRPr lang="en-US" sz="1600" b="1" dirty="0"/>
          </a:p>
        </p:txBody>
      </p:sp>
    </p:spTree>
    <p:extLst>
      <p:ext uri="{BB962C8B-B14F-4D97-AF65-F5344CB8AC3E}">
        <p14:creationId xmlns:p14="http://schemas.microsoft.com/office/powerpoint/2010/main" val="3703977027"/>
      </p:ext>
    </p:extLst>
  </p:cSld>
  <p:clrMapOvr>
    <a:masterClrMapping/>
  </p:clrMapOvr>
  <p:transition spd="slow">
    <p:pull dir="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2173649" y="1688301"/>
                <a:ext cx="4089581" cy="533544"/>
              </a:xfrm>
              <a:prstGeom prst="rect">
                <a:avLst/>
              </a:prstGeom>
            </p:spPr>
            <p:txBody>
              <a:bodyPr wrap="none">
                <a:spAutoFit/>
              </a:bodyPr>
              <a:lstStyle/>
              <a:p>
                <a14:m>
                  <m:oMath xmlns:m="http://schemas.openxmlformats.org/officeDocument/2006/math">
                    <m:r>
                      <a:rPr lang="en-US" b="1" i="1">
                        <a:latin typeface="Cambria Math" panose="02040503050406030204" pitchFamily="18" charset="0"/>
                      </a:rPr>
                      <m:t>𝐤𝐬𝟏</m:t>
                    </m:r>
                    <m:r>
                      <a:rPr lang="en-US">
                        <a:latin typeface="Cambria Math" panose="02040503050406030204" pitchFamily="18" charset="0"/>
                      </a:rPr>
                      <m:t>=</m:t>
                    </m:r>
                    <m:f>
                      <m:fPr>
                        <m:ctrlPr>
                          <a:rPr lang="en-US" i="1">
                            <a:latin typeface="Cambria Math"/>
                          </a:rPr>
                        </m:ctrlPr>
                      </m:fPr>
                      <m:num>
                        <m:r>
                          <a:rPr lang="en-US" i="1">
                            <a:latin typeface="Cambria Math" panose="02040503050406030204" pitchFamily="18" charset="0"/>
                          </a:rPr>
                          <m:t>𝑄</m:t>
                        </m:r>
                        <m:r>
                          <a:rPr lang="en-US" i="1">
                            <a:latin typeface="Cambria Math" panose="02040503050406030204" pitchFamily="18" charset="0"/>
                          </a:rPr>
                          <m:t>∗ ∆</m:t>
                        </m:r>
                        <m:r>
                          <a:rPr lang="en-US" i="1">
                            <a:latin typeface="Cambria Math" panose="02040503050406030204" pitchFamily="18" charset="0"/>
                          </a:rPr>
                          <m:t>𝑟</m:t>
                        </m:r>
                      </m:num>
                      <m:den>
                        <m:r>
                          <a:rPr lang="en-US" i="1">
                            <a:latin typeface="Cambria Math" panose="02040503050406030204" pitchFamily="18" charset="0"/>
                          </a:rPr>
                          <m:t>𝐴𝑟</m:t>
                        </m:r>
                        <m:r>
                          <a:rPr lang="en-US" i="1">
                            <a:latin typeface="Cambria Math" panose="02040503050406030204" pitchFamily="18" charset="0"/>
                          </a:rPr>
                          <m:t>∗∆</m:t>
                        </m:r>
                        <m:r>
                          <a:rPr lang="en-US" i="1">
                            <a:latin typeface="Cambria Math" panose="02040503050406030204" pitchFamily="18" charset="0"/>
                          </a:rPr>
                          <m:t>𝑇</m:t>
                        </m:r>
                      </m:den>
                    </m:f>
                    <m:r>
                      <a:rPr lang="en-US" i="1">
                        <a:latin typeface="Cambria Math" panose="02040503050406030204" pitchFamily="18" charset="0"/>
                      </a:rPr>
                      <m:t>=</m:t>
                    </m:r>
                    <m:f>
                      <m:fPr>
                        <m:ctrlPr>
                          <a:rPr lang="en-US" i="1">
                            <a:latin typeface="Cambria Math"/>
                          </a:rPr>
                        </m:ctrlPr>
                      </m:fPr>
                      <m:num>
                        <m:r>
                          <a:rPr lang="en-US" i="1">
                            <a:latin typeface="Cambria Math" panose="02040503050406030204" pitchFamily="18" charset="0"/>
                          </a:rPr>
                          <m:t>10</m:t>
                        </m:r>
                        <m:r>
                          <a:rPr lang="en-US" i="1">
                            <a:latin typeface="Cambria Math" panose="02040503050406030204" pitchFamily="18" charset="0"/>
                          </a:rPr>
                          <m:t>(.</m:t>
                        </m:r>
                        <m:r>
                          <a:rPr lang="en-US" i="1">
                            <a:latin typeface="Cambria Math" panose="02040503050406030204" pitchFamily="18" charset="0"/>
                          </a:rPr>
                          <m:t>015</m:t>
                        </m:r>
                        <m:r>
                          <a:rPr lang="en-US" i="1">
                            <a:latin typeface="Cambria Math" panose="02040503050406030204" pitchFamily="18" charset="0"/>
                          </a:rPr>
                          <m:t>)</m:t>
                        </m:r>
                      </m:num>
                      <m:den>
                        <m:r>
                          <a:rPr lang="en-US" i="1">
                            <a:latin typeface="Cambria Math" panose="02040503050406030204" pitchFamily="18" charset="0"/>
                          </a:rPr>
                          <m:t>(.</m:t>
                        </m:r>
                        <m:r>
                          <a:rPr lang="en-US" i="1">
                            <a:latin typeface="Cambria Math" panose="02040503050406030204" pitchFamily="18" charset="0"/>
                          </a:rPr>
                          <m:t>00378</m:t>
                        </m:r>
                        <m:r>
                          <a:rPr lang="en-US" i="1">
                            <a:latin typeface="Cambria Math" panose="02040503050406030204" pitchFamily="18" charset="0"/>
                          </a:rPr>
                          <m:t>)(</m:t>
                        </m:r>
                        <m:r>
                          <a:rPr lang="en-US" i="1">
                            <a:latin typeface="Cambria Math" panose="02040503050406030204" pitchFamily="18" charset="0"/>
                          </a:rPr>
                          <m:t>62</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18</m:t>
                        </m:r>
                        <m:r>
                          <a:rPr lang="en-US" i="1">
                            <a:latin typeface="Cambria Math" panose="02040503050406030204" pitchFamily="18" charset="0"/>
                          </a:rPr>
                          <m:t>.</m:t>
                        </m:r>
                        <m:r>
                          <a:rPr lang="en-US" i="1">
                            <a:latin typeface="Cambria Math" panose="02040503050406030204" pitchFamily="18" charset="0"/>
                          </a:rPr>
                          <m:t>7</m:t>
                        </m:r>
                        <m:r>
                          <a:rPr lang="en-US" i="1">
                            <a:latin typeface="Cambria Math" panose="02040503050406030204" pitchFamily="18" charset="0"/>
                          </a:rPr>
                          <m:t>)</m:t>
                        </m:r>
                      </m:den>
                    </m:f>
                    <m:r>
                      <a:rPr lang="en-US" i="1">
                        <a:latin typeface="Cambria Math" panose="02040503050406030204" pitchFamily="18" charset="0"/>
                      </a:rPr>
                      <m:t>=</m:t>
                    </m:r>
                  </m:oMath>
                </a14:m>
                <a:r>
                  <a:rPr lang="en-US" dirty="0"/>
                  <a:t>0.3536</a:t>
                </a:r>
              </a:p>
            </p:txBody>
          </p:sp>
        </mc:Choice>
        <mc:Fallback xmlns="">
          <p:sp>
            <p:nvSpPr>
              <p:cNvPr id="2" name="Rectangle 1"/>
              <p:cNvSpPr>
                <a:spLocks noRot="1" noChangeAspect="1" noMove="1" noResize="1" noEditPoints="1" noAdjustHandles="1" noChangeArrowheads="1" noChangeShapeType="1" noTextEdit="1"/>
              </p:cNvSpPr>
              <p:nvPr/>
            </p:nvSpPr>
            <p:spPr>
              <a:xfrm>
                <a:off x="2173649" y="1688301"/>
                <a:ext cx="4089581" cy="533544"/>
              </a:xfrm>
              <a:prstGeom prst="rect">
                <a:avLst/>
              </a:prstGeom>
              <a:blipFill rotWithShape="0">
                <a:blip r:embed="rId2"/>
                <a:stretch>
                  <a:fillRect r="-1194" b="-6897"/>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2173649" y="2432515"/>
                <a:ext cx="4838632" cy="496546"/>
              </a:xfrm>
              <a:prstGeom prst="rect">
                <a:avLst/>
              </a:prstGeom>
            </p:spPr>
            <p:txBody>
              <a:bodyPr wrap="none">
                <a:spAutoFit/>
              </a:bodyPr>
              <a:lstStyle/>
              <a:p>
                <a14:m>
                  <m:oMath xmlns:m="http://schemas.openxmlformats.org/officeDocument/2006/math">
                    <m:r>
                      <a:rPr lang="en-US" i="1">
                        <a:latin typeface="Cambria Math" panose="02040503050406030204" pitchFamily="18" charset="0"/>
                      </a:rPr>
                      <m:t>𝐾𝑎𝑣𝑔</m:t>
                    </m:r>
                    <m:r>
                      <a:rPr lang="en-US" i="1">
                        <a:latin typeface="Cambria Math" panose="02040503050406030204" pitchFamily="18" charset="0"/>
                      </a:rPr>
                      <m:t>=</m:t>
                    </m:r>
                    <m:f>
                      <m:fPr>
                        <m:ctrlPr>
                          <a:rPr lang="en-US" i="1">
                            <a:latin typeface="Cambria Math"/>
                          </a:rPr>
                        </m:ctrlPr>
                      </m:fPr>
                      <m:num>
                        <m:r>
                          <a:rPr lang="en-US" i="1">
                            <a:latin typeface="Cambria Math" panose="02040503050406030204" pitchFamily="18" charset="0"/>
                          </a:rPr>
                          <m:t>𝑘</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𝑘</m:t>
                        </m:r>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𝑘</m:t>
                        </m:r>
                        <m:r>
                          <a:rPr lang="en-US" i="1">
                            <a:latin typeface="Cambria Math" panose="02040503050406030204" pitchFamily="18" charset="0"/>
                          </a:rPr>
                          <m:t>3</m:t>
                        </m:r>
                      </m:num>
                      <m:den>
                        <m:r>
                          <a:rPr lang="en-US" i="1">
                            <a:latin typeface="Cambria Math" panose="02040503050406030204" pitchFamily="18" charset="0"/>
                          </a:rPr>
                          <m:t>3</m:t>
                        </m:r>
                      </m:den>
                    </m:f>
                    <m:r>
                      <a:rPr lang="en-US" i="1">
                        <a:latin typeface="Cambria Math" panose="02040503050406030204" pitchFamily="18" charset="0"/>
                      </a:rPr>
                      <m:t>=</m:t>
                    </m:r>
                    <m:f>
                      <m:fPr>
                        <m:ctrlPr>
                          <a:rPr lang="en-US" i="1">
                            <a:latin typeface="Cambria Math"/>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3536</m:t>
                        </m:r>
                        <m:r>
                          <a:rPr lang="en-US" i="1">
                            <a:latin typeface="Cambria Math" panose="02040503050406030204" pitchFamily="18" charset="0"/>
                          </a:rPr>
                          <m:t>+</m:t>
                        </m:r>
                        <m:r>
                          <a:rPr lang="en-US">
                            <a:latin typeface="Cambria Math" panose="02040503050406030204" pitchFamily="18" charset="0"/>
                          </a:rPr>
                          <m:t>.</m:t>
                        </m:r>
                        <m:r>
                          <a:rPr lang="en-US">
                            <a:latin typeface="Cambria Math" panose="02040503050406030204" pitchFamily="18" charset="0"/>
                          </a:rPr>
                          <m:t>568</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4376</m:t>
                        </m:r>
                      </m:num>
                      <m:den>
                        <m:r>
                          <a:rPr lang="en-US" i="1">
                            <a:latin typeface="Cambria Math" panose="02040503050406030204" pitchFamily="18" charset="0"/>
                          </a:rPr>
                          <m:t>3</m:t>
                        </m:r>
                      </m:den>
                    </m:f>
                    <m:r>
                      <a:rPr lang="en-US" i="1">
                        <a:latin typeface="Cambria Math" panose="02040503050406030204" pitchFamily="18" charset="0"/>
                      </a:rPr>
                      <m:t>=</m:t>
                    </m:r>
                  </m:oMath>
                </a14:m>
                <a:r>
                  <a:rPr lang="en-US" dirty="0"/>
                  <a:t>0.452767</a:t>
                </a:r>
              </a:p>
            </p:txBody>
          </p:sp>
        </mc:Choice>
        <mc:Fallback xmlns="">
          <p:sp>
            <p:nvSpPr>
              <p:cNvPr id="3" name="Rectangle 2"/>
              <p:cNvSpPr>
                <a:spLocks noRot="1" noChangeAspect="1" noMove="1" noResize="1" noEditPoints="1" noAdjustHandles="1" noChangeArrowheads="1" noChangeShapeType="1" noTextEdit="1"/>
              </p:cNvSpPr>
              <p:nvPr/>
            </p:nvSpPr>
            <p:spPr>
              <a:xfrm>
                <a:off x="2173649" y="2432515"/>
                <a:ext cx="4838632" cy="496546"/>
              </a:xfrm>
              <a:prstGeom prst="rect">
                <a:avLst/>
              </a:prstGeom>
              <a:blipFill rotWithShape="0">
                <a:blip r:embed="rId3"/>
                <a:stretch>
                  <a:fillRect l="-378" r="-1261" b="-7407"/>
                </a:stretch>
              </a:blipFill>
            </p:spPr>
            <p:txBody>
              <a:bodyPr/>
              <a:lstStyle/>
              <a:p>
                <a:r>
                  <a:rPr lang="ar-SA">
                    <a:noFill/>
                  </a:rPr>
                  <a:t> </a:t>
                </a:r>
              </a:p>
            </p:txBody>
          </p:sp>
        </mc:Fallback>
      </mc:AlternateContent>
      <p:sp>
        <p:nvSpPr>
          <p:cNvPr id="4" name="Rectangle 3"/>
          <p:cNvSpPr/>
          <p:nvPr/>
        </p:nvSpPr>
        <p:spPr>
          <a:xfrm>
            <a:off x="2319763" y="1288713"/>
            <a:ext cx="1454244" cy="369332"/>
          </a:xfrm>
          <a:prstGeom prst="rect">
            <a:avLst/>
          </a:prstGeom>
        </p:spPr>
        <p:txBody>
          <a:bodyPr wrap="none">
            <a:spAutoFit/>
          </a:bodyPr>
          <a:lstStyle/>
          <a:p>
            <a:pPr marL="285750" indent="-285750">
              <a:buFont typeface="Wingdings" panose="05000000000000000000" pitchFamily="2" charset="2"/>
              <a:buChar char="Ø"/>
            </a:pPr>
            <a:r>
              <a:rPr lang="en-US" b="1" dirty="0"/>
              <a:t>Sample1: </a:t>
            </a:r>
          </a:p>
        </p:txBody>
      </p:sp>
      <p:sp>
        <p:nvSpPr>
          <p:cNvPr id="5" name="Rectangle 4"/>
          <p:cNvSpPr/>
          <p:nvPr/>
        </p:nvSpPr>
        <p:spPr>
          <a:xfrm>
            <a:off x="2318159" y="3429000"/>
            <a:ext cx="1455848" cy="369332"/>
          </a:xfrm>
          <a:prstGeom prst="rect">
            <a:avLst/>
          </a:prstGeom>
        </p:spPr>
        <p:txBody>
          <a:bodyPr wrap="none">
            <a:spAutoFit/>
          </a:bodyPr>
          <a:lstStyle/>
          <a:p>
            <a:pPr marL="285750" indent="-285750">
              <a:buFont typeface="Wingdings" panose="05000000000000000000" pitchFamily="2" charset="2"/>
              <a:buChar char="Ø"/>
            </a:pPr>
            <a:r>
              <a:rPr lang="en-US" b="1" dirty="0" smtClean="0"/>
              <a:t>Sample 2:</a:t>
            </a:r>
            <a:endParaRPr lang="en-US" b="1" dirty="0"/>
          </a:p>
        </p:txBody>
      </p:sp>
      <mc:AlternateContent xmlns:mc="http://schemas.openxmlformats.org/markup-compatibility/2006" xmlns:a14="http://schemas.microsoft.com/office/drawing/2010/main">
        <mc:Choice Requires="a14">
          <p:sp>
            <p:nvSpPr>
              <p:cNvPr id="6" name="Rectangle 5"/>
              <p:cNvSpPr/>
              <p:nvPr/>
            </p:nvSpPr>
            <p:spPr>
              <a:xfrm>
                <a:off x="2114777" y="4127799"/>
                <a:ext cx="4548040" cy="6690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𝐤𝐬𝟐</m:t>
                      </m:r>
                      <m:r>
                        <a:rPr lang="en-US">
                          <a:latin typeface="Cambria Math" panose="02040503050406030204" pitchFamily="18" charset="0"/>
                        </a:rPr>
                        <m:t>=</m:t>
                      </m:r>
                      <m:f>
                        <m:fPr>
                          <m:ctrlPr>
                            <a:rPr lang="en-US" i="1">
                              <a:latin typeface="Cambria Math"/>
                            </a:rPr>
                          </m:ctrlPr>
                        </m:fPr>
                        <m:num>
                          <m:r>
                            <a:rPr lang="en-US" i="1">
                              <a:latin typeface="Cambria Math" panose="02040503050406030204" pitchFamily="18" charset="0"/>
                            </a:rPr>
                            <m:t>𝑄</m:t>
                          </m:r>
                          <m:r>
                            <a:rPr lang="en-US" i="1">
                              <a:latin typeface="Cambria Math" panose="02040503050406030204" pitchFamily="18" charset="0"/>
                            </a:rPr>
                            <m:t>∗ ∆</m:t>
                          </m:r>
                          <m:r>
                            <a:rPr lang="en-US" i="1">
                              <a:latin typeface="Cambria Math" panose="02040503050406030204" pitchFamily="18" charset="0"/>
                            </a:rPr>
                            <m:t>𝑟</m:t>
                          </m:r>
                        </m:num>
                        <m:den>
                          <m:r>
                            <a:rPr lang="en-US" i="1">
                              <a:latin typeface="Cambria Math" panose="02040503050406030204" pitchFamily="18" charset="0"/>
                            </a:rPr>
                            <m:t>𝐴𝑟</m:t>
                          </m:r>
                          <m:r>
                            <a:rPr lang="en-US" i="1">
                              <a:latin typeface="Cambria Math" panose="02040503050406030204" pitchFamily="18" charset="0"/>
                            </a:rPr>
                            <m:t>∗∆</m:t>
                          </m:r>
                          <m:r>
                            <a:rPr lang="en-US" i="1">
                              <a:latin typeface="Cambria Math" panose="02040503050406030204" pitchFamily="18" charset="0"/>
                            </a:rPr>
                            <m:t>𝑇</m:t>
                          </m:r>
                        </m:den>
                      </m:f>
                      <m:r>
                        <a:rPr lang="en-US" i="1">
                          <a:latin typeface="Cambria Math" panose="02040503050406030204" pitchFamily="18" charset="0"/>
                        </a:rPr>
                        <m:t>=</m:t>
                      </m:r>
                      <m:f>
                        <m:fPr>
                          <m:ctrlPr>
                            <a:rPr lang="en-US" i="1">
                              <a:latin typeface="Cambria Math"/>
                            </a:rPr>
                          </m:ctrlPr>
                        </m:fPr>
                        <m:num>
                          <m:r>
                            <a:rPr lang="en-US" i="1">
                              <a:latin typeface="Cambria Math" panose="02040503050406030204" pitchFamily="18" charset="0"/>
                            </a:rPr>
                            <m:t>10</m:t>
                          </m:r>
                          <m:r>
                            <a:rPr lang="en-US" i="1">
                              <a:latin typeface="Cambria Math" panose="02040503050406030204" pitchFamily="18" charset="0"/>
                            </a:rPr>
                            <m:t>(.</m:t>
                          </m:r>
                          <m:r>
                            <a:rPr lang="en-US" i="1">
                              <a:latin typeface="Cambria Math" panose="02040503050406030204" pitchFamily="18" charset="0"/>
                            </a:rPr>
                            <m:t>015</m:t>
                          </m:r>
                          <m:r>
                            <a:rPr lang="en-US" i="1">
                              <a:latin typeface="Cambria Math" panose="02040503050406030204" pitchFamily="18" charset="0"/>
                            </a:rPr>
                            <m:t>)</m:t>
                          </m:r>
                        </m:num>
                        <m:den>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0037</m:t>
                          </m:r>
                          <m:r>
                            <a:rPr lang="en-US" i="1">
                              <a:latin typeface="Cambria Math" panose="02040503050406030204" pitchFamily="18" charset="0"/>
                            </a:rPr>
                            <m:t>(</m:t>
                          </m:r>
                          <m:r>
                            <a:rPr lang="en-US" i="1">
                              <a:latin typeface="Cambria Math" panose="02040503050406030204" pitchFamily="18" charset="0"/>
                            </a:rPr>
                            <m:t>65</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17</m:t>
                          </m:r>
                          <m:r>
                            <a:rPr lang="en-US" i="1">
                              <a:latin typeface="Cambria Math" panose="02040503050406030204" pitchFamily="18" charset="0"/>
                            </a:rPr>
                            <m:t>)</m:t>
                          </m:r>
                        </m:den>
                      </m:f>
                      <m:r>
                        <a:rPr lang="en-US" i="1">
                          <a:latin typeface="Cambria Math" panose="02040503050406030204" pitchFamily="18" charset="0"/>
                        </a:rPr>
                        <m:t>=</m:t>
                      </m:r>
                      <m:r>
                        <a:rPr lang="en-US">
                          <a:latin typeface="Cambria Math" panose="02040503050406030204" pitchFamily="18" charset="0"/>
                        </a:rPr>
                        <m:t>.</m:t>
                      </m:r>
                      <m:r>
                        <a:rPr lang="en-US">
                          <a:latin typeface="Cambria Math" panose="02040503050406030204" pitchFamily="18" charset="0"/>
                        </a:rPr>
                        <m:t>336</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114777" y="4127799"/>
                <a:ext cx="4548040" cy="669094"/>
              </a:xfrm>
              <a:prstGeom prst="rect">
                <a:avLst/>
              </a:prstGeom>
              <a:blipFill rotWithShape="0">
                <a:blip r:embed="rId4"/>
                <a:stretch>
                  <a:fillRect/>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2114777" y="5038562"/>
                <a:ext cx="5674951" cy="61831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𝐾𝑎𝑣𝑔</m:t>
                      </m:r>
                      <m:r>
                        <a:rPr lang="en-US" i="1">
                          <a:latin typeface="Cambria Math" panose="02040503050406030204" pitchFamily="18" charset="0"/>
                        </a:rPr>
                        <m:t>=</m:t>
                      </m:r>
                      <m:f>
                        <m:fPr>
                          <m:ctrlPr>
                            <a:rPr lang="en-US" i="1">
                              <a:latin typeface="Cambria Math"/>
                            </a:rPr>
                          </m:ctrlPr>
                        </m:fPr>
                        <m:num>
                          <m:r>
                            <a:rPr lang="en-US" i="1">
                              <a:latin typeface="Cambria Math" panose="02040503050406030204" pitchFamily="18" charset="0"/>
                            </a:rPr>
                            <m:t>𝑘</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𝑘</m:t>
                          </m:r>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𝑘</m:t>
                          </m:r>
                          <m:r>
                            <a:rPr lang="en-US" i="1">
                              <a:latin typeface="Cambria Math" panose="02040503050406030204" pitchFamily="18" charset="0"/>
                            </a:rPr>
                            <m:t>3</m:t>
                          </m:r>
                        </m:num>
                        <m:den>
                          <m:r>
                            <a:rPr lang="en-US" i="1">
                              <a:latin typeface="Cambria Math" panose="02040503050406030204" pitchFamily="18" charset="0"/>
                            </a:rPr>
                            <m:t>3</m:t>
                          </m:r>
                        </m:den>
                      </m:f>
                      <m:r>
                        <a:rPr lang="en-US" i="1">
                          <a:latin typeface="Cambria Math" panose="02040503050406030204" pitchFamily="18" charset="0"/>
                        </a:rPr>
                        <m:t>=</m:t>
                      </m:r>
                      <m:f>
                        <m:fPr>
                          <m:ctrlPr>
                            <a:rPr lang="en-US" i="1">
                              <a:latin typeface="Cambria Math"/>
                            </a:rPr>
                          </m:ctrlPr>
                        </m:fPr>
                        <m:num>
                          <m:r>
                            <a:rPr lang="en-US">
                              <a:latin typeface="Cambria Math" panose="02040503050406030204" pitchFamily="18" charset="0"/>
                            </a:rPr>
                            <m:t>.</m:t>
                          </m:r>
                          <m:r>
                            <a:rPr lang="en-US">
                              <a:latin typeface="Cambria Math" panose="02040503050406030204" pitchFamily="18" charset="0"/>
                            </a:rPr>
                            <m:t>336</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522</m:t>
                          </m:r>
                          <m:r>
                            <a:rPr lang="en-US" i="1">
                              <a:latin typeface="Cambria Math" panose="02040503050406030204" pitchFamily="18" charset="0"/>
                            </a:rPr>
                            <m:t>+</m:t>
                          </m:r>
                          <m:r>
                            <a:rPr lang="en-US">
                              <a:latin typeface="Cambria Math" panose="02040503050406030204" pitchFamily="18" charset="0"/>
                            </a:rPr>
                            <m:t>.</m:t>
                          </m:r>
                          <m:r>
                            <a:rPr lang="en-US">
                              <a:latin typeface="Cambria Math" panose="02040503050406030204" pitchFamily="18" charset="0"/>
                            </a:rPr>
                            <m:t>4023</m:t>
                          </m:r>
                        </m:num>
                        <m:den>
                          <m:r>
                            <a:rPr lang="en-US" i="1">
                              <a:latin typeface="Cambria Math" panose="02040503050406030204" pitchFamily="18" charset="0"/>
                            </a:rPr>
                            <m:t>3</m:t>
                          </m:r>
                        </m:den>
                      </m:f>
                      <m:r>
                        <a:rPr lang="en-US" i="1">
                          <a:latin typeface="Cambria Math" panose="02040503050406030204" pitchFamily="18" charset="0"/>
                        </a:rPr>
                        <m:t>=</m:t>
                      </m:r>
                      <m:r>
                        <a:rPr lang="en-US">
                          <a:latin typeface="Cambria Math" panose="02040503050406030204" pitchFamily="18" charset="0"/>
                        </a:rPr>
                        <m:t>.</m:t>
                      </m:r>
                      <m:r>
                        <a:rPr lang="en-US">
                          <a:latin typeface="Cambria Math" panose="02040503050406030204" pitchFamily="18" charset="0"/>
                        </a:rPr>
                        <m:t>4301</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2114777" y="5038562"/>
                <a:ext cx="5674951" cy="618311"/>
              </a:xfrm>
              <a:prstGeom prst="rect">
                <a:avLst/>
              </a:prstGeom>
              <a:blipFill rotWithShape="0">
                <a:blip r:embed="rId5"/>
                <a:stretch>
                  <a:fillRect/>
                </a:stretch>
              </a:blipFill>
            </p:spPr>
            <p:txBody>
              <a:bodyPr/>
              <a:lstStyle/>
              <a:p>
                <a:r>
                  <a:rPr lang="ar-SA">
                    <a:noFill/>
                  </a:rPr>
                  <a:t> </a:t>
                </a:r>
              </a:p>
            </p:txBody>
          </p:sp>
        </mc:Fallback>
      </mc:AlternateContent>
      <p:sp>
        <p:nvSpPr>
          <p:cNvPr id="8" name="Rectangle 7"/>
          <p:cNvSpPr/>
          <p:nvPr/>
        </p:nvSpPr>
        <p:spPr>
          <a:xfrm>
            <a:off x="2100263" y="708711"/>
            <a:ext cx="2765116" cy="400110"/>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n-US" sz="2000" b="1" dirty="0"/>
              <a:t>Experiment Calculation</a:t>
            </a:r>
          </a:p>
        </p:txBody>
      </p:sp>
    </p:spTree>
    <p:extLst>
      <p:ext uri="{BB962C8B-B14F-4D97-AF65-F5344CB8AC3E}">
        <p14:creationId xmlns:p14="http://schemas.microsoft.com/office/powerpoint/2010/main" val="3622876066"/>
      </p:ext>
    </p:extLst>
  </p:cSld>
  <p:clrMapOvr>
    <a:masterClrMapping/>
  </p:clrMapOvr>
  <p:transition spd="slow">
    <p:pull dir="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2280325" y="2424623"/>
                <a:ext cx="4809330" cy="6690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𝐤</m:t>
                      </m:r>
                      <m:r>
                        <a:rPr lang="en-US" b="0" i="0" smtClean="0">
                          <a:latin typeface="Cambria Math"/>
                        </a:rPr>
                        <m:t>3</m:t>
                      </m:r>
                      <m:r>
                        <a:rPr lang="en-US">
                          <a:latin typeface="Cambria Math" panose="02040503050406030204" pitchFamily="18" charset="0"/>
                        </a:rPr>
                        <m:t>=</m:t>
                      </m:r>
                      <m:f>
                        <m:fPr>
                          <m:ctrlPr>
                            <a:rPr lang="en-US" i="1">
                              <a:latin typeface="Cambria Math"/>
                            </a:rPr>
                          </m:ctrlPr>
                        </m:fPr>
                        <m:num>
                          <m:r>
                            <a:rPr lang="en-US" i="1">
                              <a:latin typeface="Cambria Math" panose="02040503050406030204" pitchFamily="18" charset="0"/>
                            </a:rPr>
                            <m:t>𝑄</m:t>
                          </m:r>
                          <m:r>
                            <a:rPr lang="en-US" i="1">
                              <a:latin typeface="Cambria Math" panose="02040503050406030204" pitchFamily="18" charset="0"/>
                            </a:rPr>
                            <m:t>∗ ∆</m:t>
                          </m:r>
                          <m:r>
                            <a:rPr lang="en-US" i="1">
                              <a:latin typeface="Cambria Math" panose="02040503050406030204" pitchFamily="18" charset="0"/>
                            </a:rPr>
                            <m:t>𝑥</m:t>
                          </m:r>
                        </m:num>
                        <m:den>
                          <m:r>
                            <a:rPr lang="en-US" i="1">
                              <a:latin typeface="Cambria Math" panose="02040503050406030204" pitchFamily="18" charset="0"/>
                            </a:rPr>
                            <m:t>𝐴</m:t>
                          </m:r>
                          <m:r>
                            <a:rPr lang="en-US" i="1">
                              <a:latin typeface="Cambria Math" panose="02040503050406030204" pitchFamily="18" charset="0"/>
                            </a:rPr>
                            <m:t>∗∆</m:t>
                          </m:r>
                          <m:r>
                            <a:rPr lang="en-US" i="1">
                              <a:latin typeface="Cambria Math" panose="02040503050406030204" pitchFamily="18" charset="0"/>
                            </a:rPr>
                            <m:t>𝑇</m:t>
                          </m:r>
                        </m:den>
                      </m:f>
                      <m:r>
                        <a:rPr lang="en-US" i="1">
                          <a:latin typeface="Cambria Math" panose="02040503050406030204" pitchFamily="18" charset="0"/>
                        </a:rPr>
                        <m:t>=</m:t>
                      </m:r>
                      <m:f>
                        <m:fPr>
                          <m:ctrlPr>
                            <a:rPr lang="en-US" i="1">
                              <a:latin typeface="Cambria Math"/>
                            </a:rPr>
                          </m:ctrlPr>
                        </m:fPr>
                        <m:num>
                          <m:r>
                            <a:rPr lang="en-US" i="1">
                              <a:latin typeface="Cambria Math" panose="02040503050406030204" pitchFamily="18" charset="0"/>
                            </a:rPr>
                            <m:t>10</m:t>
                          </m:r>
                          <m:r>
                            <a:rPr lang="en-US" i="1">
                              <a:latin typeface="Cambria Math" panose="02040503050406030204" pitchFamily="18" charset="0"/>
                            </a:rPr>
                            <m:t>(.</m:t>
                          </m:r>
                          <m:r>
                            <a:rPr lang="en-US" i="1">
                              <a:latin typeface="Cambria Math" panose="02040503050406030204" pitchFamily="18" charset="0"/>
                            </a:rPr>
                            <m:t>015</m:t>
                          </m:r>
                          <m:r>
                            <a:rPr lang="en-US" i="1">
                              <a:latin typeface="Cambria Math" panose="02040503050406030204" pitchFamily="18" charset="0"/>
                            </a:rPr>
                            <m:t>)</m:t>
                          </m:r>
                        </m:num>
                        <m:den>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0037</m:t>
                          </m:r>
                          <m:r>
                            <a:rPr lang="en-US" i="1">
                              <a:latin typeface="Cambria Math" panose="02040503050406030204" pitchFamily="18" charset="0"/>
                            </a:rPr>
                            <m:t>(</m:t>
                          </m:r>
                          <m:r>
                            <a:rPr lang="en-US" i="1">
                              <a:latin typeface="Cambria Math" panose="02040503050406030204" pitchFamily="18" charset="0"/>
                            </a:rPr>
                            <m:t>67</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18</m:t>
                          </m:r>
                          <m:r>
                            <a:rPr lang="en-US" i="1">
                              <a:latin typeface="Cambria Math" panose="02040503050406030204" pitchFamily="18" charset="0"/>
                            </a:rPr>
                            <m:t>.</m:t>
                          </m:r>
                          <m:r>
                            <a:rPr lang="en-US" i="1">
                              <a:latin typeface="Cambria Math" panose="02040503050406030204" pitchFamily="18" charset="0"/>
                            </a:rPr>
                            <m:t>7</m:t>
                          </m:r>
                          <m:r>
                            <a:rPr lang="en-US" i="1">
                              <a:latin typeface="Cambria Math" panose="02040503050406030204" pitchFamily="18" charset="0"/>
                            </a:rPr>
                            <m:t>)</m:t>
                          </m:r>
                        </m:den>
                      </m:f>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3205</m:t>
                      </m:r>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2280325" y="2424623"/>
                <a:ext cx="4809330" cy="669094"/>
              </a:xfrm>
              <a:prstGeom prst="rect">
                <a:avLst/>
              </a:prstGeom>
              <a:blipFill rotWithShape="0">
                <a:blip r:embed="rId2"/>
                <a:stretch>
                  <a:fillRect/>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2046315" y="3971859"/>
                <a:ext cx="7021485" cy="61831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𝐾𝑎𝑣𝑔</m:t>
                      </m:r>
                      <m:r>
                        <a:rPr lang="en-US" i="1">
                          <a:latin typeface="Cambria Math" panose="02040503050406030204" pitchFamily="18" charset="0"/>
                        </a:rPr>
                        <m:t>=</m:t>
                      </m:r>
                      <m:f>
                        <m:fPr>
                          <m:ctrlPr>
                            <a:rPr lang="en-US" i="1">
                              <a:latin typeface="Cambria Math"/>
                            </a:rPr>
                          </m:ctrlPr>
                        </m:fPr>
                        <m:num>
                          <m:r>
                            <a:rPr lang="en-US" i="1">
                              <a:latin typeface="Cambria Math" panose="02040503050406030204" pitchFamily="18" charset="0"/>
                            </a:rPr>
                            <m:t>𝑘</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𝑘</m:t>
                          </m:r>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𝑘</m:t>
                          </m:r>
                          <m:r>
                            <a:rPr lang="en-US" i="1">
                              <a:latin typeface="Cambria Math" panose="02040503050406030204" pitchFamily="18" charset="0"/>
                            </a:rPr>
                            <m:t>3</m:t>
                          </m:r>
                        </m:num>
                        <m:den>
                          <m:r>
                            <a:rPr lang="en-US" i="1">
                              <a:latin typeface="Cambria Math" panose="02040503050406030204" pitchFamily="18" charset="0"/>
                            </a:rPr>
                            <m:t>3</m:t>
                          </m:r>
                        </m:den>
                      </m:f>
                      <m:r>
                        <a:rPr lang="en-US" i="1">
                          <a:latin typeface="Cambria Math" panose="02040503050406030204" pitchFamily="18" charset="0"/>
                        </a:rPr>
                        <m:t>=</m:t>
                      </m:r>
                      <m:f>
                        <m:fPr>
                          <m:ctrlPr>
                            <a:rPr lang="en-US" i="1">
                              <a:latin typeface="Cambria Math"/>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3205</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5782</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3762</m:t>
                          </m:r>
                        </m:num>
                        <m:den>
                          <m:r>
                            <a:rPr lang="en-US" i="1">
                              <a:latin typeface="Cambria Math" panose="02040503050406030204" pitchFamily="18" charset="0"/>
                            </a:rPr>
                            <m:t>3</m:t>
                          </m:r>
                        </m:den>
                      </m:f>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424967</m:t>
                      </m:r>
                      <m:r>
                        <a:rPr lang="en-US" i="1">
                          <a:latin typeface="Cambria Math" panose="02040503050406030204" pitchFamily="18" charset="0"/>
                        </a:rPr>
                        <m:t> </m:t>
                      </m:r>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2046315" y="3971859"/>
                <a:ext cx="7021485" cy="618311"/>
              </a:xfrm>
              <a:prstGeom prst="rect">
                <a:avLst/>
              </a:prstGeom>
              <a:blipFill rotWithShape="0">
                <a:blip r:embed="rId3"/>
                <a:stretch>
                  <a:fillRect/>
                </a:stretch>
              </a:blipFill>
            </p:spPr>
            <p:txBody>
              <a:bodyPr/>
              <a:lstStyle/>
              <a:p>
                <a:r>
                  <a:rPr lang="ar-SA">
                    <a:noFill/>
                  </a:rPr>
                  <a:t> </a:t>
                </a:r>
              </a:p>
            </p:txBody>
          </p:sp>
        </mc:Fallback>
      </mc:AlternateContent>
      <p:sp>
        <p:nvSpPr>
          <p:cNvPr id="4" name="Rectangle 3"/>
          <p:cNvSpPr/>
          <p:nvPr/>
        </p:nvSpPr>
        <p:spPr>
          <a:xfrm>
            <a:off x="2286000" y="1646308"/>
            <a:ext cx="1164101" cy="369332"/>
          </a:xfrm>
          <a:prstGeom prst="rect">
            <a:avLst/>
          </a:prstGeom>
        </p:spPr>
        <p:txBody>
          <a:bodyPr wrap="none">
            <a:spAutoFit/>
          </a:bodyPr>
          <a:lstStyle/>
          <a:p>
            <a:r>
              <a:rPr lang="en-US" b="1" dirty="0" smtClean="0"/>
              <a:t>Sample 3:</a:t>
            </a:r>
            <a:endParaRPr lang="en-US" b="1" dirty="0"/>
          </a:p>
        </p:txBody>
      </p:sp>
      <p:sp>
        <p:nvSpPr>
          <p:cNvPr id="5" name="Rectangle 4"/>
          <p:cNvSpPr/>
          <p:nvPr/>
        </p:nvSpPr>
        <p:spPr>
          <a:xfrm>
            <a:off x="2286000" y="867993"/>
            <a:ext cx="2765116" cy="400110"/>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n-US" sz="2000" b="1" dirty="0"/>
              <a:t>Experiment Calculation</a:t>
            </a:r>
          </a:p>
        </p:txBody>
      </p:sp>
    </p:spTree>
    <p:extLst>
      <p:ext uri="{BB962C8B-B14F-4D97-AF65-F5344CB8AC3E}">
        <p14:creationId xmlns:p14="http://schemas.microsoft.com/office/powerpoint/2010/main" val="1414405398"/>
      </p:ext>
    </p:extLst>
  </p:cSld>
  <p:clrMapOvr>
    <a:masterClrMapping/>
  </p:clrMapOvr>
  <p:transition spd="slow">
    <p:pull dir="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997839"/>
            <a:ext cx="6629400" cy="2862322"/>
          </a:xfrm>
          <a:prstGeom prst="rect">
            <a:avLst/>
          </a:prstGeom>
        </p:spPr>
        <p:txBody>
          <a:bodyPr wrap="square">
            <a:spAutoFit/>
          </a:bodyPr>
          <a:lstStyle/>
          <a:p>
            <a:pPr algn="just"/>
            <a:endParaRPr lang="en-US" b="1" dirty="0"/>
          </a:p>
          <a:p>
            <a:pPr algn="just"/>
            <a:r>
              <a:rPr lang="en-US" dirty="0"/>
              <a:t>The new material that we have made from local raw material (limestone, straw and fire ashes) proves theoretical is good insulation material</a:t>
            </a:r>
            <a:r>
              <a:rPr lang="en-US" dirty="0" smtClean="0"/>
              <a:t>.</a:t>
            </a:r>
          </a:p>
          <a:p>
            <a:pPr algn="just"/>
            <a:endParaRPr lang="en-US" dirty="0"/>
          </a:p>
          <a:p>
            <a:pPr algn="just"/>
            <a:r>
              <a:rPr lang="en-US" dirty="0"/>
              <a:t>It give us k-value (sample 1 k-value=0.452767 sample 2 k-value=0.4301, sample 3 k-value=0.424907) with acceptable error</a:t>
            </a:r>
            <a:r>
              <a:rPr lang="en-US" dirty="0" smtClean="0"/>
              <a:t>.</a:t>
            </a:r>
          </a:p>
          <a:p>
            <a:pPr algn="just"/>
            <a:endParaRPr lang="en-US" dirty="0"/>
          </a:p>
          <a:p>
            <a:pPr algn="just"/>
            <a:r>
              <a:rPr lang="en-US" dirty="0"/>
              <a:t>The theoretical value of the insulation material is good, but the error of the apparatus is too large so the practical value is not accurate.</a:t>
            </a:r>
          </a:p>
        </p:txBody>
      </p:sp>
      <p:sp>
        <p:nvSpPr>
          <p:cNvPr id="3" name="Rectangle 2"/>
          <p:cNvSpPr/>
          <p:nvPr/>
        </p:nvSpPr>
        <p:spPr>
          <a:xfrm>
            <a:off x="3048000" y="990600"/>
            <a:ext cx="1471878" cy="400110"/>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n-US" sz="2000" b="1" dirty="0"/>
              <a:t>Conclusion:</a:t>
            </a:r>
          </a:p>
        </p:txBody>
      </p:sp>
    </p:spTree>
    <p:extLst>
      <p:ext uri="{BB962C8B-B14F-4D97-AF65-F5344CB8AC3E}">
        <p14:creationId xmlns:p14="http://schemas.microsoft.com/office/powerpoint/2010/main" val="361909829"/>
      </p:ext>
    </p:extLst>
  </p:cSld>
  <p:clrMapOvr>
    <a:masterClrMapping/>
  </p:clrMapOvr>
  <p:transition spd="slow">
    <p:pull dir="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56944" y="4309533"/>
            <a:ext cx="8349199" cy="719667"/>
          </a:xfrm>
        </p:spPr>
        <p:txBody>
          <a:bodyPr>
            <a:normAutofit fontScale="90000"/>
          </a:bodyPr>
          <a:lstStyle/>
          <a:p>
            <a:pPr algn="l"/>
            <a:r>
              <a:rPr lang="en-US" sz="4400" b="1" dirty="0"/>
              <a:t>Recommendation</a:t>
            </a:r>
            <a:endParaRPr lang="ar-SA" sz="4400" dirty="0"/>
          </a:p>
        </p:txBody>
      </p:sp>
    </p:spTree>
    <p:extLst>
      <p:ext uri="{BB962C8B-B14F-4D97-AF65-F5344CB8AC3E}">
        <p14:creationId xmlns:p14="http://schemas.microsoft.com/office/powerpoint/2010/main" val="1089690508"/>
      </p:ext>
    </p:extLst>
  </p:cSld>
  <p:clrMapOvr>
    <a:masterClrMapping/>
  </p:clrMapOvr>
  <p:transition spd="slow">
    <p:pull dir="l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3600" y="1268103"/>
            <a:ext cx="9071428" cy="3970318"/>
          </a:xfrm>
          <a:prstGeom prst="rect">
            <a:avLst/>
          </a:prstGeom>
        </p:spPr>
        <p:txBody>
          <a:bodyPr wrap="square">
            <a:spAutoFit/>
          </a:bodyPr>
          <a:lstStyle/>
          <a:p>
            <a:r>
              <a:rPr lang="ar-JO" dirty="0"/>
              <a:t> </a:t>
            </a:r>
            <a:endParaRPr lang="en-US" dirty="0"/>
          </a:p>
          <a:p>
            <a:r>
              <a:rPr lang="en-US" dirty="0"/>
              <a:t>The idea of ​​the project is to increase the thermal efficiency of buildings in order to reduce the loss of thermal energy in the cases of heating and cooling, therefore, we proposed several solutions, as stated at the previous chapters. For the fundamental idea, which is making a new thermal insulation material from local materials found in the Palestinian environment.</a:t>
            </a:r>
          </a:p>
          <a:p>
            <a:r>
              <a:rPr lang="ar-JO" dirty="0"/>
              <a:t> </a:t>
            </a:r>
            <a:endParaRPr lang="en-US" dirty="0"/>
          </a:p>
          <a:p>
            <a:r>
              <a:rPr lang="en-US" dirty="0"/>
              <a:t>The new material is characterized by several features, including</a:t>
            </a:r>
            <a:r>
              <a:rPr lang="en-US" dirty="0" smtClean="0"/>
              <a:t>:</a:t>
            </a:r>
          </a:p>
          <a:p>
            <a:endParaRPr lang="en-US" dirty="0"/>
          </a:p>
          <a:p>
            <a:pPr marL="285750" lvl="0" indent="-285750">
              <a:buFont typeface="Wingdings" panose="05000000000000000000" pitchFamily="2" charset="2"/>
              <a:buChar char="Ø"/>
            </a:pPr>
            <a:r>
              <a:rPr lang="en-US" dirty="0"/>
              <a:t>Its thermal insulation is very good, </a:t>
            </a:r>
            <a:endParaRPr lang="en-US" dirty="0" smtClean="0"/>
          </a:p>
          <a:p>
            <a:pPr marL="285750" lvl="0" indent="-285750">
              <a:buFont typeface="Wingdings" panose="05000000000000000000" pitchFamily="2" charset="2"/>
              <a:buChar char="Ø"/>
            </a:pPr>
            <a:r>
              <a:rPr lang="en-US" dirty="0" smtClean="0"/>
              <a:t>samples </a:t>
            </a:r>
            <a:r>
              <a:rPr lang="en-US" dirty="0"/>
              <a:t>were tested using apparatus and it gives –  k- value (0.424967) </a:t>
            </a:r>
          </a:p>
          <a:p>
            <a:pPr marL="285750" lvl="0" indent="-285750">
              <a:buFont typeface="Wingdings" panose="05000000000000000000" pitchFamily="2" charset="2"/>
              <a:buChar char="Ø"/>
            </a:pPr>
            <a:r>
              <a:rPr lang="en-US" dirty="0"/>
              <a:t>Its low cost because it is widely available.</a:t>
            </a:r>
          </a:p>
          <a:p>
            <a:pPr marL="285750" lvl="0" indent="-285750">
              <a:buFont typeface="Wingdings" panose="05000000000000000000" pitchFamily="2" charset="2"/>
              <a:buChar char="Ø"/>
            </a:pPr>
            <a:r>
              <a:rPr lang="en-US" dirty="0"/>
              <a:t>Ease of formation and use</a:t>
            </a:r>
          </a:p>
          <a:p>
            <a:pPr marL="285750" lvl="0" indent="-285750">
              <a:buFont typeface="Wingdings" panose="05000000000000000000" pitchFamily="2" charset="2"/>
              <a:buChar char="Ø"/>
            </a:pPr>
            <a:r>
              <a:rPr lang="en-US" dirty="0"/>
              <a:t>The possibility of development on it to be moisture proof.</a:t>
            </a:r>
          </a:p>
          <a:p>
            <a:r>
              <a:rPr lang="ar-SA" dirty="0"/>
              <a:t> </a:t>
            </a:r>
            <a:endParaRPr lang="en-US" dirty="0"/>
          </a:p>
        </p:txBody>
      </p:sp>
      <p:sp>
        <p:nvSpPr>
          <p:cNvPr id="3" name="Rectangle 2"/>
          <p:cNvSpPr/>
          <p:nvPr/>
        </p:nvSpPr>
        <p:spPr>
          <a:xfrm>
            <a:off x="2286000" y="867993"/>
            <a:ext cx="2287614" cy="400110"/>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n-US" sz="2000" b="1" dirty="0"/>
              <a:t>Recommendation </a:t>
            </a:r>
            <a:r>
              <a:rPr lang="en-US" sz="2000" b="1" dirty="0" smtClean="0"/>
              <a:t>:</a:t>
            </a:r>
            <a:endParaRPr lang="en-US" sz="2000" b="1" dirty="0"/>
          </a:p>
        </p:txBody>
      </p:sp>
    </p:spTree>
    <p:extLst>
      <p:ext uri="{BB962C8B-B14F-4D97-AF65-F5344CB8AC3E}">
        <p14:creationId xmlns:p14="http://schemas.microsoft.com/office/powerpoint/2010/main" val="1805565241"/>
      </p:ext>
    </p:extLst>
  </p:cSld>
  <p:clrMapOvr>
    <a:masterClrMapping/>
  </p:clrMapOvr>
  <p:transition spd="slow">
    <p:pull dir="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209800"/>
            <a:ext cx="6553200" cy="1477328"/>
          </a:xfrm>
          <a:prstGeom prst="rect">
            <a:avLst/>
          </a:prstGeom>
        </p:spPr>
        <p:txBody>
          <a:bodyPr wrap="square">
            <a:spAutoFit/>
          </a:bodyPr>
          <a:lstStyle/>
          <a:p>
            <a:pPr algn="just"/>
            <a:r>
              <a:rPr lang="en-US" dirty="0"/>
              <a:t>Through that, the new material could be more common, it needs more development to produce products that are easy to use, thus increasing the thermal efficiency of buildings, which in turn reduces energy consumption.</a:t>
            </a:r>
          </a:p>
          <a:p>
            <a:pPr algn="just"/>
            <a:r>
              <a:rPr lang="en-US" dirty="0"/>
              <a:t> </a:t>
            </a:r>
          </a:p>
        </p:txBody>
      </p:sp>
      <p:sp>
        <p:nvSpPr>
          <p:cNvPr id="3" name="Rectangle 2"/>
          <p:cNvSpPr/>
          <p:nvPr/>
        </p:nvSpPr>
        <p:spPr>
          <a:xfrm>
            <a:off x="2286000" y="867993"/>
            <a:ext cx="2287614" cy="400110"/>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en-US" sz="2000" b="1" dirty="0"/>
              <a:t>Recommendation </a:t>
            </a:r>
            <a:r>
              <a:rPr lang="en-US" sz="2000" b="1" dirty="0" smtClean="0"/>
              <a:t>:</a:t>
            </a:r>
            <a:endParaRPr lang="en-US" sz="2000" b="1" dirty="0"/>
          </a:p>
        </p:txBody>
      </p:sp>
    </p:spTree>
    <p:extLst>
      <p:ext uri="{BB962C8B-B14F-4D97-AF65-F5344CB8AC3E}">
        <p14:creationId xmlns:p14="http://schemas.microsoft.com/office/powerpoint/2010/main" val="1434921610"/>
      </p:ext>
    </p:extLst>
  </p:cSld>
  <p:clrMapOvr>
    <a:masterClrMapping/>
  </p:clrMapOvr>
  <p:transition spd="slow">
    <p:pull dir="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48200" y="4114800"/>
            <a:ext cx="3605089" cy="1015663"/>
          </a:xfrm>
          <a:prstGeom prst="rect">
            <a:avLst/>
          </a:prstGeom>
          <a:noFill/>
        </p:spPr>
        <p:txBody>
          <a:bodyPr wrap="none" rtlCol="0">
            <a:spAutoFit/>
          </a:bodyPr>
          <a:lstStyle/>
          <a:p>
            <a:r>
              <a:rPr lang="en-US" sz="6000" dirty="0" smtClean="0"/>
              <a:t>Thank You </a:t>
            </a:r>
            <a:endParaRPr lang="en-US" sz="6000" dirty="0"/>
          </a:p>
        </p:txBody>
      </p:sp>
    </p:spTree>
    <p:extLst>
      <p:ext uri="{BB962C8B-B14F-4D97-AF65-F5344CB8AC3E}">
        <p14:creationId xmlns:p14="http://schemas.microsoft.com/office/powerpoint/2010/main" val="2119165664"/>
      </p:ext>
    </p:extLst>
  </p:cSld>
  <p:clrMapOvr>
    <a:masterClrMapping/>
  </p:clrMapOvr>
  <mc:AlternateContent xmlns:mc="http://schemas.openxmlformats.org/markup-compatibility/2006" xmlns:p14="http://schemas.microsoft.com/office/powerpoint/2010/main">
    <mc:Choice Requires="p14">
      <p:transition spd="slow" p14:dur="4000">
        <p:randomBar dir="vert"/>
      </p:transition>
    </mc:Choice>
    <mc:Fallback xmlns="">
      <p:transition spd="slow">
        <p:randomBar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08729" y="2666999"/>
            <a:ext cx="8894294" cy="3124201"/>
          </a:xfrm>
        </p:spPr>
        <p:txBody>
          <a:bodyPr>
            <a:normAutofit/>
          </a:bodyPr>
          <a:lstStyle/>
          <a:p>
            <a:pPr>
              <a:buFont typeface="Wingdings" panose="05000000000000000000" pitchFamily="2" charset="2"/>
              <a:buChar char="Ø"/>
            </a:pPr>
            <a:r>
              <a:rPr lang="en-US" sz="1800" dirty="0"/>
              <a:t>Thermal </a:t>
            </a:r>
            <a:r>
              <a:rPr lang="en-US" sz="1800" dirty="0" smtClean="0"/>
              <a:t>insulation.</a:t>
            </a:r>
          </a:p>
          <a:p>
            <a:pPr>
              <a:buFont typeface="Wingdings" panose="05000000000000000000" pitchFamily="2" charset="2"/>
              <a:buChar char="Ø"/>
            </a:pPr>
            <a:r>
              <a:rPr lang="en-US" sz="1800" dirty="0"/>
              <a:t>Vapor </a:t>
            </a:r>
            <a:r>
              <a:rPr lang="en-US" sz="1800" dirty="0" smtClean="0"/>
              <a:t>barriers.</a:t>
            </a:r>
            <a:endParaRPr lang="en-US" sz="1800" dirty="0"/>
          </a:p>
          <a:p>
            <a:pPr>
              <a:buFont typeface="Wingdings" panose="05000000000000000000" pitchFamily="2" charset="2"/>
              <a:buChar char="Ø"/>
            </a:pPr>
            <a:r>
              <a:rPr lang="en-US" sz="1800" dirty="0"/>
              <a:t>Heat </a:t>
            </a:r>
            <a:r>
              <a:rPr lang="en-US" sz="1800" dirty="0" smtClean="0"/>
              <a:t>Losses.</a:t>
            </a:r>
            <a:endParaRPr lang="en-US" sz="1800" dirty="0"/>
          </a:p>
          <a:p>
            <a:pPr>
              <a:buFont typeface="Wingdings" panose="05000000000000000000" pitchFamily="2" charset="2"/>
              <a:buChar char="Ø"/>
            </a:pPr>
            <a:r>
              <a:rPr lang="en-US" sz="1800" dirty="0"/>
              <a:t>Environmental </a:t>
            </a:r>
            <a:r>
              <a:rPr lang="en-US" sz="1800" dirty="0" smtClean="0"/>
              <a:t>Effects.</a:t>
            </a:r>
            <a:endParaRPr lang="en-US" sz="1800" dirty="0"/>
          </a:p>
          <a:p>
            <a:pPr>
              <a:buFont typeface="Wingdings" panose="05000000000000000000" pitchFamily="2" charset="2"/>
              <a:buChar char="Ø"/>
            </a:pPr>
            <a:r>
              <a:rPr lang="en-US" sz="1800" dirty="0"/>
              <a:t>Solar </a:t>
            </a:r>
            <a:r>
              <a:rPr lang="en-US" sz="1800" dirty="0" smtClean="0"/>
              <a:t>Solutions.</a:t>
            </a:r>
          </a:p>
        </p:txBody>
      </p:sp>
      <p:sp>
        <p:nvSpPr>
          <p:cNvPr id="2" name="Title 1"/>
          <p:cNvSpPr>
            <a:spLocks noGrp="1"/>
          </p:cNvSpPr>
          <p:nvPr>
            <p:ph type="title"/>
          </p:nvPr>
        </p:nvSpPr>
        <p:spPr>
          <a:xfrm>
            <a:off x="2275123" y="1752599"/>
            <a:ext cx="3439878" cy="914400"/>
          </a:xfrm>
          <a:effectLst>
            <a:softEdge rad="31750"/>
          </a:effectLst>
        </p:spPr>
        <p:style>
          <a:lnRef idx="1">
            <a:schemeClr val="accent1"/>
          </a:lnRef>
          <a:fillRef idx="2">
            <a:schemeClr val="accent1"/>
          </a:fillRef>
          <a:effectRef idx="1">
            <a:schemeClr val="accent1"/>
          </a:effectRef>
          <a:fontRef idx="minor">
            <a:schemeClr val="dk1"/>
          </a:fontRef>
        </p:style>
        <p:txBody>
          <a:bodyPr>
            <a:noAutofit/>
          </a:bodyPr>
          <a:lstStyle/>
          <a:p>
            <a:pPr algn="l"/>
            <a:r>
              <a:rPr lang="en-US" sz="2000" b="1" dirty="0" smtClean="0"/>
              <a:t>Considerations </a:t>
            </a:r>
            <a:r>
              <a:rPr lang="en-US" sz="2000" b="1" dirty="0"/>
              <a:t>for </a:t>
            </a:r>
            <a:r>
              <a:rPr lang="en-US" sz="2000" b="1" dirty="0" smtClean="0"/>
              <a:t/>
            </a:r>
            <a:br>
              <a:rPr lang="en-US" sz="2000" b="1" dirty="0" smtClean="0"/>
            </a:br>
            <a:r>
              <a:rPr lang="en-US" sz="2000" b="1" dirty="0" smtClean="0"/>
              <a:t>Increasing Thermal Efficiency</a:t>
            </a:r>
            <a:endParaRPr lang="en-US" sz="2000" b="1" dirty="0"/>
          </a:p>
        </p:txBody>
      </p:sp>
    </p:spTree>
    <p:extLst>
      <p:ext uri="{BB962C8B-B14F-4D97-AF65-F5344CB8AC3E}">
        <p14:creationId xmlns:p14="http://schemas.microsoft.com/office/powerpoint/2010/main" val="208395653"/>
      </p:ext>
    </p:extLst>
  </p:cSld>
  <p:clrMapOvr>
    <a:masterClrMapping/>
  </p:clrMapOvr>
  <p:transition spd="slow">
    <p:pull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43401" y="1380068"/>
            <a:ext cx="7159622" cy="2616199"/>
          </a:xfrm>
        </p:spPr>
        <p:txBody>
          <a:bodyPr>
            <a:normAutofit/>
          </a:bodyPr>
          <a:lstStyle/>
          <a:p>
            <a:pPr algn="l"/>
            <a:r>
              <a:rPr lang="en-US" sz="4800" b="1" dirty="0"/>
              <a:t>Thermal insulation</a:t>
            </a:r>
          </a:p>
        </p:txBody>
      </p:sp>
      <p:sp>
        <p:nvSpPr>
          <p:cNvPr id="3" name="Content Placeholder 2"/>
          <p:cNvSpPr>
            <a:spLocks noGrp="1"/>
          </p:cNvSpPr>
          <p:nvPr>
            <p:ph type="subTitle" idx="1"/>
          </p:nvPr>
        </p:nvSpPr>
        <p:spPr>
          <a:xfrm>
            <a:off x="4343401" y="3996267"/>
            <a:ext cx="7159622" cy="1388534"/>
          </a:xfrm>
        </p:spPr>
        <p:txBody>
          <a:bodyPr>
            <a:normAutofit fontScale="85000" lnSpcReduction="20000"/>
          </a:bodyPr>
          <a:lstStyle/>
          <a:p>
            <a:pPr marL="0" indent="0" algn="l">
              <a:buNone/>
            </a:pPr>
            <a:r>
              <a:rPr lang="en-US" sz="3200" u="sng" dirty="0"/>
              <a:t>What is Thermal Insulation</a:t>
            </a:r>
            <a:r>
              <a:rPr lang="en-US" sz="3200" u="sng" dirty="0" smtClean="0"/>
              <a:t>?</a:t>
            </a:r>
            <a:endParaRPr lang="en-US" sz="3200" u="sng" dirty="0"/>
          </a:p>
          <a:p>
            <a:pPr marL="0" indent="0">
              <a:buNone/>
            </a:pPr>
            <a:endParaRPr lang="en-US" dirty="0"/>
          </a:p>
          <a:p>
            <a:pPr marL="0" indent="0" algn="l">
              <a:buNone/>
            </a:pPr>
            <a:r>
              <a:rPr lang="en-US" dirty="0" smtClean="0"/>
              <a:t>Insulation is defined as a material or combination of materials, which retard the flow of heat.</a:t>
            </a:r>
            <a:endParaRPr lang="en-US" dirty="0"/>
          </a:p>
        </p:txBody>
      </p:sp>
    </p:spTree>
    <p:extLst>
      <p:ext uri="{BB962C8B-B14F-4D97-AF65-F5344CB8AC3E}">
        <p14:creationId xmlns:p14="http://schemas.microsoft.com/office/powerpoint/2010/main" val="3019637312"/>
      </p:ext>
    </p:extLst>
  </p:cSld>
  <p:clrMapOvr>
    <a:masterClrMapping/>
  </p:clrMapOvr>
  <p:transition spd="slow">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1996225"/>
            <a:ext cx="10018713" cy="4211392"/>
          </a:xfrm>
        </p:spPr>
        <p:txBody>
          <a:bodyPr>
            <a:normAutofit/>
          </a:bodyPr>
          <a:lstStyle/>
          <a:p>
            <a:pPr marL="0" indent="0">
              <a:buNone/>
            </a:pPr>
            <a:r>
              <a:rPr lang="en-US" b="1" u="sng" dirty="0" smtClean="0"/>
              <a:t>Characteristics of Thermal Insulation:</a:t>
            </a:r>
            <a:r>
              <a:rPr lang="en-US" sz="3500" b="1" u="sng" dirty="0" smtClean="0"/>
              <a:t/>
            </a:r>
            <a:br>
              <a:rPr lang="en-US" sz="3500" b="1" u="sng" dirty="0" smtClean="0"/>
            </a:br>
            <a:endParaRPr lang="en-US" sz="1400" b="1" u="sng" dirty="0" smtClean="0"/>
          </a:p>
          <a:p>
            <a:pPr lvl="1">
              <a:buFont typeface="Wingdings" panose="05000000000000000000" pitchFamily="2" charset="2"/>
              <a:buChar char="Ø"/>
            </a:pPr>
            <a:r>
              <a:rPr lang="en-US" sz="1600" dirty="0" smtClean="0"/>
              <a:t>Thermal </a:t>
            </a:r>
            <a:r>
              <a:rPr lang="en-US" sz="1600" dirty="0"/>
              <a:t>Resistance (R)</a:t>
            </a:r>
          </a:p>
          <a:p>
            <a:pPr lvl="1">
              <a:buFont typeface="Wingdings" panose="05000000000000000000" pitchFamily="2" charset="2"/>
              <a:buChar char="Ø"/>
            </a:pPr>
            <a:r>
              <a:rPr lang="en-US" sz="1600" dirty="0"/>
              <a:t>Water Vapor Permeability </a:t>
            </a:r>
          </a:p>
          <a:p>
            <a:pPr lvl="1">
              <a:buFont typeface="Wingdings" panose="05000000000000000000" pitchFamily="2" charset="2"/>
              <a:buChar char="Ø"/>
            </a:pPr>
            <a:r>
              <a:rPr lang="en-US" sz="1600" dirty="0" smtClean="0"/>
              <a:t>Weather </a:t>
            </a:r>
            <a:r>
              <a:rPr lang="en-US" sz="1600" dirty="0"/>
              <a:t>Resistance</a:t>
            </a:r>
          </a:p>
          <a:p>
            <a:pPr lvl="1">
              <a:buFont typeface="Wingdings" panose="05000000000000000000" pitchFamily="2" charset="2"/>
              <a:buChar char="Ø"/>
            </a:pPr>
            <a:r>
              <a:rPr lang="en-US" sz="1600" dirty="0"/>
              <a:t>Corrosion Resistance</a:t>
            </a:r>
          </a:p>
          <a:p>
            <a:pPr lvl="1">
              <a:buFont typeface="Wingdings" panose="05000000000000000000" pitchFamily="2" charset="2"/>
              <a:buChar char="Ø"/>
            </a:pPr>
            <a:r>
              <a:rPr lang="en-US" sz="1600" dirty="0"/>
              <a:t>Fire </a:t>
            </a:r>
            <a:r>
              <a:rPr lang="en-US" sz="1600" dirty="0" smtClean="0"/>
              <a:t>Resistance Density (</a:t>
            </a:r>
            <a:r>
              <a:rPr lang="en-US" sz="1600" dirty="0"/>
              <a:t>lb/ft</a:t>
            </a:r>
            <a:r>
              <a:rPr lang="en-US" sz="1600" baseline="30000" dirty="0" smtClean="0">
                <a:latin typeface="Calibri" panose="020F0502020204030204" pitchFamily="34" charset="0"/>
                <a:ea typeface="Calibri" panose="020F0502020204030204" pitchFamily="34" charset="0"/>
                <a:cs typeface="Arial" panose="020B0604020202020204" pitchFamily="34" charset="0"/>
              </a:rPr>
              <a:t>3</a:t>
            </a:r>
            <a:r>
              <a:rPr lang="en-US" sz="1600" dirty="0" smtClean="0"/>
              <a:t>) </a:t>
            </a:r>
            <a:r>
              <a:rPr lang="en-US" sz="1600" dirty="0"/>
              <a:t>(</a:t>
            </a:r>
            <a:r>
              <a:rPr lang="en-US" sz="1600" dirty="0" smtClean="0"/>
              <a:t>kg/m</a:t>
            </a:r>
            <a:r>
              <a:rPr lang="en-US" sz="1600" baseline="30000" dirty="0">
                <a:latin typeface="Calibri" panose="020F0502020204030204" pitchFamily="34" charset="0"/>
                <a:ea typeface="Calibri" panose="020F0502020204030204" pitchFamily="34" charset="0"/>
                <a:cs typeface="Arial" panose="020B0604020202020204" pitchFamily="34" charset="0"/>
              </a:rPr>
              <a:t>3</a:t>
            </a:r>
            <a:r>
              <a:rPr lang="en-US" sz="1600" dirty="0" smtClean="0"/>
              <a:t>)</a:t>
            </a:r>
            <a:endParaRPr lang="en-US" sz="1600" dirty="0"/>
          </a:p>
        </p:txBody>
      </p:sp>
      <p:pic>
        <p:nvPicPr>
          <p:cNvPr id="6" name="Picture 5"/>
          <p:cNvPicPr>
            <a:picLocks noChangeAspect="1"/>
          </p:cNvPicPr>
          <p:nvPr/>
        </p:nvPicPr>
        <p:blipFill>
          <a:blip r:embed="rId2"/>
          <a:stretch>
            <a:fillRect/>
          </a:stretch>
        </p:blipFill>
        <p:spPr>
          <a:xfrm>
            <a:off x="6878710" y="2833157"/>
            <a:ext cx="3888027" cy="27918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itle 1"/>
          <p:cNvSpPr txBox="1">
            <a:spLocks/>
          </p:cNvSpPr>
          <p:nvPr/>
        </p:nvSpPr>
        <p:spPr>
          <a:xfrm>
            <a:off x="2250793" y="1223683"/>
            <a:ext cx="2245007" cy="452718"/>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smtClean="0"/>
              <a:t>Thermal insulation</a:t>
            </a:r>
            <a:endParaRPr lang="en-US" sz="2000" b="1" dirty="0"/>
          </a:p>
        </p:txBody>
      </p:sp>
    </p:spTree>
    <p:extLst>
      <p:ext uri="{BB962C8B-B14F-4D97-AF65-F5344CB8AC3E}">
        <p14:creationId xmlns:p14="http://schemas.microsoft.com/office/powerpoint/2010/main" val="4223977355"/>
      </p:ext>
    </p:extLst>
  </p:cSld>
  <p:clrMapOvr>
    <a:masterClrMapping/>
  </p:clrMapOvr>
  <p:transition spd="slow">
    <p:pull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898206648"/>
              </p:ext>
            </p:extLst>
          </p:nvPr>
        </p:nvGraphicFramePr>
        <p:xfrm>
          <a:off x="2163651" y="2666999"/>
          <a:ext cx="8760874" cy="2745133"/>
        </p:xfrm>
        <a:graphic>
          <a:graphicData uri="http://schemas.openxmlformats.org/drawingml/2006/table">
            <a:tbl>
              <a:tblPr firstRow="1" bandRow="1">
                <a:tableStyleId>{5C22544A-7EE6-4342-B048-85BDC9FD1C3A}</a:tableStyleId>
              </a:tblPr>
              <a:tblGrid>
                <a:gridCol w="2190218"/>
                <a:gridCol w="2956500"/>
                <a:gridCol w="2626342"/>
                <a:gridCol w="987814"/>
              </a:tblGrid>
              <a:tr h="398173">
                <a:tc>
                  <a:txBody>
                    <a:bodyPr/>
                    <a:lstStyle/>
                    <a:p>
                      <a:pPr algn="ctr"/>
                      <a:r>
                        <a:rPr lang="en-US" dirty="0" smtClean="0"/>
                        <a:t>Temperature</a:t>
                      </a:r>
                      <a:r>
                        <a:rPr lang="en-US" baseline="0" dirty="0" smtClean="0"/>
                        <a:t> range</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Applications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Properties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t>R value</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gridSpan="4">
                  <a:txBody>
                    <a:bodyPr/>
                    <a:lstStyle/>
                    <a:p>
                      <a:pPr algn="ctr"/>
                      <a:r>
                        <a:rPr lang="en-US" sz="2000" b="1" dirty="0" smtClean="0"/>
                        <a:t>Polystyrene </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sz="1800" dirty="0"/>
                    </a:p>
                  </a:txBody>
                  <a:tcPr/>
                </a:tc>
              </a:tr>
              <a:tr h="370840">
                <a:tc>
                  <a:txBody>
                    <a:bodyPr/>
                    <a:lstStyle/>
                    <a:p>
                      <a:pPr algn="ctr"/>
                      <a:r>
                        <a:rPr lang="en-US" dirty="0" smtClean="0"/>
                        <a:t>low temperatures (-167 C to 82 C)</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cool rooms, refrigeration piping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Rigid,</a:t>
                      </a:r>
                      <a:r>
                        <a:rPr lang="en-US" baseline="0" dirty="0" smtClean="0"/>
                        <a:t> </a:t>
                      </a:r>
                      <a:r>
                        <a:rPr lang="en-US" dirty="0" smtClean="0"/>
                        <a:t>lightweight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t>R-5.00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gridSpan="4">
                  <a:txBody>
                    <a:bodyPr/>
                    <a:lstStyle/>
                    <a:p>
                      <a:pPr algn="ctr"/>
                      <a:r>
                        <a:rPr lang="en-US" sz="2000" b="1" dirty="0" smtClean="0"/>
                        <a:t>Polyurethane </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sz="1800" dirty="0"/>
                    </a:p>
                  </a:txBody>
                  <a:tcPr/>
                </a:tc>
              </a:tr>
              <a:tr h="370840">
                <a:tc>
                  <a:txBody>
                    <a:bodyPr/>
                    <a:lstStyle/>
                    <a:p>
                      <a:pPr algn="ctr"/>
                      <a:r>
                        <a:rPr lang="en-US" dirty="0" smtClean="0"/>
                        <a:t>low temperatures (-178C to 4oC)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cool rooms, refrigeration piping and floor and foundation insulation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 low density, high mechanical strength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t>R-7–R-8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2250793" y="2082224"/>
            <a:ext cx="4523494" cy="461665"/>
          </a:xfrm>
          <a:prstGeom prst="rect">
            <a:avLst/>
          </a:prstGeom>
          <a:noFill/>
        </p:spPr>
        <p:txBody>
          <a:bodyPr wrap="square" rtlCol="0">
            <a:spAutoFit/>
          </a:bodyPr>
          <a:lstStyle/>
          <a:p>
            <a:r>
              <a:rPr lang="en-US" sz="2400" b="1" u="sng" dirty="0"/>
              <a:t>Insulation </a:t>
            </a:r>
            <a:r>
              <a:rPr lang="en-US" sz="2400" b="1" u="sng" dirty="0" smtClean="0"/>
              <a:t>Types:</a:t>
            </a:r>
            <a:endParaRPr lang="en-US" sz="2400" b="1" u="sng" dirty="0"/>
          </a:p>
        </p:txBody>
      </p:sp>
      <p:sp>
        <p:nvSpPr>
          <p:cNvPr id="9" name="Title 1"/>
          <p:cNvSpPr txBox="1">
            <a:spLocks/>
          </p:cNvSpPr>
          <p:nvPr/>
        </p:nvSpPr>
        <p:spPr>
          <a:xfrm>
            <a:off x="2250793" y="1223683"/>
            <a:ext cx="2245007" cy="452718"/>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smtClean="0"/>
              <a:t>Thermal insulation</a:t>
            </a:r>
            <a:endParaRPr lang="en-US" sz="2000" b="1" dirty="0"/>
          </a:p>
        </p:txBody>
      </p:sp>
    </p:spTree>
    <p:extLst>
      <p:ext uri="{BB962C8B-B14F-4D97-AF65-F5344CB8AC3E}">
        <p14:creationId xmlns:p14="http://schemas.microsoft.com/office/powerpoint/2010/main" val="2836844512"/>
      </p:ext>
    </p:extLst>
  </p:cSld>
  <p:clrMapOvr>
    <a:masterClrMapping/>
  </p:clrMapOvr>
  <p:transition spd="slow">
    <p:pull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7"/>
          <p:cNvGraphicFramePr>
            <a:graphicFrameLocks/>
          </p:cNvGraphicFramePr>
          <p:nvPr>
            <p:extLst>
              <p:ext uri="{D42A27DB-BD31-4B8C-83A1-F6EECF244321}">
                <p14:modId xmlns:p14="http://schemas.microsoft.com/office/powerpoint/2010/main" val="2195553645"/>
              </p:ext>
            </p:extLst>
          </p:nvPr>
        </p:nvGraphicFramePr>
        <p:xfrm>
          <a:off x="2163651" y="2666999"/>
          <a:ext cx="8760874" cy="3293773"/>
        </p:xfrm>
        <a:graphic>
          <a:graphicData uri="http://schemas.openxmlformats.org/drawingml/2006/table">
            <a:tbl>
              <a:tblPr firstRow="1" bandRow="1">
                <a:tableStyleId>{5C22544A-7EE6-4342-B048-85BDC9FD1C3A}</a:tableStyleId>
              </a:tblPr>
              <a:tblGrid>
                <a:gridCol w="2190218"/>
                <a:gridCol w="2956500"/>
                <a:gridCol w="2626342"/>
                <a:gridCol w="987814"/>
              </a:tblGrid>
              <a:tr h="398173">
                <a:tc>
                  <a:txBody>
                    <a:bodyPr/>
                    <a:lstStyle/>
                    <a:p>
                      <a:pPr algn="ctr"/>
                      <a:r>
                        <a:rPr lang="en-US" dirty="0" smtClean="0"/>
                        <a:t>Temperature</a:t>
                      </a:r>
                      <a:r>
                        <a:rPr lang="en-US" baseline="0" dirty="0" smtClean="0"/>
                        <a:t> range</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Applications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Properties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t>R value</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gridSpan="4">
                  <a:txBody>
                    <a:bodyPr/>
                    <a:lstStyle/>
                    <a:p>
                      <a:pPr algn="ctr"/>
                      <a:r>
                        <a:rPr kumimoji="0" lang="en-US" sz="2000" b="1" i="0" u="none" strike="noStrike" kern="1200" cap="none" spc="0" normalizeH="0" baseline="0" noProof="0" dirty="0" smtClean="0">
                          <a:ln>
                            <a:noFill/>
                          </a:ln>
                          <a:solidFill>
                            <a:prstClr val="black"/>
                          </a:solidFill>
                          <a:effectLst/>
                          <a:uLnTx/>
                          <a:uFillTx/>
                          <a:latin typeface="Calibri"/>
                        </a:rPr>
                        <a:t>Rockwool</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sz="1800" dirty="0"/>
                    </a:p>
                  </a:txBody>
                  <a:tcPr/>
                </a:tc>
              </a:tr>
              <a:tr h="370840">
                <a:tc>
                  <a:txBody>
                    <a:bodyPr/>
                    <a:lstStyle/>
                    <a:p>
                      <a:pPr algn="ctr"/>
                      <a:r>
                        <a:rPr lang="en-US" dirty="0" smtClean="0"/>
                        <a:t>temperatures up to </a:t>
                      </a:r>
                    </a:p>
                    <a:p>
                      <a:pPr algn="ctr"/>
                      <a:r>
                        <a:rPr lang="en-US" dirty="0" smtClean="0"/>
                        <a:t>820 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insulate industrial, heat exchangers, boilers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maintains mechanical strength during handling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t>R-2.5–R-3.7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a:rPr>
                        <a:t>Fiber glass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sz="1800" dirty="0"/>
                    </a:p>
                  </a:txBody>
                  <a:tcPr/>
                </a:tc>
              </a:tr>
              <a:tr h="370840">
                <a:tc>
                  <a:txBody>
                    <a:bodyPr/>
                    <a:lstStyle/>
                    <a:p>
                      <a:pPr algn="ctr"/>
                      <a:r>
                        <a:rPr lang="en-US" dirty="0" smtClean="0"/>
                        <a:t>temperatures up </a:t>
                      </a:r>
                    </a:p>
                    <a:p>
                      <a:pPr algn="ctr"/>
                      <a:r>
                        <a:rPr lang="en-US" dirty="0" smtClean="0"/>
                        <a:t>to 540oC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heat exchangers , boilers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It should not promote or accelerate the corrosion of steel, provide it is protected from external contamination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800" dirty="0" smtClean="0"/>
                        <a:t>R-3.1–R-4.3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TextBox 6"/>
          <p:cNvSpPr txBox="1"/>
          <p:nvPr/>
        </p:nvSpPr>
        <p:spPr>
          <a:xfrm>
            <a:off x="2250793" y="2082224"/>
            <a:ext cx="4523494" cy="461665"/>
          </a:xfrm>
          <a:prstGeom prst="rect">
            <a:avLst/>
          </a:prstGeom>
          <a:noFill/>
        </p:spPr>
        <p:txBody>
          <a:bodyPr wrap="square" rtlCol="0">
            <a:spAutoFit/>
          </a:bodyPr>
          <a:lstStyle/>
          <a:p>
            <a:r>
              <a:rPr lang="en-US" sz="2400" b="1" u="sng" dirty="0"/>
              <a:t>Insulation </a:t>
            </a:r>
            <a:r>
              <a:rPr lang="en-US" sz="2400" b="1" u="sng" dirty="0" smtClean="0"/>
              <a:t>Types:</a:t>
            </a:r>
            <a:endParaRPr lang="en-US" sz="2400" b="1" u="sng" dirty="0"/>
          </a:p>
        </p:txBody>
      </p:sp>
      <p:sp>
        <p:nvSpPr>
          <p:cNvPr id="8" name="Title 1"/>
          <p:cNvSpPr txBox="1">
            <a:spLocks/>
          </p:cNvSpPr>
          <p:nvPr/>
        </p:nvSpPr>
        <p:spPr>
          <a:xfrm>
            <a:off x="2250793" y="1223683"/>
            <a:ext cx="2245007" cy="452718"/>
          </a:xfrm>
          <a:prstGeom prst="rect">
            <a:avLst/>
          </a:prstGeom>
          <a:effectLst>
            <a:softEdge rad="31750"/>
          </a:effectLst>
        </p:spPr>
        <p:style>
          <a:lnRef idx="1">
            <a:schemeClr val="accent1"/>
          </a:lnRef>
          <a:fillRef idx="2">
            <a:schemeClr val="accent1"/>
          </a:fillRef>
          <a:effectRef idx="1">
            <a:schemeClr val="accent1"/>
          </a:effectRef>
          <a:fontRef idx="minor">
            <a:schemeClr val="dk1"/>
          </a:fontRef>
        </p:style>
        <p:txBody>
          <a:bodyP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dirty="0" smtClean="0"/>
              <a:t>Thermal insulation</a:t>
            </a:r>
            <a:endParaRPr lang="en-US" sz="2000" b="1" dirty="0"/>
          </a:p>
        </p:txBody>
      </p:sp>
    </p:spTree>
    <p:extLst>
      <p:ext uri="{BB962C8B-B14F-4D97-AF65-F5344CB8AC3E}">
        <p14:creationId xmlns:p14="http://schemas.microsoft.com/office/powerpoint/2010/main" val="3517941804"/>
      </p:ext>
    </p:extLst>
  </p:cSld>
  <p:clrMapOvr>
    <a:masterClrMapping/>
  </p:clrMapOvr>
  <p:transition spd="slow">
    <p:pull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TC103457496[[fn=Parallax]]</Template>
  <TotalTime>803</TotalTime>
  <Words>1267</Words>
  <Application>Microsoft Office PowerPoint</Application>
  <PresentationFormat>Custom</PresentationFormat>
  <Paragraphs>464</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Parallax</vt:lpstr>
      <vt:lpstr>Thermal Efficiency of Buildings</vt:lpstr>
      <vt:lpstr>Outline</vt:lpstr>
      <vt:lpstr>PowerPoint Presentation</vt:lpstr>
      <vt:lpstr>PowerPoint Presentation</vt:lpstr>
      <vt:lpstr>Considerations for  Increasing Thermal Efficiency</vt:lpstr>
      <vt:lpstr>Thermal insulation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Heat Losses</vt:lpstr>
      <vt:lpstr>PowerPoint Presentation</vt:lpstr>
      <vt:lpstr>PowerPoint Presentation</vt:lpstr>
      <vt:lpstr>PowerPoint Presentation</vt:lpstr>
      <vt:lpstr>PowerPoint Presentation</vt:lpstr>
      <vt:lpstr>PowerPoint Presentation</vt:lpstr>
      <vt:lpstr>PowerPoint Presentation</vt:lpstr>
      <vt:lpstr>  </vt:lpstr>
      <vt:lpstr>Shading device </vt:lpstr>
      <vt:lpstr>PowerPoint Presentation</vt:lpstr>
      <vt:lpstr>PowerPoint Presentation</vt:lpstr>
      <vt:lpstr>PowerPoint Presentation</vt:lpstr>
      <vt:lpstr>PowerPoint Presentation</vt:lpstr>
      <vt:lpstr>Advantages: </vt:lpstr>
      <vt:lpstr>PowerPoint Presentation</vt:lpstr>
      <vt:lpstr>Advantages: </vt:lpstr>
      <vt:lpstr>The Procedure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Recommendation</vt:lpstr>
      <vt:lpstr>PowerPoint Presentation</vt:lpstr>
      <vt:lpstr>PowerPoint Presentation</vt:lpstr>
      <vt:lpstr>PowerPoint Presentation</vt:lpstr>
    </vt:vector>
  </TitlesOfParts>
  <Company>QawariQ-Co.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Thermal Efficiency of Buildings</dc:title>
  <dc:creator>Abdullah QW</dc:creator>
  <cp:lastModifiedBy>lab</cp:lastModifiedBy>
  <cp:revision>127</cp:revision>
  <dcterms:created xsi:type="dcterms:W3CDTF">2013-12-18T16:37:05Z</dcterms:created>
  <dcterms:modified xsi:type="dcterms:W3CDTF">2014-08-17T09:29:12Z</dcterms:modified>
</cp:coreProperties>
</file>