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48"/>
  </p:notesMasterIdLst>
  <p:sldIdLst>
    <p:sldId id="256" r:id="rId2"/>
    <p:sldId id="278" r:id="rId3"/>
    <p:sldId id="257" r:id="rId4"/>
    <p:sldId id="295" r:id="rId5"/>
    <p:sldId id="258" r:id="rId6"/>
    <p:sldId id="351" r:id="rId7"/>
    <p:sldId id="280" r:id="rId8"/>
    <p:sldId id="281" r:id="rId9"/>
    <p:sldId id="282" r:id="rId10"/>
    <p:sldId id="261" r:id="rId11"/>
    <p:sldId id="283" r:id="rId12"/>
    <p:sldId id="352" r:id="rId13"/>
    <p:sldId id="353" r:id="rId14"/>
    <p:sldId id="284" r:id="rId15"/>
    <p:sldId id="355" r:id="rId16"/>
    <p:sldId id="356" r:id="rId17"/>
    <p:sldId id="354" r:id="rId18"/>
    <p:sldId id="289" r:id="rId19"/>
    <p:sldId id="290" r:id="rId20"/>
    <p:sldId id="363" r:id="rId21"/>
    <p:sldId id="364" r:id="rId22"/>
    <p:sldId id="365" r:id="rId23"/>
    <p:sldId id="366" r:id="rId24"/>
    <p:sldId id="367" r:id="rId25"/>
    <p:sldId id="368" r:id="rId26"/>
    <p:sldId id="369" r:id="rId27"/>
    <p:sldId id="370" r:id="rId28"/>
    <p:sldId id="371" r:id="rId29"/>
    <p:sldId id="372" r:id="rId30"/>
    <p:sldId id="373" r:id="rId31"/>
    <p:sldId id="375" r:id="rId32"/>
    <p:sldId id="376" r:id="rId33"/>
    <p:sldId id="374" r:id="rId34"/>
    <p:sldId id="377" r:id="rId35"/>
    <p:sldId id="378" r:id="rId36"/>
    <p:sldId id="379" r:id="rId37"/>
    <p:sldId id="380" r:id="rId38"/>
    <p:sldId id="381" r:id="rId39"/>
    <p:sldId id="382" r:id="rId40"/>
    <p:sldId id="383" r:id="rId41"/>
    <p:sldId id="384" r:id="rId42"/>
    <p:sldId id="385" r:id="rId43"/>
    <p:sldId id="386" r:id="rId44"/>
    <p:sldId id="387" r:id="rId45"/>
    <p:sldId id="388" r:id="rId46"/>
    <p:sldId id="271" r:id="rId47"/>
  </p:sldIdLst>
  <p:sldSz cx="12192000" cy="6858000"/>
  <p:notesSz cx="6858000" cy="9144000"/>
  <p:defaultTextStyle>
    <a:defPPr>
      <a:defRPr lang="ar-S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01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38C7A-CEBD-4361-95D3-B3B120EDCEAE}" type="datetimeFigureOut">
              <a:rPr lang="en-US" smtClean="0"/>
              <a:t>5/12/2015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1310A-9DAD-40D1-9958-DF9C867DFD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210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3525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8965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7594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888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75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009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494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092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02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836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8843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207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  <a:gd name="T22" fmla="*/ 0 w 372"/>
              <a:gd name="T23" fmla="*/ 0 h 166"/>
              <a:gd name="T24" fmla="*/ 372 w 372"/>
              <a:gd name="T25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03843-81CF-4145-9102-ACCD5DEA673B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F2DA6-A905-4B07-BD2C-D46FDDCB67E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097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C464C-F42C-486E-A96C-47EB37D4E550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80AFC-69C1-4B11-885E-37B064EF48D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1140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TextBox 13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A5CCE-3B9C-4D24-923D-F8F10D97305E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2770E-A8B6-4526-8F4B-E06E9F2FAB2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63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154FC-AFDF-4367-AC98-3E16109407C2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3DDBE-110D-440A-8293-9FFECA77688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2044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TextBox 16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7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DCF3E-092D-4CD8-9B23-9D6B97F694C8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64728-5039-41EC-842A-AFD859C0D34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381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3197E-30A8-4B60-9AAA-97848BB7E517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F7B83-1B14-4632-B74E-98307D15451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762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DCE6B-8C45-45E4-B932-13EBC71C46F0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E9097-4BF6-43C0-9622-319681CB4D4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695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3A0BF-BF6D-4F56-9900-C5F798C97E93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AD7A3-D404-4884-A270-249AB442573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252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A8DD0-5AA4-48FF-9037-C54D7796A0AE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C14A8-3DCE-4F32-BF08-47F65C097F7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650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70A69-5DBA-4127-AC78-DBE1596FA5A0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8A1E0-21EF-4D88-813B-234FF764164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274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DF832-1C95-4C18-A7EB-626D2462DF29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DB25D-DA52-4DBD-84DA-4F2030866CB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540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4B3CF-8BCA-4AF9-B3C2-56FE344EE508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057BD-80AC-4FEB-B4A3-0B6F4391403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10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5333D-97E9-494E-A81D-F02AEBAD0713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FA1DB-97BB-4C79-8ECF-70DC5DC580A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527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215C8-9E4B-450A-9807-39AB6F6FFFC0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02C60-62D8-412E-91C6-F83E9F293A6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261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BD540-E526-49C6-9DD5-0652AFF76CE3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1CDD6-25F0-4DAD-BF9E-0B41B06F459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6158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6CEBC-4BD3-40EE-B5C7-0140651D05A6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35F62-601F-4A95-86B9-381AF515A14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122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  <a:gd name="T12" fmla="*/ 0 w 22"/>
                <a:gd name="T13" fmla="*/ 0 h 136"/>
                <a:gd name="T14" fmla="*/ 22 w 22"/>
                <a:gd name="T15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  <a:gd name="T14" fmla="*/ 0 w 140"/>
                <a:gd name="T15" fmla="*/ 0 h 504"/>
                <a:gd name="T16" fmla="*/ 140 w 140"/>
                <a:gd name="T17" fmla="*/ 50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  <a:gd name="T16" fmla="*/ 0 w 132"/>
                <a:gd name="T17" fmla="*/ 0 h 308"/>
                <a:gd name="T18" fmla="*/ 132 w 132"/>
                <a:gd name="T19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  <a:gd name="T8" fmla="*/ 0 w 37"/>
                <a:gd name="T9" fmla="*/ 0 h 79"/>
                <a:gd name="T10" fmla="*/ 37 w 37"/>
                <a:gd name="T11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  <a:gd name="T22" fmla="*/ 0 w 178"/>
                <a:gd name="T23" fmla="*/ 0 h 722"/>
                <a:gd name="T24" fmla="*/ 178 w 178"/>
                <a:gd name="T25" fmla="*/ 722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  <a:gd name="T20" fmla="*/ 0 w 23"/>
                <a:gd name="T21" fmla="*/ 0 h 635"/>
                <a:gd name="T22" fmla="*/ 23 w 23"/>
                <a:gd name="T23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  <a:gd name="T12" fmla="*/ 0 w 17"/>
                <a:gd name="T13" fmla="*/ 0 h 107"/>
                <a:gd name="T14" fmla="*/ 17 w 17"/>
                <a:gd name="T1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  <a:gd name="T20" fmla="*/ 0 w 41"/>
                <a:gd name="T21" fmla="*/ 0 h 222"/>
                <a:gd name="T22" fmla="*/ 41 w 41"/>
                <a:gd name="T23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  <a:gd name="T34" fmla="*/ 0 w 450"/>
                <a:gd name="T35" fmla="*/ 0 h 878"/>
                <a:gd name="T36" fmla="*/ 450 w 450"/>
                <a:gd name="T37" fmla="*/ 878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T34" t="T35" r="T36" b="T37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  <a:gd name="T8" fmla="*/ 0 w 35"/>
                <a:gd name="T9" fmla="*/ 0 h 73"/>
                <a:gd name="T10" fmla="*/ 35 w 35"/>
                <a:gd name="T1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  <a:gd name="T12" fmla="*/ 0 w 8"/>
                <a:gd name="T13" fmla="*/ 0 h 48"/>
                <a:gd name="T14" fmla="*/ 8 w 8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  <a:gd name="T16" fmla="*/ 0 w 52"/>
                <a:gd name="T17" fmla="*/ 0 h 135"/>
                <a:gd name="T18" fmla="*/ 52 w 52"/>
                <a:gd name="T1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4833"/>
            <a:chExt cx="1952625" cy="5678918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  <a:gd name="T30" fmla="*/ 0 w 103"/>
                <a:gd name="T31" fmla="*/ 0 h 920"/>
                <a:gd name="T32" fmla="*/ 103 w 103"/>
                <a:gd name="T33" fmla="*/ 92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T30" t="T31" r="T32" b="T3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  <a:gd name="T16" fmla="*/ 0 w 88"/>
                <a:gd name="T17" fmla="*/ 0 h 330"/>
                <a:gd name="T18" fmla="*/ 88 w 88"/>
                <a:gd name="T1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  <a:gd name="T16" fmla="*/ 0 w 90"/>
                <a:gd name="T17" fmla="*/ 0 h 207"/>
                <a:gd name="T18" fmla="*/ 90 w 90"/>
                <a:gd name="T1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  <a:gd name="T22" fmla="*/ 0 w 115"/>
                <a:gd name="T23" fmla="*/ 0 h 467"/>
                <a:gd name="T24" fmla="*/ 115 w 115"/>
                <a:gd name="T25" fmla="*/ 46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  <a:gd name="T26" fmla="*/ 0 w 36"/>
                <a:gd name="T27" fmla="*/ 0 h 633"/>
                <a:gd name="T28" fmla="*/ 36 w 36"/>
                <a:gd name="T29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T26" t="T27" r="T28" b="T29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  <a:gd name="T8" fmla="*/ 0 w 28"/>
                <a:gd name="T9" fmla="*/ 0 h 59"/>
                <a:gd name="T10" fmla="*/ 28 w 28"/>
                <a:gd name="T11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  <a:gd name="T14" fmla="*/ 0 w 17"/>
                <a:gd name="T15" fmla="*/ 0 h 107"/>
                <a:gd name="T16" fmla="*/ 17 w 17"/>
                <a:gd name="T1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  <a:gd name="T32" fmla="*/ 0 w 294"/>
                <a:gd name="T33" fmla="*/ 0 h 568"/>
                <a:gd name="T34" fmla="*/ 294 w 294"/>
                <a:gd name="T35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T32" t="T33" r="T34" b="T35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  <a:gd name="T8" fmla="*/ 0 w 25"/>
                <a:gd name="T9" fmla="*/ 0 h 53"/>
                <a:gd name="T10" fmla="*/ 25 w 25"/>
                <a:gd name="T1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  <a:gd name="T16" fmla="*/ 0 w 29"/>
                <a:gd name="T17" fmla="*/ 0 h 141"/>
                <a:gd name="T18" fmla="*/ 29 w 29"/>
                <a:gd name="T1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  <a:gd name="T14" fmla="*/ 0 w 8"/>
                <a:gd name="T15" fmla="*/ 0 h 48"/>
                <a:gd name="T16" fmla="*/ 8 w 8"/>
                <a:gd name="T1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  <a:gd name="T16" fmla="*/ 0 w 44"/>
                <a:gd name="T17" fmla="*/ 0 h 111"/>
                <a:gd name="T18" fmla="*/ 44 w 44"/>
                <a:gd name="T1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1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0AD21D-E3A9-4489-8A05-1A93AA740631}" type="datetimeFigureOut">
              <a:rPr lang="ar-SA"/>
              <a:pPr>
                <a:defRPr/>
              </a:pPr>
              <a:t>24/07/1436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1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1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872261-86D4-4CE0-8DAD-6434F540EA4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xStyles>
    <p:titleStyle>
      <a:lvl1pPr algn="l" defTabSz="457200" rtl="1" fontAlgn="base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1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  <a:cs typeface="Tahoma" pitchFamily="34" charset="0"/>
        </a:defRPr>
      </a:lvl2pPr>
      <a:lvl3pPr algn="l" defTabSz="457200" rtl="1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  <a:cs typeface="Tahoma" pitchFamily="34" charset="0"/>
        </a:defRPr>
      </a:lvl3pPr>
      <a:lvl4pPr algn="l" defTabSz="457200" rtl="1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  <a:cs typeface="Tahoma" pitchFamily="34" charset="0"/>
        </a:defRPr>
      </a:lvl4pPr>
      <a:lvl5pPr algn="l" defTabSz="457200" rtl="1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  <a:cs typeface="Tahoma" pitchFamily="34" charset="0"/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r" defTabSz="457200" rtl="1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r" defTabSz="457200" rtl="1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r" defTabSz="457200" rtl="1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r" defTabSz="457200" rtl="1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85623" y="3206839"/>
            <a:ext cx="9401576" cy="118485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Structural Design of AL-</a:t>
            </a:r>
            <a:r>
              <a:rPr lang="en-US" sz="32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Rehana</a:t>
            </a:r>
            <a:r>
              <a:rPr lang="en-U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Building</a:t>
            </a:r>
            <a:br>
              <a:rPr lang="en-U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</a:t>
            </a:r>
            <a:endParaRPr lang="ar-SA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365938"/>
            <a:ext cx="8915400" cy="2034862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Prepared By: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Basel </a:t>
            </a: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Hassan                                                             Supervisor 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Majd </a:t>
            </a: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Barham                                                           Dr</a:t>
            </a: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</a:t>
            </a:r>
            <a:r>
              <a:rPr lang="en-US" sz="2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Munther</a:t>
            </a: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Diab</a:t>
            </a:r>
            <a:endParaRPr lang="en-US" sz="24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Mo’tasem</a:t>
            </a: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Saidi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Saleh Se’bas</a:t>
            </a:r>
          </a:p>
        </p:txBody>
      </p:sp>
      <p:pic>
        <p:nvPicPr>
          <p:cNvPr id="4" name="Picture 3" descr="D:\Logos\NNU_Seal_log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9366" y="181914"/>
            <a:ext cx="1676400" cy="16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3048000" y="1782114"/>
            <a:ext cx="6096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bertus Extra Bold" pitchFamily="34" charset="0"/>
                <a:cs typeface="+mn-cs"/>
              </a:rPr>
              <a:t>An-Najah National University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bertus Extra Bold" pitchFamily="34" charset="0"/>
                <a:cs typeface="+mn-cs"/>
              </a:rPr>
              <a:t>Faculty of Engineering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bertus Extra Bold" pitchFamily="34" charset="0"/>
                <a:cs typeface="+mn-cs"/>
              </a:rPr>
              <a:t>Civil Engineering Department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bertus Extra Bold" pitchFamily="34" charset="0"/>
                <a:cs typeface="+mn-cs"/>
              </a:rPr>
              <a:t>Graduation Project </a:t>
            </a: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bertus Extra Bold" pitchFamily="34" charset="0"/>
                <a:cs typeface="+mn-cs"/>
              </a:rPr>
              <a:t>II</a:t>
            </a:r>
            <a:endParaRPr lang="en-US" sz="2400" b="1" dirty="0">
              <a:solidFill>
                <a:schemeClr val="accent2">
                  <a:lumMod val="60000"/>
                  <a:lumOff val="40000"/>
                </a:schemeClr>
              </a:solidFill>
              <a:latin typeface="Albertus Extra Bold" pitchFamily="34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298434"/>
            <a:ext cx="8911687" cy="954169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Slabs</a:t>
            </a:r>
            <a:endParaRPr lang="ar-SA" sz="4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923" y="1419723"/>
            <a:ext cx="7875639" cy="5094163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Slabs</a:t>
            </a:r>
            <a:r>
              <a:rPr lang="ar-SA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/>
            </a:r>
            <a:br>
              <a:rPr lang="ar-SA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US" b="1" dirty="0" smtClean="0">
                <a:ln w="0"/>
                <a:solidFill>
                  <a:schemeClr val="tx2"/>
                </a:solidFill>
                <a:effectLst>
                  <a:reflection blurRad="6350" stA="53000" endA="300" endPos="35500" dir="5400000" sy="-90000" algn="bl" rotWithShape="0"/>
                </a:effectLst>
              </a:rPr>
              <a:t>strip 1</a:t>
            </a:r>
            <a:endParaRPr lang="ar-SA" b="1" dirty="0">
              <a:ln w="0"/>
              <a:solidFill>
                <a:schemeClr val="tx2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1" dirty="0" smtClean="0"/>
              <a:t>Solid Slab</a:t>
            </a:r>
            <a:endParaRPr lang="ar-SA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2364849" y="2545737"/>
                <a:ext cx="4342893" cy="3354060"/>
              </a:xfrm>
              <a:noFill/>
            </p:spPr>
            <p:txBody>
              <a:bodyPr rtlCol="0">
                <a:normAutofit/>
              </a:bodyPr>
              <a:lstStyle/>
              <a:p>
                <a:pPr marL="0" lvl="0" indent="0" algn="l">
                  <a:buClr>
                    <a:srgbClr val="A53010"/>
                  </a:buClr>
                  <a:buNone/>
                </a:pPr>
                <a:r>
                  <a:rPr lang="en-US" sz="2000" b="1" dirty="0" smtClean="0"/>
                  <a:t>Thickness:</a:t>
                </a:r>
              </a:p>
              <a:p>
                <a:pPr marL="0" lvl="0" indent="0" algn="l">
                  <a:buClr>
                    <a:srgbClr val="A53010"/>
                  </a:buClr>
                  <a:buNone/>
                </a:pPr>
                <a:r>
                  <a:rPr lang="en-US" sz="1400" b="1" dirty="0"/>
                  <a:t>h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𝑳</m:t>
                        </m:r>
                      </m:num>
                      <m:den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𝟐𝟒</m:t>
                        </m:r>
                      </m:den>
                    </m:f>
                  </m:oMath>
                </a14:m>
                <a:r>
                  <a:rPr lang="en-US" sz="1400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𝟑𝟗</m:t>
                        </m:r>
                      </m:num>
                      <m:den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𝟐𝟒</m:t>
                        </m:r>
                      </m:den>
                    </m:f>
                  </m:oMath>
                </a14:m>
                <a:r>
                  <a:rPr lang="en-US" sz="1400" b="1" dirty="0"/>
                  <a:t> = </a:t>
                </a:r>
                <a:r>
                  <a:rPr lang="en-US" sz="1400" b="1" dirty="0" smtClean="0"/>
                  <a:t>0.182 </a:t>
                </a:r>
                <a:r>
                  <a:rPr lang="en-US" sz="1400" b="1" dirty="0"/>
                  <a:t>m … Use h = </a:t>
                </a:r>
                <a:r>
                  <a:rPr lang="en-US" sz="1400" b="1" dirty="0" smtClean="0"/>
                  <a:t>0.20 </a:t>
                </a:r>
                <a:r>
                  <a:rPr lang="en-US" sz="1400" b="1" dirty="0"/>
                  <a:t>m</a:t>
                </a:r>
              </a:p>
              <a:p>
                <a:pPr marL="0" lvl="0" indent="0" algn="l">
                  <a:buClr>
                    <a:srgbClr val="A53010"/>
                  </a:buClr>
                  <a:buNone/>
                </a:pPr>
                <a:r>
                  <a:rPr lang="en-US" sz="2000" b="1" dirty="0"/>
                  <a:t>Load : </a:t>
                </a:r>
              </a:p>
              <a:p>
                <a:pPr marL="0" lvl="0" indent="0" algn="l">
                  <a:buClr>
                    <a:srgbClr val="A53010"/>
                  </a:buClr>
                  <a:buNone/>
                </a:pPr>
                <a:r>
                  <a:rPr lang="en-US" sz="1400" b="1" dirty="0"/>
                  <a:t>Wo</a:t>
                </a:r>
                <a:r>
                  <a:rPr lang="en-US" sz="1400" dirty="0"/>
                  <a:t> </a:t>
                </a:r>
                <a:r>
                  <a:rPr lang="en-US" sz="1400" b="1" dirty="0"/>
                  <a:t>= </a:t>
                </a:r>
                <a:r>
                  <a:rPr lang="en-US" sz="1400" b="1" dirty="0" smtClean="0"/>
                  <a:t>5  </a:t>
                </a:r>
                <a:r>
                  <a:rPr lang="en-US" sz="1400" b="1" dirty="0"/>
                  <a:t>KN/m</a:t>
                </a:r>
                <a:r>
                  <a:rPr lang="en-US" sz="1400" baseline="30000" dirty="0"/>
                  <a:t>2</a:t>
                </a:r>
                <a:r>
                  <a:rPr lang="en-US" sz="1400" b="1" dirty="0"/>
                  <a:t> </a:t>
                </a:r>
              </a:p>
              <a:p>
                <a:pPr marL="0" lvl="0" indent="0" algn="l">
                  <a:buClr>
                    <a:srgbClr val="A53010"/>
                  </a:buClr>
                  <a:buNone/>
                </a:pPr>
                <a:r>
                  <a:rPr lang="en-US" sz="1400" b="1" dirty="0"/>
                  <a:t>Wu  = </a:t>
                </a:r>
                <a:r>
                  <a:rPr lang="en-US" sz="1400" b="1" dirty="0" smtClean="0"/>
                  <a:t>15.8  </a:t>
                </a:r>
                <a:r>
                  <a:rPr lang="en-US" sz="1400" b="1" dirty="0"/>
                  <a:t>KN/m</a:t>
                </a:r>
                <a:r>
                  <a:rPr lang="en-US" sz="1400" b="1" baseline="30000" dirty="0"/>
                  <a:t>2</a:t>
                </a:r>
                <a:r>
                  <a:rPr lang="en-US" sz="1400" b="1" dirty="0"/>
                  <a:t> </a:t>
                </a:r>
              </a:p>
              <a:p>
                <a:pPr marL="0" lvl="0" indent="0" algn="l">
                  <a:buClr>
                    <a:srgbClr val="A53010"/>
                  </a:buClr>
                  <a:buNone/>
                </a:pPr>
                <a:r>
                  <a:rPr lang="en-US" sz="2000" b="1" dirty="0" smtClean="0"/>
                  <a:t>Check </a:t>
                </a:r>
                <a:r>
                  <a:rPr lang="en-US" sz="2000" b="1" dirty="0"/>
                  <a:t>Shear : </a:t>
                </a:r>
              </a:p>
              <a:p>
                <a:pPr marL="0" lvl="0" indent="0" algn="l">
                  <a:buClr>
                    <a:srgbClr val="A53010"/>
                  </a:buClr>
                  <a:buNone/>
                </a:pPr>
                <a:r>
                  <a:rPr lang="en-US" sz="1400" b="1" dirty="0"/>
                  <a:t>Vu =  </a:t>
                </a:r>
                <a:r>
                  <a:rPr lang="en-US" sz="1400" b="1" dirty="0" smtClean="0"/>
                  <a:t>38.7  </a:t>
                </a:r>
                <a:r>
                  <a:rPr lang="en-US" sz="1400" b="1" dirty="0"/>
                  <a:t>KN </a:t>
                </a:r>
              </a:p>
              <a:p>
                <a:pPr marL="0" lvl="0" indent="0" algn="l">
                  <a:buClr>
                    <a:srgbClr val="A53010"/>
                  </a:buClr>
                  <a:buNone/>
                </a:pPr>
                <a14:m>
                  <m:oMath xmlns:m="http://schemas.openxmlformats.org/officeDocument/2006/math">
                    <m:r>
                      <a:rPr lang="en-US" sz="1400" b="1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1400" b="1" dirty="0"/>
                  <a:t> </a:t>
                </a:r>
                <a:r>
                  <a:rPr lang="en-US" sz="1400" b="1" dirty="0" err="1"/>
                  <a:t>Vc</a:t>
                </a:r>
                <a:r>
                  <a:rPr lang="en-US" sz="1400" b="1" dirty="0"/>
                  <a:t> = </a:t>
                </a:r>
                <a:r>
                  <a:rPr lang="en-US" sz="1400" b="1" dirty="0" smtClean="0"/>
                  <a:t>112.4  </a:t>
                </a:r>
                <a:r>
                  <a:rPr lang="en-US" sz="1400" b="1" dirty="0"/>
                  <a:t>KN </a:t>
                </a:r>
                <a14:m>
                  <m:oMath xmlns:m="http://schemas.openxmlformats.org/officeDocument/2006/math">
                    <m:r>
                      <a:rPr lang="en-US" sz="1400" b="1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400" b="1" i="1">
                        <a:latin typeface="Cambria Math" panose="02040503050406030204" pitchFamily="18" charset="0"/>
                      </a:rPr>
                      <m:t>𝑽𝒖</m:t>
                    </m:r>
                  </m:oMath>
                </a14:m>
                <a:r>
                  <a:rPr lang="en-US" sz="1400" b="1" dirty="0"/>
                  <a:t>  ….. OK</a:t>
                </a:r>
              </a:p>
              <a:p>
                <a:pPr marL="0" indent="0" algn="l" rtl="0" fontAlgn="auto">
                  <a:spcBef>
                    <a:spcPct val="50000"/>
                  </a:spcBef>
                  <a:spcAft>
                    <a:spcPts val="0"/>
                  </a:spcAft>
                  <a:buClr>
                    <a:srgbClr val="A53010"/>
                  </a:buClr>
                  <a:buNone/>
                  <a:defRPr/>
                </a:pPr>
                <a:endParaRPr lang="en-US" dirty="0" smtClean="0">
                  <a:solidFill>
                    <a:prstClr val="black"/>
                  </a:solidFill>
                  <a:latin typeface="Palatino" charset="0"/>
                </a:endParaRPr>
              </a:p>
              <a:p>
                <a:pPr marL="457200" lvl="1" indent="0" algn="l" rtl="0" fontAlgn="auto">
                  <a:spcBef>
                    <a:spcPct val="50000"/>
                  </a:spcBef>
                  <a:spcAft>
                    <a:spcPts val="0"/>
                  </a:spcAft>
                  <a:buClr>
                    <a:srgbClr val="A53010"/>
                  </a:buClr>
                  <a:buNone/>
                  <a:defRPr/>
                </a:pPr>
                <a:endParaRPr lang="en-US" b="1" dirty="0" smtClean="0"/>
              </a:p>
              <a:p>
                <a:pPr marL="0" indent="0" algn="l" rtl="0">
                  <a:buNone/>
                </a:pPr>
                <a:endParaRPr lang="en-US" sz="1200" dirty="0">
                  <a:latin typeface="Palatino"/>
                </a:endParaRPr>
              </a:p>
              <a:p>
                <a:pPr marL="0" indent="0" algn="l" rtl="0" fontAlgn="auto">
                  <a:spcAft>
                    <a:spcPts val="0"/>
                  </a:spcAft>
                  <a:buFont typeface="Wingdings 3" charset="2"/>
                  <a:buNone/>
                  <a:defRPr/>
                </a:pP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marL="0" indent="0" rtl="0" fontAlgn="auto">
                  <a:spcAft>
                    <a:spcPts val="0"/>
                  </a:spcAft>
                  <a:buNone/>
                  <a:defRPr/>
                </a:pPr>
                <a:endParaRPr lang="ar-SA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2364849" y="2545737"/>
                <a:ext cx="4342893" cy="3354060"/>
              </a:xfrm>
              <a:blipFill rotWithShape="0">
                <a:blip r:embed="rId3"/>
                <a:stretch>
                  <a:fillRect l="-1404" t="-109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l"/>
            <a:r>
              <a:rPr lang="en-US" b="1" dirty="0" smtClean="0"/>
              <a:t>Ribbed Slab</a:t>
            </a:r>
            <a:endParaRPr lang="ar-SA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7282266" y="2545737"/>
                <a:ext cx="4223364" cy="4146007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n-US" sz="2000" b="1" dirty="0" smtClean="0"/>
                  <a:t>Thickness:</a:t>
                </a:r>
              </a:p>
              <a:p>
                <a:pPr marL="0" indent="0" algn="l">
                  <a:buNone/>
                </a:pPr>
                <a:r>
                  <a:rPr lang="en-US" sz="1400" b="1" dirty="0" smtClean="0"/>
                  <a:t>h </a:t>
                </a:r>
                <a:r>
                  <a:rPr lang="en-US" sz="1400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𝑳</m:t>
                        </m:r>
                      </m:num>
                      <m:den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𝟏𝟖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sz="1400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𝟑𝟗</m:t>
                        </m:r>
                      </m:num>
                      <m:den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𝟏𝟖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sz="1400" b="1" dirty="0"/>
                  <a:t> = 0.237 m … Use h = 0.25 </a:t>
                </a:r>
                <a:r>
                  <a:rPr lang="en-US" sz="1400" b="1" dirty="0" smtClean="0"/>
                  <a:t>m</a:t>
                </a:r>
              </a:p>
              <a:p>
                <a:pPr marL="0" indent="0" algn="l">
                  <a:buNone/>
                </a:pPr>
                <a:r>
                  <a:rPr lang="en-US" sz="2000" b="1" dirty="0" smtClean="0"/>
                  <a:t>Load : </a:t>
                </a:r>
              </a:p>
              <a:p>
                <a:pPr marL="0" indent="0" algn="l">
                  <a:buNone/>
                </a:pPr>
                <a:r>
                  <a:rPr lang="en-US" sz="1400" b="1" dirty="0" smtClean="0"/>
                  <a:t>Wo</a:t>
                </a:r>
                <a:r>
                  <a:rPr lang="en-US" sz="1400" dirty="0" smtClean="0"/>
                  <a:t> </a:t>
                </a:r>
                <a:r>
                  <a:rPr lang="en-US" sz="1400" b="1" dirty="0"/>
                  <a:t>= 4.55 KN/m</a:t>
                </a:r>
                <a:r>
                  <a:rPr lang="en-US" sz="1400" baseline="30000" dirty="0"/>
                  <a:t>2</a:t>
                </a:r>
                <a:r>
                  <a:rPr lang="en-US" sz="1400" b="1" dirty="0" smtClean="0"/>
                  <a:t> </a:t>
                </a:r>
              </a:p>
              <a:p>
                <a:pPr marL="0" indent="0" algn="l">
                  <a:buNone/>
                </a:pPr>
                <a:r>
                  <a:rPr lang="en-US" sz="1400" b="1" dirty="0"/>
                  <a:t>Wu </a:t>
                </a:r>
                <a:r>
                  <a:rPr lang="en-US" sz="1400" b="1" dirty="0" smtClean="0"/>
                  <a:t> </a:t>
                </a:r>
                <a:r>
                  <a:rPr lang="en-US" sz="1400" b="1" dirty="0"/>
                  <a:t>= 15.26 KN/m</a:t>
                </a:r>
                <a:r>
                  <a:rPr lang="en-US" sz="1400" b="1" baseline="30000" dirty="0"/>
                  <a:t>2</a:t>
                </a:r>
                <a:r>
                  <a:rPr lang="en-US" sz="1400" b="1" dirty="0"/>
                  <a:t> </a:t>
                </a:r>
              </a:p>
              <a:p>
                <a:pPr marL="0" indent="0" algn="l">
                  <a:buNone/>
                </a:pPr>
                <a:r>
                  <a:rPr lang="en-US" sz="1400" b="1" dirty="0"/>
                  <a:t>Wu (ribbed) = 15.26 ( 0.52 ) = </a:t>
                </a:r>
                <a:r>
                  <a:rPr lang="en-US" sz="1400" b="1" dirty="0" smtClean="0"/>
                  <a:t>7.94 </a:t>
                </a:r>
                <a:r>
                  <a:rPr lang="en-US" sz="1400" b="1" dirty="0"/>
                  <a:t>KN/ m </a:t>
                </a:r>
              </a:p>
              <a:p>
                <a:pPr marL="0" indent="0" algn="l">
                  <a:buNone/>
                </a:pPr>
                <a:r>
                  <a:rPr lang="en-US" sz="2000" b="1" dirty="0" smtClean="0"/>
                  <a:t>Check Shear : </a:t>
                </a:r>
              </a:p>
              <a:p>
                <a:pPr marL="0" indent="0" algn="l">
                  <a:buNone/>
                </a:pPr>
                <a:r>
                  <a:rPr lang="en-US" sz="1400" b="1" dirty="0" smtClean="0"/>
                  <a:t>Vu =  16.5 KN 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r>
                      <a:rPr lang="en-US" sz="1400" b="1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1400" b="1" dirty="0"/>
                  <a:t> </a:t>
                </a:r>
                <a:r>
                  <a:rPr lang="en-US" sz="1400" b="1" dirty="0" err="1"/>
                  <a:t>Vc</a:t>
                </a:r>
                <a:r>
                  <a:rPr lang="en-US" sz="1400" b="1" dirty="0"/>
                  <a:t> = </a:t>
                </a:r>
                <a:r>
                  <a:rPr lang="en-US" sz="1400" b="1" dirty="0" smtClean="0"/>
                  <a:t>17.46 </a:t>
                </a:r>
                <a:r>
                  <a:rPr lang="en-US" sz="1400" b="1" dirty="0"/>
                  <a:t>KN </a:t>
                </a:r>
                <a14:m>
                  <m:oMath xmlns:m="http://schemas.openxmlformats.org/officeDocument/2006/math">
                    <m:r>
                      <a:rPr lang="en-US" sz="1400" b="1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400" b="1" i="1">
                        <a:latin typeface="Cambria Math" panose="02040503050406030204" pitchFamily="18" charset="0"/>
                      </a:rPr>
                      <m:t>𝑽𝒖</m:t>
                    </m:r>
                  </m:oMath>
                </a14:m>
                <a:r>
                  <a:rPr lang="en-US" sz="1400" b="1" dirty="0"/>
                  <a:t> </a:t>
                </a:r>
                <a:r>
                  <a:rPr lang="en-US" sz="1400" b="1" dirty="0" smtClean="0"/>
                  <a:t> ….. OK</a:t>
                </a:r>
              </a:p>
              <a:p>
                <a:pPr marL="0" indent="0" algn="l">
                  <a:buNone/>
                </a:pPr>
                <a:endParaRPr lang="ar-SA" sz="1400" b="1" dirty="0" smtClean="0"/>
              </a:p>
              <a:p>
                <a:pPr marL="0" indent="0" algn="l">
                  <a:buNone/>
                </a:pPr>
                <a:endParaRPr lang="en-US" sz="1400" b="1" dirty="0"/>
              </a:p>
              <a:p>
                <a:pPr marL="0" indent="0" algn="l">
                  <a:buNone/>
                </a:pPr>
                <a:endParaRPr lang="ar-SA" sz="1400" b="1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7282266" y="2545737"/>
                <a:ext cx="4223364" cy="4146007"/>
              </a:xfrm>
              <a:blipFill rotWithShape="0">
                <a:blip r:embed="rId4"/>
                <a:stretch>
                  <a:fillRect l="-1445" t="-88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385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2251629" y="751575"/>
            <a:ext cx="89122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algn="l" defTabSz="457200" rtl="1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defTabSz="457200" rtl="1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itchFamily="34" charset="0"/>
                <a:cs typeface="Tahoma" pitchFamily="34" charset="0"/>
              </a:defRPr>
            </a:lvl2pPr>
            <a:lvl3pPr algn="l" defTabSz="457200" rtl="1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itchFamily="34" charset="0"/>
                <a:cs typeface="Tahoma" pitchFamily="34" charset="0"/>
              </a:defRPr>
            </a:lvl3pPr>
            <a:lvl4pPr algn="l" defTabSz="457200" rtl="1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itchFamily="34" charset="0"/>
                <a:cs typeface="Tahoma" pitchFamily="34" charset="0"/>
              </a:defRPr>
            </a:lvl4pPr>
            <a:lvl5pPr algn="l" defTabSz="457200" rtl="1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itchFamily="34" charset="0"/>
                <a:cs typeface="Tahoma" pitchFamily="34" charset="0"/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Slabs</a:t>
            </a:r>
            <a:r>
              <a:rPr lang="ar-SA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/>
            </a:r>
            <a:br>
              <a:rPr lang="ar-SA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US" b="1" dirty="0" smtClean="0">
                <a:ln w="0"/>
                <a:solidFill>
                  <a:schemeClr val="tx2"/>
                </a:solidFill>
                <a:effectLst>
                  <a:reflection blurRad="6350" stA="53000" endA="300" endPos="35500" dir="5400000" sy="-90000" algn="bl" rotWithShape="0"/>
                </a:effectLst>
              </a:rPr>
              <a:t>strip 1</a:t>
            </a:r>
            <a:endParaRPr lang="ar-SA" b="1" dirty="0">
              <a:ln w="0"/>
              <a:solidFill>
                <a:schemeClr val="tx2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8" name="Text Placeholder 1"/>
          <p:cNvSpPr txBox="1">
            <a:spLocks/>
          </p:cNvSpPr>
          <p:nvPr/>
        </p:nvSpPr>
        <p:spPr bwMode="auto">
          <a:xfrm>
            <a:off x="2939373" y="1972703"/>
            <a:ext cx="399273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None/>
              <a:defRPr sz="2400"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457200" indent="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None/>
              <a:defRPr sz="20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914400" indent="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None/>
              <a:defRPr sz="18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371600" indent="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None/>
              <a:defRPr sz="16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828800" indent="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None/>
              <a:defRPr sz="16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28600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smtClean="0"/>
              <a:t>Solid Slab</a:t>
            </a:r>
            <a:endParaRPr lang="ar-SA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364849" y="2545737"/>
            <a:ext cx="4342893" cy="335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Font typeface="Wingdings 3" pitchFamily="18" charset="2"/>
              <a:buNone/>
              <a:defRPr/>
            </a:pPr>
            <a:endParaRPr lang="en-US" b="1" dirty="0" smtClean="0"/>
          </a:p>
          <a:p>
            <a:pPr marL="0" indent="0" algn="l" rtl="0">
              <a:buFont typeface="Wingdings 3" pitchFamily="18" charset="2"/>
              <a:buNone/>
            </a:pPr>
            <a:endParaRPr lang="en-US" sz="1200" dirty="0">
              <a:latin typeface="Palatino"/>
            </a:endParaRPr>
          </a:p>
          <a:p>
            <a:pPr marL="0" indent="0" algn="l" rtl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 bwMode="auto">
          <a:xfrm>
            <a:off x="7452115" y="1969474"/>
            <a:ext cx="3999001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None/>
              <a:defRPr sz="2400"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457200" indent="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None/>
              <a:defRPr sz="20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914400" indent="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None/>
              <a:defRPr sz="18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371600" indent="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None/>
              <a:defRPr sz="16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828800" indent="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None/>
              <a:defRPr sz="16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28600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 smtClean="0"/>
              <a:t>Ribbed Slab</a:t>
            </a:r>
            <a:endParaRPr lang="ar-SA" b="1" dirty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 bwMode="auto">
          <a:xfrm>
            <a:off x="7227752" y="2545736"/>
            <a:ext cx="4223364" cy="414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 3" pitchFamily="18" charset="2"/>
              <a:buNone/>
            </a:pPr>
            <a:endParaRPr lang="en-US" sz="1400" b="1" dirty="0"/>
          </a:p>
          <a:p>
            <a:pPr marL="0" indent="0" algn="l">
              <a:buFont typeface="Wingdings 3" pitchFamily="18" charset="2"/>
              <a:buNone/>
            </a:pPr>
            <a:endParaRPr lang="ar-SA" sz="1400" b="1" dirty="0"/>
          </a:p>
        </p:txBody>
      </p:sp>
      <p:pic>
        <p:nvPicPr>
          <p:cNvPr id="12" name="Picture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64" y="2529303"/>
            <a:ext cx="4303736" cy="124079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203" y="2608949"/>
            <a:ext cx="4400913" cy="124079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741" y="4022445"/>
            <a:ext cx="4377743" cy="26857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120" y="4022445"/>
            <a:ext cx="4417461" cy="268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99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Beams</a:t>
            </a:r>
            <a:b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Beam 1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1" dirty="0" smtClean="0"/>
              <a:t>Solid Slab</a:t>
            </a:r>
            <a:endParaRPr lang="ar-SA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half" idx="2"/>
              </p:nvPr>
            </p:nvSpPr>
            <p:spPr>
              <a:xfrm>
                <a:off x="2589212" y="2548965"/>
                <a:ext cx="4342893" cy="3921107"/>
              </a:xfrm>
            </p:spPr>
            <p:txBody>
              <a:bodyPr>
                <a:normAutofit lnSpcReduction="10000"/>
              </a:bodyPr>
              <a:lstStyle/>
              <a:p>
                <a:pPr marL="0" indent="0" algn="l">
                  <a:buNone/>
                </a:pPr>
                <a:r>
                  <a:rPr lang="en-US" b="1" dirty="0" smtClean="0"/>
                  <a:t> Thickness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𝒎𝒊𝒏</m:t>
                        </m:r>
                      </m:sub>
                    </m:sSub>
                  </m:oMath>
                </a14:m>
                <a:r>
                  <a:rPr lang="en-US" b="1" dirty="0" smtClean="0"/>
                  <a:t> </a:t>
                </a:r>
                <a:r>
                  <a:rPr lang="en-US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𝟎𝟖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𝟏𝟖</m:t>
                        </m:r>
                        <m:r>
                          <a:rPr lang="en-US" b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b="1" dirty="0"/>
                  <a:t> = </a:t>
                </a:r>
                <a:r>
                  <a:rPr lang="en-US" b="1" dirty="0" smtClean="0"/>
                  <a:t>0.22 m ….. </a:t>
                </a:r>
                <a:r>
                  <a:rPr lang="en-US" b="1" dirty="0"/>
                  <a:t>U</a:t>
                </a:r>
                <a:r>
                  <a:rPr lang="en-US" b="1" dirty="0" smtClean="0"/>
                  <a:t>se 0.3 m </a:t>
                </a:r>
              </a:p>
              <a:p>
                <a:pPr marL="0" indent="0" algn="l">
                  <a:buNone/>
                </a:pPr>
                <a:r>
                  <a:rPr lang="en-US" sz="2000" b="1" dirty="0" smtClean="0"/>
                  <a:t>Loads :</a:t>
                </a:r>
              </a:p>
              <a:p>
                <a:pPr marL="0" indent="0" algn="l">
                  <a:buNone/>
                </a:pPr>
                <a:r>
                  <a:rPr lang="en-US" b="1" dirty="0" smtClean="0"/>
                  <a:t>W0 </a:t>
                </a:r>
                <a:r>
                  <a:rPr lang="en-US" b="1" dirty="0"/>
                  <a:t>=</a:t>
                </a:r>
                <a:r>
                  <a:rPr lang="en-US" b="1" dirty="0" smtClean="0"/>
                  <a:t> </a:t>
                </a:r>
                <a:r>
                  <a:rPr lang="en-US" b="1" dirty="0"/>
                  <a:t>3.75 </a:t>
                </a:r>
                <a:r>
                  <a:rPr lang="en-US" b="1" dirty="0" smtClean="0"/>
                  <a:t>KN/m</a:t>
                </a:r>
              </a:p>
              <a:p>
                <a:pPr marL="0" indent="0" algn="l">
                  <a:buNone/>
                </a:pPr>
                <a:r>
                  <a:rPr lang="en-US" b="1" dirty="0" smtClean="0"/>
                  <a:t>Wu = </a:t>
                </a:r>
                <a:r>
                  <a:rPr lang="en-US" b="1" dirty="0"/>
                  <a:t>63.75 </a:t>
                </a:r>
                <a:r>
                  <a:rPr lang="en-US" b="1" dirty="0" smtClean="0"/>
                  <a:t>KN/m</a:t>
                </a:r>
              </a:p>
              <a:p>
                <a:pPr marL="0" indent="0" algn="l">
                  <a:buNone/>
                </a:pPr>
                <a:r>
                  <a:rPr lang="en-US" b="1" dirty="0" smtClean="0"/>
                  <a:t>Check Shear:</a:t>
                </a:r>
              </a:p>
              <a:p>
                <a:pPr marL="0" indent="0" algn="l">
                  <a:buNone/>
                </a:pPr>
                <a:r>
                  <a:rPr lang="en-US" b="1" dirty="0" smtClean="0"/>
                  <a:t>Vu </a:t>
                </a:r>
                <a:r>
                  <a:rPr lang="en-US" b="1" dirty="0"/>
                  <a:t>= 122.4 KN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r>
                      <a:rPr lang="en-US" b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b="1" dirty="0" err="1"/>
                  <a:t>Vc</a:t>
                </a:r>
                <a:r>
                  <a:rPr lang="en-US" b="1" dirty="0"/>
                  <a:t> </a:t>
                </a:r>
                <a:r>
                  <a:rPr lang="en-US" b="1" dirty="0" smtClean="0"/>
                  <a:t>= </a:t>
                </a:r>
                <a:r>
                  <a:rPr lang="en-US" b="1" dirty="0"/>
                  <a:t>86 </a:t>
                </a:r>
                <a:r>
                  <a:rPr lang="en-US" b="1" dirty="0" smtClean="0"/>
                  <a:t>KN &lt; Vu</a:t>
                </a:r>
              </a:p>
              <a:p>
                <a:pPr marL="0" indent="0" algn="l">
                  <a:buNone/>
                </a:pPr>
                <a:r>
                  <a:rPr lang="en-US" b="1" dirty="0" smtClean="0"/>
                  <a:t>Vs = </a:t>
                </a:r>
                <a:r>
                  <a:rPr lang="en-US" b="1" dirty="0" err="1"/>
                  <a:t>Vn</a:t>
                </a:r>
                <a:r>
                  <a:rPr lang="en-US" b="1" dirty="0"/>
                  <a:t> – </a:t>
                </a:r>
                <a:r>
                  <a:rPr lang="en-US" b="1" dirty="0" err="1" smtClean="0"/>
                  <a:t>Vc</a:t>
                </a:r>
                <a:r>
                  <a:rPr lang="en-US" b="1" dirty="0" smtClean="0"/>
                  <a:t> </a:t>
                </a:r>
                <a:r>
                  <a:rPr lang="en-US" b="1" dirty="0"/>
                  <a:t>= 48.5 KN </a:t>
                </a:r>
                <a:endParaRPr lang="en-US" b="1" dirty="0" smtClean="0"/>
              </a:p>
              <a:p>
                <a:pPr marL="0" indent="0" algn="l">
                  <a:buNone/>
                </a:pPr>
                <a:r>
                  <a:rPr lang="en-US" b="1" dirty="0" smtClean="0"/>
                  <a:t>Use 1</a:t>
                </a:r>
                <a:r>
                  <a:rPr lang="en-US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ø 10/120 </a:t>
                </a:r>
                <a:r>
                  <a:rPr lang="en-US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mm </a:t>
                </a:r>
              </a:p>
              <a:p>
                <a:pPr marL="0" indent="0" algn="l">
                  <a:buNone/>
                </a:pPr>
                <a:endParaRPr lang="en-US" b="1" dirty="0"/>
              </a:p>
              <a:p>
                <a:pPr marL="0" indent="0" algn="l">
                  <a:buNone/>
                </a:pPr>
                <a:endParaRPr lang="en-US" b="1" dirty="0" smtClean="0"/>
              </a:p>
              <a:p>
                <a:pPr marL="0" indent="0" algn="l">
                  <a:buNone/>
                </a:pPr>
                <a:endParaRPr lang="en-US" b="1" dirty="0"/>
              </a:p>
              <a:p>
                <a:pPr marL="0" indent="0" algn="l">
                  <a:buNone/>
                </a:pPr>
                <a:endParaRPr lang="en-US" b="1" dirty="0"/>
              </a:p>
              <a:p>
                <a:pPr marL="0" indent="0" algn="l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2589212" y="2548965"/>
                <a:ext cx="4342893" cy="3921107"/>
              </a:xfrm>
              <a:blipFill rotWithShape="0">
                <a:blip r:embed="rId3"/>
                <a:stretch>
                  <a:fillRect l="-1404" t="-1555" b="-46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l"/>
            <a:r>
              <a:rPr lang="en-US" b="1" dirty="0" smtClean="0"/>
              <a:t>Ribbed Slab</a:t>
            </a:r>
            <a:endParaRPr lang="ar-SA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7166957" y="2545738"/>
                <a:ext cx="4338674" cy="4118298"/>
              </a:xfrm>
            </p:spPr>
            <p:txBody>
              <a:bodyPr>
                <a:normAutofit lnSpcReduction="10000"/>
              </a:bodyPr>
              <a:lstStyle/>
              <a:p>
                <a:pPr marL="0" indent="0" algn="l">
                  <a:buNone/>
                </a:pPr>
                <a:r>
                  <a:rPr lang="en-US" b="1" dirty="0"/>
                  <a:t> Thickness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𝒎𝒊𝒏</m:t>
                        </m:r>
                      </m:sub>
                    </m:sSub>
                  </m:oMath>
                </a14:m>
                <a:r>
                  <a:rPr lang="en-US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𝟎𝟖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𝟏𝟖</m:t>
                        </m:r>
                        <m:r>
                          <a:rPr lang="en-US" b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b="1" dirty="0"/>
                  <a:t> = </a:t>
                </a:r>
                <a:r>
                  <a:rPr lang="en-US" b="1" dirty="0" smtClean="0"/>
                  <a:t>0.22 m….. Use 0.25 m </a:t>
                </a:r>
                <a:endParaRPr lang="en-US" b="1" dirty="0"/>
              </a:p>
              <a:p>
                <a:pPr marL="0" indent="0" algn="l">
                  <a:buNone/>
                </a:pPr>
                <a:r>
                  <a:rPr lang="en-US" sz="2000" b="1" dirty="0"/>
                  <a:t>Loads :</a:t>
                </a:r>
              </a:p>
              <a:p>
                <a:pPr marL="0" indent="0" algn="l">
                  <a:buNone/>
                </a:pPr>
                <a:r>
                  <a:rPr lang="en-US" b="1" dirty="0"/>
                  <a:t>W0 = 3.75 KN/m</a:t>
                </a:r>
              </a:p>
              <a:p>
                <a:pPr marL="0" indent="0" algn="l">
                  <a:buNone/>
                </a:pPr>
                <a:r>
                  <a:rPr lang="en-US" b="1" dirty="0"/>
                  <a:t>Wu = </a:t>
                </a:r>
                <a:r>
                  <a:rPr lang="en-US" b="1" dirty="0" smtClean="0"/>
                  <a:t>61.27 </a:t>
                </a:r>
                <a:r>
                  <a:rPr lang="en-US" b="1" dirty="0"/>
                  <a:t>KN/m</a:t>
                </a:r>
              </a:p>
              <a:p>
                <a:pPr marL="0" indent="0" algn="l">
                  <a:buNone/>
                </a:pPr>
                <a:r>
                  <a:rPr lang="en-US" b="1" dirty="0"/>
                  <a:t>Check Shear:</a:t>
                </a:r>
              </a:p>
              <a:p>
                <a:pPr marL="0" indent="0" algn="l">
                  <a:buNone/>
                </a:pPr>
                <a:r>
                  <a:rPr lang="en-US" b="1" dirty="0"/>
                  <a:t>Vu = </a:t>
                </a:r>
                <a:r>
                  <a:rPr lang="en-US" b="1" dirty="0" smtClean="0"/>
                  <a:t>124.1 </a:t>
                </a:r>
                <a:r>
                  <a:rPr lang="en-US" b="1" dirty="0"/>
                  <a:t>KN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r>
                      <a:rPr lang="en-US" b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b="1" dirty="0" err="1"/>
                  <a:t>Vc</a:t>
                </a:r>
                <a:r>
                  <a:rPr lang="en-US" b="1" dirty="0"/>
                  <a:t> = </a:t>
                </a:r>
                <a:r>
                  <a:rPr lang="en-US" b="1" dirty="0" smtClean="0"/>
                  <a:t>83.3 </a:t>
                </a:r>
                <a:r>
                  <a:rPr lang="en-US" b="1" dirty="0"/>
                  <a:t>KN &lt; Vu</a:t>
                </a:r>
              </a:p>
              <a:p>
                <a:pPr marL="0" indent="0" algn="l">
                  <a:buNone/>
                </a:pPr>
                <a:r>
                  <a:rPr lang="en-US" b="1" dirty="0"/>
                  <a:t>Vs = </a:t>
                </a:r>
                <a:r>
                  <a:rPr lang="en-US" b="1" dirty="0" err="1"/>
                  <a:t>Vn</a:t>
                </a:r>
                <a:r>
                  <a:rPr lang="en-US" b="1" dirty="0"/>
                  <a:t> – </a:t>
                </a:r>
                <a:r>
                  <a:rPr lang="en-US" b="1" dirty="0" err="1"/>
                  <a:t>Vc</a:t>
                </a:r>
                <a:r>
                  <a:rPr lang="en-US" b="1" dirty="0"/>
                  <a:t> = </a:t>
                </a:r>
                <a:r>
                  <a:rPr lang="en-US" b="1" dirty="0" smtClean="0"/>
                  <a:t>54.5 KN</a:t>
                </a:r>
              </a:p>
              <a:p>
                <a:pPr marL="0" indent="0" algn="l">
                  <a:buNone/>
                </a:pPr>
                <a:r>
                  <a:rPr lang="en-US" b="1" dirty="0" smtClean="0"/>
                  <a:t>Use 1</a:t>
                </a:r>
                <a:r>
                  <a:rPr lang="en-US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ø 10/100 mm </a:t>
                </a:r>
              </a:p>
              <a:p>
                <a:pPr marL="0" indent="0" algn="l">
                  <a:buNone/>
                </a:pPr>
                <a:endParaRPr lang="en-US" b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l">
                  <a:buNone/>
                </a:pPr>
                <a:endParaRPr lang="en-US" b="1" dirty="0"/>
              </a:p>
              <a:p>
                <a:pPr marL="0" indent="0" algn="l">
                  <a:buNone/>
                </a:pPr>
                <a:endParaRPr lang="en-US" b="1" dirty="0"/>
              </a:p>
              <a:p>
                <a:pPr marL="0" indent="0" algn="l">
                  <a:buNone/>
                </a:pPr>
                <a:endParaRPr lang="en-US" b="1" dirty="0"/>
              </a:p>
              <a:p>
                <a:pPr marL="0" indent="0" algn="l">
                  <a:buNone/>
                </a:pPr>
                <a:endParaRPr lang="en-US" b="1" dirty="0"/>
              </a:p>
              <a:p>
                <a:pPr marL="0" indent="0" algn="l">
                  <a:buNone/>
                </a:pPr>
                <a:endParaRPr lang="ar-SA" dirty="0"/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7166957" y="2545738"/>
                <a:ext cx="4338674" cy="4118298"/>
              </a:xfrm>
              <a:blipFill rotWithShape="0">
                <a:blip r:embed="rId4"/>
                <a:stretch>
                  <a:fillRect l="-1406" t="-163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962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Beams</a:t>
            </a:r>
            <a:b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Beam 1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1" dirty="0" smtClean="0"/>
              <a:t>Solid Slab</a:t>
            </a:r>
            <a:endParaRPr lang="ar-SA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589212" y="2548965"/>
            <a:ext cx="4342893" cy="3921107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b="1" dirty="0" smtClean="0"/>
              <a:t> </a:t>
            </a:r>
            <a:endParaRPr lang="en-US" b="1" dirty="0"/>
          </a:p>
          <a:p>
            <a:pPr marL="0" indent="0" algn="l">
              <a:buNone/>
            </a:pPr>
            <a:endParaRPr lang="en-US" b="1" dirty="0" smtClean="0"/>
          </a:p>
          <a:p>
            <a:pPr marL="0" indent="0" algn="l">
              <a:buNone/>
            </a:pPr>
            <a:endParaRPr lang="en-US" b="1" dirty="0"/>
          </a:p>
          <a:p>
            <a:pPr marL="0" indent="0" algn="l">
              <a:buNone/>
            </a:pPr>
            <a:endParaRPr lang="en-US" b="1" dirty="0"/>
          </a:p>
          <a:p>
            <a:pPr marL="0" indent="0" algn="l">
              <a:buNone/>
            </a:pPr>
            <a:endParaRPr lang="ar-S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l"/>
            <a:r>
              <a:rPr lang="en-US" b="1" dirty="0" smtClean="0"/>
              <a:t>Ribbed Slab</a:t>
            </a:r>
            <a:endParaRPr lang="ar-SA" b="1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411829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b="1" dirty="0"/>
              <a:t> </a:t>
            </a:r>
            <a:endParaRPr lang="en-US" b="1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l">
              <a:buNone/>
            </a:pPr>
            <a:endParaRPr lang="en-US" b="1" dirty="0"/>
          </a:p>
          <a:p>
            <a:pPr marL="0" indent="0" algn="l">
              <a:buNone/>
            </a:pPr>
            <a:endParaRPr lang="en-US" b="1" dirty="0"/>
          </a:p>
          <a:p>
            <a:pPr marL="0" indent="0" algn="l">
              <a:buNone/>
            </a:pPr>
            <a:endParaRPr lang="en-US" b="1" dirty="0"/>
          </a:p>
          <a:p>
            <a:pPr marL="0" indent="0" algn="l">
              <a:buNone/>
            </a:pPr>
            <a:endParaRPr lang="en-US" b="1" dirty="0"/>
          </a:p>
          <a:p>
            <a:pPr marL="0" indent="0" algn="l">
              <a:buNone/>
            </a:pPr>
            <a:endParaRPr lang="ar-SA" dirty="0"/>
          </a:p>
          <a:p>
            <a:endParaRPr lang="ar-S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490" y="2616668"/>
            <a:ext cx="4145260" cy="11656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489" y="3849994"/>
            <a:ext cx="4145261" cy="27890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105" y="2551314"/>
            <a:ext cx="4352734" cy="12309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105" y="3849994"/>
            <a:ext cx="4214913" cy="285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84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29137"/>
              </p:ext>
            </p:extLst>
          </p:nvPr>
        </p:nvGraphicFramePr>
        <p:xfrm>
          <a:off x="2665927" y="2112134"/>
          <a:ext cx="7406328" cy="39007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36970"/>
                <a:gridCol w="2469358"/>
              </a:tblGrid>
              <a:tr h="97468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Structural element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</a:rPr>
                        <a:t>modifier</a:t>
                      </a:r>
                      <a:endParaRPr lang="en-GB" sz="2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9753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Column &amp;shear walls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0.70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9753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Slabs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</a:rPr>
                        <a:t>0.25</a:t>
                      </a:r>
                      <a:endParaRPr lang="en-GB" sz="2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9753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Beams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0.35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013656" y="423859"/>
            <a:ext cx="66841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3D-Modeling &amp; Checks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600916" y="1544652"/>
            <a:ext cx="5006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Modifier values for different structural elements.</a:t>
            </a:r>
            <a:endParaRPr lang="en-GB" sz="28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03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3D-Modeling &amp; Checks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818548"/>
            <a:ext cx="8915400" cy="240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16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3D-Modeling &amp; Checks</a:t>
            </a:r>
            <a:br>
              <a:rPr lang="en-US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US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/>
            </a:r>
            <a:br>
              <a:rPr lang="en-US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US" b="1" u="sng" dirty="0"/>
              <a:t>Modifier calculations for ribbed slab</a:t>
            </a:r>
            <a:r>
              <a:rPr lang="en-US" b="1" dirty="0"/>
              <a:t/>
            </a:r>
            <a:br>
              <a:rPr lang="en-US" b="1" dirty="0"/>
            </a:b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2589212" y="2548965"/>
                <a:ext cx="4342893" cy="3903349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 algn="l">
                  <a:buNone/>
                </a:pPr>
                <a:r>
                  <a:rPr lang="en-US" b="1" dirty="0" smtClean="0"/>
                  <a:t>For </a:t>
                </a:r>
                <a:r>
                  <a:rPr lang="en-US" b="1" dirty="0"/>
                  <a:t>Y direction :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dirty="0" smtClean="0"/>
                  <a:t> = 0.423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:r>
                  <a:rPr lang="en-US" dirty="0" smtClean="0"/>
                  <a:t>0.631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= 0.423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dirty="0"/>
                  <a:t> = 0.423 </a:t>
                </a:r>
                <a:endParaRPr lang="en-GB" dirty="0"/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</m:oMath>
                </a14:m>
                <a:r>
                  <a:rPr lang="en-US" dirty="0"/>
                  <a:t>= 0.631 </a:t>
                </a:r>
                <a:endParaRPr lang="en-US" dirty="0" smtClean="0"/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:r>
                  <a:rPr lang="en-US" dirty="0" smtClean="0"/>
                  <a:t>0.01896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:r>
                  <a:rPr lang="en-US" dirty="0" smtClean="0"/>
                  <a:t>0.25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US" dirty="0" smtClean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dirty="0" smtClean="0"/>
                  <a:t>= 0.01896</a:t>
                </a:r>
              </a:p>
              <a:p>
                <a:pPr marL="0" indent="0" algn="l">
                  <a:buNone/>
                </a:pPr>
                <a:r>
                  <a:rPr lang="en-US" dirty="0">
                    <a:latin typeface="+mj-lt"/>
                  </a:rPr>
                  <a:t>Weight modifier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𝑎𝑐𝑡𝑢𝑎𝑙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𝑠𝑎𝑝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latin typeface="+mj-lt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55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725</m:t>
                        </m:r>
                      </m:den>
                    </m:f>
                  </m:oMath>
                </a14:m>
                <a:r>
                  <a:rPr lang="en-US" dirty="0">
                    <a:latin typeface="+mj-lt"/>
                  </a:rPr>
                  <a:t> = 0.963 </a:t>
                </a:r>
                <a:endParaRPr lang="en-GB" dirty="0">
                  <a:latin typeface="+mj-lt"/>
                </a:endParaRPr>
              </a:p>
              <a:p>
                <a:pPr marL="0" indent="0" algn="l">
                  <a:buNone/>
                </a:pPr>
                <a:r>
                  <a:rPr lang="en-US" dirty="0"/>
                  <a:t>Mass modifier = 0.963</a:t>
                </a:r>
                <a:endParaRPr lang="en-GB" dirty="0"/>
              </a:p>
              <a:p>
                <a:pPr marL="0" indent="0" algn="l">
                  <a:buNone/>
                </a:pPr>
                <a:endParaRPr lang="en-GB" dirty="0"/>
              </a:p>
              <a:p>
                <a:pPr marL="0" indent="0" algn="l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2589212" y="2548965"/>
                <a:ext cx="4342893" cy="3903349"/>
              </a:xfrm>
              <a:blipFill rotWithShape="0">
                <a:blip r:embed="rId2"/>
                <a:stretch>
                  <a:fillRect l="-843" t="-17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7166957" y="2545738"/>
                <a:ext cx="4338674" cy="3906576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 algn="l">
                  <a:buNone/>
                </a:pPr>
                <a:r>
                  <a:rPr lang="en-US" b="1" dirty="0" smtClean="0"/>
                  <a:t>For X </a:t>
                </a:r>
                <a:r>
                  <a:rPr lang="en-US" b="1" dirty="0"/>
                  <a:t>direction :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dirty="0"/>
                  <a:t> = </a:t>
                </a:r>
                <a:r>
                  <a:rPr lang="en-US" dirty="0" smtClean="0"/>
                  <a:t>0.631</a:t>
                </a:r>
                <a:endParaRPr lang="en-US" dirty="0"/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:r>
                  <a:rPr lang="en-US" dirty="0" smtClean="0"/>
                  <a:t>0.423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= 0.423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dirty="0"/>
                  <a:t> = 0.631</a:t>
                </a:r>
                <a:r>
                  <a:rPr lang="en-US" dirty="0" smtClean="0"/>
                  <a:t> </a:t>
                </a:r>
                <a:endParaRPr lang="en-GB" dirty="0"/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:r>
                  <a:rPr lang="en-US" dirty="0" smtClean="0"/>
                  <a:t>0.423 </a:t>
                </a:r>
                <a:endParaRPr lang="en-US" dirty="0"/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:r>
                  <a:rPr lang="en-US" dirty="0" smtClean="0"/>
                  <a:t>0.25</a:t>
                </a:r>
                <a:endParaRPr lang="en-US" dirty="0"/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</m:oMath>
                </a14:m>
                <a:r>
                  <a:rPr lang="en-US" dirty="0"/>
                  <a:t>= 0.01896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dirty="0"/>
                  <a:t>= 0.01896</a:t>
                </a:r>
              </a:p>
              <a:p>
                <a:pPr marL="0" indent="0" algn="l">
                  <a:buNone/>
                </a:pPr>
                <a:r>
                  <a:rPr lang="en-US" dirty="0"/>
                  <a:t>Weight modifier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𝑎𝑐𝑡𝑢𝑎𝑙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𝑠𝑎𝑝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55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725</m:t>
                        </m:r>
                      </m:den>
                    </m:f>
                  </m:oMath>
                </a14:m>
                <a:r>
                  <a:rPr lang="en-US" dirty="0"/>
                  <a:t> = 0.963 </a:t>
                </a:r>
                <a:endParaRPr lang="en-GB" dirty="0"/>
              </a:p>
              <a:p>
                <a:pPr marL="0" indent="0" algn="l">
                  <a:buNone/>
                </a:pPr>
                <a:r>
                  <a:rPr lang="en-US" dirty="0"/>
                  <a:t>Mass modifier = 0.963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7166957" y="2545738"/>
                <a:ext cx="4338674" cy="3906576"/>
              </a:xfrm>
              <a:blipFill rotWithShape="0">
                <a:blip r:embed="rId3"/>
                <a:stretch>
                  <a:fillRect l="-844" t="-18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413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3D-Modeling &amp; Checks</a:t>
            </a:r>
            <a:b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/>
            </a:r>
            <a:b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388" y="1493949"/>
            <a:ext cx="9207837" cy="4952031"/>
          </a:xfrm>
        </p:spPr>
        <p:txBody>
          <a:bodyPr rtlCol="0">
            <a:normAutofit/>
          </a:bodyPr>
          <a:lstStyle/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defRPr/>
            </a:pPr>
            <a:endParaRPr lang="en-US" sz="1800" dirty="0" smtClean="0">
              <a:latin typeface="Palatino"/>
            </a:endParaRPr>
          </a:p>
          <a:p>
            <a:pPr algn="l" rtl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Compatibility:</a:t>
            </a: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The structure works as one unit is verified.</a:t>
            </a: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543" y="2807591"/>
            <a:ext cx="4237150" cy="3734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22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3D-Modeling &amp; Checks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7109974" cy="576262"/>
          </a:xfrm>
        </p:spPr>
        <p:txBody>
          <a:bodyPr/>
          <a:lstStyle/>
          <a:p>
            <a:pPr algn="ctr"/>
            <a:r>
              <a:rPr lang="en-US" b="1" dirty="0"/>
              <a:t>Solid Slab</a:t>
            </a:r>
            <a:endParaRPr lang="ar-SA" b="1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395050" y="2548965"/>
            <a:ext cx="6572815" cy="3734139"/>
          </a:xfrm>
        </p:spPr>
        <p:txBody>
          <a:bodyPr>
            <a:norm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Equilibrium: </a:t>
            </a:r>
            <a:r>
              <a:rPr lang="en-US" dirty="0">
                <a:solidFill>
                  <a:srgbClr val="FF0000"/>
                </a:solidFill>
                <a:latin typeface="Palatino"/>
              </a:rPr>
              <a:t>(5% acceptable) </a:t>
            </a:r>
          </a:p>
          <a:p>
            <a:pPr algn="ctr" rtl="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Slab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weight = </a:t>
            </a:r>
            <a:r>
              <a:rPr lang="en-US" dirty="0"/>
              <a:t>9665.5 </a:t>
            </a:r>
            <a:r>
              <a:rPr lang="en-US" dirty="0" smtClean="0"/>
              <a:t>KN</a:t>
            </a:r>
          </a:p>
          <a:p>
            <a:pPr algn="ctr" rtl="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Columns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weight = </a:t>
            </a:r>
            <a:r>
              <a:rPr lang="en-US" u="sng" dirty="0" smtClean="0"/>
              <a:t>2145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KN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algn="ctr" rtl="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Beams weight = </a:t>
            </a:r>
            <a:r>
              <a:rPr lang="en-US" dirty="0"/>
              <a:t>4462.72 KN </a:t>
            </a:r>
            <a:endParaRPr lang="en-US" dirty="0" smtClean="0"/>
          </a:p>
          <a:p>
            <a:pPr algn="ctr" rtl="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Shear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wall weight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= </a:t>
            </a:r>
            <a:r>
              <a:rPr lang="en-US" dirty="0"/>
              <a:t>911.63 KN </a:t>
            </a:r>
            <a:endParaRPr lang="en-US" dirty="0" smtClean="0"/>
          </a:p>
          <a:p>
            <a:pPr algn="ctr" rtl="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External Walls = </a:t>
            </a:r>
            <a:r>
              <a:rPr lang="en-US" dirty="0"/>
              <a:t>7785 KN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algn="ctr" rtl="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Total dead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load(by hand)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= </a:t>
            </a:r>
            <a:r>
              <a:rPr lang="en-US" u="sng" dirty="0"/>
              <a:t>24969.9 KN</a:t>
            </a:r>
            <a:r>
              <a:rPr lang="en-US" dirty="0"/>
              <a:t> </a:t>
            </a:r>
            <a:r>
              <a:rPr lang="en-US" dirty="0" smtClean="0"/>
              <a:t>Total dead load (from SAP) =25107.737 </a:t>
            </a:r>
            <a:r>
              <a:rPr lang="en-US" dirty="0"/>
              <a:t>KN 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r>
              <a:rPr lang="en-US" dirty="0"/>
              <a:t>Difference %=[(25107.737 -24969.9)/ 25107.737] *100%=0.55% &lt;5% so it is 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606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 Outline </a:t>
            </a:r>
            <a:endParaRPr lang="ar-SA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7152" y="1330859"/>
            <a:ext cx="9277461" cy="5224487"/>
          </a:xfrm>
        </p:spPr>
        <p:txBody>
          <a:bodyPr rtlCol="0">
            <a:normAutofit fontScale="55000" lnSpcReduction="20000"/>
          </a:bodyPr>
          <a:lstStyle/>
          <a:p>
            <a:pPr marL="685800" lvl="1"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n-US" sz="1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685800" lvl="1"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57250" lvl="1" indent="-457200" algn="l" rtl="0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Introduction.</a:t>
            </a:r>
          </a:p>
          <a:p>
            <a:pPr marL="857250" lvl="1" indent="-457200" algn="l" rtl="0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Preliminary Design.</a:t>
            </a:r>
          </a:p>
          <a:p>
            <a:pPr marL="857250" lvl="1" indent="-457200" algn="l" rtl="0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3D- Modeling &amp; Checks. </a:t>
            </a:r>
          </a:p>
          <a:p>
            <a:pPr marL="685800" lvl="1" algn="l" rtl="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Slabs</a:t>
            </a:r>
            <a:r>
              <a:rPr lang="en-US" sz="2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29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57250" lvl="1" indent="-457200" algn="l" rtl="0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Design of columns (static).</a:t>
            </a:r>
          </a:p>
          <a:p>
            <a:pPr marL="857250" lvl="1" indent="-457200" algn="l" rtl="0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Dynamic analysis </a:t>
            </a:r>
            <a:r>
              <a:rPr lang="en-US" sz="2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857250" lvl="1" indent="-457200" algn="l" rtl="0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GB" sz="2900" b="1" dirty="0">
                <a:latin typeface="Times New Roman" panose="02020603050405020304" pitchFamily="18" charset="0"/>
              </a:rPr>
              <a:t> Dynamic analysis  for  seismic loading </a:t>
            </a:r>
            <a:endParaRPr lang="en-US" sz="29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57250" lvl="1" indent="-457200" algn="l" rtl="0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9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Analysis and design of slabs (dynamic)</a:t>
            </a:r>
            <a:endParaRPr lang="en-US" sz="29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57250" lvl="1" indent="-457200" algn="l" rtl="0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Analysis and design of beams (dynamic)</a:t>
            </a:r>
          </a:p>
          <a:p>
            <a:pPr marL="857250" lvl="1" indent="-457200" algn="l" rtl="0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Analysis and design of columns (dynamic)</a:t>
            </a:r>
          </a:p>
          <a:p>
            <a:pPr marL="857250" lvl="1" indent="-457200" algn="l" rtl="0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Design of footing </a:t>
            </a:r>
          </a:p>
          <a:p>
            <a:pPr marL="857250" lvl="1" indent="-457200" algn="l" rtl="0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Special </a:t>
            </a:r>
            <a:r>
              <a:rPr lang="en-US" sz="2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structural elements </a:t>
            </a:r>
          </a:p>
          <a:p>
            <a:pPr marL="857250" lvl="1" indent="-457200" algn="l" rtl="0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Stairs</a:t>
            </a:r>
          </a:p>
          <a:p>
            <a:pPr marL="857250" lvl="1" indent="-457200" algn="l" rtl="0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Tie </a:t>
            </a:r>
            <a:r>
              <a:rPr lang="en-US" sz="2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beams</a:t>
            </a:r>
          </a:p>
          <a:p>
            <a:pPr marL="400050" lvl="1" indent="0" algn="l" rtl="0" fontAlgn="auto">
              <a:spcAft>
                <a:spcPts val="0"/>
              </a:spcAft>
              <a:buNone/>
              <a:defRPr/>
            </a:pPr>
            <a:endParaRPr lang="en-US" sz="29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685800" lvl="1" algn="l" rtl="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2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685800" lvl="1" algn="l" rtl="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1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685800" lvl="1"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n-US" sz="1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00050" lvl="1" indent="0" algn="l" rtl="0" fontAlgn="auto">
              <a:spcAft>
                <a:spcPts val="0"/>
              </a:spcAft>
              <a:buNone/>
              <a:defRPr/>
            </a:pPr>
            <a:endParaRPr lang="en-US" sz="1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685800" lvl="1"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n-US" sz="1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685800" lvl="1"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ar-SA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Design of Columns (Static)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373746" y="1443335"/>
            <a:ext cx="100111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</a:rPr>
              <a:t>We will take the columns that have the same dimension and design them together, so there </a:t>
            </a:r>
            <a:r>
              <a:rPr lang="en-GB" sz="2400" dirty="0" smtClean="0">
                <a:latin typeface="Times New Roman" panose="02020603050405020304" pitchFamily="18" charset="0"/>
              </a:rPr>
              <a:t>are two </a:t>
            </a:r>
            <a:r>
              <a:rPr lang="en-GB" sz="2400" dirty="0">
                <a:latin typeface="Times New Roman" panose="02020603050405020304" pitchFamily="18" charset="0"/>
              </a:rPr>
              <a:t>groups of columns which there are 20*55 &amp; 30*55</a:t>
            </a:r>
            <a:endParaRPr lang="en-GB" sz="2400" dirty="0"/>
          </a:p>
          <a:p>
            <a:endParaRPr lang="en-GB" sz="2400" dirty="0">
              <a:latin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057" y="2364992"/>
            <a:ext cx="10058400" cy="21962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73746" y="4767003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Pu=0.8</a:t>
            </a:r>
            <a:r>
              <a:rPr lang="az-Cyrl-AZ" dirty="0" smtClean="0"/>
              <a:t>Ф[</a:t>
            </a:r>
            <a:r>
              <a:rPr lang="en-US" dirty="0" smtClean="0"/>
              <a:t>0</a:t>
            </a:r>
            <a:r>
              <a:rPr lang="az-Cyrl-AZ" dirty="0" smtClean="0"/>
              <a:t>.85</a:t>
            </a:r>
            <a:r>
              <a:rPr lang="en-GB" dirty="0" err="1"/>
              <a:t>f'c</a:t>
            </a:r>
            <a:r>
              <a:rPr lang="en-GB" dirty="0"/>
              <a:t>(Ag-As)+</a:t>
            </a:r>
            <a:r>
              <a:rPr lang="en-GB" dirty="0" err="1"/>
              <a:t>Fy</a:t>
            </a:r>
            <a:r>
              <a:rPr lang="en-GB" dirty="0"/>
              <a:t>*As]=</a:t>
            </a:r>
          </a:p>
          <a:p>
            <a:r>
              <a:rPr lang="az-Cyrl-AZ" dirty="0" smtClean="0"/>
              <a:t>Ф=</a:t>
            </a:r>
            <a:r>
              <a:rPr lang="en-US" dirty="0" smtClean="0"/>
              <a:t>0</a:t>
            </a:r>
            <a:r>
              <a:rPr lang="az-Cyrl-AZ" dirty="0" smtClean="0"/>
              <a:t>.65 </a:t>
            </a:r>
            <a:r>
              <a:rPr lang="en-GB" dirty="0"/>
              <a:t>for tied columns.</a:t>
            </a:r>
          </a:p>
          <a:p>
            <a:r>
              <a:rPr lang="en-GB" dirty="0" err="1"/>
              <a:t>f'c</a:t>
            </a:r>
            <a:r>
              <a:rPr lang="en-GB" dirty="0"/>
              <a:t>=28 </a:t>
            </a:r>
            <a:r>
              <a:rPr lang="en-GB" dirty="0" err="1"/>
              <a:t>Mpa</a:t>
            </a:r>
            <a:endParaRPr lang="en-GB" dirty="0"/>
          </a:p>
          <a:p>
            <a:r>
              <a:rPr lang="en-GB" dirty="0"/>
              <a:t>As=</a:t>
            </a:r>
            <a:r>
              <a:rPr lang="el-GR" dirty="0"/>
              <a:t>ρ*</a:t>
            </a:r>
            <a:r>
              <a:rPr lang="en-GB" dirty="0"/>
              <a:t>Ag</a:t>
            </a:r>
          </a:p>
          <a:p>
            <a:r>
              <a:rPr lang="en-GB" dirty="0"/>
              <a:t>Assume </a:t>
            </a:r>
            <a:r>
              <a:rPr lang="el-GR" dirty="0" smtClean="0"/>
              <a:t>ρ=</a:t>
            </a:r>
            <a:r>
              <a:rPr lang="en-US" dirty="0" smtClean="0"/>
              <a:t>0</a:t>
            </a:r>
            <a:r>
              <a:rPr lang="el-GR" dirty="0" smtClean="0"/>
              <a:t>.01 </a:t>
            </a:r>
            <a:r>
              <a:rPr lang="el-GR" dirty="0"/>
              <a:t>(</a:t>
            </a:r>
            <a:r>
              <a:rPr lang="en-GB" dirty="0"/>
              <a:t>economical percentage of steel)</a:t>
            </a:r>
          </a:p>
          <a:p>
            <a:r>
              <a:rPr lang="en-GB" dirty="0" err="1"/>
              <a:t>Fy</a:t>
            </a:r>
            <a:r>
              <a:rPr lang="en-GB" dirty="0"/>
              <a:t>=420 </a:t>
            </a:r>
            <a:r>
              <a:rPr lang="en-GB" dirty="0" err="1"/>
              <a:t>Mpa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423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6630" y="281568"/>
            <a:ext cx="8912225" cy="934456"/>
          </a:xfrm>
        </p:spPr>
        <p:txBody>
          <a:bodyPr/>
          <a:lstStyle/>
          <a:p>
            <a:pPr algn="ctr"/>
            <a:r>
              <a:rPr lang="en-US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Design of Columns (Static)</a:t>
            </a:r>
            <a:br>
              <a:rPr lang="en-US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US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/>
            </a:r>
            <a:br>
              <a:rPr lang="en-US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US" sz="240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</a:rPr>
              <a:t>Sample Calculation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35668" y="1914084"/>
            <a:ext cx="30436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group of (20*55):</a:t>
            </a:r>
          </a:p>
        </p:txBody>
      </p:sp>
      <p:sp>
        <p:nvSpPr>
          <p:cNvPr id="9" name="Rectangle 8"/>
          <p:cNvSpPr/>
          <p:nvPr/>
        </p:nvSpPr>
        <p:spPr>
          <a:xfrm>
            <a:off x="1631322" y="2375749"/>
            <a:ext cx="99983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</a:rPr>
              <a:t>The max. load that we found in this group is 1254.30 </a:t>
            </a:r>
            <a:r>
              <a:rPr lang="en-GB" sz="2400" dirty="0" smtClean="0">
                <a:latin typeface="Times New Roman" panose="02020603050405020304" pitchFamily="18" charset="0"/>
              </a:rPr>
              <a:t>KN</a:t>
            </a:r>
            <a:endParaRPr lang="en-GB" sz="2400" dirty="0">
              <a:latin typeface="Times New Roman" panose="02020603050405020304" pitchFamily="18" charset="0"/>
            </a:endParaRPr>
          </a:p>
          <a:p>
            <a:r>
              <a:rPr lang="pt-BR" sz="2400" dirty="0">
                <a:latin typeface="Times New Roman" panose="02020603050405020304" pitchFamily="18" charset="0"/>
              </a:rPr>
              <a:t>1254.30*10^3 </a:t>
            </a:r>
            <a:r>
              <a:rPr lang="pt-BR" sz="2400" dirty="0" smtClean="0">
                <a:latin typeface="Times New Roman" panose="02020603050405020304" pitchFamily="18" charset="0"/>
              </a:rPr>
              <a:t>=  0.8*0.65 [0.85*28 ((</a:t>
            </a:r>
            <a:r>
              <a:rPr lang="pt-BR" sz="2400" dirty="0">
                <a:latin typeface="Times New Roman" panose="02020603050405020304" pitchFamily="18" charset="0"/>
              </a:rPr>
              <a:t>550*200)-As</a:t>
            </a:r>
            <a:r>
              <a:rPr lang="pt-BR" sz="2400" dirty="0" smtClean="0">
                <a:latin typeface="Times New Roman" panose="02020603050405020304" pitchFamily="18" charset="0"/>
              </a:rPr>
              <a:t>)+ 420*As]</a:t>
            </a:r>
            <a:endParaRPr lang="pt-BR" sz="2400" dirty="0">
              <a:latin typeface="Times New Roman" panose="02020603050405020304" pitchFamily="18" charset="0"/>
            </a:endParaRPr>
          </a:p>
          <a:p>
            <a:r>
              <a:rPr lang="en-GB" sz="2400" dirty="0">
                <a:latin typeface="Times New Roman" panose="02020603050405020304" pitchFamily="18" charset="0"/>
              </a:rPr>
              <a:t>As = 521.64 </a:t>
            </a:r>
            <a:r>
              <a:rPr lang="en-GB" sz="2400" dirty="0" smtClean="0">
                <a:latin typeface="Times New Roman" panose="02020603050405020304" pitchFamily="18" charset="0"/>
              </a:rPr>
              <a:t>mm2 use 6</a:t>
            </a:r>
            <a:r>
              <a:rPr lang="az-Cyrl-AZ" sz="2400" dirty="0" smtClean="0">
                <a:latin typeface="Times New Roman" panose="02020603050405020304" pitchFamily="18" charset="0"/>
              </a:rPr>
              <a:t>Ф1</a:t>
            </a:r>
            <a:r>
              <a:rPr lang="en-US" sz="2400" dirty="0" smtClean="0">
                <a:latin typeface="Times New Roman" panose="02020603050405020304" pitchFamily="18" charset="0"/>
              </a:rPr>
              <a:t>2</a:t>
            </a:r>
            <a:endParaRPr lang="en-GB" sz="2400" dirty="0"/>
          </a:p>
        </p:txBody>
      </p:sp>
      <p:sp>
        <p:nvSpPr>
          <p:cNvPr id="10" name="Rectangle 9"/>
          <p:cNvSpPr/>
          <p:nvPr/>
        </p:nvSpPr>
        <p:spPr>
          <a:xfrm>
            <a:off x="1631322" y="3509698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</a:rPr>
              <a:t>For stirrups:</a:t>
            </a:r>
          </a:p>
          <a:p>
            <a:r>
              <a:rPr lang="en-GB" sz="2400" dirty="0">
                <a:latin typeface="Times New Roman" panose="02020603050405020304" pitchFamily="18" charset="0"/>
              </a:rPr>
              <a:t>use </a:t>
            </a:r>
            <a:r>
              <a:rPr lang="az-Cyrl-AZ" sz="2400" dirty="0">
                <a:latin typeface="Times New Roman" panose="02020603050405020304" pitchFamily="18" charset="0"/>
              </a:rPr>
              <a:t>Ф8 </a:t>
            </a:r>
            <a:r>
              <a:rPr lang="en-GB" sz="2400" dirty="0">
                <a:latin typeface="Times New Roman" panose="02020603050405020304" pitchFamily="18" charset="0"/>
              </a:rPr>
              <a:t>mm stirrup:</a:t>
            </a:r>
          </a:p>
          <a:p>
            <a:r>
              <a:rPr lang="en-GB" sz="2400" dirty="0">
                <a:latin typeface="Times New Roman" panose="02020603050405020304" pitchFamily="18" charset="0"/>
              </a:rPr>
              <a:t>And a spacing S between the stirrups is the minimum of:</a:t>
            </a:r>
          </a:p>
          <a:p>
            <a:r>
              <a:rPr lang="en-GB" sz="2400" dirty="0">
                <a:latin typeface="Times New Roman" panose="02020603050405020304" pitchFamily="18" charset="0"/>
              </a:rPr>
              <a:t>16 *</a:t>
            </a:r>
            <a:r>
              <a:rPr lang="en-GB" sz="2400" dirty="0" err="1">
                <a:latin typeface="Times New Roman" panose="02020603050405020304" pitchFamily="18" charset="0"/>
              </a:rPr>
              <a:t>db</a:t>
            </a:r>
            <a:r>
              <a:rPr lang="en-GB" sz="2400" dirty="0">
                <a:latin typeface="Times New Roman" panose="02020603050405020304" pitchFamily="18" charset="0"/>
              </a:rPr>
              <a:t> =224 mm</a:t>
            </a:r>
          </a:p>
          <a:p>
            <a:r>
              <a:rPr lang="en-GB" sz="2400" dirty="0">
                <a:latin typeface="Times New Roman" panose="02020603050405020304" pitchFamily="18" charset="0"/>
              </a:rPr>
              <a:t>48 *ds =384 </a:t>
            </a:r>
            <a:r>
              <a:rPr lang="en-GB" sz="2400" dirty="0" smtClean="0">
                <a:latin typeface="Times New Roman" panose="02020603050405020304" pitchFamily="18" charset="0"/>
              </a:rPr>
              <a:t>mm</a:t>
            </a:r>
          </a:p>
          <a:p>
            <a:r>
              <a:rPr lang="en-GB" sz="2400" dirty="0">
                <a:latin typeface="Times New Roman" panose="02020603050405020304" pitchFamily="18" charset="0"/>
              </a:rPr>
              <a:t>use </a:t>
            </a:r>
            <a:r>
              <a:rPr lang="az-Cyrl-AZ" sz="2400" dirty="0">
                <a:latin typeface="Times New Roman" panose="02020603050405020304" pitchFamily="18" charset="0"/>
              </a:rPr>
              <a:t>Ф8</a:t>
            </a:r>
            <a:r>
              <a:rPr lang="en-GB" sz="2400" dirty="0">
                <a:latin typeface="Times New Roman" panose="02020603050405020304" pitchFamily="18" charset="0"/>
              </a:rPr>
              <a:t>mm </a:t>
            </a:r>
            <a:r>
              <a:rPr lang="en-GB" sz="2400" dirty="0" smtClean="0">
                <a:latin typeface="Times New Roman" panose="02020603050405020304" pitchFamily="18" charset="0"/>
              </a:rPr>
              <a:t>/</a:t>
            </a:r>
            <a:r>
              <a:rPr lang="en-GB" sz="2400" dirty="0">
                <a:latin typeface="Times New Roman" panose="02020603050405020304" pitchFamily="18" charset="0"/>
              </a:rPr>
              <a:t>200mm.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1979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537" y="469341"/>
            <a:ext cx="8912225" cy="947335"/>
          </a:xfrm>
        </p:spPr>
        <p:txBody>
          <a:bodyPr/>
          <a:lstStyle/>
          <a:p>
            <a:pPr algn="ctr"/>
            <a:r>
              <a:rPr lang="en-US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Dynamic Analysis</a:t>
            </a:r>
            <a:br>
              <a:rPr lang="en-US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GB" sz="28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Dynamic analysis  for  seismic </a:t>
            </a:r>
            <a:r>
              <a:rPr lang="en-GB" sz="2800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loading</a:t>
            </a:r>
            <a:br>
              <a:rPr lang="en-GB" sz="2800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GB" sz="2800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/>
            </a:r>
            <a:br>
              <a:rPr lang="en-GB" sz="2800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GB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/>
            </a:r>
            <a:br>
              <a:rPr lang="en-GB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489653" y="2677458"/>
            <a:ext cx="9817995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</a:rPr>
              <a:t>The main methods of dynamic </a:t>
            </a:r>
            <a:r>
              <a:rPr lang="en-GB" sz="2400" dirty="0" smtClean="0">
                <a:latin typeface="Times New Roman" panose="02020603050405020304" pitchFamily="18" charset="0"/>
              </a:rPr>
              <a:t>analysis are </a:t>
            </a:r>
            <a:r>
              <a:rPr lang="en-GB" sz="2400" dirty="0">
                <a:latin typeface="Times New Roman" panose="02020603050405020304" pitchFamily="18" charset="0"/>
              </a:rPr>
              <a:t>the response spectrum analysis and the time- history analysis. UBC 97 code </a:t>
            </a:r>
            <a:r>
              <a:rPr lang="en-GB" sz="2400" dirty="0" smtClean="0">
                <a:latin typeface="Times New Roman" panose="02020603050405020304" pitchFamily="18" charset="0"/>
              </a:rPr>
              <a:t>and response </a:t>
            </a:r>
            <a:r>
              <a:rPr lang="en-GB" sz="2400" dirty="0">
                <a:latin typeface="Times New Roman" panose="02020603050405020304" pitchFamily="18" charset="0"/>
              </a:rPr>
              <a:t>spectrum analysis are used in this project for seismic loads</a:t>
            </a:r>
            <a:r>
              <a:rPr lang="en-GB" sz="2400" dirty="0" smtClean="0">
                <a:latin typeface="Times New Roman" panose="02020603050405020304" pitchFamily="18" charset="0"/>
              </a:rPr>
              <a:t>.</a:t>
            </a:r>
          </a:p>
          <a:p>
            <a:endParaRPr lang="en-GB" sz="2400" dirty="0" smtClean="0">
              <a:latin typeface="Times New Roman" panose="02020603050405020304" pitchFamily="18" charset="0"/>
            </a:endParaRPr>
          </a:p>
          <a:p>
            <a:endParaRPr lang="en-US" sz="2400" dirty="0" smtClean="0"/>
          </a:p>
          <a:p>
            <a:r>
              <a:rPr lang="en-GB" sz="2400" dirty="0">
                <a:latin typeface="Times New Roman" panose="02020603050405020304" pitchFamily="18" charset="0"/>
              </a:rPr>
              <a:t>Manual computations from UBC 97 code are </a:t>
            </a:r>
            <a:r>
              <a:rPr lang="en-GB" sz="2400" dirty="0" smtClean="0">
                <a:latin typeface="Times New Roman" panose="02020603050405020304" pitchFamily="18" charset="0"/>
              </a:rPr>
              <a:t>use </a:t>
            </a:r>
            <a:r>
              <a:rPr lang="en-GB" sz="2400" dirty="0">
                <a:latin typeface="Times New Roman" panose="02020603050405020304" pitchFamily="18" charset="0"/>
              </a:rPr>
              <a:t>with</a:t>
            </a:r>
          </a:p>
          <a:p>
            <a:r>
              <a:rPr lang="en-GB" sz="2400" dirty="0">
                <a:latin typeface="Times New Roman" panose="02020603050405020304" pitchFamily="18" charset="0"/>
              </a:rPr>
              <a:t>appropriate factors Ca, </a:t>
            </a:r>
            <a:r>
              <a:rPr lang="en-GB" sz="2400" dirty="0" err="1">
                <a:latin typeface="Times New Roman" panose="02020603050405020304" pitchFamily="18" charset="0"/>
              </a:rPr>
              <a:t>Cv</a:t>
            </a:r>
            <a:r>
              <a:rPr lang="en-GB" sz="2400" dirty="0">
                <a:latin typeface="Times New Roman" panose="02020603050405020304" pitchFamily="18" charset="0"/>
              </a:rPr>
              <a:t>, R, I, and Z.</a:t>
            </a:r>
            <a:endParaRPr lang="en-GB" sz="2400" dirty="0"/>
          </a:p>
          <a:p>
            <a:endParaRPr lang="en-GB" dirty="0">
              <a:latin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89653" y="1816234"/>
            <a:ext cx="205056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1.Introduction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8318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42537" y="469341"/>
            <a:ext cx="8912225" cy="947335"/>
          </a:xfrm>
        </p:spPr>
        <p:txBody>
          <a:bodyPr/>
          <a:lstStyle/>
          <a:p>
            <a:pPr algn="ctr"/>
            <a:r>
              <a:rPr lang="en-US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Dynamic Analysis</a:t>
            </a:r>
            <a:br>
              <a:rPr lang="en-US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GB" sz="28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Dynamic analysis  for  seismic </a:t>
            </a:r>
            <a:r>
              <a:rPr lang="en-GB" sz="2800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loading</a:t>
            </a:r>
            <a:br>
              <a:rPr lang="en-GB" sz="2800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GB" sz="2800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/>
            </a:r>
            <a:br>
              <a:rPr lang="en-GB" sz="2800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GB" sz="2800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/>
            </a:r>
            <a:br>
              <a:rPr lang="en-GB" sz="2800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GB" sz="2400" dirty="0">
                <a:latin typeface="Times New Roman" panose="02020603050405020304" pitchFamily="18" charset="0"/>
              </a:rPr>
              <a:t>Main factors according to UBC 97 code:</a:t>
            </a:r>
            <a:br>
              <a:rPr lang="en-GB" sz="2400" dirty="0">
                <a:latin typeface="Times New Roman" panose="02020603050405020304" pitchFamily="18" charset="0"/>
              </a:rPr>
            </a:br>
            <a:r>
              <a:rPr lang="en-GB" sz="2400" dirty="0">
                <a:latin typeface="Times New Roman" panose="02020603050405020304" pitchFamily="18" charset="0"/>
              </a:rPr>
              <a:t>Z= seismic zone factor, for </a:t>
            </a:r>
            <a:r>
              <a:rPr lang="en-GB" sz="2400" dirty="0" err="1">
                <a:latin typeface="Times New Roman" panose="02020603050405020304" pitchFamily="18" charset="0"/>
              </a:rPr>
              <a:t>Tulkarem</a:t>
            </a:r>
            <a:r>
              <a:rPr lang="en-GB" sz="2400" dirty="0">
                <a:latin typeface="Times New Roman" panose="02020603050405020304" pitchFamily="18" charset="0"/>
              </a:rPr>
              <a:t> city (Zone 2A); </a:t>
            </a:r>
            <a:r>
              <a:rPr lang="en-GB" sz="2400" b="1" dirty="0">
                <a:latin typeface="Times New Roman" panose="02020603050405020304" pitchFamily="18" charset="0"/>
              </a:rPr>
              <a:t>Z= </a:t>
            </a:r>
            <a:r>
              <a:rPr lang="en-GB" sz="2400" b="1" dirty="0" smtClean="0">
                <a:latin typeface="Times New Roman" panose="02020603050405020304" pitchFamily="18" charset="0"/>
              </a:rPr>
              <a:t>0.15</a:t>
            </a:r>
            <a:br>
              <a:rPr lang="en-GB" sz="2400" b="1" dirty="0" smtClean="0">
                <a:latin typeface="Times New Roman" panose="02020603050405020304" pitchFamily="18" charset="0"/>
              </a:rPr>
            </a:br>
            <a:r>
              <a:rPr lang="en-GB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/>
            </a:r>
            <a:br>
              <a:rPr lang="en-GB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489653" y="1816234"/>
            <a:ext cx="236475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2400" b="1" dirty="0">
                <a:latin typeface="Times New Roman" panose="02020603050405020304" pitchFamily="18" charset="0"/>
              </a:rPr>
              <a:t>2. Seismic Loads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702" y="3195863"/>
            <a:ext cx="3166290" cy="331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138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71481" y="311180"/>
            <a:ext cx="74225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  <a:ea typeface="+mj-ea"/>
                <a:cs typeface="+mj-cs"/>
              </a:rPr>
              <a:t>Dynamic Analysis</a:t>
            </a:r>
            <a:b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  <a:ea typeface="+mj-ea"/>
                <a:cs typeface="+mj-cs"/>
              </a:rPr>
            </a:br>
            <a:r>
              <a:rPr lang="en-GB" sz="28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  <a:ea typeface="+mj-ea"/>
                <a:cs typeface="+mj-cs"/>
              </a:rPr>
              <a:t>Dynamic analysis  for  seismic loading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515413" y="2284755"/>
            <a:ext cx="103589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latin typeface="Times New Roman" panose="02020603050405020304" pitchFamily="18" charset="0"/>
              </a:rPr>
              <a:t>I= importance factor. From Table 16K (UBC 97), </a:t>
            </a:r>
            <a:r>
              <a:rPr lang="en-GB" sz="2400" dirty="0" smtClean="0">
                <a:latin typeface="Times New Roman" panose="02020603050405020304" pitchFamily="18" charset="0"/>
              </a:rPr>
              <a:t>I</a:t>
            </a:r>
            <a:r>
              <a:rPr lang="en-GB" sz="2400" dirty="0">
                <a:latin typeface="Times New Roman" panose="02020603050405020304" pitchFamily="18" charset="0"/>
              </a:rPr>
              <a:t>= 1</a:t>
            </a:r>
            <a:endParaRPr lang="en-GB" sz="2400" dirty="0"/>
          </a:p>
          <a:p>
            <a:endParaRPr lang="en-GB" sz="2400" dirty="0">
              <a:latin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15413" y="2870229"/>
            <a:ext cx="989526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R= numerical coefficient representative of the inherent over strength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global ductility capacity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lateral- force- resisting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systems.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 = 6.5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(Dual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systems concrete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walls with IMRF) according to Table 16-N in the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UBC97</a:t>
            </a: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is rock so soil profile type SD from Table16-J (UBC 97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Ca=acceleration seismic coefficient, from Table 16-Q (UBC 97)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Ca=0.22</a:t>
            </a: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velocity seismic coefficient, from Table 16-R (UBC 97)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=0.32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66416" y="1681135"/>
            <a:ext cx="2364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Times New Roman" panose="02020603050405020304" pitchFamily="18" charset="0"/>
              </a:rPr>
              <a:t>2. Seismic Loads</a:t>
            </a:r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6324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408608" y="369630"/>
            <a:ext cx="74225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  <a:ea typeface="+mj-ea"/>
                <a:cs typeface="+mj-cs"/>
              </a:rPr>
              <a:t>Dynamic Analysis</a:t>
            </a:r>
            <a:b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  <a:ea typeface="+mj-ea"/>
                <a:cs typeface="+mj-cs"/>
              </a:rPr>
            </a:br>
            <a:r>
              <a:rPr lang="en-GB" sz="28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  <a:ea typeface="+mj-ea"/>
                <a:cs typeface="+mj-cs"/>
              </a:rPr>
              <a:t>Dynamic analysis  for  seismic loading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386259" y="1789021"/>
            <a:ext cx="56717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latin typeface="Times New Roman" panose="02020603050405020304" pitchFamily="18" charset="0"/>
              </a:rPr>
              <a:t>Definition of response spectrum function:</a:t>
            </a:r>
            <a:endParaRPr lang="en-GB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45" y="2250686"/>
            <a:ext cx="5465526" cy="45174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535" y="2250686"/>
            <a:ext cx="5139359" cy="451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20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8540" y="331973"/>
            <a:ext cx="6389162" cy="10425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088" y="1374479"/>
            <a:ext cx="9612066" cy="367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927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8540" y="331973"/>
            <a:ext cx="6389162" cy="104250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02780" y="1582960"/>
            <a:ext cx="47644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Times New Roman" panose="02020603050405020304" pitchFamily="18" charset="0"/>
              </a:rPr>
              <a:t>For modal mass participation ratio</a:t>
            </a:r>
            <a:endParaRPr lang="en-GB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114" y="2253106"/>
            <a:ext cx="9126224" cy="443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256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3239" y="344852"/>
            <a:ext cx="6389162" cy="104250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17704" y="1479929"/>
            <a:ext cx="45580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latin typeface="Times New Roman" panose="02020603050405020304" pitchFamily="18" charset="0"/>
              </a:rPr>
              <a:t>3. </a:t>
            </a:r>
            <a:r>
              <a:rPr lang="en-GB" sz="2800" b="1" dirty="0">
                <a:latin typeface="Times New Roman" panose="02020603050405020304" pitchFamily="18" charset="0"/>
              </a:rPr>
              <a:t>Total base shear V check</a:t>
            </a:r>
            <a:endParaRPr lang="en-GB" sz="2800" dirty="0"/>
          </a:p>
        </p:txBody>
      </p:sp>
      <p:sp>
        <p:nvSpPr>
          <p:cNvPr id="9" name="Rectangle 8"/>
          <p:cNvSpPr/>
          <p:nvPr/>
        </p:nvSpPr>
        <p:spPr>
          <a:xfrm>
            <a:off x="1133069" y="2239782"/>
            <a:ext cx="5830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</a:rPr>
              <a:t>Total base shear can be calculated manually by this equation: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18" y="2707711"/>
            <a:ext cx="2410161" cy="391532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3374535" y="3234623"/>
                <a:ext cx="8203572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400" dirty="0">
                    <a:latin typeface="Times New Roman" panose="02020603050405020304" pitchFamily="18" charset="0"/>
                  </a:rPr>
                  <a:t>Substitute </a:t>
                </a:r>
                <a:r>
                  <a:rPr lang="en-GB" sz="2400" dirty="0" err="1">
                    <a:latin typeface="Times New Roman" panose="02020603050405020304" pitchFamily="18" charset="0"/>
                  </a:rPr>
                  <a:t>Wd</a:t>
                </a:r>
                <a:r>
                  <a:rPr lang="en-GB" sz="2400" dirty="0">
                    <a:latin typeface="Times New Roman" panose="02020603050405020304" pitchFamily="18" charset="0"/>
                  </a:rPr>
                  <a:t> = 35010 KN, </a:t>
                </a:r>
                <a:r>
                  <a:rPr lang="en-GB" sz="2400" dirty="0" err="1">
                    <a:latin typeface="Times New Roman" panose="02020603050405020304" pitchFamily="18" charset="0"/>
                  </a:rPr>
                  <a:t>Cv</a:t>
                </a:r>
                <a:r>
                  <a:rPr lang="en-GB" sz="2400" dirty="0">
                    <a:latin typeface="Times New Roman" panose="02020603050405020304" pitchFamily="18" charset="0"/>
                  </a:rPr>
                  <a:t> = 0.32, Ca= 0.22, I=1, T =0.55 s</a:t>
                </a:r>
              </a:p>
              <a:p>
                <a:r>
                  <a:rPr lang="en-GB" sz="2400" dirty="0">
                    <a:latin typeface="Times New Roman" panose="02020603050405020304" pitchFamily="18" charset="0"/>
                  </a:rPr>
                  <a:t>For R =6.5 </a:t>
                </a:r>
                <a:r>
                  <a:rPr lang="en-GB" sz="2400" dirty="0">
                    <a:latin typeface="Arial Unicode MS" panose="020B0604020202020204" pitchFamily="34" charset="-128"/>
                  </a:rPr>
                  <a:t>￫ </a:t>
                </a:r>
                <a:r>
                  <a:rPr lang="en-GB" sz="2400" dirty="0">
                    <a:latin typeface="Times New Roman" panose="02020603050405020304" pitchFamily="18" charset="0"/>
                  </a:rPr>
                  <a:t>V = 3671.4 KN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GB" sz="2400" dirty="0" err="1">
                    <a:latin typeface="Times New Roman" panose="02020603050405020304" pitchFamily="18" charset="0"/>
                  </a:rPr>
                  <a:t>Vmax</a:t>
                </a:r>
                <a:r>
                  <a:rPr lang="en-GB" sz="2400" dirty="0">
                    <a:latin typeface="Times New Roman" panose="02020603050405020304" pitchFamily="18" charset="0"/>
                  </a:rPr>
                  <a:t> ( 2962KN</a:t>
                </a:r>
                <a:r>
                  <a:rPr lang="en-GB" sz="2400" dirty="0" smtClean="0">
                    <a:latin typeface="Times New Roman" panose="02020603050405020304" pitchFamily="18" charset="0"/>
                  </a:rPr>
                  <a:t>)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</a:rPr>
                  <a:t>So Use </a:t>
                </a:r>
                <a:r>
                  <a:rPr lang="en-US" sz="2400" dirty="0" err="1" smtClean="0">
                    <a:latin typeface="Times New Roman" panose="02020603050405020304" pitchFamily="18" charset="0"/>
                  </a:rPr>
                  <a:t>Vmax</a:t>
                </a:r>
                <a:r>
                  <a:rPr lang="en-US" sz="2400" dirty="0" smtClean="0">
                    <a:latin typeface="Times New Roman" panose="02020603050405020304" pitchFamily="18" charset="0"/>
                  </a:rPr>
                  <a:t>. = 2962 KN</a:t>
                </a:r>
                <a:endParaRPr lang="en-GB" sz="2400" dirty="0"/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4535" y="3234623"/>
                <a:ext cx="8203572" cy="1200329"/>
              </a:xfrm>
              <a:prstGeom prst="rect">
                <a:avLst/>
              </a:prstGeom>
              <a:blipFill rotWithShape="0">
                <a:blip r:embed="rId4"/>
                <a:stretch>
                  <a:fillRect l="-1190" t="-4061" b="-10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1931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3524" y="1531444"/>
            <a:ext cx="2035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</a:rPr>
              <a:t>4. </a:t>
            </a:r>
            <a:r>
              <a:rPr lang="en-GB" b="1" dirty="0">
                <a:latin typeface="Times New Roman" panose="02020603050405020304" pitchFamily="18" charset="0"/>
              </a:rPr>
              <a:t>Period T Check: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3239" y="344852"/>
            <a:ext cx="6389162" cy="10425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03" y="1900776"/>
            <a:ext cx="4625964" cy="454912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01048" y="2219947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</a:rPr>
              <a:t>The following equation is used to check T:</a:t>
            </a:r>
          </a:p>
          <a:p>
            <a:r>
              <a:rPr lang="en-GB" dirty="0">
                <a:latin typeface="Times New Roman" panose="02020603050405020304" pitchFamily="18" charset="0"/>
              </a:rPr>
              <a:t>T= Ct (</a:t>
            </a:r>
            <a:r>
              <a:rPr lang="en-GB" dirty="0" err="1">
                <a:latin typeface="Times New Roman" panose="02020603050405020304" pitchFamily="18" charset="0"/>
              </a:rPr>
              <a:t>hn</a:t>
            </a:r>
            <a:r>
              <a:rPr lang="en-GB" dirty="0">
                <a:latin typeface="Times New Roman" panose="02020603050405020304" pitchFamily="18" charset="0"/>
              </a:rPr>
              <a:t>)</a:t>
            </a:r>
            <a:r>
              <a:rPr lang="en-GB" sz="1050" dirty="0">
                <a:latin typeface="Times New Roman" panose="02020603050405020304" pitchFamily="18" charset="0"/>
              </a:rPr>
              <a:t>3/4 </a:t>
            </a:r>
            <a:r>
              <a:rPr lang="en-GB" dirty="0">
                <a:latin typeface="Times New Roman" panose="02020603050405020304" pitchFamily="18" charset="0"/>
              </a:rPr>
              <a:t>where:</a:t>
            </a:r>
          </a:p>
          <a:p>
            <a:r>
              <a:rPr lang="en-GB" dirty="0" err="1">
                <a:latin typeface="Times New Roman" panose="02020603050405020304" pitchFamily="18" charset="0"/>
              </a:rPr>
              <a:t>hn</a:t>
            </a:r>
            <a:r>
              <a:rPr lang="en-GB" dirty="0">
                <a:latin typeface="Times New Roman" panose="02020603050405020304" pitchFamily="18" charset="0"/>
              </a:rPr>
              <a:t> is the height of structure in meters = 4 floor *3.25m + 5.4m = 18.4 m</a:t>
            </a:r>
          </a:p>
          <a:p>
            <a:r>
              <a:rPr lang="en-GB" dirty="0">
                <a:latin typeface="Times New Roman" panose="02020603050405020304" pitchFamily="18" charset="0"/>
              </a:rPr>
              <a:t>Ct is a constant = 0.03 , but we </a:t>
            </a:r>
            <a:r>
              <a:rPr lang="en-GB" dirty="0" err="1">
                <a:latin typeface="Times New Roman" panose="02020603050405020304" pitchFamily="18" charset="0"/>
              </a:rPr>
              <a:t>devide</a:t>
            </a:r>
            <a:r>
              <a:rPr lang="en-GB" dirty="0">
                <a:latin typeface="Times New Roman" panose="02020603050405020304" pitchFamily="18" charset="0"/>
              </a:rPr>
              <a:t> on 0.3048 to </a:t>
            </a:r>
            <a:r>
              <a:rPr lang="en-GB" dirty="0" smtClean="0">
                <a:latin typeface="Times New Roman" panose="02020603050405020304" pitchFamily="18" charset="0"/>
              </a:rPr>
              <a:t>convert </a:t>
            </a:r>
            <a:r>
              <a:rPr lang="en-GB" dirty="0">
                <a:latin typeface="Times New Roman" panose="02020603050405020304" pitchFamily="18" charset="0"/>
              </a:rPr>
              <a:t>for foot .</a:t>
            </a:r>
          </a:p>
          <a:p>
            <a:r>
              <a:rPr lang="en-GB" dirty="0">
                <a:latin typeface="Times New Roman" panose="02020603050405020304" pitchFamily="18" charset="0"/>
              </a:rPr>
              <a:t>Then T= 0.645 seconds.</a:t>
            </a:r>
          </a:p>
          <a:p>
            <a:r>
              <a:rPr lang="en-GB" dirty="0">
                <a:latin typeface="Times New Roman" panose="02020603050405020304" pitchFamily="18" charset="0"/>
              </a:rPr>
              <a:t>T model 0.622 sec is nearly equal relative to 0.645 sec . </a:t>
            </a:r>
            <a:endParaRPr lang="en-GB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255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54169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Introduction </a:t>
            </a:r>
            <a:endParaRPr lang="ar-SA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23648" y="1981200"/>
                <a:ext cx="9717331" cy="3777622"/>
              </a:xfrm>
            </p:spPr>
            <p:txBody>
              <a:bodyPr rtlCol="0">
                <a:normAutofit fontScale="85000" lnSpcReduction="20000"/>
              </a:bodyPr>
              <a:lstStyle/>
              <a:p>
                <a:pPr marL="0" indent="0" algn="l" rtl="0" fontAlgn="auto">
                  <a:spcAft>
                    <a:spcPts val="0"/>
                  </a:spcAft>
                  <a:buNone/>
                  <a:defRPr/>
                </a:pPr>
                <a:endPara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l" rtl="0" fontAlgn="auto">
                  <a:spcAft>
                    <a:spcPts val="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n-US" sz="2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This building consists of </a:t>
                </a:r>
                <a:r>
                  <a:rPr lang="en-US" sz="2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five </a:t>
                </a:r>
                <a:r>
                  <a:rPr lang="en-US" sz="2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floors described as follows:</a:t>
                </a:r>
              </a:p>
              <a:p>
                <a:pPr algn="l" rtl="0" fontAlgn="auto">
                  <a:spcAft>
                    <a:spcPts val="0"/>
                  </a:spcAft>
                  <a:buFont typeface="Wingdings" panose="05000000000000000000" pitchFamily="2" charset="2"/>
                  <a:buChar char="Ø"/>
                  <a:defRPr/>
                </a:pPr>
                <a:endParaRPr lang="en-US" sz="2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l" rtl="0" fontAlgn="auto">
                  <a:spcAft>
                    <a:spcPts val="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n-US" sz="2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	The ground  floor has a height of </a:t>
                </a:r>
                <a:r>
                  <a:rPr lang="en-US" sz="2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5.4 </a:t>
                </a:r>
                <a:r>
                  <a:rPr lang="en-US" sz="2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 , contains  stories  for commercial uses.</a:t>
                </a:r>
              </a:p>
              <a:p>
                <a:pPr algn="l" rtl="0" fontAlgn="auto">
                  <a:spcAft>
                    <a:spcPts val="0"/>
                  </a:spcAft>
                  <a:buFont typeface="Wingdings" panose="05000000000000000000" pitchFamily="2" charset="2"/>
                  <a:buChar char="Ø"/>
                  <a:defRPr/>
                </a:pPr>
                <a:endParaRPr lang="en-US" sz="2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l" rtl="0" fontAlgn="auto">
                  <a:spcAft>
                    <a:spcPts val="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n-US" sz="2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	The remaining floors are residential </a:t>
                </a:r>
                <a:r>
                  <a:rPr lang="en-US" sz="2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floors, each floor contain two flats , each one has area of 200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6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2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.</a:t>
                </a:r>
                <a:endParaRPr lang="en-US" sz="2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l" rtl="0" fontAlgn="auto">
                  <a:spcAft>
                    <a:spcPts val="0"/>
                  </a:spcAft>
                  <a:buFont typeface="Wingdings" panose="05000000000000000000" pitchFamily="2" charset="2"/>
                  <a:buChar char="Ø"/>
                  <a:defRPr/>
                </a:pPr>
                <a:endParaRPr lang="en-US" sz="2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l" rtl="0" fontAlgn="auto">
                  <a:spcAft>
                    <a:spcPts val="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n-US" sz="2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	The Parking is outside the building that is around it.</a:t>
                </a:r>
              </a:p>
              <a:p>
                <a:pPr algn="l" rtl="0" fontAlgn="auto">
                  <a:spcAft>
                    <a:spcPts val="0"/>
                  </a:spcAft>
                  <a:buFont typeface="Wingdings" panose="05000000000000000000" pitchFamily="2" charset="2"/>
                  <a:buChar char="Ø"/>
                  <a:defRPr/>
                </a:pPr>
                <a:endPara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23648" y="1981200"/>
                <a:ext cx="9717331" cy="3777622"/>
              </a:xfrm>
              <a:blipFill rotWithShape="0">
                <a:blip r:embed="rId3"/>
                <a:stretch>
                  <a:fillRect l="-6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1369" y="1718084"/>
            <a:ext cx="110114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</a:rPr>
              <a:t>When </a:t>
            </a:r>
            <a:r>
              <a:rPr lang="en-GB" sz="2000" dirty="0">
                <a:latin typeface="Times New Roman" panose="02020603050405020304" pitchFamily="18" charset="0"/>
              </a:rPr>
              <a:t>we applied 1 KN/m2 on </a:t>
            </a:r>
            <a:r>
              <a:rPr lang="en-GB" sz="2000" dirty="0" smtClean="0">
                <a:latin typeface="Times New Roman" panose="02020603050405020304" pitchFamily="18" charset="0"/>
              </a:rPr>
              <a:t>the structure </a:t>
            </a:r>
            <a:r>
              <a:rPr lang="en-GB" sz="2000" dirty="0">
                <a:latin typeface="Times New Roman" panose="02020603050405020304" pitchFamily="18" charset="0"/>
              </a:rPr>
              <a:t>another more accurate equation is used to check T </a:t>
            </a:r>
            <a:r>
              <a:rPr lang="en-GB" sz="2000" dirty="0" smtClean="0">
                <a:latin typeface="Times New Roman" panose="02020603050405020304" pitchFamily="18" charset="0"/>
              </a:rPr>
              <a:t>result:</a:t>
            </a:r>
            <a:endParaRPr lang="en-GB" sz="2000" dirty="0">
              <a:latin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2630" y="431869"/>
            <a:ext cx="6389162" cy="10425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784" y="2307252"/>
            <a:ext cx="3091362" cy="11003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7909" y="2307252"/>
            <a:ext cx="5473522" cy="42839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498527" y="3612981"/>
                <a:ext cx="4189382" cy="83965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1600" b="0" cap="none" spc="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By </a:t>
                </a:r>
                <a:r>
                  <a:rPr lang="en-US" sz="1600" b="0" cap="none" spc="0" dirty="0" err="1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relouf</a:t>
                </a:r>
                <a:r>
                  <a:rPr lang="en-US" sz="1600" b="0" cap="none" spc="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method</a:t>
                </a:r>
              </a:p>
              <a:p>
                <a:pPr algn="ctr"/>
                <a:r>
                  <a:rPr lang="en-US" sz="1600" b="0" cap="none" spc="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T = 2 </a:t>
                </a:r>
                <a14:m>
                  <m:oMath xmlns:m="http://schemas.openxmlformats.org/officeDocument/2006/math">
                    <m:r>
                      <a:rPr lang="en-US" sz="1600" b="0" i="1" cap="none" spc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sz="1600" b="0" i="1" cap="none" spc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sz="1600" b="0" i="1" cap="none" spc="0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600" b="0" i="1" cap="none" spc="0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cap="none" spc="0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1600" b="0" i="1" cap="none" spc="0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1600" b="0" i="1" cap="none" spc="0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498</m:t>
                            </m:r>
                            <m:r>
                              <a:rPr lang="en-US" sz="1600" b="0" i="1" cap="none" spc="0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</m:t>
                            </m:r>
                          </m:num>
                          <m:den>
                            <m:r>
                              <a:rPr lang="en-US" sz="1600" b="0" i="1" cap="none" spc="0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US" sz="1600" b="0" i="1" cap="none" spc="0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1600" b="0" i="1" cap="none" spc="0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b="0" cap="none" spc="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= 0.55 Sec</a:t>
                </a:r>
                <a:endParaRPr lang="en-US" sz="16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527" y="3612981"/>
                <a:ext cx="4189382" cy="839653"/>
              </a:xfrm>
              <a:prstGeom prst="rect">
                <a:avLst/>
              </a:prstGeom>
              <a:blipFill rotWithShape="0">
                <a:blip r:embed="rId5"/>
                <a:stretch>
                  <a:fillRect t="-36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3350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35565" y="392068"/>
            <a:ext cx="8912225" cy="1281112"/>
          </a:xfrm>
        </p:spPr>
        <p:txBody>
          <a:bodyPr/>
          <a:lstStyle/>
          <a:p>
            <a:pPr algn="ctr"/>
            <a:r>
              <a:rPr lang="en-US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Dynamic Analysis</a:t>
            </a:r>
            <a:br>
              <a:rPr lang="en-US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GB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Analysis and design of slabs (dynamic)</a:t>
            </a:r>
            <a:br>
              <a:rPr lang="en-GB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1800" b="1" dirty="0" smtClean="0"/>
              <a:t>Shear </a:t>
            </a:r>
            <a:r>
              <a:rPr lang="en-GB" sz="1800" b="1" dirty="0"/>
              <a:t>force contour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060" y="2723963"/>
            <a:ext cx="5516637" cy="386662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935565" y="1821051"/>
            <a:ext cx="32527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Check For Shear</a:t>
            </a:r>
            <a:endParaRPr lang="en-US" sz="2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388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35565" y="392068"/>
            <a:ext cx="8912225" cy="1281112"/>
          </a:xfrm>
        </p:spPr>
        <p:txBody>
          <a:bodyPr/>
          <a:lstStyle/>
          <a:p>
            <a:r>
              <a:rPr lang="en-US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Dynamic Analysis</a:t>
            </a:r>
            <a:br>
              <a:rPr lang="en-US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GB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Analysis and design of slabs (dynamic)</a:t>
            </a:r>
            <a:br>
              <a:rPr lang="en-GB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maximum shear force at distance d/2 from face of support = 34.6 KN.</a:t>
            </a:r>
            <a:b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ØVc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0.75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× 1/6 (√28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170×1000) /1000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ØVc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=112.4 KN</a:t>
            </a:r>
            <a:b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Vu =34.6 KN</a:t>
            </a:r>
            <a:b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ØVc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=112&gt;Vu=34.6 no need for shear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reinforcement.</a:t>
            </a: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2309274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Dynamic Analysis</a:t>
            </a:r>
            <a:br>
              <a:rPr lang="en-US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GB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Analysis and design of slabs (dynamic)</a:t>
            </a:r>
            <a:br>
              <a:rPr lang="en-GB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GB" sz="2800" dirty="0"/>
              <a:t/>
            </a:r>
            <a:br>
              <a:rPr lang="en-GB" sz="2800" dirty="0"/>
            </a:br>
            <a:endParaRPr lang="en-GB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388" y="2415327"/>
            <a:ext cx="7210425" cy="45529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898329" y="2045995"/>
            <a:ext cx="2480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M22 contours diagram</a:t>
            </a:r>
          </a:p>
        </p:txBody>
      </p:sp>
    </p:spTree>
    <p:extLst>
      <p:ext uri="{BB962C8B-B14F-4D97-AF65-F5344CB8AC3E}">
        <p14:creationId xmlns:p14="http://schemas.microsoft.com/office/powerpoint/2010/main" val="2850847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algn="ctr"/>
            <a:r>
              <a:rPr lang="en-US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Dynamic Analysis</a:t>
            </a:r>
            <a:br>
              <a:rPr lang="en-US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GB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Analysis and design of slabs (dynamic)</a:t>
            </a:r>
            <a:br>
              <a:rPr lang="en-GB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GB" sz="2800" dirty="0"/>
              <a:t/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8" name="Rectangle 7"/>
          <p:cNvSpPr/>
          <p:nvPr/>
        </p:nvSpPr>
        <p:spPr>
          <a:xfrm>
            <a:off x="1431332" y="1905000"/>
            <a:ext cx="332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of flexure </a:t>
            </a:r>
            <a:endParaRPr lang="en-US" sz="2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538" y="2647181"/>
            <a:ext cx="6249272" cy="331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797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92440" y="323792"/>
            <a:ext cx="96462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  <a:ea typeface="+mj-ea"/>
                <a:cs typeface="+mj-cs"/>
              </a:rPr>
              <a:t>Dynamic Analysis</a:t>
            </a:r>
            <a:b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  <a:ea typeface="+mj-ea"/>
                <a:cs typeface="+mj-cs"/>
              </a:rPr>
            </a:br>
            <a:r>
              <a:rPr lang="en-GB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  <a:ea typeface="+mj-ea"/>
                <a:cs typeface="+mj-cs"/>
              </a:rPr>
              <a:t>Analysis and design of </a:t>
            </a:r>
            <a:r>
              <a:rPr lang="en-GB" sz="3600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  <a:ea typeface="+mj-ea"/>
                <a:cs typeface="+mj-cs"/>
              </a:rPr>
              <a:t>beams </a:t>
            </a:r>
            <a:r>
              <a:rPr lang="en-GB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  <a:ea typeface="+mj-ea"/>
                <a:cs typeface="+mj-cs"/>
              </a:rPr>
              <a:t>(dynamic)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136" y="3561362"/>
            <a:ext cx="8945223" cy="166710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92440" y="2045810"/>
            <a:ext cx="3954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>
                <a:latin typeface="Times New Roman" panose="02020603050405020304" pitchFamily="18" charset="0"/>
              </a:rPr>
              <a:t>Third basement Beams Dimensions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56481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03042" y="259398"/>
            <a:ext cx="100841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Dynamic Analysis</a:t>
            </a:r>
            <a:b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</a:br>
            <a:r>
              <a:rPr lang="en-GB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Analysis and design of beams (dynamic)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081" y="3138737"/>
            <a:ext cx="9878804" cy="12765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660" y="4415265"/>
            <a:ext cx="9850225" cy="39058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235343" y="2038808"/>
            <a:ext cx="534954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Critical beam in group B1 (300*500)</a:t>
            </a:r>
            <a:endParaRPr lang="en-US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0481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83346" y="233640"/>
            <a:ext cx="99296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Dynamic Analysis</a:t>
            </a:r>
            <a:b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</a:br>
            <a:r>
              <a:rPr lang="en-GB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Analysis and design of beams (dynamic)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3346" y="1820128"/>
            <a:ext cx="53495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Critical beam in group </a:t>
            </a:r>
            <a:r>
              <a:rPr lang="en-US" sz="2400" b="1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B2 (300*400</a:t>
            </a:r>
            <a:r>
              <a:rPr lang="en-US" sz="24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US" sz="2400" b="1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448" y="2667952"/>
            <a:ext cx="10058400" cy="14180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448" y="4072012"/>
            <a:ext cx="9793067" cy="40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304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83346" y="272276"/>
            <a:ext cx="98780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Dynamic Analysis</a:t>
            </a:r>
            <a:b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</a:br>
            <a:r>
              <a:rPr lang="en-GB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Analysis and design of beams (dynamic)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3346" y="1948917"/>
            <a:ext cx="53495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Critical beam in group </a:t>
            </a:r>
            <a:r>
              <a:rPr lang="en-US" sz="2400" b="1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B3 </a:t>
            </a:r>
            <a:r>
              <a:rPr lang="en-US" sz="24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(</a:t>
            </a:r>
            <a:r>
              <a:rPr lang="en-US" sz="2400" b="1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300*300</a:t>
            </a:r>
            <a:r>
              <a:rPr lang="en-US" sz="24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US" sz="2400" b="1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007" y="2544462"/>
            <a:ext cx="9650172" cy="17433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007" y="4421660"/>
            <a:ext cx="9602540" cy="40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605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96225" y="195003"/>
            <a:ext cx="98780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Dynamic Analysis</a:t>
            </a:r>
            <a:b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</a:br>
            <a:r>
              <a:rPr lang="en-GB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Analysis and design of beams (dynamic)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1479" y="1827649"/>
            <a:ext cx="1090733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This pictures show the </a:t>
            </a:r>
            <a:r>
              <a:rPr lang="en-US" sz="2400" b="1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differents</a:t>
            </a:r>
            <a:r>
              <a:rPr lang="en-US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in inflection points , moments and shear between static and dynamic :</a:t>
            </a:r>
            <a:endParaRPr lang="en-US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51" y="2656154"/>
            <a:ext cx="5427593" cy="37172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148" y="2658646"/>
            <a:ext cx="5333172" cy="371230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477463" y="6457890"/>
            <a:ext cx="82586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</a:t>
            </a:r>
            <a:r>
              <a:rPr lang="en-US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tatic</a:t>
            </a:r>
            <a:endPara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909624" y="6370951"/>
            <a:ext cx="138371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ynamic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4397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980" y="0"/>
            <a:ext cx="72620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78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00011" y="117730"/>
            <a:ext cx="102515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Dynamic Analysis</a:t>
            </a:r>
            <a:b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</a:br>
            <a:r>
              <a:rPr lang="en-GB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Analysis and design of </a:t>
            </a:r>
            <a:r>
              <a:rPr lang="en-GB" sz="3600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columns </a:t>
            </a:r>
            <a:r>
              <a:rPr lang="en-GB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(dynamic)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110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648496" y="607127"/>
            <a:ext cx="102515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Design OF Footings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8495" y="1451455"/>
            <a:ext cx="792050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</a:rPr>
              <a:t>Single </a:t>
            </a:r>
            <a:r>
              <a:rPr lang="en-GB" sz="2000" b="1" dirty="0">
                <a:latin typeface="Times New Roman" panose="02020603050405020304" pitchFamily="18" charset="0"/>
              </a:rPr>
              <a:t>Footing Design:</a:t>
            </a:r>
          </a:p>
          <a:p>
            <a:r>
              <a:rPr lang="en-GB" sz="2000" dirty="0" err="1">
                <a:latin typeface="Times New Roman" panose="02020603050405020304" pitchFamily="18" charset="0"/>
              </a:rPr>
              <a:t>F’c</a:t>
            </a:r>
            <a:r>
              <a:rPr lang="en-GB" sz="2000" dirty="0">
                <a:latin typeface="Times New Roman" panose="02020603050405020304" pitchFamily="18" charset="0"/>
              </a:rPr>
              <a:t> =28 </a:t>
            </a:r>
            <a:r>
              <a:rPr lang="en-GB" sz="2000" dirty="0" err="1">
                <a:latin typeface="Times New Roman" panose="02020603050405020304" pitchFamily="18" charset="0"/>
              </a:rPr>
              <a:t>Mpa</a:t>
            </a:r>
            <a:r>
              <a:rPr lang="en-GB" sz="2000" dirty="0">
                <a:latin typeface="Times New Roman" panose="02020603050405020304" pitchFamily="18" charset="0"/>
              </a:rPr>
              <a:t>, </a:t>
            </a:r>
            <a:r>
              <a:rPr lang="en-GB" sz="2000" dirty="0" err="1">
                <a:latin typeface="Times New Roman" panose="02020603050405020304" pitchFamily="18" charset="0"/>
              </a:rPr>
              <a:t>Fy</a:t>
            </a:r>
            <a:r>
              <a:rPr lang="en-GB" sz="2000" dirty="0">
                <a:latin typeface="Times New Roman" panose="02020603050405020304" pitchFamily="18" charset="0"/>
              </a:rPr>
              <a:t>=420Mpa</a:t>
            </a:r>
          </a:p>
          <a:p>
            <a:r>
              <a:rPr lang="en-GB" sz="2000" dirty="0" err="1">
                <a:latin typeface="Times New Roman" panose="02020603050405020304" pitchFamily="18" charset="0"/>
              </a:rPr>
              <a:t>qall</a:t>
            </a:r>
            <a:r>
              <a:rPr lang="en-GB" sz="2000" dirty="0">
                <a:latin typeface="Times New Roman" panose="02020603050405020304" pitchFamily="18" charset="0"/>
              </a:rPr>
              <a:t>=300 </a:t>
            </a:r>
            <a:r>
              <a:rPr lang="en-GB" sz="2000" dirty="0" err="1">
                <a:latin typeface="Times New Roman" panose="02020603050405020304" pitchFamily="18" charset="0"/>
              </a:rPr>
              <a:t>kN</a:t>
            </a:r>
            <a:r>
              <a:rPr lang="en-GB" sz="2000" dirty="0">
                <a:latin typeface="Times New Roman" panose="02020603050405020304" pitchFamily="18" charset="0"/>
              </a:rPr>
              <a:t>/m2</a:t>
            </a:r>
          </a:p>
          <a:p>
            <a:r>
              <a:rPr lang="en-GB" sz="2000" dirty="0">
                <a:latin typeface="Times New Roman" panose="02020603050405020304" pitchFamily="18" charset="0"/>
              </a:rPr>
              <a:t>Taking footing F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Column #6 to be calculated:</a:t>
            </a:r>
          </a:p>
          <a:p>
            <a:r>
              <a:rPr lang="en-GB" sz="2000" dirty="0">
                <a:latin typeface="Times New Roman" panose="02020603050405020304" pitchFamily="18" charset="0"/>
              </a:rPr>
              <a:t>Column dimensions (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55*30) cm</a:t>
            </a:r>
            <a:endParaRPr lang="en-GB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319" y="3280668"/>
            <a:ext cx="3236838" cy="27735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8539" y="3280668"/>
            <a:ext cx="2800410" cy="234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192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866" y="2280400"/>
            <a:ext cx="7668695" cy="335326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48496" y="607127"/>
            <a:ext cx="102515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dirty="0" smtClean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Design OF Footings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3779" y="1582263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</a:rPr>
              <a:t>Footings Dimension &amp; Reinforcement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818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648496" y="607127"/>
            <a:ext cx="102515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SPECIAL STRUCTURAL ELEMENTS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83778" y="1595839"/>
            <a:ext cx="2568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latin typeface="Times New Roman" panose="02020603050405020304" pitchFamily="18" charset="0"/>
              </a:rPr>
              <a:t>1. </a:t>
            </a:r>
            <a:r>
              <a:rPr lang="en-GB" sz="2800" b="1" dirty="0" smtClean="0">
                <a:latin typeface="Times New Roman" panose="02020603050405020304" pitchFamily="18" charset="0"/>
              </a:rPr>
              <a:t>Stairs Design</a:t>
            </a:r>
            <a:endParaRPr lang="en-GB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8106" y="2312063"/>
            <a:ext cx="5874883" cy="24788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78287" y="2535839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err="1">
                <a:latin typeface="Times New Roman" panose="02020603050405020304" pitchFamily="18" charset="0"/>
              </a:rPr>
              <a:t>F’c</a:t>
            </a:r>
            <a:r>
              <a:rPr lang="en-GB" sz="2400" dirty="0">
                <a:latin typeface="Times New Roman" panose="02020603050405020304" pitchFamily="18" charset="0"/>
              </a:rPr>
              <a:t> = 28Mpa</a:t>
            </a:r>
          </a:p>
          <a:p>
            <a:r>
              <a:rPr lang="en-GB" sz="2400" dirty="0" err="1">
                <a:latin typeface="Times New Roman" panose="02020603050405020304" pitchFamily="18" charset="0"/>
              </a:rPr>
              <a:t>Fy</a:t>
            </a:r>
            <a:r>
              <a:rPr lang="en-GB" sz="2400" dirty="0">
                <a:latin typeface="Times New Roman" panose="02020603050405020304" pitchFamily="18" charset="0"/>
              </a:rPr>
              <a:t> =420Mpa.</a:t>
            </a:r>
          </a:p>
          <a:p>
            <a:r>
              <a:rPr lang="en-GB" sz="2400" dirty="0" smtClean="0">
                <a:latin typeface="Times New Roman" panose="02020603050405020304" pitchFamily="18" charset="0"/>
              </a:rPr>
              <a:t>SID </a:t>
            </a:r>
            <a:r>
              <a:rPr lang="en-GB" sz="2400" dirty="0">
                <a:latin typeface="Times New Roman" panose="02020603050405020304" pitchFamily="18" charset="0"/>
              </a:rPr>
              <a:t>Load = 3kN/m2.</a:t>
            </a:r>
          </a:p>
          <a:p>
            <a:r>
              <a:rPr lang="en-GB" sz="2400" dirty="0">
                <a:latin typeface="Times New Roman" panose="02020603050405020304" pitchFamily="18" charset="0"/>
              </a:rPr>
              <a:t>Live load = 4kN/m2.</a:t>
            </a:r>
          </a:p>
          <a:p>
            <a:r>
              <a:rPr lang="en-GB" sz="2400" dirty="0">
                <a:latin typeface="Times New Roman" panose="02020603050405020304" pitchFamily="18" charset="0"/>
              </a:rPr>
              <a:t># of running = 4.2/ 0.28 = 15</a:t>
            </a:r>
          </a:p>
          <a:p>
            <a:r>
              <a:rPr lang="en-GB" sz="2400" dirty="0">
                <a:latin typeface="Times New Roman" panose="02020603050405020304" pitchFamily="18" charset="0"/>
              </a:rPr>
              <a:t># of rising =2.75/0.17 = 16</a:t>
            </a:r>
          </a:p>
          <a:p>
            <a:r>
              <a:rPr lang="en-GB" sz="2400" dirty="0">
                <a:latin typeface="Times New Roman" panose="02020603050405020304" pitchFamily="18" charset="0"/>
              </a:rPr>
              <a:t># of steps for one flight = 15 steps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79799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70154" y="2265661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b="1" dirty="0">
                <a:latin typeface="Times New Roman" panose="02020603050405020304" pitchFamily="18" charset="0"/>
              </a:rPr>
              <a:t>Thickness of the stairs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GB" sz="2400" dirty="0">
                <a:latin typeface="Times New Roman" panose="02020603050405020304" pitchFamily="18" charset="0"/>
              </a:rPr>
              <a:t>Assume simply supported slab:</a:t>
            </a:r>
          </a:p>
          <a:p>
            <a:r>
              <a:rPr lang="en-GB" sz="2400" dirty="0" err="1">
                <a:latin typeface="Times New Roman" panose="02020603050405020304" pitchFamily="18" charset="0"/>
              </a:rPr>
              <a:t>hmin</a:t>
            </a:r>
            <a:r>
              <a:rPr lang="en-GB" sz="2400" dirty="0">
                <a:latin typeface="Times New Roman" panose="02020603050405020304" pitchFamily="18" charset="0"/>
              </a:rPr>
              <a:t> = 0.85*(L/20)</a:t>
            </a:r>
          </a:p>
          <a:p>
            <a:r>
              <a:rPr lang="en-GB" sz="2400" dirty="0">
                <a:latin typeface="Times New Roman" panose="02020603050405020304" pitchFamily="18" charset="0"/>
              </a:rPr>
              <a:t>= 0.85*(4.2/20)</a:t>
            </a:r>
          </a:p>
          <a:p>
            <a:r>
              <a:rPr lang="en-GB" sz="2400" dirty="0">
                <a:latin typeface="Times New Roman" panose="02020603050405020304" pitchFamily="18" charset="0"/>
              </a:rPr>
              <a:t>= 0.18 m …… Take h=20cm with cover 3cm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8353" y="1648496"/>
            <a:ext cx="5713647" cy="403593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249251" y="285155"/>
            <a:ext cx="102515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SPECIAL STRUCTURAL ELEMENTS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406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97096" y="333708"/>
            <a:ext cx="78614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4000" dirty="0">
                <a:ln w="0"/>
                <a:gradFill>
                  <a:gsLst>
                    <a:gs pos="0">
                      <a:srgbClr val="92AA4C">
                        <a:lumMod val="50000"/>
                      </a:srgbClr>
                    </a:gs>
                    <a:gs pos="50000">
                      <a:srgbClr val="92AA4C"/>
                    </a:gs>
                    <a:gs pos="100000">
                      <a:srgbClr val="92AA4C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SPECIAL STRUCTURAL ELEMENTS</a:t>
            </a:r>
            <a:endParaRPr lang="en-GB" sz="4000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17108" y="1041594"/>
            <a:ext cx="31821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 smtClean="0">
                <a:latin typeface="Times New Roman" panose="02020603050405020304" pitchFamily="18" charset="0"/>
              </a:rPr>
              <a:t>2. Tie Beam design:</a:t>
            </a:r>
            <a:endParaRPr lang="en-GB" sz="2800" dirty="0"/>
          </a:p>
        </p:txBody>
      </p:sp>
      <p:sp>
        <p:nvSpPr>
          <p:cNvPr id="9" name="Rectangle 8"/>
          <p:cNvSpPr/>
          <p:nvPr/>
        </p:nvSpPr>
        <p:spPr>
          <a:xfrm>
            <a:off x="1385397" y="1749480"/>
            <a:ext cx="4218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</a:rPr>
              <a:t>Tie Beam at X-direction (exterior beam):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244958" y="2107808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</a:rPr>
              <a:t>Materials:</a:t>
            </a:r>
          </a:p>
          <a:p>
            <a:r>
              <a:rPr lang="en-GB" sz="2000" dirty="0" err="1">
                <a:latin typeface="Times New Roman" panose="02020603050405020304" pitchFamily="18" charset="0"/>
              </a:rPr>
              <a:t>f’c</a:t>
            </a:r>
            <a:r>
              <a:rPr lang="en-GB" sz="2000" dirty="0">
                <a:latin typeface="Times New Roman" panose="02020603050405020304" pitchFamily="18" charset="0"/>
              </a:rPr>
              <a:t>=28 </a:t>
            </a:r>
            <a:r>
              <a:rPr lang="en-GB" sz="2000" dirty="0" err="1">
                <a:latin typeface="Times New Roman" panose="02020603050405020304" pitchFamily="18" charset="0"/>
              </a:rPr>
              <a:t>Mpa</a:t>
            </a:r>
            <a:r>
              <a:rPr lang="en-GB" sz="2000" dirty="0">
                <a:latin typeface="Times New Roman" panose="02020603050405020304" pitchFamily="18" charset="0"/>
              </a:rPr>
              <a:t>.</a:t>
            </a:r>
          </a:p>
          <a:p>
            <a:r>
              <a:rPr lang="en-GB" sz="2000" dirty="0" err="1">
                <a:latin typeface="Times New Roman" panose="02020603050405020304" pitchFamily="18" charset="0"/>
              </a:rPr>
              <a:t>fy</a:t>
            </a:r>
            <a:r>
              <a:rPr lang="en-GB" sz="2000" dirty="0">
                <a:latin typeface="Times New Roman" panose="02020603050405020304" pitchFamily="18" charset="0"/>
              </a:rPr>
              <a:t>=420Mpa.</a:t>
            </a:r>
            <a:endParaRPr lang="en-GB" sz="2000" dirty="0"/>
          </a:p>
        </p:txBody>
      </p:sp>
      <p:sp>
        <p:nvSpPr>
          <p:cNvPr id="11" name="Rectangle 10"/>
          <p:cNvSpPr/>
          <p:nvPr/>
        </p:nvSpPr>
        <p:spPr>
          <a:xfrm>
            <a:off x="5276045" y="2054077"/>
            <a:ext cx="74869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</a:rPr>
              <a:t>Loads:</a:t>
            </a:r>
          </a:p>
          <a:p>
            <a:r>
              <a:rPr lang="en-GB" dirty="0">
                <a:latin typeface="Times New Roman" panose="02020603050405020304" pitchFamily="18" charset="0"/>
              </a:rPr>
              <a:t>Wall load=18KN/m.</a:t>
            </a:r>
          </a:p>
          <a:p>
            <a:r>
              <a:rPr lang="en-GB" dirty="0">
                <a:latin typeface="Times New Roman" panose="02020603050405020304" pitchFamily="18" charset="0"/>
              </a:rPr>
              <a:t>Ultimate load from ground slab=1.2(0.1*25+3.5) + 1.6(3.5)=12.8KN/m</a:t>
            </a:r>
            <a:r>
              <a:rPr lang="en-GB" sz="1050" dirty="0">
                <a:latin typeface="Times New Roman" panose="02020603050405020304" pitchFamily="18" charset="0"/>
              </a:rPr>
              <a:t>2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244958" y="339888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</a:rPr>
              <a:t>Beam Dimensions:</a:t>
            </a:r>
          </a:p>
          <a:p>
            <a:r>
              <a:rPr lang="en-GB" dirty="0">
                <a:latin typeface="Times New Roman" panose="02020603050405020304" pitchFamily="18" charset="0"/>
              </a:rPr>
              <a:t>Width=250mm.</a:t>
            </a:r>
          </a:p>
          <a:p>
            <a:r>
              <a:rPr lang="en-GB" dirty="0">
                <a:latin typeface="Times New Roman" panose="02020603050405020304" pitchFamily="18" charset="0"/>
              </a:rPr>
              <a:t>Depth=500mm.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141926" y="4597619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</a:rPr>
              <a:t>Flexure Design</a:t>
            </a:r>
            <a:r>
              <a:rPr lang="en-GB" dirty="0">
                <a:latin typeface="Times New Roman" panose="02020603050405020304" pitchFamily="18" charset="0"/>
              </a:rPr>
              <a:t>:</a:t>
            </a:r>
          </a:p>
          <a:p>
            <a:r>
              <a:rPr lang="en-GB" dirty="0">
                <a:latin typeface="Times New Roman" panose="02020603050405020304" pitchFamily="18" charset="0"/>
              </a:rPr>
              <a:t>-For Mu=58.52 </a:t>
            </a:r>
            <a:r>
              <a:rPr lang="en-GB" dirty="0" err="1">
                <a:latin typeface="Times New Roman" panose="02020603050405020304" pitchFamily="18" charset="0"/>
              </a:rPr>
              <a:t>KN.m</a:t>
            </a:r>
            <a:endParaRPr lang="en-GB" dirty="0">
              <a:latin typeface="Times New Roman" panose="02020603050405020304" pitchFamily="18" charset="0"/>
            </a:endParaRPr>
          </a:p>
          <a:p>
            <a:r>
              <a:rPr lang="el-GR" dirty="0">
                <a:latin typeface="Times New Roman" panose="02020603050405020304" pitchFamily="18" charset="0"/>
              </a:rPr>
              <a:t>ρ=0.00314&lt;0.0033</a:t>
            </a:r>
          </a:p>
          <a:p>
            <a:r>
              <a:rPr lang="en-GB" dirty="0">
                <a:latin typeface="Times New Roman" panose="02020603050405020304" pitchFamily="18" charset="0"/>
              </a:rPr>
              <a:t>As=0.0033*250*450</a:t>
            </a:r>
          </a:p>
          <a:p>
            <a:r>
              <a:rPr lang="en-GB" dirty="0">
                <a:latin typeface="Times New Roman" panose="02020603050405020304" pitchFamily="18" charset="0"/>
              </a:rPr>
              <a:t>= 371 mm</a:t>
            </a:r>
            <a:r>
              <a:rPr lang="en-GB" sz="1050" dirty="0">
                <a:latin typeface="Times New Roman" panose="02020603050405020304" pitchFamily="18" charset="0"/>
              </a:rPr>
              <a:t>2 </a:t>
            </a:r>
            <a:r>
              <a:rPr lang="en-GB" dirty="0">
                <a:latin typeface="Wingdings" panose="05000000000000000000" pitchFamily="2" charset="2"/>
              </a:rPr>
              <a:t> </a:t>
            </a:r>
            <a:r>
              <a:rPr lang="en-GB" dirty="0">
                <a:latin typeface="Times New Roman" panose="02020603050405020304" pitchFamily="18" charset="0"/>
              </a:rPr>
              <a:t>Use ( 3</a:t>
            </a:r>
            <a:r>
              <a:rPr lang="el-GR" dirty="0">
                <a:latin typeface="Times New Roman" panose="02020603050405020304" pitchFamily="18" charset="0"/>
              </a:rPr>
              <a:t>φ14 )</a:t>
            </a:r>
          </a:p>
          <a:p>
            <a:r>
              <a:rPr lang="en-GB" dirty="0">
                <a:latin typeface="Times New Roman" panose="02020603050405020304" pitchFamily="18" charset="0"/>
              </a:rPr>
              <a:t>Since ρ for maximum moment &lt; </a:t>
            </a:r>
            <a:r>
              <a:rPr lang="en-GB" dirty="0" err="1">
                <a:latin typeface="Times New Roman" panose="02020603050405020304" pitchFamily="18" charset="0"/>
              </a:rPr>
              <a:t>ρ</a:t>
            </a:r>
            <a:r>
              <a:rPr lang="en-GB" sz="1050" dirty="0" err="1">
                <a:latin typeface="Times New Roman" panose="02020603050405020304" pitchFamily="18" charset="0"/>
              </a:rPr>
              <a:t>min</a:t>
            </a:r>
            <a:r>
              <a:rPr lang="en-GB" sz="1050" dirty="0">
                <a:latin typeface="Times New Roman" panose="02020603050405020304" pitchFamily="18" charset="0"/>
              </a:rPr>
              <a:t> </a:t>
            </a:r>
            <a:r>
              <a:rPr lang="en-GB" dirty="0">
                <a:latin typeface="Wingdings" panose="05000000000000000000" pitchFamily="2" charset="2"/>
              </a:rPr>
              <a:t> </a:t>
            </a:r>
            <a:r>
              <a:rPr lang="en-GB" dirty="0">
                <a:latin typeface="Times New Roman" panose="02020603050405020304" pitchFamily="18" charset="0"/>
              </a:rPr>
              <a:t>use </a:t>
            </a:r>
            <a:r>
              <a:rPr lang="en-GB" dirty="0" err="1">
                <a:latin typeface="Times New Roman" panose="02020603050405020304" pitchFamily="18" charset="0"/>
              </a:rPr>
              <a:t>ρ</a:t>
            </a:r>
            <a:r>
              <a:rPr lang="en-GB" sz="1050" dirty="0" err="1">
                <a:latin typeface="Times New Roman" panose="02020603050405020304" pitchFamily="18" charset="0"/>
              </a:rPr>
              <a:t>min</a:t>
            </a:r>
            <a:r>
              <a:rPr lang="en-GB" sz="1050" dirty="0">
                <a:latin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</a:rPr>
              <a:t>for all moments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6045" y="4451555"/>
            <a:ext cx="6769444" cy="14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813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96224" y="2086378"/>
            <a:ext cx="891508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cs typeface="+mn-cs"/>
              </a:rPr>
              <a:t>Thank You All</a:t>
            </a:r>
          </a:p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cs typeface="+mn-cs"/>
              </a:rPr>
              <a:t> </a:t>
            </a:r>
            <a:r>
              <a:rPr lang="en-US" sz="72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cs typeface="+mn-cs"/>
              </a:rPr>
              <a:t>for your attention</a:t>
            </a:r>
          </a:p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cs typeface="+mn-cs"/>
                <a:sym typeface="Wingdings" pitchFamily="2" charset="2"/>
              </a:rPr>
              <a:t>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1453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Introduction </a:t>
            </a:r>
            <a:endParaRPr lang="ar-SA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89213" y="1712889"/>
                <a:ext cx="8915400" cy="4559121"/>
              </a:xfrm>
            </p:spPr>
            <p:txBody>
              <a:bodyPr rtlCol="0">
                <a:normAutofit/>
              </a:bodyPr>
              <a:lstStyle/>
              <a:p>
                <a:pPr lvl="0" algn="l" rtl="0" fontAlgn="auto">
                  <a:spcAft>
                    <a:spcPts val="0"/>
                  </a:spcAft>
                  <a:buFont typeface="Wingdings 3" charset="2"/>
                  <a:buChar char=""/>
                  <a:defRPr/>
                </a:pPr>
                <a:r>
                  <a:rPr lang="en-US" sz="2400" b="1" dirty="0" smtClean="0"/>
                  <a:t>Structural material :</a:t>
                </a:r>
                <a:endParaRPr 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lvl="1" algn="l" rtl="0" fontAlgn="auto">
                  <a:spcBef>
                    <a:spcPct val="50000"/>
                  </a:spcBef>
                  <a:spcAft>
                    <a:spcPts val="0"/>
                  </a:spcAft>
                  <a:buFont typeface="Wingdings 3" charset="2"/>
                  <a:buChar char=""/>
                  <a:defRPr/>
                </a:pPr>
                <a:r>
                  <a:rPr lang="en-US" sz="1800" dirty="0" smtClean="0">
                    <a:solidFill>
                      <a:schemeClr val="tx1"/>
                    </a:solidFill>
                    <a:latin typeface="Palatino" charset="0"/>
                  </a:rPr>
                  <a:t>Concrete:</a:t>
                </a:r>
              </a:p>
              <a:p>
                <a:pPr marL="457200" lvl="1" indent="0" algn="l" rtl="0" fontAlgn="auto">
                  <a:spcBef>
                    <a:spcPct val="50000"/>
                  </a:spcBef>
                  <a:spcAft>
                    <a:spcPts val="0"/>
                  </a:spcAft>
                  <a:buNone/>
                  <a:defRPr/>
                </a:pPr>
                <a:r>
                  <a:rPr lang="en-US" sz="1800" dirty="0" smtClean="0">
                    <a:solidFill>
                      <a:schemeClr val="tx1"/>
                    </a:solidFill>
                    <a:latin typeface="Palatino" charset="0"/>
                  </a:rPr>
                  <a:t>For slabs , beams and column the compressive strength </a:t>
                </a:r>
                <a:r>
                  <a:rPr lang="en-US" sz="1800" b="1" dirty="0"/>
                  <a:t>f</a:t>
                </a:r>
                <a:r>
                  <a:rPr lang="en-US" sz="1800" b="1" baseline="-25000" dirty="0" smtClean="0"/>
                  <a:t>c</a:t>
                </a:r>
                <a:r>
                  <a:rPr lang="en-US" sz="1800" b="1" baseline="30000" dirty="0" smtClean="0"/>
                  <a:t> </a:t>
                </a:r>
                <a:r>
                  <a:rPr lang="en-US" sz="1800" b="1" dirty="0"/>
                  <a:t>= 28 </a:t>
                </a:r>
                <a:r>
                  <a:rPr lang="en-US" sz="1800" b="1" dirty="0" smtClean="0"/>
                  <a:t>Mpa.</a:t>
                </a:r>
              </a:p>
              <a:p>
                <a:pPr marL="457200" lvl="1" indent="0" algn="l" rtl="0" fontAlgn="auto">
                  <a:spcBef>
                    <a:spcPct val="50000"/>
                  </a:spcBef>
                  <a:spcAft>
                    <a:spcPts val="0"/>
                  </a:spcAft>
                  <a:buNone/>
                  <a:defRPr/>
                </a:pPr>
                <a:r>
                  <a:rPr lang="en-US" sz="1800" dirty="0" smtClean="0">
                    <a:solidFill>
                      <a:schemeClr val="tx1"/>
                    </a:solidFill>
                    <a:latin typeface="Palatino" charset="0"/>
                  </a:rPr>
                  <a:t>The unit weight </a:t>
                </a:r>
                <a:r>
                  <a:rPr lang="en-US" sz="1800" dirty="0">
                    <a:solidFill>
                      <a:schemeClr val="tx1"/>
                    </a:solidFill>
                    <a:latin typeface="Palatino" charset="0"/>
                  </a:rPr>
                  <a:t>of the </a:t>
                </a:r>
                <a:r>
                  <a:rPr lang="en-US" sz="1800" dirty="0" smtClean="0">
                    <a:solidFill>
                      <a:schemeClr val="tx1"/>
                    </a:solidFill>
                    <a:latin typeface="Palatino" charset="0"/>
                  </a:rPr>
                  <a:t>concrete is 25kN/m3.</a:t>
                </a:r>
                <a:endParaRPr lang="en-US" sz="1800" dirty="0">
                  <a:solidFill>
                    <a:prstClr val="black"/>
                  </a:solidFill>
                  <a:latin typeface="Palatino" charset="0"/>
                </a:endParaRPr>
              </a:p>
              <a:p>
                <a:pPr lvl="1" algn="l" rtl="0" fontAlgn="auto">
                  <a:spcBef>
                    <a:spcPct val="50000"/>
                  </a:spcBef>
                  <a:spcAft>
                    <a:spcPts val="0"/>
                  </a:spcAft>
                  <a:buClr>
                    <a:srgbClr val="A53010"/>
                  </a:buClr>
                  <a:buFont typeface="Wingdings 3" charset="2"/>
                  <a:buChar char=""/>
                  <a:defRPr/>
                </a:pPr>
                <a:r>
                  <a:rPr lang="en-US" sz="1800" dirty="0" smtClean="0">
                    <a:solidFill>
                      <a:prstClr val="black"/>
                    </a:solidFill>
                    <a:latin typeface="Palatino" charset="0"/>
                  </a:rPr>
                  <a:t>Steel:</a:t>
                </a:r>
              </a:p>
              <a:p>
                <a:pPr marL="457200" lvl="1" indent="0" algn="l" rtl="0" fontAlgn="auto">
                  <a:spcBef>
                    <a:spcPct val="50000"/>
                  </a:spcBef>
                  <a:spcAft>
                    <a:spcPts val="0"/>
                  </a:spcAft>
                  <a:buClr>
                    <a:srgbClr val="A53010"/>
                  </a:buClr>
                  <a:buNone/>
                  <a:defRPr/>
                </a:pPr>
                <a:r>
                  <a:rPr lang="en-US" sz="1800" dirty="0" smtClean="0">
                    <a:solidFill>
                      <a:prstClr val="black"/>
                    </a:solidFill>
                    <a:latin typeface="Palatino" charset="0"/>
                  </a:rPr>
                  <a:t>Steel yielding strength </a:t>
                </a:r>
                <a:r>
                  <a:rPr lang="en-US" sz="1800" b="1" dirty="0" smtClean="0"/>
                  <a:t>f</a:t>
                </a:r>
                <a:r>
                  <a:rPr lang="en-US" sz="1800" b="1" baseline="-25000" dirty="0" smtClean="0"/>
                  <a:t>y</a:t>
                </a:r>
                <a:r>
                  <a:rPr lang="en-US" sz="1800" b="1" baseline="30000" dirty="0" smtClean="0"/>
                  <a:t> </a:t>
                </a:r>
                <a:r>
                  <a:rPr lang="en-US" sz="1800" b="1" dirty="0"/>
                  <a:t>= </a:t>
                </a:r>
                <a:r>
                  <a:rPr lang="en-US" sz="1800" b="1" dirty="0" smtClean="0"/>
                  <a:t>420 </a:t>
                </a:r>
                <a:r>
                  <a:rPr lang="en-US" sz="1800" b="1" dirty="0" err="1" smtClean="0"/>
                  <a:t>Mpa</a:t>
                </a:r>
                <a:r>
                  <a:rPr lang="en-US" sz="1800" b="1" dirty="0" smtClean="0"/>
                  <a:t>.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lvl="1" algn="l" rtl="0" fontAlgn="auto">
                  <a:spcBef>
                    <a:spcPct val="50000"/>
                  </a:spcBef>
                  <a:spcAft>
                    <a:spcPts val="0"/>
                  </a:spcAft>
                  <a:buFont typeface="Wingdings 3" charset="2"/>
                  <a:buChar char=""/>
                  <a:defRPr/>
                </a:pPr>
                <a:r>
                  <a:rPr lang="en-US" sz="1800" dirty="0" smtClean="0">
                    <a:solidFill>
                      <a:schemeClr val="tx1"/>
                    </a:solidFill>
                    <a:latin typeface="Palatino" charset="0"/>
                  </a:rPr>
                  <a:t>Concrete blocks:</a:t>
                </a:r>
              </a:p>
              <a:p>
                <a:pPr marL="457200" lvl="1" indent="0" algn="l" rtl="0" fontAlgn="auto">
                  <a:spcBef>
                    <a:spcPct val="50000"/>
                  </a:spcBef>
                  <a:spcAft>
                    <a:spcPts val="0"/>
                  </a:spcAft>
                  <a:buNone/>
                  <a:defRPr/>
                </a:pPr>
                <a:r>
                  <a:rPr lang="en-US" sz="1800" dirty="0" smtClean="0">
                    <a:solidFill>
                      <a:schemeClr val="tx1"/>
                    </a:solidFill>
                    <a:latin typeface="Palatino" charset="0"/>
                  </a:rPr>
                  <a:t>The unit weight of the concrete blocks used is </a:t>
                </a:r>
                <a:r>
                  <a:rPr lang="en-US" sz="1800" b="1" dirty="0" smtClean="0">
                    <a:solidFill>
                      <a:schemeClr val="tx1"/>
                    </a:solidFill>
                    <a:latin typeface="Palatino" charset="0"/>
                  </a:rPr>
                  <a:t>12kN/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  <a:latin typeface="Palatino" charset="0"/>
                  </a:rPr>
                  <a:t>.</a:t>
                </a:r>
              </a:p>
              <a:p>
                <a:pPr marL="0" indent="0" algn="l" rtl="0" fontAlgn="auto">
                  <a:spcAft>
                    <a:spcPts val="0"/>
                  </a:spcAft>
                  <a:buFont typeface="Wingdings 3" charset="2"/>
                  <a:buNone/>
                  <a:defRPr/>
                </a:pP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rtl="0" fontAlgn="auto">
                  <a:spcAft>
                    <a:spcPts val="0"/>
                  </a:spcAft>
                  <a:buFont typeface="Wingdings 3" charset="2"/>
                  <a:buChar char=""/>
                  <a:defRPr/>
                </a:pPr>
                <a:endParaRPr lang="ar-SA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9213" y="1712889"/>
                <a:ext cx="8915400" cy="4559121"/>
              </a:xfrm>
              <a:blipFill rotWithShape="0">
                <a:blip r:embed="rId3"/>
                <a:stretch>
                  <a:fillRect l="-958" t="-107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89212" y="939877"/>
            <a:ext cx="40158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defTabSz="457200" fontAlgn="auto"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Font typeface="Wingdings 3" charset="2"/>
              <a:buChar char=""/>
              <a:defRPr/>
            </a:pPr>
            <a:r>
              <a:rPr lang="en-US" sz="2400" b="1" dirty="0" err="1" smtClean="0">
                <a:solidFill>
                  <a:srgbClr val="404040"/>
                </a:solidFill>
                <a:latin typeface="Century Gothic"/>
                <a:cs typeface="+mn-cs"/>
              </a:rPr>
              <a:t>NonStructural</a:t>
            </a:r>
            <a:r>
              <a:rPr lang="en-US" sz="2400" b="1" dirty="0" smtClean="0">
                <a:solidFill>
                  <a:srgbClr val="404040"/>
                </a:solidFill>
                <a:latin typeface="Century Gothic"/>
                <a:cs typeface="+mn-cs"/>
              </a:rPr>
              <a:t> </a:t>
            </a:r>
            <a:r>
              <a:rPr lang="en-US" sz="2400" b="1" dirty="0">
                <a:solidFill>
                  <a:srgbClr val="404040"/>
                </a:solidFill>
                <a:latin typeface="Century Gothic"/>
                <a:cs typeface="+mn-cs"/>
              </a:rPr>
              <a:t>material :</a:t>
            </a:r>
            <a:endParaRPr lang="en-US" sz="2400" b="1" dirty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cs typeface="+mn-cs"/>
            </a:endParaRPr>
          </a:p>
        </p:txBody>
      </p:sp>
      <p:pic>
        <p:nvPicPr>
          <p:cNvPr id="117" name="Content Placeholder 116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28531" y="1673224"/>
            <a:ext cx="10006295" cy="407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87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296214"/>
            <a:ext cx="8911687" cy="965916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Introduction </a:t>
            </a:r>
            <a:endParaRPr lang="ar-SA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1133342"/>
            <a:ext cx="8915400" cy="5628066"/>
          </a:xfrm>
        </p:spPr>
        <p:txBody>
          <a:bodyPr rtlCol="0">
            <a:normAutofit/>
          </a:bodyPr>
          <a:lstStyle/>
          <a:p>
            <a:pPr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Loads 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algn="l" rtl="0" fontAlgn="auto">
              <a:spcBef>
                <a:spcPct val="50000"/>
              </a:spcBef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1800" dirty="0" smtClean="0">
                <a:solidFill>
                  <a:schemeClr val="tx1"/>
                </a:solidFill>
                <a:latin typeface="Palatino" charset="0"/>
              </a:rPr>
              <a:t>Dead loads: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en-US" sz="1800" dirty="0" smtClean="0">
                <a:solidFill>
                  <a:schemeClr val="tx1"/>
                </a:solidFill>
                <a:latin typeface="Palatino" charset="0"/>
              </a:rPr>
              <a:t>Static &amp; constant loads, including the weight of structural elements (own weight)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en-US" sz="1800" dirty="0" smtClean="0">
                <a:solidFill>
                  <a:schemeClr val="tx1"/>
                </a:solidFill>
                <a:latin typeface="Palatino" charset="0"/>
              </a:rPr>
              <a:t>  super imposed dead loads = 3.5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KN/m</a:t>
            </a:r>
            <a:r>
              <a:rPr lang="en-US" sz="18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endParaRPr lang="en-US" sz="1800" dirty="0" smtClean="0">
              <a:solidFill>
                <a:schemeClr val="tx1"/>
              </a:solidFill>
              <a:latin typeface="Palatino" charset="0"/>
            </a:endParaRPr>
          </a:p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Font typeface="Wingdings 3" charset="2"/>
              <a:buChar char=""/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Live loads: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None/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Non permanent loads on the structure like weight of people, furniture, water tank &amp; the building content. = 3.5 </a:t>
            </a:r>
            <a:r>
              <a:rPr lang="en-US" sz="1800" dirty="0" smtClean="0"/>
              <a:t> </a:t>
            </a:r>
            <a:r>
              <a:rPr lang="en-US" sz="1800" dirty="0"/>
              <a:t>KN/m</a:t>
            </a:r>
            <a:r>
              <a:rPr lang="en-US" sz="1800" baseline="30000" dirty="0"/>
              <a:t>2</a:t>
            </a:r>
            <a:endParaRPr lang="en-US" sz="1800" dirty="0" smtClean="0">
              <a:solidFill>
                <a:prstClr val="black"/>
              </a:solidFill>
              <a:latin typeface="Palatino" charset="0"/>
            </a:endParaRPr>
          </a:p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Font typeface="Wingdings 3" charset="2"/>
              <a:buChar char=""/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Perimeter Wall: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None/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The weight of the perimeter wall 18 kN/m.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None/>
              <a:defRPr/>
            </a:pPr>
            <a:endParaRPr lang="en-US" sz="1800" dirty="0" smtClean="0">
              <a:solidFill>
                <a:prstClr val="black"/>
              </a:solidFill>
              <a:latin typeface="Palatino" charset="0"/>
            </a:endParaRPr>
          </a:p>
          <a:p>
            <a:pPr marL="0" indent="0" algn="l" rtl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6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1453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Introduction </a:t>
            </a:r>
            <a:endParaRPr lang="ar-SA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1712889"/>
            <a:ext cx="8915400" cy="4559121"/>
          </a:xfrm>
        </p:spPr>
        <p:txBody>
          <a:bodyPr rtlCol="0">
            <a:normAutofit/>
          </a:bodyPr>
          <a:lstStyle/>
          <a:p>
            <a:pPr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Codes 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The most commonly used code in the modern world that used mainly in Palestine is ACI 318-08 which is used in this project.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endParaRPr lang="en-US" sz="1800" dirty="0"/>
          </a:p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Font typeface="Wingdings 3" charset="2"/>
              <a:buChar char=""/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Load combination: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None/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U1 = 1.4(D.L)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None/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U2 = 1.2(D.L )+ 1.6(L.L)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None/>
              <a:defRPr/>
            </a:pPr>
            <a:endParaRPr lang="en-US" sz="1800" dirty="0" smtClean="0">
              <a:solidFill>
                <a:prstClr val="black"/>
              </a:solidFill>
              <a:latin typeface="Palatino" charset="0"/>
            </a:endParaRP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None/>
              <a:defRPr/>
            </a:pPr>
            <a:endParaRPr lang="en-US" sz="1800" dirty="0">
              <a:solidFill>
                <a:prstClr val="black"/>
              </a:solidFill>
              <a:latin typeface="Palatino" charset="0"/>
            </a:endParaRPr>
          </a:p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Sap2000 </a:t>
            </a:r>
            <a:r>
              <a:rPr lang="en-US" sz="1800" dirty="0" err="1" smtClean="0">
                <a:solidFill>
                  <a:prstClr val="black"/>
                </a:solidFill>
                <a:latin typeface="Palatino" charset="0"/>
              </a:rPr>
              <a:t>programm</a:t>
            </a: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 , will be used in analysis of the structure.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None/>
              <a:defRPr/>
            </a:pPr>
            <a:endParaRPr lang="en-US" sz="1800" dirty="0" smtClean="0">
              <a:solidFill>
                <a:schemeClr val="tx1"/>
              </a:solidFill>
              <a:latin typeface="Palatino"/>
            </a:endParaRPr>
          </a:p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85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Slabs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1712889"/>
            <a:ext cx="8915400" cy="4559121"/>
          </a:xfrm>
        </p:spPr>
        <p:txBody>
          <a:bodyPr rtlCol="0">
            <a:normAutofit/>
          </a:bodyPr>
          <a:lstStyle/>
          <a:p>
            <a:pPr lvl="1" algn="l" rtl="0" fontAlgn="auto">
              <a:spcBef>
                <a:spcPct val="50000"/>
              </a:spcBef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1800" dirty="0" smtClean="0">
                <a:solidFill>
                  <a:schemeClr val="tx1"/>
                </a:solidFill>
                <a:latin typeface="Palatino" charset="0"/>
              </a:rPr>
              <a:t>In this project two slab systems are used which are: 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None/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  * One way solid slab. 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None/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  * One way ribbed slab.</a:t>
            </a:r>
          </a:p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 slab plan: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None/>
              <a:defRPr/>
            </a:pPr>
            <a:endParaRPr lang="en-US" sz="1800" dirty="0">
              <a:solidFill>
                <a:prstClr val="black"/>
              </a:solidFill>
              <a:latin typeface="Palatino" charset="0"/>
            </a:endParaRP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None/>
              <a:defRPr/>
            </a:pPr>
            <a:endParaRPr lang="en-US" sz="1800" b="1" dirty="0" smtClean="0"/>
          </a:p>
          <a:p>
            <a:pPr marL="0" indent="0" algn="l" rtl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311" y="3411914"/>
            <a:ext cx="5467481" cy="307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38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2539</TotalTime>
  <Words>1278</Words>
  <Application>Microsoft Office PowerPoint</Application>
  <PresentationFormat>Widescreen</PresentationFormat>
  <Paragraphs>339</Paragraphs>
  <Slides>46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8" baseType="lpstr">
      <vt:lpstr>Arial Unicode MS</vt:lpstr>
      <vt:lpstr>Albertus Extra Bold</vt:lpstr>
      <vt:lpstr>Arial</vt:lpstr>
      <vt:lpstr>Calibri</vt:lpstr>
      <vt:lpstr>Cambria Math</vt:lpstr>
      <vt:lpstr>Century Gothic</vt:lpstr>
      <vt:lpstr>Palatino</vt:lpstr>
      <vt:lpstr>Tahoma</vt:lpstr>
      <vt:lpstr>Times New Roman</vt:lpstr>
      <vt:lpstr>Wingdings</vt:lpstr>
      <vt:lpstr>Wingdings 3</vt:lpstr>
      <vt:lpstr>Wisp</vt:lpstr>
      <vt:lpstr> Structural Design of AL-Rehana Building           </vt:lpstr>
      <vt:lpstr>Presentation Outline </vt:lpstr>
      <vt:lpstr>Introduction </vt:lpstr>
      <vt:lpstr>PowerPoint Presentation</vt:lpstr>
      <vt:lpstr>Introduction </vt:lpstr>
      <vt:lpstr>PowerPoint Presentation</vt:lpstr>
      <vt:lpstr>Introduction </vt:lpstr>
      <vt:lpstr>Introduction </vt:lpstr>
      <vt:lpstr> Preliminary Design of Slabs</vt:lpstr>
      <vt:lpstr> Preliminary Design of Slabs</vt:lpstr>
      <vt:lpstr> Preliminary Design of Slabs strip 1</vt:lpstr>
      <vt:lpstr>PowerPoint Presentation</vt:lpstr>
      <vt:lpstr> Preliminary Design of Beams Beam 1</vt:lpstr>
      <vt:lpstr> Preliminary Design of Beams Beam 1</vt:lpstr>
      <vt:lpstr>PowerPoint Presentation</vt:lpstr>
      <vt:lpstr>3D-Modeling &amp; Checks </vt:lpstr>
      <vt:lpstr>3D-Modeling &amp; Checks  Modifier calculations for ribbed slab </vt:lpstr>
      <vt:lpstr>3D-Modeling &amp; Checks  </vt:lpstr>
      <vt:lpstr>3D-Modeling &amp; Checks</vt:lpstr>
      <vt:lpstr>Design of Columns (Static)</vt:lpstr>
      <vt:lpstr>Design of Columns (Static)  Sample Calculation</vt:lpstr>
      <vt:lpstr>Dynamic Analysis Dynamic analysis  for  seismic loading   </vt:lpstr>
      <vt:lpstr>Dynamic Analysis Dynamic analysis  for  seismic loading   Main factors according to UBC 97 code: Z= seismic zone factor, for Tulkarem city (Zone 2A); Z= 0.15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Dynamic Analysis Analysis and design of slabs (dynamic)   Shear force contour</vt:lpstr>
      <vt:lpstr>Dynamic Analysis Analysis and design of slabs (dynamic)  The maximum shear force at distance d/2 from face of support = 34.6 KN. ØVc= 0.75 × 1/6 (√28 ×170×1000) /1000 ØVc =112.4 KN Vu =34.6 KN ØVc=112&gt;Vu=34.6 no need for shear reinforcement. </vt:lpstr>
      <vt:lpstr>Dynamic Analysis Analysis and design of slabs (dynamic)  </vt:lpstr>
      <vt:lpstr>Dynamic Analysis Analysis and design of slabs (dynamic)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Earthquake Geotechnics</dc:title>
  <dc:creator>alaa abd elhaq</dc:creator>
  <cp:lastModifiedBy>Saleh De'bas</cp:lastModifiedBy>
  <cp:revision>273</cp:revision>
  <dcterms:created xsi:type="dcterms:W3CDTF">2013-02-21T19:00:12Z</dcterms:created>
  <dcterms:modified xsi:type="dcterms:W3CDTF">2015-05-12T11:20:07Z</dcterms:modified>
</cp:coreProperties>
</file>