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1" r:id="rId1"/>
  </p:sldMasterIdLst>
  <p:notesMasterIdLst>
    <p:notesMasterId r:id="rId66"/>
  </p:notesMasterIdLst>
  <p:sldIdLst>
    <p:sldId id="256" r:id="rId2"/>
    <p:sldId id="314" r:id="rId3"/>
    <p:sldId id="257" r:id="rId4"/>
    <p:sldId id="258" r:id="rId5"/>
    <p:sldId id="259" r:id="rId6"/>
    <p:sldId id="260" r:id="rId7"/>
    <p:sldId id="261" r:id="rId8"/>
    <p:sldId id="263" r:id="rId9"/>
    <p:sldId id="303" r:id="rId10"/>
    <p:sldId id="305" r:id="rId11"/>
    <p:sldId id="269" r:id="rId12"/>
    <p:sldId id="270" r:id="rId13"/>
    <p:sldId id="306" r:id="rId14"/>
    <p:sldId id="317" r:id="rId15"/>
    <p:sldId id="312" r:id="rId16"/>
    <p:sldId id="313" r:id="rId17"/>
    <p:sldId id="278" r:id="rId18"/>
    <p:sldId id="279" r:id="rId19"/>
    <p:sldId id="280" r:id="rId20"/>
    <p:sldId id="281" r:id="rId21"/>
    <p:sldId id="282" r:id="rId22"/>
    <p:sldId id="283" r:id="rId23"/>
    <p:sldId id="285" r:id="rId24"/>
    <p:sldId id="286" r:id="rId25"/>
    <p:sldId id="287" r:id="rId26"/>
    <p:sldId id="288" r:id="rId27"/>
    <p:sldId id="291" r:id="rId28"/>
    <p:sldId id="292" r:id="rId29"/>
    <p:sldId id="295" r:id="rId30"/>
    <p:sldId id="297" r:id="rId31"/>
    <p:sldId id="323" r:id="rId32"/>
    <p:sldId id="324" r:id="rId33"/>
    <p:sldId id="320" r:id="rId34"/>
    <p:sldId id="325" r:id="rId35"/>
    <p:sldId id="326" r:id="rId36"/>
    <p:sldId id="327" r:id="rId37"/>
    <p:sldId id="328" r:id="rId38"/>
    <p:sldId id="329" r:id="rId39"/>
    <p:sldId id="330" r:id="rId40"/>
    <p:sldId id="331" r:id="rId41"/>
    <p:sldId id="332" r:id="rId42"/>
    <p:sldId id="319" r:id="rId43"/>
    <p:sldId id="341" r:id="rId44"/>
    <p:sldId id="333" r:id="rId45"/>
    <p:sldId id="334" r:id="rId46"/>
    <p:sldId id="335" r:id="rId47"/>
    <p:sldId id="342" r:id="rId48"/>
    <p:sldId id="345" r:id="rId49"/>
    <p:sldId id="346" r:id="rId50"/>
    <p:sldId id="347" r:id="rId51"/>
    <p:sldId id="321" r:id="rId52"/>
    <p:sldId id="348" r:id="rId53"/>
    <p:sldId id="336" r:id="rId54"/>
    <p:sldId id="337" r:id="rId55"/>
    <p:sldId id="343" r:id="rId56"/>
    <p:sldId id="338" r:id="rId57"/>
    <p:sldId id="322" r:id="rId58"/>
    <p:sldId id="339" r:id="rId59"/>
    <p:sldId id="300" r:id="rId60"/>
    <p:sldId id="301" r:id="rId61"/>
    <p:sldId id="350" r:id="rId62"/>
    <p:sldId id="349" r:id="rId63"/>
    <p:sldId id="302" r:id="rId64"/>
    <p:sldId id="318"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hab hashem" initials="ih"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416" autoAdjust="0"/>
  </p:normalViewPr>
  <p:slideViewPr>
    <p:cSldViewPr snapToGrid="0">
      <p:cViewPr varScale="1">
        <p:scale>
          <a:sx n="69" d="100"/>
          <a:sy n="69" d="100"/>
        </p:scale>
        <p:origin x="-768" y="-90"/>
      </p:cViewPr>
      <p:guideLst>
        <p:guide orient="horz" pos="2160"/>
        <p:guide pos="3840"/>
      </p:guideLst>
    </p:cSldViewPr>
  </p:slideViewPr>
  <p:notesTextViewPr>
    <p:cViewPr>
      <p:scale>
        <a:sx n="1" d="1"/>
        <a:sy n="1" d="1"/>
      </p:scale>
      <p:origin x="0" y="0"/>
    </p:cViewPr>
  </p:notesTextViewPr>
  <p:sorterViewPr>
    <p:cViewPr>
      <p:scale>
        <a:sx n="40" d="100"/>
        <a:sy n="40" d="100"/>
      </p:scale>
      <p:origin x="0" y="-19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4928D7-1F57-4463-9456-05D5E3E29F85}"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GB"/>
        </a:p>
      </dgm:t>
    </dgm:pt>
    <dgm:pt modelId="{A1B04CE4-1F79-4150-AD0F-972CF8191D67}">
      <dgm:prSet phldrT="[Text]" custT="1"/>
      <dgm:spPr/>
      <dgm:t>
        <a:bodyPr/>
        <a:lstStyle/>
        <a:p>
          <a:r>
            <a:rPr lang="en-US" sz="2800" b="0" i="0" dirty="0" smtClean="0"/>
            <a:t>Methodology</a:t>
          </a:r>
          <a:endParaRPr lang="en-GB" sz="1800" b="0" i="0" dirty="0"/>
        </a:p>
      </dgm:t>
    </dgm:pt>
    <dgm:pt modelId="{D6763172-9A56-484D-A494-31427EFBAAA1}" type="parTrans" cxnId="{F9C55A4D-001C-4B2E-A68A-7258C3818B74}">
      <dgm:prSet/>
      <dgm:spPr/>
      <dgm:t>
        <a:bodyPr/>
        <a:lstStyle/>
        <a:p>
          <a:endParaRPr lang="en-GB"/>
        </a:p>
      </dgm:t>
    </dgm:pt>
    <dgm:pt modelId="{0B4BA9BE-C17D-4020-8C3A-918624D7E6EB}" type="sibTrans" cxnId="{F9C55A4D-001C-4B2E-A68A-7258C3818B74}">
      <dgm:prSet/>
      <dgm:spPr/>
      <dgm:t>
        <a:bodyPr/>
        <a:lstStyle/>
        <a:p>
          <a:endParaRPr lang="en-GB" dirty="0"/>
        </a:p>
      </dgm:t>
    </dgm:pt>
    <dgm:pt modelId="{FAC2CE25-2ABB-47D8-B0DB-CBD592D758EA}">
      <dgm:prSet phldrT="[Text]"/>
      <dgm:spPr/>
      <dgm:t>
        <a:bodyPr/>
        <a:lstStyle/>
        <a:p>
          <a:r>
            <a:rPr lang="en-US" dirty="0" smtClean="0"/>
            <a:t>Literature Review</a:t>
          </a:r>
          <a:endParaRPr lang="en-GB" dirty="0"/>
        </a:p>
      </dgm:t>
    </dgm:pt>
    <dgm:pt modelId="{42D55F42-ABB1-4167-9D7D-B6C88A450A68}" type="parTrans" cxnId="{D16DE3E4-BD21-4EB7-9BFE-B29B7EFDF08C}">
      <dgm:prSet/>
      <dgm:spPr/>
      <dgm:t>
        <a:bodyPr/>
        <a:lstStyle/>
        <a:p>
          <a:endParaRPr lang="en-GB"/>
        </a:p>
      </dgm:t>
    </dgm:pt>
    <dgm:pt modelId="{D794DE89-8E97-46FB-BD92-E812D29F97C0}" type="sibTrans" cxnId="{D16DE3E4-BD21-4EB7-9BFE-B29B7EFDF08C}">
      <dgm:prSet/>
      <dgm:spPr/>
      <dgm:t>
        <a:bodyPr/>
        <a:lstStyle/>
        <a:p>
          <a:endParaRPr lang="en-GB"/>
        </a:p>
      </dgm:t>
    </dgm:pt>
    <dgm:pt modelId="{65DCDFBB-F750-4E24-B227-D790441584D8}">
      <dgm:prSet custT="1"/>
      <dgm:spPr/>
      <dgm:t>
        <a:bodyPr/>
        <a:lstStyle/>
        <a:p>
          <a:r>
            <a:rPr lang="en-US" sz="2000" dirty="0" smtClean="0"/>
            <a:t>Design Development</a:t>
          </a:r>
          <a:endParaRPr lang="en-GB" sz="2000" dirty="0"/>
        </a:p>
      </dgm:t>
    </dgm:pt>
    <dgm:pt modelId="{7B399245-C6B4-4350-9AB9-0F81BCEFCD77}" type="parTrans" cxnId="{052998DA-BF8D-459D-BED4-151384FD81F5}">
      <dgm:prSet/>
      <dgm:spPr/>
      <dgm:t>
        <a:bodyPr/>
        <a:lstStyle/>
        <a:p>
          <a:endParaRPr lang="en-GB"/>
        </a:p>
      </dgm:t>
    </dgm:pt>
    <dgm:pt modelId="{3A854C46-4764-44ED-8478-8D0FA9E6D41E}" type="sibTrans" cxnId="{052998DA-BF8D-459D-BED4-151384FD81F5}">
      <dgm:prSet/>
      <dgm:spPr/>
      <dgm:t>
        <a:bodyPr/>
        <a:lstStyle/>
        <a:p>
          <a:endParaRPr lang="en-GB"/>
        </a:p>
      </dgm:t>
    </dgm:pt>
    <dgm:pt modelId="{634683C6-C74E-467F-912D-A03DE5C77F1D}">
      <dgm:prSet/>
      <dgm:spPr/>
      <dgm:t>
        <a:bodyPr/>
        <a:lstStyle/>
        <a:p>
          <a:r>
            <a:rPr lang="en-US" dirty="0" smtClean="0"/>
            <a:t>Data Collection</a:t>
          </a:r>
          <a:endParaRPr lang="en-GB" dirty="0"/>
        </a:p>
      </dgm:t>
    </dgm:pt>
    <dgm:pt modelId="{D56BCA89-5902-4846-9DFC-84A771D1AD59}" type="parTrans" cxnId="{60CEF6C2-DDD1-4F70-99B6-2A34C386E212}">
      <dgm:prSet/>
      <dgm:spPr/>
      <dgm:t>
        <a:bodyPr/>
        <a:lstStyle/>
        <a:p>
          <a:endParaRPr lang="en-GB"/>
        </a:p>
      </dgm:t>
    </dgm:pt>
    <dgm:pt modelId="{3D0C48D3-B742-4393-BDC3-CBEA255C6637}" type="sibTrans" cxnId="{60CEF6C2-DDD1-4F70-99B6-2A34C386E212}">
      <dgm:prSet/>
      <dgm:spPr/>
      <dgm:t>
        <a:bodyPr/>
        <a:lstStyle/>
        <a:p>
          <a:endParaRPr lang="en-GB"/>
        </a:p>
      </dgm:t>
    </dgm:pt>
    <dgm:pt modelId="{0FD2A4AB-ACB4-4B22-8221-9C92CB4F3E20}">
      <dgm:prSet/>
      <dgm:spPr/>
      <dgm:t>
        <a:bodyPr/>
        <a:lstStyle/>
        <a:p>
          <a:r>
            <a:rPr lang="en-US" dirty="0" smtClean="0"/>
            <a:t>Data Analysis</a:t>
          </a:r>
          <a:endParaRPr lang="en-GB" dirty="0"/>
        </a:p>
      </dgm:t>
    </dgm:pt>
    <dgm:pt modelId="{C6CFC793-C599-4091-BCCE-08249E58C7F7}" type="parTrans" cxnId="{BD0CFFB3-0A3B-458D-9C27-0C8594BEB458}">
      <dgm:prSet/>
      <dgm:spPr/>
      <dgm:t>
        <a:bodyPr/>
        <a:lstStyle/>
        <a:p>
          <a:endParaRPr lang="en-GB"/>
        </a:p>
      </dgm:t>
    </dgm:pt>
    <dgm:pt modelId="{E713EF69-D6A5-4F7B-A88C-1C06D6CD6BBD}" type="sibTrans" cxnId="{BD0CFFB3-0A3B-458D-9C27-0C8594BEB458}">
      <dgm:prSet/>
      <dgm:spPr/>
      <dgm:t>
        <a:bodyPr/>
        <a:lstStyle/>
        <a:p>
          <a:endParaRPr lang="en-GB"/>
        </a:p>
      </dgm:t>
    </dgm:pt>
    <dgm:pt modelId="{786C00AB-A31B-4607-9B3D-3D1C0C5EB590}" type="pres">
      <dgm:prSet presAssocID="{974928D7-1F57-4463-9456-05D5E3E29F85}" presName="hierChild1" presStyleCnt="0">
        <dgm:presLayoutVars>
          <dgm:orgChart val="1"/>
          <dgm:chPref val="1"/>
          <dgm:dir/>
          <dgm:animOne val="branch"/>
          <dgm:animLvl val="lvl"/>
          <dgm:resizeHandles/>
        </dgm:presLayoutVars>
      </dgm:prSet>
      <dgm:spPr/>
      <dgm:t>
        <a:bodyPr/>
        <a:lstStyle/>
        <a:p>
          <a:endParaRPr lang="en-GB"/>
        </a:p>
      </dgm:t>
    </dgm:pt>
    <dgm:pt modelId="{DFFDEBB1-DFC7-453A-AC07-C943C7AACAC6}" type="pres">
      <dgm:prSet presAssocID="{A1B04CE4-1F79-4150-AD0F-972CF8191D67}" presName="hierRoot1" presStyleCnt="0">
        <dgm:presLayoutVars>
          <dgm:hierBranch val="init"/>
        </dgm:presLayoutVars>
      </dgm:prSet>
      <dgm:spPr/>
    </dgm:pt>
    <dgm:pt modelId="{A0E80978-2D00-443E-BCE6-9C34B7F0EB15}" type="pres">
      <dgm:prSet presAssocID="{A1B04CE4-1F79-4150-AD0F-972CF8191D67}" presName="rootComposite1" presStyleCnt="0"/>
      <dgm:spPr/>
    </dgm:pt>
    <dgm:pt modelId="{4405BCD5-5E58-4198-83C2-ED8F0E0E7ABC}" type="pres">
      <dgm:prSet presAssocID="{A1B04CE4-1F79-4150-AD0F-972CF8191D67}" presName="rootText1" presStyleLbl="node0" presStyleIdx="0" presStyleCnt="1" custScaleX="207909" custScaleY="209432">
        <dgm:presLayoutVars>
          <dgm:chMax/>
          <dgm:chPref val="3"/>
        </dgm:presLayoutVars>
      </dgm:prSet>
      <dgm:spPr/>
      <dgm:t>
        <a:bodyPr/>
        <a:lstStyle/>
        <a:p>
          <a:endParaRPr lang="en-GB"/>
        </a:p>
      </dgm:t>
    </dgm:pt>
    <dgm:pt modelId="{A9DBA5D9-52A8-4C16-BC5B-46A80FE01B0F}" type="pres">
      <dgm:prSet presAssocID="{A1B04CE4-1F79-4150-AD0F-972CF8191D67}" presName="titleText1" presStyleLbl="fgAcc0" presStyleIdx="0" presStyleCnt="1" custScaleX="5579" custScaleY="21587" custLinFactY="66076" custLinFactNeighborX="-14467" custLinFactNeighborY="100000">
        <dgm:presLayoutVars>
          <dgm:chMax val="0"/>
          <dgm:chPref val="0"/>
        </dgm:presLayoutVars>
      </dgm:prSet>
      <dgm:spPr/>
      <dgm:t>
        <a:bodyPr/>
        <a:lstStyle/>
        <a:p>
          <a:endParaRPr lang="en-GB"/>
        </a:p>
      </dgm:t>
    </dgm:pt>
    <dgm:pt modelId="{F8D56C93-417D-4D73-A0CA-A23B560CDEAF}" type="pres">
      <dgm:prSet presAssocID="{A1B04CE4-1F79-4150-AD0F-972CF8191D67}" presName="rootConnector1" presStyleLbl="node1" presStyleIdx="0" presStyleCnt="4"/>
      <dgm:spPr/>
      <dgm:t>
        <a:bodyPr/>
        <a:lstStyle/>
        <a:p>
          <a:endParaRPr lang="en-GB"/>
        </a:p>
      </dgm:t>
    </dgm:pt>
    <dgm:pt modelId="{972366D0-8BFE-40BA-96AC-6C37C55772C0}" type="pres">
      <dgm:prSet presAssocID="{A1B04CE4-1F79-4150-AD0F-972CF8191D67}" presName="hierChild2" presStyleCnt="0"/>
      <dgm:spPr/>
    </dgm:pt>
    <dgm:pt modelId="{0FD5A816-BF39-441B-92EB-144213A8F04B}" type="pres">
      <dgm:prSet presAssocID="{42D55F42-ABB1-4167-9D7D-B6C88A450A68}" presName="Name37" presStyleLbl="parChTrans1D2" presStyleIdx="0" presStyleCnt="4"/>
      <dgm:spPr/>
      <dgm:t>
        <a:bodyPr/>
        <a:lstStyle/>
        <a:p>
          <a:endParaRPr lang="en-GB"/>
        </a:p>
      </dgm:t>
    </dgm:pt>
    <dgm:pt modelId="{BE5C5BE6-0FEE-4ED8-911D-DCC63C41B7E1}" type="pres">
      <dgm:prSet presAssocID="{FAC2CE25-2ABB-47D8-B0DB-CBD592D758EA}" presName="hierRoot2" presStyleCnt="0">
        <dgm:presLayoutVars>
          <dgm:hierBranch val="init"/>
        </dgm:presLayoutVars>
      </dgm:prSet>
      <dgm:spPr/>
    </dgm:pt>
    <dgm:pt modelId="{DBD2B8E6-C12C-4B89-9CB4-CBDEAA40E78A}" type="pres">
      <dgm:prSet presAssocID="{FAC2CE25-2ABB-47D8-B0DB-CBD592D758EA}" presName="rootComposite" presStyleCnt="0"/>
      <dgm:spPr/>
    </dgm:pt>
    <dgm:pt modelId="{E7CA31B3-1382-4496-A321-F8A39745F4F7}" type="pres">
      <dgm:prSet presAssocID="{FAC2CE25-2ABB-47D8-B0DB-CBD592D758EA}" presName="rootText" presStyleLbl="node1" presStyleIdx="0" presStyleCnt="4" custScaleX="137320" custScaleY="185541">
        <dgm:presLayoutVars>
          <dgm:chMax/>
          <dgm:chPref val="3"/>
        </dgm:presLayoutVars>
      </dgm:prSet>
      <dgm:spPr/>
      <dgm:t>
        <a:bodyPr/>
        <a:lstStyle/>
        <a:p>
          <a:endParaRPr lang="en-GB"/>
        </a:p>
      </dgm:t>
    </dgm:pt>
    <dgm:pt modelId="{954D8E16-5480-47C8-87A6-410D37F9528D}" type="pres">
      <dgm:prSet presAssocID="{FAC2CE25-2ABB-47D8-B0DB-CBD592D758EA}" presName="titleText2" presStyleLbl="fgAcc1" presStyleIdx="0" presStyleCnt="4" custFlipHor="1" custScaleX="5353" custScaleY="20111" custLinFactY="-200000" custLinFactNeighborX="-14377" custLinFactNeighborY="-224950">
        <dgm:presLayoutVars>
          <dgm:chMax val="0"/>
          <dgm:chPref val="0"/>
        </dgm:presLayoutVars>
      </dgm:prSet>
      <dgm:spPr/>
      <dgm:t>
        <a:bodyPr/>
        <a:lstStyle/>
        <a:p>
          <a:endParaRPr lang="en-GB"/>
        </a:p>
      </dgm:t>
    </dgm:pt>
    <dgm:pt modelId="{361C6448-A369-4998-9310-DF8FE900C2E2}" type="pres">
      <dgm:prSet presAssocID="{FAC2CE25-2ABB-47D8-B0DB-CBD592D758EA}" presName="rootConnector" presStyleLbl="node2" presStyleIdx="0" presStyleCnt="0"/>
      <dgm:spPr/>
      <dgm:t>
        <a:bodyPr/>
        <a:lstStyle/>
        <a:p>
          <a:endParaRPr lang="en-GB"/>
        </a:p>
      </dgm:t>
    </dgm:pt>
    <dgm:pt modelId="{AF15DEDE-AAE7-41CC-91FF-2D65E0BFB550}" type="pres">
      <dgm:prSet presAssocID="{FAC2CE25-2ABB-47D8-B0DB-CBD592D758EA}" presName="hierChild4" presStyleCnt="0"/>
      <dgm:spPr/>
    </dgm:pt>
    <dgm:pt modelId="{A74A9D57-141D-4001-AF05-3D4C534493D2}" type="pres">
      <dgm:prSet presAssocID="{FAC2CE25-2ABB-47D8-B0DB-CBD592D758EA}" presName="hierChild5" presStyleCnt="0"/>
      <dgm:spPr/>
    </dgm:pt>
    <dgm:pt modelId="{25F4F67F-446C-42B5-98A9-01C1F6703F62}" type="pres">
      <dgm:prSet presAssocID="{D56BCA89-5902-4846-9DFC-84A771D1AD59}" presName="Name37" presStyleLbl="parChTrans1D2" presStyleIdx="1" presStyleCnt="4"/>
      <dgm:spPr/>
      <dgm:t>
        <a:bodyPr/>
        <a:lstStyle/>
        <a:p>
          <a:endParaRPr lang="en-GB"/>
        </a:p>
      </dgm:t>
    </dgm:pt>
    <dgm:pt modelId="{D7E592A5-567C-479A-A3ED-7150529EA271}" type="pres">
      <dgm:prSet presAssocID="{634683C6-C74E-467F-912D-A03DE5C77F1D}" presName="hierRoot2" presStyleCnt="0">
        <dgm:presLayoutVars>
          <dgm:hierBranch val="init"/>
        </dgm:presLayoutVars>
      </dgm:prSet>
      <dgm:spPr/>
    </dgm:pt>
    <dgm:pt modelId="{8CE2D37E-FAD6-4D29-8452-12ADFDAD13EA}" type="pres">
      <dgm:prSet presAssocID="{634683C6-C74E-467F-912D-A03DE5C77F1D}" presName="rootComposite" presStyleCnt="0"/>
      <dgm:spPr/>
    </dgm:pt>
    <dgm:pt modelId="{008C417B-0C02-4582-982B-DB99715B552C}" type="pres">
      <dgm:prSet presAssocID="{634683C6-C74E-467F-912D-A03DE5C77F1D}" presName="rootText" presStyleLbl="node1" presStyleIdx="1" presStyleCnt="4" custScaleX="141824" custScaleY="190226" custLinFactNeighborX="4870" custLinFactNeighborY="1881">
        <dgm:presLayoutVars>
          <dgm:chMax/>
          <dgm:chPref val="3"/>
        </dgm:presLayoutVars>
      </dgm:prSet>
      <dgm:spPr/>
      <dgm:t>
        <a:bodyPr/>
        <a:lstStyle/>
        <a:p>
          <a:endParaRPr lang="en-GB"/>
        </a:p>
      </dgm:t>
    </dgm:pt>
    <dgm:pt modelId="{7E8E970A-5665-41F2-8E04-DFA80B63BA8D}" type="pres">
      <dgm:prSet presAssocID="{634683C6-C74E-467F-912D-A03DE5C77F1D}" presName="titleText2" presStyleLbl="fgAcc1" presStyleIdx="1" presStyleCnt="4" custScaleX="3857" custScaleY="20111" custLinFactY="-200000" custLinFactNeighborX="-10368" custLinFactNeighborY="-234804">
        <dgm:presLayoutVars>
          <dgm:chMax val="0"/>
          <dgm:chPref val="0"/>
        </dgm:presLayoutVars>
      </dgm:prSet>
      <dgm:spPr/>
      <dgm:t>
        <a:bodyPr/>
        <a:lstStyle/>
        <a:p>
          <a:endParaRPr lang="en-GB"/>
        </a:p>
      </dgm:t>
    </dgm:pt>
    <dgm:pt modelId="{80F69C10-E8BD-4899-A125-84DBE378CD44}" type="pres">
      <dgm:prSet presAssocID="{634683C6-C74E-467F-912D-A03DE5C77F1D}" presName="rootConnector" presStyleLbl="node2" presStyleIdx="0" presStyleCnt="0"/>
      <dgm:spPr/>
      <dgm:t>
        <a:bodyPr/>
        <a:lstStyle/>
        <a:p>
          <a:endParaRPr lang="en-GB"/>
        </a:p>
      </dgm:t>
    </dgm:pt>
    <dgm:pt modelId="{70085899-04DC-4229-892F-DC0672DF7346}" type="pres">
      <dgm:prSet presAssocID="{634683C6-C74E-467F-912D-A03DE5C77F1D}" presName="hierChild4" presStyleCnt="0"/>
      <dgm:spPr/>
    </dgm:pt>
    <dgm:pt modelId="{2B688555-296B-4412-86B2-0ECB90D6F72A}" type="pres">
      <dgm:prSet presAssocID="{634683C6-C74E-467F-912D-A03DE5C77F1D}" presName="hierChild5" presStyleCnt="0"/>
      <dgm:spPr/>
    </dgm:pt>
    <dgm:pt modelId="{5FCBC8BD-2369-4532-8E8E-E81B553DC76E}" type="pres">
      <dgm:prSet presAssocID="{C6CFC793-C599-4091-BCCE-08249E58C7F7}" presName="Name37" presStyleLbl="parChTrans1D2" presStyleIdx="2" presStyleCnt="4"/>
      <dgm:spPr/>
      <dgm:t>
        <a:bodyPr/>
        <a:lstStyle/>
        <a:p>
          <a:endParaRPr lang="en-GB"/>
        </a:p>
      </dgm:t>
    </dgm:pt>
    <dgm:pt modelId="{D6D029A7-1E48-4397-9F50-2F25308BAF52}" type="pres">
      <dgm:prSet presAssocID="{0FD2A4AB-ACB4-4B22-8221-9C92CB4F3E20}" presName="hierRoot2" presStyleCnt="0">
        <dgm:presLayoutVars>
          <dgm:hierBranch val="init"/>
        </dgm:presLayoutVars>
      </dgm:prSet>
      <dgm:spPr/>
    </dgm:pt>
    <dgm:pt modelId="{BF75F888-412F-44B4-A1C0-D6226CB15463}" type="pres">
      <dgm:prSet presAssocID="{0FD2A4AB-ACB4-4B22-8221-9C92CB4F3E20}" presName="rootComposite" presStyleCnt="0"/>
      <dgm:spPr/>
    </dgm:pt>
    <dgm:pt modelId="{0407C2E9-F30A-4D42-B731-29E18A289C1F}" type="pres">
      <dgm:prSet presAssocID="{0FD2A4AB-ACB4-4B22-8221-9C92CB4F3E20}" presName="rootText" presStyleLbl="node1" presStyleIdx="2" presStyleCnt="4" custScaleX="120513" custScaleY="187608">
        <dgm:presLayoutVars>
          <dgm:chMax/>
          <dgm:chPref val="3"/>
        </dgm:presLayoutVars>
      </dgm:prSet>
      <dgm:spPr/>
      <dgm:t>
        <a:bodyPr/>
        <a:lstStyle/>
        <a:p>
          <a:endParaRPr lang="en-GB"/>
        </a:p>
      </dgm:t>
    </dgm:pt>
    <dgm:pt modelId="{6FC7D09E-CADF-473B-8951-0BB88F59F9D2}" type="pres">
      <dgm:prSet presAssocID="{0FD2A4AB-ACB4-4B22-8221-9C92CB4F3E20}" presName="titleText2" presStyleLbl="fgAcc1" presStyleIdx="2" presStyleCnt="4" custScaleX="3857" custScaleY="20111" custLinFactX="52247" custLinFactY="-200000" custLinFactNeighborX="100000" custLinFactNeighborY="-224874">
        <dgm:presLayoutVars>
          <dgm:chMax val="0"/>
          <dgm:chPref val="0"/>
        </dgm:presLayoutVars>
      </dgm:prSet>
      <dgm:spPr/>
      <dgm:t>
        <a:bodyPr/>
        <a:lstStyle/>
        <a:p>
          <a:endParaRPr lang="en-GB"/>
        </a:p>
      </dgm:t>
    </dgm:pt>
    <dgm:pt modelId="{0DA20BE2-5197-4B0C-8746-4FCAA4683C2E}" type="pres">
      <dgm:prSet presAssocID="{0FD2A4AB-ACB4-4B22-8221-9C92CB4F3E20}" presName="rootConnector" presStyleLbl="node2" presStyleIdx="0" presStyleCnt="0"/>
      <dgm:spPr/>
      <dgm:t>
        <a:bodyPr/>
        <a:lstStyle/>
        <a:p>
          <a:endParaRPr lang="en-GB"/>
        </a:p>
      </dgm:t>
    </dgm:pt>
    <dgm:pt modelId="{5827AC25-A11A-4049-8A09-3AC40585C5F8}" type="pres">
      <dgm:prSet presAssocID="{0FD2A4AB-ACB4-4B22-8221-9C92CB4F3E20}" presName="hierChild4" presStyleCnt="0"/>
      <dgm:spPr/>
    </dgm:pt>
    <dgm:pt modelId="{9A4FFF07-4E7D-45B4-8B57-DB1646285137}" type="pres">
      <dgm:prSet presAssocID="{0FD2A4AB-ACB4-4B22-8221-9C92CB4F3E20}" presName="hierChild5" presStyleCnt="0"/>
      <dgm:spPr/>
    </dgm:pt>
    <dgm:pt modelId="{71F56E36-E384-41C6-A383-687BC60CEFC0}" type="pres">
      <dgm:prSet presAssocID="{7B399245-C6B4-4350-9AB9-0F81BCEFCD77}" presName="Name37" presStyleLbl="parChTrans1D2" presStyleIdx="3" presStyleCnt="4"/>
      <dgm:spPr/>
      <dgm:t>
        <a:bodyPr/>
        <a:lstStyle/>
        <a:p>
          <a:endParaRPr lang="en-GB"/>
        </a:p>
      </dgm:t>
    </dgm:pt>
    <dgm:pt modelId="{A25AA7CB-A553-4B2D-8D78-AFBF9C056E71}" type="pres">
      <dgm:prSet presAssocID="{65DCDFBB-F750-4E24-B227-D790441584D8}" presName="hierRoot2" presStyleCnt="0">
        <dgm:presLayoutVars>
          <dgm:hierBranch val="init"/>
        </dgm:presLayoutVars>
      </dgm:prSet>
      <dgm:spPr/>
    </dgm:pt>
    <dgm:pt modelId="{A8C38281-508E-4CB3-BC58-B478407A416A}" type="pres">
      <dgm:prSet presAssocID="{65DCDFBB-F750-4E24-B227-D790441584D8}" presName="rootComposite" presStyleCnt="0"/>
      <dgm:spPr/>
    </dgm:pt>
    <dgm:pt modelId="{EEE1793A-9CBE-40F0-A3ED-2239AFB9B0FC}" type="pres">
      <dgm:prSet presAssocID="{65DCDFBB-F750-4E24-B227-D790441584D8}" presName="rootText" presStyleLbl="node1" presStyleIdx="3" presStyleCnt="4" custScaleX="150204" custScaleY="183079">
        <dgm:presLayoutVars>
          <dgm:chMax/>
          <dgm:chPref val="3"/>
        </dgm:presLayoutVars>
      </dgm:prSet>
      <dgm:spPr/>
      <dgm:t>
        <a:bodyPr/>
        <a:lstStyle/>
        <a:p>
          <a:endParaRPr lang="en-GB"/>
        </a:p>
      </dgm:t>
    </dgm:pt>
    <dgm:pt modelId="{3C4BD8A2-7F6A-4F26-8B90-236820F2B5D6}" type="pres">
      <dgm:prSet presAssocID="{65DCDFBB-F750-4E24-B227-D790441584D8}" presName="titleText2" presStyleLbl="fgAcc1" presStyleIdx="3" presStyleCnt="4" custScaleX="3857" custScaleY="20111" custLinFactX="-83684" custLinFactY="-200000" custLinFactNeighborX="-100000" custLinFactNeighborY="-206073">
        <dgm:presLayoutVars>
          <dgm:chMax val="0"/>
          <dgm:chPref val="0"/>
        </dgm:presLayoutVars>
      </dgm:prSet>
      <dgm:spPr/>
      <dgm:t>
        <a:bodyPr/>
        <a:lstStyle/>
        <a:p>
          <a:endParaRPr lang="en-GB"/>
        </a:p>
      </dgm:t>
    </dgm:pt>
    <dgm:pt modelId="{B781A39B-DF3E-4781-8A21-188198708BDE}" type="pres">
      <dgm:prSet presAssocID="{65DCDFBB-F750-4E24-B227-D790441584D8}" presName="rootConnector" presStyleLbl="node2" presStyleIdx="0" presStyleCnt="0"/>
      <dgm:spPr/>
      <dgm:t>
        <a:bodyPr/>
        <a:lstStyle/>
        <a:p>
          <a:endParaRPr lang="en-GB"/>
        </a:p>
      </dgm:t>
    </dgm:pt>
    <dgm:pt modelId="{1B6C2377-6D9A-4DD5-854C-99403A1A96CF}" type="pres">
      <dgm:prSet presAssocID="{65DCDFBB-F750-4E24-B227-D790441584D8}" presName="hierChild4" presStyleCnt="0"/>
      <dgm:spPr/>
    </dgm:pt>
    <dgm:pt modelId="{5EFC48FF-C8D7-43EA-8E6E-08E8894567FF}" type="pres">
      <dgm:prSet presAssocID="{65DCDFBB-F750-4E24-B227-D790441584D8}" presName="hierChild5" presStyleCnt="0"/>
      <dgm:spPr/>
    </dgm:pt>
    <dgm:pt modelId="{F04A5B4F-8701-4144-B389-B80A546CF236}" type="pres">
      <dgm:prSet presAssocID="{A1B04CE4-1F79-4150-AD0F-972CF8191D67}" presName="hierChild3" presStyleCnt="0"/>
      <dgm:spPr/>
    </dgm:pt>
  </dgm:ptLst>
  <dgm:cxnLst>
    <dgm:cxn modelId="{59F62A22-39FE-4ADE-88AF-45A832766E43}" type="presOf" srcId="{D56BCA89-5902-4846-9DFC-84A771D1AD59}" destId="{25F4F67F-446C-42B5-98A9-01C1F6703F62}" srcOrd="0" destOrd="0" presId="urn:microsoft.com/office/officeart/2008/layout/NameandTitleOrganizationalChart"/>
    <dgm:cxn modelId="{D16DE3E4-BD21-4EB7-9BFE-B29B7EFDF08C}" srcId="{A1B04CE4-1F79-4150-AD0F-972CF8191D67}" destId="{FAC2CE25-2ABB-47D8-B0DB-CBD592D758EA}" srcOrd="0" destOrd="0" parTransId="{42D55F42-ABB1-4167-9D7D-B6C88A450A68}" sibTransId="{D794DE89-8E97-46FB-BD92-E812D29F97C0}"/>
    <dgm:cxn modelId="{993E83DB-A17A-444E-8735-A3297C4C2C08}" type="presOf" srcId="{3A854C46-4764-44ED-8478-8D0FA9E6D41E}" destId="{3C4BD8A2-7F6A-4F26-8B90-236820F2B5D6}" srcOrd="0" destOrd="0" presId="urn:microsoft.com/office/officeart/2008/layout/NameandTitleOrganizationalChart"/>
    <dgm:cxn modelId="{4FC0E886-836B-47D2-85A2-5AF405002E16}" type="presOf" srcId="{634683C6-C74E-467F-912D-A03DE5C77F1D}" destId="{008C417B-0C02-4582-982B-DB99715B552C}" srcOrd="0" destOrd="0" presId="urn:microsoft.com/office/officeart/2008/layout/NameandTitleOrganizationalChart"/>
    <dgm:cxn modelId="{FF6B41CC-C3C2-46C6-A0CB-516867B57EEA}" type="presOf" srcId="{974928D7-1F57-4463-9456-05D5E3E29F85}" destId="{786C00AB-A31B-4607-9B3D-3D1C0C5EB590}" srcOrd="0" destOrd="0" presId="urn:microsoft.com/office/officeart/2008/layout/NameandTitleOrganizationalChart"/>
    <dgm:cxn modelId="{82EA1D69-BA2C-487B-9546-F730CCFDCC1F}" type="presOf" srcId="{E713EF69-D6A5-4F7B-A88C-1C06D6CD6BBD}" destId="{6FC7D09E-CADF-473B-8951-0BB88F59F9D2}" srcOrd="0" destOrd="0" presId="urn:microsoft.com/office/officeart/2008/layout/NameandTitleOrganizationalChart"/>
    <dgm:cxn modelId="{B947CA78-B821-4508-9057-460D001CB39D}" type="presOf" srcId="{65DCDFBB-F750-4E24-B227-D790441584D8}" destId="{B781A39B-DF3E-4781-8A21-188198708BDE}" srcOrd="1" destOrd="0" presId="urn:microsoft.com/office/officeart/2008/layout/NameandTitleOrganizationalChart"/>
    <dgm:cxn modelId="{F9C55A4D-001C-4B2E-A68A-7258C3818B74}" srcId="{974928D7-1F57-4463-9456-05D5E3E29F85}" destId="{A1B04CE4-1F79-4150-AD0F-972CF8191D67}" srcOrd="0" destOrd="0" parTransId="{D6763172-9A56-484D-A494-31427EFBAAA1}" sibTransId="{0B4BA9BE-C17D-4020-8C3A-918624D7E6EB}"/>
    <dgm:cxn modelId="{AC89E9D1-3158-454D-BA16-93424DD8535B}" type="presOf" srcId="{42D55F42-ABB1-4167-9D7D-B6C88A450A68}" destId="{0FD5A816-BF39-441B-92EB-144213A8F04B}" srcOrd="0" destOrd="0" presId="urn:microsoft.com/office/officeart/2008/layout/NameandTitleOrganizationalChart"/>
    <dgm:cxn modelId="{098E08E3-F3D5-41C3-A720-86D61ED8FB6E}" type="presOf" srcId="{3D0C48D3-B742-4393-BDC3-CBEA255C6637}" destId="{7E8E970A-5665-41F2-8E04-DFA80B63BA8D}" srcOrd="0" destOrd="0" presId="urn:microsoft.com/office/officeart/2008/layout/NameandTitleOrganizationalChart"/>
    <dgm:cxn modelId="{6C2BF8E4-7530-4A2F-9C17-CBAD708F385F}" type="presOf" srcId="{A1B04CE4-1F79-4150-AD0F-972CF8191D67}" destId="{4405BCD5-5E58-4198-83C2-ED8F0E0E7ABC}" srcOrd="0" destOrd="0" presId="urn:microsoft.com/office/officeart/2008/layout/NameandTitleOrganizationalChart"/>
    <dgm:cxn modelId="{631E09CC-2BF4-4A2B-A491-609F1D364874}" type="presOf" srcId="{0FD2A4AB-ACB4-4B22-8221-9C92CB4F3E20}" destId="{0407C2E9-F30A-4D42-B731-29E18A289C1F}" srcOrd="0" destOrd="0" presId="urn:microsoft.com/office/officeart/2008/layout/NameandTitleOrganizationalChart"/>
    <dgm:cxn modelId="{D9BCD5A1-BA9F-4129-A495-437163BDE851}" type="presOf" srcId="{D794DE89-8E97-46FB-BD92-E812D29F97C0}" destId="{954D8E16-5480-47C8-87A6-410D37F9528D}" srcOrd="0" destOrd="0" presId="urn:microsoft.com/office/officeart/2008/layout/NameandTitleOrganizationalChart"/>
    <dgm:cxn modelId="{E8935796-CD91-4929-8ED0-DC5409D97374}" type="presOf" srcId="{7B399245-C6B4-4350-9AB9-0F81BCEFCD77}" destId="{71F56E36-E384-41C6-A383-687BC60CEFC0}" srcOrd="0" destOrd="0" presId="urn:microsoft.com/office/officeart/2008/layout/NameandTitleOrganizationalChart"/>
    <dgm:cxn modelId="{9E9C155E-D7D6-4A02-8CC0-33EA7F4EE157}" type="presOf" srcId="{FAC2CE25-2ABB-47D8-B0DB-CBD592D758EA}" destId="{E7CA31B3-1382-4496-A321-F8A39745F4F7}" srcOrd="0" destOrd="0" presId="urn:microsoft.com/office/officeart/2008/layout/NameandTitleOrganizationalChart"/>
    <dgm:cxn modelId="{43A5271C-98A6-461C-BBC6-85F429D60FBD}" type="presOf" srcId="{A1B04CE4-1F79-4150-AD0F-972CF8191D67}" destId="{F8D56C93-417D-4D73-A0CA-A23B560CDEAF}" srcOrd="1" destOrd="0" presId="urn:microsoft.com/office/officeart/2008/layout/NameandTitleOrganizationalChart"/>
    <dgm:cxn modelId="{6A4761B1-676D-48F5-AA88-8E173B343376}" type="presOf" srcId="{0B4BA9BE-C17D-4020-8C3A-918624D7E6EB}" destId="{A9DBA5D9-52A8-4C16-BC5B-46A80FE01B0F}" srcOrd="0" destOrd="0" presId="urn:microsoft.com/office/officeart/2008/layout/NameandTitleOrganizationalChart"/>
    <dgm:cxn modelId="{AEFB984A-56CE-4B83-BF8C-7BCE0427F537}" type="presOf" srcId="{C6CFC793-C599-4091-BCCE-08249E58C7F7}" destId="{5FCBC8BD-2369-4532-8E8E-E81B553DC76E}" srcOrd="0" destOrd="0" presId="urn:microsoft.com/office/officeart/2008/layout/NameandTitleOrganizationalChart"/>
    <dgm:cxn modelId="{60CEF6C2-DDD1-4F70-99B6-2A34C386E212}" srcId="{A1B04CE4-1F79-4150-AD0F-972CF8191D67}" destId="{634683C6-C74E-467F-912D-A03DE5C77F1D}" srcOrd="1" destOrd="0" parTransId="{D56BCA89-5902-4846-9DFC-84A771D1AD59}" sibTransId="{3D0C48D3-B742-4393-BDC3-CBEA255C6637}"/>
    <dgm:cxn modelId="{BD0CFFB3-0A3B-458D-9C27-0C8594BEB458}" srcId="{A1B04CE4-1F79-4150-AD0F-972CF8191D67}" destId="{0FD2A4AB-ACB4-4B22-8221-9C92CB4F3E20}" srcOrd="2" destOrd="0" parTransId="{C6CFC793-C599-4091-BCCE-08249E58C7F7}" sibTransId="{E713EF69-D6A5-4F7B-A88C-1C06D6CD6BBD}"/>
    <dgm:cxn modelId="{020B2E88-47CE-4103-BCDA-758BD298143C}" type="presOf" srcId="{634683C6-C74E-467F-912D-A03DE5C77F1D}" destId="{80F69C10-E8BD-4899-A125-84DBE378CD44}" srcOrd="1" destOrd="0" presId="urn:microsoft.com/office/officeart/2008/layout/NameandTitleOrganizationalChart"/>
    <dgm:cxn modelId="{B441E403-D2CE-4B93-BB55-42371BD18E3C}" type="presOf" srcId="{FAC2CE25-2ABB-47D8-B0DB-CBD592D758EA}" destId="{361C6448-A369-4998-9310-DF8FE900C2E2}" srcOrd="1" destOrd="0" presId="urn:microsoft.com/office/officeart/2008/layout/NameandTitleOrganizationalChart"/>
    <dgm:cxn modelId="{052998DA-BF8D-459D-BED4-151384FD81F5}" srcId="{A1B04CE4-1F79-4150-AD0F-972CF8191D67}" destId="{65DCDFBB-F750-4E24-B227-D790441584D8}" srcOrd="3" destOrd="0" parTransId="{7B399245-C6B4-4350-9AB9-0F81BCEFCD77}" sibTransId="{3A854C46-4764-44ED-8478-8D0FA9E6D41E}"/>
    <dgm:cxn modelId="{71EEC705-8330-48C0-AFF8-5F71FF586F23}" type="presOf" srcId="{0FD2A4AB-ACB4-4B22-8221-9C92CB4F3E20}" destId="{0DA20BE2-5197-4B0C-8746-4FCAA4683C2E}" srcOrd="1" destOrd="0" presId="urn:microsoft.com/office/officeart/2008/layout/NameandTitleOrganizationalChart"/>
    <dgm:cxn modelId="{FA09CD0F-01D9-4860-81E5-921A79D2DAEF}" type="presOf" srcId="{65DCDFBB-F750-4E24-B227-D790441584D8}" destId="{EEE1793A-9CBE-40F0-A3ED-2239AFB9B0FC}" srcOrd="0" destOrd="0" presId="urn:microsoft.com/office/officeart/2008/layout/NameandTitleOrganizationalChart"/>
    <dgm:cxn modelId="{8CEE9B60-EC03-40F3-8DF4-3756D79C5DF2}" type="presParOf" srcId="{786C00AB-A31B-4607-9B3D-3D1C0C5EB590}" destId="{DFFDEBB1-DFC7-453A-AC07-C943C7AACAC6}" srcOrd="0" destOrd="0" presId="urn:microsoft.com/office/officeart/2008/layout/NameandTitleOrganizationalChart"/>
    <dgm:cxn modelId="{B0102C58-21D8-4900-8581-CF759C338617}" type="presParOf" srcId="{DFFDEBB1-DFC7-453A-AC07-C943C7AACAC6}" destId="{A0E80978-2D00-443E-BCE6-9C34B7F0EB15}" srcOrd="0" destOrd="0" presId="urn:microsoft.com/office/officeart/2008/layout/NameandTitleOrganizationalChart"/>
    <dgm:cxn modelId="{5BD4B3E7-CB91-43A5-96EB-14278921ABFB}" type="presParOf" srcId="{A0E80978-2D00-443E-BCE6-9C34B7F0EB15}" destId="{4405BCD5-5E58-4198-83C2-ED8F0E0E7ABC}" srcOrd="0" destOrd="0" presId="urn:microsoft.com/office/officeart/2008/layout/NameandTitleOrganizationalChart"/>
    <dgm:cxn modelId="{039FC3C9-8B84-4A09-A2BB-A69D17B53208}" type="presParOf" srcId="{A0E80978-2D00-443E-BCE6-9C34B7F0EB15}" destId="{A9DBA5D9-52A8-4C16-BC5B-46A80FE01B0F}" srcOrd="1" destOrd="0" presId="urn:microsoft.com/office/officeart/2008/layout/NameandTitleOrganizationalChart"/>
    <dgm:cxn modelId="{FF87F42C-63D8-4D0D-8006-61EF4CD75D39}" type="presParOf" srcId="{A0E80978-2D00-443E-BCE6-9C34B7F0EB15}" destId="{F8D56C93-417D-4D73-A0CA-A23B560CDEAF}" srcOrd="2" destOrd="0" presId="urn:microsoft.com/office/officeart/2008/layout/NameandTitleOrganizationalChart"/>
    <dgm:cxn modelId="{B2583A77-A8BB-4B4A-84E0-47696754ADF0}" type="presParOf" srcId="{DFFDEBB1-DFC7-453A-AC07-C943C7AACAC6}" destId="{972366D0-8BFE-40BA-96AC-6C37C55772C0}" srcOrd="1" destOrd="0" presId="urn:microsoft.com/office/officeart/2008/layout/NameandTitleOrganizationalChart"/>
    <dgm:cxn modelId="{A9C40611-5ACA-4980-9A69-F3D7BC6086C5}" type="presParOf" srcId="{972366D0-8BFE-40BA-96AC-6C37C55772C0}" destId="{0FD5A816-BF39-441B-92EB-144213A8F04B}" srcOrd="0" destOrd="0" presId="urn:microsoft.com/office/officeart/2008/layout/NameandTitleOrganizationalChart"/>
    <dgm:cxn modelId="{915C84F3-98A0-4C89-8A75-34200F6A4ED6}" type="presParOf" srcId="{972366D0-8BFE-40BA-96AC-6C37C55772C0}" destId="{BE5C5BE6-0FEE-4ED8-911D-DCC63C41B7E1}" srcOrd="1" destOrd="0" presId="urn:microsoft.com/office/officeart/2008/layout/NameandTitleOrganizationalChart"/>
    <dgm:cxn modelId="{F32C1DBA-4518-428B-AAFE-892DEBB6A50A}" type="presParOf" srcId="{BE5C5BE6-0FEE-4ED8-911D-DCC63C41B7E1}" destId="{DBD2B8E6-C12C-4B89-9CB4-CBDEAA40E78A}" srcOrd="0" destOrd="0" presId="urn:microsoft.com/office/officeart/2008/layout/NameandTitleOrganizationalChart"/>
    <dgm:cxn modelId="{8E04E17B-05FA-43B4-8F8E-31F6CE8EF4FF}" type="presParOf" srcId="{DBD2B8E6-C12C-4B89-9CB4-CBDEAA40E78A}" destId="{E7CA31B3-1382-4496-A321-F8A39745F4F7}" srcOrd="0" destOrd="0" presId="urn:microsoft.com/office/officeart/2008/layout/NameandTitleOrganizationalChart"/>
    <dgm:cxn modelId="{165DC3B0-8B17-4AA9-BFAC-F57964EAE204}" type="presParOf" srcId="{DBD2B8E6-C12C-4B89-9CB4-CBDEAA40E78A}" destId="{954D8E16-5480-47C8-87A6-410D37F9528D}" srcOrd="1" destOrd="0" presId="urn:microsoft.com/office/officeart/2008/layout/NameandTitleOrganizationalChart"/>
    <dgm:cxn modelId="{1FEDC551-8A1D-474A-A8DB-6EEA7F131ACE}" type="presParOf" srcId="{DBD2B8E6-C12C-4B89-9CB4-CBDEAA40E78A}" destId="{361C6448-A369-4998-9310-DF8FE900C2E2}" srcOrd="2" destOrd="0" presId="urn:microsoft.com/office/officeart/2008/layout/NameandTitleOrganizationalChart"/>
    <dgm:cxn modelId="{CC1CE57C-6395-448E-BFFB-B3688962C139}" type="presParOf" srcId="{BE5C5BE6-0FEE-4ED8-911D-DCC63C41B7E1}" destId="{AF15DEDE-AAE7-41CC-91FF-2D65E0BFB550}" srcOrd="1" destOrd="0" presId="urn:microsoft.com/office/officeart/2008/layout/NameandTitleOrganizationalChart"/>
    <dgm:cxn modelId="{488BA05B-D18E-491D-B8A4-0FF02600E568}" type="presParOf" srcId="{BE5C5BE6-0FEE-4ED8-911D-DCC63C41B7E1}" destId="{A74A9D57-141D-4001-AF05-3D4C534493D2}" srcOrd="2" destOrd="0" presId="urn:microsoft.com/office/officeart/2008/layout/NameandTitleOrganizationalChart"/>
    <dgm:cxn modelId="{8D1F1275-11EF-4034-804C-C6F28C7C67F3}" type="presParOf" srcId="{972366D0-8BFE-40BA-96AC-6C37C55772C0}" destId="{25F4F67F-446C-42B5-98A9-01C1F6703F62}" srcOrd="2" destOrd="0" presId="urn:microsoft.com/office/officeart/2008/layout/NameandTitleOrganizationalChart"/>
    <dgm:cxn modelId="{D625E673-C1B5-4B3D-AF57-5A0A541D62CA}" type="presParOf" srcId="{972366D0-8BFE-40BA-96AC-6C37C55772C0}" destId="{D7E592A5-567C-479A-A3ED-7150529EA271}" srcOrd="3" destOrd="0" presId="urn:microsoft.com/office/officeart/2008/layout/NameandTitleOrganizationalChart"/>
    <dgm:cxn modelId="{962F9B1C-DF2B-4422-8AC3-8787245636D1}" type="presParOf" srcId="{D7E592A5-567C-479A-A3ED-7150529EA271}" destId="{8CE2D37E-FAD6-4D29-8452-12ADFDAD13EA}" srcOrd="0" destOrd="0" presId="urn:microsoft.com/office/officeart/2008/layout/NameandTitleOrganizationalChart"/>
    <dgm:cxn modelId="{896363AE-2624-43AF-B7AB-17F83C948909}" type="presParOf" srcId="{8CE2D37E-FAD6-4D29-8452-12ADFDAD13EA}" destId="{008C417B-0C02-4582-982B-DB99715B552C}" srcOrd="0" destOrd="0" presId="urn:microsoft.com/office/officeart/2008/layout/NameandTitleOrganizationalChart"/>
    <dgm:cxn modelId="{E48AC220-9763-409D-88AD-B39A1A8E6D25}" type="presParOf" srcId="{8CE2D37E-FAD6-4D29-8452-12ADFDAD13EA}" destId="{7E8E970A-5665-41F2-8E04-DFA80B63BA8D}" srcOrd="1" destOrd="0" presId="urn:microsoft.com/office/officeart/2008/layout/NameandTitleOrganizationalChart"/>
    <dgm:cxn modelId="{1EB6E08D-0F9B-4BA4-B5BB-A774B10C5DC3}" type="presParOf" srcId="{8CE2D37E-FAD6-4D29-8452-12ADFDAD13EA}" destId="{80F69C10-E8BD-4899-A125-84DBE378CD44}" srcOrd="2" destOrd="0" presId="urn:microsoft.com/office/officeart/2008/layout/NameandTitleOrganizationalChart"/>
    <dgm:cxn modelId="{E01B869F-228C-4D30-8607-BF12ACE59397}" type="presParOf" srcId="{D7E592A5-567C-479A-A3ED-7150529EA271}" destId="{70085899-04DC-4229-892F-DC0672DF7346}" srcOrd="1" destOrd="0" presId="urn:microsoft.com/office/officeart/2008/layout/NameandTitleOrganizationalChart"/>
    <dgm:cxn modelId="{79325EBF-6833-473D-9E73-32C7201C84F9}" type="presParOf" srcId="{D7E592A5-567C-479A-A3ED-7150529EA271}" destId="{2B688555-296B-4412-86B2-0ECB90D6F72A}" srcOrd="2" destOrd="0" presId="urn:microsoft.com/office/officeart/2008/layout/NameandTitleOrganizationalChart"/>
    <dgm:cxn modelId="{16433331-BE8C-4A17-9B62-B4AE8E3B8BD8}" type="presParOf" srcId="{972366D0-8BFE-40BA-96AC-6C37C55772C0}" destId="{5FCBC8BD-2369-4532-8E8E-E81B553DC76E}" srcOrd="4" destOrd="0" presId="urn:microsoft.com/office/officeart/2008/layout/NameandTitleOrganizationalChart"/>
    <dgm:cxn modelId="{04747133-E215-41AC-AE8A-87CDCC19410D}" type="presParOf" srcId="{972366D0-8BFE-40BA-96AC-6C37C55772C0}" destId="{D6D029A7-1E48-4397-9F50-2F25308BAF52}" srcOrd="5" destOrd="0" presId="urn:microsoft.com/office/officeart/2008/layout/NameandTitleOrganizationalChart"/>
    <dgm:cxn modelId="{B30D16B8-75E6-48DB-9812-F17FD247CB53}" type="presParOf" srcId="{D6D029A7-1E48-4397-9F50-2F25308BAF52}" destId="{BF75F888-412F-44B4-A1C0-D6226CB15463}" srcOrd="0" destOrd="0" presId="urn:microsoft.com/office/officeart/2008/layout/NameandTitleOrganizationalChart"/>
    <dgm:cxn modelId="{4C1EAF80-A1CB-4CA7-B006-C1E5BA261059}" type="presParOf" srcId="{BF75F888-412F-44B4-A1C0-D6226CB15463}" destId="{0407C2E9-F30A-4D42-B731-29E18A289C1F}" srcOrd="0" destOrd="0" presId="urn:microsoft.com/office/officeart/2008/layout/NameandTitleOrganizationalChart"/>
    <dgm:cxn modelId="{9CA05FB9-B201-428B-9035-4021A9C8DB83}" type="presParOf" srcId="{BF75F888-412F-44B4-A1C0-D6226CB15463}" destId="{6FC7D09E-CADF-473B-8951-0BB88F59F9D2}" srcOrd="1" destOrd="0" presId="urn:microsoft.com/office/officeart/2008/layout/NameandTitleOrganizationalChart"/>
    <dgm:cxn modelId="{B31F6160-F4A4-4682-8A03-600FF50EDC79}" type="presParOf" srcId="{BF75F888-412F-44B4-A1C0-D6226CB15463}" destId="{0DA20BE2-5197-4B0C-8746-4FCAA4683C2E}" srcOrd="2" destOrd="0" presId="urn:microsoft.com/office/officeart/2008/layout/NameandTitleOrganizationalChart"/>
    <dgm:cxn modelId="{3FCD9F7F-F9C2-4820-A9E8-A64BC1B924FF}" type="presParOf" srcId="{D6D029A7-1E48-4397-9F50-2F25308BAF52}" destId="{5827AC25-A11A-4049-8A09-3AC40585C5F8}" srcOrd="1" destOrd="0" presId="urn:microsoft.com/office/officeart/2008/layout/NameandTitleOrganizationalChart"/>
    <dgm:cxn modelId="{8B9E6388-D245-40E1-9BCD-892935F1DD8F}" type="presParOf" srcId="{D6D029A7-1E48-4397-9F50-2F25308BAF52}" destId="{9A4FFF07-4E7D-45B4-8B57-DB1646285137}" srcOrd="2" destOrd="0" presId="urn:microsoft.com/office/officeart/2008/layout/NameandTitleOrganizationalChart"/>
    <dgm:cxn modelId="{C67ED0E0-9F8B-4D03-A3B8-C61257FA74D8}" type="presParOf" srcId="{972366D0-8BFE-40BA-96AC-6C37C55772C0}" destId="{71F56E36-E384-41C6-A383-687BC60CEFC0}" srcOrd="6" destOrd="0" presId="urn:microsoft.com/office/officeart/2008/layout/NameandTitleOrganizationalChart"/>
    <dgm:cxn modelId="{BF24FA85-A08A-49FE-B81E-93EC3C333616}" type="presParOf" srcId="{972366D0-8BFE-40BA-96AC-6C37C55772C0}" destId="{A25AA7CB-A553-4B2D-8D78-AFBF9C056E71}" srcOrd="7" destOrd="0" presId="urn:microsoft.com/office/officeart/2008/layout/NameandTitleOrganizationalChart"/>
    <dgm:cxn modelId="{CB5C29B3-7727-4A82-AC28-163A5CE51D5E}" type="presParOf" srcId="{A25AA7CB-A553-4B2D-8D78-AFBF9C056E71}" destId="{A8C38281-508E-4CB3-BC58-B478407A416A}" srcOrd="0" destOrd="0" presId="urn:microsoft.com/office/officeart/2008/layout/NameandTitleOrganizationalChart"/>
    <dgm:cxn modelId="{8D3F52B8-2D7C-401C-ACEA-CDEE4FEDA398}" type="presParOf" srcId="{A8C38281-508E-4CB3-BC58-B478407A416A}" destId="{EEE1793A-9CBE-40F0-A3ED-2239AFB9B0FC}" srcOrd="0" destOrd="0" presId="urn:microsoft.com/office/officeart/2008/layout/NameandTitleOrganizationalChart"/>
    <dgm:cxn modelId="{52CB0040-C8C6-44DB-B43D-C51EFC7AA5D5}" type="presParOf" srcId="{A8C38281-508E-4CB3-BC58-B478407A416A}" destId="{3C4BD8A2-7F6A-4F26-8B90-236820F2B5D6}" srcOrd="1" destOrd="0" presId="urn:microsoft.com/office/officeart/2008/layout/NameandTitleOrganizationalChart"/>
    <dgm:cxn modelId="{D9255E55-83DE-4F1B-B6DC-F24E31779492}" type="presParOf" srcId="{A8C38281-508E-4CB3-BC58-B478407A416A}" destId="{B781A39B-DF3E-4781-8A21-188198708BDE}" srcOrd="2" destOrd="0" presId="urn:microsoft.com/office/officeart/2008/layout/NameandTitleOrganizationalChart"/>
    <dgm:cxn modelId="{0BF597F1-11B1-460E-A76A-25E913C93DF2}" type="presParOf" srcId="{A25AA7CB-A553-4B2D-8D78-AFBF9C056E71}" destId="{1B6C2377-6D9A-4DD5-854C-99403A1A96CF}" srcOrd="1" destOrd="0" presId="urn:microsoft.com/office/officeart/2008/layout/NameandTitleOrganizationalChart"/>
    <dgm:cxn modelId="{F8AB441D-3C36-4090-B359-1A97EC4B6D63}" type="presParOf" srcId="{A25AA7CB-A553-4B2D-8D78-AFBF9C056E71}" destId="{5EFC48FF-C8D7-43EA-8E6E-08E8894567FF}" srcOrd="2" destOrd="0" presId="urn:microsoft.com/office/officeart/2008/layout/NameandTitleOrganizationalChart"/>
    <dgm:cxn modelId="{500B88D5-234B-4431-8DCA-06C6894BF85D}" type="presParOf" srcId="{DFFDEBB1-DFC7-453A-AC07-C943C7AACAC6}" destId="{F04A5B4F-8701-4144-B389-B80A546CF236}"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F56E36-E384-41C6-A383-687BC60CEFC0}">
      <dsp:nvSpPr>
        <dsp:cNvPr id="0" name=""/>
        <dsp:cNvSpPr/>
      </dsp:nvSpPr>
      <dsp:spPr>
        <a:xfrm>
          <a:off x="4064000" y="2618450"/>
          <a:ext cx="3018001" cy="308892"/>
        </a:xfrm>
        <a:custGeom>
          <a:avLst/>
          <a:gdLst/>
          <a:ahLst/>
          <a:cxnLst/>
          <a:rect l="0" t="0" r="0" b="0"/>
          <a:pathLst>
            <a:path>
              <a:moveTo>
                <a:pt x="0" y="0"/>
              </a:moveTo>
              <a:lnTo>
                <a:pt x="0" y="154446"/>
              </a:lnTo>
              <a:lnTo>
                <a:pt x="3018001" y="154446"/>
              </a:lnTo>
              <a:lnTo>
                <a:pt x="3018001" y="30889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CBC8BD-2369-4532-8E8E-E81B553DC76E}">
      <dsp:nvSpPr>
        <dsp:cNvPr id="0" name=""/>
        <dsp:cNvSpPr/>
      </dsp:nvSpPr>
      <dsp:spPr>
        <a:xfrm>
          <a:off x="4064000" y="2618450"/>
          <a:ext cx="978648" cy="308892"/>
        </a:xfrm>
        <a:custGeom>
          <a:avLst/>
          <a:gdLst/>
          <a:ahLst/>
          <a:cxnLst/>
          <a:rect l="0" t="0" r="0" b="0"/>
          <a:pathLst>
            <a:path>
              <a:moveTo>
                <a:pt x="0" y="0"/>
              </a:moveTo>
              <a:lnTo>
                <a:pt x="0" y="154446"/>
              </a:lnTo>
              <a:lnTo>
                <a:pt x="978648" y="154446"/>
              </a:lnTo>
              <a:lnTo>
                <a:pt x="978648" y="30889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F4F67F-446C-42B5-98A9-01C1F6703F62}">
      <dsp:nvSpPr>
        <dsp:cNvPr id="0" name=""/>
        <dsp:cNvSpPr/>
      </dsp:nvSpPr>
      <dsp:spPr>
        <a:xfrm>
          <a:off x="3119121" y="2618450"/>
          <a:ext cx="944878" cy="321343"/>
        </a:xfrm>
        <a:custGeom>
          <a:avLst/>
          <a:gdLst/>
          <a:ahLst/>
          <a:cxnLst/>
          <a:rect l="0" t="0" r="0" b="0"/>
          <a:pathLst>
            <a:path>
              <a:moveTo>
                <a:pt x="944878" y="0"/>
              </a:moveTo>
              <a:lnTo>
                <a:pt x="944878" y="166896"/>
              </a:lnTo>
              <a:lnTo>
                <a:pt x="0" y="166896"/>
              </a:lnTo>
              <a:lnTo>
                <a:pt x="0" y="3213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D5A816-BF39-441B-92EB-144213A8F04B}">
      <dsp:nvSpPr>
        <dsp:cNvPr id="0" name=""/>
        <dsp:cNvSpPr/>
      </dsp:nvSpPr>
      <dsp:spPr>
        <a:xfrm>
          <a:off x="963642" y="2618450"/>
          <a:ext cx="3100357" cy="308892"/>
        </a:xfrm>
        <a:custGeom>
          <a:avLst/>
          <a:gdLst/>
          <a:ahLst/>
          <a:cxnLst/>
          <a:rect l="0" t="0" r="0" b="0"/>
          <a:pathLst>
            <a:path>
              <a:moveTo>
                <a:pt x="3100357" y="0"/>
              </a:moveTo>
              <a:lnTo>
                <a:pt x="3100357" y="154446"/>
              </a:lnTo>
              <a:lnTo>
                <a:pt x="0" y="154446"/>
              </a:lnTo>
              <a:lnTo>
                <a:pt x="0" y="30889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05BCD5-5E58-4198-83C2-ED8F0E0E7ABC}">
      <dsp:nvSpPr>
        <dsp:cNvPr id="0" name=""/>
        <dsp:cNvSpPr/>
      </dsp:nvSpPr>
      <dsp:spPr>
        <a:xfrm>
          <a:off x="2735017" y="1232192"/>
          <a:ext cx="2657965" cy="138625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93403" numCol="1" spcCol="1270" anchor="ctr" anchorCtr="0">
          <a:noAutofit/>
        </a:bodyPr>
        <a:lstStyle/>
        <a:p>
          <a:pPr lvl="0" algn="ctr" defTabSz="1244600">
            <a:lnSpc>
              <a:spcPct val="90000"/>
            </a:lnSpc>
            <a:spcBef>
              <a:spcPct val="0"/>
            </a:spcBef>
            <a:spcAft>
              <a:spcPct val="35000"/>
            </a:spcAft>
          </a:pPr>
          <a:r>
            <a:rPr lang="en-US" sz="2800" b="0" i="0" kern="1200" dirty="0" smtClean="0"/>
            <a:t>Methodology</a:t>
          </a:r>
          <a:endParaRPr lang="en-GB" sz="1800" b="0" i="0" kern="1200" dirty="0"/>
        </a:p>
      </dsp:txBody>
      <dsp:txXfrm>
        <a:off x="2735017" y="1232192"/>
        <a:ext cx="2657965" cy="1386257"/>
      </dsp:txXfrm>
    </dsp:sp>
    <dsp:sp modelId="{A9DBA5D9-52A8-4C16-BC5B-46A80FE01B0F}">
      <dsp:nvSpPr>
        <dsp:cNvPr id="0" name=""/>
        <dsp:cNvSpPr/>
      </dsp:nvSpPr>
      <dsp:spPr>
        <a:xfrm>
          <a:off x="4057213" y="2562117"/>
          <a:ext cx="64191" cy="47629"/>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lvl="0" algn="r" defTabSz="222250">
            <a:lnSpc>
              <a:spcPct val="90000"/>
            </a:lnSpc>
            <a:spcBef>
              <a:spcPct val="0"/>
            </a:spcBef>
            <a:spcAft>
              <a:spcPct val="35000"/>
            </a:spcAft>
          </a:pPr>
          <a:endParaRPr lang="en-GB" sz="500" kern="1200" dirty="0"/>
        </a:p>
      </dsp:txBody>
      <dsp:txXfrm>
        <a:off x="4057213" y="2562117"/>
        <a:ext cx="64191" cy="47629"/>
      </dsp:txXfrm>
    </dsp:sp>
    <dsp:sp modelId="{E7CA31B3-1382-4496-A321-F8A39745F4F7}">
      <dsp:nvSpPr>
        <dsp:cNvPr id="0" name=""/>
        <dsp:cNvSpPr/>
      </dsp:nvSpPr>
      <dsp:spPr>
        <a:xfrm>
          <a:off x="85873" y="2927343"/>
          <a:ext cx="1755536" cy="12281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93403" numCol="1" spcCol="1270" anchor="ctr" anchorCtr="0">
          <a:noAutofit/>
        </a:bodyPr>
        <a:lstStyle/>
        <a:p>
          <a:pPr lvl="0" algn="ctr" defTabSz="1022350">
            <a:lnSpc>
              <a:spcPct val="90000"/>
            </a:lnSpc>
            <a:spcBef>
              <a:spcPct val="0"/>
            </a:spcBef>
            <a:spcAft>
              <a:spcPct val="35000"/>
            </a:spcAft>
          </a:pPr>
          <a:r>
            <a:rPr lang="en-US" sz="2300" kern="1200" dirty="0" smtClean="0"/>
            <a:t>Literature Review</a:t>
          </a:r>
          <a:endParaRPr lang="en-GB" sz="2300" kern="1200" dirty="0"/>
        </a:p>
      </dsp:txBody>
      <dsp:txXfrm>
        <a:off x="85873" y="2927343"/>
        <a:ext cx="1755536" cy="1228120"/>
      </dsp:txXfrm>
    </dsp:sp>
    <dsp:sp modelId="{954D8E16-5480-47C8-87A6-410D37F9528D}">
      <dsp:nvSpPr>
        <dsp:cNvPr id="0" name=""/>
        <dsp:cNvSpPr/>
      </dsp:nvSpPr>
      <dsp:spPr>
        <a:xfrm flipH="1">
          <a:off x="959191" y="2875800"/>
          <a:ext cx="61590" cy="4437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lvl="0" algn="r" defTabSz="222250">
            <a:lnSpc>
              <a:spcPct val="90000"/>
            </a:lnSpc>
            <a:spcBef>
              <a:spcPct val="0"/>
            </a:spcBef>
            <a:spcAft>
              <a:spcPct val="35000"/>
            </a:spcAft>
          </a:pPr>
          <a:endParaRPr lang="en-GB" sz="500" kern="1200"/>
        </a:p>
      </dsp:txBody>
      <dsp:txXfrm>
        <a:off x="959191" y="2875800"/>
        <a:ext cx="61590" cy="44372"/>
      </dsp:txXfrm>
    </dsp:sp>
    <dsp:sp modelId="{008C417B-0C02-4582-982B-DB99715B552C}">
      <dsp:nvSpPr>
        <dsp:cNvPr id="0" name=""/>
        <dsp:cNvSpPr/>
      </dsp:nvSpPr>
      <dsp:spPr>
        <a:xfrm>
          <a:off x="2212562" y="2939793"/>
          <a:ext cx="1813116" cy="125913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93403" numCol="1" spcCol="1270" anchor="ctr" anchorCtr="0">
          <a:noAutofit/>
        </a:bodyPr>
        <a:lstStyle/>
        <a:p>
          <a:pPr lvl="0" algn="ctr" defTabSz="933450">
            <a:lnSpc>
              <a:spcPct val="90000"/>
            </a:lnSpc>
            <a:spcBef>
              <a:spcPct val="0"/>
            </a:spcBef>
            <a:spcAft>
              <a:spcPct val="35000"/>
            </a:spcAft>
          </a:pPr>
          <a:r>
            <a:rPr lang="en-US" sz="2100" kern="1200" dirty="0" smtClean="0"/>
            <a:t>Data Collection</a:t>
          </a:r>
          <a:endParaRPr lang="en-GB" sz="2100" kern="1200" dirty="0"/>
        </a:p>
      </dsp:txBody>
      <dsp:txXfrm>
        <a:off x="2212562" y="2939793"/>
        <a:ext cx="1813116" cy="1259130"/>
      </dsp:txXfrm>
    </dsp:sp>
    <dsp:sp modelId="{7E8E970A-5665-41F2-8E04-DFA80B63BA8D}">
      <dsp:nvSpPr>
        <dsp:cNvPr id="0" name=""/>
        <dsp:cNvSpPr/>
      </dsp:nvSpPr>
      <dsp:spPr>
        <a:xfrm>
          <a:off x="3107144" y="2869564"/>
          <a:ext cx="44378" cy="4437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lvl="0" algn="r" defTabSz="222250">
            <a:lnSpc>
              <a:spcPct val="90000"/>
            </a:lnSpc>
            <a:spcBef>
              <a:spcPct val="0"/>
            </a:spcBef>
            <a:spcAft>
              <a:spcPct val="35000"/>
            </a:spcAft>
          </a:pPr>
          <a:endParaRPr lang="en-GB" sz="500" kern="1200"/>
        </a:p>
      </dsp:txBody>
      <dsp:txXfrm>
        <a:off x="3107144" y="2869564"/>
        <a:ext cx="44378" cy="44372"/>
      </dsp:txXfrm>
    </dsp:sp>
    <dsp:sp modelId="{0407C2E9-F30A-4D42-B731-29E18A289C1F}">
      <dsp:nvSpPr>
        <dsp:cNvPr id="0" name=""/>
        <dsp:cNvSpPr/>
      </dsp:nvSpPr>
      <dsp:spPr>
        <a:xfrm>
          <a:off x="4272312" y="2927343"/>
          <a:ext cx="1540671" cy="124180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93403" numCol="1" spcCol="1270" anchor="ctr" anchorCtr="0">
          <a:noAutofit/>
        </a:bodyPr>
        <a:lstStyle/>
        <a:p>
          <a:pPr lvl="0" algn="ctr" defTabSz="844550">
            <a:lnSpc>
              <a:spcPct val="90000"/>
            </a:lnSpc>
            <a:spcBef>
              <a:spcPct val="0"/>
            </a:spcBef>
            <a:spcAft>
              <a:spcPct val="35000"/>
            </a:spcAft>
          </a:pPr>
          <a:r>
            <a:rPr lang="en-US" sz="1900" kern="1200" dirty="0" smtClean="0"/>
            <a:t>Data Analysis</a:t>
          </a:r>
          <a:endParaRPr lang="en-GB" sz="1900" kern="1200" dirty="0"/>
        </a:p>
      </dsp:txBody>
      <dsp:txXfrm>
        <a:off x="4272312" y="2927343"/>
        <a:ext cx="1540671" cy="1241801"/>
      </dsp:txXfrm>
    </dsp:sp>
    <dsp:sp modelId="{6FC7D09E-CADF-473B-8951-0BB88F59F9D2}">
      <dsp:nvSpPr>
        <dsp:cNvPr id="0" name=""/>
        <dsp:cNvSpPr/>
      </dsp:nvSpPr>
      <dsp:spPr>
        <a:xfrm>
          <a:off x="6963954" y="2882809"/>
          <a:ext cx="44378" cy="4437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lvl="0" algn="r" defTabSz="222250">
            <a:lnSpc>
              <a:spcPct val="90000"/>
            </a:lnSpc>
            <a:spcBef>
              <a:spcPct val="0"/>
            </a:spcBef>
            <a:spcAft>
              <a:spcPct val="35000"/>
            </a:spcAft>
          </a:pPr>
          <a:endParaRPr lang="en-GB" sz="500" kern="1200"/>
        </a:p>
      </dsp:txBody>
      <dsp:txXfrm>
        <a:off x="6963954" y="2882809"/>
        <a:ext cx="44378" cy="44372"/>
      </dsp:txXfrm>
    </dsp:sp>
    <dsp:sp modelId="{EEE1793A-9CBE-40F0-A3ED-2239AFB9B0FC}">
      <dsp:nvSpPr>
        <dsp:cNvPr id="0" name=""/>
        <dsp:cNvSpPr/>
      </dsp:nvSpPr>
      <dsp:spPr>
        <a:xfrm>
          <a:off x="6121876" y="2927343"/>
          <a:ext cx="1920249" cy="121182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93403" numCol="1" spcCol="1270" anchor="ctr" anchorCtr="0">
          <a:noAutofit/>
        </a:bodyPr>
        <a:lstStyle/>
        <a:p>
          <a:pPr lvl="0" algn="ctr" defTabSz="889000">
            <a:lnSpc>
              <a:spcPct val="90000"/>
            </a:lnSpc>
            <a:spcBef>
              <a:spcPct val="0"/>
            </a:spcBef>
            <a:spcAft>
              <a:spcPct val="35000"/>
            </a:spcAft>
          </a:pPr>
          <a:r>
            <a:rPr lang="en-US" sz="2000" kern="1200" dirty="0" smtClean="0"/>
            <a:t>Design Development</a:t>
          </a:r>
          <a:endParaRPr lang="en-GB" sz="2000" kern="1200" dirty="0"/>
        </a:p>
      </dsp:txBody>
      <dsp:txXfrm>
        <a:off x="6121876" y="2927343"/>
        <a:ext cx="1920249" cy="1211823"/>
      </dsp:txXfrm>
    </dsp:sp>
    <dsp:sp modelId="{3C4BD8A2-7F6A-4F26-8B90-236820F2B5D6}">
      <dsp:nvSpPr>
        <dsp:cNvPr id="0" name=""/>
        <dsp:cNvSpPr/>
      </dsp:nvSpPr>
      <dsp:spPr>
        <a:xfrm>
          <a:off x="5138136" y="2909302"/>
          <a:ext cx="44378" cy="4437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lvl="0" algn="r" defTabSz="222250">
            <a:lnSpc>
              <a:spcPct val="90000"/>
            </a:lnSpc>
            <a:spcBef>
              <a:spcPct val="0"/>
            </a:spcBef>
            <a:spcAft>
              <a:spcPct val="35000"/>
            </a:spcAft>
          </a:pPr>
          <a:endParaRPr lang="en-GB" sz="500" kern="1200"/>
        </a:p>
      </dsp:txBody>
      <dsp:txXfrm>
        <a:off x="5138136" y="2909302"/>
        <a:ext cx="44378" cy="44372"/>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DD3A2-DB46-4BB7-922A-82451E962169}" type="datetimeFigureOut">
              <a:rPr lang="en-GB" smtClean="0"/>
              <a:t>22/12/2016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90638B-8A79-4FDE-A623-7CE98CB8B803}" type="slidenum">
              <a:rPr lang="en-GB" smtClean="0"/>
              <a:t>‹#›</a:t>
            </a:fld>
            <a:endParaRPr lang="en-GB"/>
          </a:p>
        </p:txBody>
      </p:sp>
    </p:spTree>
    <p:extLst>
      <p:ext uri="{BB962C8B-B14F-4D97-AF65-F5344CB8AC3E}">
        <p14:creationId xmlns:p14="http://schemas.microsoft.com/office/powerpoint/2010/main" val="71834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1</a:t>
            </a:fld>
            <a:endParaRPr lang="en-GB"/>
          </a:p>
        </p:txBody>
      </p:sp>
    </p:spTree>
    <p:extLst>
      <p:ext uri="{BB962C8B-B14F-4D97-AF65-F5344CB8AC3E}">
        <p14:creationId xmlns:p14="http://schemas.microsoft.com/office/powerpoint/2010/main" val="3080716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39</a:t>
            </a:fld>
            <a:endParaRPr lang="en-GB"/>
          </a:p>
        </p:txBody>
      </p:sp>
    </p:spTree>
    <p:extLst>
      <p:ext uri="{BB962C8B-B14F-4D97-AF65-F5344CB8AC3E}">
        <p14:creationId xmlns:p14="http://schemas.microsoft.com/office/powerpoint/2010/main" val="3118452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53</a:t>
            </a:fld>
            <a:endParaRPr lang="en-GB"/>
          </a:p>
        </p:txBody>
      </p:sp>
    </p:spTree>
    <p:extLst>
      <p:ext uri="{BB962C8B-B14F-4D97-AF65-F5344CB8AC3E}">
        <p14:creationId xmlns:p14="http://schemas.microsoft.com/office/powerpoint/2010/main" val="1937476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An effective system is needed to connect between the new terminals and the Central Business District (CBD).</a:t>
            </a:r>
            <a:endParaRPr lang="en-GB" sz="1200" dirty="0" smtClean="0"/>
          </a:p>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5</a:t>
            </a:fld>
            <a:endParaRPr lang="en-GB"/>
          </a:p>
        </p:txBody>
      </p:sp>
    </p:spTree>
    <p:extLst>
      <p:ext uri="{BB962C8B-B14F-4D97-AF65-F5344CB8AC3E}">
        <p14:creationId xmlns:p14="http://schemas.microsoft.com/office/powerpoint/2010/main" val="746808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16</a:t>
            </a:fld>
            <a:endParaRPr lang="en-GB"/>
          </a:p>
        </p:txBody>
      </p:sp>
    </p:spTree>
    <p:extLst>
      <p:ext uri="{BB962C8B-B14F-4D97-AF65-F5344CB8AC3E}">
        <p14:creationId xmlns:p14="http://schemas.microsoft.com/office/powerpoint/2010/main" val="95884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ROW From Master</a:t>
            </a:r>
            <a:r>
              <a:rPr lang="en-US" baseline="0" dirty="0" smtClean="0"/>
              <a:t> Plan</a:t>
            </a:r>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19</a:t>
            </a:fld>
            <a:endParaRPr lang="en-GB"/>
          </a:p>
        </p:txBody>
      </p:sp>
    </p:spTree>
    <p:extLst>
      <p:ext uri="{BB962C8B-B14F-4D97-AF65-F5344CB8AC3E}">
        <p14:creationId xmlns:p14="http://schemas.microsoft.com/office/powerpoint/2010/main" val="2511397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Classifications </a:t>
            </a:r>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21</a:t>
            </a:fld>
            <a:endParaRPr lang="en-GB"/>
          </a:p>
        </p:txBody>
      </p:sp>
    </p:spTree>
    <p:extLst>
      <p:ext uri="{BB962C8B-B14F-4D97-AF65-F5344CB8AC3E}">
        <p14:creationId xmlns:p14="http://schemas.microsoft.com/office/powerpoint/2010/main" val="361459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24</a:t>
            </a:fld>
            <a:endParaRPr lang="en-GB"/>
          </a:p>
        </p:txBody>
      </p:sp>
    </p:spTree>
    <p:extLst>
      <p:ext uri="{BB962C8B-B14F-4D97-AF65-F5344CB8AC3E}">
        <p14:creationId xmlns:p14="http://schemas.microsoft.com/office/powerpoint/2010/main" val="1521955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Unified Peak</a:t>
            </a:r>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28</a:t>
            </a:fld>
            <a:endParaRPr lang="en-GB"/>
          </a:p>
        </p:txBody>
      </p:sp>
    </p:spTree>
    <p:extLst>
      <p:ext uri="{BB962C8B-B14F-4D97-AF65-F5344CB8AC3E}">
        <p14:creationId xmlns:p14="http://schemas.microsoft.com/office/powerpoint/2010/main" val="1005593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The external public transportation lines of Ramallah and Jericho were reallocated and proposed to be moved to the new eastern terminal. In addition, the west villages’ terminal moved with the western terminal</a:t>
            </a:r>
          </a:p>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31</a:t>
            </a:fld>
            <a:endParaRPr lang="en-GB"/>
          </a:p>
        </p:txBody>
      </p:sp>
    </p:spTree>
    <p:extLst>
      <p:ext uri="{BB962C8B-B14F-4D97-AF65-F5344CB8AC3E}">
        <p14:creationId xmlns:p14="http://schemas.microsoft.com/office/powerpoint/2010/main" val="4030574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 = P</a:t>
            </a:r>
            <a:r>
              <a:rPr lang="en-US" baseline="-25000" dirty="0" smtClean="0"/>
              <a:t>0</a:t>
            </a:r>
            <a:r>
              <a:rPr lang="en-US" dirty="0" smtClean="0"/>
              <a:t> (1 + r %)</a:t>
            </a:r>
            <a:r>
              <a:rPr lang="en-US" baseline="30000" dirty="0" smtClean="0"/>
              <a:t>n</a:t>
            </a:r>
            <a:endParaRPr lang="en-GB" dirty="0" smtClean="0"/>
          </a:p>
          <a:p>
            <a:endParaRPr lang="en-GB" dirty="0"/>
          </a:p>
        </p:txBody>
      </p:sp>
      <p:sp>
        <p:nvSpPr>
          <p:cNvPr id="4" name="Slide Number Placeholder 3"/>
          <p:cNvSpPr>
            <a:spLocks noGrp="1"/>
          </p:cNvSpPr>
          <p:nvPr>
            <p:ph type="sldNum" sz="quarter" idx="10"/>
          </p:nvPr>
        </p:nvSpPr>
        <p:spPr/>
        <p:txBody>
          <a:bodyPr/>
          <a:lstStyle/>
          <a:p>
            <a:fld id="{B090638B-8A79-4FDE-A623-7CE98CB8B803}" type="slidenum">
              <a:rPr lang="en-GB" smtClean="0"/>
              <a:t>32</a:t>
            </a:fld>
            <a:endParaRPr lang="en-GB"/>
          </a:p>
        </p:txBody>
      </p:sp>
    </p:spTree>
    <p:extLst>
      <p:ext uri="{BB962C8B-B14F-4D97-AF65-F5344CB8AC3E}">
        <p14:creationId xmlns:p14="http://schemas.microsoft.com/office/powerpoint/2010/main" val="1771012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16BE48-E8C2-4662-995F-F095D6719046}" type="datetimeFigureOut">
              <a:rPr lang="en-GB" smtClean="0"/>
              <a:t>22/12/2016</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4189348279"/>
      </p:ext>
    </p:extLst>
  </p:cSld>
  <p:clrMapOvr>
    <a:masterClrMapping/>
  </p:clrMapOvr>
  <p:extLst>
    <p:ext uri="{DCECCB84-F9BA-43D5-87BE-67443E8EF086}">
      <p15:sldGuideLst xmlns=""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16BE48-E8C2-4662-995F-F095D6719046}" type="datetimeFigureOut">
              <a:rPr lang="en-GB" smtClean="0"/>
              <a:t>22/12/2016</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735331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16BE48-E8C2-4662-995F-F095D6719046}" type="datetimeFigureOut">
              <a:rPr lang="en-GB" smtClean="0"/>
              <a:t>22/12/2016</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7B02D3-3C98-434C-970A-8C88C554E10B}"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3954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16BE48-E8C2-4662-995F-F095D6719046}" type="datetimeFigureOut">
              <a:rPr lang="en-GB" smtClean="0"/>
              <a:t>22/12/2016</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1081992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16BE48-E8C2-4662-995F-F095D6719046}" type="datetimeFigureOut">
              <a:rPr lang="en-GB" smtClean="0"/>
              <a:t>22/12/2016</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7B02D3-3C98-434C-970A-8C88C554E10B}"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05749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16BE48-E8C2-4662-995F-F095D6719046}" type="datetimeFigureOut">
              <a:rPr lang="en-GB" smtClean="0"/>
              <a:t>22/12/2016</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21756642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16BE48-E8C2-4662-995F-F095D6719046}" type="datetimeFigureOut">
              <a:rPr lang="en-GB" smtClean="0"/>
              <a:t>22/12/2016</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1614091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16BE48-E8C2-4662-995F-F095D6719046}" type="datetimeFigureOut">
              <a:rPr lang="en-GB" smtClean="0"/>
              <a:t>22/12/2016</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3049276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16BE48-E8C2-4662-995F-F095D6719046}" type="datetimeFigureOut">
              <a:rPr lang="en-GB" smtClean="0"/>
              <a:t>22/12/2016</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4105915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16BE48-E8C2-4662-995F-F095D6719046}" type="datetimeFigureOut">
              <a:rPr lang="en-GB" smtClean="0"/>
              <a:t>22/12/2016</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1232857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16BE48-E8C2-4662-995F-F095D6719046}" type="datetimeFigureOut">
              <a:rPr lang="en-GB" smtClean="0"/>
              <a:t>22/12/2016</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2753707705"/>
      </p:ext>
    </p:extLst>
  </p:cSld>
  <p:clrMapOvr>
    <a:masterClrMapping/>
  </p:clrMapOvr>
  <p:extLst>
    <p:ext uri="{DCECCB84-F9BA-43D5-87BE-67443E8EF086}">
      <p15:sldGuideLst xmlns=""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16BE48-E8C2-4662-995F-F095D6719046}" type="datetimeFigureOut">
              <a:rPr lang="en-GB" smtClean="0"/>
              <a:t>22/12/2016</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3736921675"/>
      </p:ext>
    </p:extLst>
  </p:cSld>
  <p:clrMapOvr>
    <a:masterClrMapping/>
  </p:clrMapOvr>
  <p:extLst>
    <p:ext uri="{DCECCB84-F9BA-43D5-87BE-67443E8EF086}">
      <p15:sldGuideLst xmlns=""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16BE48-E8C2-4662-995F-F095D6719046}" type="datetimeFigureOut">
              <a:rPr lang="en-GB" smtClean="0"/>
              <a:t>22/12/2016</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3220642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16BE48-E8C2-4662-995F-F095D6719046}" type="datetimeFigureOut">
              <a:rPr lang="en-GB" smtClean="0"/>
              <a:t>22/12/2016</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433714899"/>
      </p:ext>
    </p:extLst>
  </p:cSld>
  <p:clrMapOvr>
    <a:masterClrMapping/>
  </p:clrMapOvr>
  <p:extLst>
    <p:ext uri="{DCECCB84-F9BA-43D5-87BE-67443E8EF086}">
      <p15:sldGuideLst xmlns=""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16BE48-E8C2-4662-995F-F095D6719046}" type="datetimeFigureOut">
              <a:rPr lang="en-GB" smtClean="0"/>
              <a:t>22/12/2016</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4185648595"/>
      </p:ext>
    </p:extLst>
  </p:cSld>
  <p:clrMapOvr>
    <a:masterClrMapping/>
  </p:clrMapOvr>
  <p:extLst>
    <p:ext uri="{DCECCB84-F9BA-43D5-87BE-67443E8EF086}">
      <p15:sldGuideLst xmlns=""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16BE48-E8C2-4662-995F-F095D6719046}" type="datetimeFigureOut">
              <a:rPr lang="en-GB" smtClean="0"/>
              <a:t>22/12/2016</a:t>
            </a:fld>
            <a:endParaRPr lang="en-GB"/>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7B02D3-3C98-434C-970A-8C88C554E10B}" type="slidenum">
              <a:rPr lang="en-GB" smtClean="0"/>
              <a:t>‹#›</a:t>
            </a:fld>
            <a:endParaRPr lang="en-GB"/>
          </a:p>
        </p:txBody>
      </p:sp>
    </p:spTree>
    <p:extLst>
      <p:ext uri="{BB962C8B-B14F-4D97-AF65-F5344CB8AC3E}">
        <p14:creationId xmlns:p14="http://schemas.microsoft.com/office/powerpoint/2010/main" val="1131859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B16BE48-E8C2-4662-995F-F095D6719046}" type="datetimeFigureOut">
              <a:rPr lang="en-GB" smtClean="0"/>
              <a:t>22/12/2016</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27B02D3-3C98-434C-970A-8C88C554E10B}" type="slidenum">
              <a:rPr lang="en-GB" smtClean="0"/>
              <a:t>‹#›</a:t>
            </a:fld>
            <a:endParaRPr lang="en-GB"/>
          </a:p>
        </p:txBody>
      </p:sp>
    </p:spTree>
    <p:extLst>
      <p:ext uri="{BB962C8B-B14F-4D97-AF65-F5344CB8AC3E}">
        <p14:creationId xmlns:p14="http://schemas.microsoft.com/office/powerpoint/2010/main" val="2065672055"/>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5.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7829" y="1481069"/>
            <a:ext cx="10626032" cy="2394790"/>
          </a:xfrm>
        </p:spPr>
        <p:txBody>
          <a:bodyPr/>
          <a:lstStyle/>
          <a:p>
            <a:pPr algn="ctr"/>
            <a:r>
              <a:rPr lang="en-US" sz="4000" b="1" dirty="0"/>
              <a:t>Bus Rapid Transit (BRT) System: </a:t>
            </a:r>
            <a:r>
              <a:rPr lang="en-US" sz="2800" b="1" dirty="0"/>
              <a:t/>
            </a:r>
            <a:br>
              <a:rPr lang="en-US" sz="2800" b="1" dirty="0"/>
            </a:br>
            <a:r>
              <a:rPr lang="en-US" sz="3600" dirty="0"/>
              <a:t>Nablus Case study  </a:t>
            </a:r>
            <a:r>
              <a:rPr lang="en-GB" sz="2800" dirty="0"/>
              <a:t/>
            </a:r>
            <a:br>
              <a:rPr lang="en-GB" sz="2800" dirty="0"/>
            </a:br>
            <a:r>
              <a:rPr lang="en-GB" sz="2800" dirty="0" smtClean="0">
                <a:latin typeface="Times New Roman" panose="02020603050405020304" pitchFamily="18" charset="0"/>
                <a:cs typeface="Times New Roman" panose="02020603050405020304" pitchFamily="18" charset="0"/>
              </a:rPr>
              <a:t/>
            </a:r>
            <a:br>
              <a:rPr lang="en-GB" sz="2800" dirty="0" smtClean="0">
                <a:latin typeface="Times New Roman" panose="02020603050405020304" pitchFamily="18" charset="0"/>
                <a:cs typeface="Times New Roman" panose="02020603050405020304" pitchFamily="18" charset="0"/>
              </a:rPr>
            </a:br>
            <a:endParaRPr lang="en-GB" sz="36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971608" y="4185633"/>
            <a:ext cx="5153621" cy="1631216"/>
          </a:xfrm>
          <a:prstGeom prst="rect">
            <a:avLst/>
          </a:prstGeom>
          <a:noFill/>
        </p:spPr>
        <p:txBody>
          <a:bodyPr wrap="square" rtlCol="0">
            <a:spAutoFit/>
          </a:bodyPr>
          <a:lstStyle/>
          <a:p>
            <a:r>
              <a:rPr lang="en-US" sz="2000" i="1" dirty="0"/>
              <a:t>Ihab Aref  Abdelhadi Hashem</a:t>
            </a:r>
          </a:p>
          <a:p>
            <a:endParaRPr lang="en-US" sz="2000" i="1" dirty="0"/>
          </a:p>
          <a:p>
            <a:r>
              <a:rPr lang="en-US" sz="2000" i="1" dirty="0"/>
              <a:t>Jehad Najeh Fares Kalbouneh</a:t>
            </a:r>
          </a:p>
          <a:p>
            <a:endParaRPr lang="en-US" sz="2000" i="1" dirty="0"/>
          </a:p>
          <a:p>
            <a:r>
              <a:rPr lang="en-US" sz="2000" i="1" dirty="0"/>
              <a:t>Saeed Ameen Saeed Amoudi</a:t>
            </a:r>
            <a:endParaRPr lang="en-GB" sz="2000" i="1" dirty="0"/>
          </a:p>
        </p:txBody>
      </p:sp>
      <p:sp>
        <p:nvSpPr>
          <p:cNvPr id="5" name="TextBox 4"/>
          <p:cNvSpPr txBox="1"/>
          <p:nvPr/>
        </p:nvSpPr>
        <p:spPr>
          <a:xfrm>
            <a:off x="8242479" y="4327301"/>
            <a:ext cx="3494596" cy="1015663"/>
          </a:xfrm>
          <a:prstGeom prst="rect">
            <a:avLst/>
          </a:prstGeom>
          <a:noFill/>
        </p:spPr>
        <p:txBody>
          <a:bodyPr wrap="square" rtlCol="0">
            <a:spAutoFit/>
          </a:bodyPr>
          <a:lstStyle/>
          <a:p>
            <a:r>
              <a:rPr lang="en-US" sz="2000" dirty="0" smtClean="0"/>
              <a:t>Supervisor</a:t>
            </a:r>
          </a:p>
          <a:p>
            <a:endParaRPr lang="en-US" sz="2000" dirty="0" smtClean="0"/>
          </a:p>
          <a:p>
            <a:r>
              <a:rPr lang="en-US" sz="2000" dirty="0" smtClean="0"/>
              <a:t>Prof. Sameer Abu-</a:t>
            </a:r>
            <a:r>
              <a:rPr lang="en-US" sz="2000" dirty="0" err="1" smtClean="0"/>
              <a:t>Eisheh</a:t>
            </a:r>
            <a:endParaRPr lang="en-GB" sz="2000" dirty="0"/>
          </a:p>
        </p:txBody>
      </p:sp>
    </p:spTree>
    <p:extLst>
      <p:ext uri="{BB962C8B-B14F-4D97-AF65-F5344CB8AC3E}">
        <p14:creationId xmlns:p14="http://schemas.microsoft.com/office/powerpoint/2010/main" val="39523304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5225" y="1727256"/>
            <a:ext cx="8915400" cy="3777622"/>
          </a:xfrm>
        </p:spPr>
        <p:txBody>
          <a:bodyPr>
            <a:normAutofit/>
          </a:bodyPr>
          <a:lstStyle/>
          <a:p>
            <a:pPr marL="0" indent="0">
              <a:buNone/>
            </a:pPr>
            <a:r>
              <a:rPr lang="en-US" sz="2400" dirty="0" smtClean="0"/>
              <a:t>5. </a:t>
            </a:r>
            <a:r>
              <a:rPr lang="en-GB" sz="2400" dirty="0"/>
              <a:t>Platform-level boarding</a:t>
            </a:r>
          </a:p>
        </p:txBody>
      </p:sp>
      <p:pic>
        <p:nvPicPr>
          <p:cNvPr id="2050" name="Picture 2" descr="https://upload.wikimedia.org/wikipedia/commons/6/6b/TheRapid_Silver_Line_level_boarding_at_cur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6949" y="3118598"/>
            <a:ext cx="4368682" cy="237823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1.gstatic.com/images?q=tbn:ANd9GcROSs4wgTU1m86KKttJc5UGQBfBsUnublKhAUDdL8G1fBuuj9s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7843" y="3118597"/>
            <a:ext cx="3815921" cy="237823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1678526" y="596814"/>
            <a:ext cx="8911687" cy="1280890"/>
          </a:xfrm>
        </p:spPr>
        <p:txBody>
          <a:bodyPr>
            <a:normAutofit fontScale="90000"/>
          </a:bodyPr>
          <a:lstStyle/>
          <a:p>
            <a:r>
              <a:rPr lang="en-US" sz="4900" b="1" dirty="0" smtClean="0"/>
              <a:t>BRT elements</a:t>
            </a:r>
            <a:r>
              <a:rPr lang="en-US" b="1" dirty="0" smtClean="0"/>
              <a:t/>
            </a:r>
            <a:br>
              <a:rPr lang="en-US" b="1" dirty="0" smtClean="0"/>
            </a:br>
            <a:endParaRPr lang="en-GB" b="1" dirty="0"/>
          </a:p>
        </p:txBody>
      </p:sp>
    </p:spTree>
    <p:extLst>
      <p:ext uri="{BB962C8B-B14F-4D97-AF65-F5344CB8AC3E}">
        <p14:creationId xmlns:p14="http://schemas.microsoft.com/office/powerpoint/2010/main" val="2925192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5845" y="553103"/>
            <a:ext cx="9404723" cy="1400530"/>
          </a:xfrm>
        </p:spPr>
        <p:txBody>
          <a:bodyPr>
            <a:noAutofit/>
          </a:bodyPr>
          <a:lstStyle/>
          <a:p>
            <a:r>
              <a:rPr lang="en-GB" sz="4400" b="1" dirty="0"/>
              <a:t>Alternative Cross-sections for the BRT </a:t>
            </a:r>
            <a:r>
              <a:rPr lang="en-GB" sz="4400" b="1" dirty="0" smtClean="0"/>
              <a:t>routes</a:t>
            </a:r>
            <a:endParaRPr lang="en-GB" sz="4400" b="1" dirty="0"/>
          </a:p>
        </p:txBody>
      </p:sp>
      <p:sp>
        <p:nvSpPr>
          <p:cNvPr id="3" name="Content Placeholder 2"/>
          <p:cNvSpPr>
            <a:spLocks noGrp="1"/>
          </p:cNvSpPr>
          <p:nvPr>
            <p:ph idx="1"/>
          </p:nvPr>
        </p:nvSpPr>
        <p:spPr>
          <a:xfrm>
            <a:off x="1663544" y="1859767"/>
            <a:ext cx="8946541" cy="4195481"/>
          </a:xfrm>
        </p:spPr>
        <p:txBody>
          <a:bodyPr>
            <a:normAutofit/>
          </a:bodyPr>
          <a:lstStyle/>
          <a:p>
            <a:pPr marL="0" lvl="0" indent="0">
              <a:buNone/>
            </a:pPr>
            <a:endParaRPr lang="en-US" dirty="0"/>
          </a:p>
          <a:p>
            <a:r>
              <a:rPr lang="en-GB" sz="2400" dirty="0"/>
              <a:t>Concurrent flow curb side Bus lanes on a Two-way Street, Typical </a:t>
            </a:r>
            <a:r>
              <a:rPr lang="en-GB" sz="2400" b="1" dirty="0"/>
              <a:t>Midblock section</a:t>
            </a:r>
            <a:r>
              <a:rPr lang="en-GB" sz="2400" dirty="0"/>
              <a:t>.</a:t>
            </a:r>
          </a:p>
        </p:txBody>
      </p:sp>
      <p:pic>
        <p:nvPicPr>
          <p:cNvPr id="6" name="Picture 5"/>
          <p:cNvPicPr/>
          <p:nvPr/>
        </p:nvPicPr>
        <p:blipFill>
          <a:blip r:embed="rId2"/>
          <a:stretch>
            <a:fillRect/>
          </a:stretch>
        </p:blipFill>
        <p:spPr>
          <a:xfrm>
            <a:off x="6084627" y="2749301"/>
            <a:ext cx="5654409" cy="1759265"/>
          </a:xfrm>
          <a:prstGeom prst="rect">
            <a:avLst/>
          </a:prstGeom>
        </p:spPr>
      </p:pic>
      <p:pic>
        <p:nvPicPr>
          <p:cNvPr id="7" name="Picture 6"/>
          <p:cNvPicPr/>
          <p:nvPr/>
        </p:nvPicPr>
        <p:blipFill>
          <a:blip r:embed="rId3"/>
          <a:stretch>
            <a:fillRect/>
          </a:stretch>
        </p:blipFill>
        <p:spPr>
          <a:xfrm>
            <a:off x="5992667" y="4526185"/>
            <a:ext cx="5746369" cy="2017715"/>
          </a:xfrm>
          <a:prstGeom prst="rect">
            <a:avLst/>
          </a:prstGeom>
        </p:spPr>
      </p:pic>
      <p:sp>
        <p:nvSpPr>
          <p:cNvPr id="8" name="Content Placeholder 2"/>
          <p:cNvSpPr txBox="1">
            <a:spLocks/>
          </p:cNvSpPr>
          <p:nvPr/>
        </p:nvSpPr>
        <p:spPr>
          <a:xfrm>
            <a:off x="1654310" y="3628932"/>
            <a:ext cx="4338357" cy="2213441"/>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sz="2000" dirty="0" smtClean="0"/>
          </a:p>
          <a:p>
            <a:endParaRPr lang="en-US" dirty="0" smtClean="0"/>
          </a:p>
          <a:p>
            <a:pPr marL="0" indent="0">
              <a:buFont typeface="Wingdings 3" charset="2"/>
              <a:buNone/>
            </a:pPr>
            <a:endParaRPr lang="en-US" dirty="0" smtClean="0"/>
          </a:p>
          <a:p>
            <a:r>
              <a:rPr lang="en-GB" sz="2400" dirty="0" smtClean="0"/>
              <a:t>Two-Way Median Busway, Typical Cross-section</a:t>
            </a:r>
          </a:p>
          <a:p>
            <a:pPr marL="0" indent="0">
              <a:buNone/>
            </a:pPr>
            <a:r>
              <a:rPr lang="en-GB" sz="2400" dirty="0"/>
              <a:t> </a:t>
            </a:r>
            <a:r>
              <a:rPr lang="en-GB" sz="2400" dirty="0" smtClean="0"/>
              <a:t>   (separated)</a:t>
            </a:r>
            <a:endParaRPr lang="en-GB" sz="2400" dirty="0"/>
          </a:p>
        </p:txBody>
      </p:sp>
    </p:spTree>
    <p:extLst>
      <p:ext uri="{BB962C8B-B14F-4D97-AF65-F5344CB8AC3E}">
        <p14:creationId xmlns:p14="http://schemas.microsoft.com/office/powerpoint/2010/main" val="17333313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3042" y="1951736"/>
            <a:ext cx="4106230" cy="4195481"/>
          </a:xfrm>
        </p:spPr>
        <p:txBody>
          <a:bodyPr>
            <a:normAutofit/>
          </a:bodyPr>
          <a:lstStyle/>
          <a:p>
            <a:pPr lvl="0"/>
            <a:r>
              <a:rPr lang="en-GB" sz="2400" dirty="0"/>
              <a:t>Two-Way Median Busway Typical </a:t>
            </a:r>
            <a:r>
              <a:rPr lang="en-GB" sz="2400" dirty="0" smtClean="0"/>
              <a:t>Cross-section</a:t>
            </a:r>
            <a:endParaRPr lang="en-GB" sz="2400" dirty="0"/>
          </a:p>
          <a:p>
            <a:pPr lvl="0"/>
            <a:endParaRPr lang="en-US" sz="2000" dirty="0" smtClean="0"/>
          </a:p>
          <a:p>
            <a:pPr lvl="0"/>
            <a:endParaRPr lang="en-US" dirty="0"/>
          </a:p>
          <a:p>
            <a:pPr marL="0" lvl="0" indent="0">
              <a:buNone/>
            </a:pPr>
            <a:endParaRPr lang="en-US" dirty="0" smtClean="0"/>
          </a:p>
          <a:p>
            <a:pPr marL="0" lvl="0" indent="0">
              <a:buNone/>
            </a:pPr>
            <a:endParaRPr lang="en-GB" sz="2400" dirty="0"/>
          </a:p>
        </p:txBody>
      </p:sp>
      <p:pic>
        <p:nvPicPr>
          <p:cNvPr id="4" name="Picture 3"/>
          <p:cNvPicPr/>
          <p:nvPr/>
        </p:nvPicPr>
        <p:blipFill>
          <a:blip r:embed="rId2"/>
          <a:stretch>
            <a:fillRect/>
          </a:stretch>
        </p:blipFill>
        <p:spPr>
          <a:xfrm>
            <a:off x="5719596" y="1722555"/>
            <a:ext cx="5879271" cy="2194352"/>
          </a:xfrm>
          <a:prstGeom prst="rect">
            <a:avLst/>
          </a:prstGeom>
        </p:spPr>
      </p:pic>
      <p:sp>
        <p:nvSpPr>
          <p:cNvPr id="6" name="Title 1"/>
          <p:cNvSpPr>
            <a:spLocks noGrp="1"/>
          </p:cNvSpPr>
          <p:nvPr>
            <p:ph type="title"/>
          </p:nvPr>
        </p:nvSpPr>
        <p:spPr>
          <a:xfrm>
            <a:off x="1675845" y="553103"/>
            <a:ext cx="9404723" cy="1400530"/>
          </a:xfrm>
        </p:spPr>
        <p:txBody>
          <a:bodyPr>
            <a:noAutofit/>
          </a:bodyPr>
          <a:lstStyle/>
          <a:p>
            <a:r>
              <a:rPr lang="en-GB" sz="4400" b="1" dirty="0"/>
              <a:t>Alternative Cross-sections for the BRT </a:t>
            </a:r>
            <a:r>
              <a:rPr lang="en-GB" sz="4400" b="1" dirty="0" smtClean="0"/>
              <a:t>routes</a:t>
            </a:r>
            <a:endParaRPr lang="en-GB" sz="4400" b="1" dirty="0"/>
          </a:p>
        </p:txBody>
      </p:sp>
      <p:sp>
        <p:nvSpPr>
          <p:cNvPr id="7" name="Content Placeholder 2"/>
          <p:cNvSpPr txBox="1">
            <a:spLocks/>
          </p:cNvSpPr>
          <p:nvPr/>
        </p:nvSpPr>
        <p:spPr>
          <a:xfrm>
            <a:off x="1453042" y="3524736"/>
            <a:ext cx="4158550" cy="209774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GB" dirty="0" smtClean="0"/>
          </a:p>
          <a:p>
            <a:endParaRPr lang="en-GB" dirty="0" smtClean="0"/>
          </a:p>
          <a:p>
            <a:r>
              <a:rPr lang="en-GB" sz="2400" dirty="0" smtClean="0"/>
              <a:t>Contraflow Curb side Bus lanes on a One Way Street, Typical section</a:t>
            </a:r>
          </a:p>
          <a:p>
            <a:endParaRPr lang="en-US" dirty="0" smtClean="0"/>
          </a:p>
          <a:p>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9736" y="4049477"/>
            <a:ext cx="4076700" cy="2218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57526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6989" y="2363405"/>
            <a:ext cx="9404723" cy="1400530"/>
          </a:xfrm>
        </p:spPr>
        <p:txBody>
          <a:bodyPr>
            <a:normAutofit fontScale="90000"/>
          </a:bodyPr>
          <a:lstStyle/>
          <a:p>
            <a:pPr algn="ctr"/>
            <a:r>
              <a:rPr lang="en-US" sz="9600" dirty="0" smtClean="0">
                <a:latin typeface="Algerian" panose="04020705040A02060702" pitchFamily="82" charset="0"/>
              </a:rPr>
              <a:t>Methodology</a:t>
            </a:r>
            <a:endParaRPr lang="en-GB" sz="9600" dirty="0">
              <a:latin typeface="Algerian" panose="04020705040A02060702" pitchFamily="82" charset="0"/>
            </a:endParaRPr>
          </a:p>
        </p:txBody>
      </p:sp>
    </p:spTree>
    <p:extLst>
      <p:ext uri="{BB962C8B-B14F-4D97-AF65-F5344CB8AC3E}">
        <p14:creationId xmlns:p14="http://schemas.microsoft.com/office/powerpoint/2010/main" val="12272900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420735218"/>
              </p:ext>
            </p:extLst>
          </p:nvPr>
        </p:nvGraphicFramePr>
        <p:xfrm>
          <a:off x="2277660" y="62779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0376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50877" y="1234533"/>
            <a:ext cx="2213465" cy="1931650"/>
            <a:chOff x="3157475" y="0"/>
            <a:chExt cx="1820800" cy="1575206"/>
          </a:xfrm>
        </p:grpSpPr>
        <p:sp>
          <p:nvSpPr>
            <p:cNvPr id="7" name="Hexagon 6"/>
            <p:cNvSpPr/>
            <p:nvPr/>
          </p:nvSpPr>
          <p:spPr>
            <a:xfrm>
              <a:off x="3157475" y="0"/>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Hexagon 4"/>
            <p:cNvSpPr/>
            <p:nvPr/>
          </p:nvSpPr>
          <p:spPr>
            <a:xfrm>
              <a:off x="3459220" y="261045"/>
              <a:ext cx="1217310"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GB" kern="1200" dirty="0" smtClean="0"/>
                <a:t>Aerial Photographs and Structural Plan</a:t>
              </a:r>
              <a:endParaRPr lang="en-GB" kern="1200" dirty="0"/>
            </a:p>
          </p:txBody>
        </p:sp>
      </p:grpSp>
      <p:sp>
        <p:nvSpPr>
          <p:cNvPr id="9" name="Shape 8"/>
          <p:cNvSpPr/>
          <p:nvPr/>
        </p:nvSpPr>
        <p:spPr>
          <a:xfrm rot="20490536">
            <a:off x="571256" y="2775422"/>
            <a:ext cx="2289133" cy="2289366"/>
          </a:xfrm>
          <a:prstGeom prst="leftCircularArrow">
            <a:avLst>
              <a:gd name="adj1" fmla="val 10980"/>
              <a:gd name="adj2" fmla="val 1142322"/>
              <a:gd name="adj3" fmla="val 6300000"/>
              <a:gd name="adj4" fmla="val 15014454"/>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0" name="Group 9"/>
          <p:cNvGrpSpPr/>
          <p:nvPr/>
        </p:nvGrpSpPr>
        <p:grpSpPr>
          <a:xfrm>
            <a:off x="2246546" y="4027085"/>
            <a:ext cx="2256833" cy="1958042"/>
            <a:chOff x="1432358" y="966690"/>
            <a:chExt cx="1820800" cy="1575206"/>
          </a:xfrm>
        </p:grpSpPr>
        <p:sp>
          <p:nvSpPr>
            <p:cNvPr id="11" name="Hexagon 10"/>
            <p:cNvSpPr/>
            <p:nvPr/>
          </p:nvSpPr>
          <p:spPr>
            <a:xfrm>
              <a:off x="1432358" y="966690"/>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Hexagon 4"/>
            <p:cNvSpPr/>
            <p:nvPr/>
          </p:nvSpPr>
          <p:spPr>
            <a:xfrm>
              <a:off x="1781582" y="1227735"/>
              <a:ext cx="1217310"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2400" kern="1200" dirty="0" smtClean="0"/>
                <a:t>Inventory Studies</a:t>
              </a:r>
              <a:endParaRPr lang="en-GB" sz="2400" kern="1200" dirty="0"/>
            </a:p>
          </p:txBody>
        </p:sp>
      </p:grpSp>
      <p:grpSp>
        <p:nvGrpSpPr>
          <p:cNvPr id="15" name="Group 14"/>
          <p:cNvGrpSpPr/>
          <p:nvPr/>
        </p:nvGrpSpPr>
        <p:grpSpPr>
          <a:xfrm>
            <a:off x="4849503" y="1190856"/>
            <a:ext cx="2405173" cy="2019003"/>
            <a:chOff x="1479837" y="2833663"/>
            <a:chExt cx="1820800" cy="1575206"/>
          </a:xfrm>
        </p:grpSpPr>
        <p:sp>
          <p:nvSpPr>
            <p:cNvPr id="16" name="Hexagon 15"/>
            <p:cNvSpPr/>
            <p:nvPr/>
          </p:nvSpPr>
          <p:spPr>
            <a:xfrm>
              <a:off x="1479837" y="2833663"/>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Hexagon 4"/>
            <p:cNvSpPr/>
            <p:nvPr/>
          </p:nvSpPr>
          <p:spPr>
            <a:xfrm>
              <a:off x="1781582" y="3094708"/>
              <a:ext cx="1217310"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2000" kern="1200" dirty="0" smtClean="0"/>
                <a:t>The Traffic Volumes Count</a:t>
              </a:r>
              <a:endParaRPr lang="en-GB" sz="2000" kern="1200" dirty="0"/>
            </a:p>
          </p:txBody>
        </p:sp>
      </p:grpSp>
      <p:sp>
        <p:nvSpPr>
          <p:cNvPr id="21" name="Circular Arrow 20"/>
          <p:cNvSpPr/>
          <p:nvPr/>
        </p:nvSpPr>
        <p:spPr>
          <a:xfrm rot="18954440">
            <a:off x="6657694" y="1807296"/>
            <a:ext cx="2289133" cy="2289366"/>
          </a:xfrm>
          <a:prstGeom prst="circularArrow">
            <a:avLst>
              <a:gd name="adj1" fmla="val 10980"/>
              <a:gd name="adj2" fmla="val 1142322"/>
              <a:gd name="adj3" fmla="val 4500000"/>
              <a:gd name="adj4" fmla="val 18017618"/>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Shape 24"/>
          <p:cNvSpPr/>
          <p:nvPr/>
        </p:nvSpPr>
        <p:spPr>
          <a:xfrm rot="13886928">
            <a:off x="3628288" y="2775422"/>
            <a:ext cx="2289133" cy="2289366"/>
          </a:xfrm>
          <a:prstGeom prst="leftCircularArrow">
            <a:avLst>
              <a:gd name="adj1" fmla="val 10980"/>
              <a:gd name="adj2" fmla="val 1142322"/>
              <a:gd name="adj3" fmla="val 6300000"/>
              <a:gd name="adj4" fmla="val 13829769"/>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6" name="Group 25"/>
          <p:cNvGrpSpPr/>
          <p:nvPr/>
        </p:nvGrpSpPr>
        <p:grpSpPr>
          <a:xfrm>
            <a:off x="6426972" y="3820603"/>
            <a:ext cx="2192668" cy="1916297"/>
            <a:chOff x="3157475" y="3843460"/>
            <a:chExt cx="1820800" cy="1575206"/>
          </a:xfrm>
        </p:grpSpPr>
        <p:sp>
          <p:nvSpPr>
            <p:cNvPr id="27" name="Hexagon 26"/>
            <p:cNvSpPr/>
            <p:nvPr/>
          </p:nvSpPr>
          <p:spPr>
            <a:xfrm>
              <a:off x="3157475" y="3843460"/>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Hexagon 4"/>
            <p:cNvSpPr/>
            <p:nvPr/>
          </p:nvSpPr>
          <p:spPr>
            <a:xfrm>
              <a:off x="3459220" y="4104505"/>
              <a:ext cx="1309016"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2000" kern="1200" dirty="0" smtClean="0"/>
                <a:t>Operational Studies</a:t>
              </a:r>
              <a:endParaRPr lang="en-GB" sz="2000" kern="1200" dirty="0"/>
            </a:p>
          </p:txBody>
        </p:sp>
      </p:grpSp>
      <p:grpSp>
        <p:nvGrpSpPr>
          <p:cNvPr id="29" name="Group 28"/>
          <p:cNvGrpSpPr/>
          <p:nvPr/>
        </p:nvGrpSpPr>
        <p:grpSpPr>
          <a:xfrm>
            <a:off x="9420801" y="2058464"/>
            <a:ext cx="1820800" cy="1575206"/>
            <a:chOff x="5091883" y="862945"/>
            <a:chExt cx="1820800" cy="1575206"/>
          </a:xfrm>
        </p:grpSpPr>
        <p:sp>
          <p:nvSpPr>
            <p:cNvPr id="30" name="Hexagon 29"/>
            <p:cNvSpPr/>
            <p:nvPr/>
          </p:nvSpPr>
          <p:spPr>
            <a:xfrm>
              <a:off x="5091883" y="862945"/>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Hexagon 4"/>
            <p:cNvSpPr/>
            <p:nvPr/>
          </p:nvSpPr>
          <p:spPr>
            <a:xfrm>
              <a:off x="5256534" y="1153191"/>
              <a:ext cx="1491498"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2000" dirty="0"/>
                <a:t>D</a:t>
              </a:r>
              <a:r>
                <a:rPr lang="en-GB" sz="2000" kern="1200" dirty="0" smtClean="0"/>
                <a:t>estination Study</a:t>
              </a:r>
              <a:endParaRPr lang="en-GB" sz="2000" kern="1200" dirty="0"/>
            </a:p>
          </p:txBody>
        </p:sp>
      </p:grpSp>
      <p:sp>
        <p:nvSpPr>
          <p:cNvPr id="35" name="Shape 34"/>
          <p:cNvSpPr/>
          <p:nvPr/>
        </p:nvSpPr>
        <p:spPr>
          <a:xfrm rot="14866704">
            <a:off x="7871267" y="3035094"/>
            <a:ext cx="2289133" cy="2289366"/>
          </a:xfrm>
          <a:prstGeom prst="leftCircularArrow">
            <a:avLst>
              <a:gd name="adj1" fmla="val 10980"/>
              <a:gd name="adj2" fmla="val 1142322"/>
              <a:gd name="adj3" fmla="val 6300000"/>
              <a:gd name="adj4" fmla="val 13829769"/>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Circular Arrow 35"/>
          <p:cNvSpPr/>
          <p:nvPr/>
        </p:nvSpPr>
        <p:spPr>
          <a:xfrm rot="19247709">
            <a:off x="9530354" y="3311864"/>
            <a:ext cx="2289133" cy="2289366"/>
          </a:xfrm>
          <a:prstGeom prst="circularArrow">
            <a:avLst>
              <a:gd name="adj1" fmla="val 10980"/>
              <a:gd name="adj2" fmla="val 914489"/>
              <a:gd name="adj3" fmla="val 4500000"/>
              <a:gd name="adj4" fmla="val 20064519"/>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3655077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ircular Arrow 3"/>
          <p:cNvSpPr/>
          <p:nvPr/>
        </p:nvSpPr>
        <p:spPr>
          <a:xfrm rot="20389257">
            <a:off x="9003887" y="-404145"/>
            <a:ext cx="2289133" cy="2289366"/>
          </a:xfrm>
          <a:prstGeom prst="circularArrow">
            <a:avLst>
              <a:gd name="adj1" fmla="val 10980"/>
              <a:gd name="adj2" fmla="val 1142322"/>
              <a:gd name="adj3" fmla="val 4500000"/>
              <a:gd name="adj4" fmla="val 759364"/>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5" name="Group 4"/>
          <p:cNvGrpSpPr/>
          <p:nvPr/>
        </p:nvGrpSpPr>
        <p:grpSpPr>
          <a:xfrm>
            <a:off x="4335666" y="433335"/>
            <a:ext cx="2827134" cy="2214087"/>
            <a:chOff x="2949198" y="1808822"/>
            <a:chExt cx="1982678" cy="1716982"/>
          </a:xfrm>
        </p:grpSpPr>
        <p:sp>
          <p:nvSpPr>
            <p:cNvPr id="6" name="Hexagon 5"/>
            <p:cNvSpPr/>
            <p:nvPr/>
          </p:nvSpPr>
          <p:spPr>
            <a:xfrm>
              <a:off x="2949198" y="1808822"/>
              <a:ext cx="1982678" cy="1716982"/>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Hexagon 4"/>
            <p:cNvSpPr/>
            <p:nvPr/>
          </p:nvSpPr>
          <p:spPr>
            <a:xfrm>
              <a:off x="3226548" y="2123135"/>
              <a:ext cx="1427977" cy="1063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2000" kern="1200" dirty="0" smtClean="0"/>
                <a:t>Headway and Frequency Analysis for Public</a:t>
              </a:r>
              <a:r>
                <a:rPr lang="en-GB" sz="2000" dirty="0" smtClean="0"/>
                <a:t> </a:t>
              </a:r>
              <a:r>
                <a:rPr lang="en-GB" sz="2000" kern="1200" dirty="0" smtClean="0"/>
                <a:t>Transportation</a:t>
              </a:r>
              <a:endParaRPr lang="en-GB" sz="2000" kern="1200" dirty="0"/>
            </a:p>
          </p:txBody>
        </p:sp>
      </p:grpSp>
      <p:sp>
        <p:nvSpPr>
          <p:cNvPr id="8" name="Shape 7"/>
          <p:cNvSpPr/>
          <p:nvPr/>
        </p:nvSpPr>
        <p:spPr>
          <a:xfrm rot="6652127">
            <a:off x="2719236" y="909362"/>
            <a:ext cx="2289133" cy="2289366"/>
          </a:xfrm>
          <a:prstGeom prst="leftCircularArrow">
            <a:avLst>
              <a:gd name="adj1" fmla="val 10980"/>
              <a:gd name="adj2" fmla="val 1142322"/>
              <a:gd name="adj3" fmla="val 6300000"/>
              <a:gd name="adj4" fmla="val 1171248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9" name="Group 8"/>
          <p:cNvGrpSpPr/>
          <p:nvPr/>
        </p:nvGrpSpPr>
        <p:grpSpPr>
          <a:xfrm>
            <a:off x="1962606" y="4291145"/>
            <a:ext cx="2373060" cy="2000717"/>
            <a:chOff x="1081279" y="1268049"/>
            <a:chExt cx="1820800" cy="1575206"/>
          </a:xfrm>
        </p:grpSpPr>
        <p:sp>
          <p:nvSpPr>
            <p:cNvPr id="10" name="Hexagon 9"/>
            <p:cNvSpPr/>
            <p:nvPr/>
          </p:nvSpPr>
          <p:spPr>
            <a:xfrm>
              <a:off x="1081279" y="1268049"/>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Hexagon 4"/>
            <p:cNvSpPr/>
            <p:nvPr/>
          </p:nvSpPr>
          <p:spPr>
            <a:xfrm>
              <a:off x="1383023" y="1529094"/>
              <a:ext cx="1217310"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2000" kern="1200" dirty="0" smtClean="0"/>
                <a:t>Developing Solution</a:t>
              </a:r>
              <a:endParaRPr lang="en-GB" sz="2000" kern="1200" dirty="0"/>
            </a:p>
          </p:txBody>
        </p:sp>
      </p:grpSp>
      <p:grpSp>
        <p:nvGrpSpPr>
          <p:cNvPr id="12" name="Group 11"/>
          <p:cNvGrpSpPr/>
          <p:nvPr/>
        </p:nvGrpSpPr>
        <p:grpSpPr>
          <a:xfrm>
            <a:off x="7958864" y="636242"/>
            <a:ext cx="2189590" cy="1808275"/>
            <a:chOff x="4829750" y="2442339"/>
            <a:chExt cx="1820800" cy="1575206"/>
          </a:xfrm>
        </p:grpSpPr>
        <p:sp>
          <p:nvSpPr>
            <p:cNvPr id="13" name="Hexagon 12"/>
            <p:cNvSpPr/>
            <p:nvPr/>
          </p:nvSpPr>
          <p:spPr>
            <a:xfrm>
              <a:off x="4829750" y="2442339"/>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Hexagon 4"/>
            <p:cNvSpPr/>
            <p:nvPr/>
          </p:nvSpPr>
          <p:spPr>
            <a:xfrm>
              <a:off x="4978753" y="2646816"/>
              <a:ext cx="1427002" cy="11662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2000" kern="1200" dirty="0" smtClean="0"/>
                <a:t>The traffic Volume Analysis </a:t>
              </a:r>
              <a:endParaRPr lang="en-GB" sz="2000" kern="1200" dirty="0"/>
            </a:p>
          </p:txBody>
        </p:sp>
      </p:grpSp>
      <p:grpSp>
        <p:nvGrpSpPr>
          <p:cNvPr id="16" name="Group 15"/>
          <p:cNvGrpSpPr/>
          <p:nvPr/>
        </p:nvGrpSpPr>
        <p:grpSpPr>
          <a:xfrm>
            <a:off x="883099" y="1664692"/>
            <a:ext cx="2405173" cy="2019003"/>
            <a:chOff x="779533" y="1007004"/>
            <a:chExt cx="1820800" cy="1575206"/>
          </a:xfrm>
        </p:grpSpPr>
        <p:sp>
          <p:nvSpPr>
            <p:cNvPr id="17" name="Hexagon 16"/>
            <p:cNvSpPr/>
            <p:nvPr/>
          </p:nvSpPr>
          <p:spPr>
            <a:xfrm>
              <a:off x="779533" y="1007004"/>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Hexagon 4"/>
            <p:cNvSpPr/>
            <p:nvPr/>
          </p:nvSpPr>
          <p:spPr>
            <a:xfrm>
              <a:off x="1081278" y="1310773"/>
              <a:ext cx="1217310"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2000" kern="1200" dirty="0" smtClean="0"/>
                <a:t>Passengers Destination Analysis</a:t>
              </a:r>
              <a:endParaRPr lang="en-GB" sz="2000" kern="1200" dirty="0"/>
            </a:p>
          </p:txBody>
        </p:sp>
      </p:grpSp>
      <p:sp>
        <p:nvSpPr>
          <p:cNvPr id="20" name="Shape 19"/>
          <p:cNvSpPr/>
          <p:nvPr/>
        </p:nvSpPr>
        <p:spPr>
          <a:xfrm rot="863397">
            <a:off x="941117" y="2947564"/>
            <a:ext cx="2289133" cy="2289366"/>
          </a:xfrm>
          <a:prstGeom prst="leftCircularArrow">
            <a:avLst>
              <a:gd name="adj1" fmla="val 10980"/>
              <a:gd name="adj2" fmla="val 1142322"/>
              <a:gd name="adj3" fmla="val 6300000"/>
              <a:gd name="adj4" fmla="val 1171248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2" name="Group 21"/>
          <p:cNvGrpSpPr/>
          <p:nvPr/>
        </p:nvGrpSpPr>
        <p:grpSpPr>
          <a:xfrm>
            <a:off x="5341121" y="4563902"/>
            <a:ext cx="2339923" cy="1818710"/>
            <a:chOff x="13185" y="1504287"/>
            <a:chExt cx="1820800" cy="1575206"/>
          </a:xfrm>
        </p:grpSpPr>
        <p:sp>
          <p:nvSpPr>
            <p:cNvPr id="23" name="Hexagon 22"/>
            <p:cNvSpPr/>
            <p:nvPr/>
          </p:nvSpPr>
          <p:spPr>
            <a:xfrm>
              <a:off x="13185" y="1504287"/>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Hexagon 4"/>
            <p:cNvSpPr/>
            <p:nvPr/>
          </p:nvSpPr>
          <p:spPr>
            <a:xfrm>
              <a:off x="330755" y="1775907"/>
              <a:ext cx="1217310"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2000" kern="1200" dirty="0" smtClean="0"/>
                <a:t>Design of Selected Solution</a:t>
              </a:r>
              <a:endParaRPr lang="en-GB" sz="2000" kern="1200" dirty="0"/>
            </a:p>
          </p:txBody>
        </p:sp>
      </p:grpSp>
      <p:sp>
        <p:nvSpPr>
          <p:cNvPr id="26" name="Circular Arrow 25"/>
          <p:cNvSpPr/>
          <p:nvPr/>
        </p:nvSpPr>
        <p:spPr>
          <a:xfrm rot="14523299">
            <a:off x="3699240" y="3806714"/>
            <a:ext cx="2289133" cy="2289366"/>
          </a:xfrm>
          <a:prstGeom prst="circularArrow">
            <a:avLst>
              <a:gd name="adj1" fmla="val 10980"/>
              <a:gd name="adj2" fmla="val 1142322"/>
              <a:gd name="adj3" fmla="val 4500000"/>
              <a:gd name="adj4" fmla="val 19955251"/>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Circular Arrow 26"/>
          <p:cNvSpPr/>
          <p:nvPr/>
        </p:nvSpPr>
        <p:spPr>
          <a:xfrm rot="3618365">
            <a:off x="6536477" y="1065100"/>
            <a:ext cx="2289133" cy="2289366"/>
          </a:xfrm>
          <a:prstGeom prst="circularArrow">
            <a:avLst>
              <a:gd name="adj1" fmla="val 10980"/>
              <a:gd name="adj2" fmla="val 1142322"/>
              <a:gd name="adj3" fmla="val 4500000"/>
              <a:gd name="adj4" fmla="val 19955251"/>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en-US" dirty="0" smtClean="0"/>
              <a:t>`</a:t>
            </a:r>
            <a:endParaRPr lang="en-GB" dirty="0"/>
          </a:p>
        </p:txBody>
      </p:sp>
      <p:grpSp>
        <p:nvGrpSpPr>
          <p:cNvPr id="28" name="Group 27"/>
          <p:cNvGrpSpPr/>
          <p:nvPr/>
        </p:nvGrpSpPr>
        <p:grpSpPr>
          <a:xfrm>
            <a:off x="8679277" y="3922881"/>
            <a:ext cx="2750378" cy="2170542"/>
            <a:chOff x="-214790" y="1468027"/>
            <a:chExt cx="1820800" cy="1575206"/>
          </a:xfrm>
        </p:grpSpPr>
        <p:sp>
          <p:nvSpPr>
            <p:cNvPr id="29" name="Hexagon 28"/>
            <p:cNvSpPr/>
            <p:nvPr/>
          </p:nvSpPr>
          <p:spPr>
            <a:xfrm>
              <a:off x="-214790" y="1468027"/>
              <a:ext cx="1820800" cy="1575206"/>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Hexagon 4"/>
            <p:cNvSpPr/>
            <p:nvPr/>
          </p:nvSpPr>
          <p:spPr>
            <a:xfrm>
              <a:off x="-63918" y="1719565"/>
              <a:ext cx="1519055" cy="10531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2000" dirty="0" smtClean="0"/>
                <a:t>Future </a:t>
              </a:r>
              <a:r>
                <a:rPr lang="en-US" sz="2000" kern="1200" dirty="0" smtClean="0"/>
                <a:t>Analysis</a:t>
              </a:r>
            </a:p>
            <a:p>
              <a:pPr lvl="0" algn="ctr" defTabSz="355600">
                <a:lnSpc>
                  <a:spcPct val="90000"/>
                </a:lnSpc>
                <a:spcBef>
                  <a:spcPct val="0"/>
                </a:spcBef>
                <a:spcAft>
                  <a:spcPct val="35000"/>
                </a:spcAft>
              </a:pPr>
              <a:r>
                <a:rPr lang="en-US" sz="2000" kern="1200" dirty="0" smtClean="0"/>
                <a:t> &amp;</a:t>
              </a:r>
            </a:p>
            <a:p>
              <a:pPr lvl="0" algn="ctr" defTabSz="355600">
                <a:lnSpc>
                  <a:spcPct val="90000"/>
                </a:lnSpc>
                <a:spcBef>
                  <a:spcPct val="0"/>
                </a:spcBef>
                <a:spcAft>
                  <a:spcPct val="35000"/>
                </a:spcAft>
              </a:pPr>
              <a:r>
                <a:rPr lang="en-US" sz="2000" kern="1200" dirty="0" smtClean="0"/>
                <a:t> Cost Estimation</a:t>
              </a:r>
              <a:endParaRPr lang="en-GB" sz="2000" kern="1200" dirty="0"/>
            </a:p>
          </p:txBody>
        </p:sp>
      </p:grpSp>
      <p:sp>
        <p:nvSpPr>
          <p:cNvPr id="31" name="Shape 30"/>
          <p:cNvSpPr/>
          <p:nvPr/>
        </p:nvSpPr>
        <p:spPr>
          <a:xfrm rot="18232974">
            <a:off x="7121127" y="4328573"/>
            <a:ext cx="2289133" cy="2289366"/>
          </a:xfrm>
          <a:prstGeom prst="leftCircularArrow">
            <a:avLst>
              <a:gd name="adj1" fmla="val 10980"/>
              <a:gd name="adj2" fmla="val 1142322"/>
              <a:gd name="adj3" fmla="val 6300000"/>
              <a:gd name="adj4" fmla="val 1171248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0731438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5660" y="1006483"/>
            <a:ext cx="11796215" cy="4524315"/>
          </a:xfrm>
          <a:prstGeom prst="rect">
            <a:avLst/>
          </a:prstGeom>
        </p:spPr>
        <p:txBody>
          <a:bodyPr wrap="square">
            <a:spAutoFit/>
          </a:bodyPr>
          <a:lstStyle/>
          <a:p>
            <a:pPr algn="ctr"/>
            <a:r>
              <a:rPr lang="en-US" sz="9600" i="1" dirty="0">
                <a:latin typeface="Algerian" panose="04020705040A02060702" pitchFamily="82" charset="0"/>
              </a:rPr>
              <a:t>DATA </a:t>
            </a:r>
            <a:r>
              <a:rPr lang="en-US" sz="9600" i="1" dirty="0" smtClean="0">
                <a:latin typeface="Algerian" panose="04020705040A02060702" pitchFamily="82" charset="0"/>
              </a:rPr>
              <a:t>Collection </a:t>
            </a:r>
            <a:endParaRPr lang="en-GB" sz="9600" dirty="0">
              <a:latin typeface="Algerian" panose="04020705040A02060702" pitchFamily="82" charset="0"/>
            </a:endParaRPr>
          </a:p>
          <a:p>
            <a:pPr algn="ctr"/>
            <a:r>
              <a:rPr lang="en-US" sz="9600" i="1" dirty="0">
                <a:latin typeface="Algerian" panose="04020705040A02060702" pitchFamily="82" charset="0"/>
              </a:rPr>
              <a:t>&amp; </a:t>
            </a:r>
            <a:endParaRPr lang="en-GB" sz="9600" dirty="0">
              <a:latin typeface="Algerian" panose="04020705040A02060702" pitchFamily="82" charset="0"/>
            </a:endParaRPr>
          </a:p>
          <a:p>
            <a:pPr algn="ctr"/>
            <a:r>
              <a:rPr lang="en-US" sz="9600" i="1" dirty="0" smtClean="0">
                <a:latin typeface="Algerian" panose="04020705040A02060702" pitchFamily="82" charset="0"/>
              </a:rPr>
              <a:t>Traffic Studies</a:t>
            </a:r>
            <a:endParaRPr lang="en-GB" sz="9600" dirty="0">
              <a:latin typeface="Algerian" panose="04020705040A02060702" pitchFamily="82" charset="0"/>
            </a:endParaRPr>
          </a:p>
        </p:txBody>
      </p:sp>
    </p:spTree>
    <p:extLst>
      <p:ext uri="{BB962C8B-B14F-4D97-AF65-F5344CB8AC3E}">
        <p14:creationId xmlns:p14="http://schemas.microsoft.com/office/powerpoint/2010/main" val="39104403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412" y="528576"/>
            <a:ext cx="8911687" cy="1280890"/>
          </a:xfrm>
        </p:spPr>
        <p:txBody>
          <a:bodyPr/>
          <a:lstStyle/>
          <a:p>
            <a:pPr lvl="1" algn="l" defTabSz="457200" rtl="0">
              <a:spcBef>
                <a:spcPct val="0"/>
              </a:spcBef>
            </a:pPr>
            <a:r>
              <a:rPr lang="en-US" sz="4400" b="1" kern="1200" dirty="0">
                <a:solidFill>
                  <a:schemeClr val="tx1">
                    <a:lumMod val="85000"/>
                    <a:lumOff val="15000"/>
                  </a:schemeClr>
                </a:solidFill>
                <a:latin typeface="+mj-lt"/>
                <a:ea typeface="+mj-ea"/>
                <a:cs typeface="+mj-cs"/>
              </a:rPr>
              <a:t>Existing Corridor Conditions</a:t>
            </a:r>
            <a:r>
              <a:rPr lang="en-GB" b="1" dirty="0"/>
              <a:t/>
            </a:r>
            <a:br>
              <a:rPr lang="en-GB" b="1" dirty="0"/>
            </a:b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6408072"/>
              </p:ext>
            </p:extLst>
          </p:nvPr>
        </p:nvGraphicFramePr>
        <p:xfrm>
          <a:off x="1842449" y="1228298"/>
          <a:ext cx="9225886" cy="5465084"/>
        </p:xfrm>
        <a:graphic>
          <a:graphicData uri="http://schemas.openxmlformats.org/drawingml/2006/table">
            <a:tbl>
              <a:tblPr firstRow="1" firstCol="1" bandRow="1">
                <a:tableStyleId>{5C22544A-7EE6-4342-B048-85BDC9FD1C3A}</a:tableStyleId>
              </a:tblPr>
              <a:tblGrid>
                <a:gridCol w="3108569"/>
                <a:gridCol w="6117317"/>
              </a:tblGrid>
              <a:tr h="374884">
                <a:tc>
                  <a:txBody>
                    <a:bodyPr/>
                    <a:lstStyle/>
                    <a:p>
                      <a:pPr marL="0" marR="0" algn="ctr">
                        <a:lnSpc>
                          <a:spcPct val="150000"/>
                        </a:lnSpc>
                        <a:spcBef>
                          <a:spcPts val="0"/>
                        </a:spcBef>
                        <a:spcAft>
                          <a:spcPts val="600"/>
                        </a:spcAft>
                      </a:pPr>
                      <a:r>
                        <a:rPr lang="en-GB" sz="1400" dirty="0">
                          <a:effectLst/>
                        </a:rPr>
                        <a:t>Haifa St. 1</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b="0" kern="1200" dirty="0">
                          <a:solidFill>
                            <a:schemeClr val="dk1"/>
                          </a:solidFill>
                          <a:effectLst/>
                          <a:latin typeface="+mn-lt"/>
                          <a:ea typeface="+mn-ea"/>
                          <a:cs typeface="+mn-cs"/>
                        </a:rPr>
                        <a:t>Lies between Tunis – Haifa intersection and Roundabout-Haifa St. intersection.</a:t>
                      </a:r>
                    </a:p>
                  </a:txBody>
                  <a:tcPr marL="40868" marR="40868" marT="0" marB="0">
                    <a:solidFill>
                      <a:schemeClr val="bg1"/>
                    </a:solidFill>
                  </a:tcPr>
                </a:tc>
              </a:tr>
              <a:tr h="282088">
                <a:tc>
                  <a:txBody>
                    <a:bodyPr/>
                    <a:lstStyle/>
                    <a:p>
                      <a:pPr marL="0" marR="0" algn="ctr">
                        <a:lnSpc>
                          <a:spcPct val="150000"/>
                        </a:lnSpc>
                        <a:spcBef>
                          <a:spcPts val="0"/>
                        </a:spcBef>
                        <a:spcAft>
                          <a:spcPts val="600"/>
                        </a:spcAft>
                      </a:pPr>
                      <a:r>
                        <a:rPr lang="en-GB" sz="1400" dirty="0">
                          <a:effectLst/>
                        </a:rPr>
                        <a:t>Haifa St. 2</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Tunis – Haifa intersection and Al-</a:t>
                      </a:r>
                      <a:r>
                        <a:rPr lang="en-GB" sz="1200" dirty="0" err="1">
                          <a:effectLst/>
                        </a:rPr>
                        <a:t>Ein</a:t>
                      </a:r>
                      <a:r>
                        <a:rPr lang="en-GB" sz="1200" dirty="0">
                          <a:effectLst/>
                        </a:rPr>
                        <a:t> Camp.</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a:effectLst/>
                        </a:rPr>
                        <a:t>Haifa St. 3</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a:t>
                      </a:r>
                      <a:r>
                        <a:rPr lang="en-GB" sz="1200" dirty="0" err="1">
                          <a:effectLst/>
                        </a:rPr>
                        <a:t>Ein</a:t>
                      </a:r>
                      <a:r>
                        <a:rPr lang="en-GB" sz="1200" dirty="0">
                          <a:effectLst/>
                        </a:rPr>
                        <a:t> Camp and Al-Salam intersection.</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a:effectLst/>
                        </a:rPr>
                        <a:t>Al-</a:t>
                      </a:r>
                      <a:r>
                        <a:rPr lang="en-GB" sz="1400" dirty="0" err="1">
                          <a:effectLst/>
                        </a:rPr>
                        <a:t>Malek</a:t>
                      </a:r>
                      <a:r>
                        <a:rPr lang="en-GB" sz="1400" dirty="0">
                          <a:effectLst/>
                        </a:rPr>
                        <a:t> Faisal St.1</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Al-Salam intersection and Al-</a:t>
                      </a:r>
                      <a:r>
                        <a:rPr lang="en-GB" sz="1200" dirty="0" err="1">
                          <a:effectLst/>
                        </a:rPr>
                        <a:t>Kindi</a:t>
                      </a:r>
                      <a:r>
                        <a:rPr lang="en-GB" sz="1200" dirty="0">
                          <a:effectLst/>
                        </a:rPr>
                        <a:t> intersection.</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a:effectLst/>
                        </a:rPr>
                        <a:t>Al-</a:t>
                      </a:r>
                      <a:r>
                        <a:rPr lang="en-GB" sz="1400" dirty="0" err="1">
                          <a:effectLst/>
                        </a:rPr>
                        <a:t>Malek</a:t>
                      </a:r>
                      <a:r>
                        <a:rPr lang="en-GB" sz="1400" dirty="0">
                          <a:effectLst/>
                        </a:rPr>
                        <a:t> Faisal St.2</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a:t>
                      </a:r>
                      <a:r>
                        <a:rPr lang="en-GB" sz="1200" dirty="0" err="1">
                          <a:effectLst/>
                        </a:rPr>
                        <a:t>Kindi</a:t>
                      </a:r>
                      <a:r>
                        <a:rPr lang="en-GB" sz="1200" dirty="0">
                          <a:effectLst/>
                        </a:rPr>
                        <a:t> intersection and Al-</a:t>
                      </a:r>
                      <a:r>
                        <a:rPr lang="en-GB" sz="1200" dirty="0" err="1">
                          <a:effectLst/>
                        </a:rPr>
                        <a:t>Watani</a:t>
                      </a:r>
                      <a:r>
                        <a:rPr lang="en-GB" sz="1200" dirty="0">
                          <a:effectLst/>
                        </a:rPr>
                        <a:t> hospital. </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a:effectLst/>
                        </a:rPr>
                        <a:t>Al-</a:t>
                      </a:r>
                      <a:r>
                        <a:rPr lang="en-GB" sz="1400" dirty="0" err="1">
                          <a:effectLst/>
                        </a:rPr>
                        <a:t>Malek</a:t>
                      </a:r>
                      <a:r>
                        <a:rPr lang="en-GB" sz="1400" dirty="0">
                          <a:effectLst/>
                        </a:rPr>
                        <a:t> Faisal St.3</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a:t>
                      </a:r>
                      <a:r>
                        <a:rPr lang="en-GB" sz="1200" dirty="0" err="1">
                          <a:effectLst/>
                        </a:rPr>
                        <a:t>Watani</a:t>
                      </a:r>
                      <a:r>
                        <a:rPr lang="en-GB" sz="1200" dirty="0">
                          <a:effectLst/>
                        </a:rPr>
                        <a:t> hospital and (</a:t>
                      </a:r>
                      <a:r>
                        <a:rPr lang="en-GB" sz="1200" dirty="0" err="1">
                          <a:effectLst/>
                        </a:rPr>
                        <a:t>Hittin</a:t>
                      </a:r>
                      <a:r>
                        <a:rPr lang="en-GB" sz="1200" dirty="0">
                          <a:effectLst/>
                        </a:rPr>
                        <a:t>-Faisal) intersection.</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510560">
                <a:tc>
                  <a:txBody>
                    <a:bodyPr/>
                    <a:lstStyle/>
                    <a:p>
                      <a:pPr marL="0" marR="0" algn="ctr">
                        <a:lnSpc>
                          <a:spcPct val="150000"/>
                        </a:lnSpc>
                        <a:spcBef>
                          <a:spcPts val="0"/>
                        </a:spcBef>
                        <a:spcAft>
                          <a:spcPts val="600"/>
                        </a:spcAft>
                      </a:pPr>
                      <a:r>
                        <a:rPr lang="en-GB" sz="1400" dirty="0">
                          <a:effectLst/>
                        </a:rPr>
                        <a:t>AL-</a:t>
                      </a:r>
                      <a:r>
                        <a:rPr lang="en-GB" sz="1400" dirty="0" err="1">
                          <a:effectLst/>
                        </a:rPr>
                        <a:t>Malek</a:t>
                      </a:r>
                      <a:r>
                        <a:rPr lang="en-GB" sz="1400" dirty="0">
                          <a:effectLst/>
                        </a:rPr>
                        <a:t> Faisal St.4</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t>
                      </a:r>
                      <a:r>
                        <a:rPr lang="en-GB" sz="1200" dirty="0" err="1">
                          <a:effectLst/>
                        </a:rPr>
                        <a:t>Hittin</a:t>
                      </a:r>
                      <a:r>
                        <a:rPr lang="en-GB" sz="1200" dirty="0">
                          <a:effectLst/>
                        </a:rPr>
                        <a:t>-Faisal) intersection and Al-Haj </a:t>
                      </a:r>
                      <a:r>
                        <a:rPr lang="en-GB" sz="1200" dirty="0" err="1">
                          <a:effectLst/>
                        </a:rPr>
                        <a:t>Maz’ouz</a:t>
                      </a:r>
                      <a:r>
                        <a:rPr lang="en-GB" sz="1200" dirty="0">
                          <a:effectLst/>
                        </a:rPr>
                        <a:t> intersection.</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a:effectLst/>
                        </a:rPr>
                        <a:t>AL-</a:t>
                      </a:r>
                      <a:r>
                        <a:rPr lang="en-GB" sz="1400" dirty="0" err="1">
                          <a:effectLst/>
                        </a:rPr>
                        <a:t>Salaheyah</a:t>
                      </a:r>
                      <a:r>
                        <a:rPr lang="en-GB" sz="1400" dirty="0">
                          <a:effectLst/>
                        </a:rPr>
                        <a:t> St.1</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Al-Haj </a:t>
                      </a:r>
                      <a:r>
                        <a:rPr lang="en-GB" sz="1200" dirty="0" err="1">
                          <a:effectLst/>
                        </a:rPr>
                        <a:t>Maz’ouz</a:t>
                      </a:r>
                      <a:r>
                        <a:rPr lang="en-GB" sz="1200" dirty="0">
                          <a:effectLst/>
                        </a:rPr>
                        <a:t> intersection and Al-</a:t>
                      </a:r>
                      <a:r>
                        <a:rPr lang="en-GB" sz="1200" dirty="0" err="1">
                          <a:effectLst/>
                        </a:rPr>
                        <a:t>Moqata</a:t>
                      </a:r>
                      <a:r>
                        <a:rPr lang="en-GB" sz="1200" dirty="0">
                          <a:effectLst/>
                        </a:rPr>
                        <a:t> building.</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a:effectLst/>
                        </a:rPr>
                        <a:t>AL-</a:t>
                      </a:r>
                      <a:r>
                        <a:rPr lang="en-GB" sz="1400" dirty="0" err="1">
                          <a:effectLst/>
                        </a:rPr>
                        <a:t>Salaheyah</a:t>
                      </a:r>
                      <a:r>
                        <a:rPr lang="en-GB" sz="1400" dirty="0">
                          <a:effectLst/>
                        </a:rPr>
                        <a:t> St.2</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Al-Haj </a:t>
                      </a:r>
                      <a:r>
                        <a:rPr lang="en-GB" sz="1200" dirty="0" err="1">
                          <a:effectLst/>
                        </a:rPr>
                        <a:t>Maz’ouz</a:t>
                      </a:r>
                      <a:r>
                        <a:rPr lang="en-GB" sz="1200" dirty="0">
                          <a:effectLst/>
                        </a:rPr>
                        <a:t> intersection and Al-</a:t>
                      </a:r>
                      <a:r>
                        <a:rPr lang="en-GB" sz="1200" dirty="0" err="1">
                          <a:effectLst/>
                        </a:rPr>
                        <a:t>Moqata</a:t>
                      </a:r>
                      <a:r>
                        <a:rPr lang="en-GB" sz="1200" dirty="0">
                          <a:effectLst/>
                        </a:rPr>
                        <a:t> building.</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err="1">
                          <a:effectLst/>
                        </a:rPr>
                        <a:t>Balatah</a:t>
                      </a:r>
                      <a:r>
                        <a:rPr lang="en-GB" sz="1400" dirty="0">
                          <a:effectLst/>
                        </a:rPr>
                        <a:t> St. 1</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a:t>
                      </a:r>
                      <a:r>
                        <a:rPr lang="en-GB" sz="1200" dirty="0" err="1">
                          <a:effectLst/>
                        </a:rPr>
                        <a:t>Moqata</a:t>
                      </a:r>
                      <a:r>
                        <a:rPr lang="en-GB" sz="1200" dirty="0">
                          <a:effectLst/>
                        </a:rPr>
                        <a:t> building and Al-Quds intersection.</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err="1">
                          <a:effectLst/>
                        </a:rPr>
                        <a:t>Balatah</a:t>
                      </a:r>
                      <a:r>
                        <a:rPr lang="en-GB" sz="1400" dirty="0">
                          <a:effectLst/>
                        </a:rPr>
                        <a:t> St. 2</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Al-Quds intersection and Butchery building.</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err="1">
                          <a:effectLst/>
                        </a:rPr>
                        <a:t>Balatah</a:t>
                      </a:r>
                      <a:r>
                        <a:rPr lang="en-GB" sz="1400" dirty="0">
                          <a:effectLst/>
                        </a:rPr>
                        <a:t> St. 3</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Butchery building and proposed new Eastern terminal.</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282088">
                <a:tc>
                  <a:txBody>
                    <a:bodyPr/>
                    <a:lstStyle/>
                    <a:p>
                      <a:pPr marL="0" marR="0" algn="ctr">
                        <a:lnSpc>
                          <a:spcPct val="150000"/>
                        </a:lnSpc>
                        <a:spcBef>
                          <a:spcPts val="0"/>
                        </a:spcBef>
                        <a:spcAft>
                          <a:spcPts val="600"/>
                        </a:spcAft>
                      </a:pPr>
                      <a:r>
                        <a:rPr lang="en-GB" sz="1400" dirty="0" err="1">
                          <a:effectLst/>
                        </a:rPr>
                        <a:t>Rafidy</a:t>
                      </a:r>
                      <a:r>
                        <a:rPr lang="en-GB" sz="1400" dirty="0">
                          <a:effectLst/>
                        </a:rPr>
                        <a:t> St.</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The Mall and (</a:t>
                      </a:r>
                      <a:r>
                        <a:rPr lang="en-GB" sz="1200" dirty="0" err="1">
                          <a:effectLst/>
                        </a:rPr>
                        <a:t>Rafidy</a:t>
                      </a:r>
                      <a:r>
                        <a:rPr lang="en-GB" sz="1200" dirty="0">
                          <a:effectLst/>
                        </a:rPr>
                        <a:t>- </a:t>
                      </a:r>
                      <a:r>
                        <a:rPr lang="en-GB" sz="1200" dirty="0" err="1">
                          <a:effectLst/>
                        </a:rPr>
                        <a:t>Tuins</a:t>
                      </a:r>
                      <a:r>
                        <a:rPr lang="en-GB" sz="1200" dirty="0">
                          <a:effectLst/>
                        </a:rPr>
                        <a:t>) intersection.</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510560">
                <a:tc>
                  <a:txBody>
                    <a:bodyPr/>
                    <a:lstStyle/>
                    <a:p>
                      <a:pPr marL="0" marR="0" algn="ctr">
                        <a:lnSpc>
                          <a:spcPct val="150000"/>
                        </a:lnSpc>
                        <a:spcBef>
                          <a:spcPts val="0"/>
                        </a:spcBef>
                        <a:spcAft>
                          <a:spcPts val="600"/>
                        </a:spcAft>
                      </a:pPr>
                      <a:r>
                        <a:rPr lang="en-GB" sz="1400" dirty="0">
                          <a:effectLst/>
                        </a:rPr>
                        <a:t>Al-</a:t>
                      </a:r>
                      <a:r>
                        <a:rPr lang="en-GB" sz="1400" dirty="0" err="1">
                          <a:effectLst/>
                        </a:rPr>
                        <a:t>Acadmia</a:t>
                      </a:r>
                      <a:r>
                        <a:rPr lang="en-GB" sz="1400" dirty="0">
                          <a:effectLst/>
                        </a:rPr>
                        <a:t> St.</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a:t>
                      </a:r>
                      <a:r>
                        <a:rPr lang="en-GB" sz="1200" dirty="0" err="1">
                          <a:effectLst/>
                        </a:rPr>
                        <a:t>Rafidy</a:t>
                      </a:r>
                      <a:r>
                        <a:rPr lang="en-GB" sz="1200" dirty="0">
                          <a:effectLst/>
                        </a:rPr>
                        <a:t>- Tunis) intersection and An-</a:t>
                      </a:r>
                      <a:r>
                        <a:rPr lang="en-GB" sz="1200" dirty="0" err="1">
                          <a:effectLst/>
                        </a:rPr>
                        <a:t>Najah</a:t>
                      </a:r>
                      <a:r>
                        <a:rPr lang="en-GB" sz="1200" dirty="0">
                          <a:effectLst/>
                        </a:rPr>
                        <a:t> N.U (New campus).</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r h="79439">
                <a:tc>
                  <a:txBody>
                    <a:bodyPr/>
                    <a:lstStyle/>
                    <a:p>
                      <a:pPr marL="0" marR="0" algn="ctr">
                        <a:lnSpc>
                          <a:spcPct val="150000"/>
                        </a:lnSpc>
                        <a:spcBef>
                          <a:spcPts val="0"/>
                        </a:spcBef>
                        <a:spcAft>
                          <a:spcPts val="600"/>
                        </a:spcAft>
                      </a:pPr>
                      <a:r>
                        <a:rPr lang="en-GB" sz="1400" dirty="0">
                          <a:effectLst/>
                        </a:rPr>
                        <a:t>Ring Road</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c>
                  <a:txBody>
                    <a:bodyPr/>
                    <a:lstStyle/>
                    <a:p>
                      <a:pPr marL="0" marR="0">
                        <a:lnSpc>
                          <a:spcPct val="150000"/>
                        </a:lnSpc>
                        <a:spcBef>
                          <a:spcPts val="0"/>
                        </a:spcBef>
                        <a:spcAft>
                          <a:spcPts val="600"/>
                        </a:spcAft>
                      </a:pPr>
                      <a:r>
                        <a:rPr lang="en-GB" sz="1200" dirty="0">
                          <a:effectLst/>
                        </a:rPr>
                        <a:t>Lies between Roundabout-Haifa St. intersections and An-</a:t>
                      </a:r>
                      <a:r>
                        <a:rPr lang="en-GB" sz="1200" dirty="0" err="1">
                          <a:effectLst/>
                        </a:rPr>
                        <a:t>Najah</a:t>
                      </a:r>
                      <a:r>
                        <a:rPr lang="en-GB" sz="1200" dirty="0">
                          <a:effectLst/>
                        </a:rPr>
                        <a:t> N.U (New campus).</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868" marR="40868" marT="0" marB="0"/>
                </a:tc>
              </a:tr>
            </a:tbl>
          </a:graphicData>
        </a:graphic>
      </p:graphicFrame>
    </p:spTree>
    <p:extLst>
      <p:ext uri="{BB962C8B-B14F-4D97-AF65-F5344CB8AC3E}">
        <p14:creationId xmlns:p14="http://schemas.microsoft.com/office/powerpoint/2010/main" val="19020292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38057" y="1320986"/>
            <a:ext cx="9994301" cy="4195481"/>
          </a:xfrm>
        </p:spPr>
        <p:txBody>
          <a:bodyPr/>
          <a:lstStyle/>
          <a:p>
            <a:r>
              <a:rPr lang="en-US" sz="2400" dirty="0" smtClean="0"/>
              <a:t>   An inventory was made for </a:t>
            </a:r>
            <a:r>
              <a:rPr lang="en-US" sz="2400" dirty="0"/>
              <a:t>14 links and 11 intersections along this corridor</a:t>
            </a:r>
            <a:r>
              <a:rPr lang="en-US" sz="2400" dirty="0" smtClean="0"/>
              <a:t>.</a:t>
            </a:r>
          </a:p>
          <a:p>
            <a:r>
              <a:rPr lang="en-GB" sz="2400" dirty="0"/>
              <a:t>Right Of Way</a:t>
            </a:r>
          </a:p>
          <a:p>
            <a:pPr marL="0" indent="0">
              <a:buNone/>
            </a:pPr>
            <a:endParaRPr lang="en-GB"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806373" y="3024822"/>
            <a:ext cx="9277264" cy="3001905"/>
          </a:xfrm>
          <a:prstGeom prst="rect">
            <a:avLst/>
          </a:prstGeom>
          <a:noFill/>
          <a:ln>
            <a:noFill/>
          </a:ln>
        </p:spPr>
      </p:pic>
      <p:sp>
        <p:nvSpPr>
          <p:cNvPr id="7" name="Title 1"/>
          <p:cNvSpPr>
            <a:spLocks noGrp="1"/>
          </p:cNvSpPr>
          <p:nvPr>
            <p:ph type="title"/>
          </p:nvPr>
        </p:nvSpPr>
        <p:spPr>
          <a:xfrm>
            <a:off x="1760412" y="528576"/>
            <a:ext cx="8911687" cy="1280890"/>
          </a:xfrm>
        </p:spPr>
        <p:txBody>
          <a:bodyPr/>
          <a:lstStyle/>
          <a:p>
            <a:pPr lvl="1" algn="l" defTabSz="457200" rtl="0">
              <a:spcBef>
                <a:spcPct val="0"/>
              </a:spcBef>
            </a:pPr>
            <a:r>
              <a:rPr lang="en-US" sz="4400" b="1" kern="1200" dirty="0">
                <a:solidFill>
                  <a:schemeClr val="tx1">
                    <a:lumMod val="85000"/>
                    <a:lumOff val="15000"/>
                  </a:schemeClr>
                </a:solidFill>
                <a:latin typeface="+mj-lt"/>
                <a:ea typeface="+mj-ea"/>
                <a:cs typeface="+mj-cs"/>
              </a:rPr>
              <a:t>Existing Corridor Conditions</a:t>
            </a:r>
            <a:r>
              <a:rPr lang="en-GB" b="1" dirty="0"/>
              <a:t/>
            </a:r>
            <a:br>
              <a:rPr lang="en-GB" b="1" dirty="0"/>
            </a:br>
            <a:endParaRPr lang="en-GB" dirty="0"/>
          </a:p>
        </p:txBody>
      </p:sp>
    </p:spTree>
    <p:extLst>
      <p:ext uri="{BB962C8B-B14F-4D97-AF65-F5344CB8AC3E}">
        <p14:creationId xmlns:p14="http://schemas.microsoft.com/office/powerpoint/2010/main" val="445549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538" y="596815"/>
            <a:ext cx="8911687" cy="1280890"/>
          </a:xfrm>
        </p:spPr>
        <p:txBody>
          <a:bodyPr>
            <a:normAutofit/>
          </a:bodyPr>
          <a:lstStyle/>
          <a:p>
            <a:r>
              <a:rPr lang="en-US" sz="4400" b="1" dirty="0" smtClean="0"/>
              <a:t>Outline</a:t>
            </a:r>
            <a:endParaRPr lang="en-GB" sz="4400" b="1" dirty="0"/>
          </a:p>
        </p:txBody>
      </p:sp>
      <p:sp>
        <p:nvSpPr>
          <p:cNvPr id="3" name="Content Placeholder 2"/>
          <p:cNvSpPr>
            <a:spLocks noGrp="1"/>
          </p:cNvSpPr>
          <p:nvPr>
            <p:ph idx="1"/>
          </p:nvPr>
        </p:nvSpPr>
        <p:spPr>
          <a:xfrm>
            <a:off x="1865880" y="1737814"/>
            <a:ext cx="8915400" cy="4662985"/>
          </a:xfrm>
        </p:spPr>
        <p:txBody>
          <a:bodyPr>
            <a:normAutofit fontScale="77500" lnSpcReduction="20000"/>
          </a:bodyPr>
          <a:lstStyle/>
          <a:p>
            <a:pPr>
              <a:buFont typeface="+mj-lt"/>
              <a:buAutoNum type="arabicPeriod"/>
            </a:pPr>
            <a:r>
              <a:rPr lang="en-US" sz="3400" dirty="0" smtClean="0"/>
              <a:t>Introduction</a:t>
            </a:r>
          </a:p>
          <a:p>
            <a:pPr>
              <a:buFont typeface="+mj-lt"/>
              <a:buAutoNum type="arabicPeriod"/>
            </a:pPr>
            <a:r>
              <a:rPr lang="en-US" sz="3400" dirty="0" smtClean="0"/>
              <a:t>BRT System</a:t>
            </a:r>
          </a:p>
          <a:p>
            <a:pPr>
              <a:buFont typeface="+mj-lt"/>
              <a:buAutoNum type="arabicPeriod"/>
            </a:pPr>
            <a:r>
              <a:rPr lang="en-US" sz="3400" dirty="0" smtClean="0"/>
              <a:t>Methodology</a:t>
            </a:r>
          </a:p>
          <a:p>
            <a:pPr>
              <a:buFont typeface="+mj-lt"/>
              <a:buAutoNum type="arabicPeriod"/>
            </a:pPr>
            <a:r>
              <a:rPr lang="en-US" sz="3400" dirty="0" smtClean="0"/>
              <a:t>Data Collection</a:t>
            </a:r>
          </a:p>
          <a:p>
            <a:pPr>
              <a:buFont typeface="+mj-lt"/>
              <a:buAutoNum type="arabicPeriod"/>
            </a:pPr>
            <a:r>
              <a:rPr lang="en-US" sz="3400" dirty="0" smtClean="0"/>
              <a:t>Data Analysis</a:t>
            </a:r>
          </a:p>
          <a:p>
            <a:pPr>
              <a:buFont typeface="+mj-lt"/>
              <a:buAutoNum type="arabicPeriod"/>
            </a:pPr>
            <a:r>
              <a:rPr lang="en-US" sz="3400" dirty="0" smtClean="0"/>
              <a:t>Developing Solutions</a:t>
            </a:r>
          </a:p>
          <a:p>
            <a:pPr>
              <a:buFont typeface="+mj-lt"/>
              <a:buAutoNum type="arabicPeriod"/>
            </a:pPr>
            <a:r>
              <a:rPr lang="en-US" sz="3400" dirty="0" smtClean="0"/>
              <a:t>Design of Selected Route</a:t>
            </a:r>
          </a:p>
          <a:p>
            <a:pPr>
              <a:buFont typeface="+mj-lt"/>
              <a:buAutoNum type="arabicPeriod"/>
            </a:pPr>
            <a:r>
              <a:rPr lang="en-US" sz="3400" dirty="0" smtClean="0"/>
              <a:t>Future Analysis</a:t>
            </a:r>
          </a:p>
          <a:p>
            <a:pPr>
              <a:buFont typeface="+mj-lt"/>
              <a:buAutoNum type="arabicPeriod"/>
            </a:pPr>
            <a:r>
              <a:rPr lang="en-US" sz="3400" dirty="0" smtClean="0"/>
              <a:t>Cost Estimation</a:t>
            </a:r>
          </a:p>
          <a:p>
            <a:pPr>
              <a:buFont typeface="+mj-lt"/>
              <a:buAutoNum type="arabicPeriod"/>
            </a:pPr>
            <a:r>
              <a:rPr lang="en-US" sz="3400" dirty="0" smtClean="0"/>
              <a:t>Conclusion and Recommendations</a:t>
            </a:r>
          </a:p>
          <a:p>
            <a:pPr>
              <a:buFont typeface="+mj-lt"/>
              <a:buAutoNum type="arabicPeriod"/>
            </a:pPr>
            <a:endParaRPr lang="en-GB" dirty="0"/>
          </a:p>
        </p:txBody>
      </p:sp>
    </p:spTree>
    <p:extLst>
      <p:ext uri="{BB962C8B-B14F-4D97-AF65-F5344CB8AC3E}">
        <p14:creationId xmlns:p14="http://schemas.microsoft.com/office/powerpoint/2010/main" val="27470941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8353" y="610462"/>
            <a:ext cx="8911687" cy="1280890"/>
          </a:xfrm>
        </p:spPr>
        <p:txBody>
          <a:bodyPr>
            <a:normAutofit/>
          </a:bodyPr>
          <a:lstStyle/>
          <a:p>
            <a:r>
              <a:rPr lang="en-GB" sz="4400" b="1" dirty="0"/>
              <a:t>Traffic Volume Counts</a:t>
            </a:r>
          </a:p>
        </p:txBody>
      </p:sp>
      <p:sp>
        <p:nvSpPr>
          <p:cNvPr id="3" name="Content Placeholder 2"/>
          <p:cNvSpPr>
            <a:spLocks noGrp="1"/>
          </p:cNvSpPr>
          <p:nvPr>
            <p:ph idx="1"/>
          </p:nvPr>
        </p:nvSpPr>
        <p:spPr>
          <a:xfrm>
            <a:off x="1528548" y="1533099"/>
            <a:ext cx="9676263" cy="3777622"/>
          </a:xfrm>
        </p:spPr>
        <p:txBody>
          <a:bodyPr>
            <a:normAutofit/>
          </a:bodyPr>
          <a:lstStyle/>
          <a:p>
            <a:r>
              <a:rPr lang="en-US" sz="2400" dirty="0"/>
              <a:t>Traffic volume studies were conducted for two periods of the day, the morning (7-9) am and the afternoon (2-4) pm</a:t>
            </a:r>
            <a:r>
              <a:rPr lang="en-US" sz="2400" dirty="0" smtClean="0"/>
              <a:t>.</a:t>
            </a:r>
          </a:p>
          <a:p>
            <a:r>
              <a:rPr lang="en-US" sz="2400" dirty="0" smtClean="0"/>
              <a:t>The volume studies were conducted on two links and some of the main intersections.</a:t>
            </a:r>
          </a:p>
          <a:p>
            <a:pPr marL="0" indent="0">
              <a:buNone/>
            </a:pPr>
            <a:endParaRPr lang="en-US" sz="2000" dirty="0" smtClean="0"/>
          </a:p>
        </p:txBody>
      </p:sp>
      <p:sp>
        <p:nvSpPr>
          <p:cNvPr id="4" name="TextBox 3"/>
          <p:cNvSpPr txBox="1"/>
          <p:nvPr/>
        </p:nvSpPr>
        <p:spPr>
          <a:xfrm>
            <a:off x="2156346" y="3662177"/>
            <a:ext cx="4749422" cy="2862322"/>
          </a:xfrm>
          <a:prstGeom prst="rect">
            <a:avLst/>
          </a:prstGeom>
          <a:noFill/>
        </p:spPr>
        <p:txBody>
          <a:bodyPr wrap="square" rtlCol="0">
            <a:spAutoFit/>
          </a:bodyPr>
          <a:lstStyle/>
          <a:p>
            <a:pPr marL="285750" indent="-285750">
              <a:buFont typeface="Wingdings" panose="05000000000000000000" pitchFamily="2" charset="2"/>
              <a:buChar char="ü"/>
            </a:pPr>
            <a:r>
              <a:rPr lang="en-US" sz="2000" b="1" dirty="0" smtClean="0"/>
              <a:t>Intersections:</a:t>
            </a:r>
          </a:p>
          <a:p>
            <a:r>
              <a:rPr lang="en-US" sz="2000" dirty="0"/>
              <a:t> </a:t>
            </a:r>
            <a:r>
              <a:rPr lang="en-US" sz="2000" dirty="0" smtClean="0"/>
              <a:t>Al-Quds – Balata Intersection.</a:t>
            </a:r>
          </a:p>
          <a:p>
            <a:r>
              <a:rPr lang="en-US" sz="2000" dirty="0" err="1" smtClean="0"/>
              <a:t>Ma’zouz</a:t>
            </a:r>
            <a:r>
              <a:rPr lang="en-US" sz="2000" dirty="0" smtClean="0"/>
              <a:t> Intersection.</a:t>
            </a:r>
          </a:p>
          <a:p>
            <a:r>
              <a:rPr lang="en-US" sz="2000" dirty="0" err="1" smtClean="0"/>
              <a:t>Ma’zouz</a:t>
            </a:r>
            <a:r>
              <a:rPr lang="en-US" sz="2000" dirty="0" smtClean="0"/>
              <a:t> Intersection.</a:t>
            </a:r>
            <a:endParaRPr lang="en-GB" sz="2000" dirty="0"/>
          </a:p>
          <a:p>
            <a:r>
              <a:rPr lang="en-US" sz="2000" dirty="0" smtClean="0"/>
              <a:t>Hittin – Faisal Intersection.</a:t>
            </a:r>
          </a:p>
          <a:p>
            <a:r>
              <a:rPr lang="en-US" sz="2000" dirty="0" smtClean="0"/>
              <a:t>Al – </a:t>
            </a:r>
            <a:r>
              <a:rPr lang="en-US" sz="2000" dirty="0" err="1" smtClean="0"/>
              <a:t>Kindi</a:t>
            </a:r>
            <a:r>
              <a:rPr lang="en-US" sz="2000" dirty="0" smtClean="0"/>
              <a:t> </a:t>
            </a:r>
            <a:r>
              <a:rPr lang="en-US" sz="2000" dirty="0" err="1" smtClean="0"/>
              <a:t>Intesection</a:t>
            </a:r>
            <a:r>
              <a:rPr lang="en-US" sz="2000" dirty="0" smtClean="0"/>
              <a:t>.</a:t>
            </a:r>
          </a:p>
          <a:p>
            <a:r>
              <a:rPr lang="en-US" sz="2000" dirty="0" smtClean="0"/>
              <a:t>Al – Salam Intersection.</a:t>
            </a:r>
          </a:p>
          <a:p>
            <a:r>
              <a:rPr lang="en-US" sz="2000" dirty="0" smtClean="0"/>
              <a:t>Al – </a:t>
            </a:r>
            <a:r>
              <a:rPr lang="en-US" sz="2000" dirty="0" err="1" smtClean="0"/>
              <a:t>Badawi</a:t>
            </a:r>
            <a:r>
              <a:rPr lang="en-US" sz="2000" dirty="0" smtClean="0"/>
              <a:t> </a:t>
            </a:r>
            <a:r>
              <a:rPr lang="en-US" sz="2000" dirty="0" err="1" smtClean="0"/>
              <a:t>Intesection</a:t>
            </a:r>
            <a:r>
              <a:rPr lang="en-US" sz="2000" dirty="0" smtClean="0"/>
              <a:t>.</a:t>
            </a:r>
          </a:p>
          <a:p>
            <a:r>
              <a:rPr lang="en-US" sz="2000" dirty="0" err="1" smtClean="0"/>
              <a:t>Rafidia</a:t>
            </a:r>
            <a:r>
              <a:rPr lang="en-US" sz="2000" dirty="0" smtClean="0"/>
              <a:t> – Tunis Intersection.</a:t>
            </a:r>
            <a:endParaRPr lang="en-GB" sz="2000" dirty="0"/>
          </a:p>
        </p:txBody>
      </p:sp>
      <p:sp>
        <p:nvSpPr>
          <p:cNvPr id="5" name="TextBox 4"/>
          <p:cNvSpPr txBox="1"/>
          <p:nvPr/>
        </p:nvSpPr>
        <p:spPr>
          <a:xfrm>
            <a:off x="6550926" y="3662177"/>
            <a:ext cx="3657600" cy="707886"/>
          </a:xfrm>
          <a:prstGeom prst="rect">
            <a:avLst/>
          </a:prstGeom>
          <a:noFill/>
        </p:spPr>
        <p:txBody>
          <a:bodyPr wrap="square" rtlCol="0">
            <a:spAutoFit/>
          </a:bodyPr>
          <a:lstStyle/>
          <a:p>
            <a:pPr>
              <a:buFont typeface="Wingdings" panose="05000000000000000000" pitchFamily="2" charset="2"/>
              <a:buChar char="ü"/>
            </a:pPr>
            <a:r>
              <a:rPr lang="en-US" b="1" dirty="0" smtClean="0"/>
              <a:t> </a:t>
            </a:r>
            <a:r>
              <a:rPr lang="en-US" sz="2000" b="1" dirty="0" smtClean="0"/>
              <a:t>Links:</a:t>
            </a:r>
          </a:p>
          <a:p>
            <a:r>
              <a:rPr lang="en-US" sz="2000" dirty="0" smtClean="0"/>
              <a:t>    Faisal and Haifa streets</a:t>
            </a:r>
            <a:endParaRPr lang="en-GB" sz="2000" dirty="0"/>
          </a:p>
        </p:txBody>
      </p:sp>
    </p:spTree>
    <p:extLst>
      <p:ext uri="{BB962C8B-B14F-4D97-AF65-F5344CB8AC3E}">
        <p14:creationId xmlns:p14="http://schemas.microsoft.com/office/powerpoint/2010/main" val="39183500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ihab\Desktop\Pics of tables to put in report\Faysal St\Faysal St 7_15-8_15\Faysal St -7_15-8_15 into CBD.PNG"/>
          <p:cNvPicPr/>
          <p:nvPr/>
        </p:nvPicPr>
        <p:blipFill>
          <a:blip r:embed="rId3">
            <a:extLst>
              <a:ext uri="{28A0092B-C50C-407E-A947-70E740481C1C}">
                <a14:useLocalDpi xmlns:a14="http://schemas.microsoft.com/office/drawing/2010/main" val="0"/>
              </a:ext>
            </a:extLst>
          </a:blip>
          <a:srcRect/>
          <a:stretch>
            <a:fillRect/>
          </a:stretch>
        </p:blipFill>
        <p:spPr bwMode="auto">
          <a:xfrm>
            <a:off x="5268035" y="1528550"/>
            <a:ext cx="6101451" cy="2088108"/>
          </a:xfrm>
          <a:prstGeom prst="rect">
            <a:avLst/>
          </a:prstGeom>
          <a:noFill/>
          <a:ln>
            <a:noFill/>
          </a:ln>
        </p:spPr>
      </p:pic>
      <p:sp>
        <p:nvSpPr>
          <p:cNvPr id="14" name="Rectangle 13"/>
          <p:cNvSpPr/>
          <p:nvPr/>
        </p:nvSpPr>
        <p:spPr>
          <a:xfrm>
            <a:off x="1544429" y="1777665"/>
            <a:ext cx="3723606" cy="830997"/>
          </a:xfrm>
          <a:prstGeom prst="rect">
            <a:avLst/>
          </a:prstGeom>
        </p:spPr>
        <p:txBody>
          <a:bodyPr wrap="square">
            <a:spAutoFit/>
          </a:bodyPr>
          <a:lstStyle/>
          <a:p>
            <a:pPr marL="342900" indent="-342900" defTabSz="457200">
              <a:spcBef>
                <a:spcPts val="1000"/>
              </a:spcBef>
              <a:buClr>
                <a:schemeClr val="accent1"/>
              </a:buClr>
              <a:buFont typeface="Wingdings 3" charset="2"/>
              <a:buChar char=""/>
            </a:pPr>
            <a:r>
              <a:rPr lang="en-GB" sz="2400" dirty="0">
                <a:solidFill>
                  <a:schemeClr val="tx1">
                    <a:lumMod val="75000"/>
                    <a:lumOff val="25000"/>
                  </a:schemeClr>
                </a:solidFill>
                <a:latin typeface="Times New Roman" panose="02020603050405020304" pitchFamily="18" charset="0"/>
                <a:ea typeface="Calibri" panose="020F0502020204030204" pitchFamily="34" charset="0"/>
                <a:cs typeface="Arial" panose="020B0604020202020204" pitchFamily="34" charset="0"/>
              </a:rPr>
              <a:t>Faisal St. at the peak morning period</a:t>
            </a:r>
          </a:p>
        </p:txBody>
      </p:sp>
      <p:pic>
        <p:nvPicPr>
          <p:cNvPr id="18" name="Picture 17" descr="C:\Users\ihab\Desktop\Pics of tables to put in report\Faysal St\Faysal St 7_15-8_15\Faysal St -7_15-8_15 out of CBD.PNG"/>
          <p:cNvPicPr/>
          <p:nvPr/>
        </p:nvPicPr>
        <p:blipFill>
          <a:blip r:embed="rId4">
            <a:extLst>
              <a:ext uri="{28A0092B-C50C-407E-A947-70E740481C1C}">
                <a14:useLocalDpi xmlns:a14="http://schemas.microsoft.com/office/drawing/2010/main" val="0"/>
              </a:ext>
            </a:extLst>
          </a:blip>
          <a:srcRect/>
          <a:stretch>
            <a:fillRect/>
          </a:stretch>
        </p:blipFill>
        <p:spPr bwMode="auto">
          <a:xfrm>
            <a:off x="5268035" y="3960842"/>
            <a:ext cx="6101451" cy="2276185"/>
          </a:xfrm>
          <a:prstGeom prst="rect">
            <a:avLst/>
          </a:prstGeom>
          <a:noFill/>
          <a:ln>
            <a:noFill/>
          </a:ln>
        </p:spPr>
      </p:pic>
      <p:sp>
        <p:nvSpPr>
          <p:cNvPr id="5" name="Title 1"/>
          <p:cNvSpPr>
            <a:spLocks noGrp="1"/>
          </p:cNvSpPr>
          <p:nvPr>
            <p:ph type="title"/>
          </p:nvPr>
        </p:nvSpPr>
        <p:spPr>
          <a:xfrm>
            <a:off x="1658353" y="610462"/>
            <a:ext cx="8911687" cy="1280890"/>
          </a:xfrm>
        </p:spPr>
        <p:txBody>
          <a:bodyPr>
            <a:normAutofit/>
          </a:bodyPr>
          <a:lstStyle/>
          <a:p>
            <a:r>
              <a:rPr lang="en-GB" sz="4400" b="1" dirty="0"/>
              <a:t>Traffic Volume Counts</a:t>
            </a:r>
          </a:p>
        </p:txBody>
      </p:sp>
      <p:pic>
        <p:nvPicPr>
          <p:cNvPr id="6" name="Picture 5"/>
          <p:cNvPicPr/>
          <p:nvPr/>
        </p:nvPicPr>
        <p:blipFill>
          <a:blip r:embed="rId5"/>
          <a:stretch>
            <a:fillRect/>
          </a:stretch>
        </p:blipFill>
        <p:spPr>
          <a:xfrm>
            <a:off x="2250142" y="2608662"/>
            <a:ext cx="2312180" cy="1007996"/>
          </a:xfrm>
          <a:prstGeom prst="rect">
            <a:avLst/>
          </a:prstGeom>
        </p:spPr>
      </p:pic>
      <p:pic>
        <p:nvPicPr>
          <p:cNvPr id="7" name="Picture 6" descr="C:\Users\ihab\Desktop\Pics of tables to put in report\DONE\Links\Faysal St\Faysal St 7_15-8_15\Faysal St -7_15-8_15 out of CBD (small).PNG"/>
          <p:cNvPicPr/>
          <p:nvPr/>
        </p:nvPicPr>
        <p:blipFill>
          <a:blip r:embed="rId6">
            <a:extLst>
              <a:ext uri="{28A0092B-C50C-407E-A947-70E740481C1C}">
                <a14:useLocalDpi xmlns:a14="http://schemas.microsoft.com/office/drawing/2010/main" val="0"/>
              </a:ext>
            </a:extLst>
          </a:blip>
          <a:srcRect/>
          <a:stretch>
            <a:fillRect/>
          </a:stretch>
        </p:blipFill>
        <p:spPr bwMode="auto">
          <a:xfrm>
            <a:off x="2250141" y="5098934"/>
            <a:ext cx="2205405" cy="1029833"/>
          </a:xfrm>
          <a:prstGeom prst="rect">
            <a:avLst/>
          </a:prstGeom>
          <a:noFill/>
          <a:ln>
            <a:noFill/>
          </a:ln>
        </p:spPr>
      </p:pic>
    </p:spTree>
    <p:extLst>
      <p:ext uri="{BB962C8B-B14F-4D97-AF65-F5344CB8AC3E}">
        <p14:creationId xmlns:p14="http://schemas.microsoft.com/office/powerpoint/2010/main" val="8784932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7595" y="1725444"/>
            <a:ext cx="3988351" cy="690209"/>
          </a:xfrm>
        </p:spPr>
        <p:txBody>
          <a:bodyPr>
            <a:no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Al-Quds – Balata </a:t>
            </a:r>
            <a:r>
              <a:rPr lang="en-US" sz="2400" dirty="0" smtClean="0">
                <a:latin typeface="Times New Roman" panose="02020603050405020304" pitchFamily="18" charset="0"/>
                <a:ea typeface="Calibri" panose="020F0502020204030204" pitchFamily="34" charset="0"/>
                <a:cs typeface="Arial" panose="020B0604020202020204" pitchFamily="34" charset="0"/>
              </a:rPr>
              <a:t>intersection </a:t>
            </a:r>
            <a:r>
              <a:rPr lang="en-GB" sz="2400" dirty="0" smtClean="0">
                <a:latin typeface="Times New Roman" panose="02020603050405020304" pitchFamily="18" charset="0"/>
                <a:ea typeface="Calibri" panose="020F0502020204030204" pitchFamily="34" charset="0"/>
                <a:cs typeface="Arial" panose="020B0604020202020204" pitchFamily="34" charset="0"/>
              </a:rPr>
              <a:t>peak morning period</a:t>
            </a:r>
            <a:endParaRPr lang="en-GB" sz="2400" dirty="0"/>
          </a:p>
          <a:p>
            <a:endParaRPr lang="en-GB" sz="1050" dirty="0"/>
          </a:p>
        </p:txBody>
      </p:sp>
      <p:pic>
        <p:nvPicPr>
          <p:cNvPr id="4" name="Picture 3" descr="C:\Users\ihab\Downloads\Balata .jpg"/>
          <p:cNvPicPr/>
          <p:nvPr/>
        </p:nvPicPr>
        <p:blipFill>
          <a:blip r:embed="rId2">
            <a:extLst>
              <a:ext uri="{28A0092B-C50C-407E-A947-70E740481C1C}">
                <a14:useLocalDpi xmlns:a14="http://schemas.microsoft.com/office/drawing/2010/main" val="0"/>
              </a:ext>
            </a:extLst>
          </a:blip>
          <a:srcRect/>
          <a:stretch>
            <a:fillRect/>
          </a:stretch>
        </p:blipFill>
        <p:spPr bwMode="auto">
          <a:xfrm>
            <a:off x="1648644" y="2977820"/>
            <a:ext cx="3377370" cy="2729058"/>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465947" y="1447532"/>
            <a:ext cx="6384291" cy="1530288"/>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5465946" y="3220872"/>
            <a:ext cx="6384291" cy="1581864"/>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5465945" y="4899694"/>
            <a:ext cx="6384291" cy="1692175"/>
          </a:xfrm>
          <a:prstGeom prst="rect">
            <a:avLst/>
          </a:prstGeom>
          <a:noFill/>
          <a:ln>
            <a:noFill/>
          </a:ln>
        </p:spPr>
      </p:pic>
      <p:sp>
        <p:nvSpPr>
          <p:cNvPr id="8" name="Title 1"/>
          <p:cNvSpPr>
            <a:spLocks noGrp="1"/>
          </p:cNvSpPr>
          <p:nvPr>
            <p:ph type="title"/>
          </p:nvPr>
        </p:nvSpPr>
        <p:spPr>
          <a:xfrm>
            <a:off x="1658353" y="610462"/>
            <a:ext cx="8911687" cy="1280890"/>
          </a:xfrm>
        </p:spPr>
        <p:txBody>
          <a:bodyPr>
            <a:normAutofit/>
          </a:bodyPr>
          <a:lstStyle/>
          <a:p>
            <a:r>
              <a:rPr lang="en-GB" sz="4400" b="1" dirty="0"/>
              <a:t>Traffic Volume Counts</a:t>
            </a:r>
          </a:p>
        </p:txBody>
      </p:sp>
      <p:pic>
        <p:nvPicPr>
          <p:cNvPr id="9" name="Picture 8" descr="C:\Users\ihab\Desktop\Pics of tables to put in report\DONE\Intersections\Al-Quds Intersection\Al-Quds 7_15 - 8_15\Summery of all intersection.PNG"/>
          <p:cNvPicPr/>
          <p:nvPr/>
        </p:nvPicPr>
        <p:blipFill>
          <a:blip r:embed="rId6">
            <a:extLst>
              <a:ext uri="{28A0092B-C50C-407E-A947-70E740481C1C}">
                <a14:useLocalDpi xmlns:a14="http://schemas.microsoft.com/office/drawing/2010/main" val="0"/>
              </a:ext>
            </a:extLst>
          </a:blip>
          <a:srcRect/>
          <a:stretch>
            <a:fillRect/>
          </a:stretch>
        </p:blipFill>
        <p:spPr bwMode="auto">
          <a:xfrm>
            <a:off x="1776511" y="5706878"/>
            <a:ext cx="3423285" cy="871118"/>
          </a:xfrm>
          <a:prstGeom prst="rect">
            <a:avLst/>
          </a:prstGeom>
          <a:noFill/>
          <a:ln>
            <a:noFill/>
          </a:ln>
        </p:spPr>
      </p:pic>
    </p:spTree>
    <p:extLst>
      <p:ext uri="{BB962C8B-B14F-4D97-AF65-F5344CB8AC3E}">
        <p14:creationId xmlns:p14="http://schemas.microsoft.com/office/powerpoint/2010/main" val="24650306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5946" y="651406"/>
            <a:ext cx="8911687" cy="1280890"/>
          </a:xfrm>
        </p:spPr>
        <p:txBody>
          <a:bodyPr>
            <a:noAutofit/>
          </a:bodyPr>
          <a:lstStyle/>
          <a:p>
            <a:r>
              <a:rPr lang="en-GB" sz="4000" b="1" dirty="0"/>
              <a:t>Headway and frequency studies for public transportation</a:t>
            </a:r>
          </a:p>
        </p:txBody>
      </p:sp>
      <p:sp>
        <p:nvSpPr>
          <p:cNvPr id="3" name="Content Placeholder 2"/>
          <p:cNvSpPr>
            <a:spLocks noGrp="1"/>
          </p:cNvSpPr>
          <p:nvPr>
            <p:ph idx="1"/>
          </p:nvPr>
        </p:nvSpPr>
        <p:spPr>
          <a:xfrm>
            <a:off x="1661164" y="2106305"/>
            <a:ext cx="9448114" cy="3777622"/>
          </a:xfrm>
        </p:spPr>
        <p:txBody>
          <a:bodyPr>
            <a:normAutofit/>
          </a:bodyPr>
          <a:lstStyle/>
          <a:p>
            <a:r>
              <a:rPr lang="en-GB" sz="2400" dirty="0" smtClean="0"/>
              <a:t>Representative </a:t>
            </a:r>
            <a:r>
              <a:rPr lang="en-GB" sz="2400" dirty="0"/>
              <a:t>days were chosen for this study, and the study was </a:t>
            </a:r>
            <a:r>
              <a:rPr lang="en-GB" sz="2400" dirty="0" smtClean="0"/>
              <a:t>conducted for three terminals </a:t>
            </a:r>
            <a:r>
              <a:rPr lang="en-GB" sz="2400" dirty="0"/>
              <a:t>at three periods of the days, those were, the morning peak period (7-9) am, the off-peak period (10-12) am and the afternoon peak </a:t>
            </a:r>
            <a:r>
              <a:rPr lang="en-GB" sz="2400" dirty="0" smtClean="0"/>
              <a:t>period </a:t>
            </a:r>
            <a:r>
              <a:rPr lang="en-GB" sz="2400" dirty="0"/>
              <a:t>(2-4) </a:t>
            </a:r>
            <a:r>
              <a:rPr lang="en-GB" sz="2400" dirty="0" smtClean="0"/>
              <a:t>pm.</a:t>
            </a:r>
          </a:p>
          <a:p>
            <a:r>
              <a:rPr lang="en-GB" sz="2400" dirty="0" smtClean="0"/>
              <a:t>Aims to know the total number passenger that arrive and leave the city</a:t>
            </a:r>
            <a:r>
              <a:rPr lang="en-US" sz="2400" dirty="0" smtClean="0"/>
              <a:t>.</a:t>
            </a:r>
            <a:endParaRPr lang="en-GB" sz="2400" dirty="0"/>
          </a:p>
        </p:txBody>
      </p:sp>
    </p:spTree>
    <p:extLst>
      <p:ext uri="{BB962C8B-B14F-4D97-AF65-F5344CB8AC3E}">
        <p14:creationId xmlns:p14="http://schemas.microsoft.com/office/powerpoint/2010/main" val="2884424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ihab\Desktop\Pics of tables to put in report\Headway Studies\Morning 7-9\Jenin 7-9.PNG"/>
          <p:cNvPicPr/>
          <p:nvPr/>
        </p:nvPicPr>
        <p:blipFill>
          <a:blip r:embed="rId3">
            <a:extLst>
              <a:ext uri="{28A0092B-C50C-407E-A947-70E740481C1C}">
                <a14:useLocalDpi xmlns:a14="http://schemas.microsoft.com/office/drawing/2010/main" val="0"/>
              </a:ext>
            </a:extLst>
          </a:blip>
          <a:srcRect/>
          <a:stretch>
            <a:fillRect/>
          </a:stretch>
        </p:blipFill>
        <p:spPr bwMode="auto">
          <a:xfrm>
            <a:off x="1599211" y="1960556"/>
            <a:ext cx="3941780" cy="2961821"/>
          </a:xfrm>
          <a:prstGeom prst="rect">
            <a:avLst/>
          </a:prstGeom>
          <a:noFill/>
          <a:ln>
            <a:noFill/>
          </a:ln>
        </p:spPr>
      </p:pic>
      <p:sp>
        <p:nvSpPr>
          <p:cNvPr id="6" name="TextBox 5"/>
          <p:cNvSpPr txBox="1"/>
          <p:nvPr/>
        </p:nvSpPr>
        <p:spPr>
          <a:xfrm>
            <a:off x="1599211" y="1360391"/>
            <a:ext cx="4089356" cy="1200329"/>
          </a:xfrm>
          <a:prstGeom prst="rect">
            <a:avLst/>
          </a:prstGeom>
          <a:noFill/>
        </p:spPr>
        <p:txBody>
          <a:bodyPr wrap="square" rtlCol="0">
            <a:spAutoFit/>
          </a:bodyPr>
          <a:lstStyle/>
          <a:p>
            <a:r>
              <a:rPr lang="en-GB" dirty="0" smtClean="0"/>
              <a:t>Morning headway studies for </a:t>
            </a:r>
            <a:r>
              <a:rPr lang="en-US" dirty="0" smtClean="0"/>
              <a:t>West terminal (city)</a:t>
            </a:r>
            <a:endParaRPr lang="en-GB" dirty="0" smtClean="0"/>
          </a:p>
          <a:p>
            <a:endParaRPr lang="en-GB" dirty="0" smtClean="0"/>
          </a:p>
          <a:p>
            <a:endParaRPr lang="en-GB" dirty="0"/>
          </a:p>
        </p:txBody>
      </p:sp>
      <p:pic>
        <p:nvPicPr>
          <p:cNvPr id="8" name="Picture 7" descr="C:\Users\ihab\Desktop\Pics of tables to put in report\Headway Studies\Off-peak 10-11\Jenin 11-12.PNG"/>
          <p:cNvPicPr/>
          <p:nvPr/>
        </p:nvPicPr>
        <p:blipFill>
          <a:blip r:embed="rId4">
            <a:extLst>
              <a:ext uri="{28A0092B-C50C-407E-A947-70E740481C1C}">
                <a14:useLocalDpi xmlns:a14="http://schemas.microsoft.com/office/drawing/2010/main" val="0"/>
              </a:ext>
            </a:extLst>
          </a:blip>
          <a:srcRect/>
          <a:stretch>
            <a:fillRect/>
          </a:stretch>
        </p:blipFill>
        <p:spPr bwMode="auto">
          <a:xfrm>
            <a:off x="6407766" y="1960555"/>
            <a:ext cx="4638675" cy="1992830"/>
          </a:xfrm>
          <a:prstGeom prst="rect">
            <a:avLst/>
          </a:prstGeom>
          <a:noFill/>
          <a:ln>
            <a:noFill/>
          </a:ln>
        </p:spPr>
      </p:pic>
      <p:sp>
        <p:nvSpPr>
          <p:cNvPr id="9" name="TextBox 8"/>
          <p:cNvSpPr txBox="1"/>
          <p:nvPr/>
        </p:nvSpPr>
        <p:spPr>
          <a:xfrm>
            <a:off x="6407766" y="1360391"/>
            <a:ext cx="4089356" cy="1200329"/>
          </a:xfrm>
          <a:prstGeom prst="rect">
            <a:avLst/>
          </a:prstGeom>
          <a:noFill/>
        </p:spPr>
        <p:txBody>
          <a:bodyPr wrap="square" rtlCol="0">
            <a:spAutoFit/>
          </a:bodyPr>
          <a:lstStyle/>
          <a:p>
            <a:r>
              <a:rPr lang="en-GB" dirty="0" smtClean="0"/>
              <a:t>Off peak headway studies for </a:t>
            </a:r>
            <a:r>
              <a:rPr lang="en-US" dirty="0" smtClean="0"/>
              <a:t>West terminal (city)</a:t>
            </a:r>
            <a:endParaRPr lang="en-GB" dirty="0" smtClean="0"/>
          </a:p>
          <a:p>
            <a:endParaRPr lang="en-GB" dirty="0" smtClean="0"/>
          </a:p>
          <a:p>
            <a:endParaRPr lang="en-GB" dirty="0"/>
          </a:p>
        </p:txBody>
      </p:sp>
      <p:pic>
        <p:nvPicPr>
          <p:cNvPr id="11" name="Picture 10" descr="C:\Users\ihab\Desktop\Pics of tables to put in report\Headway Studies\Evening 2-4\Jenin 2-4.PNG"/>
          <p:cNvPicPr/>
          <p:nvPr/>
        </p:nvPicPr>
        <p:blipFill>
          <a:blip r:embed="rId5">
            <a:extLst>
              <a:ext uri="{28A0092B-C50C-407E-A947-70E740481C1C}">
                <a14:useLocalDpi xmlns:a14="http://schemas.microsoft.com/office/drawing/2010/main" val="0"/>
              </a:ext>
            </a:extLst>
          </a:blip>
          <a:srcRect/>
          <a:stretch>
            <a:fillRect/>
          </a:stretch>
        </p:blipFill>
        <p:spPr bwMode="auto">
          <a:xfrm>
            <a:off x="6388716" y="4141293"/>
            <a:ext cx="4657725" cy="2479430"/>
          </a:xfrm>
          <a:prstGeom prst="rect">
            <a:avLst/>
          </a:prstGeom>
          <a:noFill/>
          <a:ln>
            <a:noFill/>
          </a:ln>
        </p:spPr>
      </p:pic>
      <p:sp>
        <p:nvSpPr>
          <p:cNvPr id="12" name="TextBox 11"/>
          <p:cNvSpPr txBox="1"/>
          <p:nvPr/>
        </p:nvSpPr>
        <p:spPr>
          <a:xfrm>
            <a:off x="2718328" y="5217234"/>
            <a:ext cx="4089356" cy="1200329"/>
          </a:xfrm>
          <a:prstGeom prst="rect">
            <a:avLst/>
          </a:prstGeom>
          <a:noFill/>
        </p:spPr>
        <p:txBody>
          <a:bodyPr wrap="square" rtlCol="0">
            <a:spAutoFit/>
          </a:bodyPr>
          <a:lstStyle/>
          <a:p>
            <a:r>
              <a:rPr lang="en-GB" dirty="0" smtClean="0"/>
              <a:t>Afternoon headway studies for </a:t>
            </a:r>
            <a:r>
              <a:rPr lang="en-US" dirty="0" smtClean="0"/>
              <a:t>West terminal (city)</a:t>
            </a:r>
            <a:endParaRPr lang="en-GB" dirty="0" smtClean="0"/>
          </a:p>
          <a:p>
            <a:endParaRPr lang="en-GB" dirty="0" smtClean="0"/>
          </a:p>
          <a:p>
            <a:endParaRPr lang="en-GB" dirty="0"/>
          </a:p>
        </p:txBody>
      </p:sp>
      <p:sp>
        <p:nvSpPr>
          <p:cNvPr id="2" name="Rectangle 1"/>
          <p:cNvSpPr/>
          <p:nvPr/>
        </p:nvSpPr>
        <p:spPr>
          <a:xfrm>
            <a:off x="1790280" y="604878"/>
            <a:ext cx="7269939" cy="769441"/>
          </a:xfrm>
          <a:prstGeom prst="rect">
            <a:avLst/>
          </a:prstGeom>
        </p:spPr>
        <p:txBody>
          <a:bodyPr wrap="none">
            <a:spAutoFit/>
          </a:bodyPr>
          <a:lstStyle/>
          <a:p>
            <a:pPr defTabSz="457200">
              <a:spcBef>
                <a:spcPct val="0"/>
              </a:spcBef>
            </a:pPr>
            <a:r>
              <a:rPr lang="en-GB" sz="4400" b="1" dirty="0">
                <a:solidFill>
                  <a:schemeClr val="tx1">
                    <a:lumMod val="85000"/>
                    <a:lumOff val="15000"/>
                  </a:schemeClr>
                </a:solidFill>
                <a:latin typeface="+mj-lt"/>
                <a:ea typeface="+mj-ea"/>
                <a:cs typeface="+mj-cs"/>
              </a:rPr>
              <a:t>Headway and frequency </a:t>
            </a:r>
          </a:p>
        </p:txBody>
      </p:sp>
    </p:spTree>
    <p:extLst>
      <p:ext uri="{BB962C8B-B14F-4D97-AF65-F5344CB8AC3E}">
        <p14:creationId xmlns:p14="http://schemas.microsoft.com/office/powerpoint/2010/main" val="33568290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392" y="651406"/>
            <a:ext cx="8911687" cy="1280890"/>
          </a:xfrm>
        </p:spPr>
        <p:txBody>
          <a:bodyPr>
            <a:normAutofit/>
          </a:bodyPr>
          <a:lstStyle/>
          <a:p>
            <a:r>
              <a:rPr lang="en-GB" sz="4400" b="1" dirty="0"/>
              <a:t>Passenger load factor (LF)</a:t>
            </a:r>
          </a:p>
        </p:txBody>
      </p:sp>
      <p:sp>
        <p:nvSpPr>
          <p:cNvPr id="3" name="Content Placeholder 2"/>
          <p:cNvSpPr>
            <a:spLocks noGrp="1"/>
          </p:cNvSpPr>
          <p:nvPr>
            <p:ph idx="1"/>
          </p:nvPr>
        </p:nvSpPr>
        <p:spPr>
          <a:xfrm>
            <a:off x="1847567" y="1784086"/>
            <a:ext cx="9439132" cy="3777622"/>
          </a:xfrm>
        </p:spPr>
        <p:txBody>
          <a:bodyPr>
            <a:normAutofit/>
          </a:bodyPr>
          <a:lstStyle/>
          <a:p>
            <a:r>
              <a:rPr lang="en-GB" sz="2400" dirty="0" smtClean="0"/>
              <a:t>Aims to know the capacity of public transportation vehicles.</a:t>
            </a:r>
          </a:p>
          <a:p>
            <a:r>
              <a:rPr lang="en-GB" sz="2400" dirty="0" smtClean="0"/>
              <a:t>  </a:t>
            </a:r>
            <a:r>
              <a:rPr lang="en-GB" sz="2400" dirty="0"/>
              <a:t>This study was conducted during </a:t>
            </a:r>
            <a:r>
              <a:rPr lang="en-GB" sz="2400" dirty="0" smtClean="0"/>
              <a:t>three </a:t>
            </a:r>
            <a:r>
              <a:rPr lang="en-GB" sz="2400" dirty="0"/>
              <a:t>periods of the day. In the </a:t>
            </a:r>
            <a:r>
              <a:rPr lang="en-GB" sz="2400" dirty="0" smtClean="0"/>
              <a:t>morning and off peak periods, </a:t>
            </a:r>
            <a:r>
              <a:rPr lang="en-GB" sz="2400" dirty="0"/>
              <a:t>it was noticed that almost all of the vehicles that enters the terminals were at full capacity (LF=1).However, in the afternoon period, it was noticed that the vehicles that depart the terminals have </a:t>
            </a:r>
            <a:r>
              <a:rPr lang="en-GB" sz="2400" dirty="0" smtClean="0"/>
              <a:t>(</a:t>
            </a:r>
            <a:r>
              <a:rPr lang="en-GB" sz="2400" dirty="0"/>
              <a:t>LF&lt;1</a:t>
            </a:r>
            <a:r>
              <a:rPr lang="en-GB" sz="2400" dirty="0" smtClean="0"/>
              <a:t>).</a:t>
            </a:r>
            <a:endParaRPr lang="en-GB" sz="2400" dirty="0"/>
          </a:p>
        </p:txBody>
      </p:sp>
      <p:sp>
        <p:nvSpPr>
          <p:cNvPr id="4" name="TextBox 3"/>
          <p:cNvSpPr txBox="1"/>
          <p:nvPr/>
        </p:nvSpPr>
        <p:spPr>
          <a:xfrm>
            <a:off x="2841417" y="4700108"/>
            <a:ext cx="4024748" cy="1328569"/>
          </a:xfrm>
          <a:prstGeom prst="rect">
            <a:avLst/>
          </a:prstGeom>
          <a:noFill/>
        </p:spPr>
        <p:txBody>
          <a:bodyPr wrap="square" rtlCol="0">
            <a:spAutoFit/>
          </a:bodyPr>
          <a:lstStyle/>
          <a:p>
            <a:pPr defTabSz="457200">
              <a:spcBef>
                <a:spcPts val="1000"/>
              </a:spcBef>
              <a:buClr>
                <a:schemeClr val="accent1"/>
              </a:buClr>
            </a:pPr>
            <a:r>
              <a:rPr lang="en-GB" dirty="0">
                <a:solidFill>
                  <a:schemeClr val="tx1">
                    <a:lumMod val="75000"/>
                    <a:lumOff val="25000"/>
                  </a:schemeClr>
                </a:solidFill>
              </a:rPr>
              <a:t>LF for busses during the afternoon </a:t>
            </a:r>
            <a:r>
              <a:rPr lang="en-GB" dirty="0" smtClean="0">
                <a:solidFill>
                  <a:schemeClr val="tx1">
                    <a:lumMod val="75000"/>
                    <a:lumOff val="25000"/>
                  </a:schemeClr>
                </a:solidFill>
              </a:rPr>
              <a:t>period, For </a:t>
            </a:r>
            <a:r>
              <a:rPr lang="en-GB" dirty="0">
                <a:solidFill>
                  <a:schemeClr val="tx1">
                    <a:lumMod val="75000"/>
                    <a:lumOff val="25000"/>
                  </a:schemeClr>
                </a:solidFill>
              </a:rPr>
              <a:t>the west terminal (cities</a:t>
            </a:r>
            <a:r>
              <a:rPr lang="en-GB" dirty="0" smtClean="0">
                <a:solidFill>
                  <a:schemeClr val="tx1">
                    <a:lumMod val="75000"/>
                    <a:lumOff val="25000"/>
                  </a:schemeClr>
                </a:solidFill>
              </a:rPr>
              <a:t>).</a:t>
            </a:r>
            <a:endParaRPr lang="en-GB" dirty="0">
              <a:solidFill>
                <a:schemeClr val="tx1">
                  <a:lumMod val="75000"/>
                  <a:lumOff val="25000"/>
                </a:schemeClr>
              </a:solidFill>
            </a:endParaRPr>
          </a:p>
          <a:p>
            <a:pPr marL="342900" indent="-342900" defTabSz="457200">
              <a:spcBef>
                <a:spcPts val="1000"/>
              </a:spcBef>
              <a:buClr>
                <a:schemeClr val="accent1"/>
              </a:buClr>
              <a:buFont typeface="Wingdings 3" charset="2"/>
              <a:buChar char=""/>
            </a:pPr>
            <a:endParaRPr lang="en-GB" dirty="0">
              <a:solidFill>
                <a:schemeClr val="tx1">
                  <a:lumMod val="75000"/>
                  <a:lumOff val="25000"/>
                </a:schemeClr>
              </a:solidFill>
            </a:endParaRPr>
          </a:p>
        </p:txBody>
      </p:sp>
      <p:pic>
        <p:nvPicPr>
          <p:cNvPr id="5" name="Picture 4" descr="C:\Users\ihab\Desktop\Pics of tables to put in report\Load Factor\City.PNG"/>
          <p:cNvPicPr/>
          <p:nvPr/>
        </p:nvPicPr>
        <p:blipFill>
          <a:blip r:embed="rId2">
            <a:extLst>
              <a:ext uri="{28A0092B-C50C-407E-A947-70E740481C1C}">
                <a14:useLocalDpi xmlns:a14="http://schemas.microsoft.com/office/drawing/2010/main" val="0"/>
              </a:ext>
            </a:extLst>
          </a:blip>
          <a:srcRect/>
          <a:stretch>
            <a:fillRect/>
          </a:stretch>
        </p:blipFill>
        <p:spPr bwMode="auto">
          <a:xfrm>
            <a:off x="6961698" y="4327988"/>
            <a:ext cx="3301417" cy="2072811"/>
          </a:xfrm>
          <a:prstGeom prst="rect">
            <a:avLst/>
          </a:prstGeom>
          <a:noFill/>
          <a:ln>
            <a:noFill/>
          </a:ln>
        </p:spPr>
      </p:pic>
    </p:spTree>
    <p:extLst>
      <p:ext uri="{BB962C8B-B14F-4D97-AF65-F5344CB8AC3E}">
        <p14:creationId xmlns:p14="http://schemas.microsoft.com/office/powerpoint/2010/main" val="23594224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4184" y="637758"/>
            <a:ext cx="8911687" cy="1280890"/>
          </a:xfrm>
        </p:spPr>
        <p:txBody>
          <a:bodyPr>
            <a:normAutofit/>
          </a:bodyPr>
          <a:lstStyle/>
          <a:p>
            <a:r>
              <a:rPr lang="en-GB" sz="4400" b="1" dirty="0"/>
              <a:t>Passenger Destinations</a:t>
            </a:r>
          </a:p>
        </p:txBody>
      </p:sp>
      <p:sp>
        <p:nvSpPr>
          <p:cNvPr id="3" name="Content Placeholder 2"/>
          <p:cNvSpPr>
            <a:spLocks noGrp="1"/>
          </p:cNvSpPr>
          <p:nvPr>
            <p:ph idx="1"/>
          </p:nvPr>
        </p:nvSpPr>
        <p:spPr>
          <a:xfrm>
            <a:off x="1633869" y="1915236"/>
            <a:ext cx="9611886" cy="3777622"/>
          </a:xfrm>
        </p:spPr>
        <p:txBody>
          <a:bodyPr/>
          <a:lstStyle/>
          <a:p>
            <a:r>
              <a:rPr lang="en-US" sz="2000" dirty="0"/>
              <a:t> </a:t>
            </a:r>
            <a:r>
              <a:rPr lang="en-US" sz="2400" dirty="0"/>
              <a:t>The study was conducted by conducting interviews with a sample of passengers arriving the terminals at the morning period (7-9) am, and with the passengers departing from the terminals at the afternoon period (2-4 ) pm. </a:t>
            </a:r>
            <a:endParaRPr lang="en-US" sz="2400" dirty="0" smtClean="0"/>
          </a:p>
          <a:p>
            <a:r>
              <a:rPr lang="en-US" sz="2400" dirty="0"/>
              <a:t>This study aimed to determine the percent of passengers coming from or leaving to the city center or the new campus of An-</a:t>
            </a:r>
            <a:r>
              <a:rPr lang="en-US" sz="2400" dirty="0" err="1"/>
              <a:t>Najah</a:t>
            </a:r>
            <a:r>
              <a:rPr lang="en-US" sz="2400" dirty="0"/>
              <a:t> National University.</a:t>
            </a:r>
            <a:endParaRPr lang="en-GB" sz="2400" dirty="0"/>
          </a:p>
          <a:p>
            <a:endParaRPr lang="en-GB" dirty="0"/>
          </a:p>
        </p:txBody>
      </p:sp>
    </p:spTree>
    <p:extLst>
      <p:ext uri="{BB962C8B-B14F-4D97-AF65-F5344CB8AC3E}">
        <p14:creationId xmlns:p14="http://schemas.microsoft.com/office/powerpoint/2010/main" val="5117274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8307" y="2431644"/>
            <a:ext cx="11527692" cy="1400530"/>
          </a:xfrm>
        </p:spPr>
        <p:txBody>
          <a:bodyPr>
            <a:normAutofit fontScale="90000"/>
          </a:bodyPr>
          <a:lstStyle/>
          <a:p>
            <a:r>
              <a:rPr lang="en-GB" sz="9600" dirty="0">
                <a:latin typeface="Algerian" panose="04020705040A02060702" pitchFamily="82" charset="0"/>
              </a:rPr>
              <a:t>Data Analysis</a:t>
            </a:r>
          </a:p>
        </p:txBody>
      </p:sp>
    </p:spTree>
    <p:extLst>
      <p:ext uri="{BB962C8B-B14F-4D97-AF65-F5344CB8AC3E}">
        <p14:creationId xmlns:p14="http://schemas.microsoft.com/office/powerpoint/2010/main" val="32161937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6983" y="649615"/>
            <a:ext cx="9404723" cy="1400530"/>
          </a:xfrm>
        </p:spPr>
        <p:txBody>
          <a:bodyPr>
            <a:normAutofit/>
          </a:bodyPr>
          <a:lstStyle/>
          <a:p>
            <a:r>
              <a:rPr lang="en-GB" sz="4400" b="1" dirty="0" smtClean="0"/>
              <a:t>Traffic Volume analysis </a:t>
            </a:r>
            <a:r>
              <a:rPr lang="en-GB" sz="2400" b="1" dirty="0" smtClean="0"/>
              <a:t>(before)</a:t>
            </a:r>
            <a:endParaRPr lang="en-GB" sz="2400" b="1" dirty="0"/>
          </a:p>
        </p:txBody>
      </p:sp>
      <p:sp>
        <p:nvSpPr>
          <p:cNvPr id="3" name="Content Placeholder 2"/>
          <p:cNvSpPr>
            <a:spLocks noGrp="1"/>
          </p:cNvSpPr>
          <p:nvPr>
            <p:ph idx="1"/>
          </p:nvPr>
        </p:nvSpPr>
        <p:spPr>
          <a:xfrm>
            <a:off x="1583123" y="1458442"/>
            <a:ext cx="9976531" cy="4195481"/>
          </a:xfrm>
        </p:spPr>
        <p:txBody>
          <a:bodyPr>
            <a:normAutofit/>
          </a:bodyPr>
          <a:lstStyle/>
          <a:p>
            <a:r>
              <a:rPr lang="en-US" sz="2400" dirty="0"/>
              <a:t>After analyzing the results of the traffic volumes, a unified peak was selected depending on the peak hour that has the most frequency at links and intersections.</a:t>
            </a:r>
            <a:endParaRPr lang="en-GB" sz="2400" dirty="0"/>
          </a:p>
          <a:p>
            <a:r>
              <a:rPr lang="en-US" sz="2400" dirty="0"/>
              <a:t>T</a:t>
            </a:r>
            <a:r>
              <a:rPr lang="en-US" sz="2400" dirty="0" smtClean="0"/>
              <a:t>he </a:t>
            </a:r>
            <a:r>
              <a:rPr lang="en-US" sz="2400" dirty="0"/>
              <a:t>unified morning peak (7:15-8:15) am and the unified </a:t>
            </a:r>
            <a:r>
              <a:rPr lang="en-US" sz="2400" dirty="0" smtClean="0"/>
              <a:t>afternoon</a:t>
            </a:r>
            <a:r>
              <a:rPr lang="en-US" sz="2400" dirty="0" smtClean="0"/>
              <a:t> </a:t>
            </a:r>
            <a:r>
              <a:rPr lang="en-US" sz="2400" dirty="0"/>
              <a:t>peak (2:15-3:15) pm. </a:t>
            </a:r>
            <a:endParaRPr lang="en-US" sz="2400" dirty="0" smtClean="0"/>
          </a:p>
          <a:p>
            <a:r>
              <a:rPr lang="en-US" sz="2400" dirty="0"/>
              <a:t>T</a:t>
            </a:r>
            <a:r>
              <a:rPr lang="en-US" sz="2400" dirty="0" smtClean="0"/>
              <a:t>he </a:t>
            </a:r>
            <a:r>
              <a:rPr lang="en-US" sz="2400" dirty="0"/>
              <a:t>analysis were made using </a:t>
            </a:r>
            <a:endParaRPr lang="en-US" sz="2400" dirty="0" smtClean="0"/>
          </a:p>
          <a:p>
            <a:pPr marL="0" indent="0">
              <a:buNone/>
            </a:pPr>
            <a:r>
              <a:rPr lang="en-US" sz="2400" dirty="0" smtClean="0"/>
              <a:t>     the </a:t>
            </a:r>
            <a:r>
              <a:rPr lang="en-US" sz="2400" dirty="0"/>
              <a:t>Synchro9 software for </a:t>
            </a:r>
            <a:r>
              <a:rPr lang="en-US" sz="2400" dirty="0" smtClean="0"/>
              <a:t>the</a:t>
            </a:r>
          </a:p>
          <a:p>
            <a:pPr marL="0" indent="0">
              <a:buNone/>
            </a:pPr>
            <a:r>
              <a:rPr lang="en-US" sz="2400" dirty="0" smtClean="0"/>
              <a:t>     intersections </a:t>
            </a:r>
            <a:r>
              <a:rPr lang="en-US" sz="2400" dirty="0"/>
              <a:t>and the HCS2000 </a:t>
            </a:r>
            <a:endParaRPr lang="en-US" sz="2400" dirty="0" smtClean="0"/>
          </a:p>
          <a:p>
            <a:pPr marL="0" indent="0">
              <a:buNone/>
            </a:pPr>
            <a:r>
              <a:rPr lang="en-US" sz="2400" dirty="0"/>
              <a:t> </a:t>
            </a:r>
            <a:r>
              <a:rPr lang="en-US" sz="2400" dirty="0" smtClean="0"/>
              <a:t>    software </a:t>
            </a:r>
            <a:r>
              <a:rPr lang="en-US" sz="2400" dirty="0"/>
              <a:t>for the links. </a:t>
            </a:r>
            <a:endParaRPr lang="en-US" sz="2400" dirty="0" smtClean="0"/>
          </a:p>
          <a:p>
            <a:endParaRPr lang="en-GB" dirty="0"/>
          </a:p>
        </p:txBody>
      </p:sp>
      <p:pic>
        <p:nvPicPr>
          <p:cNvPr id="5" name="Picture 4"/>
          <p:cNvPicPr>
            <a:picLocks noChangeAspect="1"/>
          </p:cNvPicPr>
          <p:nvPr/>
        </p:nvPicPr>
        <p:blipFill>
          <a:blip r:embed="rId3"/>
          <a:stretch>
            <a:fillRect/>
          </a:stretch>
        </p:blipFill>
        <p:spPr>
          <a:xfrm>
            <a:off x="2074461" y="5540998"/>
            <a:ext cx="4531058" cy="909055"/>
          </a:xfrm>
          <a:prstGeom prst="rect">
            <a:avLst/>
          </a:prstGeom>
        </p:spPr>
      </p:pic>
      <p:pic>
        <p:nvPicPr>
          <p:cNvPr id="6" name="Picture 5"/>
          <p:cNvPicPr>
            <a:picLocks noChangeAspect="1"/>
          </p:cNvPicPr>
          <p:nvPr/>
        </p:nvPicPr>
        <p:blipFill>
          <a:blip r:embed="rId4"/>
          <a:stretch>
            <a:fillRect/>
          </a:stretch>
        </p:blipFill>
        <p:spPr>
          <a:xfrm>
            <a:off x="6732175" y="3712917"/>
            <a:ext cx="5053175" cy="2737136"/>
          </a:xfrm>
          <a:prstGeom prst="rect">
            <a:avLst/>
          </a:prstGeom>
        </p:spPr>
      </p:pic>
    </p:spTree>
    <p:extLst>
      <p:ext uri="{BB962C8B-B14F-4D97-AF65-F5344CB8AC3E}">
        <p14:creationId xmlns:p14="http://schemas.microsoft.com/office/powerpoint/2010/main" val="32714384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527" y="501280"/>
            <a:ext cx="9990013" cy="1280890"/>
          </a:xfrm>
        </p:spPr>
        <p:txBody>
          <a:bodyPr>
            <a:noAutofit/>
          </a:bodyPr>
          <a:lstStyle/>
          <a:p>
            <a:r>
              <a:rPr lang="en-GB" sz="4400" b="1" dirty="0"/>
              <a:t>Headway and frequency analysis for public transportation</a:t>
            </a:r>
          </a:p>
        </p:txBody>
      </p:sp>
      <p:sp>
        <p:nvSpPr>
          <p:cNvPr id="3" name="Content Placeholder 2"/>
          <p:cNvSpPr>
            <a:spLocks noGrp="1"/>
          </p:cNvSpPr>
          <p:nvPr>
            <p:ph idx="1"/>
          </p:nvPr>
        </p:nvSpPr>
        <p:spPr>
          <a:xfrm>
            <a:off x="1399013" y="2290219"/>
            <a:ext cx="4239788" cy="1031476"/>
          </a:xfrm>
        </p:spPr>
        <p:txBody>
          <a:bodyPr>
            <a:noAutofit/>
          </a:bodyPr>
          <a:lstStyle/>
          <a:p>
            <a:r>
              <a:rPr lang="en-GB" sz="2400" dirty="0"/>
              <a:t>Headway analysis at the morning period for the west terminal (cities</a:t>
            </a:r>
            <a:r>
              <a:rPr lang="en-GB" sz="2400" dirty="0" smtClean="0"/>
              <a:t>).</a:t>
            </a:r>
          </a:p>
          <a:p>
            <a:pPr marL="0" indent="0">
              <a:buNone/>
            </a:pPr>
            <a:r>
              <a:rPr lang="en-GB" dirty="0" smtClean="0"/>
              <a:t>Total passenger  per hour =1021</a:t>
            </a:r>
          </a:p>
          <a:p>
            <a:pPr marL="0" indent="0">
              <a:buNone/>
            </a:pPr>
            <a:endParaRPr lang="en-GB" sz="2400" dirty="0"/>
          </a:p>
        </p:txBody>
      </p:sp>
      <p:pic>
        <p:nvPicPr>
          <p:cNvPr id="4" name="Picture 3"/>
          <p:cNvPicPr/>
          <p:nvPr/>
        </p:nvPicPr>
        <p:blipFill>
          <a:blip r:embed="rId2"/>
          <a:stretch>
            <a:fillRect/>
          </a:stretch>
        </p:blipFill>
        <p:spPr>
          <a:xfrm>
            <a:off x="5638801" y="2290219"/>
            <a:ext cx="6002740" cy="3126909"/>
          </a:xfrm>
          <a:prstGeom prst="rect">
            <a:avLst/>
          </a:prstGeom>
        </p:spPr>
      </p:pic>
    </p:spTree>
    <p:extLst>
      <p:ext uri="{BB962C8B-B14F-4D97-AF65-F5344CB8AC3E}">
        <p14:creationId xmlns:p14="http://schemas.microsoft.com/office/powerpoint/2010/main" val="2801206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32" y="2551974"/>
            <a:ext cx="9404723" cy="1400530"/>
          </a:xfrm>
        </p:spPr>
        <p:txBody>
          <a:bodyPr>
            <a:normAutofit fontScale="90000"/>
          </a:bodyPr>
          <a:lstStyle/>
          <a:p>
            <a:pPr algn="ctr"/>
            <a:r>
              <a:rPr lang="en-US" sz="9600" dirty="0" smtClean="0">
                <a:latin typeface="Algerian" panose="04020705040A02060702" pitchFamily="82" charset="0"/>
              </a:rPr>
              <a:t>Introduction</a:t>
            </a:r>
            <a:r>
              <a:rPr lang="en-US" dirty="0" smtClean="0"/>
              <a:t/>
            </a:r>
            <a:br>
              <a:rPr lang="en-US" dirty="0" smtClean="0"/>
            </a:br>
            <a:endParaRPr lang="en-GB" dirty="0"/>
          </a:p>
        </p:txBody>
      </p:sp>
    </p:spTree>
    <p:extLst>
      <p:ext uri="{BB962C8B-B14F-4D97-AF65-F5344CB8AC3E}">
        <p14:creationId xmlns:p14="http://schemas.microsoft.com/office/powerpoint/2010/main" val="25359706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601" y="596814"/>
            <a:ext cx="8911687" cy="1280890"/>
          </a:xfrm>
        </p:spPr>
        <p:txBody>
          <a:bodyPr>
            <a:normAutofit/>
          </a:bodyPr>
          <a:lstStyle/>
          <a:p>
            <a:r>
              <a:rPr lang="en-GB" sz="4400" b="1" dirty="0"/>
              <a:t>Passenger destination analysis</a:t>
            </a:r>
          </a:p>
        </p:txBody>
      </p:sp>
      <p:sp>
        <p:nvSpPr>
          <p:cNvPr id="3" name="Content Placeholder 2"/>
          <p:cNvSpPr>
            <a:spLocks noGrp="1"/>
          </p:cNvSpPr>
          <p:nvPr>
            <p:ph idx="1"/>
          </p:nvPr>
        </p:nvSpPr>
        <p:spPr>
          <a:xfrm>
            <a:off x="1494219" y="1684428"/>
            <a:ext cx="8946541" cy="4195481"/>
          </a:xfrm>
        </p:spPr>
        <p:txBody>
          <a:bodyPr>
            <a:normAutofit/>
          </a:bodyPr>
          <a:lstStyle/>
          <a:p>
            <a:r>
              <a:rPr lang="en-US" sz="2400" dirty="0"/>
              <a:t>The results of the percentage and the number of passengers for each terminal.</a:t>
            </a:r>
            <a:endParaRPr lang="en-GB" sz="24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996266" y="3329888"/>
            <a:ext cx="2985168" cy="2866196"/>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098003" y="3329888"/>
            <a:ext cx="2722164" cy="2866196"/>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7820167" y="3271884"/>
            <a:ext cx="3570733" cy="2982203"/>
          </a:xfrm>
          <a:prstGeom prst="rect">
            <a:avLst/>
          </a:prstGeom>
        </p:spPr>
      </p:pic>
      <p:sp>
        <p:nvSpPr>
          <p:cNvPr id="7" name="TextBox 6"/>
          <p:cNvSpPr txBox="1"/>
          <p:nvPr/>
        </p:nvSpPr>
        <p:spPr>
          <a:xfrm>
            <a:off x="1996266" y="2682206"/>
            <a:ext cx="4244179" cy="369332"/>
          </a:xfrm>
          <a:prstGeom prst="rect">
            <a:avLst/>
          </a:prstGeom>
          <a:noFill/>
        </p:spPr>
        <p:txBody>
          <a:bodyPr wrap="square" rtlCol="0">
            <a:spAutoFit/>
          </a:bodyPr>
          <a:lstStyle/>
          <a:p>
            <a:pPr marL="342900" indent="-342900" defTabSz="457200">
              <a:spcBef>
                <a:spcPts val="1000"/>
              </a:spcBef>
              <a:buClr>
                <a:schemeClr val="accent1"/>
              </a:buClr>
              <a:buFont typeface="Wingdings" panose="05000000000000000000" pitchFamily="2" charset="2"/>
              <a:buChar char="v"/>
            </a:pPr>
            <a:r>
              <a:rPr lang="en-US" dirty="0">
                <a:solidFill>
                  <a:schemeClr val="tx1">
                    <a:lumMod val="75000"/>
                    <a:lumOff val="25000"/>
                  </a:schemeClr>
                </a:solidFill>
              </a:rPr>
              <a:t>For the </a:t>
            </a:r>
            <a:r>
              <a:rPr lang="en-US" b="1" dirty="0">
                <a:solidFill>
                  <a:schemeClr val="tx1">
                    <a:lumMod val="75000"/>
                    <a:lumOff val="25000"/>
                  </a:schemeClr>
                </a:solidFill>
              </a:rPr>
              <a:t>morning</a:t>
            </a:r>
            <a:r>
              <a:rPr lang="en-US" dirty="0">
                <a:solidFill>
                  <a:schemeClr val="tx1">
                    <a:lumMod val="75000"/>
                    <a:lumOff val="25000"/>
                  </a:schemeClr>
                </a:solidFill>
              </a:rPr>
              <a:t> period</a:t>
            </a:r>
            <a:endParaRPr lang="en-GB" dirty="0">
              <a:solidFill>
                <a:schemeClr val="tx1">
                  <a:lumMod val="75000"/>
                  <a:lumOff val="25000"/>
                </a:schemeClr>
              </a:solidFill>
            </a:endParaRPr>
          </a:p>
        </p:txBody>
      </p:sp>
    </p:spTree>
    <p:extLst>
      <p:ext uri="{BB962C8B-B14F-4D97-AF65-F5344CB8AC3E}">
        <p14:creationId xmlns:p14="http://schemas.microsoft.com/office/powerpoint/2010/main" val="1631977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3072" y="598353"/>
            <a:ext cx="9899582" cy="1280890"/>
          </a:xfrm>
        </p:spPr>
        <p:txBody>
          <a:bodyPr>
            <a:noAutofit/>
          </a:bodyPr>
          <a:lstStyle/>
          <a:p>
            <a:r>
              <a:rPr lang="en-GB" sz="4400" b="1" dirty="0"/>
              <a:t>Reallocation of the external public transportation lines</a:t>
            </a:r>
          </a:p>
        </p:txBody>
      </p:sp>
      <p:sp>
        <p:nvSpPr>
          <p:cNvPr id="3" name="Content Placeholder 2"/>
          <p:cNvSpPr>
            <a:spLocks noGrp="1"/>
          </p:cNvSpPr>
          <p:nvPr>
            <p:ph idx="1"/>
          </p:nvPr>
        </p:nvSpPr>
        <p:spPr>
          <a:xfrm>
            <a:off x="1833072" y="2159358"/>
            <a:ext cx="4096673" cy="3777622"/>
          </a:xfrm>
        </p:spPr>
        <p:txBody>
          <a:bodyPr/>
          <a:lstStyle/>
          <a:p>
            <a:pPr marL="0" indent="0">
              <a:buNone/>
            </a:pPr>
            <a:endParaRPr lang="en-US" sz="2000" dirty="0"/>
          </a:p>
          <a:p>
            <a:r>
              <a:rPr lang="en-US" sz="2000" dirty="0" smtClean="0"/>
              <a:t>The western terminals (city and villages) were combined together.</a:t>
            </a:r>
            <a:endParaRPr lang="en-GB" sz="2000" dirty="0" smtClean="0"/>
          </a:p>
          <a:p>
            <a:pPr marL="0" indent="0">
              <a:buNone/>
            </a:pPr>
            <a:endParaRPr lang="en-US" sz="2000" dirty="0"/>
          </a:p>
          <a:p>
            <a:r>
              <a:rPr lang="en-US" sz="2000" dirty="0" smtClean="0"/>
              <a:t>Ramallah and Jericho were </a:t>
            </a:r>
            <a:r>
              <a:rPr lang="en-GB" sz="2000" dirty="0"/>
              <a:t> </a:t>
            </a:r>
            <a:r>
              <a:rPr lang="en-GB" sz="2000" dirty="0" smtClean="0"/>
              <a:t>moved to the eastern terminal</a:t>
            </a:r>
            <a:r>
              <a:rPr lang="en-GB" dirty="0" smtClean="0"/>
              <a:t>.</a:t>
            </a:r>
            <a:endParaRPr lang="en-US" dirty="0" smtClean="0"/>
          </a:p>
        </p:txBody>
      </p:sp>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6228683" y="2020256"/>
            <a:ext cx="5201317" cy="4560653"/>
          </a:xfrm>
          <a:prstGeom prst="rect">
            <a:avLst/>
          </a:prstGeom>
          <a:noFill/>
          <a:ln>
            <a:noFill/>
          </a:ln>
        </p:spPr>
      </p:pic>
      <p:sp>
        <p:nvSpPr>
          <p:cNvPr id="4" name="Rectangle 3"/>
          <p:cNvSpPr/>
          <p:nvPr/>
        </p:nvSpPr>
        <p:spPr>
          <a:xfrm>
            <a:off x="7642065" y="1390149"/>
            <a:ext cx="2374552" cy="646331"/>
          </a:xfrm>
          <a:prstGeom prst="rect">
            <a:avLst/>
          </a:prstGeom>
        </p:spPr>
        <p:txBody>
          <a:bodyPr wrap="square">
            <a:spAutoFit/>
          </a:bodyPr>
          <a:lstStyle/>
          <a:p>
            <a:pPr algn="ctr"/>
            <a:r>
              <a:rPr lang="en-GB" dirty="0"/>
              <a:t>West terminal   (afternoon period).</a:t>
            </a:r>
          </a:p>
        </p:txBody>
      </p:sp>
    </p:spTree>
    <p:extLst>
      <p:ext uri="{BB962C8B-B14F-4D97-AF65-F5344CB8AC3E}">
        <p14:creationId xmlns:p14="http://schemas.microsoft.com/office/powerpoint/2010/main" val="11410541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5942" y="2050242"/>
            <a:ext cx="2477840" cy="3777622"/>
          </a:xfrm>
        </p:spPr>
        <p:txBody>
          <a:bodyPr>
            <a:normAutofit/>
          </a:bodyPr>
          <a:lstStyle/>
          <a:p>
            <a:r>
              <a:rPr lang="en-US" sz="2000" dirty="0" smtClean="0"/>
              <a:t>After 5 years with  growth rate  = 3 %</a:t>
            </a:r>
          </a:p>
          <a:p>
            <a:pPr marL="0" indent="0">
              <a:buNone/>
            </a:pPr>
            <a:endParaRPr lang="en-GB" sz="2000" dirty="0"/>
          </a:p>
        </p:txBody>
      </p:sp>
      <p:graphicFrame>
        <p:nvGraphicFramePr>
          <p:cNvPr id="2" name="Table 1"/>
          <p:cNvGraphicFramePr>
            <a:graphicFrameLocks noGrp="1"/>
          </p:cNvGraphicFramePr>
          <p:nvPr>
            <p:extLst>
              <p:ext uri="{D42A27DB-BD31-4B8C-83A1-F6EECF244321}">
                <p14:modId xmlns:p14="http://schemas.microsoft.com/office/powerpoint/2010/main" val="2999825145"/>
              </p:ext>
            </p:extLst>
          </p:nvPr>
        </p:nvGraphicFramePr>
        <p:xfrm>
          <a:off x="4199428" y="2055322"/>
          <a:ext cx="7341407" cy="3703320"/>
        </p:xfrm>
        <a:graphic>
          <a:graphicData uri="http://schemas.openxmlformats.org/drawingml/2006/table">
            <a:tbl>
              <a:tblPr firstRow="1" firstCol="1" bandRow="1">
                <a:tableStyleId>{5C22544A-7EE6-4342-B048-85BDC9FD1C3A}</a:tableStyleId>
              </a:tblPr>
              <a:tblGrid>
                <a:gridCol w="1658100"/>
                <a:gridCol w="1417214"/>
                <a:gridCol w="1422031"/>
                <a:gridCol w="1422031"/>
                <a:gridCol w="1422031"/>
              </a:tblGrid>
              <a:tr h="630961">
                <a:tc>
                  <a:txBody>
                    <a:bodyPr/>
                    <a:lstStyle/>
                    <a:p>
                      <a:pPr algn="ctr">
                        <a:lnSpc>
                          <a:spcPct val="150000"/>
                        </a:lnSpc>
                        <a:spcBef>
                          <a:spcPts val="1200"/>
                        </a:spcBef>
                        <a:spcAft>
                          <a:spcPts val="0"/>
                        </a:spcAft>
                      </a:pPr>
                      <a:r>
                        <a:rPr lang="en-GB" sz="1600" dirty="0">
                          <a:effectLst/>
                        </a:rPr>
                        <a:t>Origin</a:t>
                      </a:r>
                      <a:endParaRPr lang="en-GB" sz="16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600" dirty="0">
                          <a:effectLst/>
                        </a:rPr>
                        <a:t>Destination</a:t>
                      </a:r>
                      <a:endParaRPr lang="en-GB" sz="16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600" dirty="0">
                          <a:effectLst/>
                        </a:rPr>
                        <a:t>Period</a:t>
                      </a:r>
                      <a:endParaRPr lang="en-GB" sz="16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600" dirty="0">
                          <a:effectLst/>
                        </a:rPr>
                        <a:t>Passengers at 2016</a:t>
                      </a:r>
                      <a:endParaRPr lang="en-GB" sz="16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600" dirty="0">
                          <a:effectLst/>
                        </a:rPr>
                        <a:t>Passengers at 2021</a:t>
                      </a:r>
                      <a:endParaRPr lang="en-GB" sz="1600" dirty="0">
                        <a:effectLst/>
                        <a:latin typeface="Times New Roman"/>
                        <a:ea typeface="Calibri"/>
                        <a:cs typeface="Arial"/>
                      </a:endParaRPr>
                    </a:p>
                  </a:txBody>
                  <a:tcPr marL="68580" marR="68580" marT="0" marB="0"/>
                </a:tc>
              </a:tr>
              <a:tr h="295252">
                <a:tc rowSpan="5">
                  <a:txBody>
                    <a:bodyPr/>
                    <a:lstStyle/>
                    <a:p>
                      <a:pPr algn="ctr">
                        <a:lnSpc>
                          <a:spcPct val="150000"/>
                        </a:lnSpc>
                        <a:spcBef>
                          <a:spcPts val="1200"/>
                        </a:spcBef>
                        <a:spcAft>
                          <a:spcPts val="0"/>
                        </a:spcAft>
                      </a:pPr>
                      <a:r>
                        <a:rPr lang="en-GB" sz="1400" dirty="0">
                          <a:effectLst/>
                        </a:rPr>
                        <a:t> </a:t>
                      </a:r>
                    </a:p>
                    <a:p>
                      <a:pPr algn="ctr">
                        <a:lnSpc>
                          <a:spcPct val="150000"/>
                        </a:lnSpc>
                        <a:spcBef>
                          <a:spcPts val="1200"/>
                        </a:spcBef>
                        <a:spcAft>
                          <a:spcPts val="0"/>
                        </a:spcAft>
                      </a:pPr>
                      <a:r>
                        <a:rPr lang="en-GB" sz="1400" dirty="0">
                          <a:effectLst/>
                        </a:rPr>
                        <a:t> </a:t>
                      </a:r>
                    </a:p>
                    <a:p>
                      <a:pPr algn="ctr">
                        <a:lnSpc>
                          <a:spcPct val="150000"/>
                        </a:lnSpc>
                        <a:spcBef>
                          <a:spcPts val="1200"/>
                        </a:spcBef>
                        <a:spcAft>
                          <a:spcPts val="0"/>
                        </a:spcAft>
                      </a:pPr>
                      <a:r>
                        <a:rPr lang="en-GB" sz="1400" dirty="0">
                          <a:effectLst/>
                        </a:rPr>
                        <a:t>Eastern Terminal</a:t>
                      </a:r>
                      <a:endParaRPr lang="en-GB" sz="1400" dirty="0">
                        <a:effectLst/>
                        <a:latin typeface="Times New Roman"/>
                        <a:ea typeface="Calibri"/>
                        <a:cs typeface="Arial"/>
                      </a:endParaRPr>
                    </a:p>
                  </a:txBody>
                  <a:tcPr marL="68580" marR="68580" marT="0" marB="0"/>
                </a:tc>
                <a:tc rowSpan="3">
                  <a:txBody>
                    <a:bodyPr/>
                    <a:lstStyle/>
                    <a:p>
                      <a:pPr algn="ctr">
                        <a:lnSpc>
                          <a:spcPct val="150000"/>
                        </a:lnSpc>
                        <a:spcBef>
                          <a:spcPts val="1200"/>
                        </a:spcBef>
                        <a:spcAft>
                          <a:spcPts val="0"/>
                        </a:spcAft>
                      </a:pPr>
                      <a:r>
                        <a:rPr lang="en-GB" sz="1300" dirty="0">
                          <a:effectLst/>
                        </a:rPr>
                        <a:t> </a:t>
                      </a:r>
                    </a:p>
                    <a:p>
                      <a:pPr algn="ctr">
                        <a:lnSpc>
                          <a:spcPct val="150000"/>
                        </a:lnSpc>
                        <a:spcBef>
                          <a:spcPts val="1200"/>
                        </a:spcBef>
                        <a:spcAft>
                          <a:spcPts val="0"/>
                        </a:spcAft>
                      </a:pPr>
                      <a:r>
                        <a:rPr lang="en-GB" sz="1300" dirty="0">
                          <a:effectLst/>
                        </a:rPr>
                        <a:t>CBD</a:t>
                      </a:r>
                      <a:endParaRPr lang="en-GB" sz="13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Morning</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1803</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2090</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vMerge="1">
                  <a:txBody>
                    <a:bodyPr/>
                    <a:lstStyle/>
                    <a:p>
                      <a:endParaRPr lang="en-GB"/>
                    </a:p>
                  </a:txBody>
                  <a:tcPr/>
                </a:tc>
                <a:tc>
                  <a:txBody>
                    <a:bodyPr/>
                    <a:lstStyle/>
                    <a:p>
                      <a:pPr algn="ctr">
                        <a:lnSpc>
                          <a:spcPct val="150000"/>
                        </a:lnSpc>
                        <a:spcBef>
                          <a:spcPts val="1200"/>
                        </a:spcBef>
                        <a:spcAft>
                          <a:spcPts val="0"/>
                        </a:spcAft>
                      </a:pPr>
                      <a:r>
                        <a:rPr lang="en-GB" sz="1300">
                          <a:effectLst/>
                        </a:rPr>
                        <a:t>Off-peak</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1416</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1641</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vMerge="1">
                  <a:txBody>
                    <a:bodyPr/>
                    <a:lstStyle/>
                    <a:p>
                      <a:endParaRPr lang="en-GB"/>
                    </a:p>
                  </a:txBody>
                  <a:tcPr/>
                </a:tc>
                <a:tc>
                  <a:txBody>
                    <a:bodyPr/>
                    <a:lstStyle/>
                    <a:p>
                      <a:pPr algn="ctr">
                        <a:lnSpc>
                          <a:spcPct val="150000"/>
                        </a:lnSpc>
                        <a:spcBef>
                          <a:spcPts val="1200"/>
                        </a:spcBef>
                        <a:spcAft>
                          <a:spcPts val="0"/>
                        </a:spcAft>
                      </a:pPr>
                      <a:r>
                        <a:rPr lang="en-GB" sz="1300">
                          <a:effectLst/>
                        </a:rPr>
                        <a:t>Afternoon</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1565</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1814</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rowSpan="2">
                  <a:txBody>
                    <a:bodyPr/>
                    <a:lstStyle/>
                    <a:p>
                      <a:pPr algn="ctr">
                        <a:lnSpc>
                          <a:spcPct val="150000"/>
                        </a:lnSpc>
                        <a:spcBef>
                          <a:spcPts val="1200"/>
                        </a:spcBef>
                        <a:spcAft>
                          <a:spcPts val="0"/>
                        </a:spcAft>
                      </a:pPr>
                      <a:r>
                        <a:rPr lang="en-GB" sz="1300" dirty="0">
                          <a:effectLst/>
                        </a:rPr>
                        <a:t>New campus</a:t>
                      </a:r>
                      <a:endParaRPr lang="en-GB" sz="13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Morning</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1245</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1443</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vMerge="1">
                  <a:txBody>
                    <a:bodyPr/>
                    <a:lstStyle/>
                    <a:p>
                      <a:endParaRPr lang="en-GB"/>
                    </a:p>
                  </a:txBody>
                  <a:tcPr/>
                </a:tc>
                <a:tc>
                  <a:txBody>
                    <a:bodyPr/>
                    <a:lstStyle/>
                    <a:p>
                      <a:pPr algn="ctr">
                        <a:lnSpc>
                          <a:spcPct val="150000"/>
                        </a:lnSpc>
                        <a:spcBef>
                          <a:spcPts val="1200"/>
                        </a:spcBef>
                        <a:spcAft>
                          <a:spcPts val="0"/>
                        </a:spcAft>
                      </a:pPr>
                      <a:r>
                        <a:rPr lang="en-GB" sz="1300">
                          <a:effectLst/>
                        </a:rPr>
                        <a:t>afternoon</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843</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977</a:t>
                      </a:r>
                      <a:endParaRPr lang="en-GB" sz="1300">
                        <a:effectLst/>
                        <a:latin typeface="Times New Roman"/>
                        <a:ea typeface="Calibri"/>
                        <a:cs typeface="Arial"/>
                      </a:endParaRPr>
                    </a:p>
                  </a:txBody>
                  <a:tcPr marL="68580" marR="68580" marT="0" marB="0"/>
                </a:tc>
              </a:tr>
              <a:tr h="295252">
                <a:tc rowSpan="5">
                  <a:txBody>
                    <a:bodyPr/>
                    <a:lstStyle/>
                    <a:p>
                      <a:pPr algn="ctr">
                        <a:lnSpc>
                          <a:spcPct val="150000"/>
                        </a:lnSpc>
                        <a:spcBef>
                          <a:spcPts val="1200"/>
                        </a:spcBef>
                        <a:spcAft>
                          <a:spcPts val="0"/>
                        </a:spcAft>
                      </a:pPr>
                      <a:r>
                        <a:rPr lang="en-GB" sz="1400" dirty="0">
                          <a:effectLst/>
                        </a:rPr>
                        <a:t> </a:t>
                      </a:r>
                    </a:p>
                    <a:p>
                      <a:pPr algn="ctr">
                        <a:lnSpc>
                          <a:spcPct val="150000"/>
                        </a:lnSpc>
                        <a:spcBef>
                          <a:spcPts val="1200"/>
                        </a:spcBef>
                        <a:spcAft>
                          <a:spcPts val="0"/>
                        </a:spcAft>
                      </a:pPr>
                      <a:r>
                        <a:rPr lang="en-GB" sz="1400" dirty="0">
                          <a:effectLst/>
                        </a:rPr>
                        <a:t> </a:t>
                      </a:r>
                    </a:p>
                    <a:p>
                      <a:pPr algn="ctr">
                        <a:lnSpc>
                          <a:spcPct val="150000"/>
                        </a:lnSpc>
                        <a:spcBef>
                          <a:spcPts val="1200"/>
                        </a:spcBef>
                        <a:spcAft>
                          <a:spcPts val="0"/>
                        </a:spcAft>
                      </a:pPr>
                      <a:r>
                        <a:rPr lang="en-GB" sz="1400" dirty="0">
                          <a:effectLst/>
                        </a:rPr>
                        <a:t>Western Terminal</a:t>
                      </a:r>
                      <a:endParaRPr lang="en-GB" sz="1400" dirty="0">
                        <a:effectLst/>
                        <a:latin typeface="Times New Roman"/>
                        <a:ea typeface="Calibri"/>
                        <a:cs typeface="Arial"/>
                      </a:endParaRPr>
                    </a:p>
                  </a:txBody>
                  <a:tcPr marL="68580" marR="68580" marT="0" marB="0"/>
                </a:tc>
                <a:tc rowSpan="3">
                  <a:txBody>
                    <a:bodyPr/>
                    <a:lstStyle/>
                    <a:p>
                      <a:pPr algn="ctr">
                        <a:lnSpc>
                          <a:spcPct val="150000"/>
                        </a:lnSpc>
                        <a:spcBef>
                          <a:spcPts val="1200"/>
                        </a:spcBef>
                        <a:spcAft>
                          <a:spcPts val="0"/>
                        </a:spcAft>
                      </a:pPr>
                      <a:r>
                        <a:rPr lang="en-GB" sz="1300">
                          <a:effectLst/>
                        </a:rPr>
                        <a:t> </a:t>
                      </a:r>
                    </a:p>
                    <a:p>
                      <a:pPr algn="ctr">
                        <a:lnSpc>
                          <a:spcPct val="150000"/>
                        </a:lnSpc>
                        <a:spcBef>
                          <a:spcPts val="1200"/>
                        </a:spcBef>
                        <a:spcAft>
                          <a:spcPts val="0"/>
                        </a:spcAft>
                      </a:pPr>
                      <a:r>
                        <a:rPr lang="en-GB" sz="1300">
                          <a:effectLst/>
                        </a:rPr>
                        <a:t>CBD</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dirty="0">
                          <a:effectLst/>
                        </a:rPr>
                        <a:t>Morning</a:t>
                      </a:r>
                      <a:endParaRPr lang="en-GB" sz="13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969</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1123</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vMerge="1">
                  <a:txBody>
                    <a:bodyPr/>
                    <a:lstStyle/>
                    <a:p>
                      <a:endParaRPr lang="en-GB"/>
                    </a:p>
                  </a:txBody>
                  <a:tcPr/>
                </a:tc>
                <a:tc>
                  <a:txBody>
                    <a:bodyPr/>
                    <a:lstStyle/>
                    <a:p>
                      <a:pPr algn="ctr">
                        <a:lnSpc>
                          <a:spcPct val="150000"/>
                        </a:lnSpc>
                        <a:spcBef>
                          <a:spcPts val="1200"/>
                        </a:spcBef>
                        <a:spcAft>
                          <a:spcPts val="0"/>
                        </a:spcAft>
                      </a:pPr>
                      <a:r>
                        <a:rPr lang="en-GB" sz="1300" dirty="0">
                          <a:effectLst/>
                        </a:rPr>
                        <a:t>Off-peak</a:t>
                      </a:r>
                      <a:endParaRPr lang="en-GB" sz="13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1098</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1273</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vMerge="1">
                  <a:txBody>
                    <a:bodyPr/>
                    <a:lstStyle/>
                    <a:p>
                      <a:endParaRPr lang="en-GB"/>
                    </a:p>
                  </a:txBody>
                  <a:tcPr/>
                </a:tc>
                <a:tc>
                  <a:txBody>
                    <a:bodyPr/>
                    <a:lstStyle/>
                    <a:p>
                      <a:pPr algn="ctr">
                        <a:lnSpc>
                          <a:spcPct val="150000"/>
                        </a:lnSpc>
                        <a:spcBef>
                          <a:spcPts val="1200"/>
                        </a:spcBef>
                        <a:spcAft>
                          <a:spcPts val="0"/>
                        </a:spcAft>
                      </a:pPr>
                      <a:r>
                        <a:rPr lang="en-GB" sz="1300">
                          <a:effectLst/>
                        </a:rPr>
                        <a:t>Afternoon</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1654</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1917</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rowSpan="2">
                  <a:txBody>
                    <a:bodyPr/>
                    <a:lstStyle/>
                    <a:p>
                      <a:pPr algn="ctr">
                        <a:lnSpc>
                          <a:spcPct val="150000"/>
                        </a:lnSpc>
                        <a:spcBef>
                          <a:spcPts val="1200"/>
                        </a:spcBef>
                        <a:spcAft>
                          <a:spcPts val="0"/>
                        </a:spcAft>
                      </a:pPr>
                      <a:r>
                        <a:rPr lang="en-GB" sz="1300">
                          <a:effectLst/>
                        </a:rPr>
                        <a:t>New campus</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Morning</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dirty="0">
                          <a:effectLst/>
                        </a:rPr>
                        <a:t>1111</a:t>
                      </a:r>
                      <a:endParaRPr lang="en-GB" sz="13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a:effectLst/>
                        </a:rPr>
                        <a:t>1288</a:t>
                      </a:r>
                      <a:endParaRPr lang="en-GB" sz="1300">
                        <a:effectLst/>
                        <a:latin typeface="Times New Roman"/>
                        <a:ea typeface="Calibri"/>
                        <a:cs typeface="Arial"/>
                      </a:endParaRPr>
                    </a:p>
                  </a:txBody>
                  <a:tcPr marL="68580" marR="68580" marT="0" marB="0"/>
                </a:tc>
              </a:tr>
              <a:tr h="295252">
                <a:tc vMerge="1">
                  <a:txBody>
                    <a:bodyPr/>
                    <a:lstStyle/>
                    <a:p>
                      <a:endParaRPr lang="en-GB"/>
                    </a:p>
                  </a:txBody>
                  <a:tcPr/>
                </a:tc>
                <a:tc vMerge="1">
                  <a:txBody>
                    <a:bodyPr/>
                    <a:lstStyle/>
                    <a:p>
                      <a:endParaRPr lang="en-GB"/>
                    </a:p>
                  </a:txBody>
                  <a:tcPr/>
                </a:tc>
                <a:tc>
                  <a:txBody>
                    <a:bodyPr/>
                    <a:lstStyle/>
                    <a:p>
                      <a:pPr algn="ctr">
                        <a:lnSpc>
                          <a:spcPct val="150000"/>
                        </a:lnSpc>
                        <a:spcBef>
                          <a:spcPts val="1200"/>
                        </a:spcBef>
                        <a:spcAft>
                          <a:spcPts val="0"/>
                        </a:spcAft>
                      </a:pPr>
                      <a:r>
                        <a:rPr lang="en-GB" sz="1300">
                          <a:effectLst/>
                        </a:rPr>
                        <a:t>afternoon</a:t>
                      </a:r>
                      <a:endParaRPr lang="en-GB" sz="130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dirty="0">
                          <a:effectLst/>
                        </a:rPr>
                        <a:t>753</a:t>
                      </a:r>
                      <a:endParaRPr lang="en-GB" sz="1300" dirty="0">
                        <a:effectLst/>
                        <a:latin typeface="Times New Roman"/>
                        <a:ea typeface="Calibri"/>
                        <a:cs typeface="Arial"/>
                      </a:endParaRPr>
                    </a:p>
                  </a:txBody>
                  <a:tcPr marL="68580" marR="68580" marT="0" marB="0"/>
                </a:tc>
                <a:tc>
                  <a:txBody>
                    <a:bodyPr/>
                    <a:lstStyle/>
                    <a:p>
                      <a:pPr algn="ctr">
                        <a:lnSpc>
                          <a:spcPct val="150000"/>
                        </a:lnSpc>
                        <a:spcBef>
                          <a:spcPts val="1200"/>
                        </a:spcBef>
                        <a:spcAft>
                          <a:spcPts val="0"/>
                        </a:spcAft>
                      </a:pPr>
                      <a:r>
                        <a:rPr lang="en-GB" sz="1300" dirty="0">
                          <a:effectLst/>
                        </a:rPr>
                        <a:t>873</a:t>
                      </a:r>
                      <a:endParaRPr lang="en-GB" sz="1300" dirty="0">
                        <a:effectLst/>
                        <a:latin typeface="Times New Roman"/>
                        <a:ea typeface="Calibri"/>
                        <a:cs typeface="Arial"/>
                      </a:endParaRPr>
                    </a:p>
                  </a:txBody>
                  <a:tcPr marL="68580" marR="68580" marT="0" marB="0"/>
                </a:tc>
              </a:tr>
            </a:tbl>
          </a:graphicData>
        </a:graphic>
      </p:graphicFrame>
      <p:sp>
        <p:nvSpPr>
          <p:cNvPr id="4" name="Rectangle 3"/>
          <p:cNvSpPr/>
          <p:nvPr/>
        </p:nvSpPr>
        <p:spPr>
          <a:xfrm>
            <a:off x="1545942" y="603692"/>
            <a:ext cx="9246749" cy="1446550"/>
          </a:xfrm>
          <a:prstGeom prst="rect">
            <a:avLst/>
          </a:prstGeom>
        </p:spPr>
        <p:txBody>
          <a:bodyPr wrap="square">
            <a:spAutoFit/>
          </a:bodyPr>
          <a:lstStyle/>
          <a:p>
            <a:r>
              <a:rPr lang="en-GB" sz="4400" b="1" dirty="0">
                <a:solidFill>
                  <a:schemeClr val="tx1">
                    <a:lumMod val="85000"/>
                    <a:lumOff val="15000"/>
                  </a:schemeClr>
                </a:solidFill>
                <a:latin typeface="+mj-lt"/>
                <a:ea typeface="+mj-ea"/>
                <a:cs typeface="+mj-cs"/>
              </a:rPr>
              <a:t>Number of passengers </a:t>
            </a:r>
            <a:r>
              <a:rPr lang="en-GB" sz="4400" b="1" dirty="0" smtClean="0">
                <a:solidFill>
                  <a:schemeClr val="tx1">
                    <a:lumMod val="85000"/>
                    <a:lumOff val="15000"/>
                  </a:schemeClr>
                </a:solidFill>
                <a:latin typeface="+mj-lt"/>
                <a:ea typeface="+mj-ea"/>
                <a:cs typeface="+mj-cs"/>
              </a:rPr>
              <a:t>at </a:t>
            </a:r>
            <a:r>
              <a:rPr lang="en-GB" sz="4400" b="1" dirty="0">
                <a:solidFill>
                  <a:schemeClr val="tx1">
                    <a:lumMod val="85000"/>
                    <a:lumOff val="15000"/>
                  </a:schemeClr>
                </a:solidFill>
                <a:latin typeface="+mj-lt"/>
                <a:ea typeface="+mj-ea"/>
                <a:cs typeface="+mj-cs"/>
              </a:rPr>
              <a:t>2016 and 2021</a:t>
            </a:r>
          </a:p>
        </p:txBody>
      </p:sp>
    </p:spTree>
    <p:extLst>
      <p:ext uri="{BB962C8B-B14F-4D97-AF65-F5344CB8AC3E}">
        <p14:creationId xmlns:p14="http://schemas.microsoft.com/office/powerpoint/2010/main" val="18985077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3071" y="2015028"/>
            <a:ext cx="8911687" cy="1280890"/>
          </a:xfrm>
        </p:spPr>
        <p:txBody>
          <a:bodyPr>
            <a:noAutofit/>
          </a:bodyPr>
          <a:lstStyle/>
          <a:p>
            <a:pPr algn="ctr"/>
            <a:r>
              <a:rPr lang="en-GB" sz="8800" i="1" dirty="0">
                <a:latin typeface="Algerian" panose="04020705040A02060702" pitchFamily="82" charset="0"/>
              </a:rPr>
              <a:t>DEVELOPING </a:t>
            </a:r>
            <a:br>
              <a:rPr lang="en-GB" sz="8800" i="1" dirty="0">
                <a:latin typeface="Algerian" panose="04020705040A02060702" pitchFamily="82" charset="0"/>
              </a:rPr>
            </a:br>
            <a:r>
              <a:rPr lang="en-GB" sz="8800" i="1" dirty="0" smtClean="0">
                <a:latin typeface="Algerian" panose="04020705040A02060702" pitchFamily="82" charset="0"/>
              </a:rPr>
              <a:t>SOLUTIONS</a:t>
            </a:r>
            <a:r>
              <a:rPr lang="en-GB" sz="4800" b="1" cap="all" dirty="0"/>
              <a:t/>
            </a:r>
            <a:br>
              <a:rPr lang="en-GB" sz="4800" b="1" cap="all" dirty="0"/>
            </a:br>
            <a:endParaRPr lang="en-GB" sz="4800" dirty="0"/>
          </a:p>
        </p:txBody>
      </p:sp>
    </p:spTree>
    <p:extLst>
      <p:ext uri="{BB962C8B-B14F-4D97-AF65-F5344CB8AC3E}">
        <p14:creationId xmlns:p14="http://schemas.microsoft.com/office/powerpoint/2010/main" val="13729333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981" y="527129"/>
            <a:ext cx="9809019" cy="1280890"/>
          </a:xfrm>
        </p:spPr>
        <p:txBody>
          <a:bodyPr>
            <a:noAutofit/>
          </a:bodyPr>
          <a:lstStyle/>
          <a:p>
            <a:pPr algn="ctr"/>
            <a:r>
              <a:rPr lang="en-US" sz="4400" b="1" dirty="0"/>
              <a:t>Selecting categories for BRT system</a:t>
            </a:r>
            <a:endParaRPr lang="en-GB" sz="4400" b="1" dirty="0"/>
          </a:p>
        </p:txBody>
      </p:sp>
      <p:pic>
        <p:nvPicPr>
          <p:cNvPr id="4" name="Content Placeholder 3" descr="C:\Users\amoudi1\Desktop\Project Two\Picture\BRT Corridor cat..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82436" y="1787893"/>
            <a:ext cx="9628909" cy="46544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849017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4888" y="554837"/>
            <a:ext cx="8911687" cy="1280890"/>
          </a:xfrm>
        </p:spPr>
        <p:txBody>
          <a:bodyPr>
            <a:normAutofit/>
          </a:bodyPr>
          <a:lstStyle/>
          <a:p>
            <a:r>
              <a:rPr lang="en-US" sz="4400" b="1" dirty="0"/>
              <a:t>Alternatives for BRT corridors:</a:t>
            </a:r>
            <a:endParaRPr lang="en-GB" sz="4400" b="1" dirty="0"/>
          </a:p>
        </p:txBody>
      </p:sp>
      <p:sp>
        <p:nvSpPr>
          <p:cNvPr id="3" name="Content Placeholder 2"/>
          <p:cNvSpPr>
            <a:spLocks noGrp="1"/>
          </p:cNvSpPr>
          <p:nvPr>
            <p:ph idx="1"/>
          </p:nvPr>
        </p:nvSpPr>
        <p:spPr>
          <a:xfrm>
            <a:off x="2090448" y="1759528"/>
            <a:ext cx="8915400" cy="3777622"/>
          </a:xfrm>
        </p:spPr>
        <p:txBody>
          <a:bodyPr>
            <a:normAutofit lnSpcReduction="10000"/>
          </a:bodyPr>
          <a:lstStyle/>
          <a:p>
            <a:pPr lvl="0"/>
            <a:r>
              <a:rPr lang="en-US" sz="2800" dirty="0"/>
              <a:t>Alternatives of connection between the terminals and CBD area</a:t>
            </a:r>
          </a:p>
          <a:p>
            <a:pPr lvl="0"/>
            <a:endParaRPr lang="en-US" sz="2800" dirty="0"/>
          </a:p>
          <a:p>
            <a:pPr lvl="0"/>
            <a:r>
              <a:rPr lang="en-US" sz="2800" dirty="0"/>
              <a:t>Alternative of connection between the terminals and the new campus of An-</a:t>
            </a:r>
            <a:r>
              <a:rPr lang="en-US" sz="2800" dirty="0" err="1"/>
              <a:t>Najah</a:t>
            </a:r>
            <a:r>
              <a:rPr lang="en-US" sz="2800" dirty="0"/>
              <a:t> </a:t>
            </a:r>
            <a:r>
              <a:rPr lang="en-US" sz="2800" dirty="0" smtClean="0"/>
              <a:t>University</a:t>
            </a:r>
            <a:r>
              <a:rPr lang="en-GB" sz="2800" dirty="0" smtClean="0"/>
              <a:t>:</a:t>
            </a:r>
          </a:p>
          <a:p>
            <a:pPr lvl="2">
              <a:buFont typeface="Wingdings" panose="05000000000000000000" pitchFamily="2" charset="2"/>
              <a:buChar char="Ø"/>
            </a:pPr>
            <a:r>
              <a:rPr lang="en-GB" sz="2400" dirty="0" smtClean="0"/>
              <a:t>The Eastern Terminal</a:t>
            </a:r>
            <a:r>
              <a:rPr lang="en-US" sz="2400" dirty="0" smtClean="0"/>
              <a:t>.</a:t>
            </a:r>
          </a:p>
          <a:p>
            <a:pPr lvl="2">
              <a:buFont typeface="Wingdings" panose="05000000000000000000" pitchFamily="2" charset="2"/>
              <a:buChar char="Ø"/>
            </a:pPr>
            <a:r>
              <a:rPr lang="en-US" sz="2400" dirty="0" smtClean="0"/>
              <a:t>The western Terminal.</a:t>
            </a:r>
            <a:endParaRPr lang="en-GB" sz="2400" dirty="0" smtClean="0"/>
          </a:p>
        </p:txBody>
      </p:sp>
    </p:spTree>
    <p:extLst>
      <p:ext uri="{BB962C8B-B14F-4D97-AF65-F5344CB8AC3E}">
        <p14:creationId xmlns:p14="http://schemas.microsoft.com/office/powerpoint/2010/main" val="3081030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Alternatives of connection between the terminals and CBD area</a:t>
            </a:r>
            <a:br>
              <a:rPr lang="en-US" dirty="0"/>
            </a:br>
            <a:endParaRPr lang="en-GB" dirty="0"/>
          </a:p>
        </p:txBody>
      </p:sp>
      <p:pic>
        <p:nvPicPr>
          <p:cNvPr id="4" name="Content Placeholder 3"/>
          <p:cNvPicPr>
            <a:picLocks noGrp="1"/>
          </p:cNvPicPr>
          <p:nvPr>
            <p:ph idx="1"/>
          </p:nvPr>
        </p:nvPicPr>
        <p:blipFill>
          <a:blip r:embed="rId2"/>
          <a:stretch>
            <a:fillRect/>
          </a:stretch>
        </p:blipFill>
        <p:spPr>
          <a:xfrm>
            <a:off x="2592925" y="1905000"/>
            <a:ext cx="8630700" cy="435624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158275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471710"/>
            <a:ext cx="8911687" cy="1280890"/>
          </a:xfrm>
        </p:spPr>
        <p:txBody>
          <a:bodyPr>
            <a:normAutofit fontScale="90000"/>
          </a:bodyPr>
          <a:lstStyle/>
          <a:p>
            <a:pPr algn="ctr"/>
            <a:r>
              <a:rPr lang="en-US" dirty="0"/>
              <a:t>Alternative of connection between the </a:t>
            </a:r>
            <a:r>
              <a:rPr lang="en-US" dirty="0" smtClean="0"/>
              <a:t>eastern terminal </a:t>
            </a:r>
            <a:r>
              <a:rPr lang="en-US" dirty="0"/>
              <a:t>and the new campus of An-</a:t>
            </a:r>
            <a:r>
              <a:rPr lang="en-US" dirty="0" err="1"/>
              <a:t>Najah</a:t>
            </a:r>
            <a:r>
              <a:rPr lang="en-US" dirty="0"/>
              <a:t> University</a:t>
            </a:r>
            <a:r>
              <a:rPr lang="en-GB" dirty="0"/>
              <a:t/>
            </a:r>
            <a:br>
              <a:rPr lang="en-GB" dirty="0"/>
            </a:br>
            <a:endParaRPr lang="en-GB" dirty="0"/>
          </a:p>
        </p:txBody>
      </p:sp>
      <p:sp>
        <p:nvSpPr>
          <p:cNvPr id="3" name="Content Placeholder 2"/>
          <p:cNvSpPr>
            <a:spLocks noGrp="1"/>
          </p:cNvSpPr>
          <p:nvPr>
            <p:ph idx="1"/>
          </p:nvPr>
        </p:nvSpPr>
        <p:spPr/>
        <p:txBody>
          <a:bodyPr/>
          <a:lstStyle/>
          <a:p>
            <a:endParaRPr lang="en-GB"/>
          </a:p>
        </p:txBody>
      </p:sp>
      <p:pic>
        <p:nvPicPr>
          <p:cNvPr id="4" name="Picture 3"/>
          <p:cNvPicPr/>
          <p:nvPr/>
        </p:nvPicPr>
        <p:blipFill>
          <a:blip r:embed="rId2"/>
          <a:stretch>
            <a:fillRect/>
          </a:stretch>
        </p:blipFill>
        <p:spPr>
          <a:xfrm>
            <a:off x="2589212" y="2133600"/>
            <a:ext cx="8915400" cy="43641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843322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471710"/>
            <a:ext cx="8911687" cy="1280890"/>
          </a:xfrm>
        </p:spPr>
        <p:txBody>
          <a:bodyPr>
            <a:normAutofit fontScale="90000"/>
          </a:bodyPr>
          <a:lstStyle/>
          <a:p>
            <a:pPr algn="ctr"/>
            <a:r>
              <a:rPr lang="en-US" dirty="0"/>
              <a:t>Alternative of connection between the </a:t>
            </a:r>
            <a:r>
              <a:rPr lang="en-US" dirty="0" smtClean="0"/>
              <a:t>western </a:t>
            </a:r>
            <a:r>
              <a:rPr lang="en-US" dirty="0"/>
              <a:t>terminal and the new campus of An-</a:t>
            </a:r>
            <a:r>
              <a:rPr lang="en-US" dirty="0" err="1"/>
              <a:t>Najah</a:t>
            </a:r>
            <a:r>
              <a:rPr lang="en-US" dirty="0"/>
              <a:t> University</a:t>
            </a:r>
            <a:endParaRPr lang="en-GB" dirty="0"/>
          </a:p>
        </p:txBody>
      </p:sp>
      <p:pic>
        <p:nvPicPr>
          <p:cNvPr id="4" name="Content Placeholder 3"/>
          <p:cNvPicPr>
            <a:picLocks noGrp="1"/>
          </p:cNvPicPr>
          <p:nvPr>
            <p:ph idx="1"/>
          </p:nvPr>
        </p:nvPicPr>
        <p:blipFill>
          <a:blip r:embed="rId2"/>
          <a:stretch>
            <a:fillRect/>
          </a:stretch>
        </p:blipFill>
        <p:spPr>
          <a:xfrm>
            <a:off x="2592925" y="2078181"/>
            <a:ext cx="8911687" cy="44473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681572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198" y="568691"/>
            <a:ext cx="8911687" cy="1280890"/>
          </a:xfrm>
        </p:spPr>
        <p:txBody>
          <a:bodyPr>
            <a:normAutofit/>
          </a:bodyPr>
          <a:lstStyle/>
          <a:p>
            <a:r>
              <a:rPr lang="en-US" sz="4400" b="1" dirty="0"/>
              <a:t>Schedule for the alternatives</a:t>
            </a:r>
            <a:endParaRPr lang="en-GB" sz="4400" b="1" dirty="0"/>
          </a:p>
        </p:txBody>
      </p:sp>
      <p:sp>
        <p:nvSpPr>
          <p:cNvPr id="3" name="Content Placeholder 2"/>
          <p:cNvSpPr>
            <a:spLocks noGrp="1"/>
          </p:cNvSpPr>
          <p:nvPr>
            <p:ph idx="1"/>
          </p:nvPr>
        </p:nvSpPr>
        <p:spPr>
          <a:xfrm>
            <a:off x="1567689" y="1524000"/>
            <a:ext cx="9987002" cy="4752109"/>
          </a:xfrm>
        </p:spPr>
        <p:txBody>
          <a:bodyPr>
            <a:normAutofit fontScale="55000" lnSpcReduction="20000"/>
          </a:bodyPr>
          <a:lstStyle/>
          <a:p>
            <a:r>
              <a:rPr lang="en-US" sz="3600" dirty="0" smtClean="0"/>
              <a:t>Operating Speed was chosen to be </a:t>
            </a:r>
            <a:r>
              <a:rPr lang="en-US" sz="3600" b="1" dirty="0" smtClean="0"/>
              <a:t>25 Km/h</a:t>
            </a:r>
          </a:p>
          <a:p>
            <a:endParaRPr lang="en-GB" sz="2200" b="1" dirty="0"/>
          </a:p>
          <a:p>
            <a:r>
              <a:rPr lang="en-GB" sz="3600" dirty="0"/>
              <a:t>The load factor was assumed to be </a:t>
            </a:r>
            <a:r>
              <a:rPr lang="en-GB" sz="3600" b="1" dirty="0" smtClean="0"/>
              <a:t>1</a:t>
            </a:r>
          </a:p>
          <a:p>
            <a:endParaRPr lang="en-GB" sz="3600" b="1" dirty="0"/>
          </a:p>
          <a:p>
            <a:r>
              <a:rPr lang="en-GB" sz="3600" dirty="0"/>
              <a:t>The vehicle capacity equals </a:t>
            </a:r>
            <a:r>
              <a:rPr lang="en-GB" sz="3600" b="1" dirty="0"/>
              <a:t>60</a:t>
            </a:r>
            <a:r>
              <a:rPr lang="en-GB" sz="3600" dirty="0"/>
              <a:t> (</a:t>
            </a:r>
            <a:r>
              <a:rPr lang="en-GB" sz="3600" b="1" dirty="0"/>
              <a:t>40</a:t>
            </a:r>
            <a:r>
              <a:rPr lang="en-GB" sz="3600" dirty="0"/>
              <a:t> seats and </a:t>
            </a:r>
            <a:r>
              <a:rPr lang="en-GB" sz="3600" b="1" dirty="0"/>
              <a:t>20</a:t>
            </a:r>
            <a:r>
              <a:rPr lang="en-GB" sz="3600" dirty="0"/>
              <a:t> standees) </a:t>
            </a:r>
            <a:r>
              <a:rPr lang="en-GB" sz="3600" dirty="0" smtClean="0"/>
              <a:t>passengers.</a:t>
            </a:r>
          </a:p>
          <a:p>
            <a:endParaRPr lang="en-GB" sz="3600" dirty="0"/>
          </a:p>
          <a:p>
            <a:r>
              <a:rPr lang="en-GB" sz="3600" dirty="0"/>
              <a:t>T</a:t>
            </a:r>
            <a:r>
              <a:rPr lang="en-GB" sz="3600" dirty="0" smtClean="0"/>
              <a:t>he </a:t>
            </a:r>
            <a:r>
              <a:rPr lang="en-GB" sz="3600" dirty="0"/>
              <a:t>bus stays at the terminal </a:t>
            </a:r>
            <a:r>
              <a:rPr lang="en-GB" sz="3600" dirty="0" smtClean="0"/>
              <a:t>for </a:t>
            </a:r>
            <a:r>
              <a:rPr lang="en-GB" sz="3600" b="1" dirty="0" smtClean="0"/>
              <a:t>4 min.</a:t>
            </a:r>
          </a:p>
          <a:p>
            <a:endParaRPr lang="en-GB" sz="3600" b="1" dirty="0" smtClean="0"/>
          </a:p>
          <a:p>
            <a:r>
              <a:rPr lang="en-GB" sz="3600" dirty="0" smtClean="0"/>
              <a:t>Average delay on intersection from synchro equal </a:t>
            </a:r>
            <a:r>
              <a:rPr lang="en-GB" sz="3600" b="1" dirty="0" smtClean="0"/>
              <a:t>40 sec.</a:t>
            </a:r>
            <a:endParaRPr lang="en-GB" sz="3600" b="1" dirty="0"/>
          </a:p>
          <a:p>
            <a:pPr marL="0" indent="0">
              <a:buNone/>
            </a:pPr>
            <a:endParaRPr lang="en-GB" sz="3600" b="1" dirty="0"/>
          </a:p>
          <a:p>
            <a:r>
              <a:rPr lang="en-GB" sz="3600" dirty="0"/>
              <a:t>Passenger boarding time equals </a:t>
            </a:r>
            <a:r>
              <a:rPr lang="en-GB" sz="3600" b="1" dirty="0"/>
              <a:t>2.5 second</a:t>
            </a:r>
            <a:r>
              <a:rPr lang="en-GB" sz="3600" dirty="0"/>
              <a:t>, and the time of passenger alighting from front door equal </a:t>
            </a:r>
            <a:r>
              <a:rPr lang="en-GB" sz="3600" b="1" dirty="0"/>
              <a:t>3.3 second. </a:t>
            </a:r>
          </a:p>
          <a:p>
            <a:endParaRPr lang="en-GB" b="1" dirty="0"/>
          </a:p>
        </p:txBody>
      </p:sp>
    </p:spTree>
    <p:extLst>
      <p:ext uri="{BB962C8B-B14F-4D97-AF65-F5344CB8AC3E}">
        <p14:creationId xmlns:p14="http://schemas.microsoft.com/office/powerpoint/2010/main" val="488513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94006" y="1647976"/>
            <a:ext cx="5657671" cy="4893647"/>
          </a:xfrm>
          <a:prstGeom prst="rect">
            <a:avLst/>
          </a:prstGeom>
          <a:noFill/>
        </p:spPr>
        <p:txBody>
          <a:bodyPr wrap="square" rtlCol="0">
            <a:spAutoFit/>
          </a:bodyPr>
          <a:lstStyle/>
          <a:p>
            <a:endParaRPr lang="en-US" sz="2400" dirty="0"/>
          </a:p>
          <a:p>
            <a:pPr marL="285750" indent="-285750">
              <a:buFont typeface="Arial" panose="020B0604020202020204" pitchFamily="34" charset="0"/>
              <a:buChar char="•"/>
            </a:pPr>
            <a:r>
              <a:rPr lang="en-GB" sz="2400" dirty="0" smtClean="0"/>
              <a:t>Large </a:t>
            </a:r>
            <a:r>
              <a:rPr lang="en-GB" sz="2400" dirty="0"/>
              <a:t>numbers of vehicles enter the city </a:t>
            </a:r>
            <a:r>
              <a:rPr lang="en-GB" sz="2400" dirty="0" smtClean="0"/>
              <a:t>daily.</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No efficient public transportation system.</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New terminals were proposed for the public transportation vehicles that enters the city.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GB" dirty="0" smtClean="0"/>
          </a:p>
        </p:txBody>
      </p:sp>
      <p:sp>
        <p:nvSpPr>
          <p:cNvPr id="2" name="Rectangle 1"/>
          <p:cNvSpPr/>
          <p:nvPr/>
        </p:nvSpPr>
        <p:spPr>
          <a:xfrm>
            <a:off x="1794008" y="634709"/>
            <a:ext cx="6096000" cy="1323439"/>
          </a:xfrm>
          <a:prstGeom prst="rect">
            <a:avLst/>
          </a:prstGeom>
        </p:spPr>
        <p:txBody>
          <a:bodyPr>
            <a:spAutoFit/>
          </a:bodyPr>
          <a:lstStyle/>
          <a:p>
            <a:r>
              <a:rPr lang="en-US" sz="4400" b="1" dirty="0"/>
              <a:t>Introduction</a:t>
            </a:r>
            <a:r>
              <a:rPr lang="en-US" sz="3600" dirty="0"/>
              <a:t/>
            </a:r>
            <a:br>
              <a:rPr lang="en-US" sz="3600" dirty="0"/>
            </a:br>
            <a:endParaRPr lang="en-GB" sz="3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9063" y="1958148"/>
            <a:ext cx="3692392" cy="3432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72052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28298" y="1908031"/>
            <a:ext cx="8911687" cy="1280890"/>
          </a:xfrm>
        </p:spPr>
        <p:txBody>
          <a:bodyPr>
            <a:normAutofit fontScale="90000"/>
          </a:bodyPr>
          <a:lstStyle/>
          <a:p>
            <a:pPr algn="ctr"/>
            <a:r>
              <a:rPr lang="en-US" sz="2700" dirty="0"/>
              <a:t>Schedule for the alternatives of Connection between the terminals and the </a:t>
            </a:r>
            <a:r>
              <a:rPr lang="en-US" sz="2700" dirty="0" smtClean="0"/>
              <a:t>CBD for </a:t>
            </a:r>
            <a:r>
              <a:rPr lang="en-US" sz="2700" b="1" dirty="0" smtClean="0"/>
              <a:t>Alternative I</a:t>
            </a:r>
            <a:r>
              <a:rPr lang="en-GB" dirty="0"/>
              <a:t/>
            </a:r>
            <a:br>
              <a:rPr lang="en-GB" dirty="0"/>
            </a:br>
            <a:r>
              <a:rPr lang="en-US" dirty="0"/>
              <a:t/>
            </a:r>
            <a:br>
              <a:rPr lang="en-US" dirty="0"/>
            </a:br>
            <a:endParaRPr lang="en-GB"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132011" y="3151043"/>
            <a:ext cx="9381115" cy="2210666"/>
          </a:xfrm>
          <a:prstGeom prst="rect">
            <a:avLst/>
          </a:prstGeom>
          <a:noFill/>
          <a:ln>
            <a:noFill/>
          </a:ln>
        </p:spPr>
      </p:pic>
      <p:sp>
        <p:nvSpPr>
          <p:cNvPr id="7" name="Title 1"/>
          <p:cNvSpPr txBox="1">
            <a:spLocks/>
          </p:cNvSpPr>
          <p:nvPr/>
        </p:nvSpPr>
        <p:spPr>
          <a:xfrm>
            <a:off x="1900198" y="568691"/>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smtClean="0"/>
              <a:t>Schedule for the alternatives</a:t>
            </a:r>
            <a:endParaRPr lang="en-GB" sz="4400" b="1" dirty="0"/>
          </a:p>
        </p:txBody>
      </p:sp>
    </p:spTree>
    <p:extLst>
      <p:ext uri="{BB962C8B-B14F-4D97-AF65-F5344CB8AC3E}">
        <p14:creationId xmlns:p14="http://schemas.microsoft.com/office/powerpoint/2010/main" val="6973202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101" y="554838"/>
            <a:ext cx="8911687" cy="1280890"/>
          </a:xfrm>
        </p:spPr>
        <p:txBody>
          <a:bodyPr>
            <a:normAutofit fontScale="90000"/>
          </a:bodyPr>
          <a:lstStyle/>
          <a:p>
            <a:pPr algn="ctr"/>
            <a:r>
              <a:rPr lang="en-US" sz="2700" dirty="0"/>
              <a:t>Connection between East terminal and the new </a:t>
            </a:r>
            <a:r>
              <a:rPr lang="en-US" sz="2700" dirty="0" smtClean="0"/>
              <a:t>campus (</a:t>
            </a:r>
            <a:r>
              <a:rPr lang="en-US" sz="2700" b="1" dirty="0" smtClean="0"/>
              <a:t>Alternative I</a:t>
            </a:r>
            <a:r>
              <a:rPr lang="en-US" sz="2700" dirty="0" smtClean="0"/>
              <a:t>)</a:t>
            </a:r>
            <a:r>
              <a:rPr lang="en-GB" dirty="0"/>
              <a:t/>
            </a:r>
            <a:br>
              <a:rPr lang="en-GB" dirty="0"/>
            </a:br>
            <a:endParaRPr lang="en-GB"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569355"/>
            <a:ext cx="10640291" cy="1464789"/>
          </a:xfrm>
          <a:prstGeom prst="rect">
            <a:avLst/>
          </a:prstGeom>
          <a:noFill/>
          <a:ln>
            <a:noFill/>
          </a:ln>
        </p:spPr>
      </p:pic>
      <p:sp>
        <p:nvSpPr>
          <p:cNvPr id="6" name="Title 1"/>
          <p:cNvSpPr txBox="1">
            <a:spLocks/>
          </p:cNvSpPr>
          <p:nvPr/>
        </p:nvSpPr>
        <p:spPr>
          <a:xfrm>
            <a:off x="1931100" y="3534844"/>
            <a:ext cx="8911687" cy="1280890"/>
          </a:xfrm>
          <a:prstGeom prst="rect">
            <a:avLst/>
          </a:prstGeom>
        </p:spPr>
        <p:txBody>
          <a:bodyPr vert="horz" lIns="91440" tIns="45720" rIns="91440" bIns="45720" rtlCol="0" anchor="t">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700" dirty="0" smtClean="0"/>
              <a:t>Connection between West terminal and the new campus (</a:t>
            </a:r>
            <a:r>
              <a:rPr lang="en-US" sz="2700" b="1" dirty="0" smtClean="0"/>
              <a:t>Alternative I</a:t>
            </a:r>
            <a:r>
              <a:rPr lang="en-US" sz="2700" dirty="0" smtClean="0"/>
              <a:t>)</a:t>
            </a:r>
            <a:r>
              <a:rPr lang="en-GB" dirty="0" smtClean="0"/>
              <a:t/>
            </a:r>
            <a:br>
              <a:rPr lang="en-GB" dirty="0" smtClean="0"/>
            </a:br>
            <a:endParaRPr lang="en-GB" dirty="0"/>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1066799" y="4574116"/>
            <a:ext cx="10640291" cy="1474992"/>
          </a:xfrm>
          <a:prstGeom prst="rect">
            <a:avLst/>
          </a:prstGeom>
          <a:noFill/>
          <a:ln>
            <a:noFill/>
          </a:ln>
        </p:spPr>
      </p:pic>
    </p:spTree>
    <p:extLst>
      <p:ext uri="{BB962C8B-B14F-4D97-AF65-F5344CB8AC3E}">
        <p14:creationId xmlns:p14="http://schemas.microsoft.com/office/powerpoint/2010/main" val="28331876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6103" y="2221090"/>
            <a:ext cx="8911687" cy="1280890"/>
          </a:xfrm>
        </p:spPr>
        <p:txBody>
          <a:bodyPr>
            <a:noAutofit/>
          </a:bodyPr>
          <a:lstStyle/>
          <a:p>
            <a:pPr algn="ctr"/>
            <a:r>
              <a:rPr lang="en-US" sz="6600" i="1" dirty="0">
                <a:latin typeface="Algerian" panose="04020705040A02060702" pitchFamily="82" charset="0"/>
              </a:rPr>
              <a:t>DESIGN OF SELECTED </a:t>
            </a:r>
            <a:r>
              <a:rPr lang="en-US" sz="7200" i="1" dirty="0">
                <a:latin typeface="Algerian" panose="04020705040A02060702" pitchFamily="82" charset="0"/>
              </a:rPr>
              <a:t>SOLUTION</a:t>
            </a:r>
            <a:r>
              <a:rPr lang="en-GB" sz="3200" b="1" cap="all" dirty="0"/>
              <a:t/>
            </a:r>
            <a:br>
              <a:rPr lang="en-GB" sz="3200" b="1" cap="all" dirty="0"/>
            </a:br>
            <a:endParaRPr lang="en-GB" sz="3200" dirty="0"/>
          </a:p>
        </p:txBody>
      </p:sp>
    </p:spTree>
    <p:extLst>
      <p:ext uri="{BB962C8B-B14F-4D97-AF65-F5344CB8AC3E}">
        <p14:creationId xmlns:p14="http://schemas.microsoft.com/office/powerpoint/2010/main" val="19163206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24888" y="554837"/>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t>Design of Selected Solution</a:t>
            </a:r>
            <a:endParaRPr lang="en-GB" sz="4400" b="1" dirty="0"/>
          </a:p>
        </p:txBody>
      </p:sp>
      <p:sp>
        <p:nvSpPr>
          <p:cNvPr id="5" name="Content Placeholder 2"/>
          <p:cNvSpPr>
            <a:spLocks noGrp="1"/>
          </p:cNvSpPr>
          <p:nvPr>
            <p:ph idx="1"/>
          </p:nvPr>
        </p:nvSpPr>
        <p:spPr>
          <a:xfrm>
            <a:off x="1567689" y="1524001"/>
            <a:ext cx="9349693" cy="4294908"/>
          </a:xfrm>
        </p:spPr>
        <p:txBody>
          <a:bodyPr>
            <a:normAutofit/>
          </a:bodyPr>
          <a:lstStyle/>
          <a:p>
            <a:pPr marL="0" indent="0">
              <a:buNone/>
            </a:pPr>
            <a:r>
              <a:rPr lang="en-US" sz="2800" b="1" i="1" dirty="0" smtClean="0"/>
              <a:t>Design Criteria:</a:t>
            </a:r>
          </a:p>
          <a:p>
            <a:pPr marL="0" indent="0">
              <a:buNone/>
            </a:pPr>
            <a:endParaRPr lang="en-US" sz="1050" b="1" i="1" dirty="0" smtClean="0"/>
          </a:p>
          <a:p>
            <a:pPr lvl="1"/>
            <a:r>
              <a:rPr lang="en-US" sz="2400" dirty="0"/>
              <a:t>T</a:t>
            </a:r>
            <a:r>
              <a:rPr lang="en-US" sz="2400" dirty="0" smtClean="0"/>
              <a:t>ravel time.</a:t>
            </a:r>
          </a:p>
          <a:p>
            <a:pPr lvl="1"/>
            <a:r>
              <a:rPr lang="en-US" sz="2400" dirty="0"/>
              <a:t>Transit units.</a:t>
            </a:r>
          </a:p>
          <a:p>
            <a:pPr lvl="1"/>
            <a:r>
              <a:rPr lang="en-US" sz="2400" dirty="0"/>
              <a:t>Population density.</a:t>
            </a:r>
          </a:p>
          <a:p>
            <a:pPr lvl="1"/>
            <a:r>
              <a:rPr lang="en-US" sz="2400" dirty="0"/>
              <a:t>Percent of length of dedicated lane.</a:t>
            </a:r>
          </a:p>
          <a:p>
            <a:pPr lvl="1"/>
            <a:r>
              <a:rPr lang="en-US" sz="2400" dirty="0"/>
              <a:t>Slope.</a:t>
            </a:r>
          </a:p>
          <a:p>
            <a:endParaRPr lang="en-GB" sz="2200" b="1" dirty="0"/>
          </a:p>
          <a:p>
            <a:endParaRPr lang="en-GB" b="1" dirty="0"/>
          </a:p>
        </p:txBody>
      </p:sp>
    </p:spTree>
    <p:extLst>
      <p:ext uri="{BB962C8B-B14F-4D97-AF65-F5344CB8AC3E}">
        <p14:creationId xmlns:p14="http://schemas.microsoft.com/office/powerpoint/2010/main" val="19201070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1698" y="605736"/>
            <a:ext cx="8911687" cy="1280890"/>
          </a:xfrm>
        </p:spPr>
        <p:txBody>
          <a:bodyPr>
            <a:normAutofit/>
          </a:bodyPr>
          <a:lstStyle/>
          <a:p>
            <a:r>
              <a:rPr lang="en-US" sz="4400" b="1" dirty="0"/>
              <a:t>Selection of the best solution</a:t>
            </a:r>
            <a:endParaRPr lang="en-GB" sz="4400" b="1" dirty="0"/>
          </a:p>
        </p:txBody>
      </p:sp>
      <p:sp>
        <p:nvSpPr>
          <p:cNvPr id="3" name="Content Placeholder 2"/>
          <p:cNvSpPr>
            <a:spLocks noGrp="1"/>
          </p:cNvSpPr>
          <p:nvPr>
            <p:ph idx="1"/>
          </p:nvPr>
        </p:nvSpPr>
        <p:spPr>
          <a:xfrm>
            <a:off x="1721698" y="1852540"/>
            <a:ext cx="8915400" cy="3777622"/>
          </a:xfrm>
        </p:spPr>
        <p:txBody>
          <a:bodyPr>
            <a:normAutofit/>
          </a:bodyPr>
          <a:lstStyle/>
          <a:p>
            <a:r>
              <a:rPr lang="en-US" sz="2400" dirty="0" smtClean="0">
                <a:solidFill>
                  <a:schemeClr val="tx1">
                    <a:lumMod val="85000"/>
                    <a:lumOff val="15000"/>
                  </a:schemeClr>
                </a:solidFill>
                <a:latin typeface="+mj-lt"/>
                <a:ea typeface="+mj-ea"/>
                <a:cs typeface="+mj-cs"/>
              </a:rPr>
              <a:t>Connection </a:t>
            </a:r>
            <a:r>
              <a:rPr lang="en-US" sz="2400" dirty="0">
                <a:solidFill>
                  <a:schemeClr val="tx1">
                    <a:lumMod val="85000"/>
                    <a:lumOff val="15000"/>
                  </a:schemeClr>
                </a:solidFill>
                <a:latin typeface="+mj-lt"/>
                <a:ea typeface="+mj-ea"/>
                <a:cs typeface="+mj-cs"/>
              </a:rPr>
              <a:t>between </a:t>
            </a:r>
            <a:r>
              <a:rPr lang="en-US" sz="2400" dirty="0" smtClean="0">
                <a:solidFill>
                  <a:schemeClr val="tx1">
                    <a:lumMod val="85000"/>
                    <a:lumOff val="15000"/>
                  </a:schemeClr>
                </a:solidFill>
                <a:latin typeface="+mj-lt"/>
                <a:ea typeface="+mj-ea"/>
                <a:cs typeface="+mj-cs"/>
              </a:rPr>
              <a:t>terminals</a:t>
            </a:r>
          </a:p>
          <a:p>
            <a:endParaRPr lang="en-GB" sz="2400" dirty="0">
              <a:solidFill>
                <a:schemeClr val="tx1">
                  <a:lumMod val="85000"/>
                  <a:lumOff val="15000"/>
                </a:schemeClr>
              </a:solidFill>
              <a:latin typeface="+mj-lt"/>
              <a:ea typeface="+mj-ea"/>
              <a:cs typeface="+mj-cs"/>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418347" y="2528759"/>
            <a:ext cx="4931501" cy="1069785"/>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1418347" y="4062997"/>
            <a:ext cx="4931501" cy="1472794"/>
          </a:xfrm>
          <a:prstGeom prst="rect">
            <a:avLst/>
          </a:prstGeom>
          <a:noFill/>
          <a:ln>
            <a:noFill/>
          </a:ln>
        </p:spPr>
      </p:pic>
      <p:pic>
        <p:nvPicPr>
          <p:cNvPr id="7" name="Picture 6"/>
          <p:cNvPicPr/>
          <p:nvPr/>
        </p:nvPicPr>
        <p:blipFill>
          <a:blip r:embed="rId4"/>
          <a:stretch>
            <a:fillRect/>
          </a:stretch>
        </p:blipFill>
        <p:spPr>
          <a:xfrm>
            <a:off x="6517641" y="2528759"/>
            <a:ext cx="5286433" cy="3068477"/>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8342363" y="2038988"/>
            <a:ext cx="1636987" cy="369332"/>
          </a:xfrm>
          <a:prstGeom prst="rect">
            <a:avLst/>
          </a:prstGeom>
        </p:spPr>
        <p:txBody>
          <a:bodyPr wrap="none">
            <a:spAutoFit/>
          </a:bodyPr>
          <a:lstStyle/>
          <a:p>
            <a:r>
              <a:rPr lang="en-GB" dirty="0" smtClean="0"/>
              <a:t>Alternative II </a:t>
            </a:r>
            <a:endParaRPr lang="en-GB" dirty="0"/>
          </a:p>
        </p:txBody>
      </p:sp>
    </p:spTree>
    <p:extLst>
      <p:ext uri="{BB962C8B-B14F-4D97-AF65-F5344CB8AC3E}">
        <p14:creationId xmlns:p14="http://schemas.microsoft.com/office/powerpoint/2010/main" val="16093317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6734" y="1606838"/>
            <a:ext cx="8915400" cy="3777622"/>
          </a:xfrm>
        </p:spPr>
        <p:txBody>
          <a:bodyPr/>
          <a:lstStyle/>
          <a:p>
            <a:r>
              <a:rPr lang="en-GB" sz="2400" dirty="0">
                <a:solidFill>
                  <a:schemeClr val="tx1">
                    <a:lumMod val="85000"/>
                    <a:lumOff val="15000"/>
                  </a:schemeClr>
                </a:solidFill>
                <a:latin typeface="+mj-lt"/>
                <a:ea typeface="+mj-ea"/>
                <a:cs typeface="+mj-cs"/>
              </a:rPr>
              <a:t>Connection between the east terminal and new campus</a:t>
            </a:r>
          </a:p>
          <a:p>
            <a:endParaRPr lang="en-GB"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65020" y="2649952"/>
            <a:ext cx="5237018" cy="1056138"/>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65020" y="3846285"/>
            <a:ext cx="5237017" cy="1633290"/>
          </a:xfrm>
          <a:prstGeom prst="rect">
            <a:avLst/>
          </a:prstGeom>
          <a:noFill/>
          <a:ln>
            <a:noFill/>
          </a:ln>
        </p:spPr>
      </p:pic>
      <p:pic>
        <p:nvPicPr>
          <p:cNvPr id="6" name="Picture 5"/>
          <p:cNvPicPr/>
          <p:nvPr/>
        </p:nvPicPr>
        <p:blipFill>
          <a:blip r:embed="rId4"/>
          <a:stretch>
            <a:fillRect/>
          </a:stretch>
        </p:blipFill>
        <p:spPr>
          <a:xfrm>
            <a:off x="6054434" y="2672703"/>
            <a:ext cx="5680364" cy="2711757"/>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8076123" y="2221283"/>
            <a:ext cx="1636987" cy="369332"/>
          </a:xfrm>
          <a:prstGeom prst="rect">
            <a:avLst/>
          </a:prstGeom>
        </p:spPr>
        <p:txBody>
          <a:bodyPr wrap="none">
            <a:spAutoFit/>
          </a:bodyPr>
          <a:lstStyle/>
          <a:p>
            <a:r>
              <a:rPr lang="en-GB" dirty="0" smtClean="0"/>
              <a:t>Alternative I </a:t>
            </a:r>
            <a:endParaRPr lang="en-GB" dirty="0"/>
          </a:p>
        </p:txBody>
      </p:sp>
      <p:sp>
        <p:nvSpPr>
          <p:cNvPr id="8" name="Title 1"/>
          <p:cNvSpPr>
            <a:spLocks noGrp="1"/>
          </p:cNvSpPr>
          <p:nvPr>
            <p:ph type="title"/>
          </p:nvPr>
        </p:nvSpPr>
        <p:spPr>
          <a:xfrm>
            <a:off x="1721698" y="605736"/>
            <a:ext cx="8911687" cy="1280890"/>
          </a:xfrm>
        </p:spPr>
        <p:txBody>
          <a:bodyPr>
            <a:normAutofit/>
          </a:bodyPr>
          <a:lstStyle/>
          <a:p>
            <a:r>
              <a:rPr lang="en-US" sz="4400" b="1" dirty="0"/>
              <a:t>Selection of the best solution</a:t>
            </a:r>
            <a:endParaRPr lang="en-GB" sz="4400" b="1" dirty="0"/>
          </a:p>
        </p:txBody>
      </p:sp>
    </p:spTree>
    <p:extLst>
      <p:ext uri="{BB962C8B-B14F-4D97-AF65-F5344CB8AC3E}">
        <p14:creationId xmlns:p14="http://schemas.microsoft.com/office/powerpoint/2010/main" val="29326967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97480" y="1701142"/>
            <a:ext cx="8915400" cy="3777622"/>
          </a:xfrm>
        </p:spPr>
        <p:txBody>
          <a:bodyPr/>
          <a:lstStyle/>
          <a:p>
            <a:r>
              <a:rPr lang="en-GB" sz="2400" dirty="0">
                <a:solidFill>
                  <a:schemeClr val="tx1">
                    <a:lumMod val="85000"/>
                    <a:lumOff val="15000"/>
                  </a:schemeClr>
                </a:solidFill>
                <a:latin typeface="+mj-lt"/>
                <a:ea typeface="+mj-ea"/>
                <a:cs typeface="+mj-cs"/>
              </a:rPr>
              <a:t>Connection between the west terminal and new campus</a:t>
            </a:r>
          </a:p>
          <a:p>
            <a:endParaRPr lang="en-GB"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95338" y="2756257"/>
            <a:ext cx="4909717" cy="946957"/>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895338" y="3856157"/>
            <a:ext cx="4274949" cy="1787093"/>
          </a:xfrm>
          <a:prstGeom prst="rect">
            <a:avLst/>
          </a:prstGeom>
          <a:noFill/>
          <a:ln>
            <a:noFill/>
          </a:ln>
        </p:spPr>
      </p:pic>
      <p:pic>
        <p:nvPicPr>
          <p:cNvPr id="6" name="Picture 5"/>
          <p:cNvPicPr/>
          <p:nvPr/>
        </p:nvPicPr>
        <p:blipFill>
          <a:blip r:embed="rId4"/>
          <a:stretch>
            <a:fillRect/>
          </a:stretch>
        </p:blipFill>
        <p:spPr>
          <a:xfrm>
            <a:off x="6179128" y="2756257"/>
            <a:ext cx="5638800" cy="2821940"/>
          </a:xfrm>
          <a:prstGeom prst="rect">
            <a:avLst/>
          </a:prstGeom>
          <a:ln>
            <a:noFill/>
          </a:ln>
          <a:effectLst>
            <a:outerShdw blurRad="292100" dist="139700" dir="2700000" algn="tl" rotWithShape="0">
              <a:srgbClr val="333333">
                <a:alpha val="65000"/>
              </a:srgbClr>
            </a:outerShdw>
          </a:effectLst>
        </p:spPr>
      </p:pic>
      <p:sp>
        <p:nvSpPr>
          <p:cNvPr id="7" name="Title 1"/>
          <p:cNvSpPr>
            <a:spLocks noGrp="1"/>
          </p:cNvSpPr>
          <p:nvPr>
            <p:ph type="title"/>
          </p:nvPr>
        </p:nvSpPr>
        <p:spPr>
          <a:xfrm>
            <a:off x="1721698" y="605736"/>
            <a:ext cx="8911687" cy="1280890"/>
          </a:xfrm>
        </p:spPr>
        <p:txBody>
          <a:bodyPr>
            <a:normAutofit/>
          </a:bodyPr>
          <a:lstStyle/>
          <a:p>
            <a:r>
              <a:rPr lang="en-US" sz="4400" b="1" dirty="0"/>
              <a:t>Selection of the best solution</a:t>
            </a:r>
            <a:endParaRPr lang="en-GB" sz="4400" b="1" dirty="0"/>
          </a:p>
        </p:txBody>
      </p:sp>
      <p:sp>
        <p:nvSpPr>
          <p:cNvPr id="8" name="Rectangle 7"/>
          <p:cNvSpPr/>
          <p:nvPr/>
        </p:nvSpPr>
        <p:spPr>
          <a:xfrm>
            <a:off x="8076123" y="2221283"/>
            <a:ext cx="1636987" cy="369332"/>
          </a:xfrm>
          <a:prstGeom prst="rect">
            <a:avLst/>
          </a:prstGeom>
        </p:spPr>
        <p:txBody>
          <a:bodyPr wrap="none">
            <a:spAutoFit/>
          </a:bodyPr>
          <a:lstStyle/>
          <a:p>
            <a:r>
              <a:rPr lang="en-GB" dirty="0" smtClean="0"/>
              <a:t>Alternative I </a:t>
            </a:r>
            <a:endParaRPr lang="en-GB" dirty="0"/>
          </a:p>
        </p:txBody>
      </p:sp>
    </p:spTree>
    <p:extLst>
      <p:ext uri="{BB962C8B-B14F-4D97-AF65-F5344CB8AC3E}">
        <p14:creationId xmlns:p14="http://schemas.microsoft.com/office/powerpoint/2010/main" val="41531898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21698" y="605736"/>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t>Cross-section and Plan for BRT</a:t>
            </a:r>
            <a:endParaRPr lang="en-GB" sz="44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547" y="1771217"/>
            <a:ext cx="7200034" cy="4433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p:cNvSpPr>
            <a:spLocks noGrp="1"/>
          </p:cNvSpPr>
          <p:nvPr>
            <p:ph idx="1"/>
          </p:nvPr>
        </p:nvSpPr>
        <p:spPr>
          <a:xfrm>
            <a:off x="1196935" y="1687288"/>
            <a:ext cx="3167247" cy="3777622"/>
          </a:xfrm>
        </p:spPr>
        <p:txBody>
          <a:bodyPr/>
          <a:lstStyle/>
          <a:p>
            <a:r>
              <a:rPr lang="en-GB" sz="2400" dirty="0" smtClean="0">
                <a:solidFill>
                  <a:schemeClr val="tx1">
                    <a:lumMod val="85000"/>
                    <a:lumOff val="15000"/>
                  </a:schemeClr>
                </a:solidFill>
                <a:latin typeface="+mj-lt"/>
                <a:ea typeface="+mj-ea"/>
                <a:cs typeface="+mj-cs"/>
              </a:rPr>
              <a:t>Intersection </a:t>
            </a:r>
            <a:r>
              <a:rPr lang="en-GB" sz="2400" dirty="0" smtClean="0">
                <a:solidFill>
                  <a:schemeClr val="tx1">
                    <a:lumMod val="85000"/>
                    <a:lumOff val="15000"/>
                  </a:schemeClr>
                </a:solidFill>
                <a:latin typeface="+mj-lt"/>
                <a:ea typeface="+mj-ea"/>
                <a:cs typeface="+mj-cs"/>
              </a:rPr>
              <a:t>plan </a:t>
            </a:r>
            <a:r>
              <a:rPr lang="en-GB" sz="2400" dirty="0" smtClean="0">
                <a:solidFill>
                  <a:schemeClr val="tx1">
                    <a:lumMod val="85000"/>
                    <a:lumOff val="15000"/>
                  </a:schemeClr>
                </a:solidFill>
                <a:latin typeface="+mj-lt"/>
                <a:ea typeface="+mj-ea"/>
                <a:cs typeface="+mj-cs"/>
              </a:rPr>
              <a:t>(Al-Salam intersection).</a:t>
            </a:r>
            <a:endParaRPr lang="en-GB" dirty="0"/>
          </a:p>
        </p:txBody>
      </p:sp>
    </p:spTree>
    <p:extLst>
      <p:ext uri="{BB962C8B-B14F-4D97-AF65-F5344CB8AC3E}">
        <p14:creationId xmlns:p14="http://schemas.microsoft.com/office/powerpoint/2010/main" val="364641538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21698" y="605736"/>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t>Cross-section and Plan for BRT</a:t>
            </a:r>
            <a:endParaRPr lang="en-GB" sz="44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5801" y="1886626"/>
            <a:ext cx="7067117" cy="4358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a:spLocks noGrp="1"/>
          </p:cNvSpPr>
          <p:nvPr>
            <p:ph idx="1"/>
          </p:nvPr>
        </p:nvSpPr>
        <p:spPr>
          <a:xfrm>
            <a:off x="1196935" y="1687288"/>
            <a:ext cx="4746665" cy="3777622"/>
          </a:xfrm>
        </p:spPr>
        <p:txBody>
          <a:bodyPr/>
          <a:lstStyle/>
          <a:p>
            <a:r>
              <a:rPr lang="en-US" sz="2400" dirty="0" smtClean="0"/>
              <a:t>Plan for midblock. </a:t>
            </a:r>
            <a:endParaRPr lang="en-GB" dirty="0"/>
          </a:p>
        </p:txBody>
      </p:sp>
    </p:spTree>
    <p:extLst>
      <p:ext uri="{BB962C8B-B14F-4D97-AF65-F5344CB8AC3E}">
        <p14:creationId xmlns:p14="http://schemas.microsoft.com/office/powerpoint/2010/main" val="15982797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21698" y="605736"/>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t>Cross-section and Plan for BRT</a:t>
            </a:r>
            <a:endParaRPr lang="en-GB" sz="44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0910" y="2177572"/>
            <a:ext cx="8360763" cy="4215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a:spLocks noGrp="1"/>
          </p:cNvSpPr>
          <p:nvPr>
            <p:ph idx="1"/>
          </p:nvPr>
        </p:nvSpPr>
        <p:spPr>
          <a:xfrm>
            <a:off x="1196934" y="1687288"/>
            <a:ext cx="6617029" cy="3777622"/>
          </a:xfrm>
        </p:spPr>
        <p:txBody>
          <a:bodyPr/>
          <a:lstStyle/>
          <a:p>
            <a:r>
              <a:rPr lang="en-GB" sz="2400" dirty="0" smtClean="0">
                <a:solidFill>
                  <a:schemeClr val="tx1">
                    <a:lumMod val="85000"/>
                    <a:lumOff val="15000"/>
                  </a:schemeClr>
                </a:solidFill>
                <a:latin typeface="+mj-lt"/>
                <a:ea typeface="+mj-ea"/>
                <a:cs typeface="+mj-cs"/>
              </a:rPr>
              <a:t>Cross- section for midblock and plan.</a:t>
            </a:r>
            <a:endParaRPr lang="en-GB" dirty="0"/>
          </a:p>
        </p:txBody>
      </p:sp>
    </p:spTree>
    <p:extLst>
      <p:ext uri="{BB962C8B-B14F-4D97-AF65-F5344CB8AC3E}">
        <p14:creationId xmlns:p14="http://schemas.microsoft.com/office/powerpoint/2010/main" val="4245743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a:stretch>
            <a:fillRect/>
          </a:stretch>
        </p:blipFill>
        <p:spPr>
          <a:xfrm>
            <a:off x="1789156" y="1534196"/>
            <a:ext cx="9070910" cy="4507515"/>
          </a:xfrm>
          <a:prstGeom prst="rect">
            <a:avLst/>
          </a:prstGeom>
        </p:spPr>
      </p:pic>
      <p:pic>
        <p:nvPicPr>
          <p:cNvPr id="6" name="Picture 5" descr="Untitled.png"/>
          <p:cNvPicPr/>
          <p:nvPr/>
        </p:nvPicPr>
        <p:blipFill>
          <a:blip r:embed="rId4" cstate="print"/>
          <a:stretch>
            <a:fillRect/>
          </a:stretch>
        </p:blipFill>
        <p:spPr>
          <a:xfrm>
            <a:off x="8378758" y="2135446"/>
            <a:ext cx="2127430" cy="1118499"/>
          </a:xfrm>
          <a:prstGeom prst="rect">
            <a:avLst/>
          </a:prstGeom>
        </p:spPr>
      </p:pic>
      <p:pic>
        <p:nvPicPr>
          <p:cNvPr id="5" name="Picture 4" descr="new w.png"/>
          <p:cNvPicPr/>
          <p:nvPr/>
        </p:nvPicPr>
        <p:blipFill>
          <a:blip r:embed="rId5" cstate="print"/>
          <a:stretch>
            <a:fillRect/>
          </a:stretch>
        </p:blipFill>
        <p:spPr>
          <a:xfrm>
            <a:off x="2507264" y="4448598"/>
            <a:ext cx="1818333" cy="981896"/>
          </a:xfrm>
          <a:prstGeom prst="rect">
            <a:avLst/>
          </a:prstGeom>
        </p:spPr>
      </p:pic>
      <p:cxnSp>
        <p:nvCxnSpPr>
          <p:cNvPr id="3" name="Straight Connector 2"/>
          <p:cNvCxnSpPr/>
          <p:nvPr/>
        </p:nvCxnSpPr>
        <p:spPr>
          <a:xfrm flipH="1">
            <a:off x="10198100" y="3253945"/>
            <a:ext cx="308089" cy="22519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378758" y="3253945"/>
            <a:ext cx="1819342" cy="22519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2507264" y="2262630"/>
            <a:ext cx="1578961" cy="21859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086225" y="2262630"/>
            <a:ext cx="239372" cy="2185968"/>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807152" y="628680"/>
            <a:ext cx="4558146" cy="769441"/>
          </a:xfrm>
          <a:prstGeom prst="rect">
            <a:avLst/>
          </a:prstGeom>
        </p:spPr>
        <p:txBody>
          <a:bodyPr wrap="square">
            <a:spAutoFit/>
          </a:bodyPr>
          <a:lstStyle/>
          <a:p>
            <a:r>
              <a:rPr lang="en-US" sz="4400" b="1" dirty="0" smtClean="0"/>
              <a:t>Overview Map </a:t>
            </a:r>
            <a:endParaRPr lang="en-GB" sz="4400" b="1" dirty="0"/>
          </a:p>
        </p:txBody>
      </p:sp>
    </p:spTree>
    <p:extLst>
      <p:ext uri="{BB962C8B-B14F-4D97-AF65-F5344CB8AC3E}">
        <p14:creationId xmlns:p14="http://schemas.microsoft.com/office/powerpoint/2010/main" val="9737450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721698" y="605736"/>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t>Cross-section and Plan for BRT</a:t>
            </a:r>
            <a:endParaRPr lang="en-GB" sz="4400" b="1"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0993" y="1430075"/>
            <a:ext cx="4250315" cy="5140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a:spLocks noGrp="1"/>
          </p:cNvSpPr>
          <p:nvPr>
            <p:ph idx="1"/>
          </p:nvPr>
        </p:nvSpPr>
        <p:spPr>
          <a:xfrm>
            <a:off x="1196935" y="1687288"/>
            <a:ext cx="4026229" cy="3777622"/>
          </a:xfrm>
        </p:spPr>
        <p:txBody>
          <a:bodyPr/>
          <a:lstStyle/>
          <a:p>
            <a:r>
              <a:rPr lang="en-GB" sz="2400" dirty="0" smtClean="0">
                <a:solidFill>
                  <a:schemeClr val="tx1">
                    <a:lumMod val="85000"/>
                    <a:lumOff val="15000"/>
                  </a:schemeClr>
                </a:solidFill>
                <a:latin typeface="+mj-lt"/>
                <a:ea typeface="+mj-ea"/>
                <a:cs typeface="+mj-cs"/>
              </a:rPr>
              <a:t>Bus stop station cross section and plan.</a:t>
            </a:r>
            <a:endParaRPr lang="en-GB" dirty="0"/>
          </a:p>
        </p:txBody>
      </p:sp>
    </p:spTree>
    <p:extLst>
      <p:ext uri="{BB962C8B-B14F-4D97-AF65-F5344CB8AC3E}">
        <p14:creationId xmlns:p14="http://schemas.microsoft.com/office/powerpoint/2010/main" val="7154230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261" y="2184015"/>
            <a:ext cx="11569739" cy="1280890"/>
          </a:xfrm>
        </p:spPr>
        <p:txBody>
          <a:bodyPr>
            <a:normAutofit fontScale="90000"/>
          </a:bodyPr>
          <a:lstStyle/>
          <a:p>
            <a:pPr algn="ctr"/>
            <a:r>
              <a:rPr lang="en-GB" sz="8600" i="1" dirty="0">
                <a:latin typeface="Algerian" panose="04020705040A02060702" pitchFamily="82" charset="0"/>
              </a:rPr>
              <a:t>FUTURE  </a:t>
            </a:r>
            <a:r>
              <a:rPr lang="en-GB" sz="8600" i="1" dirty="0" smtClean="0">
                <a:latin typeface="Algerian" panose="04020705040A02060702" pitchFamily="82" charset="0"/>
              </a:rPr>
              <a:t>ANALYSIS</a:t>
            </a:r>
            <a:r>
              <a:rPr lang="en-GB" b="1" cap="all" dirty="0"/>
              <a:t/>
            </a:r>
            <a:br>
              <a:rPr lang="en-GB" b="1" cap="all" dirty="0"/>
            </a:br>
            <a:endParaRPr lang="en-GB" dirty="0"/>
          </a:p>
        </p:txBody>
      </p:sp>
    </p:spTree>
    <p:extLst>
      <p:ext uri="{BB962C8B-B14F-4D97-AF65-F5344CB8AC3E}">
        <p14:creationId xmlns:p14="http://schemas.microsoft.com/office/powerpoint/2010/main" val="32381351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81544" y="540983"/>
            <a:ext cx="8911687" cy="1280890"/>
          </a:xfrm>
        </p:spPr>
        <p:txBody>
          <a:bodyPr>
            <a:normAutofit/>
          </a:bodyPr>
          <a:lstStyle/>
          <a:p>
            <a:r>
              <a:rPr lang="en-US" sz="4400" b="1" dirty="0"/>
              <a:t>Capacity of BRT lane</a:t>
            </a:r>
            <a:endParaRPr lang="en-GB" sz="4400" b="1" dirty="0"/>
          </a:p>
        </p:txBody>
      </p:sp>
      <p:pic>
        <p:nvPicPr>
          <p:cNvPr id="5"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6206835" y="1870364"/>
            <a:ext cx="5458692" cy="417021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Content Placeholder 2"/>
          <p:cNvSpPr>
            <a:spLocks noGrp="1"/>
          </p:cNvSpPr>
          <p:nvPr>
            <p:ph idx="1"/>
          </p:nvPr>
        </p:nvSpPr>
        <p:spPr>
          <a:xfrm>
            <a:off x="1113806" y="2066662"/>
            <a:ext cx="4885210" cy="3777622"/>
          </a:xfrm>
        </p:spPr>
        <p:txBody>
          <a:bodyPr/>
          <a:lstStyle/>
          <a:p>
            <a:pPr>
              <a:lnSpc>
                <a:spcPct val="150000"/>
              </a:lnSpc>
            </a:pPr>
            <a:r>
              <a:rPr lang="en-GB" dirty="0" smtClean="0"/>
              <a:t>Max. right </a:t>
            </a:r>
            <a:r>
              <a:rPr lang="en-GB" dirty="0"/>
              <a:t>turn at </a:t>
            </a:r>
            <a:r>
              <a:rPr lang="en-GB" dirty="0" smtClean="0"/>
              <a:t>critical intersection</a:t>
            </a:r>
          </a:p>
          <a:p>
            <a:pPr>
              <a:lnSpc>
                <a:spcPct val="150000"/>
              </a:lnSpc>
            </a:pPr>
            <a:r>
              <a:rPr lang="en-GB" dirty="0" smtClean="0"/>
              <a:t>Assuming </a:t>
            </a:r>
            <a:r>
              <a:rPr lang="en-GB" dirty="0"/>
              <a:t>the conflicting of </a:t>
            </a:r>
            <a:r>
              <a:rPr lang="en-GB" dirty="0" smtClean="0"/>
              <a:t>pedestrian </a:t>
            </a:r>
            <a:r>
              <a:rPr lang="en-GB" dirty="0"/>
              <a:t>with bus lane equal </a:t>
            </a:r>
            <a:r>
              <a:rPr lang="en-GB" b="1" dirty="0"/>
              <a:t>100 </a:t>
            </a:r>
            <a:r>
              <a:rPr lang="en-GB" b="1" dirty="0" err="1"/>
              <a:t>ped</a:t>
            </a:r>
            <a:r>
              <a:rPr lang="en-GB" b="1" dirty="0"/>
              <a:t>/h</a:t>
            </a:r>
            <a:r>
              <a:rPr lang="en-GB" b="1" dirty="0" smtClean="0"/>
              <a:t> </a:t>
            </a:r>
          </a:p>
          <a:p>
            <a:pPr>
              <a:lnSpc>
                <a:spcPct val="150000"/>
              </a:lnSpc>
            </a:pPr>
            <a:r>
              <a:rPr lang="en-GB" dirty="0"/>
              <a:t>Assuming d</a:t>
            </a:r>
            <a:r>
              <a:rPr lang="en-GB" dirty="0" smtClean="0"/>
              <a:t>well time equal </a:t>
            </a:r>
            <a:r>
              <a:rPr lang="en-GB" b="1" dirty="0"/>
              <a:t>30 sec </a:t>
            </a:r>
            <a:endParaRPr lang="en-GB" b="1" dirty="0" smtClean="0"/>
          </a:p>
          <a:p>
            <a:pPr>
              <a:lnSpc>
                <a:spcPct val="150000"/>
              </a:lnSpc>
            </a:pPr>
            <a:r>
              <a:rPr lang="en-GB" dirty="0" smtClean="0"/>
              <a:t>Assuming </a:t>
            </a:r>
            <a:r>
              <a:rPr lang="en-GB" dirty="0"/>
              <a:t>non-Skip-Stop operation </a:t>
            </a:r>
          </a:p>
        </p:txBody>
      </p:sp>
    </p:spTree>
    <p:extLst>
      <p:ext uri="{BB962C8B-B14F-4D97-AF65-F5344CB8AC3E}">
        <p14:creationId xmlns:p14="http://schemas.microsoft.com/office/powerpoint/2010/main" val="28470000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1544" y="540983"/>
            <a:ext cx="8911687" cy="1280890"/>
          </a:xfrm>
        </p:spPr>
        <p:txBody>
          <a:bodyPr>
            <a:normAutofit/>
          </a:bodyPr>
          <a:lstStyle/>
          <a:p>
            <a:r>
              <a:rPr lang="en-US" sz="4400" b="1" dirty="0"/>
              <a:t>Capacity of BRT lane</a:t>
            </a:r>
            <a:endParaRPr lang="en-GB" sz="4400" b="1" dirty="0"/>
          </a:p>
        </p:txBody>
      </p:sp>
      <p:pic>
        <p:nvPicPr>
          <p:cNvPr id="4" name="Content Placeholder 3"/>
          <p:cNvPicPr>
            <a:picLocks noGrp="1"/>
          </p:cNvPicPr>
          <p:nvPr>
            <p:ph idx="1"/>
          </p:nvPr>
        </p:nvPicPr>
        <p:blipFill>
          <a:blip r:embed="rId3"/>
          <a:stretch>
            <a:fillRect/>
          </a:stretch>
        </p:blipFill>
        <p:spPr>
          <a:xfrm>
            <a:off x="1385269" y="1944285"/>
            <a:ext cx="9033350" cy="4031052"/>
          </a:xfrm>
          <a:prstGeom prst="rect">
            <a:avLst/>
          </a:prstGeom>
          <a:ln>
            <a:noFill/>
          </a:ln>
          <a:effectLst>
            <a:outerShdw blurRad="292100" dist="139700" dir="2700000" algn="tl" rotWithShape="0">
              <a:srgbClr val="333333">
                <a:alpha val="65000"/>
              </a:srgbClr>
            </a:outerShdw>
          </a:effectLst>
        </p:spPr>
      </p:pic>
      <p:graphicFrame>
        <p:nvGraphicFramePr>
          <p:cNvPr id="5" name="Table 4"/>
          <p:cNvGraphicFramePr>
            <a:graphicFrameLocks noGrp="1"/>
          </p:cNvGraphicFramePr>
          <p:nvPr>
            <p:extLst>
              <p:ext uri="{D42A27DB-BD31-4B8C-83A1-F6EECF244321}">
                <p14:modId xmlns:p14="http://schemas.microsoft.com/office/powerpoint/2010/main" val="1926178634"/>
              </p:ext>
            </p:extLst>
          </p:nvPr>
        </p:nvGraphicFramePr>
        <p:xfrm>
          <a:off x="6515866" y="1713452"/>
          <a:ext cx="5020945" cy="1661160"/>
        </p:xfrm>
        <a:graphic>
          <a:graphicData uri="http://schemas.openxmlformats.org/drawingml/2006/table">
            <a:tbl>
              <a:tblPr firstRow="1" firstCol="1" bandRow="1">
                <a:tableStyleId>{5C22544A-7EE6-4342-B048-85BDC9FD1C3A}</a:tableStyleId>
              </a:tblPr>
              <a:tblGrid>
                <a:gridCol w="740410"/>
                <a:gridCol w="1580515"/>
                <a:gridCol w="1169670"/>
                <a:gridCol w="1530350"/>
              </a:tblGrid>
              <a:tr h="0">
                <a:tc>
                  <a:txBody>
                    <a:bodyPr/>
                    <a:lstStyle/>
                    <a:p>
                      <a:pPr marL="0" marR="0" algn="ctr">
                        <a:lnSpc>
                          <a:spcPct val="150000"/>
                        </a:lnSpc>
                        <a:spcBef>
                          <a:spcPts val="1200"/>
                        </a:spcBef>
                        <a:spcAft>
                          <a:spcPts val="0"/>
                        </a:spcAft>
                      </a:pPr>
                      <a:r>
                        <a:rPr lang="en-GB" sz="1100" dirty="0">
                          <a:effectLst/>
                        </a:rPr>
                        <a:t>Part</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dirty="0">
                          <a:effectLst/>
                        </a:rPr>
                        <a:t>Critical Intersection</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a:effectLst/>
                        </a:rPr>
                        <a:t>Volume of R.T.</a:t>
                      </a:r>
                    </a:p>
                    <a:p>
                      <a:pPr marL="0" marR="0" algn="ctr">
                        <a:lnSpc>
                          <a:spcPct val="150000"/>
                        </a:lnSpc>
                        <a:spcBef>
                          <a:spcPts val="1200"/>
                        </a:spcBef>
                        <a:spcAft>
                          <a:spcPts val="0"/>
                        </a:spcAft>
                      </a:pPr>
                      <a:r>
                        <a:rPr lang="en-GB" sz="1100">
                          <a:effectLst/>
                        </a:rPr>
                        <a:t>(Veh/hr)</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dirty="0">
                          <a:effectLst/>
                        </a:rPr>
                        <a:t>Max. No. of bus/hr</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a:lnSpc>
                          <a:spcPct val="150000"/>
                        </a:lnSpc>
                        <a:spcBef>
                          <a:spcPts val="1200"/>
                        </a:spcBef>
                        <a:spcAft>
                          <a:spcPts val="0"/>
                        </a:spcAft>
                      </a:pPr>
                      <a:r>
                        <a:rPr lang="en-GB" sz="1100">
                          <a:effectLst/>
                        </a:rPr>
                        <a:t>Part (I)</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a:effectLst/>
                        </a:rPr>
                        <a:t>Hittin Intersection II  </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a:effectLst/>
                        </a:rPr>
                        <a:t>36</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dirty="0">
                          <a:effectLst/>
                        </a:rPr>
                        <a:t>73</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a:lnSpc>
                          <a:spcPct val="150000"/>
                        </a:lnSpc>
                        <a:spcBef>
                          <a:spcPts val="1200"/>
                        </a:spcBef>
                        <a:spcAft>
                          <a:spcPts val="0"/>
                        </a:spcAft>
                      </a:pPr>
                      <a:r>
                        <a:rPr lang="en-GB" sz="1100">
                          <a:effectLst/>
                        </a:rPr>
                        <a:t>Part (II)</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a:effectLst/>
                        </a:rPr>
                        <a:t>Al-Salam intersection</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dirty="0">
                          <a:effectLst/>
                        </a:rPr>
                        <a:t>230</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a:effectLst/>
                        </a:rPr>
                        <a:t>49</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a:lnSpc>
                          <a:spcPct val="150000"/>
                        </a:lnSpc>
                        <a:spcBef>
                          <a:spcPts val="1200"/>
                        </a:spcBef>
                        <a:spcAft>
                          <a:spcPts val="0"/>
                        </a:spcAft>
                      </a:pPr>
                      <a:r>
                        <a:rPr lang="en-GB" sz="1100">
                          <a:effectLst/>
                        </a:rPr>
                        <a:t>Part (III)</a:t>
                      </a:r>
                      <a:endParaRPr lang="en-GB"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dirty="0">
                          <a:effectLst/>
                        </a:rPr>
                        <a:t>Tunis Intersection (top)</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dirty="0">
                          <a:effectLst/>
                        </a:rPr>
                        <a:t>101</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GB" sz="1100" dirty="0">
                          <a:effectLst/>
                        </a:rPr>
                        <a:t>65</a:t>
                      </a:r>
                      <a:endParaRPr lang="en-GB"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6" name="TextBox 5"/>
          <p:cNvSpPr txBox="1"/>
          <p:nvPr/>
        </p:nvSpPr>
        <p:spPr>
          <a:xfrm>
            <a:off x="6418883" y="1251787"/>
            <a:ext cx="2947201" cy="461665"/>
          </a:xfrm>
          <a:prstGeom prst="rect">
            <a:avLst/>
          </a:prstGeom>
          <a:noFill/>
        </p:spPr>
        <p:txBody>
          <a:bodyPr wrap="square" rtlCol="0">
            <a:spAutoFit/>
          </a:bodyPr>
          <a:lstStyle/>
          <a:p>
            <a:r>
              <a:rPr lang="en-US" sz="2400" dirty="0">
                <a:solidFill>
                  <a:schemeClr val="tx1">
                    <a:lumMod val="85000"/>
                    <a:lumOff val="15000"/>
                  </a:schemeClr>
                </a:solidFill>
                <a:latin typeface="+mj-lt"/>
                <a:ea typeface="+mj-ea"/>
                <a:cs typeface="+mj-cs"/>
              </a:rPr>
              <a:t>Morning period</a:t>
            </a:r>
            <a:endParaRPr lang="en-GB" sz="2400" dirty="0">
              <a:solidFill>
                <a:schemeClr val="tx1">
                  <a:lumMod val="85000"/>
                  <a:lumOff val="15000"/>
                </a:schemeClr>
              </a:solidFill>
              <a:latin typeface="+mj-lt"/>
              <a:ea typeface="+mj-ea"/>
              <a:cs typeface="+mj-cs"/>
            </a:endParaRPr>
          </a:p>
        </p:txBody>
      </p:sp>
    </p:spTree>
    <p:extLst>
      <p:ext uri="{BB962C8B-B14F-4D97-AF65-F5344CB8AC3E}">
        <p14:creationId xmlns:p14="http://schemas.microsoft.com/office/powerpoint/2010/main" val="239182187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5754" y="1383050"/>
            <a:ext cx="8915400" cy="3777622"/>
          </a:xfrm>
        </p:spPr>
        <p:txBody>
          <a:bodyPr>
            <a:normAutofit/>
          </a:bodyPr>
          <a:lstStyle/>
          <a:p>
            <a:r>
              <a:rPr lang="en-US" sz="2000" dirty="0">
                <a:solidFill>
                  <a:schemeClr val="tx1">
                    <a:lumMod val="85000"/>
                    <a:lumOff val="15000"/>
                  </a:schemeClr>
                </a:solidFill>
                <a:latin typeface="+mj-lt"/>
                <a:ea typeface="+mj-ea"/>
                <a:cs typeface="+mj-cs"/>
              </a:rPr>
              <a:t>Analysis for </a:t>
            </a:r>
            <a:r>
              <a:rPr lang="en-US" sz="2000" b="1" dirty="0" smtClean="0">
                <a:solidFill>
                  <a:schemeClr val="tx1">
                    <a:lumMod val="85000"/>
                    <a:lumOff val="15000"/>
                  </a:schemeClr>
                </a:solidFill>
                <a:latin typeface="+mj-lt"/>
                <a:ea typeface="+mj-ea"/>
                <a:cs typeface="+mj-cs"/>
              </a:rPr>
              <a:t>Links</a:t>
            </a:r>
            <a:r>
              <a:rPr lang="en-US" sz="2000" dirty="0" smtClean="0">
                <a:solidFill>
                  <a:schemeClr val="tx1">
                    <a:lumMod val="85000"/>
                    <a:lumOff val="15000"/>
                  </a:schemeClr>
                </a:solidFill>
                <a:latin typeface="+mj-lt"/>
                <a:ea typeface="+mj-ea"/>
                <a:cs typeface="+mj-cs"/>
              </a:rPr>
              <a:t> for </a:t>
            </a:r>
            <a:r>
              <a:rPr lang="en-US" sz="2000" dirty="0" smtClean="0">
                <a:solidFill>
                  <a:schemeClr val="tx1">
                    <a:lumMod val="85000"/>
                    <a:lumOff val="15000"/>
                  </a:schemeClr>
                </a:solidFill>
                <a:latin typeface="+mj-lt"/>
                <a:ea typeface="+mj-ea"/>
                <a:cs typeface="+mj-cs"/>
              </a:rPr>
              <a:t>with </a:t>
            </a:r>
            <a:r>
              <a:rPr lang="en-US" sz="2000" dirty="0" smtClean="0">
                <a:solidFill>
                  <a:schemeClr val="tx1">
                    <a:lumMod val="85000"/>
                    <a:lumOff val="15000"/>
                  </a:schemeClr>
                </a:solidFill>
                <a:latin typeface="+mj-lt"/>
                <a:ea typeface="+mj-ea"/>
                <a:cs typeface="+mj-cs"/>
              </a:rPr>
              <a:t>growth rate of 3% </a:t>
            </a:r>
            <a:endParaRPr lang="en-GB" sz="2000" dirty="0">
              <a:solidFill>
                <a:schemeClr val="tx1">
                  <a:lumMod val="85000"/>
                  <a:lumOff val="15000"/>
                </a:schemeClr>
              </a:solidFill>
              <a:latin typeface="+mj-lt"/>
              <a:ea typeface="+mj-ea"/>
              <a:cs typeface="+mj-cs"/>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715754" y="2077546"/>
            <a:ext cx="9407169" cy="2071582"/>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715755" y="4417752"/>
            <a:ext cx="9407169" cy="1955752"/>
          </a:xfrm>
          <a:prstGeom prst="rect">
            <a:avLst/>
          </a:prstGeom>
          <a:noFill/>
          <a:ln>
            <a:noFill/>
          </a:ln>
        </p:spPr>
      </p:pic>
      <p:sp>
        <p:nvSpPr>
          <p:cNvPr id="6" name="TextBox 5"/>
          <p:cNvSpPr txBox="1"/>
          <p:nvPr/>
        </p:nvSpPr>
        <p:spPr>
          <a:xfrm>
            <a:off x="368490" y="2637817"/>
            <a:ext cx="1214650" cy="461665"/>
          </a:xfrm>
          <a:prstGeom prst="rect">
            <a:avLst/>
          </a:prstGeom>
          <a:noFill/>
        </p:spPr>
        <p:txBody>
          <a:bodyPr wrap="square" rtlCol="0">
            <a:spAutoFit/>
          </a:bodyPr>
          <a:lstStyle/>
          <a:p>
            <a:r>
              <a:rPr lang="en-US" sz="2400" b="1" i="1" dirty="0" smtClean="0"/>
              <a:t>@ 2016</a:t>
            </a:r>
            <a:endParaRPr lang="en-GB" sz="2400" b="1" i="1" dirty="0"/>
          </a:p>
        </p:txBody>
      </p:sp>
      <p:sp>
        <p:nvSpPr>
          <p:cNvPr id="7" name="TextBox 6"/>
          <p:cNvSpPr txBox="1"/>
          <p:nvPr/>
        </p:nvSpPr>
        <p:spPr>
          <a:xfrm>
            <a:off x="368490" y="4929840"/>
            <a:ext cx="1214650" cy="461665"/>
          </a:xfrm>
          <a:prstGeom prst="rect">
            <a:avLst/>
          </a:prstGeom>
          <a:noFill/>
        </p:spPr>
        <p:txBody>
          <a:bodyPr wrap="square" rtlCol="0">
            <a:spAutoFit/>
          </a:bodyPr>
          <a:lstStyle/>
          <a:p>
            <a:r>
              <a:rPr lang="en-US" sz="2400" b="1" i="1" dirty="0"/>
              <a:t>@ </a:t>
            </a:r>
            <a:r>
              <a:rPr lang="en-US" sz="2400" b="1" i="1" dirty="0" smtClean="0"/>
              <a:t>2021</a:t>
            </a:r>
            <a:endParaRPr lang="en-GB" sz="2400" b="1" i="1" dirty="0"/>
          </a:p>
        </p:txBody>
      </p:sp>
      <p:sp>
        <p:nvSpPr>
          <p:cNvPr id="10" name="Title 1"/>
          <p:cNvSpPr>
            <a:spLocks noGrp="1"/>
          </p:cNvSpPr>
          <p:nvPr>
            <p:ph type="title"/>
          </p:nvPr>
        </p:nvSpPr>
        <p:spPr>
          <a:xfrm>
            <a:off x="1583140" y="610256"/>
            <a:ext cx="10913660" cy="1280890"/>
          </a:xfrm>
        </p:spPr>
        <p:txBody>
          <a:bodyPr>
            <a:normAutofit fontScale="90000"/>
          </a:bodyPr>
          <a:lstStyle/>
          <a:p>
            <a:r>
              <a:rPr lang="en-US" sz="4400" b="1" dirty="0"/>
              <a:t>Analysis </a:t>
            </a:r>
            <a:r>
              <a:rPr lang="en-GB" sz="4400" b="1" dirty="0"/>
              <a:t>Before </a:t>
            </a:r>
            <a:r>
              <a:rPr lang="en-GB" sz="4400" b="1" dirty="0" smtClean="0"/>
              <a:t>&amp; After Implementing </a:t>
            </a:r>
            <a:r>
              <a:rPr lang="en-GB" sz="4400" b="1" dirty="0"/>
              <a:t>BRT</a:t>
            </a:r>
          </a:p>
        </p:txBody>
      </p:sp>
    </p:spTree>
    <p:extLst>
      <p:ext uri="{BB962C8B-B14F-4D97-AF65-F5344CB8AC3E}">
        <p14:creationId xmlns:p14="http://schemas.microsoft.com/office/powerpoint/2010/main" val="40415603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715754" y="1383050"/>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000" dirty="0" smtClean="0">
                <a:solidFill>
                  <a:schemeClr val="tx1">
                    <a:lumMod val="85000"/>
                    <a:lumOff val="15000"/>
                  </a:schemeClr>
                </a:solidFill>
                <a:latin typeface="+mj-lt"/>
                <a:ea typeface="+mj-ea"/>
                <a:cs typeface="+mj-cs"/>
              </a:rPr>
              <a:t>Analysis for </a:t>
            </a:r>
            <a:r>
              <a:rPr lang="en-US" sz="2000" b="1" dirty="0" smtClean="0">
                <a:solidFill>
                  <a:schemeClr val="tx1">
                    <a:lumMod val="85000"/>
                    <a:lumOff val="15000"/>
                  </a:schemeClr>
                </a:solidFill>
                <a:latin typeface="+mj-lt"/>
                <a:ea typeface="+mj-ea"/>
                <a:cs typeface="+mj-cs"/>
              </a:rPr>
              <a:t>intersection</a:t>
            </a:r>
            <a:r>
              <a:rPr lang="en-US" sz="2000" dirty="0">
                <a:solidFill>
                  <a:schemeClr val="tx1">
                    <a:lumMod val="85000"/>
                    <a:lumOff val="15000"/>
                  </a:schemeClr>
                </a:solidFill>
              </a:rPr>
              <a:t> for morning period</a:t>
            </a:r>
            <a:r>
              <a:rPr lang="en-US" sz="2000" dirty="0" smtClean="0">
                <a:solidFill>
                  <a:schemeClr val="tx1">
                    <a:lumMod val="85000"/>
                    <a:lumOff val="15000"/>
                  </a:schemeClr>
                </a:solidFill>
                <a:latin typeface="+mj-lt"/>
                <a:ea typeface="+mj-ea"/>
                <a:cs typeface="+mj-cs"/>
              </a:rPr>
              <a:t> with growth rate of 3% </a:t>
            </a:r>
            <a:endParaRPr lang="en-GB" sz="2000" dirty="0">
              <a:solidFill>
                <a:schemeClr val="tx1">
                  <a:lumMod val="85000"/>
                  <a:lumOff val="15000"/>
                </a:schemeClr>
              </a:solidFill>
              <a:latin typeface="+mj-lt"/>
              <a:ea typeface="+mj-ea"/>
              <a:cs typeface="+mj-cs"/>
            </a:endParaRP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139241" y="1958744"/>
            <a:ext cx="8182395" cy="2183766"/>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795438" y="4322214"/>
            <a:ext cx="6487090" cy="2078586"/>
          </a:xfrm>
          <a:prstGeom prst="rect">
            <a:avLst/>
          </a:prstGeom>
          <a:noFill/>
          <a:ln>
            <a:noFill/>
          </a:ln>
        </p:spPr>
      </p:pic>
      <p:sp>
        <p:nvSpPr>
          <p:cNvPr id="8" name="TextBox 7"/>
          <p:cNvSpPr txBox="1"/>
          <p:nvPr/>
        </p:nvSpPr>
        <p:spPr>
          <a:xfrm>
            <a:off x="501104" y="2637817"/>
            <a:ext cx="1214650" cy="461665"/>
          </a:xfrm>
          <a:prstGeom prst="rect">
            <a:avLst/>
          </a:prstGeom>
          <a:noFill/>
        </p:spPr>
        <p:txBody>
          <a:bodyPr wrap="square" rtlCol="0">
            <a:spAutoFit/>
          </a:bodyPr>
          <a:lstStyle/>
          <a:p>
            <a:r>
              <a:rPr lang="en-US" sz="2400" b="1" i="1" dirty="0" smtClean="0"/>
              <a:t>@ 2016</a:t>
            </a:r>
            <a:endParaRPr lang="en-GB" sz="2400" b="1" i="1" dirty="0"/>
          </a:p>
        </p:txBody>
      </p:sp>
      <p:sp>
        <p:nvSpPr>
          <p:cNvPr id="9" name="TextBox 8"/>
          <p:cNvSpPr txBox="1"/>
          <p:nvPr/>
        </p:nvSpPr>
        <p:spPr>
          <a:xfrm>
            <a:off x="501104" y="4943492"/>
            <a:ext cx="1214650" cy="461665"/>
          </a:xfrm>
          <a:prstGeom prst="rect">
            <a:avLst/>
          </a:prstGeom>
          <a:noFill/>
        </p:spPr>
        <p:txBody>
          <a:bodyPr wrap="square" rtlCol="0">
            <a:spAutoFit/>
          </a:bodyPr>
          <a:lstStyle/>
          <a:p>
            <a:r>
              <a:rPr lang="en-US" sz="2400" b="1" i="1" dirty="0"/>
              <a:t>@ </a:t>
            </a:r>
            <a:r>
              <a:rPr lang="en-US" sz="2400" b="1" i="1" dirty="0" smtClean="0"/>
              <a:t>2021</a:t>
            </a:r>
            <a:endParaRPr lang="en-GB" sz="2400" b="1" i="1" dirty="0"/>
          </a:p>
        </p:txBody>
      </p:sp>
      <p:sp>
        <p:nvSpPr>
          <p:cNvPr id="10" name="Title 1"/>
          <p:cNvSpPr>
            <a:spLocks noGrp="1"/>
          </p:cNvSpPr>
          <p:nvPr>
            <p:ph type="title"/>
          </p:nvPr>
        </p:nvSpPr>
        <p:spPr>
          <a:xfrm>
            <a:off x="1583140" y="610256"/>
            <a:ext cx="10913660" cy="1280890"/>
          </a:xfrm>
        </p:spPr>
        <p:txBody>
          <a:bodyPr>
            <a:normAutofit fontScale="90000"/>
          </a:bodyPr>
          <a:lstStyle/>
          <a:p>
            <a:r>
              <a:rPr lang="en-US" sz="4400" b="1" dirty="0"/>
              <a:t>Analysis </a:t>
            </a:r>
            <a:r>
              <a:rPr lang="en-GB" sz="4400" b="1" dirty="0"/>
              <a:t>Before </a:t>
            </a:r>
            <a:r>
              <a:rPr lang="en-GB" sz="4400" b="1" dirty="0" smtClean="0"/>
              <a:t>&amp; After Implementing </a:t>
            </a:r>
            <a:r>
              <a:rPr lang="en-GB" sz="4400" b="1" dirty="0"/>
              <a:t>BRT</a:t>
            </a:r>
          </a:p>
        </p:txBody>
      </p:sp>
    </p:spTree>
    <p:extLst>
      <p:ext uri="{BB962C8B-B14F-4D97-AF65-F5344CB8AC3E}">
        <p14:creationId xmlns:p14="http://schemas.microsoft.com/office/powerpoint/2010/main" val="18311051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8779" y="637965"/>
            <a:ext cx="8911687" cy="1280890"/>
          </a:xfrm>
        </p:spPr>
        <p:txBody>
          <a:bodyPr/>
          <a:lstStyle/>
          <a:p>
            <a:r>
              <a:rPr lang="en-US" b="1" cap="all" dirty="0">
                <a:effectLst>
                  <a:glow>
                    <a:srgbClr val="000000"/>
                  </a:glow>
                  <a:outerShdw sx="0" sy="0">
                    <a:srgbClr val="000000"/>
                  </a:outerShdw>
                  <a:reflection stA="0" endPos="0" fadeDir="0" sx="0" sy="0"/>
                </a:effectLst>
              </a:rPr>
              <a:t>Design </a:t>
            </a:r>
            <a:r>
              <a:rPr lang="en-US" b="1" cap="all" dirty="0" smtClean="0">
                <a:effectLst>
                  <a:glow>
                    <a:srgbClr val="000000"/>
                  </a:glow>
                  <a:outerShdw sx="0" sy="0">
                    <a:srgbClr val="000000"/>
                  </a:outerShdw>
                  <a:reflection stA="0" endPos="0" fadeDir="0" sx="0" sy="0"/>
                </a:effectLst>
              </a:rPr>
              <a:t>signals </a:t>
            </a:r>
            <a:r>
              <a:rPr lang="en-US" b="1" cap="all" dirty="0">
                <a:effectLst>
                  <a:glow>
                    <a:srgbClr val="000000"/>
                  </a:glow>
                  <a:outerShdw sx="0" sy="0">
                    <a:srgbClr val="000000"/>
                  </a:outerShdw>
                  <a:reflection stA="0" endPos="0" fadeDir="0" sx="0" sy="0"/>
                </a:effectLst>
              </a:rPr>
              <a:t>for intersections</a:t>
            </a:r>
            <a:r>
              <a:rPr lang="en-GB" b="1" cap="all" dirty="0">
                <a:effectLst>
                  <a:glow>
                    <a:srgbClr val="000000"/>
                  </a:glow>
                  <a:outerShdw sx="0" sy="0">
                    <a:srgbClr val="000000"/>
                  </a:outerShdw>
                  <a:reflection stA="0" endPos="0" fadeDir="0" sx="0" sy="0"/>
                </a:effectLst>
              </a:rPr>
              <a:t/>
            </a:r>
            <a:br>
              <a:rPr lang="en-GB" b="1" cap="all" dirty="0">
                <a:effectLst>
                  <a:glow>
                    <a:srgbClr val="000000"/>
                  </a:glow>
                  <a:outerShdw sx="0" sy="0">
                    <a:srgbClr val="000000"/>
                  </a:outerShdw>
                  <a:reflection stA="0" endPos="0" fadeDir="0" sx="0" sy="0"/>
                </a:effectLst>
              </a:rPr>
            </a:br>
            <a:endParaRPr lang="en-GB" dirty="0"/>
          </a:p>
        </p:txBody>
      </p:sp>
      <p:sp>
        <p:nvSpPr>
          <p:cNvPr id="3" name="Content Placeholder 2"/>
          <p:cNvSpPr>
            <a:spLocks noGrp="1"/>
          </p:cNvSpPr>
          <p:nvPr>
            <p:ph idx="1"/>
          </p:nvPr>
        </p:nvSpPr>
        <p:spPr>
          <a:xfrm>
            <a:off x="1718779" y="1562100"/>
            <a:ext cx="5277766" cy="3777622"/>
          </a:xfrm>
        </p:spPr>
        <p:txBody>
          <a:bodyPr>
            <a:normAutofit/>
          </a:bodyPr>
          <a:lstStyle/>
          <a:p>
            <a:r>
              <a:rPr lang="en-US" sz="2400" dirty="0" smtClean="0">
                <a:solidFill>
                  <a:schemeClr val="tx1">
                    <a:lumMod val="85000"/>
                    <a:lumOff val="15000"/>
                  </a:schemeClr>
                </a:solidFill>
                <a:latin typeface="+mj-lt"/>
                <a:ea typeface="+mj-ea"/>
                <a:cs typeface="+mj-cs"/>
              </a:rPr>
              <a:t>Al-Quds </a:t>
            </a:r>
            <a:r>
              <a:rPr lang="en-US" sz="2400" dirty="0">
                <a:solidFill>
                  <a:schemeClr val="tx1">
                    <a:lumMod val="85000"/>
                    <a:lumOff val="15000"/>
                  </a:schemeClr>
                </a:solidFill>
                <a:latin typeface="+mj-lt"/>
                <a:ea typeface="+mj-ea"/>
                <a:cs typeface="+mj-cs"/>
              </a:rPr>
              <a:t>- </a:t>
            </a:r>
            <a:r>
              <a:rPr lang="en-GB" sz="2400" dirty="0">
                <a:solidFill>
                  <a:schemeClr val="tx1">
                    <a:lumMod val="85000"/>
                    <a:lumOff val="15000"/>
                  </a:schemeClr>
                </a:solidFill>
                <a:latin typeface="+mj-lt"/>
                <a:ea typeface="+mj-ea"/>
                <a:cs typeface="+mj-cs"/>
              </a:rPr>
              <a:t>Balata </a:t>
            </a:r>
            <a:r>
              <a:rPr lang="en-GB" sz="2400" dirty="0" smtClean="0">
                <a:solidFill>
                  <a:schemeClr val="tx1">
                    <a:lumMod val="85000"/>
                    <a:lumOff val="15000"/>
                  </a:schemeClr>
                </a:solidFill>
                <a:latin typeface="+mj-lt"/>
                <a:ea typeface="+mj-ea"/>
                <a:cs typeface="+mj-cs"/>
              </a:rPr>
              <a:t>Intersection</a:t>
            </a:r>
          </a:p>
          <a:p>
            <a:pPr lvl="1" indent="-342900"/>
            <a:r>
              <a:rPr lang="en-US" sz="2000" dirty="0" smtClean="0"/>
              <a:t>The signals design were made after  reducing the volumes of external public transportation vehicles.</a:t>
            </a:r>
            <a:endParaRPr lang="en-GB" sz="2000" dirty="0" smtClean="0"/>
          </a:p>
          <a:p>
            <a:pPr lvl="1" indent="-342900"/>
            <a:endParaRPr lang="en-GB" sz="2000" dirty="0" smtClean="0"/>
          </a:p>
          <a:p>
            <a:pPr lvl="1" indent="-342900"/>
            <a:r>
              <a:rPr lang="en-GB" sz="2000" dirty="0"/>
              <a:t>F</a:t>
            </a:r>
            <a:r>
              <a:rPr lang="en-GB" sz="2000" dirty="0" smtClean="0"/>
              <a:t>or </a:t>
            </a:r>
            <a:r>
              <a:rPr lang="en-GB" sz="2000" dirty="0"/>
              <a:t>the volume of 2021 based on a growth rate of 3</a:t>
            </a:r>
            <a:r>
              <a:rPr lang="en-GB" sz="2000" dirty="0" smtClean="0"/>
              <a:t>%</a:t>
            </a:r>
          </a:p>
          <a:p>
            <a:pPr lvl="1" indent="-342900"/>
            <a:endParaRPr lang="en-GB" sz="2000" dirty="0" smtClean="0"/>
          </a:p>
          <a:p>
            <a:pPr marL="0" indent="0">
              <a:buNone/>
            </a:pPr>
            <a:endParaRPr lang="en-GB" dirty="0" smtClean="0">
              <a:solidFill>
                <a:schemeClr val="tx1">
                  <a:lumMod val="85000"/>
                  <a:lumOff val="15000"/>
                </a:schemeClr>
              </a:solidFill>
              <a:latin typeface="+mj-lt"/>
              <a:ea typeface="+mj-ea"/>
              <a:cs typeface="+mj-cs"/>
            </a:endParaRPr>
          </a:p>
          <a:p>
            <a:pPr marL="0" indent="0">
              <a:buNone/>
            </a:pPr>
            <a:endParaRPr lang="en-GB" sz="2400" dirty="0">
              <a:solidFill>
                <a:schemeClr val="tx1">
                  <a:lumMod val="85000"/>
                  <a:lumOff val="15000"/>
                </a:schemeClr>
              </a:solidFill>
              <a:latin typeface="+mj-lt"/>
              <a:ea typeface="+mj-ea"/>
              <a:cs typeface="+mj-cs"/>
            </a:endParaRPr>
          </a:p>
        </p:txBody>
      </p:sp>
      <p:pic>
        <p:nvPicPr>
          <p:cNvPr id="4" name="Picture 3" descr="C:\Users\ihab\Downloads\image (1).png"/>
          <p:cNvPicPr/>
          <p:nvPr/>
        </p:nvPicPr>
        <p:blipFill>
          <a:blip r:embed="rId2">
            <a:extLst>
              <a:ext uri="{28A0092B-C50C-407E-A947-70E740481C1C}">
                <a14:useLocalDpi xmlns:a14="http://schemas.microsoft.com/office/drawing/2010/main" val="0"/>
              </a:ext>
            </a:extLst>
          </a:blip>
          <a:srcRect/>
          <a:stretch>
            <a:fillRect/>
          </a:stretch>
        </p:blipFill>
        <p:spPr bwMode="auto">
          <a:xfrm>
            <a:off x="7168202" y="1562100"/>
            <a:ext cx="4063906" cy="392075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Picture 4" descr="C:\Users\ihab\Downloads\15184013_10202729217548490_1901616063_o.png"/>
          <p:cNvPicPr/>
          <p:nvPr/>
        </p:nvPicPr>
        <p:blipFill>
          <a:blip r:embed="rId3">
            <a:extLst>
              <a:ext uri="{28A0092B-C50C-407E-A947-70E740481C1C}">
                <a14:useLocalDpi xmlns:a14="http://schemas.microsoft.com/office/drawing/2010/main" val="0"/>
              </a:ext>
            </a:extLst>
          </a:blip>
          <a:srcRect/>
          <a:stretch>
            <a:fillRect/>
          </a:stretch>
        </p:blipFill>
        <p:spPr bwMode="auto">
          <a:xfrm>
            <a:off x="1718779" y="5482857"/>
            <a:ext cx="7097675" cy="6569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6247619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917" y="2272327"/>
            <a:ext cx="11620283" cy="1280890"/>
          </a:xfrm>
        </p:spPr>
        <p:txBody>
          <a:bodyPr>
            <a:noAutofit/>
          </a:bodyPr>
          <a:lstStyle/>
          <a:p>
            <a:pPr algn="ctr"/>
            <a:r>
              <a:rPr lang="en-US" sz="8600" i="1" dirty="0">
                <a:latin typeface="Algerian" panose="04020705040A02060702" pitchFamily="82" charset="0"/>
              </a:rPr>
              <a:t>COST ESTIMATION</a:t>
            </a:r>
            <a:r>
              <a:rPr lang="en-GB" sz="8600" i="1" dirty="0">
                <a:latin typeface="Algerian" panose="04020705040A02060702" pitchFamily="82" charset="0"/>
              </a:rPr>
              <a:t/>
            </a:r>
            <a:br>
              <a:rPr lang="en-GB" sz="8600" i="1" dirty="0">
                <a:latin typeface="Algerian" panose="04020705040A02060702" pitchFamily="82" charset="0"/>
              </a:rPr>
            </a:br>
            <a:endParaRPr lang="en-GB" sz="8600" i="1" dirty="0">
              <a:latin typeface="Algerian" panose="04020705040A02060702" pitchFamily="82" charset="0"/>
            </a:endParaRPr>
          </a:p>
        </p:txBody>
      </p:sp>
    </p:spTree>
    <p:extLst>
      <p:ext uri="{BB962C8B-B14F-4D97-AF65-F5344CB8AC3E}">
        <p14:creationId xmlns:p14="http://schemas.microsoft.com/office/powerpoint/2010/main" val="17089674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4076" y="582547"/>
            <a:ext cx="9348717" cy="1280890"/>
          </a:xfrm>
        </p:spPr>
        <p:txBody>
          <a:bodyPr>
            <a:noAutofit/>
          </a:bodyPr>
          <a:lstStyle/>
          <a:p>
            <a:r>
              <a:rPr lang="en-GB" sz="4400" b="1" dirty="0"/>
              <a:t>BOQ for implementing the system</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13458" y="1905519"/>
            <a:ext cx="8911687" cy="3739486"/>
          </a:xfrm>
          <a:prstGeom prst="rect">
            <a:avLst/>
          </a:prstGeom>
          <a:noFill/>
          <a:ln>
            <a:noFill/>
          </a:ln>
        </p:spPr>
      </p:pic>
    </p:spTree>
    <p:extLst>
      <p:ext uri="{BB962C8B-B14F-4D97-AF65-F5344CB8AC3E}">
        <p14:creationId xmlns:p14="http://schemas.microsoft.com/office/powerpoint/2010/main" val="72806598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7680" y="1135106"/>
            <a:ext cx="9404723" cy="1400530"/>
          </a:xfrm>
        </p:spPr>
        <p:txBody>
          <a:bodyPr>
            <a:normAutofit fontScale="90000"/>
          </a:bodyPr>
          <a:lstStyle/>
          <a:p>
            <a:pPr algn="ctr"/>
            <a:r>
              <a:rPr lang="en-US" sz="9600" i="1" dirty="0">
                <a:latin typeface="Algerian" panose="04020705040A02060702" pitchFamily="82" charset="0"/>
              </a:rPr>
              <a:t>CONCLUSION</a:t>
            </a:r>
            <a:r>
              <a:rPr lang="en-GB" sz="9600" dirty="0">
                <a:latin typeface="Algerian" panose="04020705040A02060702" pitchFamily="82" charset="0"/>
              </a:rPr>
              <a:t/>
            </a:r>
            <a:br>
              <a:rPr lang="en-GB" sz="9600" dirty="0">
                <a:latin typeface="Algerian" panose="04020705040A02060702" pitchFamily="82" charset="0"/>
              </a:rPr>
            </a:br>
            <a:r>
              <a:rPr lang="en-US" sz="9600" i="1" dirty="0">
                <a:latin typeface="Algerian" panose="04020705040A02060702" pitchFamily="82" charset="0"/>
              </a:rPr>
              <a:t>&amp;</a:t>
            </a:r>
            <a:r>
              <a:rPr lang="en-GB" sz="9600" dirty="0">
                <a:latin typeface="Algerian" panose="04020705040A02060702" pitchFamily="82" charset="0"/>
              </a:rPr>
              <a:t/>
            </a:r>
            <a:br>
              <a:rPr lang="en-GB" sz="9600" dirty="0">
                <a:latin typeface="Algerian" panose="04020705040A02060702" pitchFamily="82" charset="0"/>
              </a:rPr>
            </a:br>
            <a:r>
              <a:rPr lang="en-GB" sz="8900" i="1" dirty="0">
                <a:latin typeface="Algerian" panose="04020705040A02060702" pitchFamily="82" charset="0"/>
              </a:rPr>
              <a:t>RECOMMENDATION</a:t>
            </a:r>
            <a:r>
              <a:rPr lang="en-GB" sz="7200" b="1" cap="all" dirty="0">
                <a:effectLst>
                  <a:glow>
                    <a:srgbClr val="000000"/>
                  </a:glow>
                  <a:outerShdw sx="0" sy="0">
                    <a:srgbClr val="000000"/>
                  </a:outerShdw>
                  <a:reflection stA="0" endPos="0" fadeDir="0" sx="0" sy="0"/>
                </a:effectLst>
              </a:rPr>
              <a:t/>
            </a:r>
            <a:br>
              <a:rPr lang="en-GB" sz="7200" b="1" cap="all" dirty="0">
                <a:effectLst>
                  <a:glow>
                    <a:srgbClr val="000000"/>
                  </a:glow>
                  <a:outerShdw sx="0" sy="0">
                    <a:srgbClr val="000000"/>
                  </a:outerShdw>
                  <a:reflection stA="0" endPos="0" fadeDir="0" sx="0" sy="0"/>
                </a:effectLst>
              </a:rPr>
            </a:br>
            <a:r>
              <a:rPr lang="en-GB" sz="9600" dirty="0">
                <a:latin typeface="Algerian" panose="04020705040A02060702" pitchFamily="82" charset="0"/>
              </a:rPr>
              <a:t/>
            </a:r>
            <a:br>
              <a:rPr lang="en-GB" sz="9600" dirty="0">
                <a:latin typeface="Algerian" panose="04020705040A02060702" pitchFamily="82" charset="0"/>
              </a:rPr>
            </a:br>
            <a:endParaRPr lang="en-GB" sz="9600" dirty="0">
              <a:latin typeface="Algerian" panose="04020705040A02060702" pitchFamily="82" charset="0"/>
            </a:endParaRPr>
          </a:p>
        </p:txBody>
      </p:sp>
    </p:spTree>
    <p:extLst>
      <p:ext uri="{BB962C8B-B14F-4D97-AF65-F5344CB8AC3E}">
        <p14:creationId xmlns:p14="http://schemas.microsoft.com/office/powerpoint/2010/main" val="1491919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1525" y="2286491"/>
            <a:ext cx="8757633" cy="1569660"/>
          </a:xfrm>
          <a:prstGeom prst="rect">
            <a:avLst/>
          </a:prstGeom>
        </p:spPr>
        <p:txBody>
          <a:bodyPr wrap="square">
            <a:spAutoFit/>
          </a:bodyPr>
          <a:lstStyle/>
          <a:p>
            <a:pPr algn="ctr"/>
            <a:r>
              <a:rPr lang="en-US" sz="9600" dirty="0" smtClean="0">
                <a:latin typeface="Algerian" panose="04020705040A02060702" pitchFamily="82" charset="0"/>
              </a:rPr>
              <a:t>BRT System</a:t>
            </a:r>
            <a:endParaRPr lang="en-GB" sz="9600" dirty="0"/>
          </a:p>
        </p:txBody>
      </p:sp>
    </p:spTree>
    <p:extLst>
      <p:ext uri="{BB962C8B-B14F-4D97-AF65-F5344CB8AC3E}">
        <p14:creationId xmlns:p14="http://schemas.microsoft.com/office/powerpoint/2010/main" val="78261729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5804" y="587301"/>
            <a:ext cx="8911687" cy="1280890"/>
          </a:xfrm>
        </p:spPr>
        <p:txBody>
          <a:bodyPr>
            <a:normAutofit/>
          </a:bodyPr>
          <a:lstStyle/>
          <a:p>
            <a:r>
              <a:rPr lang="en-US" sz="4400" b="1" dirty="0" smtClean="0"/>
              <a:t>Conclusion</a:t>
            </a:r>
            <a:endParaRPr lang="en-GB" sz="4400" b="1" dirty="0"/>
          </a:p>
        </p:txBody>
      </p:sp>
      <p:sp>
        <p:nvSpPr>
          <p:cNvPr id="3" name="Content Placeholder 2"/>
          <p:cNvSpPr>
            <a:spLocks noGrp="1"/>
          </p:cNvSpPr>
          <p:nvPr>
            <p:ph idx="1"/>
          </p:nvPr>
        </p:nvSpPr>
        <p:spPr>
          <a:xfrm>
            <a:off x="1636349" y="1546174"/>
            <a:ext cx="5554160" cy="4979317"/>
          </a:xfrm>
        </p:spPr>
        <p:txBody>
          <a:bodyPr>
            <a:noAutofit/>
          </a:bodyPr>
          <a:lstStyle/>
          <a:p>
            <a:r>
              <a:rPr lang="en-US" sz="2100" dirty="0"/>
              <a:t>The congestion is getting worse </a:t>
            </a:r>
            <a:r>
              <a:rPr lang="en-US" sz="2100" dirty="0" smtClean="0"/>
              <a:t>and </a:t>
            </a:r>
            <a:br>
              <a:rPr lang="en-US" sz="2100" dirty="0" smtClean="0"/>
            </a:br>
            <a:r>
              <a:rPr lang="en-US" sz="2100" dirty="0" smtClean="0"/>
              <a:t>the traffic </a:t>
            </a:r>
            <a:r>
              <a:rPr lang="en-US" sz="2100" dirty="0"/>
              <a:t>problems are in increasing</a:t>
            </a:r>
            <a:r>
              <a:rPr lang="en-US" sz="2100" dirty="0" smtClean="0"/>
              <a:t>.</a:t>
            </a:r>
          </a:p>
          <a:p>
            <a:endParaRPr lang="en-US" sz="2100" dirty="0"/>
          </a:p>
          <a:p>
            <a:endParaRPr lang="en-US" sz="2100" dirty="0" smtClean="0"/>
          </a:p>
          <a:p>
            <a:pPr marL="0" indent="0">
              <a:buNone/>
            </a:pPr>
            <a:endParaRPr lang="en-GB" sz="2100" dirty="0"/>
          </a:p>
          <a:p>
            <a:r>
              <a:rPr lang="en-US" sz="2100" dirty="0"/>
              <a:t>The external public </a:t>
            </a:r>
            <a:r>
              <a:rPr lang="en-US" sz="2100" dirty="0" smtClean="0"/>
              <a:t>transportation vehicles is one of the main reasons of traffic </a:t>
            </a:r>
            <a:r>
              <a:rPr lang="en-US" sz="2100" dirty="0"/>
              <a:t>congestion</a:t>
            </a:r>
            <a:r>
              <a:rPr lang="en-US" sz="2100" dirty="0" smtClean="0"/>
              <a:t>.</a:t>
            </a:r>
            <a:endParaRPr lang="en-US" sz="2100" dirty="0"/>
          </a:p>
          <a:p>
            <a:pPr lvl="0"/>
            <a:endParaRPr lang="en-GB" sz="2000" dirty="0" smtClean="0"/>
          </a:p>
          <a:p>
            <a:pPr marL="0" lvl="0" indent="0">
              <a:buNone/>
            </a:pPr>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1055" y="1958148"/>
            <a:ext cx="3200400" cy="2974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991917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636349" y="1393774"/>
            <a:ext cx="9724378" cy="497931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150000"/>
              </a:lnSpc>
            </a:pPr>
            <a:r>
              <a:rPr lang="en-US" sz="2400" dirty="0" smtClean="0"/>
              <a:t>An effective way to transport passengers must be provided.</a:t>
            </a:r>
            <a:endParaRPr lang="en-GB" sz="2400" dirty="0" smtClean="0"/>
          </a:p>
          <a:p>
            <a:pPr>
              <a:lnSpc>
                <a:spcPct val="150000"/>
              </a:lnSpc>
            </a:pPr>
            <a:endParaRPr lang="en-US" sz="2400" dirty="0" smtClean="0"/>
          </a:p>
          <a:p>
            <a:pPr>
              <a:lnSpc>
                <a:spcPct val="150000"/>
              </a:lnSpc>
            </a:pPr>
            <a:r>
              <a:rPr lang="en-US" sz="2400" dirty="0" smtClean="0"/>
              <a:t>Implementing the BRT system would enhance the LOS on the links and intersections.</a:t>
            </a:r>
          </a:p>
          <a:p>
            <a:pPr>
              <a:lnSpc>
                <a:spcPct val="150000"/>
              </a:lnSpc>
            </a:pPr>
            <a:endParaRPr lang="en-GB" sz="2400" dirty="0" smtClean="0"/>
          </a:p>
          <a:p>
            <a:pPr>
              <a:lnSpc>
                <a:spcPct val="150000"/>
              </a:lnSpc>
            </a:pPr>
            <a:r>
              <a:rPr lang="en-US" sz="2400" dirty="0" smtClean="0"/>
              <a:t>For the long term, if there were no better improvement for the infrastructure in addition to public transportation, the traffic congestion will get worse than it has been.</a:t>
            </a:r>
            <a:endParaRPr lang="en-GB" sz="2400" dirty="0" smtClean="0"/>
          </a:p>
          <a:p>
            <a:pPr>
              <a:lnSpc>
                <a:spcPct val="150000"/>
              </a:lnSpc>
            </a:pPr>
            <a:endParaRPr lang="en-GB" sz="2000" dirty="0" smtClean="0"/>
          </a:p>
          <a:p>
            <a:endParaRPr lang="en-GB" sz="2000" dirty="0" smtClean="0"/>
          </a:p>
          <a:p>
            <a:pPr marL="0" indent="0">
              <a:buFont typeface="Wingdings 3" charset="2"/>
              <a:buNone/>
            </a:pPr>
            <a:endParaRPr lang="en-GB" dirty="0"/>
          </a:p>
        </p:txBody>
      </p:sp>
      <p:sp>
        <p:nvSpPr>
          <p:cNvPr id="5" name="Title 1"/>
          <p:cNvSpPr>
            <a:spLocks noGrp="1"/>
          </p:cNvSpPr>
          <p:nvPr>
            <p:ph type="title"/>
          </p:nvPr>
        </p:nvSpPr>
        <p:spPr>
          <a:xfrm>
            <a:off x="1735804" y="587301"/>
            <a:ext cx="8911687" cy="1280890"/>
          </a:xfrm>
        </p:spPr>
        <p:txBody>
          <a:bodyPr>
            <a:normAutofit/>
          </a:bodyPr>
          <a:lstStyle/>
          <a:p>
            <a:r>
              <a:rPr lang="en-US" sz="4400" b="1" dirty="0" smtClean="0"/>
              <a:t>Conclusion</a:t>
            </a:r>
            <a:endParaRPr lang="en-GB" sz="4400" b="1" dirty="0"/>
          </a:p>
        </p:txBody>
      </p:sp>
    </p:spTree>
    <p:extLst>
      <p:ext uri="{BB962C8B-B14F-4D97-AF65-F5344CB8AC3E}">
        <p14:creationId xmlns:p14="http://schemas.microsoft.com/office/powerpoint/2010/main" val="336248216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906824" y="1710520"/>
            <a:ext cx="8915400" cy="3777622"/>
          </a:xfrm>
        </p:spPr>
        <p:txBody>
          <a:bodyPr>
            <a:normAutofit/>
          </a:bodyPr>
          <a:lstStyle/>
          <a:p>
            <a:pPr lvl="0"/>
            <a:r>
              <a:rPr lang="en-US" sz="2400" dirty="0" smtClean="0"/>
              <a:t>To </a:t>
            </a:r>
            <a:r>
              <a:rPr lang="en-US" sz="2400" dirty="0" smtClean="0"/>
              <a:t>use the existing western terminal as a BRT terminal for the proposed system</a:t>
            </a:r>
            <a:r>
              <a:rPr lang="en-US" sz="2400" dirty="0" smtClean="0"/>
              <a:t>.</a:t>
            </a:r>
          </a:p>
          <a:p>
            <a:pPr lvl="0"/>
            <a:endParaRPr lang="en-US" sz="2400" dirty="0" smtClean="0"/>
          </a:p>
          <a:p>
            <a:pPr lvl="0"/>
            <a:r>
              <a:rPr lang="en-US" sz="2400" dirty="0" smtClean="0"/>
              <a:t>Consider bridges and </a:t>
            </a:r>
            <a:r>
              <a:rPr lang="en-US" sz="2400" dirty="0" smtClean="0"/>
              <a:t>tunnels to meet the future demand.</a:t>
            </a:r>
          </a:p>
          <a:p>
            <a:pPr lvl="0"/>
            <a:endParaRPr lang="en-US" sz="2400" dirty="0" smtClean="0"/>
          </a:p>
          <a:p>
            <a:pPr lvl="0"/>
            <a:r>
              <a:rPr lang="en-US" sz="2400" dirty="0" smtClean="0"/>
              <a:t>To </a:t>
            </a:r>
            <a:r>
              <a:rPr lang="en-US" sz="2400" dirty="0" smtClean="0"/>
              <a:t>move </a:t>
            </a:r>
            <a:r>
              <a:rPr lang="en-US" sz="2400" dirty="0" smtClean="0"/>
              <a:t>shared taxies to </a:t>
            </a:r>
            <a:r>
              <a:rPr lang="en-US" sz="2400" dirty="0" smtClean="0"/>
              <a:t>the existing terminals, and use their original spaces for extra parking for private vehicles.</a:t>
            </a:r>
            <a:endParaRPr lang="en-GB" sz="2400" dirty="0"/>
          </a:p>
        </p:txBody>
      </p:sp>
      <p:sp>
        <p:nvSpPr>
          <p:cNvPr id="6" name="Title 1"/>
          <p:cNvSpPr>
            <a:spLocks noGrp="1"/>
          </p:cNvSpPr>
          <p:nvPr>
            <p:ph type="title"/>
          </p:nvPr>
        </p:nvSpPr>
        <p:spPr>
          <a:xfrm>
            <a:off x="1812314" y="555872"/>
            <a:ext cx="8911687" cy="1280890"/>
          </a:xfrm>
        </p:spPr>
        <p:txBody>
          <a:bodyPr>
            <a:normAutofit/>
          </a:bodyPr>
          <a:lstStyle/>
          <a:p>
            <a:r>
              <a:rPr lang="en-US" sz="4400" b="1" dirty="0" smtClean="0"/>
              <a:t>Recommendations</a:t>
            </a:r>
            <a:endParaRPr lang="en-GB" sz="4400" b="1" dirty="0"/>
          </a:p>
        </p:txBody>
      </p:sp>
    </p:spTree>
    <p:extLst>
      <p:ext uri="{BB962C8B-B14F-4D97-AF65-F5344CB8AC3E}">
        <p14:creationId xmlns:p14="http://schemas.microsoft.com/office/powerpoint/2010/main" val="1867584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2423" y="555872"/>
            <a:ext cx="8911687" cy="1280890"/>
          </a:xfrm>
        </p:spPr>
        <p:txBody>
          <a:bodyPr>
            <a:normAutofit/>
          </a:bodyPr>
          <a:lstStyle/>
          <a:p>
            <a:r>
              <a:rPr lang="en-US" sz="4400" b="1" dirty="0" smtClean="0"/>
              <a:t>Recommendations</a:t>
            </a:r>
            <a:endParaRPr lang="en-GB" sz="4400" b="1" dirty="0"/>
          </a:p>
        </p:txBody>
      </p:sp>
      <p:sp>
        <p:nvSpPr>
          <p:cNvPr id="3" name="Content Placeholder 2"/>
          <p:cNvSpPr>
            <a:spLocks noGrp="1"/>
          </p:cNvSpPr>
          <p:nvPr>
            <p:ph idx="1"/>
          </p:nvPr>
        </p:nvSpPr>
        <p:spPr>
          <a:xfrm>
            <a:off x="1906824" y="1710519"/>
            <a:ext cx="8915400" cy="4565589"/>
          </a:xfrm>
        </p:spPr>
        <p:txBody>
          <a:bodyPr>
            <a:normAutofit/>
          </a:bodyPr>
          <a:lstStyle/>
          <a:p>
            <a:pPr lvl="0"/>
            <a:r>
              <a:rPr lang="en-US" sz="2400" dirty="0" smtClean="0"/>
              <a:t>Bus </a:t>
            </a:r>
            <a:r>
              <a:rPr lang="en-US" sz="2400" dirty="0" smtClean="0"/>
              <a:t>priority treatment.</a:t>
            </a:r>
          </a:p>
          <a:p>
            <a:pPr lvl="0"/>
            <a:endParaRPr lang="en-US" sz="2400" dirty="0" smtClean="0"/>
          </a:p>
          <a:p>
            <a:pPr lvl="0"/>
            <a:endParaRPr lang="en-US" sz="2400" dirty="0" smtClean="0"/>
          </a:p>
          <a:p>
            <a:pPr marL="0" lvl="0" indent="0">
              <a:buNone/>
            </a:pPr>
            <a:endParaRPr lang="en-US" sz="2400" dirty="0" smtClean="0"/>
          </a:p>
          <a:p>
            <a:pPr lvl="0"/>
            <a:r>
              <a:rPr lang="en-US" sz="2400" dirty="0" smtClean="0"/>
              <a:t>Land-use, ROW and population densities should be taken into consideration for the bus stops</a:t>
            </a:r>
            <a:r>
              <a:rPr lang="en-US" sz="2400" dirty="0" smtClean="0"/>
              <a:t>.</a:t>
            </a:r>
          </a:p>
          <a:p>
            <a:pPr lvl="0"/>
            <a:endParaRPr lang="en-US" sz="2400" dirty="0" smtClean="0"/>
          </a:p>
          <a:p>
            <a:r>
              <a:rPr lang="en-US" sz="2400" dirty="0"/>
              <a:t>Make the CBD a Pedestrians’ area.</a:t>
            </a:r>
          </a:p>
          <a:p>
            <a:pPr lvl="0"/>
            <a:endParaRPr lang="en-US" sz="2400" dirty="0" smtClean="0"/>
          </a:p>
        </p:txBody>
      </p:sp>
      <p:pic>
        <p:nvPicPr>
          <p:cNvPr id="4" name="Picture 2" descr="http://www.streetsblog.org/wp-content/uploads/2015/05/TSP.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8848" y="1249882"/>
            <a:ext cx="3911456" cy="2317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91516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8399" y="2698572"/>
            <a:ext cx="10003959" cy="1280890"/>
          </a:xfrm>
        </p:spPr>
        <p:txBody>
          <a:bodyPr>
            <a:noAutofit/>
          </a:bodyPr>
          <a:lstStyle/>
          <a:p>
            <a:r>
              <a:rPr lang="en-US" sz="5400" i="1" dirty="0" smtClean="0">
                <a:latin typeface="Algerian" panose="04020705040A02060702" pitchFamily="82" charset="0"/>
              </a:rPr>
              <a:t>Thanks for Your Attention</a:t>
            </a:r>
            <a:endParaRPr lang="en-GB" sz="5400" i="1" dirty="0">
              <a:latin typeface="Algerian" panose="04020705040A02060702" pitchFamily="82" charset="0"/>
            </a:endParaRPr>
          </a:p>
        </p:txBody>
      </p:sp>
    </p:spTree>
    <p:extLst>
      <p:ext uri="{BB962C8B-B14F-4D97-AF65-F5344CB8AC3E}">
        <p14:creationId xmlns:p14="http://schemas.microsoft.com/office/powerpoint/2010/main" val="2129404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10930" y="1812500"/>
            <a:ext cx="4203088" cy="2796964"/>
          </a:xfrm>
        </p:spPr>
      </p:pic>
      <p:sp>
        <p:nvSpPr>
          <p:cNvPr id="5" name="TextBox 4"/>
          <p:cNvSpPr txBox="1"/>
          <p:nvPr/>
        </p:nvSpPr>
        <p:spPr>
          <a:xfrm>
            <a:off x="1674255" y="1010245"/>
            <a:ext cx="5460642" cy="5847755"/>
          </a:xfrm>
          <a:prstGeom prst="rect">
            <a:avLst/>
          </a:prstGeom>
          <a:noFill/>
        </p:spPr>
        <p:txBody>
          <a:bodyPr wrap="square" rtlCol="0">
            <a:spAutoFit/>
          </a:bodyPr>
          <a:lstStyle/>
          <a:p>
            <a:endParaRPr lang="en-US" dirty="0"/>
          </a:p>
          <a:p>
            <a:pPr marL="342900" indent="-342900" defTabSz="457200">
              <a:lnSpc>
                <a:spcPct val="150000"/>
              </a:lnSpc>
              <a:spcBef>
                <a:spcPts val="1000"/>
              </a:spcBef>
              <a:buClr>
                <a:schemeClr val="accent1"/>
              </a:buClr>
              <a:buFont typeface="Wingdings 3" charset="2"/>
              <a:buChar char=""/>
            </a:pPr>
            <a:r>
              <a:rPr lang="en-US" sz="2400" dirty="0">
                <a:solidFill>
                  <a:schemeClr val="tx1">
                    <a:lumMod val="75000"/>
                    <a:lumOff val="25000"/>
                  </a:schemeClr>
                </a:solidFill>
              </a:rPr>
              <a:t>One of the public transportation system</a:t>
            </a:r>
            <a:r>
              <a:rPr lang="en-US" sz="2400" dirty="0" smtClean="0">
                <a:solidFill>
                  <a:schemeClr val="tx1">
                    <a:lumMod val="75000"/>
                    <a:lumOff val="25000"/>
                  </a:schemeClr>
                </a:solidFill>
              </a:rPr>
              <a:t>.</a:t>
            </a:r>
            <a:endParaRPr lang="en-US" sz="2400" dirty="0">
              <a:solidFill>
                <a:schemeClr val="tx1">
                  <a:lumMod val="75000"/>
                  <a:lumOff val="25000"/>
                </a:schemeClr>
              </a:solidFill>
            </a:endParaRPr>
          </a:p>
          <a:p>
            <a:pPr marL="342900" indent="-342900" defTabSz="457200">
              <a:lnSpc>
                <a:spcPct val="150000"/>
              </a:lnSpc>
              <a:spcBef>
                <a:spcPts val="1000"/>
              </a:spcBef>
              <a:buClr>
                <a:schemeClr val="accent1"/>
              </a:buClr>
              <a:buFont typeface="Wingdings 3" charset="2"/>
              <a:buChar char=""/>
            </a:pPr>
            <a:r>
              <a:rPr lang="en-US" sz="2400" dirty="0">
                <a:solidFill>
                  <a:schemeClr val="tx1">
                    <a:lumMod val="75000"/>
                    <a:lumOff val="25000"/>
                  </a:schemeClr>
                </a:solidFill>
              </a:rPr>
              <a:t>Combine between the </a:t>
            </a:r>
            <a:r>
              <a:rPr lang="en-US" sz="2400" dirty="0" smtClean="0">
                <a:solidFill>
                  <a:schemeClr val="tx1">
                    <a:lumMod val="75000"/>
                    <a:lumOff val="25000"/>
                  </a:schemeClr>
                </a:solidFill>
              </a:rPr>
              <a:t>capacity of light rail </a:t>
            </a:r>
            <a:r>
              <a:rPr lang="en-US" sz="2400" dirty="0">
                <a:solidFill>
                  <a:schemeClr val="tx1">
                    <a:lumMod val="75000"/>
                    <a:lumOff val="25000"/>
                  </a:schemeClr>
                </a:solidFill>
              </a:rPr>
              <a:t>and speed of </a:t>
            </a:r>
            <a:r>
              <a:rPr lang="en-US" sz="2400" dirty="0" smtClean="0">
                <a:solidFill>
                  <a:schemeClr val="tx1">
                    <a:lumMod val="75000"/>
                    <a:lumOff val="25000"/>
                  </a:schemeClr>
                </a:solidFill>
              </a:rPr>
              <a:t>Metro.</a:t>
            </a:r>
          </a:p>
          <a:p>
            <a:pPr marL="342900" indent="-342900" defTabSz="457200">
              <a:lnSpc>
                <a:spcPct val="150000"/>
              </a:lnSpc>
              <a:spcBef>
                <a:spcPts val="1000"/>
              </a:spcBef>
              <a:buClr>
                <a:schemeClr val="accent1"/>
              </a:buClr>
              <a:buFont typeface="Wingdings 3" charset="2"/>
              <a:buChar char=""/>
            </a:pPr>
            <a:r>
              <a:rPr lang="en-US" sz="2400" dirty="0" smtClean="0">
                <a:solidFill>
                  <a:schemeClr val="tx1">
                    <a:lumMod val="75000"/>
                    <a:lumOff val="25000"/>
                  </a:schemeClr>
                </a:solidFill>
              </a:rPr>
              <a:t>Lower </a:t>
            </a:r>
            <a:r>
              <a:rPr lang="en-US" sz="2400" dirty="0">
                <a:solidFill>
                  <a:schemeClr val="tx1">
                    <a:lumMod val="75000"/>
                    <a:lumOff val="25000"/>
                  </a:schemeClr>
                </a:solidFill>
              </a:rPr>
              <a:t>cost</a:t>
            </a:r>
            <a:r>
              <a:rPr lang="en-US" sz="2400" dirty="0" smtClean="0">
                <a:solidFill>
                  <a:schemeClr val="tx1">
                    <a:lumMod val="75000"/>
                    <a:lumOff val="25000"/>
                  </a:schemeClr>
                </a:solidFill>
              </a:rPr>
              <a:t>.</a:t>
            </a:r>
            <a:endParaRPr lang="en-US" sz="2400" dirty="0"/>
          </a:p>
          <a:p>
            <a:pPr marL="342900" indent="-342900" defTabSz="457200">
              <a:lnSpc>
                <a:spcPct val="150000"/>
              </a:lnSpc>
              <a:spcBef>
                <a:spcPts val="1000"/>
              </a:spcBef>
              <a:buClr>
                <a:schemeClr val="accent1"/>
              </a:buClr>
              <a:buFont typeface="Wingdings 3" charset="2"/>
              <a:buChar char=""/>
            </a:pPr>
            <a:r>
              <a:rPr lang="en-US" sz="2400" dirty="0" smtClean="0">
                <a:solidFill>
                  <a:schemeClr val="tx1">
                    <a:lumMod val="75000"/>
                    <a:lumOff val="25000"/>
                  </a:schemeClr>
                </a:solidFill>
              </a:rPr>
              <a:t>Simple </a:t>
            </a:r>
            <a:r>
              <a:rPr lang="en-US" sz="2400" dirty="0">
                <a:solidFill>
                  <a:schemeClr val="tx1">
                    <a:lumMod val="75000"/>
                    <a:lumOff val="25000"/>
                  </a:schemeClr>
                </a:solidFill>
              </a:rPr>
              <a:t>system</a:t>
            </a:r>
            <a:r>
              <a:rPr lang="en-US" sz="2400" dirty="0" smtClean="0">
                <a:solidFill>
                  <a:schemeClr val="tx1">
                    <a:lumMod val="75000"/>
                    <a:lumOff val="25000"/>
                  </a:schemeClr>
                </a:solidFill>
              </a:rPr>
              <a:t>.</a:t>
            </a:r>
            <a:endParaRPr lang="en-US" sz="2400" dirty="0" smtClean="0"/>
          </a:p>
          <a:p>
            <a:pPr marL="342900" indent="-342900" defTabSz="457200">
              <a:lnSpc>
                <a:spcPct val="150000"/>
              </a:lnSpc>
              <a:spcBef>
                <a:spcPts val="1000"/>
              </a:spcBef>
              <a:buClr>
                <a:schemeClr val="accent1"/>
              </a:buClr>
              <a:buFont typeface="Wingdings 3" charset="2"/>
              <a:buChar char=""/>
            </a:pPr>
            <a:r>
              <a:rPr lang="en-US" sz="2400" dirty="0">
                <a:solidFill>
                  <a:schemeClr val="tx1">
                    <a:lumMod val="75000"/>
                    <a:lumOff val="25000"/>
                  </a:schemeClr>
                </a:solidFill>
              </a:rPr>
              <a:t>Lower travel time</a:t>
            </a:r>
            <a:r>
              <a:rPr lang="en-US" sz="2400" dirty="0" smtClean="0">
                <a:solidFill>
                  <a:schemeClr val="tx1">
                    <a:lumMod val="75000"/>
                    <a:lumOff val="25000"/>
                  </a:schemeClr>
                </a:solidFill>
              </a:rPr>
              <a:t>.</a:t>
            </a:r>
            <a:endParaRPr lang="en-US" sz="2400" dirty="0"/>
          </a:p>
          <a:p>
            <a:pPr marL="342900" indent="-342900" defTabSz="457200">
              <a:lnSpc>
                <a:spcPct val="150000"/>
              </a:lnSpc>
              <a:spcBef>
                <a:spcPts val="1000"/>
              </a:spcBef>
              <a:buClr>
                <a:schemeClr val="accent1"/>
              </a:buClr>
              <a:buFont typeface="Wingdings 3" charset="2"/>
              <a:buChar char=""/>
            </a:pPr>
            <a:r>
              <a:rPr lang="en-US" sz="2400" dirty="0">
                <a:solidFill>
                  <a:schemeClr val="tx1">
                    <a:lumMod val="75000"/>
                    <a:lumOff val="25000"/>
                  </a:schemeClr>
                </a:solidFill>
              </a:rPr>
              <a:t>Scheduled and more reliable</a:t>
            </a:r>
            <a:r>
              <a:rPr lang="en-US" sz="2400" dirty="0" smtClean="0">
                <a:solidFill>
                  <a:schemeClr val="tx1">
                    <a:lumMod val="75000"/>
                    <a:lumOff val="25000"/>
                  </a:schemeClr>
                </a:solidFill>
              </a:rPr>
              <a:t>.</a:t>
            </a:r>
            <a:endParaRPr lang="en-US" sz="2400" dirty="0">
              <a:solidFill>
                <a:schemeClr val="tx1">
                  <a:lumMod val="75000"/>
                  <a:lumOff val="25000"/>
                </a:schemeClr>
              </a:solidFill>
            </a:endParaRPr>
          </a:p>
          <a:p>
            <a:endParaRPr lang="en-US" dirty="0"/>
          </a:p>
        </p:txBody>
      </p:sp>
      <p:sp>
        <p:nvSpPr>
          <p:cNvPr id="2" name="TextBox 1"/>
          <p:cNvSpPr txBox="1"/>
          <p:nvPr/>
        </p:nvSpPr>
        <p:spPr>
          <a:xfrm>
            <a:off x="1674255" y="646329"/>
            <a:ext cx="7346916" cy="769441"/>
          </a:xfrm>
          <a:prstGeom prst="rect">
            <a:avLst/>
          </a:prstGeom>
          <a:noFill/>
        </p:spPr>
        <p:txBody>
          <a:bodyPr wrap="square" rtlCol="0">
            <a:spAutoFit/>
          </a:bodyPr>
          <a:lstStyle/>
          <a:p>
            <a:r>
              <a:rPr lang="en-US" sz="4400" b="1" dirty="0"/>
              <a:t>BRT </a:t>
            </a:r>
            <a:r>
              <a:rPr lang="en-US" sz="4400" b="1" dirty="0" smtClean="0"/>
              <a:t>Definition</a:t>
            </a:r>
            <a:endParaRPr lang="en-GB" sz="2400" b="1" dirty="0"/>
          </a:p>
        </p:txBody>
      </p:sp>
    </p:spTree>
    <p:extLst>
      <p:ext uri="{BB962C8B-B14F-4D97-AF65-F5344CB8AC3E}">
        <p14:creationId xmlns:p14="http://schemas.microsoft.com/office/powerpoint/2010/main" val="2818456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8526" y="596814"/>
            <a:ext cx="8911687" cy="1280890"/>
          </a:xfrm>
        </p:spPr>
        <p:txBody>
          <a:bodyPr>
            <a:normAutofit fontScale="90000"/>
          </a:bodyPr>
          <a:lstStyle/>
          <a:p>
            <a:r>
              <a:rPr lang="en-US" sz="4900" b="1" dirty="0" smtClean="0"/>
              <a:t>BRT elements</a:t>
            </a:r>
            <a:r>
              <a:rPr lang="en-US" dirty="0" smtClean="0"/>
              <a:t/>
            </a:r>
            <a:br>
              <a:rPr lang="en-US" dirty="0" smtClean="0"/>
            </a:br>
            <a:endParaRPr lang="en-GB" dirty="0"/>
          </a:p>
        </p:txBody>
      </p:sp>
      <p:pic>
        <p:nvPicPr>
          <p:cNvPr id="4" name="Content Placeholder 3" descr="Semi-rapid transit.jpg"/>
          <p:cNvPicPr>
            <a:picLocks noGrp="1" noChangeAspect="1"/>
          </p:cNvPicPr>
          <p:nvPr>
            <p:ph idx="1"/>
          </p:nvPr>
        </p:nvPicPr>
        <p:blipFill>
          <a:blip r:embed="rId2"/>
          <a:stretch>
            <a:fillRect/>
          </a:stretch>
        </p:blipFill>
        <p:spPr>
          <a:xfrm>
            <a:off x="8344879" y="1458038"/>
            <a:ext cx="2969115" cy="2120796"/>
          </a:xfrm>
          <a:prstGeom prst="rect">
            <a:avLst/>
          </a:prstGeom>
        </p:spPr>
      </p:pic>
      <p:sp>
        <p:nvSpPr>
          <p:cNvPr id="5" name="Rectangle 4"/>
          <p:cNvSpPr/>
          <p:nvPr/>
        </p:nvSpPr>
        <p:spPr>
          <a:xfrm>
            <a:off x="1610995" y="1717081"/>
            <a:ext cx="4309171" cy="461665"/>
          </a:xfrm>
          <a:prstGeom prst="rect">
            <a:avLst/>
          </a:prstGeom>
        </p:spPr>
        <p:txBody>
          <a:bodyPr wrap="square">
            <a:spAutoFit/>
          </a:bodyPr>
          <a:lstStyle/>
          <a:p>
            <a:pPr marL="342900" lvl="0" indent="-342900">
              <a:buFont typeface="+mj-lt"/>
              <a:buAutoNum type="arabicPeriod"/>
            </a:pPr>
            <a:r>
              <a:rPr lang="en-US" sz="2400" dirty="0" smtClean="0"/>
              <a:t>Dedicated (ROW).</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9979" y="1458038"/>
            <a:ext cx="2853048" cy="2172266"/>
          </a:xfrm>
          <a:prstGeom prst="rect">
            <a:avLst/>
          </a:prstGeom>
        </p:spPr>
      </p:pic>
      <p:sp>
        <p:nvSpPr>
          <p:cNvPr id="3" name="Rectangle 2"/>
          <p:cNvSpPr/>
          <p:nvPr/>
        </p:nvSpPr>
        <p:spPr>
          <a:xfrm>
            <a:off x="1584259" y="3842267"/>
            <a:ext cx="3302507" cy="461665"/>
          </a:xfrm>
          <a:prstGeom prst="rect">
            <a:avLst/>
          </a:prstGeom>
        </p:spPr>
        <p:txBody>
          <a:bodyPr wrap="none">
            <a:spAutoFit/>
          </a:bodyPr>
          <a:lstStyle/>
          <a:p>
            <a:r>
              <a:rPr lang="en-US" sz="2400" dirty="0"/>
              <a:t>2. </a:t>
            </a:r>
            <a:r>
              <a:rPr lang="en-GB" sz="2400" dirty="0"/>
              <a:t>Busway alignment</a:t>
            </a:r>
            <a:r>
              <a:rPr lang="en-GB" sz="2000" dirty="0"/>
              <a:t>.</a:t>
            </a: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6836" y="4042322"/>
            <a:ext cx="6557791" cy="1961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35074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7437" y="1637145"/>
            <a:ext cx="8915400" cy="3777622"/>
          </a:xfrm>
        </p:spPr>
        <p:txBody>
          <a:bodyPr>
            <a:normAutofit/>
          </a:bodyPr>
          <a:lstStyle/>
          <a:p>
            <a:pPr marL="0" indent="0">
              <a:buNone/>
            </a:pPr>
            <a:r>
              <a:rPr lang="en-GB" sz="2400" dirty="0" smtClean="0"/>
              <a:t>3</a:t>
            </a:r>
            <a:r>
              <a:rPr lang="en-GB" sz="2800" dirty="0" smtClean="0"/>
              <a:t>. </a:t>
            </a:r>
            <a:r>
              <a:rPr lang="en-GB" sz="2400" dirty="0" smtClean="0"/>
              <a:t>Off-board </a:t>
            </a:r>
            <a:r>
              <a:rPr lang="en-GB" sz="2400" dirty="0"/>
              <a:t>fare </a:t>
            </a:r>
            <a:r>
              <a:rPr lang="en-GB" sz="2400" dirty="0" smtClean="0"/>
              <a:t>colle</a:t>
            </a:r>
            <a:r>
              <a:rPr lang="en-GB" sz="2800" dirty="0"/>
              <a:t>c</a:t>
            </a:r>
            <a:r>
              <a:rPr lang="en-GB" sz="2400" dirty="0" smtClean="0"/>
              <a:t>tion</a:t>
            </a:r>
          </a:p>
          <a:p>
            <a:pPr marL="0" indent="0">
              <a:buNone/>
            </a:pPr>
            <a:endParaRPr lang="en-US" sz="2000" dirty="0"/>
          </a:p>
          <a:p>
            <a:pPr marL="0" indent="0">
              <a:buNone/>
            </a:pPr>
            <a:endParaRPr lang="en-US" sz="2000" dirty="0" smtClean="0"/>
          </a:p>
          <a:p>
            <a:pPr marL="0" indent="0">
              <a:buNone/>
            </a:pPr>
            <a:endParaRPr lang="en-GB" sz="2000" dirty="0" smtClean="0"/>
          </a:p>
          <a:p>
            <a:pPr marL="0" indent="0">
              <a:buNone/>
            </a:pPr>
            <a:r>
              <a:rPr lang="en-US" sz="2400" dirty="0"/>
              <a:t>4. </a:t>
            </a:r>
            <a:r>
              <a:rPr lang="en-GB" sz="2400" dirty="0"/>
              <a:t>Intersection treatments</a:t>
            </a:r>
          </a:p>
          <a:p>
            <a:pPr marL="0" indent="0">
              <a:buNone/>
            </a:pPr>
            <a:endParaRPr lang="en-GB" sz="2000" dirty="0"/>
          </a:p>
        </p:txBody>
      </p:sp>
      <p:pic>
        <p:nvPicPr>
          <p:cNvPr id="1026" name="Picture 2" descr="http://spacing.ca/national/wp-content/uploads/sites/3/NYC-34th-ave-fare-zo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4046" y="1236828"/>
            <a:ext cx="3911457" cy="220997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1678526" y="596814"/>
            <a:ext cx="8911687" cy="1280890"/>
          </a:xfrm>
        </p:spPr>
        <p:txBody>
          <a:bodyPr>
            <a:normAutofit fontScale="90000"/>
          </a:bodyPr>
          <a:lstStyle/>
          <a:p>
            <a:r>
              <a:rPr lang="en-US" sz="4900" b="1" dirty="0" smtClean="0"/>
              <a:t>BRT elements</a:t>
            </a:r>
            <a:r>
              <a:rPr lang="en-US" dirty="0" smtClean="0"/>
              <a:t/>
            </a:r>
            <a:br>
              <a:rPr lang="en-US" dirty="0" smtClean="0"/>
            </a:br>
            <a:endParaRPr lang="en-GB" dirty="0"/>
          </a:p>
        </p:txBody>
      </p:sp>
      <p:pic>
        <p:nvPicPr>
          <p:cNvPr id="2050" name="Picture 2" descr="http://www.streetsblog.org/wp-content/uploads/2015/05/TS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4047" y="3785263"/>
            <a:ext cx="3911456" cy="2317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8853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3712</TotalTime>
  <Words>1780</Words>
  <Application>Microsoft Office PowerPoint</Application>
  <PresentationFormat>Custom</PresentationFormat>
  <Paragraphs>364</Paragraphs>
  <Slides>64</Slides>
  <Notes>11</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Wisp</vt:lpstr>
      <vt:lpstr>Bus Rapid Transit (BRT) System:  Nablus Case study    </vt:lpstr>
      <vt:lpstr>Outline</vt:lpstr>
      <vt:lpstr>Introduction </vt:lpstr>
      <vt:lpstr>PowerPoint Presentation</vt:lpstr>
      <vt:lpstr>PowerPoint Presentation</vt:lpstr>
      <vt:lpstr>PowerPoint Presentation</vt:lpstr>
      <vt:lpstr>PowerPoint Presentation</vt:lpstr>
      <vt:lpstr>BRT elements </vt:lpstr>
      <vt:lpstr>BRT elements </vt:lpstr>
      <vt:lpstr>BRT elements </vt:lpstr>
      <vt:lpstr>Alternative Cross-sections for the BRT routes</vt:lpstr>
      <vt:lpstr>Alternative Cross-sections for the BRT routes</vt:lpstr>
      <vt:lpstr>Methodology</vt:lpstr>
      <vt:lpstr>PowerPoint Presentation</vt:lpstr>
      <vt:lpstr>PowerPoint Presentation</vt:lpstr>
      <vt:lpstr>PowerPoint Presentation</vt:lpstr>
      <vt:lpstr>PowerPoint Presentation</vt:lpstr>
      <vt:lpstr>Existing Corridor Conditions </vt:lpstr>
      <vt:lpstr>Existing Corridor Conditions </vt:lpstr>
      <vt:lpstr>Traffic Volume Counts</vt:lpstr>
      <vt:lpstr>Traffic Volume Counts</vt:lpstr>
      <vt:lpstr>Traffic Volume Counts</vt:lpstr>
      <vt:lpstr>Headway and frequency studies for public transportation</vt:lpstr>
      <vt:lpstr>PowerPoint Presentation</vt:lpstr>
      <vt:lpstr>Passenger load factor (LF)</vt:lpstr>
      <vt:lpstr>Passenger Destinations</vt:lpstr>
      <vt:lpstr>Data Analysis</vt:lpstr>
      <vt:lpstr>Traffic Volume analysis (before)</vt:lpstr>
      <vt:lpstr>Headway and frequency analysis for public transportation</vt:lpstr>
      <vt:lpstr>Passenger destination analysis</vt:lpstr>
      <vt:lpstr>Reallocation of the external public transportation lines</vt:lpstr>
      <vt:lpstr>PowerPoint Presentation</vt:lpstr>
      <vt:lpstr>DEVELOPING  SOLUTIONS </vt:lpstr>
      <vt:lpstr>Selecting categories for BRT system</vt:lpstr>
      <vt:lpstr>Alternatives for BRT corridors:</vt:lpstr>
      <vt:lpstr>Alternatives of connection between the terminals and CBD area </vt:lpstr>
      <vt:lpstr>Alternative of connection between the eastern terminal and the new campus of An-Najah University </vt:lpstr>
      <vt:lpstr>Alternative of connection between the western terminal and the new campus of An-Najah University</vt:lpstr>
      <vt:lpstr>Schedule for the alternatives</vt:lpstr>
      <vt:lpstr>Schedule for the alternatives of Connection between the terminals and the CBD for Alternative I  </vt:lpstr>
      <vt:lpstr>Connection between East terminal and the new campus (Alternative I) </vt:lpstr>
      <vt:lpstr>DESIGN OF SELECTED SOLUTION </vt:lpstr>
      <vt:lpstr>PowerPoint Presentation</vt:lpstr>
      <vt:lpstr>Selection of the best solution</vt:lpstr>
      <vt:lpstr>Selection of the best solution</vt:lpstr>
      <vt:lpstr>Selection of the best solution</vt:lpstr>
      <vt:lpstr>PowerPoint Presentation</vt:lpstr>
      <vt:lpstr>PowerPoint Presentation</vt:lpstr>
      <vt:lpstr>PowerPoint Presentation</vt:lpstr>
      <vt:lpstr>PowerPoint Presentation</vt:lpstr>
      <vt:lpstr>FUTURE  ANALYSIS </vt:lpstr>
      <vt:lpstr>Capacity of BRT lane</vt:lpstr>
      <vt:lpstr>Capacity of BRT lane</vt:lpstr>
      <vt:lpstr>Analysis Before &amp; After Implementing BRT</vt:lpstr>
      <vt:lpstr>Analysis Before &amp; After Implementing BRT</vt:lpstr>
      <vt:lpstr>Design signals for intersections </vt:lpstr>
      <vt:lpstr>COST ESTIMATION </vt:lpstr>
      <vt:lpstr>BOQ for implementing the system</vt:lpstr>
      <vt:lpstr>CONCLUSION &amp; RECOMMENDATION  </vt:lpstr>
      <vt:lpstr>Conclusion</vt:lpstr>
      <vt:lpstr>Conclusion</vt:lpstr>
      <vt:lpstr>Recommendations</vt:lpstr>
      <vt:lpstr>Recommendations</vt:lpstr>
      <vt:lpstr>Thanks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ihab hashem</dc:creator>
  <cp:lastModifiedBy>amoudi1</cp:lastModifiedBy>
  <cp:revision>405</cp:revision>
  <dcterms:created xsi:type="dcterms:W3CDTF">2016-05-13T17:50:20Z</dcterms:created>
  <dcterms:modified xsi:type="dcterms:W3CDTF">2016-12-23T21:00:18Z</dcterms:modified>
</cp:coreProperties>
</file>