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9"/>
  </p:notesMasterIdLst>
  <p:sldIdLst>
    <p:sldId id="256" r:id="rId2"/>
    <p:sldId id="294" r:id="rId3"/>
    <p:sldId id="257" r:id="rId4"/>
    <p:sldId id="258" r:id="rId5"/>
    <p:sldId id="270" r:id="rId6"/>
    <p:sldId id="302" r:id="rId7"/>
    <p:sldId id="259" r:id="rId8"/>
    <p:sldId id="271" r:id="rId9"/>
    <p:sldId id="272" r:id="rId10"/>
    <p:sldId id="273" r:id="rId11"/>
    <p:sldId id="266" r:id="rId12"/>
    <p:sldId id="267" r:id="rId13"/>
    <p:sldId id="291" r:id="rId14"/>
    <p:sldId id="268" r:id="rId15"/>
    <p:sldId id="282" r:id="rId16"/>
    <p:sldId id="292" r:id="rId17"/>
    <p:sldId id="280" r:id="rId18"/>
    <p:sldId id="289" r:id="rId19"/>
    <p:sldId id="290" r:id="rId20"/>
    <p:sldId id="301" r:id="rId21"/>
    <p:sldId id="298" r:id="rId22"/>
    <p:sldId id="275" r:id="rId23"/>
    <p:sldId id="276" r:id="rId24"/>
    <p:sldId id="303" r:id="rId25"/>
    <p:sldId id="304" r:id="rId26"/>
    <p:sldId id="277" r:id="rId27"/>
    <p:sldId id="281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60" autoAdjust="0"/>
    <p:restoredTop sz="94533" autoAdjust="0"/>
  </p:normalViewPr>
  <p:slideViewPr>
    <p:cSldViewPr>
      <p:cViewPr>
        <p:scale>
          <a:sx n="70" d="100"/>
          <a:sy n="70" d="100"/>
        </p:scale>
        <p:origin x="-52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DCB7D81-9E06-4EE9-A98C-731D0ADDA984}" type="datetimeFigureOut">
              <a:rPr lang="ar-JO" smtClean="0"/>
              <a:pPr/>
              <a:t>10/07/1434</a:t>
            </a:fld>
            <a:endParaRPr lang="ar-J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J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7C6A8CC-1671-42C5-8003-FC4CD3A2C979}" type="slidenum">
              <a:rPr lang="ar-JO" smtClean="0"/>
              <a:pPr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904258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C12B-F309-4552-8648-160BD36F10D2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C12B-F309-4552-8648-160BD36F10D2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C12B-F309-4552-8648-160BD36F10D2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C12B-F309-4552-8648-160BD36F10D2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C12B-F309-4552-8648-160BD36F10D2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C12B-F309-4552-8648-160BD36F10D2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C12B-F309-4552-8648-160BD36F10D2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C12B-F309-4552-8648-160BD36F10D2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C12B-F309-4552-8648-160BD36F10D2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C12B-F309-4552-8648-160BD36F10D2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BC12B-F309-4552-8648-160BD36F10D2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8FBC12B-F309-4552-8648-160BD36F10D2}" type="datetime1">
              <a:rPr lang="en-US" smtClean="0"/>
              <a:pPr/>
              <a:t>5/19/2013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C510DCA-DF62-4C92-983D-E57DF745C69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229600" y="6286520"/>
            <a:ext cx="758952" cy="434320"/>
          </a:xfrm>
        </p:spPr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tx1"/>
                </a:solidFill>
              </a:rPr>
              <a:pPr/>
              <a:t>1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7" name="Picture 3" descr="C:\Users\Yazan\Desktop\Untitled-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755" t="21370" r="27807" b="21212"/>
          <a:stretch/>
        </p:blipFill>
        <p:spPr bwMode="auto">
          <a:xfrm>
            <a:off x="3520956" y="404664"/>
            <a:ext cx="1627108" cy="16206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066800" y="2590800"/>
            <a:ext cx="6324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An-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Najah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National University</a:t>
            </a: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Mechanical Engineering Department</a:t>
            </a:r>
          </a:p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Graduation Project 2</a:t>
            </a:r>
          </a:p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Drugs Addicts Rehabilitation Center</a:t>
            </a:r>
            <a:endParaRPr lang="en-US" dirty="0" smtClean="0"/>
          </a:p>
        </p:txBody>
      </p:sp>
      <p:sp>
        <p:nvSpPr>
          <p:cNvPr id="9" name="Rectangle 8"/>
          <p:cNvSpPr/>
          <p:nvPr/>
        </p:nvSpPr>
        <p:spPr>
          <a:xfrm>
            <a:off x="4267200" y="4495800"/>
            <a:ext cx="48768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The Students: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Ramez Rafeeq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Ishtayyeh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    (10840852) Othman Jaser 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Irshead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       (10825361)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Amr Mohammad Masri          (10718810)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Hikmat Reda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Hjab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              (10544696)</a:t>
            </a:r>
          </a:p>
          <a:p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838200" y="4572000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Supervisor:                                    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Dr. Iyad Assaf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GB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1143008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 of cooling load</a:t>
            </a:r>
            <a:endParaRPr lang="ar-SA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1828800" y="1935163"/>
          <a:ext cx="5715000" cy="311018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57500"/>
                <a:gridCol w="2857500"/>
              </a:tblGrid>
              <a:tr h="62203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Cooling load (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ton ref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ar-SA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Block</a:t>
                      </a:r>
                      <a:endParaRPr lang="ar-SA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627" marR="86627"/>
                </a:tc>
              </a:tr>
              <a:tr h="62203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  <a:endParaRPr lang="ar-SA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Block A</a:t>
                      </a:r>
                      <a:endParaRPr lang="ar-SA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627" marR="86627"/>
                </a:tc>
              </a:tr>
              <a:tr h="62203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256.1</a:t>
                      </a:r>
                      <a:endParaRPr lang="ar-SA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Block B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ar-SA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627" marR="86627"/>
                </a:tc>
              </a:tr>
              <a:tr h="62203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53.7</a:t>
                      </a:r>
                      <a:endParaRPr lang="ar-SA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Block C</a:t>
                      </a:r>
                      <a:endParaRPr lang="ar-SA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627" marR="86627"/>
                </a:tc>
              </a:tr>
              <a:tr h="62203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352.8 (</a:t>
                      </a:r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ton ref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ar-SA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627" marR="86627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  <a:endParaRPr lang="ar-SA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627" marR="86627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762000" cy="365125"/>
          </a:xfrm>
        </p:spPr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bg1"/>
                </a:solidFill>
              </a:rPr>
              <a:pPr/>
              <a:t>10</a:t>
            </a:fld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txBody>
          <a:bodyPr/>
          <a:lstStyle/>
          <a:p>
            <a:r>
              <a:rPr 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Duct Design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2984"/>
            <a:ext cx="9144000" cy="5286412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en-US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Design procedures</a:t>
            </a:r>
            <a:endParaRPr lang="en-US" sz="24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buNone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* The total sensible heat 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was 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calculated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l">
              <a:buNone/>
            </a:pP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* The V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circulation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was calculated.</a:t>
            </a:r>
          </a:p>
          <a:p>
            <a:pPr lvl="0" algn="l">
              <a:buNone/>
            </a:pP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* The flow rate (CFM) was calculated. </a:t>
            </a:r>
          </a:p>
          <a:p>
            <a:pPr lvl="0" algn="l">
              <a:buNone/>
            </a:pPr>
            <a:r>
              <a:rPr lang="ar-S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* 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Number of diffusers are calculated and 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distributed uniformly.</a:t>
            </a: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buNone/>
            </a:pP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* The initial velocity for the main duct is 5 m/s.</a:t>
            </a:r>
          </a:p>
          <a:p>
            <a:pPr lvl="0" algn="l">
              <a:buNone/>
            </a:pP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* The pressure drop is depend on the initial velocity for the main</a:t>
            </a:r>
          </a:p>
          <a:p>
            <a:pPr lvl="0" algn="l">
              <a:buNone/>
            </a:pP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duct and flow rate (CFM). </a:t>
            </a:r>
          </a:p>
          <a:p>
            <a:pPr lvl="0" algn="l">
              <a:buNone/>
            </a:pP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* The main diameter is calculated. </a:t>
            </a:r>
          </a:p>
          <a:p>
            <a:pPr lvl="0" algn="l">
              <a:buNone/>
            </a:pP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* The height and width of the rectangular ducts are determined from the tables.</a:t>
            </a:r>
          </a:p>
          <a:p>
            <a:pPr algn="l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229600" y="6324600"/>
            <a:ext cx="762000" cy="365125"/>
          </a:xfrm>
        </p:spPr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bg1"/>
                </a:solidFill>
              </a:rPr>
              <a:pPr/>
              <a:t>11</a:t>
            </a:fld>
            <a:endParaRPr lang="en-US" sz="1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81001"/>
            <a:ext cx="9144000" cy="914400"/>
          </a:xfrm>
        </p:spPr>
        <p:txBody>
          <a:bodyPr>
            <a:noAutofit/>
          </a:bodyPr>
          <a:lstStyle/>
          <a:p>
            <a:pPr algn="l"/>
            <a:r>
              <a:rPr 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Sample calculation For duct Design:</a:t>
            </a:r>
            <a:endParaRPr lang="en-US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 smtClean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762000" cy="365125"/>
          </a:xfrm>
        </p:spPr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tx1"/>
                </a:solidFill>
              </a:rPr>
              <a:pPr/>
              <a:t>12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6" name="Picture 2" descr="C:\Users\M7aMMaD\Desktop\fc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752600"/>
            <a:ext cx="8793163" cy="2286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13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M7aMMaD\Desktop\jjjjj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Slide Number Placeholder 3"/>
          <p:cNvSpPr txBox="1">
            <a:spLocks/>
          </p:cNvSpPr>
          <p:nvPr/>
        </p:nvSpPr>
        <p:spPr>
          <a:xfrm>
            <a:off x="8229600" y="632460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510DCA-DF62-4C92-983D-E57DF745C692}" type="slidenum">
              <a:rPr kumimoji="0" lang="en-US" sz="24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0"/>
            <a:ext cx="8401080" cy="92867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Plumbing System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/>
          <a:lstStyle/>
          <a:p>
            <a:pPr algn="l">
              <a:buNone/>
            </a:pPr>
            <a:r>
              <a:rPr lang="en-US" dirty="0" smtClean="0">
                <a:solidFill>
                  <a:srgbClr val="FF0000"/>
                </a:solidFill>
              </a:rPr>
              <a:t>   </a:t>
            </a:r>
          </a:p>
          <a:p>
            <a:pPr algn="l">
              <a:buNone/>
            </a:pPr>
            <a:r>
              <a:rPr lang="en-US" sz="2800" dirty="0" smtClean="0">
                <a:solidFill>
                  <a:srgbClr val="FFFF00"/>
                </a:solidFill>
                <a:latin typeface="+mj-lt"/>
              </a:rPr>
              <a:t>      Total demand water :</a:t>
            </a:r>
          </a:p>
          <a:p>
            <a:pPr algn="l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>
          <a:xfrm>
            <a:off x="8153400" y="6248400"/>
            <a:ext cx="762000" cy="365125"/>
          </a:xfrm>
        </p:spPr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bg1"/>
                </a:solidFill>
              </a:rPr>
              <a:pPr/>
              <a:t>14</a:t>
            </a:fld>
            <a:endParaRPr lang="en-US" sz="18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609600" y="3048000"/>
          <a:ext cx="7560840" cy="21945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280"/>
                <a:gridCol w="2520280"/>
                <a:gridCol w="2520280"/>
              </a:tblGrid>
              <a:tr h="6583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Arial"/>
                        </a:rPr>
                        <a:t>Demand Water </a:t>
                      </a:r>
                      <a:r>
                        <a:rPr lang="en-US" sz="2400" b="1" dirty="0" smtClean="0">
                          <a:latin typeface="Times New Roman"/>
                          <a:ea typeface="Times New Roman"/>
                          <a:cs typeface="Arial"/>
                        </a:rPr>
                        <a:t>(L/S)</a:t>
                      </a:r>
                      <a:endParaRPr lang="en-US" sz="24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Arial"/>
                        </a:rPr>
                        <a:t>Totally Fixture Unit</a:t>
                      </a:r>
                      <a:endParaRPr lang="en-US" sz="24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Arial"/>
                        </a:rPr>
                        <a:t>Type Of Supply Water</a:t>
                      </a:r>
                      <a:endParaRPr lang="en-US" sz="24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00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Times New Roman"/>
                          <a:ea typeface="Times New Roman"/>
                          <a:cs typeface="Arial"/>
                        </a:rPr>
                        <a:t>13.67</a:t>
                      </a:r>
                      <a:endParaRPr lang="en-US" sz="24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4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Times New Roman"/>
                          <a:ea typeface="Times New Roman"/>
                          <a:cs typeface="Arial"/>
                        </a:rPr>
                        <a:t>1070.75</a:t>
                      </a:r>
                      <a:endParaRPr lang="en-US" sz="24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Arial"/>
                        </a:rPr>
                        <a:t>Cold</a:t>
                      </a:r>
                      <a:endParaRPr lang="en-US" sz="24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5006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Times New Roman"/>
                          <a:ea typeface="Times New Roman"/>
                          <a:cs typeface="Arial"/>
                        </a:rPr>
                        <a:t>6.81</a:t>
                      </a:r>
                      <a:endParaRPr lang="en-US" sz="24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24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latin typeface="Times New Roman"/>
                          <a:ea typeface="Times New Roman"/>
                          <a:cs typeface="Arial"/>
                        </a:rPr>
                        <a:t>300.75</a:t>
                      </a:r>
                      <a:endParaRPr lang="en-US" sz="2400" b="1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Arial"/>
                        </a:rPr>
                        <a:t>Hot</a:t>
                      </a:r>
                      <a:endParaRPr lang="en-US" sz="2400" dirty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885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S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1800" b="1" smtClean="0">
                <a:solidFill>
                  <a:schemeClr val="tx1"/>
                </a:solidFill>
              </a:rPr>
              <a:pPr/>
              <a:t>15</a:t>
            </a:fld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M7aMMaD\Desktop\ris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14"/>
            <a:ext cx="9144000" cy="6857086"/>
          </a:xfrm>
          <a:prstGeom prst="rect">
            <a:avLst/>
          </a:prstGeom>
          <a:noFill/>
        </p:spPr>
      </p:pic>
      <p:sp>
        <p:nvSpPr>
          <p:cNvPr id="5" name="Slide Number Placeholder 3"/>
          <p:cNvSpPr txBox="1">
            <a:spLocks/>
          </p:cNvSpPr>
          <p:nvPr/>
        </p:nvSpPr>
        <p:spPr>
          <a:xfrm>
            <a:off x="8610600" y="6400800"/>
            <a:ext cx="533400" cy="2889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510DCA-DF62-4C92-983D-E57DF745C692}" type="slidenum"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098" name="Picture 2" descr="C:\Users\M7aMMaD\Desktop\collector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762000" cy="365125"/>
          </a:xfrm>
        </p:spPr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tx1"/>
                </a:solidFill>
              </a:rPr>
              <a:pPr/>
              <a:t>16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621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7aMMaD\Desktop\drinag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29600" y="6324600"/>
            <a:ext cx="762000" cy="365125"/>
          </a:xfrm>
        </p:spPr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tx1"/>
                </a:solidFill>
              </a:rPr>
              <a:pPr/>
              <a:t>17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04088"/>
            <a:ext cx="8686800" cy="896112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Fire Protection System </a:t>
            </a:r>
            <a:endParaRPr lang="ar-JO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US" dirty="0" smtClean="0">
                <a:solidFill>
                  <a:schemeClr val="bg1"/>
                </a:solidFill>
                <a:latin typeface="+mj-lt"/>
              </a:rPr>
              <a:t>The Class III is used for design the fire system</a:t>
            </a:r>
          </a:p>
          <a:p>
            <a:pPr algn="l">
              <a:buNone/>
            </a:pPr>
            <a:r>
              <a:rPr lang="en-US" dirty="0" smtClean="0">
                <a:solidFill>
                  <a:srgbClr val="FFFF00"/>
                </a:solidFill>
                <a:latin typeface="+mj-lt"/>
              </a:rPr>
              <a:t>Pipe size </a:t>
            </a:r>
            <a:endParaRPr lang="ar-JO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229600" y="6324600"/>
            <a:ext cx="762000" cy="365125"/>
          </a:xfrm>
        </p:spPr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bg1"/>
                </a:solidFill>
              </a:rPr>
              <a:pPr/>
              <a:t>18</a:t>
            </a:fld>
            <a:endParaRPr lang="en-US" sz="18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143106" y="2643182"/>
          <a:ext cx="5934094" cy="34427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20654"/>
                <a:gridCol w="1906279"/>
                <a:gridCol w="2507161"/>
              </a:tblGrid>
              <a:tr h="500066">
                <a:tc>
                  <a:txBody>
                    <a:bodyPr/>
                    <a:lstStyle/>
                    <a:p>
                      <a:pPr algn="l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Size (in)</a:t>
                      </a:r>
                      <a:endParaRPr lang="ar-JO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Demand(GPM)</a:t>
                      </a:r>
                      <a:endParaRPr lang="ar-JO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Name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of pipe</a:t>
                      </a:r>
                      <a:endParaRPr lang="ar-JO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6301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4’’</a:t>
                      </a:r>
                      <a:endParaRPr lang="ar-JO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  <a:endParaRPr lang="ar-JO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Main pipe</a:t>
                      </a:r>
                      <a:endParaRPr lang="ar-JO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6301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4’’</a:t>
                      </a:r>
                      <a:endParaRPr lang="ar-JO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  <a:endParaRPr lang="ar-JO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Riser for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block A</a:t>
                      </a:r>
                      <a:endParaRPr lang="ar-JO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6301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4’’</a:t>
                      </a:r>
                      <a:endParaRPr lang="ar-JO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  <a:endParaRPr lang="ar-JO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Riser for block B</a:t>
                      </a:r>
                      <a:endParaRPr lang="ar-JO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8526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4’’</a:t>
                      </a:r>
                      <a:endParaRPr lang="ar-JO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  <a:endParaRPr lang="ar-JO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Riser for block C </a:t>
                      </a:r>
                      <a:endParaRPr lang="ar-JO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8526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 1/2’’</a:t>
                      </a:r>
                      <a:endParaRPr lang="ar-JO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  <a:endParaRPr lang="ar-JO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Pipe for landing valve</a:t>
                      </a:r>
                      <a:endParaRPr lang="ar-JO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64348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  1/2’’</a:t>
                      </a:r>
                      <a:endParaRPr lang="ar-JO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ar-JO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Pipe for Cabinet</a:t>
                      </a:r>
                      <a:endParaRPr lang="ar-JO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7aMMaD\Desktop\gggg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534400" y="6705600"/>
            <a:ext cx="609600" cy="152400"/>
          </a:xfrm>
        </p:spPr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tx1"/>
                </a:solidFill>
              </a:rPr>
              <a:pPr/>
              <a:t>19</a:t>
            </a:fld>
            <a:endParaRPr lang="en-US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981074"/>
            <a:ext cx="8642350" cy="5876925"/>
          </a:xfrm>
        </p:spPr>
        <p:txBody>
          <a:bodyPr>
            <a:noAutofit/>
          </a:bodyPr>
          <a:lstStyle/>
          <a:p>
            <a:pPr algn="l" rtl="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The 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aim of this project is to design installation of heating, ventilation and air condition system (HVAC) for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Drugs Addicts Rehabilitation Center. </a:t>
            </a:r>
          </a:p>
          <a:p>
            <a:pPr algn="l" rtl="0">
              <a:buNone/>
            </a:pP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Air Conditioning will be used in the building for heating and cooling.</a:t>
            </a:r>
          </a:p>
          <a:p>
            <a:pPr algn="l" rtl="0">
              <a:buNone/>
            </a:pP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Water 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service and plumping design is required for service system inside the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building.</a:t>
            </a:r>
          </a:p>
          <a:p>
            <a:pPr algn="l" rtl="0">
              <a:buNone/>
            </a:pPr>
            <a:endParaRPr lang="en-US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Arial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Fire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protection 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system serves to detect the fire and evacuate the 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building.</a:t>
            </a:r>
            <a:endParaRPr lang="en-GB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229600" y="6172200"/>
            <a:ext cx="685800" cy="533400"/>
          </a:xfrm>
        </p:spPr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bg1"/>
                </a:solidFill>
              </a:rPr>
              <a:pPr/>
              <a:t>2</a:t>
            </a:fld>
            <a:endParaRPr lang="en-US" sz="1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JO"/>
          </a:p>
        </p:txBody>
      </p:sp>
      <p:pic>
        <p:nvPicPr>
          <p:cNvPr id="5" name="Content Placeholder 4" descr="connectio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tx1"/>
                </a:solidFill>
              </a:rPr>
              <a:pPr/>
              <a:t>20</a:t>
            </a:fld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6096000" cy="914400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Equipment Selection </a:t>
            </a:r>
            <a:endParaRPr lang="ar-JO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rtl="0"/>
            <a:r>
              <a:rPr lang="en-US" sz="2800" dirty="0" smtClean="0">
                <a:latin typeface="+mj-lt"/>
              </a:rPr>
              <a:t>Selection of component in mechanical system is the final stage in this building design because it depends on the all previous system design</a:t>
            </a:r>
            <a:endParaRPr lang="en-US" dirty="0" smtClean="0">
              <a:latin typeface="+mj-lt"/>
            </a:endParaRPr>
          </a:p>
          <a:p>
            <a:pPr rtl="0">
              <a:buFont typeface="Wingdings" pitchFamily="2" charset="2"/>
              <a:buChar char="q"/>
            </a:pPr>
            <a:endParaRPr lang="en-US" dirty="0" smtClean="0"/>
          </a:p>
          <a:p>
            <a:pPr rtl="0">
              <a:buFont typeface="Wingdings" pitchFamily="2" charset="2"/>
              <a:buChar char="q"/>
            </a:pPr>
            <a:endParaRPr lang="en-US" dirty="0" smtClean="0"/>
          </a:p>
          <a:p>
            <a:endParaRPr lang="en-US" dirty="0" smtClean="0"/>
          </a:p>
          <a:p>
            <a:endParaRPr lang="ar-JO" dirty="0"/>
          </a:p>
        </p:txBody>
      </p:sp>
      <p:pic>
        <p:nvPicPr>
          <p:cNvPr id="7" name="Content Placeholder 6" descr="Amana-Air-Conditioning-Equipment-In-Arizona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25925" y="2671762"/>
            <a:ext cx="3810000" cy="2581275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bg1"/>
                </a:solidFill>
              </a:rPr>
              <a:pPr/>
              <a:t>21</a:t>
            </a:fld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928694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Equipment Selection</a:t>
            </a:r>
            <a:endParaRPr lang="ar-SA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5544617"/>
          </a:xfrm>
        </p:spPr>
        <p:txBody>
          <a:bodyPr>
            <a:normAutofit fontScale="92500" lnSpcReduction="20000"/>
          </a:bodyPr>
          <a:lstStyle/>
          <a:p>
            <a:pPr algn="l">
              <a:buNone/>
            </a:pPr>
            <a:r>
              <a:rPr lang="en-US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Boilers :</a:t>
            </a:r>
            <a:endParaRPr lang="en-US" b="1" u="sng" dirty="0" smtClean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pPr algn="l">
              <a:buNone/>
            </a:pPr>
            <a:r>
              <a:rPr lang="en-US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From 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NORTHVALE COMPANY</a:t>
            </a:r>
            <a:r>
              <a:rPr lang="en-US" sz="24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catalog of steam boiler is </a:t>
            </a:r>
          </a:p>
          <a:p>
            <a:pPr algn="l" rtl="0">
              <a:buNone/>
            </a:pPr>
            <a:r>
              <a:rPr lang="en-US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Boiler #1: </a:t>
            </a:r>
            <a:r>
              <a:rPr lang="en-US" b="1" dirty="0" smtClean="0">
                <a:solidFill>
                  <a:schemeClr val="bg1"/>
                </a:solidFill>
                <a:latin typeface="+mj-lt"/>
              </a:rPr>
              <a:t>ICI ASX 100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which has capacity of 98 KW</a:t>
            </a:r>
          </a:p>
          <a:p>
            <a:pPr algn="l" rtl="0">
              <a:buNone/>
            </a:pPr>
            <a:r>
              <a:rPr lang="en-US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Boiler #2: </a:t>
            </a:r>
            <a:r>
              <a:rPr lang="en-US" b="1" dirty="0" smtClean="0">
                <a:solidFill>
                  <a:schemeClr val="bg1"/>
                </a:solidFill>
                <a:latin typeface="+mj-lt"/>
              </a:rPr>
              <a:t>ICI ASX 300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which has capacity of 282 KW</a:t>
            </a:r>
          </a:p>
          <a:p>
            <a:pPr algn="l" rtl="0">
              <a:buNone/>
            </a:pPr>
            <a:r>
              <a:rPr lang="en-US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Boiler #3: </a:t>
            </a:r>
            <a:r>
              <a:rPr lang="en-US" b="1" dirty="0" smtClean="0">
                <a:solidFill>
                  <a:schemeClr val="bg1"/>
                </a:solidFill>
                <a:latin typeface="+mj-lt"/>
              </a:rPr>
              <a:t>ICI ASX 100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which has capacity of 110 KW</a:t>
            </a:r>
            <a:endParaRPr lang="en-US" dirty="0" smtClean="0">
              <a:solidFill>
                <a:schemeClr val="bg1"/>
              </a:solidFill>
              <a:latin typeface="+mj-lt"/>
              <a:cs typeface="Times New Roman" pitchFamily="18" charset="0"/>
            </a:endParaRPr>
          </a:p>
          <a:p>
            <a:pPr algn="l">
              <a:buNone/>
            </a:pPr>
            <a:endParaRPr lang="ar-SA" dirty="0" smtClean="0">
              <a:latin typeface="+mj-lt"/>
              <a:cs typeface="Times New Roman" pitchFamily="18" charset="0"/>
            </a:endParaRPr>
          </a:p>
          <a:p>
            <a:pPr algn="l">
              <a:buNone/>
            </a:pPr>
            <a:r>
              <a:rPr lang="en-US" b="1" u="sng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Chiller :</a:t>
            </a:r>
          </a:p>
          <a:p>
            <a:pPr algn="l">
              <a:buNone/>
            </a:pPr>
            <a:r>
              <a:rPr lang="ar-SA" dirty="0" smtClean="0">
                <a:latin typeface="+mj-lt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From </a:t>
            </a:r>
            <a:r>
              <a:rPr lang="en-US" sz="2400" dirty="0" smtClean="0">
                <a:solidFill>
                  <a:schemeClr val="bg1"/>
                </a:solidFill>
                <a:latin typeface="+mj-lt"/>
              </a:rPr>
              <a:t>PETRA</a:t>
            </a:r>
            <a:r>
              <a:rPr lang="en-US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catalog we select a model </a:t>
            </a:r>
          </a:p>
          <a:p>
            <a:pPr algn="l">
              <a:buNone/>
            </a:pPr>
            <a:r>
              <a:rPr lang="en-US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Chiller #1: </a:t>
            </a:r>
            <a:r>
              <a:rPr lang="en-US" b="1" dirty="0" err="1" smtClean="0">
                <a:solidFill>
                  <a:schemeClr val="bg1"/>
                </a:solidFill>
                <a:latin typeface="+mj-lt"/>
              </a:rPr>
              <a:t>APSa</a:t>
            </a:r>
            <a:r>
              <a:rPr lang="en-US" b="1" dirty="0" smtClean="0">
                <a:solidFill>
                  <a:schemeClr val="bg1"/>
                </a:solidFill>
                <a:latin typeface="+mj-lt"/>
              </a:rPr>
              <a:t> 90 – 2S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which has capacity of 62 ton</a:t>
            </a:r>
          </a:p>
          <a:p>
            <a:pPr algn="l" rtl="0">
              <a:buNone/>
            </a:pPr>
            <a:r>
              <a:rPr lang="en-US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Chiller #2: </a:t>
            </a:r>
            <a:r>
              <a:rPr lang="en-US" b="1" dirty="0" err="1" smtClean="0">
                <a:solidFill>
                  <a:schemeClr val="bg1"/>
                </a:solidFill>
                <a:latin typeface="+mj-lt"/>
              </a:rPr>
              <a:t>APSa</a:t>
            </a:r>
            <a:r>
              <a:rPr lang="en-US" b="1" dirty="0" smtClean="0">
                <a:solidFill>
                  <a:schemeClr val="bg1"/>
                </a:solidFill>
                <a:latin typeface="+mj-lt"/>
              </a:rPr>
              <a:t> 330 – 4D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which has capacity of 256 ton</a:t>
            </a:r>
          </a:p>
          <a:p>
            <a:pPr algn="l" rtl="0">
              <a:buNone/>
            </a:pPr>
            <a:r>
              <a:rPr lang="en-US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Ciller #3: </a:t>
            </a:r>
            <a:r>
              <a:rPr lang="en-US" b="1" dirty="0" err="1" smtClean="0">
                <a:solidFill>
                  <a:schemeClr val="bg1"/>
                </a:solidFill>
                <a:latin typeface="+mj-lt"/>
              </a:rPr>
              <a:t>APSa</a:t>
            </a:r>
            <a:r>
              <a:rPr lang="en-US" b="1" dirty="0" smtClean="0">
                <a:solidFill>
                  <a:schemeClr val="bg1"/>
                </a:solidFill>
                <a:latin typeface="+mj-lt"/>
              </a:rPr>
              <a:t> 80 – 2S </a:t>
            </a:r>
            <a:r>
              <a:rPr lang="en-US" dirty="0" smtClean="0">
                <a:solidFill>
                  <a:schemeClr val="bg1"/>
                </a:solidFill>
                <a:latin typeface="+mj-lt"/>
              </a:rPr>
              <a:t>which has capacity of 54 ton</a:t>
            </a:r>
            <a:endParaRPr lang="en-US" dirty="0" smtClean="0">
              <a:solidFill>
                <a:schemeClr val="bg1"/>
              </a:solidFill>
              <a:latin typeface="+mj-lt"/>
              <a:cs typeface="Times New Roman" pitchFamily="18" charset="0"/>
            </a:endParaRPr>
          </a:p>
          <a:p>
            <a:pPr algn="l">
              <a:buNone/>
            </a:pPr>
            <a:r>
              <a:rPr lang="en-US" b="1" u="sng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Fan coil :</a:t>
            </a:r>
          </a:p>
          <a:p>
            <a:pPr algn="l">
              <a:buNone/>
            </a:pPr>
            <a:r>
              <a:rPr lang="en-US" sz="24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From </a:t>
            </a:r>
            <a:r>
              <a:rPr lang="en-US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PETRA catalog (DC series)  </a:t>
            </a:r>
            <a:endParaRPr lang="en-US" b="1" u="sng" dirty="0" smtClean="0">
              <a:solidFill>
                <a:schemeClr val="bg1"/>
              </a:solidFill>
              <a:latin typeface="+mj-lt"/>
              <a:cs typeface="Times New Roman" pitchFamily="18" charset="0"/>
            </a:endParaRPr>
          </a:p>
          <a:p>
            <a:pPr algn="l">
              <a:buNone/>
            </a:pPr>
            <a:r>
              <a:rPr lang="en-US" b="1" u="sng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DC P 4 H/C 3</a:t>
            </a:r>
            <a:r>
              <a:rPr lang="en-US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  </a:t>
            </a:r>
            <a:r>
              <a:rPr lang="en-US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400 cfm</a:t>
            </a:r>
            <a:endParaRPr lang="ar-SA" dirty="0" smtClean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bg1"/>
                </a:solidFill>
              </a:rPr>
              <a:pPr/>
              <a:t>22</a:t>
            </a:fld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1752" y="285728"/>
            <a:ext cx="8686800" cy="857256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Equipment selection cont.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bg1"/>
                </a:solidFill>
              </a:rPr>
              <a:pPr/>
              <a:t>23</a:t>
            </a:fld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4294967295"/>
          </p:nvPr>
        </p:nvSpPr>
        <p:spPr>
          <a:xfrm>
            <a:off x="457200" y="1219201"/>
            <a:ext cx="8686800" cy="4800600"/>
          </a:xfrm>
        </p:spPr>
        <p:txBody>
          <a:bodyPr>
            <a:normAutofit fontScale="25000" lnSpcReduction="20000"/>
          </a:bodyPr>
          <a:lstStyle/>
          <a:p>
            <a:pPr algn="l">
              <a:buNone/>
            </a:pPr>
            <a:r>
              <a:rPr lang="en-US" sz="8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Fresh air and Exhaust fans:</a:t>
            </a:r>
          </a:p>
          <a:p>
            <a:pPr algn="l" rtl="0">
              <a:buNone/>
            </a:pPr>
            <a:r>
              <a:rPr lang="en-US" sz="80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From EASY VENT – SNP company </a:t>
            </a:r>
          </a:p>
          <a:p>
            <a:pPr algn="l" rtl="0">
              <a:buNone/>
            </a:pPr>
            <a:endParaRPr lang="en-US" sz="8000" dirty="0" smtClean="0">
              <a:solidFill>
                <a:schemeClr val="bg1"/>
              </a:solidFill>
              <a:latin typeface="+mj-lt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80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The selection of fresh air fans for the building were done as the following:</a:t>
            </a:r>
          </a:p>
          <a:p>
            <a:pPr algn="l" rtl="0"/>
            <a:r>
              <a:rPr lang="en-US" sz="8000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it-IT" sz="8000" b="1" dirty="0" smtClean="0">
                <a:solidFill>
                  <a:schemeClr val="bg1"/>
                </a:solidFill>
                <a:latin typeface="+mj-lt"/>
              </a:rPr>
              <a:t>Fan#1 CFM = 6500</a:t>
            </a:r>
          </a:p>
          <a:p>
            <a:pPr algn="l" rtl="0">
              <a:buNone/>
            </a:pPr>
            <a:r>
              <a:rPr lang="it-IT" sz="8000" b="1" dirty="0" smtClean="0">
                <a:solidFill>
                  <a:schemeClr val="bg1"/>
                </a:solidFill>
                <a:latin typeface="+mj-lt"/>
              </a:rPr>
              <a:t> Static pressure=22 mm.H2O</a:t>
            </a:r>
          </a:p>
          <a:p>
            <a:pPr algn="l" rtl="0">
              <a:buNone/>
            </a:pPr>
            <a:r>
              <a:rPr lang="it-IT" sz="8000" b="1" dirty="0" smtClean="0">
                <a:solidFill>
                  <a:schemeClr val="bg1"/>
                </a:solidFill>
                <a:latin typeface="+mj-lt"/>
              </a:rPr>
              <a:t> Model : CVTT-12/12</a:t>
            </a:r>
            <a:endParaRPr lang="en-US" sz="8000" dirty="0" smtClean="0">
              <a:solidFill>
                <a:schemeClr val="bg1"/>
              </a:solidFill>
              <a:latin typeface="+mj-lt"/>
              <a:cs typeface="Times New Roman" pitchFamily="18" charset="0"/>
            </a:endParaRPr>
          </a:p>
          <a:p>
            <a:pPr algn="l" rtl="0">
              <a:buNone/>
            </a:pPr>
            <a:endParaRPr lang="en-US" sz="8000" b="1" u="sng" dirty="0" smtClean="0">
              <a:solidFill>
                <a:schemeClr val="bg1"/>
              </a:solidFill>
              <a:latin typeface="+mj-lt"/>
            </a:endParaRPr>
          </a:p>
          <a:p>
            <a:pPr algn="l" rtl="0"/>
            <a:r>
              <a:rPr lang="it-IT" sz="8000" b="1" dirty="0" smtClean="0">
                <a:solidFill>
                  <a:schemeClr val="bg1"/>
                </a:solidFill>
                <a:latin typeface="+mj-lt"/>
              </a:rPr>
              <a:t>Fan#2 CFM = 7100 </a:t>
            </a:r>
          </a:p>
          <a:p>
            <a:pPr algn="l" rtl="0">
              <a:buNone/>
            </a:pPr>
            <a:r>
              <a:rPr lang="it-IT" sz="8000" b="1" dirty="0" smtClean="0">
                <a:solidFill>
                  <a:schemeClr val="bg1"/>
                </a:solidFill>
                <a:latin typeface="+mj-lt"/>
              </a:rPr>
              <a:t>Static pressure=29 mm.H2O </a:t>
            </a:r>
          </a:p>
          <a:p>
            <a:pPr algn="l" rtl="0">
              <a:buNone/>
            </a:pPr>
            <a:r>
              <a:rPr lang="it-IT" sz="8000" b="1" dirty="0" smtClean="0">
                <a:solidFill>
                  <a:schemeClr val="bg1"/>
                </a:solidFill>
                <a:latin typeface="+mj-lt"/>
              </a:rPr>
              <a:t>Model : CVTT-12/12</a:t>
            </a:r>
          </a:p>
          <a:p>
            <a:pPr algn="l" rtl="0">
              <a:buNone/>
            </a:pPr>
            <a:endParaRPr lang="it-IT" sz="8000" b="1" u="sng" dirty="0" smtClean="0">
              <a:solidFill>
                <a:schemeClr val="bg1"/>
              </a:solidFill>
              <a:latin typeface="+mj-lt"/>
            </a:endParaRPr>
          </a:p>
          <a:p>
            <a:pPr algn="l" rtl="0"/>
            <a:r>
              <a:rPr lang="it-IT" sz="8000" b="1" dirty="0" smtClean="0">
                <a:solidFill>
                  <a:schemeClr val="bg1"/>
                </a:solidFill>
                <a:latin typeface="+mj-lt"/>
              </a:rPr>
              <a:t>Fan#3 CFM = 7500 </a:t>
            </a:r>
          </a:p>
          <a:p>
            <a:pPr algn="l" rtl="0">
              <a:buNone/>
            </a:pPr>
            <a:r>
              <a:rPr lang="it-IT" sz="8000" b="1" dirty="0" smtClean="0">
                <a:solidFill>
                  <a:schemeClr val="bg1"/>
                </a:solidFill>
                <a:latin typeface="+mj-lt"/>
              </a:rPr>
              <a:t>Static pressure=33 mm.H2O</a:t>
            </a:r>
          </a:p>
          <a:p>
            <a:pPr algn="l" rtl="0">
              <a:buNone/>
            </a:pPr>
            <a:r>
              <a:rPr lang="it-IT" sz="8000" b="1" dirty="0" smtClean="0">
                <a:solidFill>
                  <a:schemeClr val="bg1"/>
                </a:solidFill>
                <a:latin typeface="+mj-lt"/>
              </a:rPr>
              <a:t> Model : CVTT-12/12</a:t>
            </a:r>
            <a:endParaRPr lang="en-US" sz="8000" b="1" u="sng" dirty="0" smtClean="0">
              <a:solidFill>
                <a:schemeClr val="bg1"/>
              </a:solidFill>
              <a:latin typeface="+mj-lt"/>
            </a:endParaRPr>
          </a:p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endParaRPr lang="en-US" dirty="0" smtClean="0"/>
          </a:p>
          <a:p>
            <a:pPr lvl="0" algn="l" rtl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dirty="0" smtClean="0"/>
              <a:t> </a:t>
            </a:r>
            <a:endParaRPr lang="ar-SA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9060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Equipment selection cont. </a:t>
            </a:r>
            <a:endParaRPr lang="ar-JO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 fontScale="85000" lnSpcReduction="20000"/>
          </a:bodyPr>
          <a:lstStyle/>
          <a:p>
            <a:pPr algn="l" rtl="0">
              <a:buNone/>
            </a:pPr>
            <a:r>
              <a:rPr lang="en-US" sz="3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Pumps</a:t>
            </a:r>
          </a:p>
          <a:p>
            <a:endParaRPr lang="ar-JO" dirty="0" smtClean="0">
              <a:solidFill>
                <a:schemeClr val="bg1"/>
              </a:solidFill>
              <a:latin typeface="+mj-lt"/>
            </a:endParaRPr>
          </a:p>
          <a:p>
            <a:pPr algn="l" rtl="0"/>
            <a:r>
              <a:rPr lang="da-DK" sz="2800" dirty="0" smtClean="0">
                <a:solidFill>
                  <a:schemeClr val="bg1"/>
                </a:solidFill>
                <a:latin typeface="+mj-lt"/>
              </a:rPr>
              <a:t>Chiller pump for Block(B): </a:t>
            </a:r>
          </a:p>
          <a:p>
            <a:pPr algn="l" rtl="0">
              <a:buNone/>
            </a:pPr>
            <a:r>
              <a:rPr lang="en-US" sz="2800" dirty="0" smtClean="0">
                <a:solidFill>
                  <a:schemeClr val="bg1"/>
                </a:solidFill>
                <a:latin typeface="+mj-lt"/>
              </a:rPr>
              <a:t>Flow rate = 32 m3/hr ΔP = 14m </a:t>
            </a:r>
          </a:p>
          <a:p>
            <a:pPr algn="l" rtl="0">
              <a:buNone/>
            </a:pPr>
            <a:r>
              <a:rPr lang="en-US" sz="2800" dirty="0" smtClean="0">
                <a:solidFill>
                  <a:schemeClr val="bg1"/>
                </a:solidFill>
                <a:latin typeface="+mj-lt"/>
              </a:rPr>
              <a:t>Model: </a:t>
            </a: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CM25-1 60 Hz</a:t>
            </a:r>
          </a:p>
          <a:p>
            <a:endParaRPr lang="ar-JO" sz="2800" dirty="0" smtClean="0">
              <a:solidFill>
                <a:schemeClr val="bg1"/>
              </a:solidFill>
              <a:latin typeface="+mj-lt"/>
            </a:endParaRPr>
          </a:p>
          <a:p>
            <a:pPr algn="l" rtl="0"/>
            <a:r>
              <a:rPr lang="da-DK" sz="2800" dirty="0" smtClean="0">
                <a:solidFill>
                  <a:schemeClr val="bg1"/>
                </a:solidFill>
                <a:latin typeface="+mj-lt"/>
              </a:rPr>
              <a:t>Chiller pump for Block(A&amp;C): </a:t>
            </a:r>
          </a:p>
          <a:p>
            <a:pPr algn="l" rtl="0">
              <a:buNone/>
            </a:pPr>
            <a:r>
              <a:rPr lang="en-US" sz="2800" dirty="0" smtClean="0">
                <a:solidFill>
                  <a:schemeClr val="bg1"/>
                </a:solidFill>
                <a:latin typeface="+mj-lt"/>
              </a:rPr>
              <a:t>Flow rate = 20 m3/hr ΔP = 9m </a:t>
            </a:r>
          </a:p>
          <a:p>
            <a:pPr algn="l" rtl="0">
              <a:buNone/>
            </a:pPr>
            <a:r>
              <a:rPr lang="en-US" sz="2800" dirty="0" smtClean="0">
                <a:solidFill>
                  <a:schemeClr val="bg1"/>
                </a:solidFill>
                <a:latin typeface="+mj-lt"/>
              </a:rPr>
              <a:t>Model: </a:t>
            </a: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96411834 TP 80-160/2 B 60 Hz`</a:t>
            </a:r>
          </a:p>
          <a:p>
            <a:pPr>
              <a:buNone/>
            </a:pPr>
            <a:endParaRPr lang="ar-JO" sz="2800" dirty="0" smtClean="0">
              <a:solidFill>
                <a:schemeClr val="bg1"/>
              </a:solidFill>
              <a:latin typeface="+mj-lt"/>
            </a:endParaRPr>
          </a:p>
          <a:p>
            <a:pPr algn="l" rtl="0"/>
            <a:r>
              <a:rPr lang="da-DK" sz="2800" dirty="0" smtClean="0">
                <a:solidFill>
                  <a:schemeClr val="bg1"/>
                </a:solidFill>
                <a:latin typeface="+mj-lt"/>
              </a:rPr>
              <a:t>Boiler pump for Block(B): </a:t>
            </a:r>
          </a:p>
          <a:p>
            <a:pPr algn="l" rtl="0">
              <a:buNone/>
            </a:pPr>
            <a:r>
              <a:rPr lang="en-US" sz="2800" dirty="0" smtClean="0">
                <a:solidFill>
                  <a:schemeClr val="bg1"/>
                </a:solidFill>
                <a:latin typeface="+mj-lt"/>
              </a:rPr>
              <a:t>Flow rate = 35 m3/hr ΔP =14 m </a:t>
            </a:r>
          </a:p>
          <a:p>
            <a:pPr algn="l" rtl="0">
              <a:buNone/>
            </a:pPr>
            <a:r>
              <a:rPr lang="en-US" sz="2800" dirty="0" smtClean="0">
                <a:solidFill>
                  <a:schemeClr val="bg1"/>
                </a:solidFill>
                <a:latin typeface="+mj-lt"/>
              </a:rPr>
              <a:t>Model: </a:t>
            </a: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CME25-1 60 Hz </a:t>
            </a:r>
            <a:endParaRPr lang="ar-JO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bg1"/>
                </a:solidFill>
              </a:rPr>
              <a:pPr/>
              <a:t>24</a:t>
            </a:fld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91200"/>
          </a:xfrm>
        </p:spPr>
        <p:txBody>
          <a:bodyPr>
            <a:normAutofit fontScale="92500" lnSpcReduction="10000"/>
          </a:bodyPr>
          <a:lstStyle/>
          <a:p>
            <a:endParaRPr lang="ar-JO" dirty="0" smtClean="0"/>
          </a:p>
          <a:p>
            <a:pPr algn="l" rtl="0"/>
            <a:r>
              <a:rPr lang="da-DK" dirty="0" smtClean="0">
                <a:solidFill>
                  <a:schemeClr val="bg1"/>
                </a:solidFill>
                <a:latin typeface="+mj-lt"/>
              </a:rPr>
              <a:t>Boiler pump for Block(A&amp;C) : </a:t>
            </a:r>
          </a:p>
          <a:p>
            <a:pPr algn="l" rtl="0">
              <a:buNone/>
            </a:pPr>
            <a:r>
              <a:rPr lang="en-US" dirty="0" smtClean="0">
                <a:solidFill>
                  <a:schemeClr val="bg1"/>
                </a:solidFill>
                <a:latin typeface="+mj-lt"/>
              </a:rPr>
              <a:t>Flow rate =26 m3/hr ΔP =9m </a:t>
            </a:r>
          </a:p>
          <a:p>
            <a:pPr algn="l" rtl="0">
              <a:buNone/>
            </a:pPr>
            <a:r>
              <a:rPr lang="en-US" dirty="0" smtClean="0">
                <a:solidFill>
                  <a:schemeClr val="bg1"/>
                </a:solidFill>
                <a:latin typeface="+mj-lt"/>
              </a:rPr>
              <a:t>Model: </a:t>
            </a:r>
            <a:r>
              <a:rPr lang="en-US" b="1" dirty="0" smtClean="0">
                <a:solidFill>
                  <a:schemeClr val="bg1"/>
                </a:solidFill>
                <a:latin typeface="+mj-lt"/>
              </a:rPr>
              <a:t>96411834 TP 80-160/2 B 60 Hz</a:t>
            </a:r>
          </a:p>
          <a:p>
            <a:pPr algn="l" rtl="0">
              <a:buNone/>
            </a:pPr>
            <a:endParaRPr lang="en-US" b="1" dirty="0" smtClean="0">
              <a:solidFill>
                <a:schemeClr val="bg1"/>
              </a:solidFill>
              <a:latin typeface="+mj-lt"/>
            </a:endParaRPr>
          </a:p>
          <a:p>
            <a:endParaRPr lang="ar-JO" dirty="0" smtClean="0">
              <a:solidFill>
                <a:schemeClr val="bg1"/>
              </a:solidFill>
              <a:latin typeface="+mj-lt"/>
            </a:endParaRPr>
          </a:p>
          <a:p>
            <a:pPr algn="l" rtl="0"/>
            <a:r>
              <a:rPr lang="en-US" dirty="0" smtClean="0">
                <a:solidFill>
                  <a:schemeClr val="bg1"/>
                </a:solidFill>
                <a:latin typeface="+mj-lt"/>
              </a:rPr>
              <a:t>Electrical and diesel Fire-Fighting Pump </a:t>
            </a:r>
          </a:p>
          <a:p>
            <a:pPr algn="l" rtl="0">
              <a:buNone/>
            </a:pPr>
            <a:r>
              <a:rPr lang="en-US" dirty="0" smtClean="0">
                <a:solidFill>
                  <a:schemeClr val="bg1"/>
                </a:solidFill>
                <a:latin typeface="+mj-lt"/>
              </a:rPr>
              <a:t>Flow rate = 1000 GPM ΔP =129.0948 psi </a:t>
            </a:r>
          </a:p>
          <a:p>
            <a:pPr algn="l" rtl="0">
              <a:buNone/>
            </a:pPr>
            <a:r>
              <a:rPr lang="en-US" dirty="0" smtClean="0">
                <a:solidFill>
                  <a:schemeClr val="bg1"/>
                </a:solidFill>
                <a:latin typeface="+mj-lt"/>
              </a:rPr>
              <a:t>Model: 5-491-18 A</a:t>
            </a:r>
          </a:p>
          <a:p>
            <a:pPr algn="l" rtl="0">
              <a:buNone/>
            </a:pPr>
            <a:endParaRPr lang="en-US" dirty="0" smtClean="0">
              <a:solidFill>
                <a:schemeClr val="bg1"/>
              </a:solidFill>
              <a:latin typeface="+mj-lt"/>
            </a:endParaRPr>
          </a:p>
          <a:p>
            <a:endParaRPr lang="ar-JO" dirty="0" smtClean="0">
              <a:solidFill>
                <a:schemeClr val="bg1"/>
              </a:solidFill>
              <a:latin typeface="+mj-lt"/>
            </a:endParaRPr>
          </a:p>
          <a:p>
            <a:pPr algn="l" rtl="0"/>
            <a:r>
              <a:rPr lang="en-US" dirty="0" smtClean="0">
                <a:solidFill>
                  <a:schemeClr val="bg1"/>
                </a:solidFill>
                <a:latin typeface="+mj-lt"/>
              </a:rPr>
              <a:t>Standby Pump ( Jockey Pump ) </a:t>
            </a:r>
          </a:p>
          <a:p>
            <a:pPr algn="l" rtl="0">
              <a:buNone/>
            </a:pPr>
            <a:r>
              <a:rPr lang="en-US" dirty="0" smtClean="0">
                <a:solidFill>
                  <a:schemeClr val="bg1"/>
                </a:solidFill>
                <a:latin typeface="+mj-lt"/>
              </a:rPr>
              <a:t>Flow rate = 20 GPM ΔP =142 psi </a:t>
            </a:r>
          </a:p>
          <a:p>
            <a:pPr algn="l" rtl="0">
              <a:buNone/>
            </a:pPr>
            <a:r>
              <a:rPr lang="en-US" dirty="0" smtClean="0">
                <a:solidFill>
                  <a:schemeClr val="bg1"/>
                </a:solidFill>
                <a:latin typeface="+mj-lt"/>
              </a:rPr>
              <a:t>Model: 2-383-9C</a:t>
            </a:r>
            <a:endParaRPr lang="ar-JO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bg1"/>
                </a:solidFill>
              </a:rPr>
              <a:pPr/>
              <a:t>25</a:t>
            </a:fld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285728"/>
            <a:ext cx="8686800" cy="928694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</a:t>
            </a:r>
            <a:endParaRPr lang="ar-SA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03796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*All steps of design and plans of HVAC  system are done.  </a:t>
            </a:r>
          </a:p>
          <a:p>
            <a:pPr algn="l">
              <a:buNone/>
            </a:pP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*All steps of design and plans of plumping system are done.</a:t>
            </a:r>
          </a:p>
          <a:p>
            <a:pPr algn="l">
              <a:buNone/>
            </a:pPr>
            <a:r>
              <a:rPr lang="en-US" sz="3600" dirty="0" smtClean="0">
                <a:solidFill>
                  <a:schemeClr val="bg1"/>
                </a:solidFill>
                <a:latin typeface="+mj-lt"/>
              </a:rPr>
              <a:t>*we select a suitable equipment for the system which satisfied the required conditions.</a:t>
            </a:r>
          </a:p>
          <a:p>
            <a:pPr algn="l">
              <a:buNone/>
            </a:pPr>
            <a:r>
              <a:rPr lang="en-US" dirty="0" smtClean="0"/>
              <a:t>                       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bg1"/>
                </a:solidFill>
              </a:rPr>
              <a:pPr/>
              <a:t>26</a:t>
            </a:fld>
            <a:endParaRPr lang="en-U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228600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en-US" sz="7200" u="sng" dirty="0" smtClean="0">
              <a:solidFill>
                <a:srgbClr val="FF0000"/>
              </a:solidFill>
              <a:latin typeface="Lucida Handwriting" pitchFamily="66" charset="0"/>
            </a:endParaRPr>
          </a:p>
          <a:p>
            <a:pPr algn="ctr">
              <a:buNone/>
            </a:pPr>
            <a:r>
              <a:rPr lang="en-US" sz="9600" b="1" u="sng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Thank you</a:t>
            </a:r>
          </a:p>
          <a:p>
            <a:pPr algn="ctr">
              <a:buNone/>
            </a:pPr>
            <a:endParaRPr lang="en-US" sz="7200" u="sng" dirty="0">
              <a:solidFill>
                <a:srgbClr val="FF0000"/>
              </a:solidFill>
              <a:latin typeface="Lucida Handwriting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bg1"/>
                </a:solidFill>
              </a:rPr>
              <a:pPr/>
              <a:t>27</a:t>
            </a:fld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872510" cy="1000108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Presentation outline</a:t>
            </a:r>
            <a:endParaRPr lang="en-US" sz="5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00108"/>
            <a:ext cx="9144000" cy="5429288"/>
          </a:xfrm>
        </p:spPr>
        <p:txBody>
          <a:bodyPr>
            <a:noAutofit/>
          </a:bodyPr>
          <a:lstStyle/>
          <a:p>
            <a:pPr algn="r" rtl="0"/>
            <a:endParaRPr lang="en-US" sz="2800" dirty="0" smtClean="0">
              <a:solidFill>
                <a:schemeClr val="bg1"/>
              </a:solidFill>
              <a:latin typeface="+mj-lt"/>
            </a:endParaRPr>
          </a:p>
          <a:p>
            <a:pPr algn="l" rtl="0"/>
            <a:r>
              <a:rPr lang="en-US" sz="3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b="1" dirty="0" smtClean="0">
                <a:latin typeface="+mj-lt"/>
              </a:rPr>
              <a:t>- Building Description. </a:t>
            </a:r>
          </a:p>
          <a:p>
            <a:pPr algn="l" rtl="0"/>
            <a:r>
              <a:rPr lang="en-US" sz="3200" b="1" dirty="0" smtClean="0">
                <a:latin typeface="+mj-lt"/>
              </a:rPr>
              <a:t> - Heating load calculation. </a:t>
            </a:r>
          </a:p>
          <a:p>
            <a:pPr algn="l" rtl="0"/>
            <a:r>
              <a:rPr lang="en-US" sz="3200" b="1" dirty="0" smtClean="0">
                <a:latin typeface="+mj-lt"/>
              </a:rPr>
              <a:t> - Cooling load calculation. </a:t>
            </a:r>
          </a:p>
          <a:p>
            <a:pPr algn="l" rtl="0"/>
            <a:r>
              <a:rPr lang="en-US" sz="3200" b="1" dirty="0" smtClean="0">
                <a:latin typeface="+mj-lt"/>
              </a:rPr>
              <a:t> - Duct Design.</a:t>
            </a:r>
          </a:p>
          <a:p>
            <a:pPr algn="l" rtl="0"/>
            <a:r>
              <a:rPr lang="en-US" sz="3200" b="1" dirty="0" smtClean="0">
                <a:latin typeface="+mj-lt"/>
              </a:rPr>
              <a:t> - Plumbing System.  </a:t>
            </a:r>
          </a:p>
          <a:p>
            <a:pPr algn="l" rtl="0"/>
            <a:r>
              <a:rPr lang="en-US" sz="3200" b="1" dirty="0" smtClean="0">
                <a:latin typeface="+mj-lt"/>
              </a:rPr>
              <a:t> - Fire protection System </a:t>
            </a:r>
          </a:p>
          <a:p>
            <a:pPr algn="l" rtl="0"/>
            <a:r>
              <a:rPr lang="en-US" sz="3200" b="1" dirty="0" smtClean="0">
                <a:latin typeface="+mj-lt"/>
              </a:rPr>
              <a:t> - Equipment Selection.</a:t>
            </a:r>
          </a:p>
          <a:p>
            <a:pPr algn="ctr" rtl="0"/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8229600" y="6286520"/>
            <a:ext cx="758952" cy="434320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3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763000" cy="985822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Building Description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</p:spPr>
        <p:txBody>
          <a:bodyPr>
            <a:normAutofit fontScale="92500" lnSpcReduction="20000"/>
          </a:bodyPr>
          <a:lstStyle/>
          <a:p>
            <a:pPr algn="l">
              <a:buFont typeface="Wingdings" pitchFamily="2" charset="2"/>
              <a:buChar char="Ø"/>
            </a:pP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   </a:t>
            </a:r>
            <a:r>
              <a:rPr lang="en-US" sz="2800" b="1" u="sng" dirty="0" smtClean="0">
                <a:solidFill>
                  <a:schemeClr val="bg1"/>
                </a:solidFill>
                <a:latin typeface="+mj-lt"/>
              </a:rPr>
              <a:t> Building Location :</a:t>
            </a:r>
          </a:p>
          <a:p>
            <a:pPr algn="l">
              <a:buNone/>
            </a:pPr>
            <a:r>
              <a:rPr lang="en-US" sz="2800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+mj-lt"/>
              </a:rPr>
              <a:t>Drugs </a:t>
            </a:r>
            <a:r>
              <a:rPr lang="en-US" b="1" dirty="0" smtClean="0">
                <a:solidFill>
                  <a:schemeClr val="bg1"/>
                </a:solidFill>
                <a:latin typeface="+mj-lt"/>
              </a:rPr>
              <a:t>Addicts Rehabilitation Center location in Bait Wazan /Nablus city-Palestine that consist of four floor, two basement floors, ground floor, and first floor. </a:t>
            </a:r>
            <a:r>
              <a:rPr lang="en-US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       </a:t>
            </a:r>
            <a:endParaRPr lang="en-US" b="1" dirty="0" smtClean="0">
              <a:solidFill>
                <a:schemeClr val="bg1"/>
              </a:solidFill>
              <a:latin typeface="+mj-lt"/>
              <a:cs typeface="Times New Roman" pitchFamily="18" charset="0"/>
            </a:endParaRPr>
          </a:p>
          <a:p>
            <a:pPr algn="l" rtl="1">
              <a:buNone/>
            </a:pPr>
            <a:endParaRPr lang="en-US" sz="2400" b="1" dirty="0" smtClean="0">
              <a:solidFill>
                <a:schemeClr val="bg1"/>
              </a:solidFill>
              <a:latin typeface="+mj-lt"/>
              <a:cs typeface="Times New Roman" pitchFamily="18" charset="0"/>
            </a:endParaRPr>
          </a:p>
          <a:p>
            <a:pPr algn="l" rtl="1">
              <a:buNone/>
            </a:pPr>
            <a:r>
              <a:rPr lang="en-US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        </a:t>
            </a:r>
            <a:r>
              <a:rPr lang="en-US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Elevation: 700 m above sea level  </a:t>
            </a:r>
            <a:endParaRPr lang="en-US" b="1" dirty="0" smtClean="0">
              <a:solidFill>
                <a:schemeClr val="bg1"/>
              </a:solidFill>
              <a:latin typeface="+mj-lt"/>
              <a:cs typeface="Times New Roman" pitchFamily="18" charset="0"/>
            </a:endParaRPr>
          </a:p>
          <a:p>
            <a:pPr algn="l">
              <a:buNone/>
            </a:pPr>
            <a:endParaRPr lang="en-US" b="1" dirty="0" smtClean="0">
              <a:solidFill>
                <a:schemeClr val="bg1"/>
              </a:solidFill>
              <a:latin typeface="+mj-lt"/>
              <a:cs typeface="Times New Roman" pitchFamily="18" charset="0"/>
            </a:endParaRPr>
          </a:p>
          <a:p>
            <a:pPr algn="l">
              <a:buNone/>
            </a:pPr>
            <a:r>
              <a:rPr lang="en-US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        </a:t>
            </a:r>
            <a:r>
              <a:rPr lang="en-US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Latitude: </a:t>
            </a:r>
            <a:r>
              <a:rPr lang="en-US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32˚</a:t>
            </a:r>
            <a:endParaRPr lang="en-US" b="1" dirty="0" smtClean="0">
              <a:solidFill>
                <a:schemeClr val="bg1"/>
              </a:solidFill>
              <a:latin typeface="+mj-lt"/>
              <a:cs typeface="Times New Roman" pitchFamily="18" charset="0"/>
            </a:endParaRPr>
          </a:p>
          <a:p>
            <a:pPr algn="l">
              <a:buNone/>
            </a:pPr>
            <a:r>
              <a:rPr lang="en-US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      </a:t>
            </a:r>
            <a:endParaRPr lang="en-US" b="1" dirty="0" smtClean="0">
              <a:solidFill>
                <a:schemeClr val="bg1"/>
              </a:solidFill>
              <a:latin typeface="+mj-lt"/>
              <a:cs typeface="Times New Roman" pitchFamily="18" charset="0"/>
            </a:endParaRPr>
          </a:p>
          <a:p>
            <a:pPr algn="l">
              <a:buNone/>
            </a:pPr>
            <a:r>
              <a:rPr lang="en-US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        </a:t>
            </a:r>
            <a:r>
              <a:rPr lang="en-US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Building face sits at the North </a:t>
            </a:r>
            <a:r>
              <a:rPr lang="en-US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direction.    </a:t>
            </a:r>
          </a:p>
          <a:p>
            <a:pPr algn="l">
              <a:buNone/>
            </a:pPr>
            <a:r>
              <a:rPr lang="en-US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       </a:t>
            </a:r>
            <a:endParaRPr lang="en-US" b="1" dirty="0" smtClean="0">
              <a:solidFill>
                <a:schemeClr val="bg1"/>
              </a:solidFill>
              <a:latin typeface="+mj-lt"/>
              <a:cs typeface="Times New Roman" pitchFamily="18" charset="0"/>
            </a:endParaRPr>
          </a:p>
          <a:p>
            <a:pPr algn="l">
              <a:buNone/>
            </a:pPr>
            <a:r>
              <a:rPr lang="en-US" b="1" dirty="0" smtClean="0">
                <a:solidFill>
                  <a:schemeClr val="bg1"/>
                </a:solidFill>
                <a:latin typeface="+mj-lt"/>
                <a:cs typeface="Times New Roman" pitchFamily="18" charset="0"/>
              </a:rPr>
              <a:t>         The wind speed in Nablus above 5 m/s.</a:t>
            </a:r>
          </a:p>
          <a:p>
            <a:pPr algn="ctr">
              <a:buNone/>
            </a:pPr>
            <a:endParaRPr lang="en-US" b="1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en-US" b="1" dirty="0" smtClean="0">
                <a:solidFill>
                  <a:schemeClr val="bg1"/>
                </a:solidFill>
              </a:rPr>
              <a:t>	</a:t>
            </a:r>
          </a:p>
          <a:p>
            <a:pPr>
              <a:buFont typeface="Wingdings" pitchFamily="2" charset="2"/>
              <a:buChar char="Ø"/>
            </a:pPr>
            <a:endParaRPr lang="en-US" b="1" u="sng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838200" cy="365125"/>
          </a:xfrm>
        </p:spPr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bg1"/>
                </a:solidFill>
              </a:rPr>
              <a:pPr/>
              <a:t>4</a:t>
            </a:fld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852510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Building details</a:t>
            </a:r>
            <a:endParaRPr lang="ar-SA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عنصر نائب للمحتوى 5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>
            <a:normAutofit lnSpcReduction="10000"/>
          </a:bodyPr>
          <a:lstStyle/>
          <a:p>
            <a:pPr lvl="0" algn="l" rtl="0">
              <a:buNone/>
            </a:pPr>
            <a:r>
              <a:rPr lang="en-US" sz="2800" dirty="0" smtClean="0">
                <a:solidFill>
                  <a:srgbClr val="FFFF00"/>
                </a:solidFill>
                <a:latin typeface="+mj-lt"/>
                <a:ea typeface="Calibri" pitchFamily="34" charset="0"/>
                <a:cs typeface="Times New Roman" pitchFamily="18" charset="0"/>
              </a:rPr>
              <a:t>The building consists of seven sections: </a:t>
            </a:r>
          </a:p>
          <a:p>
            <a:pPr marL="0" lvl="0" indent="0" algn="l" rt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2800" b="1" dirty="0" smtClean="0">
                <a:solidFill>
                  <a:schemeClr val="accent5"/>
                </a:solidFill>
                <a:latin typeface="+mj-lt"/>
                <a:ea typeface="Calibri" pitchFamily="34" charset="0"/>
                <a:cs typeface="Times New Roman" pitchFamily="18" charset="0"/>
              </a:rPr>
              <a:t>1.</a:t>
            </a:r>
            <a:r>
              <a:rPr lang="en-US" sz="2800" dirty="0" smtClean="0">
                <a:solidFill>
                  <a:schemeClr val="accent5"/>
                </a:solidFill>
                <a:latin typeface="+mj-lt"/>
                <a:ea typeface="Calibri" pitchFamily="34" charset="0"/>
                <a:cs typeface="Times New Roman" pitchFamily="18" charset="0"/>
              </a:rPr>
              <a:t>: Entrance</a:t>
            </a:r>
            <a:endParaRPr lang="en-US" sz="2800" dirty="0" smtClean="0">
              <a:solidFill>
                <a:schemeClr val="accent5"/>
              </a:solidFill>
              <a:latin typeface="+mj-lt"/>
              <a:cs typeface="Arial" pitchFamily="34" charset="0"/>
            </a:endParaRPr>
          </a:p>
          <a:p>
            <a:pPr marL="0" lvl="0" indent="0" algn="l" rt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2800" dirty="0" smtClean="0">
                <a:solidFill>
                  <a:schemeClr val="bg1"/>
                </a:solidFill>
                <a:latin typeface="+mj-lt"/>
                <a:ea typeface="Calibri" pitchFamily="34" charset="0"/>
                <a:cs typeface="Times New Roman" pitchFamily="18" charset="0"/>
              </a:rPr>
              <a:t>Consists of waiting rooms, information center, registration, W.C.</a:t>
            </a:r>
            <a:endParaRPr lang="en-US" sz="2800" dirty="0" smtClean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 marL="0" lvl="0" indent="0" algn="l" rtl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2800" b="1" dirty="0" smtClean="0">
                <a:solidFill>
                  <a:schemeClr val="accent5"/>
                </a:solidFill>
                <a:latin typeface="+mj-lt"/>
                <a:ea typeface="Calibri" pitchFamily="34" charset="0"/>
                <a:cs typeface="Times New Roman" pitchFamily="18" charset="0"/>
              </a:rPr>
              <a:t>2.:</a:t>
            </a:r>
            <a:r>
              <a:rPr lang="en-US" sz="2800" dirty="0" smtClean="0">
                <a:solidFill>
                  <a:schemeClr val="accent5"/>
                </a:solidFill>
                <a:latin typeface="+mj-lt"/>
                <a:ea typeface="Calibri" pitchFamily="34" charset="0"/>
                <a:cs typeface="Times New Roman" pitchFamily="18" charset="0"/>
              </a:rPr>
              <a:t> Administration Department</a:t>
            </a:r>
            <a:endParaRPr lang="en-US" sz="2800" dirty="0" smtClean="0">
              <a:solidFill>
                <a:schemeClr val="accent5"/>
              </a:solidFill>
              <a:latin typeface="+mj-lt"/>
              <a:cs typeface="Arial" pitchFamily="34" charset="0"/>
            </a:endParaRPr>
          </a:p>
          <a:p>
            <a:pPr marL="0" lvl="0" indent="0" algn="l" rt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2800" dirty="0" smtClean="0">
                <a:solidFill>
                  <a:schemeClr val="bg1"/>
                </a:solidFill>
                <a:latin typeface="+mj-lt"/>
                <a:ea typeface="Calibri" pitchFamily="34" charset="0"/>
                <a:cs typeface="Times New Roman" pitchFamily="18" charset="0"/>
              </a:rPr>
              <a:t>Consists of director rooms and secretarial, archive, hall meetings, W.C.</a:t>
            </a:r>
            <a:endParaRPr lang="en-US" sz="2800" dirty="0" smtClean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 marL="0" lvl="0" indent="0" algn="l" rt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2800" b="1" dirty="0" smtClean="0">
                <a:solidFill>
                  <a:schemeClr val="accent5"/>
                </a:solidFill>
                <a:latin typeface="+mj-lt"/>
                <a:ea typeface="Calibri" pitchFamily="34" charset="0"/>
                <a:cs typeface="Times New Roman" pitchFamily="18" charset="0"/>
              </a:rPr>
              <a:t>3.</a:t>
            </a:r>
            <a:r>
              <a:rPr lang="en-US" sz="2800" dirty="0" smtClean="0">
                <a:solidFill>
                  <a:schemeClr val="accent5"/>
                </a:solidFill>
                <a:latin typeface="+mj-lt"/>
                <a:ea typeface="Calibri" pitchFamily="34" charset="0"/>
                <a:cs typeface="Times New Roman" pitchFamily="18" charset="0"/>
              </a:rPr>
              <a:t>: Diagnosis and evaluation</a:t>
            </a:r>
            <a:endParaRPr lang="en-US" sz="2800" dirty="0" smtClean="0">
              <a:solidFill>
                <a:schemeClr val="accent5"/>
              </a:solidFill>
              <a:latin typeface="+mj-lt"/>
              <a:cs typeface="Arial" pitchFamily="34" charset="0"/>
            </a:endParaRPr>
          </a:p>
          <a:p>
            <a:pPr marL="0" lvl="0" indent="0" algn="l" rt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2800" dirty="0" smtClean="0">
                <a:solidFill>
                  <a:schemeClr val="bg1"/>
                </a:solidFill>
                <a:latin typeface="+mj-lt"/>
                <a:ea typeface="Calibri" pitchFamily="34" charset="0"/>
                <a:cs typeface="Times New Roman" pitchFamily="18" charset="0"/>
              </a:rPr>
              <a:t>Consists of waiting rooms, rooms for specialists, rooms for doctors, store, W.C.</a:t>
            </a:r>
            <a:endParaRPr lang="en-US" sz="2800" dirty="0" smtClean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 marL="0" lvl="0" indent="0" algn="l" rt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2800" b="1" dirty="0" smtClean="0">
                <a:solidFill>
                  <a:schemeClr val="accent5"/>
                </a:solidFill>
                <a:latin typeface="+mj-lt"/>
                <a:ea typeface="Calibri" pitchFamily="34" charset="0"/>
                <a:cs typeface="Times New Roman" pitchFamily="18" charset="0"/>
              </a:rPr>
              <a:t>4.</a:t>
            </a:r>
            <a:r>
              <a:rPr lang="en-US" sz="2800" dirty="0" smtClean="0">
                <a:solidFill>
                  <a:schemeClr val="accent5"/>
                </a:solidFill>
                <a:latin typeface="+mj-lt"/>
                <a:ea typeface="Calibri" pitchFamily="34" charset="0"/>
                <a:cs typeface="Times New Roman" pitchFamily="18" charset="0"/>
              </a:rPr>
              <a:t>: Therapy Department</a:t>
            </a:r>
            <a:endParaRPr lang="en-US" sz="2800" dirty="0" smtClean="0">
              <a:solidFill>
                <a:schemeClr val="accent5"/>
              </a:solidFill>
              <a:latin typeface="+mj-lt"/>
              <a:cs typeface="Arial" pitchFamily="34" charset="0"/>
            </a:endParaRPr>
          </a:p>
          <a:p>
            <a:pPr marL="0" lvl="0" indent="0" algn="l" rt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2800" dirty="0" smtClean="0">
                <a:solidFill>
                  <a:schemeClr val="bg1"/>
                </a:solidFill>
                <a:latin typeface="+mj-lt"/>
                <a:ea typeface="Calibri" pitchFamily="34" charset="0"/>
                <a:cs typeface="Times New Roman" pitchFamily="18" charset="0"/>
              </a:rPr>
              <a:t>Consists of Music therapy unit, computer therapy unit, physical exercises unit, stores, W.C.</a:t>
            </a:r>
            <a:endParaRPr lang="en-US" sz="2800" dirty="0" smtClean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 algn="l" rtl="0"/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l" rtl="0">
              <a:buNone/>
            </a:pPr>
            <a:endParaRPr lang="ar-S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29600" y="6324600"/>
            <a:ext cx="762000" cy="365125"/>
          </a:xfrm>
        </p:spPr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bg1"/>
                </a:solidFill>
              </a:rPr>
              <a:pPr/>
              <a:t>5</a:t>
            </a:fld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/>
          <a:lstStyle/>
          <a:p>
            <a:pPr marL="0" lvl="0" indent="0" algn="l" rt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2800" b="1" dirty="0" smtClean="0">
                <a:solidFill>
                  <a:schemeClr val="accent5"/>
                </a:solidFill>
                <a:latin typeface="+mj-lt"/>
                <a:ea typeface="Calibri" pitchFamily="34" charset="0"/>
                <a:cs typeface="Times New Roman" pitchFamily="18" charset="0"/>
              </a:rPr>
              <a:t>5.</a:t>
            </a:r>
            <a:r>
              <a:rPr lang="en-US" sz="2800" dirty="0" smtClean="0">
                <a:solidFill>
                  <a:schemeClr val="accent5"/>
                </a:solidFill>
                <a:latin typeface="+mj-lt"/>
                <a:ea typeface="Calibri" pitchFamily="34" charset="0"/>
                <a:cs typeface="Times New Roman" pitchFamily="18" charset="0"/>
              </a:rPr>
              <a:t>: Community Service Unit</a:t>
            </a:r>
            <a:endParaRPr lang="en-US" sz="2800" dirty="0" smtClean="0">
              <a:solidFill>
                <a:schemeClr val="accent5"/>
              </a:solidFill>
              <a:latin typeface="+mj-lt"/>
              <a:cs typeface="Arial" pitchFamily="34" charset="0"/>
            </a:endParaRPr>
          </a:p>
          <a:p>
            <a:pPr marL="0" lvl="0" indent="0" algn="l" rt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2800" dirty="0" smtClean="0">
                <a:solidFill>
                  <a:schemeClr val="bg1"/>
                </a:solidFill>
                <a:latin typeface="+mj-lt"/>
                <a:ea typeface="Calibri" pitchFamily="34" charset="0"/>
                <a:cs typeface="Times New Roman" pitchFamily="18" charset="0"/>
              </a:rPr>
              <a:t>Consists of consulting room, lectures room, hall practical training, conference hall, W.C.</a:t>
            </a:r>
            <a:endParaRPr lang="en-US" sz="2800" dirty="0" smtClean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 marL="0" lvl="0" indent="0" algn="l" rtl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2800" b="1" dirty="0" smtClean="0">
                <a:solidFill>
                  <a:schemeClr val="accent5"/>
                </a:solidFill>
                <a:latin typeface="+mj-lt"/>
                <a:ea typeface="Calibri" pitchFamily="34" charset="0"/>
                <a:cs typeface="Times New Roman" pitchFamily="18" charset="0"/>
              </a:rPr>
              <a:t>6.</a:t>
            </a:r>
            <a:r>
              <a:rPr lang="en-US" sz="2800" dirty="0" smtClean="0">
                <a:solidFill>
                  <a:schemeClr val="accent5"/>
                </a:solidFill>
                <a:latin typeface="+mj-lt"/>
                <a:ea typeface="Calibri" pitchFamily="34" charset="0"/>
                <a:cs typeface="Times New Roman" pitchFamily="18" charset="0"/>
              </a:rPr>
              <a:t>: Medical treatment</a:t>
            </a:r>
            <a:endParaRPr lang="en-US" sz="2800" dirty="0" smtClean="0">
              <a:solidFill>
                <a:schemeClr val="accent5"/>
              </a:solidFill>
              <a:latin typeface="+mj-lt"/>
              <a:cs typeface="Arial" pitchFamily="34" charset="0"/>
            </a:endParaRPr>
          </a:p>
          <a:p>
            <a:pPr marL="0" lvl="0" indent="0" algn="l" rt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2800" dirty="0" smtClean="0">
                <a:solidFill>
                  <a:schemeClr val="bg1"/>
                </a:solidFill>
                <a:latin typeface="+mj-lt"/>
                <a:ea typeface="Calibri" pitchFamily="34" charset="0"/>
                <a:cs typeface="Times New Roman" pitchFamily="18" charset="0"/>
              </a:rPr>
              <a:t>Consists of rooms for doctors, rooms for nurses, lab, store medicines, rooms for examination, W.C.</a:t>
            </a:r>
            <a:endParaRPr lang="en-US" sz="2800" dirty="0" smtClean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 marL="0" lvl="0" indent="0" algn="l" rt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2800" b="1" dirty="0" smtClean="0">
                <a:solidFill>
                  <a:schemeClr val="accent5"/>
                </a:solidFill>
                <a:latin typeface="+mj-lt"/>
                <a:ea typeface="Calibri" pitchFamily="34" charset="0"/>
                <a:cs typeface="Times New Roman" pitchFamily="18" charset="0"/>
              </a:rPr>
              <a:t>7.</a:t>
            </a:r>
            <a:r>
              <a:rPr lang="en-US" sz="2800" dirty="0" smtClean="0">
                <a:solidFill>
                  <a:schemeClr val="accent5"/>
                </a:solidFill>
                <a:latin typeface="+mj-lt"/>
                <a:ea typeface="Calibri" pitchFamily="34" charset="0"/>
                <a:cs typeface="Times New Roman" pitchFamily="18" charset="0"/>
              </a:rPr>
              <a:t>: Public Services</a:t>
            </a:r>
            <a:endParaRPr lang="en-US" sz="2800" dirty="0" smtClean="0">
              <a:solidFill>
                <a:schemeClr val="accent5"/>
              </a:solidFill>
              <a:latin typeface="+mj-lt"/>
              <a:cs typeface="Arial" pitchFamily="34" charset="0"/>
            </a:endParaRPr>
          </a:p>
          <a:p>
            <a:pPr marL="0" lvl="0" indent="0" algn="l" rt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2800" dirty="0" smtClean="0">
                <a:solidFill>
                  <a:schemeClr val="bg1"/>
                </a:solidFill>
                <a:latin typeface="+mj-lt"/>
                <a:ea typeface="Calibri" pitchFamily="34" charset="0"/>
                <a:cs typeface="Times New Roman" pitchFamily="18" charset="0"/>
              </a:rPr>
              <a:t>Consists of maintenance room, kitchen, swimming pool, hall to eat, hall activities</a:t>
            </a:r>
            <a:endParaRPr lang="en-US" sz="2800" dirty="0" smtClean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 algn="l" rtl="0">
              <a:buNone/>
            </a:pP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8305800" y="6324600"/>
            <a:ext cx="685800" cy="320675"/>
          </a:xfrm>
        </p:spPr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bg1"/>
                </a:solidFill>
              </a:rPr>
              <a:pPr/>
              <a:t>6</a:t>
            </a:fld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2984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Heating load </a:t>
            </a: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568952" cy="6021288"/>
          </a:xfrm>
        </p:spPr>
        <p:txBody>
          <a:bodyPr>
            <a:normAutofit/>
          </a:bodyPr>
          <a:lstStyle/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r>
              <a:rPr lang="en-US" dirty="0" smtClean="0">
                <a:solidFill>
                  <a:schemeClr val="bg1"/>
                </a:solidFill>
                <a:latin typeface="+mj-lt"/>
              </a:rPr>
              <a:t>The heat loss is calculated by this equation </a:t>
            </a:r>
            <a:r>
              <a:rPr lang="en-US" dirty="0" smtClean="0">
                <a:solidFill>
                  <a:schemeClr val="bg1"/>
                </a:solidFill>
              </a:rPr>
              <a:t>:  </a:t>
            </a:r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  <a:p>
            <a:pPr lvl="2" algn="l">
              <a:buNone/>
            </a:pPr>
            <a:endParaRPr lang="en-US" dirty="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15338" y="6429396"/>
            <a:ext cx="758952" cy="285728"/>
          </a:xfrm>
        </p:spPr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bg1"/>
                </a:solidFill>
              </a:rPr>
              <a:pPr/>
              <a:t>7</a:t>
            </a:fld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جدول 9"/>
          <p:cNvGraphicFramePr>
            <a:graphicFrameLocks noGrp="1"/>
          </p:cNvGraphicFramePr>
          <p:nvPr/>
        </p:nvGraphicFramePr>
        <p:xfrm>
          <a:off x="1071537" y="1214421"/>
          <a:ext cx="6396063" cy="4206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132021"/>
                <a:gridCol w="2132021"/>
                <a:gridCol w="2132021"/>
              </a:tblGrid>
              <a:tr h="685275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Outside design condition</a:t>
                      </a:r>
                      <a:endParaRPr lang="ar-SA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Inside design condition</a:t>
                      </a:r>
                      <a:endParaRPr lang="ar-SA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Parameters</a:t>
                      </a:r>
                      <a:endParaRPr lang="ar-SA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526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8.3 °C</a:t>
                      </a:r>
                      <a:endParaRPr lang="ar-SA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 °C</a:t>
                      </a:r>
                      <a:endParaRPr lang="ar-SA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T: temperature</a:t>
                      </a:r>
                      <a:endParaRPr lang="ar-SA" sz="20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85275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72 %</a:t>
                      </a:r>
                      <a:endParaRPr lang="ar-SA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50 %</a:t>
                      </a:r>
                      <a:endParaRPr lang="ar-SA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Φ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: relative humidity</a:t>
                      </a:r>
                      <a:endParaRPr lang="ar-SA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85275"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9.4 g of water/kg of dry air</a:t>
                      </a:r>
                      <a:endParaRPr lang="ar-SA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8.4 g of water/kg of dry air</a:t>
                      </a:r>
                      <a:endParaRPr lang="ar-SA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 : moisture content</a:t>
                      </a:r>
                      <a:endParaRPr lang="ar-SA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83220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15.15 °C</a:t>
                      </a:r>
                      <a:r>
                        <a:rPr lang="ar-SA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endParaRPr lang="ar-SA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Tun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 unconditioned temperature</a:t>
                      </a:r>
                      <a:endParaRPr lang="ar-SA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85275"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°C</a:t>
                      </a:r>
                      <a:endParaRPr lang="ar-SA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sz="2000" b="1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: ground temperature</a:t>
                      </a:r>
                      <a:endParaRPr lang="ar-SA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20000"/>
          </a:blip>
          <a:srcRect/>
          <a:stretch>
            <a:fillRect/>
          </a:stretch>
        </p:blipFill>
        <p:spPr bwMode="auto">
          <a:xfrm>
            <a:off x="3275856" y="5805264"/>
            <a:ext cx="1896354" cy="5715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857256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 for heating load</a:t>
            </a:r>
            <a:endParaRPr lang="ar-SA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1676400" y="1285860"/>
          <a:ext cx="5791200" cy="345283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95600"/>
                <a:gridCol w="2895600"/>
              </a:tblGrid>
              <a:tr h="69056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Heating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load (kw)</a:t>
                      </a:r>
                      <a:endParaRPr lang="ar-SA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Block</a:t>
                      </a:r>
                      <a:endParaRPr lang="ar-SA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0567">
                <a:tc>
                  <a:txBody>
                    <a:bodyPr/>
                    <a:lstStyle/>
                    <a:p>
                      <a:pPr algn="ctr" rtl="1"/>
                      <a:r>
                        <a:rPr kumimoji="0" lang="en-US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97.1</a:t>
                      </a:r>
                      <a:endParaRPr lang="ar-SA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Block A</a:t>
                      </a:r>
                      <a:endParaRPr lang="ar-SA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0567">
                <a:tc>
                  <a:txBody>
                    <a:bodyPr/>
                    <a:lstStyle/>
                    <a:p>
                      <a:pPr algn="ctr" rtl="1"/>
                      <a:r>
                        <a:rPr kumimoji="0" lang="en-US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281.6</a:t>
                      </a:r>
                      <a:endParaRPr lang="ar-SA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Block B</a:t>
                      </a:r>
                      <a:endParaRPr lang="ar-SA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0567">
                <a:tc>
                  <a:txBody>
                    <a:bodyPr/>
                    <a:lstStyle/>
                    <a:p>
                      <a:pPr algn="ctr" rtl="1"/>
                      <a:r>
                        <a:rPr kumimoji="0" lang="en-US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109.2</a:t>
                      </a:r>
                      <a:endParaRPr lang="ar-SA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Block C</a:t>
                      </a:r>
                      <a:endParaRPr lang="ar-SA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90567"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487.9 (</a:t>
                      </a:r>
                      <a:r>
                        <a:rPr lang="en-US" sz="2400" b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kw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ar-SA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  <a:endParaRPr lang="ar-SA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29600" y="6324600"/>
            <a:ext cx="762000" cy="365125"/>
          </a:xfrm>
        </p:spPr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bg1"/>
                </a:solidFill>
              </a:rPr>
              <a:pPr/>
              <a:t>8</a:t>
            </a:fld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686800" cy="792088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Cooling Load</a:t>
            </a:r>
            <a:endParaRPr lang="ar-SA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323527" y="1196752"/>
          <a:ext cx="8591873" cy="253704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88420"/>
                <a:gridCol w="2815033"/>
                <a:gridCol w="2888420"/>
              </a:tblGrid>
              <a:tr h="338273">
                <a:tc>
                  <a:txBody>
                    <a:bodyPr/>
                    <a:lstStyle/>
                    <a:p>
                      <a:pPr algn="ctr" rtl="1"/>
                      <a:r>
                        <a:rPr lang="en-US" sz="1600" b="1" dirty="0" smtClean="0">
                          <a:latin typeface="+mj-lt"/>
                        </a:rPr>
                        <a:t>Outside design condition</a:t>
                      </a:r>
                      <a:endParaRPr lang="ar-SA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600" b="1" dirty="0" smtClean="0">
                          <a:latin typeface="+mj-lt"/>
                        </a:rPr>
                        <a:t>Inside design condition</a:t>
                      </a:r>
                      <a:endParaRPr lang="ar-SA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600" b="1" dirty="0" smtClean="0">
                          <a:latin typeface="+mj-lt"/>
                        </a:rPr>
                        <a:t>Parameters</a:t>
                      </a:r>
                      <a:endParaRPr lang="ar-SA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2694" marR="92694"/>
                </a:tc>
              </a:tr>
              <a:tr h="338273">
                <a:tc>
                  <a:txBody>
                    <a:bodyPr/>
                    <a:lstStyle/>
                    <a:p>
                      <a:pPr algn="ctr" rtl="1"/>
                      <a:r>
                        <a:rPr lang="en-US" sz="1600" b="1" dirty="0" smtClean="0">
                          <a:latin typeface="+mj-lt"/>
                        </a:rPr>
                        <a:t>33.7 °C</a:t>
                      </a:r>
                      <a:endParaRPr lang="ar-SA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600" b="1" dirty="0" smtClean="0">
                          <a:latin typeface="+mj-lt"/>
                        </a:rPr>
                        <a:t>24</a:t>
                      </a:r>
                      <a:r>
                        <a:rPr lang="en-US" sz="1600" b="1" baseline="0" dirty="0" smtClean="0">
                          <a:latin typeface="+mj-lt"/>
                        </a:rPr>
                        <a:t> </a:t>
                      </a:r>
                      <a:r>
                        <a:rPr lang="en-US" sz="1600" b="1" dirty="0" smtClean="0">
                          <a:latin typeface="+mj-lt"/>
                        </a:rPr>
                        <a:t>°</a:t>
                      </a:r>
                      <a:r>
                        <a:rPr lang="en-US" sz="1600" b="1" baseline="0" dirty="0" smtClean="0">
                          <a:latin typeface="+mj-lt"/>
                        </a:rPr>
                        <a:t>C</a:t>
                      </a:r>
                      <a:endParaRPr lang="ar-SA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600" b="1" dirty="0" smtClean="0">
                          <a:latin typeface="+mj-lt"/>
                        </a:rPr>
                        <a:t>T: temperature</a:t>
                      </a:r>
                      <a:endParaRPr lang="ar-SA" sz="1600" b="1" i="0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2694" marR="92694"/>
                </a:tc>
              </a:tr>
              <a:tr h="338273">
                <a:tc>
                  <a:txBody>
                    <a:bodyPr/>
                    <a:lstStyle/>
                    <a:p>
                      <a:pPr algn="ctr" rtl="1"/>
                      <a:r>
                        <a:rPr lang="en-US" sz="1600" b="1" dirty="0" smtClean="0">
                          <a:latin typeface="+mj-lt"/>
                        </a:rPr>
                        <a:t>44 %</a:t>
                      </a:r>
                      <a:endParaRPr lang="ar-SA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600" b="1" dirty="0" smtClean="0">
                          <a:latin typeface="+mj-lt"/>
                        </a:rPr>
                        <a:t>50 %</a:t>
                      </a:r>
                      <a:endParaRPr lang="ar-SA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600" b="1" dirty="0" smtClean="0">
                          <a:latin typeface="+mj-lt"/>
                        </a:rPr>
                        <a:t> </a:t>
                      </a:r>
                      <a:r>
                        <a:rPr lang="el-GR" sz="1600" b="1" dirty="0" smtClean="0">
                          <a:latin typeface="+mj-lt"/>
                        </a:rPr>
                        <a:t>Φ</a:t>
                      </a:r>
                      <a:r>
                        <a:rPr lang="en-US" sz="1600" b="1" dirty="0" smtClean="0">
                          <a:latin typeface="+mj-lt"/>
                        </a:rPr>
                        <a:t> : relative humidity</a:t>
                      </a:r>
                      <a:endParaRPr lang="ar-SA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2694" marR="92694"/>
                </a:tc>
              </a:tr>
              <a:tr h="591978">
                <a:tc>
                  <a:txBody>
                    <a:bodyPr/>
                    <a:lstStyle/>
                    <a:p>
                      <a:pPr algn="ctr" rtl="1"/>
                      <a:r>
                        <a:rPr lang="en-US" sz="1600" b="1" dirty="0" smtClean="0">
                          <a:latin typeface="+mj-lt"/>
                        </a:rPr>
                        <a:t>12.5 g of water/kg of dry air</a:t>
                      </a:r>
                      <a:endParaRPr lang="ar-SA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600" b="1" dirty="0" smtClean="0">
                          <a:latin typeface="+mj-lt"/>
                        </a:rPr>
                        <a:t>9.4 g of water/kg of dry air</a:t>
                      </a:r>
                      <a:endParaRPr lang="ar-SA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92694" marR="92694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600" b="1" dirty="0" smtClean="0">
                          <a:latin typeface="+mj-lt"/>
                        </a:rPr>
                        <a:t>W : moisture content</a:t>
                      </a:r>
                      <a:endParaRPr lang="ar-SA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2694" marR="92694"/>
                </a:tc>
              </a:tr>
              <a:tr h="591978"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sz="1600" b="1" dirty="0" smtClean="0">
                          <a:latin typeface="+mj-lt"/>
                        </a:rPr>
                        <a:t>30.5°</a:t>
                      </a:r>
                      <a:r>
                        <a:rPr lang="en-US" sz="1600" b="1" baseline="0" dirty="0" smtClean="0">
                          <a:latin typeface="+mj-lt"/>
                        </a:rPr>
                        <a:t>C</a:t>
                      </a:r>
                      <a:endParaRPr lang="ar-SA" sz="1600" b="1" dirty="0">
                        <a:latin typeface="+mj-lt"/>
                        <a:cs typeface="Times New Roman" pitchFamily="18" charset="0"/>
                      </a:endParaRPr>
                    </a:p>
                  </a:txBody>
                  <a:tcPr marL="92694" marR="92694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600" b="1" dirty="0" smtClean="0">
                          <a:latin typeface="+mj-lt"/>
                        </a:rPr>
                        <a:t>Tun</a:t>
                      </a:r>
                      <a:r>
                        <a:rPr lang="en-US" sz="1600" b="1" baseline="0" dirty="0" smtClean="0">
                          <a:latin typeface="+mj-lt"/>
                        </a:rPr>
                        <a:t>: unconditioned temperature</a:t>
                      </a:r>
                      <a:endParaRPr lang="ar-SA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2694" marR="92694"/>
                </a:tc>
              </a:tr>
              <a:tr h="338273">
                <a:tc gridSpan="2">
                  <a:txBody>
                    <a:bodyPr/>
                    <a:lstStyle/>
                    <a:p>
                      <a:pPr algn="ctr" rtl="1"/>
                      <a:r>
                        <a:rPr lang="en-US" sz="1600" b="1" dirty="0" smtClean="0">
                          <a:latin typeface="+mj-lt"/>
                        </a:rPr>
                        <a:t>5 °C</a:t>
                      </a:r>
                      <a:endParaRPr lang="ar-SA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2694" marR="92694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600" b="1" dirty="0" err="1" smtClean="0">
                          <a:latin typeface="+mj-lt"/>
                        </a:rPr>
                        <a:t>T</a:t>
                      </a:r>
                      <a:r>
                        <a:rPr lang="en-US" sz="1600" b="1" baseline="0" dirty="0" err="1" smtClean="0">
                          <a:latin typeface="+mj-lt"/>
                        </a:rPr>
                        <a:t>g</a:t>
                      </a:r>
                      <a:r>
                        <a:rPr lang="en-US" sz="1600" b="1" baseline="0" dirty="0" smtClean="0">
                          <a:latin typeface="+mj-lt"/>
                        </a:rPr>
                        <a:t> : ground temperature</a:t>
                      </a:r>
                      <a:endParaRPr lang="ar-SA" sz="1600" b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marL="92694" marR="92694"/>
                </a:tc>
              </a:tr>
            </a:tbl>
          </a:graphicData>
        </a:graphic>
      </p:graphicFrame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229600" y="6324600"/>
            <a:ext cx="762000" cy="365125"/>
          </a:xfrm>
        </p:spPr>
        <p:txBody>
          <a:bodyPr/>
          <a:lstStyle/>
          <a:p>
            <a:fld id="{CC510DCA-DF62-4C92-983D-E57DF745C692}" type="slidenum">
              <a:rPr lang="en-US" sz="2400" b="1" smtClean="0">
                <a:solidFill>
                  <a:schemeClr val="bg1"/>
                </a:solidFill>
              </a:rPr>
              <a:pPr/>
              <a:t>9</a:t>
            </a:fld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323528" y="3717032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en-US" b="1" dirty="0" smtClean="0">
                <a:solidFill>
                  <a:schemeClr val="bg1"/>
                </a:solidFill>
                <a:latin typeface="+mj-lt"/>
              </a:rPr>
              <a:t>The general conduction equation in cooling calculation is:</a:t>
            </a: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-20000"/>
          </a:blip>
          <a:srcRect/>
          <a:stretch>
            <a:fillRect/>
          </a:stretch>
        </p:blipFill>
        <p:spPr bwMode="auto">
          <a:xfrm>
            <a:off x="3995936" y="4077072"/>
            <a:ext cx="2520280" cy="5000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/>
          </a:blip>
          <a:srcRect/>
          <a:stretch>
            <a:fillRect/>
          </a:stretch>
        </p:blipFill>
        <p:spPr bwMode="auto">
          <a:xfrm>
            <a:off x="1066800" y="6248400"/>
            <a:ext cx="7502130" cy="4286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مستطيل 13"/>
          <p:cNvSpPr/>
          <p:nvPr/>
        </p:nvSpPr>
        <p:spPr>
          <a:xfrm>
            <a:off x="1187624" y="4581128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buNone/>
            </a:pP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For transmitted through glass:</a:t>
            </a:r>
            <a:endParaRPr lang="en-US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0">
              <a:buNone/>
            </a:pPr>
            <a:r>
              <a:rPr lang="en-US" dirty="0" smtClean="0">
                <a:solidFill>
                  <a:schemeClr val="bg1"/>
                </a:solidFill>
                <a:latin typeface="+mj-lt"/>
              </a:rPr>
              <a:t>   </a:t>
            </a:r>
            <a:r>
              <a:rPr lang="en-US" b="1" dirty="0" smtClean="0">
                <a:solidFill>
                  <a:schemeClr val="bg1"/>
                </a:solidFill>
                <a:latin typeface="+mj-lt"/>
              </a:rPr>
              <a:t>For convection through glass:</a:t>
            </a: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ar-SA" dirty="0">
              <a:solidFill>
                <a:schemeClr val="bg1"/>
              </a:solidFill>
            </a:endParaRPr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/>
          </a:blip>
          <a:srcRect/>
          <a:stretch>
            <a:fillRect/>
          </a:stretch>
        </p:blipFill>
        <p:spPr bwMode="auto">
          <a:xfrm>
            <a:off x="4067944" y="4869160"/>
            <a:ext cx="2736304" cy="6596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-20000"/>
          </a:blip>
          <a:srcRect/>
          <a:stretch>
            <a:fillRect/>
          </a:stretch>
        </p:blipFill>
        <p:spPr bwMode="auto">
          <a:xfrm>
            <a:off x="3962400" y="5715000"/>
            <a:ext cx="2520280" cy="5000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Custom 1">
      <a:majorFont>
        <a:latin typeface="Times New Roman"/>
        <a:ea typeface=""/>
        <a:cs typeface=""/>
      </a:majorFont>
      <a:minorFont>
        <a:latin typeface="Constantia"/>
        <a:ea typeface=""/>
        <a:cs typeface="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2498</TotalTime>
  <Words>1189</Words>
  <Application>Microsoft Office PowerPoint</Application>
  <PresentationFormat>On-screen Show (4:3)</PresentationFormat>
  <Paragraphs>310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Flow</vt:lpstr>
      <vt:lpstr>Slide 1</vt:lpstr>
      <vt:lpstr>Slide 2</vt:lpstr>
      <vt:lpstr> Presentation outline</vt:lpstr>
      <vt:lpstr>Building Description</vt:lpstr>
      <vt:lpstr>Building details</vt:lpstr>
      <vt:lpstr>Slide 6</vt:lpstr>
      <vt:lpstr>Heating load </vt:lpstr>
      <vt:lpstr>Summary for heating load</vt:lpstr>
      <vt:lpstr>Cooling Load</vt:lpstr>
      <vt:lpstr>Summary of cooling load</vt:lpstr>
      <vt:lpstr>Duct Design     </vt:lpstr>
      <vt:lpstr>Sample calculation For duct Design:</vt:lpstr>
      <vt:lpstr>Slide 13</vt:lpstr>
      <vt:lpstr>Plumbing System</vt:lpstr>
      <vt:lpstr>Slide 15</vt:lpstr>
      <vt:lpstr>Slide 16</vt:lpstr>
      <vt:lpstr>Slide 17</vt:lpstr>
      <vt:lpstr>Fire Protection System </vt:lpstr>
      <vt:lpstr>Slide 19</vt:lpstr>
      <vt:lpstr>Slide 20</vt:lpstr>
      <vt:lpstr>Equipment Selection </vt:lpstr>
      <vt:lpstr>                Equipment Selection</vt:lpstr>
      <vt:lpstr>Equipment selection cont.</vt:lpstr>
      <vt:lpstr>     Equipment selection cont. </vt:lpstr>
      <vt:lpstr>Slide 25</vt:lpstr>
      <vt:lpstr>SUMMARY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"Mechanical System For Engineering And Information Technology college in Arab American University"</dc:title>
  <dc:creator>mo2ed</dc:creator>
  <cp:lastModifiedBy>ramez</cp:lastModifiedBy>
  <cp:revision>274</cp:revision>
  <dcterms:created xsi:type="dcterms:W3CDTF">2010-05-21T11:52:18Z</dcterms:created>
  <dcterms:modified xsi:type="dcterms:W3CDTF">2013-05-19T14:40:05Z</dcterms:modified>
</cp:coreProperties>
</file>