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9"/>
  </p:notesMasterIdLst>
  <p:sldIdLst>
    <p:sldId id="256" r:id="rId2"/>
    <p:sldId id="294" r:id="rId3"/>
    <p:sldId id="257" r:id="rId4"/>
    <p:sldId id="258" r:id="rId5"/>
    <p:sldId id="270" r:id="rId6"/>
    <p:sldId id="302" r:id="rId7"/>
    <p:sldId id="259" r:id="rId8"/>
    <p:sldId id="271" r:id="rId9"/>
    <p:sldId id="272" r:id="rId10"/>
    <p:sldId id="273" r:id="rId11"/>
    <p:sldId id="266" r:id="rId12"/>
    <p:sldId id="267" r:id="rId13"/>
    <p:sldId id="291" r:id="rId14"/>
    <p:sldId id="268" r:id="rId15"/>
    <p:sldId id="282" r:id="rId16"/>
    <p:sldId id="292" r:id="rId17"/>
    <p:sldId id="280" r:id="rId18"/>
    <p:sldId id="289" r:id="rId19"/>
    <p:sldId id="290" r:id="rId20"/>
    <p:sldId id="301" r:id="rId21"/>
    <p:sldId id="298" r:id="rId22"/>
    <p:sldId id="275" r:id="rId23"/>
    <p:sldId id="276" r:id="rId24"/>
    <p:sldId id="303" r:id="rId25"/>
    <p:sldId id="304" r:id="rId26"/>
    <p:sldId id="277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0" autoAdjust="0"/>
    <p:restoredTop sz="94533" autoAdjust="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DCB7D81-9E06-4EE9-A98C-731D0ADDA984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C6A8CC-1671-42C5-8003-FC4CD3A2C97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904258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FBC12B-F309-4552-8648-160BD36F10D2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286520"/>
            <a:ext cx="758952" cy="434320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tx1"/>
                </a:solidFill>
              </a:rPr>
              <a:pPr/>
              <a:t>1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7" name="Picture 3" descr="C:\Users\Yazan\Desktop\Untitled-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55" t="21370" r="27807" b="21212"/>
          <a:stretch/>
        </p:blipFill>
        <p:spPr bwMode="auto">
          <a:xfrm>
            <a:off x="3520956" y="404664"/>
            <a:ext cx="1627108" cy="1620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066800" y="2590800"/>
            <a:ext cx="6324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National University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Mechanical Engineering Department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Graduation Project 2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Drugs Addicts Rehabilitation Center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4267200" y="4495800"/>
            <a:ext cx="48768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Students: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Ramez Rafeeq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Ishtayyeh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(10840852) Othman Jaser 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Irshead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(10825361)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Amr Mohammad Masri          (10718810)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Hikmat Reda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Hjab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(10544696)</a:t>
            </a:r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38200" y="4572000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Supervisor:                                   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Dr. Iyad Assaf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43008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cooling load</a:t>
            </a:r>
            <a:endParaRPr lang="ar-SA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828800" y="1935163"/>
          <a:ext cx="5715000" cy="311018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57500"/>
                <a:gridCol w="2857500"/>
              </a:tblGrid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Cooling load (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ton ref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</a:t>
                      </a:r>
                      <a:endParaRPr lang="ar-SA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 A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256.1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 B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53.7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 C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352.8 (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ton ref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ar-SA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Duct Design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28641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Design procedures</a:t>
            </a:r>
            <a:endParaRPr lang="en-US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* The total sensible heat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calculated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* The V</a:t>
            </a:r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circulation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was calculated.</a:t>
            </a:r>
          </a:p>
          <a:p>
            <a:pPr lvl="0" algn="l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* The flow rate (CFM) was calculated. </a:t>
            </a:r>
          </a:p>
          <a:p>
            <a:pPr lvl="0" algn="l">
              <a:buNone/>
            </a:pPr>
            <a:r>
              <a:rPr lang="ar-S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Number of diffusers are calculated and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distributed uniformly.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* The initial velocity for the main duct is 5 m/s.</a:t>
            </a:r>
          </a:p>
          <a:p>
            <a:pPr lvl="0" algn="l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* The pressure drop is depend on the initial velocity for the main</a:t>
            </a:r>
          </a:p>
          <a:p>
            <a:pPr lvl="0" algn="l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duct and flow rate (CFM). </a:t>
            </a:r>
          </a:p>
          <a:p>
            <a:pPr lvl="0" algn="l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* The main diameter is calculated. </a:t>
            </a:r>
          </a:p>
          <a:p>
            <a:pPr lvl="0" algn="l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* The height and width of the rectangular ducts are determined from the tables.</a:t>
            </a:r>
          </a:p>
          <a:p>
            <a:pPr algn="l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11</a:t>
            </a:fld>
            <a:endParaRPr lang="en-US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1"/>
            <a:ext cx="9144000" cy="9144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calculation For duct Design: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tx1"/>
                </a:solidFill>
              </a:rPr>
              <a:pPr/>
              <a:t>12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C:\Users\M7aMMaD\Desktop\fc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2600"/>
            <a:ext cx="8793163" cy="228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13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M7aMMaD\Desktop\jjjjj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229600" y="632460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510DCA-DF62-4C92-983D-E57DF745C692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92867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Plumbing System</a:t>
            </a:r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   </a:t>
            </a:r>
          </a:p>
          <a:p>
            <a:pPr algn="l">
              <a:buNone/>
            </a:pPr>
            <a:r>
              <a:rPr lang="en-US" sz="2800" dirty="0" smtClean="0">
                <a:solidFill>
                  <a:srgbClr val="FFFF00"/>
                </a:solidFill>
                <a:latin typeface="+mj-lt"/>
              </a:rPr>
              <a:t>      Total demand water :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>
          <a:xfrm>
            <a:off x="8153400" y="62484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14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609600" y="3048000"/>
          <a:ext cx="7560840" cy="2194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20280"/>
                <a:gridCol w="2520280"/>
                <a:gridCol w="2520280"/>
              </a:tblGrid>
              <a:tr h="6583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Demand Water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(L/S)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Totally Fixture Unit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Type Of Supply Water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13.67</a:t>
                      </a:r>
                      <a:endParaRPr lang="en-US" sz="2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1070.75</a:t>
                      </a:r>
                      <a:endParaRPr lang="en-US" sz="2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Cold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00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6.81</a:t>
                      </a:r>
                      <a:endParaRPr lang="en-US" sz="2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300.75</a:t>
                      </a:r>
                      <a:endParaRPr lang="en-US" sz="2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Hot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15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M7aMMaD\Desktop\ris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"/>
            <a:ext cx="9144000" cy="6857086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610600" y="6400800"/>
            <a:ext cx="533400" cy="2889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510DCA-DF62-4C92-983D-E57DF745C692}" type="slidenum"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7aMMaD\Desktop\collector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tx1"/>
                </a:solidFill>
              </a:rPr>
              <a:pPr/>
              <a:t>16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621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7aMMaD\Desktop\drin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296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tx1"/>
                </a:solidFill>
              </a:rPr>
              <a:pPr/>
              <a:t>17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4088"/>
            <a:ext cx="8686800" cy="896112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 Protection System </a:t>
            </a:r>
            <a:endParaRPr lang="ar-JO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The Class III is used for design the fire system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Pipe size </a:t>
            </a:r>
            <a:endParaRPr lang="ar-JO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18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3106" y="2643182"/>
          <a:ext cx="5934094" cy="34427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0654"/>
                <a:gridCol w="1906279"/>
                <a:gridCol w="2507161"/>
              </a:tblGrid>
              <a:tr h="500066"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Size (in)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Demand(GPM)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pipe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630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Main pipe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630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Riser for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block A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630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Riser for block B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852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Riser for block C 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852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 1/2’’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Pipe for landing valve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8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  1/2’’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Pipe for Cabinet</a:t>
                      </a:r>
                      <a:endParaRPr lang="ar-JO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7aMMaD\Desktop\gggg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34400" y="6705600"/>
            <a:ext cx="609600" cy="152400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tx1"/>
                </a:solidFill>
              </a:rPr>
              <a:pPr/>
              <a:t>19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981074"/>
            <a:ext cx="8642350" cy="5876925"/>
          </a:xfrm>
        </p:spPr>
        <p:txBody>
          <a:bodyPr>
            <a:no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The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aim of this project is to design installation of heating, ventilation and air condition system (HVAC) for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Drugs Addicts Rehabilitation Center. </a:t>
            </a:r>
          </a:p>
          <a:p>
            <a:pPr algn="l" rtl="0">
              <a:buNone/>
            </a:pP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Air Conditioning will be used in the building for heating and cooling.</a:t>
            </a:r>
          </a:p>
          <a:p>
            <a:pPr algn="l" rtl="0">
              <a:buNone/>
            </a:pP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Water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service and plumping design is required for service system inside the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building.</a:t>
            </a:r>
          </a:p>
          <a:p>
            <a:pPr algn="l" rtl="0">
              <a:buNone/>
            </a:pP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Fire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protection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system serves to detect the fire and evacuate the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building.</a:t>
            </a:r>
            <a:endParaRPr lang="en-GB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172200"/>
            <a:ext cx="685800" cy="533400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</a:t>
            </a:fld>
            <a:endParaRPr lang="en-US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5" name="Content Placeholder 4" descr="connec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tx1"/>
                </a:solidFill>
              </a:rPr>
              <a:pPr/>
              <a:t>20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6096000" cy="9144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Equipment Selection </a:t>
            </a:r>
            <a:endParaRPr lang="ar-JO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0"/>
            <a:r>
              <a:rPr lang="en-US" sz="2800" dirty="0" smtClean="0">
                <a:latin typeface="+mj-lt"/>
              </a:rPr>
              <a:t>Selection of component in mechanical system is the final stage in this building design because it depends on the all previous system design</a:t>
            </a:r>
            <a:endParaRPr lang="en-US" dirty="0" smtClean="0">
              <a:latin typeface="+mj-lt"/>
            </a:endParaRPr>
          </a:p>
          <a:p>
            <a:pPr rtl="0">
              <a:buFont typeface="Wingdings" pitchFamily="2" charset="2"/>
              <a:buChar char="q"/>
            </a:pPr>
            <a:endParaRPr lang="en-US" dirty="0" smtClean="0"/>
          </a:p>
          <a:p>
            <a:pPr rtl="0">
              <a:buFont typeface="Wingdings" pitchFamily="2" charset="2"/>
              <a:buChar char="q"/>
            </a:pPr>
            <a:endParaRPr lang="en-US" dirty="0" smtClean="0"/>
          </a:p>
          <a:p>
            <a:endParaRPr lang="en-US" dirty="0" smtClean="0"/>
          </a:p>
          <a:p>
            <a:endParaRPr lang="ar-JO" dirty="0"/>
          </a:p>
        </p:txBody>
      </p:sp>
      <p:pic>
        <p:nvPicPr>
          <p:cNvPr id="7" name="Content Placeholder 6" descr="Amana-Air-Conditioning-Equipment-In-Arizona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25925" y="2671762"/>
            <a:ext cx="3810000" cy="258127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21</a:t>
            </a:fld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Equipment Selection</a:t>
            </a:r>
            <a:endParaRPr lang="ar-SA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7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Boilers :</a:t>
            </a:r>
            <a:endParaRPr lang="en-US" b="1" u="sng" dirty="0" smtClean="0">
              <a:solidFill>
                <a:srgbClr val="FFFF00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From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NORTHVALE COMPANY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catalog of steam boiler is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Boiler #1: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ICI ASX 100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which has capacity of 98 KW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Boiler #2: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ICI ASX 300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which has capacity of 282 KW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Boiler #3: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ICI ASX 100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which has capacity of 110 KW</a:t>
            </a:r>
            <a:endParaRPr lang="en-US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endParaRPr lang="ar-SA" dirty="0" smtClean="0"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Chiller :</a:t>
            </a:r>
          </a:p>
          <a:p>
            <a:pPr algn="l">
              <a:buNone/>
            </a:pPr>
            <a:r>
              <a:rPr lang="ar-SA" dirty="0" smtClean="0"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From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PETRA</a:t>
            </a: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catalog we select a model </a:t>
            </a:r>
          </a:p>
          <a:p>
            <a:pPr algn="l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Chiller #1: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APSa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90 – 2S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which has capacity of 62 ton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Chiller #2: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APSa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330 – 4D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which has capacity of 256 ton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Ciller #3: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APSa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80 – 2S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which has capacity of 54 ton</a:t>
            </a:r>
            <a:endParaRPr lang="en-US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Fan coil :</a:t>
            </a:r>
          </a:p>
          <a:p>
            <a:pPr algn="l">
              <a:buNone/>
            </a:pPr>
            <a:r>
              <a:rPr lang="en-US" sz="24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From </a:t>
            </a: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PETRA catalog (DC series)  </a:t>
            </a:r>
            <a:endParaRPr lang="en-US" b="1" u="sng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DC P 4 H/C 3</a:t>
            </a: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400 cfm</a:t>
            </a:r>
            <a:endParaRPr lang="ar-SA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22</a:t>
            </a:fld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Equipment selection cont.</a:t>
            </a:r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57200" y="1219201"/>
            <a:ext cx="8686800" cy="4800600"/>
          </a:xfrm>
        </p:spPr>
        <p:txBody>
          <a:bodyPr>
            <a:normAutofit fontScale="25000" lnSpcReduction="20000"/>
          </a:bodyPr>
          <a:lstStyle/>
          <a:p>
            <a:pPr algn="l">
              <a:buNone/>
            </a:pPr>
            <a: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Fresh air and Exhaust fans:</a:t>
            </a:r>
          </a:p>
          <a:p>
            <a:pPr algn="l" rtl="0">
              <a:buNone/>
            </a:pPr>
            <a:r>
              <a:rPr lang="en-US" sz="80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From EASY VENT – SNP company </a:t>
            </a:r>
          </a:p>
          <a:p>
            <a:pPr algn="l" rtl="0">
              <a:buNone/>
            </a:pPr>
            <a:endParaRPr lang="en-US" sz="8000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80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The selection of fresh air fans for the building were done as the following:</a:t>
            </a:r>
          </a:p>
          <a:p>
            <a:pPr algn="l" rtl="0"/>
            <a:r>
              <a:rPr lang="en-US" sz="80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</a:t>
            </a:r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Fan#1 CFM = 6500</a:t>
            </a:r>
          </a:p>
          <a:p>
            <a:pPr algn="l" rtl="0">
              <a:buNone/>
            </a:pPr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 Static pressure=22 mm.H2O</a:t>
            </a:r>
          </a:p>
          <a:p>
            <a:pPr algn="l" rtl="0">
              <a:buNone/>
            </a:pPr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 Model : CVTT-12/12</a:t>
            </a:r>
            <a:endParaRPr lang="en-US" sz="8000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endParaRPr lang="en-US" sz="8000" b="1" u="sng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Fan#2 CFM = 7100 </a:t>
            </a:r>
          </a:p>
          <a:p>
            <a:pPr algn="l" rtl="0">
              <a:buNone/>
            </a:pPr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Static pressure=29 mm.H2O </a:t>
            </a:r>
          </a:p>
          <a:p>
            <a:pPr algn="l" rtl="0">
              <a:buNone/>
            </a:pPr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Model : CVTT-12/12</a:t>
            </a:r>
          </a:p>
          <a:p>
            <a:pPr algn="l" rtl="0">
              <a:buNone/>
            </a:pPr>
            <a:endParaRPr lang="it-IT" sz="8000" b="1" u="sng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Fan#3 CFM = 7500 </a:t>
            </a:r>
          </a:p>
          <a:p>
            <a:pPr algn="l" rtl="0">
              <a:buNone/>
            </a:pPr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Static pressure=33 mm.H2O</a:t>
            </a:r>
          </a:p>
          <a:p>
            <a:pPr algn="l" rtl="0">
              <a:buNone/>
            </a:pPr>
            <a:r>
              <a:rPr lang="it-IT" sz="8000" b="1" dirty="0" smtClean="0">
                <a:solidFill>
                  <a:schemeClr val="bg1"/>
                </a:solidFill>
                <a:latin typeface="+mj-lt"/>
              </a:rPr>
              <a:t> Model : CVTT-12/12</a:t>
            </a:r>
            <a:endParaRPr lang="en-US" sz="8000" b="1" u="sng" dirty="0" smtClean="0">
              <a:solidFill>
                <a:schemeClr val="bg1"/>
              </a:solidFill>
              <a:latin typeface="+mj-lt"/>
            </a:endParaRP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lvl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Equipment selection cont. </a:t>
            </a:r>
            <a:endParaRPr lang="ar-JO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sz="3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Pumps</a:t>
            </a:r>
          </a:p>
          <a:p>
            <a:endParaRPr lang="ar-JO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da-DK" sz="2800" dirty="0" smtClean="0">
                <a:solidFill>
                  <a:schemeClr val="bg1"/>
                </a:solidFill>
                <a:latin typeface="+mj-lt"/>
              </a:rPr>
              <a:t>Chiller pump for Block(B):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Flow rate = 32 m3/hr ΔP = 14m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Model: 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CM25-1 60 Hz</a:t>
            </a:r>
          </a:p>
          <a:p>
            <a:endParaRPr lang="ar-JO" sz="2800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da-DK" sz="2800" dirty="0" smtClean="0">
                <a:solidFill>
                  <a:schemeClr val="bg1"/>
                </a:solidFill>
                <a:latin typeface="+mj-lt"/>
              </a:rPr>
              <a:t>Chiller pump for Block(A&amp;C):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Flow rate = 20 m3/hr ΔP = 9m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Model: 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96411834 TP 80-160/2 B 60 Hz`</a:t>
            </a:r>
          </a:p>
          <a:p>
            <a:pPr>
              <a:buNone/>
            </a:pPr>
            <a:endParaRPr lang="ar-JO" sz="2800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da-DK" sz="2800" dirty="0" smtClean="0">
                <a:solidFill>
                  <a:schemeClr val="bg1"/>
                </a:solidFill>
                <a:latin typeface="+mj-lt"/>
              </a:rPr>
              <a:t>Boiler pump for Block(B):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Flow rate = 35 m3/hr ΔP =14 m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Model: 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CME25-1 60 Hz </a:t>
            </a:r>
            <a:endParaRPr lang="ar-JO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24</a:t>
            </a:fld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 fontScale="92500" lnSpcReduction="10000"/>
          </a:bodyPr>
          <a:lstStyle/>
          <a:p>
            <a:endParaRPr lang="ar-JO" dirty="0" smtClean="0"/>
          </a:p>
          <a:p>
            <a:pPr algn="l" rtl="0"/>
            <a:r>
              <a:rPr lang="da-DK" dirty="0" smtClean="0">
                <a:solidFill>
                  <a:schemeClr val="bg1"/>
                </a:solidFill>
                <a:latin typeface="+mj-lt"/>
              </a:rPr>
              <a:t>Boiler pump for Block(A&amp;C) :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Flow rate =26 m3/hr ΔP =9m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Model: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96411834 TP 80-160/2 B 60 Hz</a:t>
            </a:r>
          </a:p>
          <a:p>
            <a:pPr algn="l" rtl="0">
              <a:buNone/>
            </a:pPr>
            <a:endParaRPr lang="en-US" b="1" dirty="0" smtClean="0">
              <a:solidFill>
                <a:schemeClr val="bg1"/>
              </a:solidFill>
              <a:latin typeface="+mj-lt"/>
            </a:endParaRPr>
          </a:p>
          <a:p>
            <a:endParaRPr lang="ar-JO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latin typeface="+mj-lt"/>
              </a:rPr>
              <a:t>Electrical and diesel Fire-Fighting Pump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Flow rate = 1000 GPM ΔP =129.0948 psi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Model: 5-491-18 A</a:t>
            </a:r>
          </a:p>
          <a:p>
            <a:pPr algn="l" rtl="0">
              <a:buNone/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endParaRPr lang="ar-JO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latin typeface="+mj-lt"/>
              </a:rPr>
              <a:t>Standby Pump ( Jockey Pump )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Flow rate = 20 GPM ΔP =142 psi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Model: 2-383-9C</a:t>
            </a:r>
            <a:endParaRPr lang="ar-JO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25</a:t>
            </a:fld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928694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ar-SA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*All steps of design and plans of HVAC  system are done.  </a:t>
            </a:r>
          </a:p>
          <a:p>
            <a:pPr algn="l">
              <a:buNone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*All steps of design and plans of plumping system are done.</a:t>
            </a:r>
          </a:p>
          <a:p>
            <a:pPr algn="l">
              <a:buNone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*we select a suitable equipment for the system which satisfied the required conditions.</a:t>
            </a:r>
          </a:p>
          <a:p>
            <a:pPr algn="l">
              <a:buNone/>
            </a:pPr>
            <a:r>
              <a:rPr lang="en-US" dirty="0" smtClean="0"/>
              <a:t>         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26</a:t>
            </a:fld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2286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sz="7200" u="sng" dirty="0" smtClean="0">
              <a:solidFill>
                <a:srgbClr val="FF0000"/>
              </a:solidFill>
              <a:latin typeface="Lucida Handwriting" pitchFamily="66" charset="0"/>
            </a:endParaRPr>
          </a:p>
          <a:p>
            <a:pPr algn="ctr">
              <a:buNone/>
            </a:pPr>
            <a:r>
              <a:rPr lang="en-US" sz="9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Thank you</a:t>
            </a:r>
          </a:p>
          <a:p>
            <a:pPr algn="ctr">
              <a:buNone/>
            </a:pPr>
            <a:endParaRPr lang="en-US" sz="7200" u="sng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27</a:t>
            </a:fld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872510" cy="1000108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Presentation outline</a:t>
            </a:r>
            <a:endParaRPr lang="en-US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9144000" cy="5429288"/>
          </a:xfrm>
        </p:spPr>
        <p:txBody>
          <a:bodyPr>
            <a:noAutofit/>
          </a:bodyPr>
          <a:lstStyle/>
          <a:p>
            <a:pPr algn="r" rtl="0"/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200" b="1" dirty="0" smtClean="0">
                <a:latin typeface="+mj-lt"/>
              </a:rPr>
              <a:t>- Building Description. </a:t>
            </a:r>
          </a:p>
          <a:p>
            <a:pPr algn="l" rtl="0"/>
            <a:r>
              <a:rPr lang="en-US" sz="3200" b="1" dirty="0" smtClean="0">
                <a:latin typeface="+mj-lt"/>
              </a:rPr>
              <a:t> - Heating load calculation. </a:t>
            </a:r>
          </a:p>
          <a:p>
            <a:pPr algn="l" rtl="0"/>
            <a:r>
              <a:rPr lang="en-US" sz="3200" b="1" dirty="0" smtClean="0">
                <a:latin typeface="+mj-lt"/>
              </a:rPr>
              <a:t> - Cooling load calculation. </a:t>
            </a:r>
          </a:p>
          <a:p>
            <a:pPr algn="l" rtl="0"/>
            <a:r>
              <a:rPr lang="en-US" sz="3200" b="1" dirty="0" smtClean="0">
                <a:latin typeface="+mj-lt"/>
              </a:rPr>
              <a:t> - Duct Design.</a:t>
            </a:r>
          </a:p>
          <a:p>
            <a:pPr algn="l" rtl="0"/>
            <a:r>
              <a:rPr lang="en-US" sz="3200" b="1" dirty="0" smtClean="0">
                <a:latin typeface="+mj-lt"/>
              </a:rPr>
              <a:t> - Plumbing System.  </a:t>
            </a:r>
          </a:p>
          <a:p>
            <a:pPr algn="l" rtl="0"/>
            <a:r>
              <a:rPr lang="en-US" sz="3200" b="1" dirty="0" smtClean="0">
                <a:latin typeface="+mj-lt"/>
              </a:rPr>
              <a:t> - Fire protection System </a:t>
            </a:r>
          </a:p>
          <a:p>
            <a:pPr algn="l" rtl="0"/>
            <a:r>
              <a:rPr lang="en-US" sz="3200" b="1" dirty="0" smtClean="0">
                <a:latin typeface="+mj-lt"/>
              </a:rPr>
              <a:t> - Equipment Selection.</a:t>
            </a:r>
          </a:p>
          <a:p>
            <a:pPr algn="ctr" rtl="0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229600" y="6286520"/>
            <a:ext cx="758952" cy="434320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763000" cy="985822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Description</a:t>
            </a:r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925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   </a:t>
            </a:r>
            <a:r>
              <a:rPr lang="en-US" sz="2800" b="1" u="sng" dirty="0" smtClean="0">
                <a:solidFill>
                  <a:schemeClr val="bg1"/>
                </a:solidFill>
                <a:latin typeface="+mj-lt"/>
              </a:rPr>
              <a:t> Building Location :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Drugs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Addicts Rehabilitation Center location in Bait Wazan /Nablus city-Palestine that consist of four floor, two basement floors, ground floor, and first floor. </a:t>
            </a:r>
            <a:r>
              <a:rPr lang="en-US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 </a:t>
            </a:r>
            <a:endParaRPr lang="en-US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 rtl="1">
              <a:buNone/>
            </a:pPr>
            <a:endParaRPr lang="en-US" sz="2400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 rtl="1">
              <a:buNone/>
            </a:pP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  </a:t>
            </a: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Elevation: 700 m above sea level  </a:t>
            </a:r>
            <a:endParaRPr lang="en-US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endParaRPr lang="en-US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  </a:t>
            </a: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Latitude: </a:t>
            </a: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32˚</a:t>
            </a:r>
            <a:endParaRPr lang="en-US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</a:t>
            </a:r>
            <a:endParaRPr lang="en-US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  </a:t>
            </a: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Building face sits at the North </a:t>
            </a: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direction.    </a:t>
            </a:r>
          </a:p>
          <a:p>
            <a:pPr algn="l">
              <a:buNone/>
            </a:pP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 </a:t>
            </a:r>
            <a:endParaRPr lang="en-US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  The wind speed in Nablus above 5 m/s.</a:t>
            </a:r>
          </a:p>
          <a:p>
            <a:pPr algn="ctr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	</a:t>
            </a:r>
          </a:p>
          <a:p>
            <a:pPr>
              <a:buFont typeface="Wingdings" pitchFamily="2" charset="2"/>
              <a:buChar char="Ø"/>
            </a:pPr>
            <a:endParaRPr lang="en-US" b="1" u="sng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8382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4</a:t>
            </a:fld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251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details</a:t>
            </a:r>
            <a:endParaRPr lang="ar-SA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lnSpcReduction="10000"/>
          </a:bodyPr>
          <a:lstStyle/>
          <a:p>
            <a:pPr lvl="0" algn="l" rtl="0">
              <a:buNone/>
            </a:pPr>
            <a:r>
              <a:rPr lang="en-US" sz="2800" dirty="0" smtClean="0">
                <a:solidFill>
                  <a:srgbClr val="FFFF00"/>
                </a:solidFill>
                <a:latin typeface="+mj-lt"/>
                <a:ea typeface="Calibri" pitchFamily="34" charset="0"/>
                <a:cs typeface="Times New Roman" pitchFamily="18" charset="0"/>
              </a:rPr>
              <a:t>The building consists of seven sections: </a:t>
            </a: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1.</a:t>
            </a:r>
            <a:r>
              <a:rPr lang="en-US" sz="2800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: Entrance</a:t>
            </a:r>
            <a:endParaRPr lang="en-US" sz="28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Consists of waiting rooms, information center, registration, W.C.</a:t>
            </a:r>
            <a:endParaRPr lang="en-US" sz="2800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2.:</a:t>
            </a:r>
            <a:r>
              <a:rPr lang="en-US" sz="2800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 Administration Department</a:t>
            </a:r>
            <a:endParaRPr lang="en-US" sz="28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Consists of director rooms and secretarial, archive, hall meetings, W.C.</a:t>
            </a:r>
            <a:endParaRPr lang="en-US" sz="2800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3.</a:t>
            </a:r>
            <a:r>
              <a:rPr lang="en-US" sz="2800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: Diagnosis and evaluation</a:t>
            </a:r>
            <a:endParaRPr lang="en-US" sz="28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Consists of waiting rooms, rooms for specialists, rooms for doctors, store, W.C.</a:t>
            </a:r>
            <a:endParaRPr lang="en-US" sz="2800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4.</a:t>
            </a:r>
            <a:r>
              <a:rPr lang="en-US" sz="2800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: Therapy Department</a:t>
            </a:r>
            <a:endParaRPr lang="en-US" sz="28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Consists of Music therapy unit, computer therapy unit, physical exercises unit, stores, W.C.</a:t>
            </a:r>
            <a:endParaRPr lang="en-US" sz="2800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l" rtl="0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5</a:t>
            </a:fld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5.</a:t>
            </a:r>
            <a:r>
              <a:rPr lang="en-US" sz="2800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: Community Service Unit</a:t>
            </a:r>
            <a:endParaRPr lang="en-US" sz="28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Consists of consulting room, lectures room, hall practical training, conference hall, W.C.</a:t>
            </a:r>
            <a:endParaRPr lang="en-US" sz="2800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6.</a:t>
            </a:r>
            <a:r>
              <a:rPr lang="en-US" sz="2800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: Medical treatment</a:t>
            </a:r>
            <a:endParaRPr lang="en-US" sz="28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Consists of rooms for doctors, rooms for nurses, lab, store medicines, rooms for examination, W.C.</a:t>
            </a:r>
            <a:endParaRPr lang="en-US" sz="2800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7.</a:t>
            </a:r>
            <a:r>
              <a:rPr lang="en-US" sz="2800" dirty="0" smtClean="0">
                <a:solidFill>
                  <a:schemeClr val="accent5"/>
                </a:solidFill>
                <a:latin typeface="+mj-lt"/>
                <a:ea typeface="Calibri" pitchFamily="34" charset="0"/>
                <a:cs typeface="Times New Roman" pitchFamily="18" charset="0"/>
              </a:rPr>
              <a:t>: Public Services</a:t>
            </a:r>
            <a:endParaRPr lang="en-US" sz="28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Consists of maintenance room, kitchen, swimming pool, hall to eat, hall activities</a:t>
            </a:r>
            <a:endParaRPr lang="en-US" sz="2800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305800" y="6324600"/>
            <a:ext cx="685800" cy="32067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6</a:t>
            </a:fld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Heating load </a:t>
            </a:r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6021288"/>
          </a:xfrm>
        </p:spPr>
        <p:txBody>
          <a:bodyPr>
            <a:normAutofit/>
          </a:bodyPr>
          <a:lstStyle/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The heat loss is calculated by this equation </a:t>
            </a:r>
            <a:r>
              <a:rPr lang="en-US" dirty="0" smtClean="0">
                <a:solidFill>
                  <a:schemeClr val="bg1"/>
                </a:solidFill>
              </a:rPr>
              <a:t>:  </a:t>
            </a:r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15338" y="6429396"/>
            <a:ext cx="758952" cy="285728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7</a:t>
            </a:fld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071537" y="1214421"/>
          <a:ext cx="6396063" cy="4206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32021"/>
                <a:gridCol w="2132021"/>
                <a:gridCol w="2132021"/>
              </a:tblGrid>
              <a:tr h="685275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526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8.3 °C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°C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20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5275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72 %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5275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9.4 g of water/kg of dry air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8.4 g of water/kg of dry air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322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15.15 °C</a:t>
                      </a:r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5275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°C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ground temperature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rcRect/>
          <a:stretch>
            <a:fillRect/>
          </a:stretch>
        </p:blipFill>
        <p:spPr bwMode="auto">
          <a:xfrm>
            <a:off x="3275856" y="5805264"/>
            <a:ext cx="1896354" cy="571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for heating load</a:t>
            </a:r>
            <a:endParaRPr lang="ar-SA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676400" y="1285860"/>
          <a:ext cx="5791200" cy="345283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95600"/>
                <a:gridCol w="2895600"/>
              </a:tblGrid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Heating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load (kw)</a:t>
                      </a:r>
                      <a:endParaRPr lang="ar-SA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</a:t>
                      </a:r>
                      <a:endParaRPr lang="ar-SA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97.1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 A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281.6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 B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109.2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Block C</a:t>
                      </a:r>
                      <a:endParaRPr lang="ar-S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487.9 (</a:t>
                      </a: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ar-SA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8</a:t>
            </a:fld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792088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Load</a:t>
            </a:r>
            <a:endParaRPr lang="ar-SA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23527" y="1196752"/>
          <a:ext cx="8591873" cy="25370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88420"/>
                <a:gridCol w="2815033"/>
                <a:gridCol w="2888420"/>
              </a:tblGrid>
              <a:tr h="338273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Outside design condition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Inside design condition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Parameters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338273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33.7 °C</a:t>
                      </a:r>
                      <a:endParaRPr lang="ar-SA" sz="1600" b="1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24</a:t>
                      </a:r>
                      <a:r>
                        <a:rPr lang="en-US" sz="1600" b="1" baseline="0" dirty="0" smtClean="0">
                          <a:latin typeface="+mj-lt"/>
                        </a:rPr>
                        <a:t> </a:t>
                      </a:r>
                      <a:r>
                        <a:rPr lang="en-US" sz="1600" b="1" dirty="0" smtClean="0">
                          <a:latin typeface="+mj-lt"/>
                        </a:rPr>
                        <a:t>°</a:t>
                      </a:r>
                      <a:r>
                        <a:rPr lang="en-US" sz="1600" b="1" baseline="0" dirty="0" smtClean="0">
                          <a:latin typeface="+mj-lt"/>
                        </a:rPr>
                        <a:t>C</a:t>
                      </a:r>
                      <a:endParaRPr lang="ar-SA" sz="1600" b="1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T: temperature</a:t>
                      </a:r>
                      <a:endParaRPr lang="ar-SA" sz="1600" b="1" i="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338273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44 %</a:t>
                      </a:r>
                      <a:endParaRPr lang="ar-SA" sz="1600" b="1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50 %</a:t>
                      </a:r>
                      <a:endParaRPr lang="ar-SA" sz="1600" b="1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 </a:t>
                      </a:r>
                      <a:r>
                        <a:rPr lang="el-GR" sz="1600" b="1" dirty="0" smtClean="0">
                          <a:latin typeface="+mj-lt"/>
                        </a:rPr>
                        <a:t>Φ</a:t>
                      </a:r>
                      <a:r>
                        <a:rPr lang="en-US" sz="1600" b="1" dirty="0" smtClean="0">
                          <a:latin typeface="+mj-lt"/>
                        </a:rPr>
                        <a:t> : relative humidity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591978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12.5 g of water/kg of dry air</a:t>
                      </a:r>
                      <a:endParaRPr lang="ar-SA" sz="1600" b="1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9.4 g of water/kg of dry air</a:t>
                      </a:r>
                      <a:endParaRPr lang="ar-SA" sz="1600" b="1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W : moisture content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591978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30.5°</a:t>
                      </a:r>
                      <a:r>
                        <a:rPr lang="en-US" sz="1600" b="1" baseline="0" dirty="0" smtClean="0">
                          <a:latin typeface="+mj-lt"/>
                        </a:rPr>
                        <a:t>C</a:t>
                      </a:r>
                      <a:endParaRPr lang="ar-SA" sz="1600" b="1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Tun</a:t>
                      </a:r>
                      <a:r>
                        <a:rPr lang="en-US" sz="1600" b="1" baseline="0" dirty="0" smtClean="0">
                          <a:latin typeface="+mj-lt"/>
                        </a:rPr>
                        <a:t>: unconditioned temperature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338273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latin typeface="+mj-lt"/>
                        </a:rPr>
                        <a:t>5 °C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err="1" smtClean="0">
                          <a:latin typeface="+mj-lt"/>
                        </a:rPr>
                        <a:t>T</a:t>
                      </a:r>
                      <a:r>
                        <a:rPr lang="en-US" sz="1600" b="1" baseline="0" dirty="0" err="1" smtClean="0">
                          <a:latin typeface="+mj-lt"/>
                        </a:rPr>
                        <a:t>g</a:t>
                      </a:r>
                      <a:r>
                        <a:rPr lang="en-US" sz="1600" b="1" baseline="0" dirty="0" smtClean="0">
                          <a:latin typeface="+mj-lt"/>
                        </a:rPr>
                        <a:t> : ground temperature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324600"/>
            <a:ext cx="762000" cy="365125"/>
          </a:xfrm>
        </p:spPr>
        <p:txBody>
          <a:bodyPr/>
          <a:lstStyle/>
          <a:p>
            <a:fld id="{CC510DCA-DF62-4C92-983D-E57DF745C692}" type="slidenum">
              <a:rPr lang="en-US" sz="2400" b="1" smtClean="0">
                <a:solidFill>
                  <a:schemeClr val="bg1"/>
                </a:solidFill>
              </a:rPr>
              <a:pPr/>
              <a:t>9</a:t>
            </a:fld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23528" y="3717032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b="1" dirty="0" smtClean="0">
                <a:solidFill>
                  <a:schemeClr val="bg1"/>
                </a:solidFill>
                <a:latin typeface="+mj-lt"/>
              </a:rPr>
              <a:t>The general conduction equation in cooling calculation is:</a:t>
            </a: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-20000"/>
          </a:blip>
          <a:srcRect/>
          <a:stretch>
            <a:fillRect/>
          </a:stretch>
        </p:blipFill>
        <p:spPr bwMode="auto">
          <a:xfrm>
            <a:off x="3995936" y="4077072"/>
            <a:ext cx="2520280" cy="500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1066800" y="6248400"/>
            <a:ext cx="7502130" cy="428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مستطيل 13"/>
          <p:cNvSpPr/>
          <p:nvPr/>
        </p:nvSpPr>
        <p:spPr>
          <a:xfrm>
            <a:off x="1187624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None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transmitted through glass:</a:t>
            </a:r>
            <a:endParaRPr lang="en-US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  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For convection through glass: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4067944" y="4869160"/>
            <a:ext cx="2736304" cy="659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-20000"/>
          </a:blip>
          <a:srcRect/>
          <a:stretch>
            <a:fillRect/>
          </a:stretch>
        </p:blipFill>
        <p:spPr bwMode="auto">
          <a:xfrm>
            <a:off x="3962400" y="5715000"/>
            <a:ext cx="2520280" cy="500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Times New Roman"/>
        <a:ea typeface=""/>
        <a:cs typeface=""/>
      </a:majorFont>
      <a:minorFont>
        <a:latin typeface="Constantia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2498</TotalTime>
  <Words>1189</Words>
  <Application>Microsoft Office PowerPoint</Application>
  <PresentationFormat>On-screen Show (4:3)</PresentationFormat>
  <Paragraphs>310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Slide 1</vt:lpstr>
      <vt:lpstr>Slide 2</vt:lpstr>
      <vt:lpstr> Presentation outline</vt:lpstr>
      <vt:lpstr>Building Description</vt:lpstr>
      <vt:lpstr>Building details</vt:lpstr>
      <vt:lpstr>Slide 6</vt:lpstr>
      <vt:lpstr>Heating load </vt:lpstr>
      <vt:lpstr>Summary for heating load</vt:lpstr>
      <vt:lpstr>Cooling Load</vt:lpstr>
      <vt:lpstr>Summary of cooling load</vt:lpstr>
      <vt:lpstr>Duct Design     </vt:lpstr>
      <vt:lpstr>Sample calculation For duct Design:</vt:lpstr>
      <vt:lpstr>Slide 13</vt:lpstr>
      <vt:lpstr>Plumbing System</vt:lpstr>
      <vt:lpstr>Slide 15</vt:lpstr>
      <vt:lpstr>Slide 16</vt:lpstr>
      <vt:lpstr>Slide 17</vt:lpstr>
      <vt:lpstr>Fire Protection System </vt:lpstr>
      <vt:lpstr>Slide 19</vt:lpstr>
      <vt:lpstr>Slide 20</vt:lpstr>
      <vt:lpstr>Equipment Selection </vt:lpstr>
      <vt:lpstr>                Equipment Selection</vt:lpstr>
      <vt:lpstr>Equipment selection cont.</vt:lpstr>
      <vt:lpstr>     Equipment selection cont. </vt:lpstr>
      <vt:lpstr>Slide 25</vt:lpstr>
      <vt:lpstr>SUMMARY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"Mechanical System For Engineering And Information Technology college in Arab American University"</dc:title>
  <dc:creator>mo2ed</dc:creator>
  <cp:lastModifiedBy>ramez</cp:lastModifiedBy>
  <cp:revision>274</cp:revision>
  <dcterms:created xsi:type="dcterms:W3CDTF">2010-05-21T11:52:18Z</dcterms:created>
  <dcterms:modified xsi:type="dcterms:W3CDTF">2013-05-19T14:40:05Z</dcterms:modified>
</cp:coreProperties>
</file>