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20" d="100"/>
          <a:sy n="120" d="100"/>
        </p:scale>
        <p:origin x="-198"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3A85FE0-A329-422C-8AC2-396D478DD21B}" type="datetimeFigureOut">
              <a:rPr lang="en-US" smtClean="0"/>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2C07E-D75A-427F-BE13-174247C383F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A85FE0-A329-422C-8AC2-396D478DD21B}" type="datetimeFigureOut">
              <a:rPr lang="en-US" smtClean="0"/>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2C07E-D75A-427F-BE13-174247C383F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A85FE0-A329-422C-8AC2-396D478DD21B}" type="datetimeFigureOut">
              <a:rPr lang="en-US" smtClean="0"/>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2C07E-D75A-427F-BE13-174247C383F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A85FE0-A329-422C-8AC2-396D478DD21B}" type="datetimeFigureOut">
              <a:rPr lang="en-US" smtClean="0"/>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2C07E-D75A-427F-BE13-174247C383F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A85FE0-A329-422C-8AC2-396D478DD21B}" type="datetimeFigureOut">
              <a:rPr lang="en-US" smtClean="0"/>
              <a:t>12/15/2020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62C07E-D75A-427F-BE13-174247C383F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3A85FE0-A329-422C-8AC2-396D478DD21B}" type="datetimeFigureOut">
              <a:rPr lang="en-US" smtClean="0"/>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62C07E-D75A-427F-BE13-174247C383F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A85FE0-A329-422C-8AC2-396D478DD21B}" type="datetimeFigureOut">
              <a:rPr lang="en-US" smtClean="0"/>
              <a:t>12/15/2020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62C07E-D75A-427F-BE13-174247C383F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A85FE0-A329-422C-8AC2-396D478DD21B}" type="datetimeFigureOut">
              <a:rPr lang="en-US" smtClean="0"/>
              <a:t>12/15/2020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62C07E-D75A-427F-BE13-174247C383F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A85FE0-A329-422C-8AC2-396D478DD21B}" type="datetimeFigureOut">
              <a:rPr lang="en-US" smtClean="0"/>
              <a:t>12/15/2020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62C07E-D75A-427F-BE13-174247C383F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A85FE0-A329-422C-8AC2-396D478DD21B}" type="datetimeFigureOut">
              <a:rPr lang="en-US" smtClean="0"/>
              <a:t>12/15/2020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62C07E-D75A-427F-BE13-174247C383F2}" type="slidenum">
              <a:rPr lang="en-US" smtClean="0"/>
              <a:t>‹#›</a:t>
            </a:fld>
            <a:endParaRPr lang="en-US"/>
          </a:p>
        </p:txBody>
      </p:sp>
      <p:sp>
        <p:nvSpPr>
          <p:cNvPr id="9" name="Content Placeholder 8"/>
          <p:cNvSpPr>
            <a:spLocks noGrp="1"/>
          </p:cNvSpPr>
          <p:nvPr>
            <p:ph sz="quarter" idx="13"/>
          </p:nvPr>
        </p:nvSpPr>
        <p:spPr>
          <a:xfrm>
            <a:off x="406400" y="381000"/>
            <a:ext cx="103632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3A85FE0-A329-422C-8AC2-396D478DD21B}" type="datetimeFigureOut">
              <a:rPr lang="en-US" smtClean="0"/>
              <a:t>12/15/2020</a:t>
            </a:fld>
            <a:endParaRPr lang="en-US"/>
          </a:p>
        </p:txBody>
      </p:sp>
      <p:sp>
        <p:nvSpPr>
          <p:cNvPr id="9" name="Slide Number Placeholder 8"/>
          <p:cNvSpPr>
            <a:spLocks noGrp="1"/>
          </p:cNvSpPr>
          <p:nvPr>
            <p:ph type="sldNum" sz="quarter" idx="11"/>
          </p:nvPr>
        </p:nvSpPr>
        <p:spPr/>
        <p:txBody>
          <a:bodyPr/>
          <a:lstStyle/>
          <a:p>
            <a:fld id="{3A62C07E-D75A-427F-BE13-174247C383F2}"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A62C07E-D75A-427F-BE13-174247C383F2}" type="slidenum">
              <a:rPr lang="en-US" smtClean="0"/>
              <a:t>‹#›</a:t>
            </a:fld>
            <a:endParaRPr lang="en-US"/>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73A85FE0-A329-422C-8AC2-396D478DD21B}" type="datetimeFigureOut">
              <a:rPr lang="en-US" smtClean="0"/>
              <a:t>12/15/2020</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48918"/>
            <a:ext cx="9144000" cy="1837593"/>
          </a:xfrm>
        </p:spPr>
        <p:txBody>
          <a:bodyPr>
            <a:normAutofit/>
          </a:bodyPr>
          <a:lstStyle/>
          <a:p>
            <a:pPr algn="l"/>
            <a:r>
              <a:rPr lang="en-US" sz="2000" dirty="0" smtClean="0"/>
              <a:t>An-</a:t>
            </a:r>
            <a:r>
              <a:rPr lang="en-US" sz="2000" dirty="0" err="1" smtClean="0"/>
              <a:t>Najah</a:t>
            </a:r>
            <a:r>
              <a:rPr lang="en-US" sz="2000" dirty="0" smtClean="0"/>
              <a:t> National University</a:t>
            </a:r>
            <a:br>
              <a:rPr lang="en-US" sz="2000" dirty="0" smtClean="0"/>
            </a:br>
            <a:r>
              <a:rPr lang="en-US" sz="2000" dirty="0" smtClean="0"/>
              <a:t>Faculty of Eng. &amp; IT</a:t>
            </a:r>
            <a:br>
              <a:rPr lang="en-US" sz="2000" dirty="0" smtClean="0"/>
            </a:br>
            <a:r>
              <a:rPr lang="en-US" sz="2000" dirty="0" smtClean="0"/>
              <a:t>MIS Department</a:t>
            </a:r>
            <a:br>
              <a:rPr lang="en-US" sz="2000" dirty="0" smtClean="0"/>
            </a:br>
            <a:r>
              <a:rPr lang="en-US" sz="2000" dirty="0" smtClean="0"/>
              <a:t/>
            </a:r>
            <a:br>
              <a:rPr lang="en-US" sz="2000" dirty="0" smtClean="0"/>
            </a:br>
            <a:r>
              <a:rPr lang="en-US" sz="2000" dirty="0" smtClean="0"/>
              <a:t> </a:t>
            </a:r>
            <a:endParaRPr lang="en-US" sz="2000" dirty="0"/>
          </a:p>
        </p:txBody>
      </p:sp>
      <p:sp>
        <p:nvSpPr>
          <p:cNvPr id="3" name="Subtitle 2"/>
          <p:cNvSpPr>
            <a:spLocks noGrp="1"/>
          </p:cNvSpPr>
          <p:nvPr>
            <p:ph type="subTitle" idx="1"/>
          </p:nvPr>
        </p:nvSpPr>
        <p:spPr>
          <a:xfrm>
            <a:off x="996464" y="1945590"/>
            <a:ext cx="8608711" cy="1171321"/>
          </a:xfrm>
        </p:spPr>
        <p:txBody>
          <a:bodyPr>
            <a:normAutofit/>
          </a:bodyPr>
          <a:lstStyle/>
          <a:p>
            <a:endParaRPr lang="en-US" dirty="0" smtClean="0"/>
          </a:p>
          <a:p>
            <a:pPr algn="ctr"/>
            <a:r>
              <a:rPr lang="en-US" b="1" i="1" cap="all" dirty="0" smtClean="0"/>
              <a:t>AL-QASEM OF SOLAR ENERGY</a:t>
            </a:r>
            <a:endParaRPr lang="en-US" b="1" i="1" dirty="0" smtClean="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8960242" y="517069"/>
            <a:ext cx="1707759" cy="1669440"/>
          </a:xfrm>
          <a:prstGeom prst="rect">
            <a:avLst/>
          </a:prstGeom>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3911190" y="3748098"/>
            <a:ext cx="3727939" cy="1699846"/>
          </a:xfrm>
          <a:prstGeom prst="rect">
            <a:avLst/>
          </a:prstGeom>
        </p:spPr>
      </p:pic>
      <p:sp>
        <p:nvSpPr>
          <p:cNvPr id="9" name="Rectangle 8"/>
          <p:cNvSpPr/>
          <p:nvPr/>
        </p:nvSpPr>
        <p:spPr>
          <a:xfrm>
            <a:off x="803959" y="3937573"/>
            <a:ext cx="6096000" cy="923330"/>
          </a:xfrm>
          <a:prstGeom prst="rect">
            <a:avLst/>
          </a:prstGeom>
        </p:spPr>
        <p:txBody>
          <a:bodyPr>
            <a:spAutoFit/>
          </a:bodyPr>
          <a:lstStyle/>
          <a:p>
            <a:endParaRPr lang="en-US" dirty="0" smtClean="0"/>
          </a:p>
          <a:p>
            <a:r>
              <a:rPr lang="en-US" dirty="0" smtClean="0"/>
              <a:t>Submitted </a:t>
            </a:r>
            <a:r>
              <a:rPr lang="en-US" dirty="0" smtClean="0"/>
              <a:t>T</a:t>
            </a:r>
            <a:r>
              <a:rPr lang="en-US" dirty="0" smtClean="0"/>
              <a:t>o</a:t>
            </a:r>
            <a:endParaRPr lang="en-US" dirty="0" smtClean="0"/>
          </a:p>
          <a:p>
            <a:pPr marL="285750" indent="-285750">
              <a:buFont typeface="Arial" pitchFamily="34" charset="0"/>
              <a:buChar char="•"/>
            </a:pPr>
            <a:r>
              <a:rPr lang="en-US" dirty="0" smtClean="0"/>
              <a:t>Dr. </a:t>
            </a:r>
            <a:r>
              <a:rPr lang="en-US" dirty="0" err="1" smtClean="0"/>
              <a:t>Najwan</a:t>
            </a:r>
            <a:r>
              <a:rPr lang="en-US" dirty="0" smtClean="0"/>
              <a:t> Al-</a:t>
            </a:r>
            <a:r>
              <a:rPr lang="en-US" dirty="0" err="1" smtClean="0"/>
              <a:t>Dalaq</a:t>
            </a:r>
            <a:endParaRPr lang="en-US" dirty="0"/>
          </a:p>
        </p:txBody>
      </p:sp>
      <p:sp>
        <p:nvSpPr>
          <p:cNvPr id="10" name="Rectangle 9"/>
          <p:cNvSpPr/>
          <p:nvPr/>
        </p:nvSpPr>
        <p:spPr>
          <a:xfrm>
            <a:off x="8500519" y="4061453"/>
            <a:ext cx="6096000" cy="923330"/>
          </a:xfrm>
          <a:prstGeom prst="rect">
            <a:avLst/>
          </a:prstGeom>
        </p:spPr>
        <p:txBody>
          <a:bodyPr>
            <a:spAutoFit/>
          </a:bodyPr>
          <a:lstStyle/>
          <a:p>
            <a:r>
              <a:rPr lang="en-US" dirty="0" smtClean="0"/>
              <a:t>Developing </a:t>
            </a:r>
            <a:r>
              <a:rPr lang="en-US" dirty="0" smtClean="0"/>
              <a:t>Team</a:t>
            </a:r>
            <a:endParaRPr lang="en-US" dirty="0" smtClean="0"/>
          </a:p>
          <a:p>
            <a:pPr marL="285750" indent="-285750">
              <a:buFont typeface="Arial" pitchFamily="34" charset="0"/>
              <a:buChar char="•"/>
            </a:pPr>
            <a:r>
              <a:rPr lang="en-US" dirty="0" smtClean="0"/>
              <a:t>1.Obaida </a:t>
            </a:r>
            <a:r>
              <a:rPr lang="en-US" dirty="0" smtClean="0"/>
              <a:t>Aziz </a:t>
            </a:r>
          </a:p>
          <a:p>
            <a:pPr marL="285750" indent="-285750">
              <a:buFont typeface="Arial" pitchFamily="34" charset="0"/>
              <a:buChar char="•"/>
            </a:pPr>
            <a:r>
              <a:rPr lang="en-US" dirty="0" smtClean="0"/>
              <a:t>2.Majd </a:t>
            </a:r>
            <a:r>
              <a:rPr lang="en-US" dirty="0" smtClean="0"/>
              <a:t>al-haj </a:t>
            </a:r>
            <a:r>
              <a:rPr lang="en-US" dirty="0" err="1" smtClean="0"/>
              <a:t>Qasem</a:t>
            </a:r>
            <a:endParaRPr lang="en-US" dirty="0"/>
          </a:p>
        </p:txBody>
      </p:sp>
      <p:sp>
        <p:nvSpPr>
          <p:cNvPr id="11" name="Rectangle 10"/>
          <p:cNvSpPr/>
          <p:nvPr/>
        </p:nvSpPr>
        <p:spPr>
          <a:xfrm>
            <a:off x="5137486" y="5619996"/>
            <a:ext cx="1275348" cy="369332"/>
          </a:xfrm>
          <a:prstGeom prst="rect">
            <a:avLst/>
          </a:prstGeom>
        </p:spPr>
        <p:txBody>
          <a:bodyPr wrap="square">
            <a:spAutoFit/>
          </a:bodyPr>
          <a:lstStyle/>
          <a:p>
            <a:r>
              <a:rPr lang="en-US" dirty="0" smtClean="0"/>
              <a:t>2021</a:t>
            </a:r>
            <a:endParaRPr lang="en-US" dirty="0"/>
          </a:p>
        </p:txBody>
      </p:sp>
    </p:spTree>
    <p:extLst>
      <p:ext uri="{BB962C8B-B14F-4D97-AF65-F5344CB8AC3E}">
        <p14:creationId xmlns:p14="http://schemas.microsoft.com/office/powerpoint/2010/main" val="2059667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160000" cy="1514405"/>
          </a:xfrm>
        </p:spPr>
        <p:txBody>
          <a:bodyPr/>
          <a:lstStyle/>
          <a:p>
            <a:pPr algn="ctr"/>
            <a:r>
              <a:rPr lang="en-US" sz="4000" b="1" i="1" u="sng" dirty="0"/>
              <a:t>The Historical Review:</a:t>
            </a:r>
            <a:r>
              <a:rPr lang="en-US" sz="4000" dirty="0"/>
              <a:t/>
            </a:r>
            <a:br>
              <a:rPr lang="en-US" sz="4000" dirty="0"/>
            </a:br>
            <a:endParaRPr lang="en-US" sz="4000" dirty="0"/>
          </a:p>
        </p:txBody>
      </p:sp>
      <p:sp>
        <p:nvSpPr>
          <p:cNvPr id="3" name="Content Placeholder 2"/>
          <p:cNvSpPr>
            <a:spLocks noGrp="1"/>
          </p:cNvSpPr>
          <p:nvPr>
            <p:ph idx="1"/>
          </p:nvPr>
        </p:nvSpPr>
        <p:spPr>
          <a:xfrm>
            <a:off x="609600" y="1383527"/>
            <a:ext cx="10160000" cy="5017273"/>
          </a:xfrm>
        </p:spPr>
        <p:txBody>
          <a:bodyPr>
            <a:normAutofit lnSpcReduction="10000"/>
          </a:bodyPr>
          <a:lstStyle/>
          <a:p>
            <a:pPr marL="0" indent="0">
              <a:buNone/>
            </a:pPr>
            <a:endParaRPr lang="en-US" dirty="0" smtClean="0"/>
          </a:p>
          <a:p>
            <a:pPr marL="0" indent="0" algn="just">
              <a:buNone/>
            </a:pPr>
            <a:r>
              <a:rPr lang="en-US" dirty="0" smtClean="0"/>
              <a:t>Al-</a:t>
            </a:r>
            <a:r>
              <a:rPr lang="en-US" dirty="0" err="1" smtClean="0"/>
              <a:t>Qasem</a:t>
            </a:r>
            <a:r>
              <a:rPr lang="en-US" dirty="0" smtClean="0"/>
              <a:t> Company started its activity in the field of energy applications since 2011. Al-</a:t>
            </a:r>
            <a:r>
              <a:rPr lang="en-US" dirty="0" err="1" smtClean="0"/>
              <a:t>Qasem</a:t>
            </a:r>
            <a:r>
              <a:rPr lang="en-US" dirty="0" smtClean="0"/>
              <a:t> Solar Energy Company was established as a Palestinian company specialized in alternative energy systems in 2018 under the number 562305813, and we have been accredited by the Ministry of National Economy and the </a:t>
            </a:r>
            <a:r>
              <a:rPr lang="en-US" dirty="0" err="1" smtClean="0"/>
              <a:t>Tulkarm</a:t>
            </a:r>
            <a:r>
              <a:rPr lang="en-US" dirty="0" smtClean="0"/>
              <a:t> Chamber of Commerce and Industry and from several official departments.</a:t>
            </a:r>
          </a:p>
          <a:p>
            <a:pPr marL="0" indent="0" algn="just">
              <a:buNone/>
            </a:pPr>
            <a:r>
              <a:rPr lang="en-US" dirty="0" smtClean="0"/>
              <a:t>Since our establishment, we have been seeking and aspiring to reach the best levels of solar energy uses and applications locally through our various and distinctive services. Thanks to God Almighty, we were able to achieve a prominent position at the local level in installing solar energy devices and equipment for domestic, industrial and agricultural applications.</a:t>
            </a:r>
          </a:p>
          <a:p>
            <a:pPr marL="0" indent="0" algn="just">
              <a:buNone/>
            </a:pPr>
            <a:r>
              <a:rPr lang="en-US" dirty="0" smtClean="0"/>
              <a:t>As a result, the company expanded in the local market to build a strong base that enables it to practice its business and serve our community in most areas of Palestine through staff affiliated with the company and allied companies inside Palestine that install solar systems.</a:t>
            </a:r>
          </a:p>
          <a:p>
            <a:pPr marL="0" indent="0">
              <a:buNone/>
            </a:pPr>
            <a:endParaRPr lang="en-US" dirty="0"/>
          </a:p>
        </p:txBody>
      </p:sp>
    </p:spTree>
    <p:extLst>
      <p:ext uri="{BB962C8B-B14F-4D97-AF65-F5344CB8AC3E}">
        <p14:creationId xmlns:p14="http://schemas.microsoft.com/office/powerpoint/2010/main" val="74965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a:t>The Organizational Structure</a:t>
            </a:r>
            <a:r>
              <a:rPr lang="en-US" dirty="0"/>
              <a:t>:</a:t>
            </a:r>
            <a:br>
              <a:rPr lang="en-US" dirty="0"/>
            </a:br>
            <a:endParaRPr lang="en-US" dirty="0"/>
          </a:p>
        </p:txBody>
      </p:sp>
      <p:sp>
        <p:nvSpPr>
          <p:cNvPr id="3" name="Content Placeholder 2"/>
          <p:cNvSpPr>
            <a:spLocks noGrp="1"/>
          </p:cNvSpPr>
          <p:nvPr>
            <p:ph idx="1"/>
          </p:nvPr>
        </p:nvSpPr>
        <p:spPr>
          <a:xfrm>
            <a:off x="838200" y="996464"/>
            <a:ext cx="10515600" cy="3610707"/>
          </a:xfrm>
        </p:spPr>
        <p:txBody>
          <a:bodyPr/>
          <a:lstStyle/>
          <a:p>
            <a:endParaRPr lang="en-US" dirty="0" smtClean="0"/>
          </a:p>
          <a:p>
            <a:r>
              <a:rPr lang="en-US" dirty="0" smtClean="0"/>
              <a:t>Maintenance</a:t>
            </a:r>
          </a:p>
          <a:p>
            <a:r>
              <a:rPr lang="en-US" dirty="0" smtClean="0"/>
              <a:t>Employees </a:t>
            </a:r>
          </a:p>
          <a:p>
            <a:r>
              <a:rPr lang="en-US" dirty="0" smtClean="0"/>
              <a:t>Inventory</a:t>
            </a:r>
          </a:p>
          <a:p>
            <a:r>
              <a:rPr lang="en-US" dirty="0" smtClean="0"/>
              <a:t>Sales</a:t>
            </a:r>
          </a:p>
          <a:p>
            <a:r>
              <a:rPr lang="en-US" dirty="0" smtClean="0"/>
              <a:t>Installation</a:t>
            </a:r>
          </a:p>
          <a:p>
            <a:r>
              <a:rPr lang="en-US" dirty="0" smtClean="0"/>
              <a:t>Purchases</a:t>
            </a:r>
          </a:p>
          <a:p>
            <a:endParaRPr lang="en-US" dirty="0"/>
          </a:p>
        </p:txBody>
      </p:sp>
      <p:pic>
        <p:nvPicPr>
          <p:cNvPr id="4" name="Picture 3" descr="Capture2"/>
          <p:cNvPicPr/>
          <p:nvPr/>
        </p:nvPicPr>
        <p:blipFill>
          <a:blip r:embed="rId2">
            <a:extLst>
              <a:ext uri="{28A0092B-C50C-407E-A947-70E740481C1C}">
                <a14:useLocalDpi xmlns:a14="http://schemas.microsoft.com/office/drawing/2010/main" val="0"/>
              </a:ext>
            </a:extLst>
          </a:blip>
          <a:srcRect/>
          <a:stretch>
            <a:fillRect/>
          </a:stretch>
        </p:blipFill>
        <p:spPr bwMode="auto">
          <a:xfrm>
            <a:off x="4067908" y="1852248"/>
            <a:ext cx="7379677" cy="4208585"/>
          </a:xfrm>
          <a:prstGeom prst="rect">
            <a:avLst/>
          </a:prstGeom>
          <a:noFill/>
          <a:ln>
            <a:noFill/>
          </a:ln>
        </p:spPr>
      </p:pic>
    </p:spTree>
    <p:extLst>
      <p:ext uri="{BB962C8B-B14F-4D97-AF65-F5344CB8AC3E}">
        <p14:creationId xmlns:p14="http://schemas.microsoft.com/office/powerpoint/2010/main" val="16122765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u="sng" dirty="0"/>
              <a:t>Tangible Objectives:</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algn="just"/>
            <a:r>
              <a:rPr lang="en-US" dirty="0" smtClean="0"/>
              <a:t>Inserting customer’s data accurately like the customers’ contact details (Name, ID, Number, location). Also to insert details about orders (Product type, Product number, Quantity, Orders’ due date) .</a:t>
            </a:r>
          </a:p>
          <a:p>
            <a:pPr algn="just"/>
            <a:r>
              <a:rPr lang="en-US" dirty="0" smtClean="0"/>
              <a:t>Enable Data Editing [Insert, Update, Select, Delete]. </a:t>
            </a:r>
          </a:p>
          <a:p>
            <a:pPr algn="just"/>
            <a:r>
              <a:rPr lang="en-US" dirty="0" smtClean="0"/>
              <a:t>Printing all types of ad-hock reports such as Account and Contact Reports, Sales Reports, number of orders per day/week/month, Financial reports and so on.</a:t>
            </a:r>
          </a:p>
          <a:p>
            <a:pPr algn="just"/>
            <a:r>
              <a:rPr lang="en-US" dirty="0" smtClean="0"/>
              <a:t>Logging out of the system, as simple as this step is, but it’s a very </a:t>
            </a:r>
            <a:r>
              <a:rPr lang="en-US" dirty="0" smtClean="0"/>
              <a:t>critical.</a:t>
            </a:r>
            <a:endParaRPr lang="en-US" dirty="0" smtClean="0"/>
          </a:p>
          <a:p>
            <a:endParaRPr lang="en-US" dirty="0"/>
          </a:p>
        </p:txBody>
      </p:sp>
    </p:spTree>
    <p:extLst>
      <p:ext uri="{BB962C8B-B14F-4D97-AF65-F5344CB8AC3E}">
        <p14:creationId xmlns:p14="http://schemas.microsoft.com/office/powerpoint/2010/main" val="15049826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i="1" u="sng" dirty="0"/>
              <a:t>Intangible </a:t>
            </a:r>
            <a:r>
              <a:rPr lang="en-US" b="1" i="1" u="sng" dirty="0" smtClean="0"/>
              <a:t>Objectives:</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Linking data of customers &amp; orders (services) with each other.</a:t>
            </a:r>
          </a:p>
          <a:p>
            <a:r>
              <a:rPr lang="en-US" dirty="0" smtClean="0"/>
              <a:t>Enable accurate planning for future.</a:t>
            </a:r>
          </a:p>
          <a:p>
            <a:r>
              <a:rPr lang="en-US" dirty="0" smtClean="0"/>
              <a:t>Develop data integrity.</a:t>
            </a:r>
          </a:p>
          <a:p>
            <a:r>
              <a:rPr lang="en-US" dirty="0" smtClean="0"/>
              <a:t>Save time and effort.</a:t>
            </a:r>
          </a:p>
          <a:p>
            <a:endParaRPr lang="en-US" dirty="0"/>
          </a:p>
        </p:txBody>
      </p:sp>
    </p:spTree>
    <p:extLst>
      <p:ext uri="{BB962C8B-B14F-4D97-AF65-F5344CB8AC3E}">
        <p14:creationId xmlns:p14="http://schemas.microsoft.com/office/powerpoint/2010/main" val="1669106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05516"/>
            <a:ext cx="10160000" cy="1012121"/>
          </a:xfrm>
        </p:spPr>
        <p:txBody>
          <a:bodyPr/>
          <a:lstStyle/>
          <a:p>
            <a:r>
              <a:rPr lang="en-US" sz="4000" b="1" u="sng" dirty="0"/>
              <a:t>The Mechanism of the Current Manual </a:t>
            </a:r>
            <a:r>
              <a:rPr lang="en-US" sz="4000" b="1" u="sng" dirty="0" smtClean="0"/>
              <a:t>System</a:t>
            </a:r>
            <a:endParaRPr lang="en-US" sz="4000" dirty="0"/>
          </a:p>
        </p:txBody>
      </p:sp>
      <p:sp>
        <p:nvSpPr>
          <p:cNvPr id="3" name="Content Placeholder 2"/>
          <p:cNvSpPr>
            <a:spLocks noGrp="1"/>
          </p:cNvSpPr>
          <p:nvPr>
            <p:ph idx="1"/>
          </p:nvPr>
        </p:nvSpPr>
        <p:spPr/>
        <p:txBody>
          <a:bodyPr>
            <a:normAutofit lnSpcReduction="10000"/>
          </a:bodyPr>
          <a:lstStyle/>
          <a:p>
            <a:r>
              <a:rPr lang="en-US" b="1" dirty="0"/>
              <a:t>The current system goes as this:</a:t>
            </a:r>
            <a:endParaRPr lang="en-US" dirty="0"/>
          </a:p>
          <a:p>
            <a:pPr marL="0" indent="0" algn="just">
              <a:buNone/>
            </a:pPr>
            <a:r>
              <a:rPr lang="en-US" dirty="0" smtClean="0"/>
              <a:t>When a customer requests an order, they do it by phone then the order is registered manually on a notebook the Name, phone number and address.</a:t>
            </a:r>
          </a:p>
          <a:p>
            <a:pPr marL="0" indent="0" algn="just">
              <a:buNone/>
            </a:pPr>
            <a:r>
              <a:rPr lang="en-US" dirty="0" smtClean="0"/>
              <a:t>Where the request is sent to the installation department and also it is to go to the site and take the necessary measurements for the installation space and the request is sent back to the engineer in order to perform some simple procedures.</a:t>
            </a:r>
          </a:p>
          <a:p>
            <a:pPr marL="0" indent="0" algn="just">
              <a:buNone/>
            </a:pPr>
            <a:r>
              <a:rPr lang="en-US" dirty="0" smtClean="0"/>
              <a:t>After obtaining the approval from the engineer, the measurements are given to the plumber in order to create the bases for the solar cells. After that, the request is sent to the inventory department where all the devices are examined and prepared for installation and then communicate with the plumber to make sure that the bases are established.</a:t>
            </a:r>
          </a:p>
          <a:p>
            <a:pPr marL="0" indent="0" algn="just">
              <a:buNone/>
            </a:pPr>
            <a:r>
              <a:rPr lang="en-US" dirty="0" smtClean="0"/>
              <a:t>If the goods are not available in the warehouse, the order is spoken and sent to the suppliers and upon arrival the equipment, cells and wires are prepared and sent to the location and start work.</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997506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u="sng" dirty="0"/>
              <a:t>Entities of the </a:t>
            </a:r>
            <a:r>
              <a:rPr lang="en-US" sz="4000" b="1" u="sng" dirty="0" smtClean="0"/>
              <a:t>system:</a:t>
            </a:r>
            <a:r>
              <a:rPr lang="en-US" sz="4000" dirty="0"/>
              <a:t/>
            </a:r>
            <a:br>
              <a:rPr lang="en-US" sz="4000" dirty="0"/>
            </a:br>
            <a:endParaRPr lang="en-US" sz="4000"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•Inventory</a:t>
            </a:r>
          </a:p>
          <a:p>
            <a:pPr marL="0" indent="0">
              <a:buNone/>
            </a:pPr>
            <a:r>
              <a:rPr lang="en-US" dirty="0" smtClean="0"/>
              <a:t>•Customers</a:t>
            </a:r>
          </a:p>
          <a:p>
            <a:pPr marL="0" indent="0">
              <a:buNone/>
            </a:pPr>
            <a:r>
              <a:rPr lang="en-US" dirty="0" smtClean="0"/>
              <a:t>•Suppliers </a:t>
            </a:r>
          </a:p>
          <a:p>
            <a:pPr marL="0" indent="0">
              <a:buNone/>
            </a:pPr>
            <a:r>
              <a:rPr lang="en-US" dirty="0" smtClean="0"/>
              <a:t>•Orders </a:t>
            </a:r>
          </a:p>
          <a:p>
            <a:pPr marL="0" indent="0">
              <a:buNone/>
            </a:pPr>
            <a:r>
              <a:rPr lang="en-US" dirty="0" smtClean="0"/>
              <a:t>•System </a:t>
            </a:r>
          </a:p>
          <a:p>
            <a:pPr marL="0" indent="0">
              <a:buNone/>
            </a:pPr>
            <a:r>
              <a:rPr lang="en-US" dirty="0" smtClean="0"/>
              <a:t>•Product </a:t>
            </a:r>
          </a:p>
          <a:p>
            <a:pPr marL="0" indent="0">
              <a:buNone/>
            </a:pPr>
            <a:r>
              <a:rPr lang="en-US" dirty="0" smtClean="0"/>
              <a:t>•Category</a:t>
            </a:r>
          </a:p>
          <a:p>
            <a:pPr marL="0" indent="0">
              <a:buNone/>
            </a:pPr>
            <a:r>
              <a:rPr lang="en-US" dirty="0" smtClean="0"/>
              <a:t>•Cart </a:t>
            </a:r>
          </a:p>
          <a:p>
            <a:endParaRPr lang="en-US" dirty="0"/>
          </a:p>
        </p:txBody>
      </p:sp>
      <p:pic>
        <p:nvPicPr>
          <p:cNvPr id="4" name="Picture 3" descr="Capture8"/>
          <p:cNvPicPr/>
          <p:nvPr/>
        </p:nvPicPr>
        <p:blipFill>
          <a:blip r:embed="rId2">
            <a:extLst>
              <a:ext uri="{28A0092B-C50C-407E-A947-70E740481C1C}">
                <a14:useLocalDpi xmlns:a14="http://schemas.microsoft.com/office/drawing/2010/main" val="0"/>
              </a:ext>
            </a:extLst>
          </a:blip>
          <a:srcRect/>
          <a:stretch>
            <a:fillRect/>
          </a:stretch>
        </p:blipFill>
        <p:spPr bwMode="auto">
          <a:xfrm>
            <a:off x="5427786" y="1277815"/>
            <a:ext cx="4783015" cy="4899148"/>
          </a:xfrm>
          <a:prstGeom prst="rect">
            <a:avLst/>
          </a:prstGeom>
          <a:noFill/>
          <a:ln>
            <a:noFill/>
          </a:ln>
        </p:spPr>
      </p:pic>
    </p:spTree>
    <p:extLst>
      <p:ext uri="{BB962C8B-B14F-4D97-AF65-F5344CB8AC3E}">
        <p14:creationId xmlns:p14="http://schemas.microsoft.com/office/powerpoint/2010/main" val="4054258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a:t>Problems with the Current System:</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Difficulty accessing files and wasting time and effort. </a:t>
            </a:r>
          </a:p>
          <a:p>
            <a:pPr lvl="0"/>
            <a:r>
              <a:rPr lang="en-US" dirty="0"/>
              <a:t>Files may easily be damaged or lost. </a:t>
            </a:r>
          </a:p>
          <a:p>
            <a:pPr lvl="0"/>
            <a:r>
              <a:rPr lang="en-US" dirty="0"/>
              <a:t>The problem of misunderstanding or mishearing the orders.</a:t>
            </a:r>
          </a:p>
          <a:p>
            <a:pPr lvl="0"/>
            <a:r>
              <a:rPr lang="en-US" dirty="0"/>
              <a:t>The problem of missing or forgetting the dates of delivering products to customers.</a:t>
            </a:r>
          </a:p>
          <a:p>
            <a:pPr lvl="0"/>
            <a:r>
              <a:rPr lang="en-US" dirty="0"/>
              <a:t>The difficulty of organizing and managing processes</a:t>
            </a:r>
          </a:p>
          <a:p>
            <a:pPr marL="0" indent="0">
              <a:buNone/>
            </a:pPr>
            <a:endParaRPr lang="en-US" dirty="0"/>
          </a:p>
        </p:txBody>
      </p:sp>
    </p:spTree>
    <p:extLst>
      <p:ext uri="{BB962C8B-B14F-4D97-AF65-F5344CB8AC3E}">
        <p14:creationId xmlns:p14="http://schemas.microsoft.com/office/powerpoint/2010/main" val="1880007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160000" cy="1244061"/>
          </a:xfrm>
        </p:spPr>
        <p:txBody>
          <a:bodyPr/>
          <a:lstStyle/>
          <a:p>
            <a:pPr algn="ctr"/>
            <a:r>
              <a:rPr lang="en-US" sz="4000" b="1" u="sng" dirty="0"/>
              <a:t>Services We Will Provide to the System</a:t>
            </a:r>
            <a:r>
              <a:rPr lang="en-US" sz="4000" b="1" u="sng" dirty="0" smtClean="0"/>
              <a:t>:</a:t>
            </a:r>
            <a:endParaRPr lang="en-US" sz="4000" dirty="0"/>
          </a:p>
        </p:txBody>
      </p:sp>
      <p:sp>
        <p:nvSpPr>
          <p:cNvPr id="3" name="Content Placeholder 2"/>
          <p:cNvSpPr>
            <a:spLocks noGrp="1"/>
          </p:cNvSpPr>
          <p:nvPr>
            <p:ph idx="1"/>
          </p:nvPr>
        </p:nvSpPr>
        <p:spPr/>
        <p:txBody>
          <a:bodyPr>
            <a:normAutofit/>
          </a:bodyPr>
          <a:lstStyle/>
          <a:p>
            <a:pPr lvl="0"/>
            <a:r>
              <a:rPr lang="en-US" dirty="0"/>
              <a:t>Design, supply, installation and operation of solar electric projects (photoelectric cells, inverters, and any other requirements).</a:t>
            </a:r>
          </a:p>
          <a:p>
            <a:pPr lvl="0"/>
            <a:r>
              <a:rPr lang="en-US" dirty="0"/>
              <a:t>Maintenance, follow-up and supervision of the installation.</a:t>
            </a:r>
          </a:p>
          <a:p>
            <a:pPr lvl="0"/>
            <a:r>
              <a:rPr lang="en-US" dirty="0"/>
              <a:t>Providing technical consultations and economic feasibility studies related to solar energy and its applications.</a:t>
            </a:r>
          </a:p>
          <a:p>
            <a:pPr lvl="0"/>
            <a:r>
              <a:rPr lang="en-US" dirty="0"/>
              <a:t>Supplying solar cells and inverter to the local market</a:t>
            </a:r>
            <a:r>
              <a:rPr lang="en-US" dirty="0" smtClean="0"/>
              <a:t>.</a:t>
            </a:r>
            <a:r>
              <a:rPr lang="ar-SA" dirty="0"/>
              <a:t> </a:t>
            </a:r>
            <a:endParaRPr lang="en-US" dirty="0"/>
          </a:p>
          <a:p>
            <a:pPr lvl="0"/>
            <a:r>
              <a:rPr lang="en-US" dirty="0"/>
              <a:t>Use an automated solution (by using forms that customers can fill to place orders, that will immediately check the database of the available inventory etc…).</a:t>
            </a:r>
          </a:p>
          <a:p>
            <a:pPr lvl="0"/>
            <a:r>
              <a:rPr lang="en-US" dirty="0"/>
              <a:t>Monitor inventory </a:t>
            </a:r>
            <a:r>
              <a:rPr lang="en-US" dirty="0" smtClean="0"/>
              <a:t>consistently.</a:t>
            </a:r>
            <a:endParaRPr lang="en-US" dirty="0"/>
          </a:p>
          <a:p>
            <a:pPr lvl="0"/>
            <a:r>
              <a:rPr lang="en-US" dirty="0"/>
              <a:t>Saving employee time and </a:t>
            </a:r>
            <a:r>
              <a:rPr lang="en-US" dirty="0" smtClean="0"/>
              <a:t>effort.</a:t>
            </a:r>
            <a:endParaRPr lang="en-US" dirty="0"/>
          </a:p>
          <a:p>
            <a:endParaRPr lang="en-US" dirty="0"/>
          </a:p>
        </p:txBody>
      </p:sp>
    </p:spTree>
    <p:extLst>
      <p:ext uri="{BB962C8B-B14F-4D97-AF65-F5344CB8AC3E}">
        <p14:creationId xmlns:p14="http://schemas.microsoft.com/office/powerpoint/2010/main" val="13505108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983</TotalTime>
  <Words>664</Words>
  <Application>Microsoft Office PowerPoint</Application>
  <PresentationFormat>Custom</PresentationFormat>
  <Paragraphs>64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Adjacency</vt:lpstr>
      <vt:lpstr>An-Najah National University Faculty of Eng. &amp; IT MIS Department   </vt:lpstr>
      <vt:lpstr>The Historical Review: </vt:lpstr>
      <vt:lpstr>The Organizational Structure: </vt:lpstr>
      <vt:lpstr>Tangible Objectives: </vt:lpstr>
      <vt:lpstr>Intangible Objectives: </vt:lpstr>
      <vt:lpstr>The Mechanism of the Current Manual System</vt:lpstr>
      <vt:lpstr>Entities of the system: </vt:lpstr>
      <vt:lpstr>Problems with the Current System: </vt:lpstr>
      <vt:lpstr>Services We Will Provide to the System: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 &amp; IT MIS Department</dc:title>
  <dc:creator>Moon</dc:creator>
  <cp:lastModifiedBy>ismail - [2010]</cp:lastModifiedBy>
  <cp:revision>9</cp:revision>
  <dcterms:created xsi:type="dcterms:W3CDTF">2020-12-06T17:40:30Z</dcterms:created>
  <dcterms:modified xsi:type="dcterms:W3CDTF">2020-12-16T06:48:43Z</dcterms:modified>
</cp:coreProperties>
</file>