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6" r:id="rId3"/>
    <p:sldId id="257" r:id="rId4"/>
    <p:sldId id="258"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7"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0" autoAdjust="0"/>
    <p:restoredTop sz="94660"/>
  </p:normalViewPr>
  <p:slideViewPr>
    <p:cSldViewPr>
      <p:cViewPr varScale="1">
        <p:scale>
          <a:sx n="74" d="100"/>
          <a:sy n="74" d="100"/>
        </p:scale>
        <p:origin x="-102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hammed\Desktop\&#1605;&#1588;&#1585;&#1608;&#1593;\D.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J:\&#1605;&#1588;&#1585;&#1608;&#1593;%202\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ar-JO"/>
            </a:pPr>
            <a:r>
              <a:rPr lang="en-US" dirty="0"/>
              <a:t>Comparison</a:t>
            </a:r>
            <a:r>
              <a:rPr lang="en-US" baseline="0" dirty="0"/>
              <a:t> Between Angle </a:t>
            </a:r>
            <a:endParaRPr lang="en-US" dirty="0"/>
          </a:p>
        </c:rich>
      </c:tx>
      <c:layout/>
    </c:title>
    <c:plotArea>
      <c:layout/>
      <c:lineChart>
        <c:grouping val="standard"/>
        <c:ser>
          <c:idx val="1"/>
          <c:order val="0"/>
          <c:tx>
            <c:strRef>
              <c:f>Sheet1!$B$7:$B$9</c:f>
              <c:strCache>
                <c:ptCount val="1"/>
                <c:pt idx="0">
                  <c:v>Angle 30 degree</c:v>
                </c:pt>
              </c:strCache>
            </c:strRef>
          </c:tx>
          <c:marker>
            <c:symbol val="none"/>
          </c:marker>
          <c:cat>
            <c:strRef>
              <c:f>Sheet1!$D$10:$D$20</c:f>
              <c:strCache>
                <c:ptCount val="11"/>
                <c:pt idx="0">
                  <c:v>9\11\2009</c:v>
                </c:pt>
                <c:pt idx="1">
                  <c:v>10\11\2009</c:v>
                </c:pt>
                <c:pt idx="2">
                  <c:v>15\11\2009</c:v>
                </c:pt>
                <c:pt idx="3">
                  <c:v>18\11\2009</c:v>
                </c:pt>
                <c:pt idx="4">
                  <c:v>19\11\2009</c:v>
                </c:pt>
                <c:pt idx="5">
                  <c:v>20\11\2009</c:v>
                </c:pt>
                <c:pt idx="6">
                  <c:v>21\11\2009</c:v>
                </c:pt>
                <c:pt idx="7">
                  <c:v>26\11\2009</c:v>
                </c:pt>
                <c:pt idx="8">
                  <c:v>03\12\2009</c:v>
                </c:pt>
                <c:pt idx="9">
                  <c:v>05\12\2009</c:v>
                </c:pt>
                <c:pt idx="10">
                  <c:v>06\12\2009</c:v>
                </c:pt>
              </c:strCache>
            </c:strRef>
          </c:cat>
          <c:val>
            <c:numRef>
              <c:f>Sheet1!$B$10:$B$20</c:f>
              <c:numCache>
                <c:formatCode>General</c:formatCode>
                <c:ptCount val="11"/>
                <c:pt idx="0">
                  <c:v>386</c:v>
                </c:pt>
                <c:pt idx="1">
                  <c:v>388</c:v>
                </c:pt>
                <c:pt idx="2">
                  <c:v>335</c:v>
                </c:pt>
                <c:pt idx="3">
                  <c:v>274</c:v>
                </c:pt>
                <c:pt idx="4">
                  <c:v>277</c:v>
                </c:pt>
                <c:pt idx="5">
                  <c:v>332</c:v>
                </c:pt>
                <c:pt idx="6">
                  <c:v>305</c:v>
                </c:pt>
                <c:pt idx="7">
                  <c:v>293</c:v>
                </c:pt>
                <c:pt idx="8">
                  <c:v>223</c:v>
                </c:pt>
                <c:pt idx="9">
                  <c:v>210</c:v>
                </c:pt>
                <c:pt idx="10">
                  <c:v>195</c:v>
                </c:pt>
              </c:numCache>
            </c:numRef>
          </c:val>
        </c:ser>
        <c:ser>
          <c:idx val="2"/>
          <c:order val="1"/>
          <c:tx>
            <c:strRef>
              <c:f>Sheet1!$C$7:$C$8</c:f>
              <c:strCache>
                <c:ptCount val="1"/>
                <c:pt idx="0">
                  <c:v>Angle 45 degree</c:v>
                </c:pt>
              </c:strCache>
            </c:strRef>
          </c:tx>
          <c:marker>
            <c:symbol val="none"/>
          </c:marker>
          <c:cat>
            <c:strRef>
              <c:f>Sheet1!$D$10:$D$20</c:f>
              <c:strCache>
                <c:ptCount val="11"/>
                <c:pt idx="0">
                  <c:v>9\11\2009</c:v>
                </c:pt>
                <c:pt idx="1">
                  <c:v>10\11\2009</c:v>
                </c:pt>
                <c:pt idx="2">
                  <c:v>15\11\2009</c:v>
                </c:pt>
                <c:pt idx="3">
                  <c:v>18\11\2009</c:v>
                </c:pt>
                <c:pt idx="4">
                  <c:v>19\11\2009</c:v>
                </c:pt>
                <c:pt idx="5">
                  <c:v>20\11\2009</c:v>
                </c:pt>
                <c:pt idx="6">
                  <c:v>21\11\2009</c:v>
                </c:pt>
                <c:pt idx="7">
                  <c:v>26\11\2009</c:v>
                </c:pt>
                <c:pt idx="8">
                  <c:v>03\12\2009</c:v>
                </c:pt>
                <c:pt idx="9">
                  <c:v>05\12\2009</c:v>
                </c:pt>
                <c:pt idx="10">
                  <c:v>06\12\2009</c:v>
                </c:pt>
              </c:strCache>
            </c:strRef>
          </c:cat>
          <c:val>
            <c:numRef>
              <c:f>Sheet1!$C$10:$C$20</c:f>
              <c:numCache>
                <c:formatCode>General</c:formatCode>
                <c:ptCount val="11"/>
                <c:pt idx="0">
                  <c:v>321</c:v>
                </c:pt>
                <c:pt idx="1">
                  <c:v>310</c:v>
                </c:pt>
                <c:pt idx="2">
                  <c:v>303</c:v>
                </c:pt>
                <c:pt idx="3">
                  <c:v>268</c:v>
                </c:pt>
                <c:pt idx="4">
                  <c:v>264</c:v>
                </c:pt>
                <c:pt idx="5">
                  <c:v>297</c:v>
                </c:pt>
                <c:pt idx="6">
                  <c:v>266</c:v>
                </c:pt>
                <c:pt idx="7">
                  <c:v>269</c:v>
                </c:pt>
                <c:pt idx="8">
                  <c:v>203</c:v>
                </c:pt>
                <c:pt idx="9">
                  <c:v>197</c:v>
                </c:pt>
                <c:pt idx="10">
                  <c:v>180</c:v>
                </c:pt>
              </c:numCache>
            </c:numRef>
          </c:val>
        </c:ser>
        <c:ser>
          <c:idx val="0"/>
          <c:order val="2"/>
          <c:tx>
            <c:v>Angle 15 Degree</c:v>
          </c:tx>
          <c:marker>
            <c:symbol val="none"/>
          </c:marker>
          <c:cat>
            <c:strRef>
              <c:f>Sheet1!$D$10:$D$20</c:f>
              <c:strCache>
                <c:ptCount val="11"/>
                <c:pt idx="0">
                  <c:v>9\11\2009</c:v>
                </c:pt>
                <c:pt idx="1">
                  <c:v>10\11\2009</c:v>
                </c:pt>
                <c:pt idx="2">
                  <c:v>15\11\2009</c:v>
                </c:pt>
                <c:pt idx="3">
                  <c:v>18\11\2009</c:v>
                </c:pt>
                <c:pt idx="4">
                  <c:v>19\11\2009</c:v>
                </c:pt>
                <c:pt idx="5">
                  <c:v>20\11\2009</c:v>
                </c:pt>
                <c:pt idx="6">
                  <c:v>21\11\2009</c:v>
                </c:pt>
                <c:pt idx="7">
                  <c:v>26\11\2009</c:v>
                </c:pt>
                <c:pt idx="8">
                  <c:v>03\12\2009</c:v>
                </c:pt>
                <c:pt idx="9">
                  <c:v>05\12\2009</c:v>
                </c:pt>
                <c:pt idx="10">
                  <c:v>06\12\2009</c:v>
                </c:pt>
              </c:strCache>
            </c:strRef>
          </c:cat>
          <c:val>
            <c:numRef>
              <c:f>Sheet1!$A$10:$A$20</c:f>
              <c:numCache>
                <c:formatCode>General</c:formatCode>
                <c:ptCount val="11"/>
                <c:pt idx="0">
                  <c:v>225</c:v>
                </c:pt>
                <c:pt idx="1">
                  <c:v>227</c:v>
                </c:pt>
                <c:pt idx="2">
                  <c:v>237</c:v>
                </c:pt>
                <c:pt idx="3">
                  <c:v>217</c:v>
                </c:pt>
                <c:pt idx="4">
                  <c:v>214</c:v>
                </c:pt>
                <c:pt idx="5">
                  <c:v>223</c:v>
                </c:pt>
                <c:pt idx="6">
                  <c:v>195</c:v>
                </c:pt>
                <c:pt idx="7">
                  <c:v>183</c:v>
                </c:pt>
                <c:pt idx="8">
                  <c:v>155</c:v>
                </c:pt>
                <c:pt idx="9">
                  <c:v>150</c:v>
                </c:pt>
                <c:pt idx="10">
                  <c:v>122</c:v>
                </c:pt>
              </c:numCache>
            </c:numRef>
          </c:val>
        </c:ser>
        <c:dLbls>
          <c:showVal val="1"/>
        </c:dLbls>
        <c:marker val="1"/>
        <c:axId val="60601088"/>
        <c:axId val="60595200"/>
      </c:lineChart>
      <c:valAx>
        <c:axId val="60595200"/>
        <c:scaling>
          <c:orientation val="minMax"/>
        </c:scaling>
        <c:axPos val="l"/>
        <c:numFmt formatCode="General" sourceLinked="1"/>
        <c:majorTickMark val="none"/>
        <c:tickLblPos val="nextTo"/>
        <c:txPr>
          <a:bodyPr/>
          <a:lstStyle/>
          <a:p>
            <a:pPr>
              <a:defRPr lang="ar-JO"/>
            </a:pPr>
            <a:endParaRPr lang="en-US"/>
          </a:p>
        </c:txPr>
        <c:crossAx val="60601088"/>
        <c:crosses val="autoZero"/>
        <c:crossBetween val="between"/>
      </c:valAx>
      <c:catAx>
        <c:axId val="60601088"/>
        <c:scaling>
          <c:orientation val="minMax"/>
        </c:scaling>
        <c:axPos val="b"/>
        <c:majorTickMark val="none"/>
        <c:tickLblPos val="nextTo"/>
        <c:txPr>
          <a:bodyPr/>
          <a:lstStyle/>
          <a:p>
            <a:pPr>
              <a:defRPr lang="ar-JO"/>
            </a:pPr>
            <a:endParaRPr lang="en-US"/>
          </a:p>
        </c:txPr>
        <c:crossAx val="60595200"/>
        <c:crosses val="autoZero"/>
        <c:auto val="1"/>
        <c:lblAlgn val="ctr"/>
        <c:lblOffset val="100"/>
      </c:catAx>
    </c:plotArea>
    <c:legend>
      <c:legendPos val="r"/>
      <c:layout>
        <c:manualLayout>
          <c:xMode val="edge"/>
          <c:yMode val="edge"/>
          <c:x val="0.62558052434456923"/>
          <c:y val="0.14487451610354507"/>
          <c:w val="0.23811599619118448"/>
          <c:h val="0.24191188476022829"/>
        </c:manualLayout>
      </c:layout>
      <c:txPr>
        <a:bodyPr/>
        <a:lstStyle/>
        <a:p>
          <a:pPr>
            <a:defRPr lang="ar-JO"/>
          </a:pPr>
          <a:endParaRPr lang="en-US"/>
        </a:p>
      </c:txPr>
    </c:legend>
    <c:dispBlanksAs val="span"/>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solidFill>
                  <a:schemeClr val="dk1"/>
                </a:solidFill>
                <a:latin typeface="+mn-lt"/>
                <a:ea typeface="+mn-ea"/>
                <a:cs typeface="+mn-cs"/>
              </a:defRPr>
            </a:pPr>
            <a:r>
              <a:rPr lang="en-US" dirty="0">
                <a:solidFill>
                  <a:schemeClr val="dk1"/>
                </a:solidFill>
                <a:latin typeface="+mn-lt"/>
                <a:ea typeface="+mn-ea"/>
                <a:cs typeface="+mn-cs"/>
              </a:rPr>
              <a:t>Comparison</a:t>
            </a:r>
            <a:r>
              <a:rPr lang="en-US" baseline="0" dirty="0">
                <a:solidFill>
                  <a:schemeClr val="dk1"/>
                </a:solidFill>
                <a:latin typeface="+mn-lt"/>
                <a:ea typeface="+mn-ea"/>
                <a:cs typeface="+mn-cs"/>
              </a:rPr>
              <a:t> Between </a:t>
            </a:r>
            <a:r>
              <a:rPr lang="en-US" baseline="0" dirty="0" smtClean="0">
                <a:solidFill>
                  <a:schemeClr val="dk1"/>
                </a:solidFill>
                <a:latin typeface="+mn-lt"/>
                <a:ea typeface="+mn-ea"/>
                <a:cs typeface="+mn-cs"/>
              </a:rPr>
              <a:t>Desalination water </a:t>
            </a:r>
            <a:r>
              <a:rPr lang="en-US" baseline="0" dirty="0">
                <a:solidFill>
                  <a:schemeClr val="dk1"/>
                </a:solidFill>
                <a:latin typeface="+mn-lt"/>
                <a:ea typeface="+mn-ea"/>
                <a:cs typeface="+mn-cs"/>
              </a:rPr>
              <a:t>type </a:t>
            </a:r>
            <a:endParaRPr lang="en-US" dirty="0">
              <a:solidFill>
                <a:schemeClr val="dk1"/>
              </a:solidFill>
              <a:latin typeface="+mn-lt"/>
              <a:ea typeface="+mn-ea"/>
              <a:cs typeface="+mn-cs"/>
            </a:endParaRPr>
          </a:p>
        </c:rich>
      </c:tx>
      <c:layout>
        <c:manualLayout>
          <c:xMode val="edge"/>
          <c:yMode val="edge"/>
          <c:x val="0.15515336288737633"/>
          <c:y val="7.6408787010506908E-3"/>
        </c:manualLayout>
      </c:layout>
      <c:spPr>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c:spPr>
    </c:title>
    <c:plotArea>
      <c:layout/>
      <c:lineChart>
        <c:grouping val="standard"/>
        <c:ser>
          <c:idx val="1"/>
          <c:order val="0"/>
          <c:tx>
            <c:v>Truff</c:v>
          </c:tx>
          <c:marker>
            <c:symbol val="none"/>
          </c:marker>
          <c:dLbls>
            <c:dLblPos val="t"/>
            <c:showVal val="1"/>
          </c:dLbls>
          <c:cat>
            <c:strRef>
              <c:f>Sheet1!$D$9:$D$16</c:f>
              <c:strCache>
                <c:ptCount val="8"/>
                <c:pt idx="0">
                  <c:v>18/4/2010</c:v>
                </c:pt>
                <c:pt idx="1">
                  <c:v>19/4/2010</c:v>
                </c:pt>
                <c:pt idx="2">
                  <c:v>20/4/2010</c:v>
                </c:pt>
                <c:pt idx="3">
                  <c:v>21/4/2010</c:v>
                </c:pt>
                <c:pt idx="4">
                  <c:v>23/4/2010</c:v>
                </c:pt>
                <c:pt idx="5">
                  <c:v>24/4/2010</c:v>
                </c:pt>
                <c:pt idx="6">
                  <c:v>25/4/2010</c:v>
                </c:pt>
                <c:pt idx="7">
                  <c:v>26/4/2010</c:v>
                </c:pt>
              </c:strCache>
            </c:strRef>
          </c:cat>
          <c:val>
            <c:numRef>
              <c:f>Sheet1!$H$9:$H$16</c:f>
              <c:numCache>
                <c:formatCode>General</c:formatCode>
                <c:ptCount val="8"/>
                <c:pt idx="0">
                  <c:v>712</c:v>
                </c:pt>
                <c:pt idx="1">
                  <c:v>795</c:v>
                </c:pt>
                <c:pt idx="2">
                  <c:v>843</c:v>
                </c:pt>
                <c:pt idx="3">
                  <c:v>556</c:v>
                </c:pt>
                <c:pt idx="4">
                  <c:v>576</c:v>
                </c:pt>
                <c:pt idx="5">
                  <c:v>834</c:v>
                </c:pt>
                <c:pt idx="6">
                  <c:v>851</c:v>
                </c:pt>
                <c:pt idx="7">
                  <c:v>884</c:v>
                </c:pt>
              </c:numCache>
            </c:numRef>
          </c:val>
        </c:ser>
        <c:ser>
          <c:idx val="2"/>
          <c:order val="1"/>
          <c:tx>
            <c:v>Fins</c:v>
          </c:tx>
          <c:marker>
            <c:symbol val="none"/>
          </c:marker>
          <c:cat>
            <c:strRef>
              <c:f>Sheet1!$D$9:$D$16</c:f>
              <c:strCache>
                <c:ptCount val="8"/>
                <c:pt idx="0">
                  <c:v>18/4/2010</c:v>
                </c:pt>
                <c:pt idx="1">
                  <c:v>19/4/2010</c:v>
                </c:pt>
                <c:pt idx="2">
                  <c:v>20/4/2010</c:v>
                </c:pt>
                <c:pt idx="3">
                  <c:v>21/4/2010</c:v>
                </c:pt>
                <c:pt idx="4">
                  <c:v>23/4/2010</c:v>
                </c:pt>
                <c:pt idx="5">
                  <c:v>24/4/2010</c:v>
                </c:pt>
                <c:pt idx="6">
                  <c:v>25/4/2010</c:v>
                </c:pt>
                <c:pt idx="7">
                  <c:v>26/4/2010</c:v>
                </c:pt>
              </c:strCache>
            </c:strRef>
          </c:cat>
          <c:val>
            <c:numRef>
              <c:f>Sheet1!$I$9:$I$16</c:f>
              <c:numCache>
                <c:formatCode>General</c:formatCode>
                <c:ptCount val="8"/>
                <c:pt idx="0">
                  <c:v>508</c:v>
                </c:pt>
                <c:pt idx="1">
                  <c:v>595</c:v>
                </c:pt>
                <c:pt idx="2">
                  <c:v>573</c:v>
                </c:pt>
                <c:pt idx="3">
                  <c:v>463</c:v>
                </c:pt>
                <c:pt idx="4">
                  <c:v>447</c:v>
                </c:pt>
                <c:pt idx="5">
                  <c:v>610</c:v>
                </c:pt>
                <c:pt idx="6">
                  <c:v>620</c:v>
                </c:pt>
                <c:pt idx="7">
                  <c:v>688</c:v>
                </c:pt>
              </c:numCache>
            </c:numRef>
          </c:val>
        </c:ser>
        <c:ser>
          <c:idx val="0"/>
          <c:order val="2"/>
          <c:tx>
            <c:v>Referance</c:v>
          </c:tx>
          <c:marker>
            <c:symbol val="none"/>
          </c:marker>
          <c:dLbls>
            <c:dLblPos val="b"/>
            <c:showVal val="1"/>
          </c:dLbls>
          <c:cat>
            <c:strRef>
              <c:f>Sheet1!$D$9:$D$16</c:f>
              <c:strCache>
                <c:ptCount val="8"/>
                <c:pt idx="0">
                  <c:v>18/4/2010</c:v>
                </c:pt>
                <c:pt idx="1">
                  <c:v>19/4/2010</c:v>
                </c:pt>
                <c:pt idx="2">
                  <c:v>20/4/2010</c:v>
                </c:pt>
                <c:pt idx="3">
                  <c:v>21/4/2010</c:v>
                </c:pt>
                <c:pt idx="4">
                  <c:v>23/4/2010</c:v>
                </c:pt>
                <c:pt idx="5">
                  <c:v>24/4/2010</c:v>
                </c:pt>
                <c:pt idx="6">
                  <c:v>25/4/2010</c:v>
                </c:pt>
                <c:pt idx="7">
                  <c:v>26/4/2010</c:v>
                </c:pt>
              </c:strCache>
            </c:strRef>
          </c:cat>
          <c:val>
            <c:numRef>
              <c:f>Sheet1!$J$9:$J$16</c:f>
              <c:numCache>
                <c:formatCode>General</c:formatCode>
                <c:ptCount val="8"/>
                <c:pt idx="0">
                  <c:v>494</c:v>
                </c:pt>
                <c:pt idx="1">
                  <c:v>580</c:v>
                </c:pt>
                <c:pt idx="2">
                  <c:v>595</c:v>
                </c:pt>
                <c:pt idx="3">
                  <c:v>443</c:v>
                </c:pt>
                <c:pt idx="4">
                  <c:v>433</c:v>
                </c:pt>
                <c:pt idx="5">
                  <c:v>585</c:v>
                </c:pt>
                <c:pt idx="6">
                  <c:v>590</c:v>
                </c:pt>
                <c:pt idx="7">
                  <c:v>622</c:v>
                </c:pt>
              </c:numCache>
            </c:numRef>
          </c:val>
        </c:ser>
        <c:marker val="1"/>
        <c:axId val="62425728"/>
        <c:axId val="62423808"/>
      </c:lineChart>
      <c:valAx>
        <c:axId val="62423808"/>
        <c:scaling>
          <c:orientation val="minMax"/>
        </c:scaling>
        <c:axPos val="l"/>
        <c:majorGridlines/>
        <c:title>
          <c:tx>
            <c:rich>
              <a:bodyPr/>
              <a:lstStyle/>
              <a:p>
                <a:pPr>
                  <a:defRPr/>
                </a:pPr>
                <a:r>
                  <a:rPr lang="en-US" sz="1600" dirty="0"/>
                  <a:t>Quantity</a:t>
                </a:r>
              </a:p>
            </c:rich>
          </c:tx>
          <c:layout/>
        </c:title>
        <c:numFmt formatCode="General" sourceLinked="1"/>
        <c:tickLblPos val="nextTo"/>
        <c:crossAx val="62425728"/>
        <c:crosses val="autoZero"/>
        <c:crossBetween val="between"/>
      </c:valAx>
      <c:catAx>
        <c:axId val="62425728"/>
        <c:scaling>
          <c:orientation val="minMax"/>
        </c:scaling>
        <c:axPos val="b"/>
        <c:title>
          <c:tx>
            <c:rich>
              <a:bodyPr/>
              <a:lstStyle/>
              <a:p>
                <a:pPr>
                  <a:defRPr/>
                </a:pPr>
                <a:r>
                  <a:rPr lang="en-US" sz="1800" dirty="0"/>
                  <a:t>date</a:t>
                </a:r>
              </a:p>
            </c:rich>
          </c:tx>
          <c:layout/>
        </c:title>
        <c:numFmt formatCode="m/d/yyyy" sourceLinked="0"/>
        <c:majorTickMark val="none"/>
        <c:tickLblPos val="nextTo"/>
        <c:crossAx val="62423808"/>
        <c:crosses val="autoZero"/>
        <c:auto val="1"/>
        <c:lblAlgn val="ctr"/>
        <c:lblOffset val="100"/>
      </c:catAx>
    </c:plotArea>
    <c:legend>
      <c:legendPos val="r"/>
      <c:layout/>
    </c:legend>
    <c:dispBlanksAs val="span"/>
  </c:chart>
  <c:externalData r:id="rId1"/>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11.png"/></Relationships>
</file>

<file path=ppt/drawings/drawing1.xml><?xml version="1.0" encoding="utf-8"?>
<c:userShapes xmlns:c="http://schemas.openxmlformats.org/drawingml/2006/chart">
  <cdr:relSizeAnchor xmlns:cdr="http://schemas.openxmlformats.org/drawingml/2006/chartDrawing">
    <cdr:from>
      <cdr:x>0.91525</cdr:x>
      <cdr:y>0.46667</cdr:y>
    </cdr:from>
    <cdr:to>
      <cdr:x>0.9841</cdr:x>
      <cdr:y>0.50555</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8229600" y="3200400"/>
          <a:ext cx="619048" cy="266667"/>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5/23/2010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ideo" Target="file:///C:\Users\mohammad\Desktop\presentation\sun%20boon1.mp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olucar.es/corp/web/en/technologies/photovoltaic/what_is_it/index.html" TargetMode="External"/><Relationship Id="rId2" Type="http://schemas.openxmlformats.org/officeDocument/2006/relationships/hyperlink" Target="http://www.solucar.es/corp/web/en/technologies/concentrated_solar_power/parabolic_trough/index.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solarcentral.org/drupal/files/icons/power_tower_system.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solarcentral.org/drupal/files/icons/photo_08728.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dirty="0" smtClean="0"/>
              <a:t>WATER DESALINATION BY USING SOLAR ENERGY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normAutofit/>
          </a:bodyPr>
          <a:lstStyle/>
          <a:p>
            <a:pPr>
              <a:buNone/>
            </a:pPr>
            <a:r>
              <a:rPr lang="en-US" dirty="0" smtClean="0"/>
              <a:t>the project had built on several experiments to achieve the best results</a:t>
            </a:r>
          </a:p>
          <a:p>
            <a:pPr>
              <a:buNone/>
            </a:pPr>
            <a:r>
              <a:rPr lang="en-US" b="1" dirty="0" smtClean="0"/>
              <a:t>The work is divided into  two parts:</a:t>
            </a:r>
          </a:p>
          <a:p>
            <a:pPr>
              <a:buNone/>
            </a:pPr>
            <a:r>
              <a:rPr lang="en-US" b="1" dirty="0" smtClean="0"/>
              <a:t>Part one </a:t>
            </a:r>
            <a:r>
              <a:rPr lang="en-US" dirty="0" smtClean="0"/>
              <a:t>: find the best angle of the glass boxes</a:t>
            </a:r>
          </a:p>
          <a:p>
            <a:pPr>
              <a:buNone/>
            </a:pPr>
            <a:r>
              <a:rPr lang="en-US" dirty="0" smtClean="0"/>
              <a:t>After designing the boxes and painting them by black color, the glass of the boxes has pyramid shape, and the only difference was in the angle of the glass.</a:t>
            </a:r>
          </a:p>
          <a:p>
            <a:pPr>
              <a:buNone/>
            </a:pPr>
            <a:r>
              <a:rPr lang="en-US" dirty="0" smtClean="0"/>
              <a:t>The angles were:15,30,45 degrees</a:t>
            </a:r>
            <a:endParaRPr lang="en-US" dirty="0"/>
          </a:p>
        </p:txBody>
      </p:sp>
      <p:pic>
        <p:nvPicPr>
          <p:cNvPr id="4" name="Picture 3" descr="Img00093.jpg"/>
          <p:cNvPicPr/>
          <p:nvPr/>
        </p:nvPicPr>
        <p:blipFill>
          <a:blip r:embed="rId2" cstate="print"/>
          <a:stretch>
            <a:fillRect/>
          </a:stretch>
        </p:blipFill>
        <p:spPr>
          <a:xfrm>
            <a:off x="5257800" y="5029200"/>
            <a:ext cx="3733800" cy="3200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800" decel="100000"/>
                                        <p:tgtEl>
                                          <p:spTgt spid="4"/>
                                        </p:tgtEl>
                                      </p:cBhvr>
                                    </p:animEffect>
                                    <p:anim calcmode="lin" valueType="num">
                                      <p:cBhvr>
                                        <p:cTn id="16" dur="800" decel="100000" fill="hold"/>
                                        <p:tgtEl>
                                          <p:spTgt spid="4"/>
                                        </p:tgtEl>
                                        <p:attrNameLst>
                                          <p:attrName>style.rotation</p:attrName>
                                        </p:attrNameLst>
                                      </p:cBhvr>
                                      <p:tavLst>
                                        <p:tav tm="0">
                                          <p:val>
                                            <p:fltVal val="-90"/>
                                          </p:val>
                                        </p:tav>
                                        <p:tav tm="100000">
                                          <p:val>
                                            <p:fltVal val="0"/>
                                          </p:val>
                                        </p:tav>
                                      </p:tavLst>
                                    </p:anim>
                                    <p:anim calcmode="lin" valueType="num">
                                      <p:cBhvr>
                                        <p:cTn id="17" dur="800" decel="100000" fill="hold"/>
                                        <p:tgtEl>
                                          <p:spTgt spid="4"/>
                                        </p:tgtEl>
                                        <p:attrNameLst>
                                          <p:attrName>ppt_x</p:attrName>
                                        </p:attrNameLst>
                                      </p:cBhvr>
                                      <p:tavLst>
                                        <p:tav tm="0">
                                          <p:val>
                                            <p:strVal val="#ppt_x+0.4"/>
                                          </p:val>
                                        </p:tav>
                                        <p:tav tm="100000">
                                          <p:val>
                                            <p:strVal val="#ppt_x-0.05"/>
                                          </p:val>
                                        </p:tav>
                                      </p:tavLst>
                                    </p:anim>
                                    <p:anim calcmode="lin" valueType="num">
                                      <p:cBhvr>
                                        <p:cTn id="18" dur="800" decel="100000" fill="hold"/>
                                        <p:tgtEl>
                                          <p:spTgt spid="4"/>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800" decel="100000"/>
                                        <p:tgtEl>
                                          <p:spTgt spid="3">
                                            <p:txEl>
                                              <p:pRg st="0" end="0"/>
                                            </p:txEl>
                                          </p:spTgt>
                                        </p:tgtEl>
                                      </p:cBhvr>
                                    </p:animEffect>
                                    <p:anim calcmode="lin" valueType="num">
                                      <p:cBhvr>
                                        <p:cTn id="24"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grpId="0"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fade">
                                      <p:cBhvr>
                                        <p:cTn id="33" dur="800" decel="100000"/>
                                        <p:tgtEl>
                                          <p:spTgt spid="3">
                                            <p:txEl>
                                              <p:pRg st="1" end="1"/>
                                            </p:txEl>
                                          </p:spTgt>
                                        </p:tgtEl>
                                      </p:cBhvr>
                                    </p:animEffect>
                                    <p:anim calcmode="lin" valueType="num">
                                      <p:cBhvr>
                                        <p:cTn id="34"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35"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36"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800" decel="100000"/>
                                        <p:tgtEl>
                                          <p:spTgt spid="3">
                                            <p:txEl>
                                              <p:pRg st="2" end="2"/>
                                            </p:txEl>
                                          </p:spTgt>
                                        </p:tgtEl>
                                      </p:cBhvr>
                                    </p:animEffect>
                                    <p:anim calcmode="lin" valueType="num">
                                      <p:cBhvr>
                                        <p:cTn id="44"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45"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46"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0" presetClass="entr" presetSubtype="0" fill="hold" grpId="0" nodeType="clickEffect">
                                  <p:stCondLst>
                                    <p:cond delay="0"/>
                                  </p:stCondLst>
                                  <p:childTnLst>
                                    <p:set>
                                      <p:cBhvr>
                                        <p:cTn id="52" dur="1" fill="hold">
                                          <p:stCondLst>
                                            <p:cond delay="0"/>
                                          </p:stCondLst>
                                        </p:cTn>
                                        <p:tgtEl>
                                          <p:spTgt spid="3">
                                            <p:txEl>
                                              <p:pRg st="3" end="3"/>
                                            </p:txEl>
                                          </p:spTgt>
                                        </p:tgtEl>
                                        <p:attrNameLst>
                                          <p:attrName>style.visibility</p:attrName>
                                        </p:attrNameLst>
                                      </p:cBhvr>
                                      <p:to>
                                        <p:strVal val="visible"/>
                                      </p:to>
                                    </p:set>
                                    <p:animEffect transition="in" filter="fade">
                                      <p:cBhvr>
                                        <p:cTn id="53" dur="800" decel="100000"/>
                                        <p:tgtEl>
                                          <p:spTgt spid="3">
                                            <p:txEl>
                                              <p:pRg st="3" end="3"/>
                                            </p:txEl>
                                          </p:spTgt>
                                        </p:tgtEl>
                                      </p:cBhvr>
                                    </p:animEffect>
                                    <p:anim calcmode="lin" valueType="num">
                                      <p:cBhvr>
                                        <p:cTn id="54"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55"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56"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0" presetClass="entr" presetSubtype="0" fill="hold" grpId="0"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animEffect transition="in" filter="fade">
                                      <p:cBhvr>
                                        <p:cTn id="63" dur="800" decel="100000"/>
                                        <p:tgtEl>
                                          <p:spTgt spid="3">
                                            <p:txEl>
                                              <p:pRg st="4" end="4"/>
                                            </p:txEl>
                                          </p:spTgt>
                                        </p:tgtEl>
                                      </p:cBhvr>
                                    </p:animEffect>
                                    <p:anim calcmode="lin" valueType="num">
                                      <p:cBhvr>
                                        <p:cTn id="64"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65"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66"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part one</a:t>
            </a:r>
            <a:endParaRPr lang="en-US" dirty="0"/>
          </a:p>
        </p:txBody>
      </p:sp>
      <p:graphicFrame>
        <p:nvGraphicFramePr>
          <p:cNvPr id="4" name="Content Placeholder 3"/>
          <p:cNvGraphicFramePr>
            <a:graphicFrameLocks noGrp="1"/>
          </p:cNvGraphicFramePr>
          <p:nvPr>
            <p:ph idx="1"/>
          </p:nvPr>
        </p:nvGraphicFramePr>
        <p:xfrm>
          <a:off x="457200" y="1935163"/>
          <a:ext cx="8153400" cy="44656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15000"/>
          </a:xfrm>
        </p:spPr>
        <p:txBody>
          <a:bodyPr/>
          <a:lstStyle/>
          <a:p>
            <a:pPr>
              <a:buNone/>
            </a:pPr>
            <a:r>
              <a:rPr lang="en-US" b="1" dirty="0" smtClean="0"/>
              <a:t>Part two: </a:t>
            </a:r>
            <a:r>
              <a:rPr lang="en-US" dirty="0" smtClean="0"/>
              <a:t>Adding additional component to the boxes</a:t>
            </a:r>
          </a:p>
          <a:p>
            <a:r>
              <a:rPr lang="en-US" dirty="0" smtClean="0"/>
              <a:t>Adding fins</a:t>
            </a:r>
          </a:p>
          <a:p>
            <a:r>
              <a:rPr lang="en-US" dirty="0" smtClean="0"/>
              <a:t>Adding fans </a:t>
            </a:r>
          </a:p>
          <a:p>
            <a:r>
              <a:rPr lang="en-US" dirty="0" smtClean="0"/>
              <a:t>Using trough system</a:t>
            </a:r>
          </a:p>
          <a:p>
            <a:pPr>
              <a:buNone/>
            </a:pPr>
            <a:r>
              <a:rPr lang="en-US" dirty="0" smtClean="0"/>
              <a:t>After modifying the glass boxes at angle 30, the fins is added to the first box and fans is added to the second box, the third box is left as reference for comparison.</a:t>
            </a:r>
          </a:p>
          <a:p>
            <a:pPr>
              <a:buNone/>
            </a:pPr>
            <a:endParaRPr lang="en-US" dirty="0" smtClean="0"/>
          </a:p>
          <a:p>
            <a:pPr>
              <a:buNone/>
            </a:pPr>
            <a:endParaRPr lang="en-US" dirty="0"/>
          </a:p>
        </p:txBody>
      </p:sp>
      <p:pic>
        <p:nvPicPr>
          <p:cNvPr id="5" name="Picture 4" descr="J:\مشروع 2\picture\صورة079.jpg"/>
          <p:cNvPicPr/>
          <p:nvPr/>
        </p:nvPicPr>
        <p:blipFill>
          <a:blip r:embed="rId2" cstate="print"/>
          <a:srcRect/>
          <a:stretch>
            <a:fillRect/>
          </a:stretch>
        </p:blipFill>
        <p:spPr bwMode="auto">
          <a:xfrm>
            <a:off x="0" y="3886200"/>
            <a:ext cx="4610100" cy="3456495"/>
          </a:xfrm>
          <a:prstGeom prst="rect">
            <a:avLst/>
          </a:prstGeom>
          <a:noFill/>
          <a:ln w="9525">
            <a:noFill/>
            <a:miter lim="800000"/>
            <a:headEnd/>
            <a:tailEnd/>
          </a:ln>
        </p:spPr>
      </p:pic>
      <p:pic>
        <p:nvPicPr>
          <p:cNvPr id="6" name="Picture 5" descr="J:\مشروع 2\picture\صورة076.jpg"/>
          <p:cNvPicPr/>
          <p:nvPr/>
        </p:nvPicPr>
        <p:blipFill>
          <a:blip r:embed="rId3" cstate="print"/>
          <a:srcRect/>
          <a:stretch>
            <a:fillRect/>
          </a:stretch>
        </p:blipFill>
        <p:spPr bwMode="auto">
          <a:xfrm>
            <a:off x="4648200" y="3886200"/>
            <a:ext cx="4778981" cy="358311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par>
                                <p:cTn id="13" presetID="18" presetClass="entr" presetSubtype="1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strips(downLeft)">
                                      <p:cBhvr>
                                        <p:cTn id="20" dur="500"/>
                                        <p:tgtEl>
                                          <p:spTgt spid="3">
                                            <p:txEl>
                                              <p:pRg st="2" end="2"/>
                                            </p:txEl>
                                          </p:spTgt>
                                        </p:tgtEl>
                                      </p:cBhvr>
                                    </p:animEffect>
                                  </p:childTnLst>
                                </p:cTn>
                              </p:par>
                              <p:par>
                                <p:cTn id="21" presetID="18" presetClass="entr" presetSubtype="12"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downLeft)">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strips(downLeft)">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strips(downLeft)">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a:bodyPr>
          <a:lstStyle/>
          <a:p>
            <a:pPr>
              <a:buNone/>
            </a:pPr>
            <a:r>
              <a:rPr lang="en-US" b="1" dirty="0" smtClean="0"/>
              <a:t>Adding the trough system </a:t>
            </a:r>
          </a:p>
          <a:p>
            <a:pPr>
              <a:buNone/>
            </a:pPr>
            <a:endParaRPr lang="en-US" b="1" dirty="0" smtClean="0"/>
          </a:p>
          <a:p>
            <a:pPr>
              <a:buNone/>
            </a:pPr>
            <a:r>
              <a:rPr lang="en-US" dirty="0" smtClean="0"/>
              <a:t>The</a:t>
            </a:r>
            <a:r>
              <a:rPr lang="en-US" b="1" dirty="0" smtClean="0"/>
              <a:t> </a:t>
            </a:r>
            <a:r>
              <a:rPr lang="en-US" dirty="0" smtClean="0"/>
              <a:t>mirorr is divided in to small parts in order to get the required shape.</a:t>
            </a:r>
          </a:p>
          <a:p>
            <a:pPr>
              <a:buNone/>
            </a:pPr>
            <a:r>
              <a:rPr lang="en-US" b="1" dirty="0" smtClean="0"/>
              <a:t>Parts:</a:t>
            </a:r>
          </a:p>
          <a:p>
            <a:r>
              <a:rPr lang="en-US" dirty="0" smtClean="0"/>
              <a:t>Storage tank .</a:t>
            </a:r>
          </a:p>
          <a:p>
            <a:r>
              <a:rPr lang="en-US" dirty="0" smtClean="0"/>
              <a:t>Copper  tube which is supposed </a:t>
            </a:r>
          </a:p>
          <a:p>
            <a:pPr>
              <a:buNone/>
            </a:pPr>
            <a:r>
              <a:rPr lang="en-US" dirty="0" smtClean="0"/>
              <a:t>   to concentrated solar power.</a:t>
            </a:r>
          </a:p>
          <a:p>
            <a:r>
              <a:rPr lang="en-US" dirty="0" smtClean="0"/>
              <a:t>Mirror.</a:t>
            </a:r>
          </a:p>
          <a:p>
            <a:r>
              <a:rPr lang="en-US" dirty="0" smtClean="0"/>
              <a:t>Heat exchanger.</a:t>
            </a:r>
          </a:p>
          <a:p>
            <a:r>
              <a:rPr lang="en-US" dirty="0" smtClean="0"/>
              <a:t>Receiver tank.</a:t>
            </a:r>
          </a:p>
          <a:p>
            <a:r>
              <a:rPr lang="en-US" dirty="0" smtClean="0"/>
              <a:t>Pump.</a:t>
            </a:r>
          </a:p>
          <a:p>
            <a:pPr>
              <a:buNone/>
            </a:pPr>
            <a:endParaRPr lang="en-US" dirty="0" smtClean="0"/>
          </a:p>
          <a:p>
            <a:pPr>
              <a:buNone/>
            </a:pPr>
            <a:endParaRPr lang="en-US" dirty="0" smtClean="0"/>
          </a:p>
        </p:txBody>
      </p:sp>
      <p:pic>
        <p:nvPicPr>
          <p:cNvPr id="4" name="Picture 3" descr="J:\مشروع 2\صور truff\IMG_5625.JPG"/>
          <p:cNvPicPr/>
          <p:nvPr/>
        </p:nvPicPr>
        <p:blipFill>
          <a:blip r:embed="rId2" cstate="print"/>
          <a:srcRect r="42119" b="15212"/>
          <a:stretch>
            <a:fillRect/>
          </a:stretch>
        </p:blipFill>
        <p:spPr bwMode="auto">
          <a:xfrm>
            <a:off x="5410200" y="2590800"/>
            <a:ext cx="3733800" cy="426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20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fade">
                                      <p:cBhvr>
                                        <p:cTn id="40" dur="20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fade">
                                      <p:cBhvr>
                                        <p:cTn id="45" dur="2000"/>
                                        <p:tgtEl>
                                          <p:spTgt spid="3">
                                            <p:txEl>
                                              <p:pRg st="8" end="8"/>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fade">
                                      <p:cBhvr>
                                        <p:cTn id="50" dur="20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5638800"/>
          </a:xfrm>
        </p:spPr>
        <p:txBody>
          <a:bodyPr/>
          <a:lstStyle/>
          <a:p>
            <a:pPr>
              <a:buNone/>
            </a:pPr>
            <a:r>
              <a:rPr lang="en-US" b="1" dirty="0" smtClean="0"/>
              <a:t>Heat Exchanger Function</a:t>
            </a:r>
          </a:p>
          <a:p>
            <a:pPr>
              <a:buNone/>
            </a:pPr>
            <a:endParaRPr lang="en-US" b="1" dirty="0" smtClean="0"/>
          </a:p>
          <a:p>
            <a:pPr>
              <a:buNone/>
            </a:pPr>
            <a:r>
              <a:rPr lang="en-US" dirty="0" smtClean="0"/>
              <a:t>Increasing the vaporization by transmitting the obtained energy from trough to the water to be desalinated.</a:t>
            </a:r>
            <a:endParaRPr lang="en-US" dirty="0"/>
          </a:p>
        </p:txBody>
      </p:sp>
      <p:pic>
        <p:nvPicPr>
          <p:cNvPr id="5" name="Picture 4" descr="J:\مشروع 2\صور truff\IMG_5589.JPG"/>
          <p:cNvPicPr/>
          <p:nvPr/>
        </p:nvPicPr>
        <p:blipFill>
          <a:blip r:embed="rId2" cstate="print"/>
          <a:srcRect/>
          <a:stretch>
            <a:fillRect/>
          </a:stretch>
        </p:blipFill>
        <p:spPr bwMode="auto">
          <a:xfrm>
            <a:off x="4267200" y="3773389"/>
            <a:ext cx="5486400" cy="308461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389120"/>
          </a:xfrm>
        </p:spPr>
        <p:txBody>
          <a:bodyPr/>
          <a:lstStyle/>
          <a:p>
            <a:pPr>
              <a:buNone/>
            </a:pPr>
            <a:r>
              <a:rPr lang="en-US" b="1" dirty="0" smtClean="0"/>
              <a:t>Pump Function</a:t>
            </a:r>
          </a:p>
          <a:p>
            <a:pPr>
              <a:buNone/>
            </a:pPr>
            <a:endParaRPr lang="en-US" b="1" dirty="0" smtClean="0"/>
          </a:p>
          <a:p>
            <a:pPr>
              <a:buNone/>
            </a:pPr>
            <a:endParaRPr lang="en-US" b="1" dirty="0" smtClean="0"/>
          </a:p>
          <a:p>
            <a:pPr>
              <a:buNone/>
            </a:pPr>
            <a:r>
              <a:rPr lang="en-US" dirty="0" smtClean="0"/>
              <a:t>Circulating the water in the closed cycle (from the copper tube to the heat exchanger through pump which return the water to the tank ,and so on).</a:t>
            </a:r>
          </a:p>
          <a:p>
            <a:pPr>
              <a:buNone/>
            </a:pP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trips(downLeft)">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8579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b="1" dirty="0" smtClean="0"/>
              <a:t>Great results </a:t>
            </a:r>
            <a:r>
              <a:rPr lang="en-US" dirty="0" smtClean="0"/>
              <a:t>is achieved by applying the trough system in spite of high losses.</a:t>
            </a:r>
          </a:p>
          <a:p>
            <a:r>
              <a:rPr lang="en-US" dirty="0" smtClean="0"/>
              <a:t>Gray water  becomes a </a:t>
            </a:r>
            <a:r>
              <a:rPr lang="en-US" b="1" dirty="0" smtClean="0"/>
              <a:t>desalinated water ready to use</a:t>
            </a:r>
            <a:r>
              <a:rPr lang="en-US" dirty="0" smtClean="0"/>
              <a:t>.</a:t>
            </a:r>
          </a:p>
          <a:p>
            <a:r>
              <a:rPr lang="en-US" dirty="0" smtClean="0"/>
              <a:t>Decrease the dependency on the fuel and gases, and </a:t>
            </a:r>
            <a:r>
              <a:rPr lang="en-US" b="1" dirty="0" smtClean="0"/>
              <a:t>create new field for a renewable energy</a:t>
            </a:r>
            <a:r>
              <a:rPr lang="en-US" dirty="0" smtClean="0"/>
              <a:t>.</a:t>
            </a:r>
          </a:p>
          <a:p>
            <a:r>
              <a:rPr lang="en-US" dirty="0" smtClean="0"/>
              <a:t>The ability for </a:t>
            </a:r>
            <a:r>
              <a:rPr lang="en-US" b="1" dirty="0" smtClean="0"/>
              <a:t>developments in this system</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un boon1.mpg"/>
          <p:cNvPicPr>
            <a:picLocks noRot="1" noChangeAspect="1"/>
          </p:cNvPicPr>
          <p:nvPr>
            <a:videoFile r:link="rId1"/>
          </p:nvPr>
        </p:nvPicPr>
        <p:blipFill>
          <a:blip r:embed="rId3" cstate="print">
            <a:duotone>
              <a:schemeClr val="bg2">
                <a:shade val="45000"/>
                <a:satMod val="135000"/>
              </a:schemeClr>
              <a:prstClr val="white"/>
            </a:duotone>
            <a:lum bright="78000" contrast="66000"/>
          </a:blip>
          <a:stretch>
            <a:fillRect/>
          </a:stretch>
        </p:blipFill>
        <p:spPr>
          <a:xfrm>
            <a:off x="0" y="0"/>
            <a:ext cx="9144000" cy="6858000"/>
          </a:xfrm>
          <a:prstGeom prst="rect">
            <a:avLst/>
          </a:prstGeom>
          <a:noFill/>
          <a:ln>
            <a:noFill/>
          </a:ln>
        </p:spPr>
      </p:pic>
      <p:sp>
        <p:nvSpPr>
          <p:cNvPr id="3" name="Content Placeholder 2"/>
          <p:cNvSpPr>
            <a:spLocks noGrp="1"/>
          </p:cNvSpPr>
          <p:nvPr>
            <p:ph idx="1"/>
          </p:nvPr>
        </p:nvSpPr>
        <p:spPr>
          <a:xfrm>
            <a:off x="533400" y="1371600"/>
            <a:ext cx="8229600" cy="4389120"/>
          </a:xfrm>
        </p:spPr>
        <p:txBody>
          <a:bodyPr>
            <a:normAutofit/>
          </a:bodyPr>
          <a:lstStyle/>
          <a:p>
            <a:pPr>
              <a:buNone/>
            </a:pPr>
            <a:r>
              <a:rPr lang="en-US" b="1" dirty="0" smtClean="0"/>
              <a:t>Finally ,</a:t>
            </a:r>
            <a:r>
              <a:rPr lang="en-US" dirty="0" smtClean="0"/>
              <a:t>We hope that this project (water desalination system using solar energy) has interested you.</a:t>
            </a:r>
          </a:p>
          <a:p>
            <a:pPr>
              <a:buNone/>
            </a:pPr>
            <a:endParaRPr lang="en-US" dirty="0" smtClean="0"/>
          </a:p>
          <a:p>
            <a:pPr>
              <a:buNone/>
            </a:pPr>
            <a:endParaRPr lang="en-US" dirty="0" smtClean="0"/>
          </a:p>
          <a:p>
            <a:pPr>
              <a:buNone/>
            </a:pPr>
            <a:r>
              <a:rPr lang="en-US" dirty="0" smtClean="0">
                <a:solidFill>
                  <a:schemeClr val="bg2">
                    <a:lumMod val="10000"/>
                  </a:schemeClr>
                </a:solidFill>
                <a:latin typeface="Cataneo BT" pitchFamily="66" charset="0"/>
              </a:rPr>
              <a:t>Our designed web site (sun-boon.com)coming soon</a:t>
            </a:r>
          </a:p>
          <a:p>
            <a:pPr>
              <a:buNone/>
            </a:pPr>
            <a:endParaRPr lang="en-US" dirty="0" smtClean="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066800"/>
            <a:ext cx="4114800" cy="819912"/>
          </a:xfrm>
        </p:spPr>
        <p:txBody>
          <a:bodyPr>
            <a:normAutofit/>
          </a:bodyPr>
          <a:lstStyle/>
          <a:p>
            <a:r>
              <a:rPr lang="en-US" sz="4000" dirty="0" smtClean="0">
                <a:solidFill>
                  <a:schemeClr val="accent6"/>
                </a:solidFill>
                <a:latin typeface="Arial Black" pitchFamily="34" charset="0"/>
              </a:rPr>
              <a:t>Web site</a:t>
            </a:r>
            <a:endParaRPr lang="en-US" sz="4000" dirty="0">
              <a:solidFill>
                <a:schemeClr val="accent6"/>
              </a:solidFill>
              <a:latin typeface="Arial Black" pitchFamily="34" charset="0"/>
            </a:endParaRPr>
          </a:p>
        </p:txBody>
      </p:sp>
      <p:sp>
        <p:nvSpPr>
          <p:cNvPr id="3" name="Content Placeholder 2"/>
          <p:cNvSpPr>
            <a:spLocks noGrp="1"/>
          </p:cNvSpPr>
          <p:nvPr>
            <p:ph idx="1"/>
          </p:nvPr>
        </p:nvSpPr>
        <p:spPr>
          <a:xfrm>
            <a:off x="2438400" y="5288280"/>
            <a:ext cx="4343400" cy="1569720"/>
          </a:xfrm>
        </p:spPr>
        <p:txBody>
          <a:bodyPr/>
          <a:lstStyle/>
          <a:p>
            <a:pPr>
              <a:buNone/>
            </a:pPr>
            <a:r>
              <a:rPr lang="en-US" dirty="0" smtClean="0">
                <a:solidFill>
                  <a:srgbClr val="FFC000"/>
                </a:solidFill>
                <a:latin typeface="Arial Black" pitchFamily="34" charset="0"/>
              </a:rPr>
              <a:t>www.sun-boon.com</a:t>
            </a:r>
            <a:endParaRPr lang="en-US" dirty="0">
              <a:solidFill>
                <a:srgbClr val="FFC000"/>
              </a:solidFill>
              <a:latin typeface="Arial Black" pitchFamily="34" charset="0"/>
            </a:endParaRPr>
          </a:p>
        </p:txBody>
      </p:sp>
      <p:pic>
        <p:nvPicPr>
          <p:cNvPr id="1026" name="Picture 2" descr="I:\boon.png"/>
          <p:cNvPicPr>
            <a:picLocks noChangeAspect="1" noChangeArrowheads="1"/>
          </p:cNvPicPr>
          <p:nvPr/>
        </p:nvPicPr>
        <p:blipFill>
          <a:blip r:embed="rId2" cstate="print"/>
          <a:srcRect/>
          <a:stretch>
            <a:fillRect/>
          </a:stretch>
        </p:blipFill>
        <p:spPr bwMode="auto">
          <a:xfrm>
            <a:off x="2667000" y="2057400"/>
            <a:ext cx="3267075" cy="32670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4389120"/>
          </a:xfrm>
        </p:spPr>
        <p:txBody>
          <a:bodyPr>
            <a:normAutofit/>
          </a:bodyPr>
          <a:lstStyle/>
          <a:p>
            <a:pPr>
              <a:buNone/>
            </a:pPr>
            <a:r>
              <a:rPr lang="en-US" b="1" dirty="0" smtClean="0">
                <a:solidFill>
                  <a:srgbClr val="C00000"/>
                </a:solidFill>
              </a:rPr>
              <a:t> Prepared by </a:t>
            </a:r>
            <a:endParaRPr lang="en-US" dirty="0" smtClean="0"/>
          </a:p>
          <a:p>
            <a:pPr>
              <a:buNone/>
            </a:pPr>
            <a:r>
              <a:rPr lang="en-US" dirty="0" smtClean="0"/>
              <a:t>                           Ahmad Al-</a:t>
            </a:r>
            <a:r>
              <a:rPr lang="en-US" dirty="0" err="1" smtClean="0"/>
              <a:t>Odeh</a:t>
            </a:r>
            <a:endParaRPr lang="en-US" dirty="0" smtClean="0"/>
          </a:p>
          <a:p>
            <a:pPr>
              <a:buNone/>
            </a:pPr>
            <a:r>
              <a:rPr lang="en-US" dirty="0" smtClean="0"/>
              <a:t>                                      Ali </a:t>
            </a:r>
            <a:r>
              <a:rPr lang="en-US" dirty="0" err="1" smtClean="0"/>
              <a:t>Abbas</a:t>
            </a:r>
            <a:endParaRPr lang="en-US" dirty="0" smtClean="0"/>
          </a:p>
          <a:p>
            <a:pPr>
              <a:buNone/>
            </a:pPr>
            <a:r>
              <a:rPr lang="en-US" dirty="0" smtClean="0"/>
              <a:t>                                              Mohammad </a:t>
            </a:r>
            <a:r>
              <a:rPr lang="en-US" dirty="0" err="1" smtClean="0"/>
              <a:t>Alyat</a:t>
            </a:r>
            <a:r>
              <a:rPr lang="en-US" dirty="0" smtClean="0"/>
              <a:t> </a:t>
            </a:r>
          </a:p>
          <a:p>
            <a:pPr>
              <a:buNone/>
            </a:pPr>
            <a:r>
              <a:rPr lang="en-US" dirty="0" smtClean="0"/>
              <a:t>                                                         Mohammad </a:t>
            </a:r>
            <a:r>
              <a:rPr lang="en-US" dirty="0" err="1" smtClean="0"/>
              <a:t>Sulaiman</a:t>
            </a:r>
            <a:endParaRPr lang="en-US" dirty="0" smtClean="0"/>
          </a:p>
          <a:p>
            <a:pPr algn="ctr">
              <a:buNone/>
            </a:pPr>
            <a:endParaRPr lang="en-US" dirty="0" smtClean="0"/>
          </a:p>
          <a:p>
            <a:pPr>
              <a:buNone/>
            </a:pPr>
            <a:r>
              <a:rPr lang="en-US" b="1" dirty="0" smtClean="0">
                <a:solidFill>
                  <a:srgbClr val="C00000"/>
                </a:solidFill>
              </a:rPr>
              <a:t>Supervisor </a:t>
            </a:r>
          </a:p>
          <a:p>
            <a:pPr>
              <a:buNone/>
            </a:pPr>
            <a:r>
              <a:rPr lang="en-US" dirty="0" smtClean="0"/>
              <a:t>                            Dr. </a:t>
            </a:r>
            <a:r>
              <a:rPr lang="en-US" dirty="0" err="1" smtClean="0"/>
              <a:t>Bashir</a:t>
            </a:r>
            <a:r>
              <a:rPr lang="en-US" dirty="0" smtClean="0"/>
              <a:t> </a:t>
            </a:r>
            <a:r>
              <a:rPr lang="en-US" dirty="0" err="1" smtClean="0"/>
              <a:t>Nouri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strips(downLeft)">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strips(downLeft)">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76600"/>
            <a:ext cx="8229600" cy="1143000"/>
          </a:xfrm>
        </p:spPr>
        <p:txBody>
          <a:bodyPr>
            <a:normAutofit fontScale="90000"/>
          </a:bodyPr>
          <a:lstStyle/>
          <a:p>
            <a:pPr algn="ctr"/>
            <a:r>
              <a:rPr lang="en-US" sz="5400" b="1" dirty="0" smtClean="0">
                <a:solidFill>
                  <a:srgbClr val="C00000"/>
                </a:solidFill>
                <a:latin typeface="Algerian" pitchFamily="82" charset="0"/>
              </a:rPr>
              <a:t>Thank you</a:t>
            </a:r>
            <a:br>
              <a:rPr lang="en-US" sz="5400" b="1" dirty="0" smtClean="0">
                <a:solidFill>
                  <a:srgbClr val="C00000"/>
                </a:solidFill>
                <a:latin typeface="Algerian" pitchFamily="82" charset="0"/>
              </a:rPr>
            </a:br>
            <a:endParaRPr lang="en-US" dirty="0"/>
          </a:p>
        </p:txBody>
      </p:sp>
      <p:sp>
        <p:nvSpPr>
          <p:cNvPr id="3" name="Content Placeholder 2"/>
          <p:cNvSpPr>
            <a:spLocks noGrp="1"/>
          </p:cNvSpPr>
          <p:nvPr>
            <p:ph idx="1"/>
          </p:nvPr>
        </p:nvSpPr>
        <p:spPr>
          <a:xfrm>
            <a:off x="457200" y="914400"/>
            <a:ext cx="8229600" cy="4389120"/>
          </a:xfrm>
        </p:spPr>
        <p:txBody>
          <a:bodyPr>
            <a:normAutofit/>
          </a:bodyPr>
          <a:lstStyle/>
          <a:p>
            <a:pPr>
              <a:buNone/>
            </a:pPr>
            <a:endParaRPr lang="en-US" sz="3600" b="1" dirty="0" smtClean="0">
              <a:solidFill>
                <a:srgbClr val="C00000"/>
              </a:solidFill>
              <a:latin typeface="Algerian" pitchFamily="82" charset="0"/>
            </a:endParaRPr>
          </a:p>
          <a:p>
            <a:pPr>
              <a:buNone/>
            </a:pPr>
            <a:endParaRPr lang="en-US" sz="3600" b="1" dirty="0" smtClean="0">
              <a:solidFill>
                <a:srgbClr val="C00000"/>
              </a:solidFill>
              <a:latin typeface="Algerian" pitchFamily="82" charset="0"/>
            </a:endParaRPr>
          </a:p>
          <a:p>
            <a:pPr>
              <a:buNone/>
            </a:pPr>
            <a:endParaRPr lang="en-US" sz="3600" b="1" dirty="0" smtClean="0">
              <a:solidFill>
                <a:srgbClr val="C00000"/>
              </a:solidFill>
              <a:latin typeface="Algerian" pitchFamily="82" charset="0"/>
            </a:endParaRPr>
          </a:p>
          <a:p>
            <a:pPr>
              <a:buNone/>
            </a:pPr>
            <a:endParaRPr lang="en-US" sz="3600" b="1" dirty="0" smtClean="0">
              <a:solidFill>
                <a:srgbClr val="C00000"/>
              </a:solidFill>
              <a:latin typeface="Algerian" pitchFamily="82" charset="0"/>
            </a:endParaRPr>
          </a:p>
          <a:p>
            <a:pPr>
              <a:buNone/>
            </a:pPr>
            <a:r>
              <a:rPr lang="en-US" sz="3600" b="1" dirty="0" smtClean="0">
                <a:solidFill>
                  <a:srgbClr val="C00000"/>
                </a:solidFill>
                <a:latin typeface="Algerian" pitchFamily="82" charset="0"/>
              </a:rPr>
              <a:t>              </a:t>
            </a:r>
            <a:endParaRPr lang="en-US" sz="3600" b="1" dirty="0" smtClean="0">
              <a:solidFill>
                <a:srgbClr val="C00000"/>
              </a:solidFill>
              <a:latin typeface="Algerian" pitchFamily="82" charset="0"/>
            </a:endParaRPr>
          </a:p>
          <a:p>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endParaRPr lang="en-US" b="1"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latin typeface="Times New Roman" pitchFamily="18" charset="0"/>
                <a:cs typeface="Times New Roman" pitchFamily="18" charset="0"/>
              </a:rPr>
              <a:t>Why this project?</a:t>
            </a:r>
          </a:p>
          <a:p>
            <a:r>
              <a:rPr lang="en-US" dirty="0" smtClean="0">
                <a:latin typeface="Times New Roman" pitchFamily="18" charset="0"/>
                <a:cs typeface="Times New Roman" pitchFamily="18" charset="0"/>
              </a:rPr>
              <a:t>As the number of people increase as the problem of water sources appears, in addition to problems caused by the Israeli occupation .</a:t>
            </a:r>
          </a:p>
          <a:p>
            <a:r>
              <a:rPr lang="en-US" dirty="0" smtClean="0">
                <a:latin typeface="Times New Roman" pitchFamily="18" charset="0"/>
                <a:cs typeface="Times New Roman" pitchFamily="18" charset="0"/>
              </a:rPr>
              <a:t>The problems of black and gray water.</a:t>
            </a:r>
          </a:p>
          <a:p>
            <a:r>
              <a:rPr lang="en-US" dirty="0" smtClean="0">
                <a:latin typeface="Times New Roman" pitchFamily="18" charset="0"/>
                <a:cs typeface="Times New Roman" pitchFamily="18" charset="0"/>
              </a:rPr>
              <a:t>The development which has happened in the world makes decreasing in the fuel sources, and increasing its cost.</a:t>
            </a:r>
          </a:p>
          <a:p>
            <a:r>
              <a:rPr lang="en-US" dirty="0" smtClean="0">
                <a:latin typeface="Times New Roman" pitchFamily="18" charset="0"/>
                <a:cs typeface="Times New Roman" pitchFamily="18" charset="0"/>
              </a:rPr>
              <a:t>Pollution which has appeared because of development  and toxic gases produced by using fossil fuel.  </a:t>
            </a:r>
          </a:p>
          <a:p>
            <a:r>
              <a:rPr lang="en-US" dirty="0" smtClean="0">
                <a:latin typeface="Times New Roman" pitchFamily="18" charset="0"/>
                <a:cs typeface="Times New Roman" pitchFamily="18" charset="0"/>
              </a:rPr>
              <a:t>in Our country this project encourage the scientific researches about solar energy.</a:t>
            </a:r>
          </a:p>
          <a:p>
            <a:pPr>
              <a:buNone/>
            </a:pPr>
            <a:r>
              <a:rPr lang="en-US" dirty="0" smtClean="0">
                <a:latin typeface="Times New Roman" pitchFamily="18" charset="0"/>
                <a:cs typeface="Times New Roman" pitchFamily="18" charset="0"/>
              </a:rPr>
              <a:t>For the previous problems, water desalination system using solar energy has its importance.</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8"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p:cTn id="44"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5"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6"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8" fill="hold">
                      <p:stCondLst>
                        <p:cond delay="indefinite"/>
                      </p:stCondLst>
                      <p:childTnLst>
                        <p:par>
                          <p:cTn id="49" fill="hold">
                            <p:stCondLst>
                              <p:cond delay="0"/>
                            </p:stCondLst>
                            <p:childTnLst>
                              <p:par>
                                <p:cTn id="50" presetID="15"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3"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4" dur="1000" fill="hold"/>
                                        <p:tgtEl>
                                          <p:spTgt spid="3">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3">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6" fill="hold">
                      <p:stCondLst>
                        <p:cond delay="indefinite"/>
                      </p:stCondLst>
                      <p:childTnLst>
                        <p:par>
                          <p:cTn id="57" fill="hold">
                            <p:stCondLst>
                              <p:cond delay="0"/>
                            </p:stCondLst>
                            <p:childTnLst>
                              <p:par>
                                <p:cTn id="58" presetID="15" presetClass="entr" presetSubtype="0"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 calcmode="lin" valueType="num">
                                      <p:cBhvr>
                                        <p:cTn id="60"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1"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2" dur="1000" fill="hold"/>
                                        <p:tgtEl>
                                          <p:spTgt spid="3">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3">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WATER TREATMENT</a:t>
            </a:r>
            <a:endParaRPr lang="en-US" dirty="0"/>
          </a:p>
        </p:txBody>
      </p:sp>
      <p:sp>
        <p:nvSpPr>
          <p:cNvPr id="3" name="Content Placeholder 2"/>
          <p:cNvSpPr>
            <a:spLocks noGrp="1"/>
          </p:cNvSpPr>
          <p:nvPr>
            <p:ph idx="1"/>
          </p:nvPr>
        </p:nvSpPr>
        <p:spPr/>
        <p:txBody>
          <a:bodyPr>
            <a:normAutofit/>
          </a:bodyPr>
          <a:lstStyle/>
          <a:p>
            <a:pPr marL="514350" indent="-514350">
              <a:buNone/>
            </a:pPr>
            <a:r>
              <a:rPr lang="en-US" b="1" dirty="0" smtClean="0">
                <a:solidFill>
                  <a:schemeClr val="bg2">
                    <a:lumMod val="50000"/>
                  </a:schemeClr>
                </a:solidFill>
              </a:rPr>
              <a:t>A ) </a:t>
            </a:r>
            <a:r>
              <a:rPr lang="en-US" b="1" dirty="0" smtClean="0"/>
              <a:t>Unit operations</a:t>
            </a:r>
          </a:p>
          <a:p>
            <a:pPr>
              <a:buNone/>
            </a:pPr>
            <a:r>
              <a:rPr lang="en-US" dirty="0" smtClean="0">
                <a:latin typeface="Times New Roman" pitchFamily="18" charset="0"/>
                <a:cs typeface="Times New Roman" pitchFamily="18" charset="0"/>
              </a:rPr>
              <a:t>This type will remove the contaminants are achieved by physical forces such as gravity and screening</a:t>
            </a:r>
          </a:p>
          <a:p>
            <a:pPr>
              <a:buNone/>
            </a:pPr>
            <a:r>
              <a:rPr lang="en-US" dirty="0" smtClean="0">
                <a:latin typeface="Times New Roman" pitchFamily="18" charset="0"/>
                <a:cs typeface="Times New Roman" pitchFamily="18" charset="0"/>
              </a:rPr>
              <a:t>Unit operation can divided into three methods:</a:t>
            </a:r>
          </a:p>
          <a:p>
            <a:pPr marL="514350" indent="-514350">
              <a:buFont typeface="+mj-lt"/>
              <a:buAutoNum type="arabicPeriod"/>
            </a:pPr>
            <a:r>
              <a:rPr lang="en-US" dirty="0" smtClean="0">
                <a:latin typeface="Times New Roman" pitchFamily="18" charset="0"/>
                <a:cs typeface="Times New Roman" pitchFamily="18" charset="0"/>
              </a:rPr>
              <a:t>Boiling</a:t>
            </a:r>
          </a:p>
          <a:p>
            <a:pPr marL="514350" indent="-514350">
              <a:buFont typeface="+mj-lt"/>
              <a:buAutoNum type="arabicPeriod"/>
            </a:pPr>
            <a:r>
              <a:rPr lang="en-US" dirty="0" smtClean="0">
                <a:latin typeface="Times New Roman" pitchFamily="18" charset="0"/>
                <a:cs typeface="Times New Roman" pitchFamily="18" charset="0"/>
              </a:rPr>
              <a:t>Filtration</a:t>
            </a:r>
          </a:p>
          <a:p>
            <a:pPr marL="514350" indent="-514350">
              <a:buNone/>
            </a:pPr>
            <a:r>
              <a:rPr lang="en-US" b="1" dirty="0" smtClean="0">
                <a:solidFill>
                  <a:schemeClr val="bg2">
                    <a:lumMod val="50000"/>
                  </a:schemeClr>
                </a:solidFill>
              </a:rPr>
              <a:t>B ) </a:t>
            </a:r>
            <a:r>
              <a:rPr lang="en-US" b="1" dirty="0" smtClean="0"/>
              <a:t>Unit processes</a:t>
            </a:r>
          </a:p>
          <a:p>
            <a:pPr marL="514350" indent="-514350">
              <a:buNone/>
            </a:pPr>
            <a:r>
              <a:rPr lang="en-US" dirty="0" smtClean="0"/>
              <a:t>Removal is achieved by chemical and biological reactions</a:t>
            </a:r>
          </a:p>
          <a:p>
            <a:pPr marL="514350" indent="-514350">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ipe(down)">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SOLAR ENERGY</a:t>
            </a:r>
            <a:endParaRPr lang="en-US" dirty="0"/>
          </a:p>
        </p:txBody>
      </p:sp>
      <p:sp>
        <p:nvSpPr>
          <p:cNvPr id="3" name="Content Placeholder 2"/>
          <p:cNvSpPr>
            <a:spLocks noGrp="1"/>
          </p:cNvSpPr>
          <p:nvPr>
            <p:ph idx="1"/>
          </p:nvPr>
        </p:nvSpPr>
        <p:spPr>
          <a:xfrm>
            <a:off x="457200" y="1143000"/>
            <a:ext cx="8229600" cy="4876800"/>
          </a:xfrm>
        </p:spPr>
        <p:txBody>
          <a:bodyPr>
            <a:normAutofit/>
          </a:bodyPr>
          <a:lstStyle/>
          <a:p>
            <a:pPr>
              <a:buNone/>
            </a:pPr>
            <a:r>
              <a:rPr lang="en-US" dirty="0" smtClean="0"/>
              <a:t>Because of continuous </a:t>
            </a:r>
            <a:r>
              <a:rPr lang="en-US" sz="2400" b="1" dirty="0" smtClean="0"/>
              <a:t>decrease  of fuel</a:t>
            </a:r>
            <a:r>
              <a:rPr lang="en-US" dirty="0" smtClean="0"/>
              <a:t>(oil and gas),the world needs anew sources </a:t>
            </a:r>
            <a:r>
              <a:rPr lang="en-US" b="1" dirty="0" smtClean="0"/>
              <a:t>(renewable energy).</a:t>
            </a:r>
          </a:p>
          <a:p>
            <a:pPr>
              <a:buNone/>
            </a:pPr>
            <a:r>
              <a:rPr lang="en-US" dirty="0" smtClean="0"/>
              <a:t>Sun energy is the most available one and it has many advantages: available </a:t>
            </a:r>
            <a:r>
              <a:rPr lang="en-US" b="1" dirty="0" smtClean="0"/>
              <a:t>, the running coast is very small</a:t>
            </a:r>
            <a:r>
              <a:rPr lang="en-US" dirty="0" smtClean="0"/>
              <a:t>, and </a:t>
            </a:r>
            <a:r>
              <a:rPr lang="en-US" b="1" dirty="0" smtClean="0"/>
              <a:t>no pollution</a:t>
            </a:r>
            <a:r>
              <a:rPr lang="en-US" dirty="0" smtClean="0"/>
              <a:t>.</a:t>
            </a:r>
          </a:p>
          <a:p>
            <a:pPr>
              <a:buNone/>
            </a:pPr>
            <a:r>
              <a:rPr lang="en-US" b="1" dirty="0" smtClean="0"/>
              <a:t>Soon, solar energy technologies will compete with fossil fuels </a:t>
            </a:r>
            <a:endParaRPr lang="en-US" dirty="0"/>
          </a:p>
        </p:txBody>
      </p:sp>
      <p:pic>
        <p:nvPicPr>
          <p:cNvPr id="4" name="Picture 3" descr="Energy Cost Evolution for Different Technologies"/>
          <p:cNvPicPr/>
          <p:nvPr/>
        </p:nvPicPr>
        <p:blipFill>
          <a:blip r:embed="rId2" cstate="print"/>
          <a:srcRect l="988" t="5245" r="2175" b="9441"/>
          <a:stretch>
            <a:fillRect/>
          </a:stretch>
        </p:blipFill>
        <p:spPr bwMode="auto">
          <a:xfrm>
            <a:off x="2590800" y="3810000"/>
            <a:ext cx="4876800" cy="289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b="1" dirty="0" smtClean="0"/>
              <a:t>TYPES OF SOLAR TECHNOLOGIES</a:t>
            </a:r>
            <a:endParaRPr lang="en-US" dirty="0"/>
          </a:p>
        </p:txBody>
      </p:sp>
      <p:sp>
        <p:nvSpPr>
          <p:cNvPr id="3" name="Content Placeholder 2"/>
          <p:cNvSpPr>
            <a:spLocks noGrp="1"/>
          </p:cNvSpPr>
          <p:nvPr>
            <p:ph idx="1"/>
          </p:nvPr>
        </p:nvSpPr>
        <p:spPr>
          <a:xfrm>
            <a:off x="457200" y="1524000"/>
            <a:ext cx="8229600" cy="4876800"/>
          </a:xfrm>
        </p:spPr>
        <p:txBody>
          <a:bodyPr>
            <a:normAutofit fontScale="92500" lnSpcReduction="20000"/>
          </a:bodyPr>
          <a:lstStyle/>
          <a:p>
            <a:pPr>
              <a:buNone/>
            </a:pPr>
            <a:r>
              <a:rPr lang="en-US" b="1" dirty="0" smtClean="0">
                <a:latin typeface="Times New Roman" pitchFamily="18" charset="0"/>
                <a:cs typeface="Times New Roman" pitchFamily="18" charset="0"/>
              </a:rPr>
              <a:t>There are two main areas of solar technology depend on the method of concentrating sun rays</a:t>
            </a:r>
          </a:p>
          <a:p>
            <a:r>
              <a:rPr lang="en-US" b="1" dirty="0" smtClean="0">
                <a:solidFill>
                  <a:schemeClr val="tx1">
                    <a:lumMod val="95000"/>
                    <a:lumOff val="5000"/>
                  </a:schemeClr>
                </a:solidFill>
                <a:hlinkClick r:id="rId2"/>
              </a:rPr>
              <a:t>Concentrating Solar Power (CSP) Technology</a:t>
            </a:r>
            <a:endParaRPr lang="en-US" b="1" dirty="0" smtClean="0">
              <a:solidFill>
                <a:schemeClr val="tx1">
                  <a:lumMod val="95000"/>
                  <a:lumOff val="5000"/>
                </a:schemeClr>
              </a:solidFill>
            </a:endParaRPr>
          </a:p>
          <a:p>
            <a:pPr lvl="0">
              <a:buNone/>
            </a:pPr>
            <a:r>
              <a:rPr lang="en-US" dirty="0" smtClean="0"/>
              <a:t>Solar energy is </a:t>
            </a:r>
            <a:r>
              <a:rPr lang="en-US" b="1" dirty="0" smtClean="0"/>
              <a:t>concentrated </a:t>
            </a:r>
            <a:r>
              <a:rPr lang="en-US" dirty="0" smtClean="0"/>
              <a:t>and used to produce thermal energy. This thermal energy is then converted to electricity using conventional thermodynamic cycles.</a:t>
            </a:r>
          </a:p>
          <a:p>
            <a:pPr>
              <a:buNone/>
            </a:pPr>
            <a:r>
              <a:rPr lang="en-US" b="1" dirty="0" smtClean="0"/>
              <a:t>The plant consist of two main parts: </a:t>
            </a:r>
          </a:p>
          <a:p>
            <a:pPr>
              <a:buNone/>
            </a:pPr>
            <a:r>
              <a:rPr lang="en-US" dirty="0" smtClean="0"/>
              <a:t>    </a:t>
            </a:r>
            <a:r>
              <a:rPr lang="en-US" b="1" i="1" dirty="0" smtClean="0"/>
              <a:t>one</a:t>
            </a:r>
            <a:r>
              <a:rPr lang="en-US" dirty="0" smtClean="0"/>
              <a:t> that </a:t>
            </a:r>
            <a:r>
              <a:rPr lang="en-US" b="1" dirty="0" smtClean="0"/>
              <a:t>collects solar energy </a:t>
            </a:r>
            <a:r>
              <a:rPr lang="en-US" dirty="0" smtClean="0"/>
              <a:t>and converts it to heat, and </a:t>
            </a:r>
            <a:r>
              <a:rPr lang="en-US" b="1" i="1" dirty="0" smtClean="0"/>
              <a:t>the other </a:t>
            </a:r>
            <a:r>
              <a:rPr lang="en-US" dirty="0" smtClean="0"/>
              <a:t>that </a:t>
            </a:r>
            <a:r>
              <a:rPr lang="en-US" b="1" dirty="0" smtClean="0"/>
              <a:t>converts heat energy to electricity</a:t>
            </a:r>
          </a:p>
          <a:p>
            <a:pPr lvl="0">
              <a:buNone/>
            </a:pPr>
            <a:endParaRPr lang="en-US" b="1" dirty="0" smtClean="0"/>
          </a:p>
          <a:p>
            <a:pPr lvl="0"/>
            <a:r>
              <a:rPr lang="en-US" b="1" dirty="0" smtClean="0">
                <a:hlinkClick r:id="rId3"/>
              </a:rPr>
              <a:t>Photovoltaic (PV) Technology</a:t>
            </a:r>
            <a:endParaRPr lang="en-US" b="1" dirty="0" smtClean="0"/>
          </a:p>
          <a:p>
            <a:pPr lvl="0">
              <a:buNone/>
            </a:pPr>
            <a:r>
              <a:rPr lang="en-US" dirty="0" smtClean="0"/>
              <a:t> Through the use of </a:t>
            </a:r>
            <a:r>
              <a:rPr lang="en-US" b="1" dirty="0" smtClean="0"/>
              <a:t>semiconductor materials </a:t>
            </a:r>
            <a:r>
              <a:rPr lang="en-US" dirty="0" smtClean="0"/>
              <a:t>and the photoelectric effect, electricity can be produced directly from solar radiation.</a:t>
            </a:r>
          </a:p>
          <a:p>
            <a:pPr lvl="0">
              <a:buNone/>
            </a:pPr>
            <a:endParaRPr lang="en-US" dirty="0" smtClean="0"/>
          </a:p>
          <a:p>
            <a:pPr lvl="0">
              <a:buNone/>
            </a:pPr>
            <a:endParaRPr lang="en-US" dirty="0" smtClean="0"/>
          </a:p>
          <a:p>
            <a:pPr lvl="0">
              <a:buNone/>
            </a:pPr>
            <a:endParaRPr lang="en-US" dirty="0" smtClean="0"/>
          </a:p>
          <a:p>
            <a:pPr lvl="0">
              <a:buNone/>
            </a:pPr>
            <a:endParaRPr lang="en-US" b="1" dirty="0" smtClean="0"/>
          </a:p>
          <a:p>
            <a:pPr lvl="0">
              <a:buNone/>
            </a:pPr>
            <a:endParaRPr lang="en-US" dirty="0" smtClean="0"/>
          </a:p>
          <a:p>
            <a:endParaRPr lang="en-US" b="1"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linds(horizontal)">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blinds(horizontal)">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linds(horizontal)">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blinds(horizontal)">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blinds(horizontal)">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blinds(horizontal)">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pPr algn="ctr"/>
            <a:r>
              <a:rPr lang="en-US" dirty="0" smtClean="0"/>
              <a:t>TYPES OF CONCENTRARED SOLAR POWER SYSTEM</a:t>
            </a:r>
            <a:endParaRPr lang="en-US" dirty="0"/>
          </a:p>
        </p:txBody>
      </p:sp>
      <p:sp>
        <p:nvSpPr>
          <p:cNvPr id="3" name="Content Placeholder 2"/>
          <p:cNvSpPr>
            <a:spLocks noGrp="1"/>
          </p:cNvSpPr>
          <p:nvPr>
            <p:ph idx="1"/>
          </p:nvPr>
        </p:nvSpPr>
        <p:spPr>
          <a:xfrm>
            <a:off x="457200" y="1676400"/>
            <a:ext cx="8229600" cy="4648200"/>
          </a:xfrm>
        </p:spPr>
        <p:txBody>
          <a:bodyPr/>
          <a:lstStyle/>
          <a:p>
            <a:r>
              <a:rPr lang="en-US" dirty="0" smtClean="0"/>
              <a:t>Depends on how they collect solar energy</a:t>
            </a:r>
          </a:p>
          <a:p>
            <a:pPr>
              <a:buNone/>
            </a:pPr>
            <a:r>
              <a:rPr lang="en-US" dirty="0" smtClean="0"/>
              <a:t>    There are three </a:t>
            </a:r>
            <a:r>
              <a:rPr lang="en-US" b="1" dirty="0" smtClean="0"/>
              <a:t>kinds</a:t>
            </a:r>
            <a:r>
              <a:rPr lang="en-US" dirty="0" smtClean="0"/>
              <a:t> of concentrating solar power systems:</a:t>
            </a:r>
          </a:p>
          <a:p>
            <a:pPr>
              <a:buNone/>
            </a:pPr>
            <a:r>
              <a:rPr lang="en-US" b="1" i="1" dirty="0" smtClean="0"/>
              <a:t>1-Trough systems</a:t>
            </a:r>
          </a:p>
          <a:p>
            <a:pPr>
              <a:buNone/>
            </a:pPr>
            <a:endParaRPr lang="en-US" b="1" i="1" dirty="0" smtClean="0"/>
          </a:p>
        </p:txBody>
      </p:sp>
      <p:pic>
        <p:nvPicPr>
          <p:cNvPr id="4" name="Picture 3" descr="Solar trough"/>
          <p:cNvPicPr/>
          <p:nvPr/>
        </p:nvPicPr>
        <p:blipFill>
          <a:blip r:embed="rId2" cstate="print"/>
          <a:srcRect r="1911" b="10303"/>
          <a:stretch>
            <a:fillRect/>
          </a:stretch>
        </p:blipFill>
        <p:spPr bwMode="auto">
          <a:xfrm>
            <a:off x="3352800" y="3048000"/>
            <a:ext cx="57912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38800"/>
          </a:xfrm>
        </p:spPr>
        <p:txBody>
          <a:bodyPr/>
          <a:lstStyle/>
          <a:p>
            <a:pPr>
              <a:buNone/>
            </a:pPr>
            <a:r>
              <a:rPr lang="en-US" b="1" i="1" dirty="0" smtClean="0"/>
              <a:t>2-Power tower systems</a:t>
            </a:r>
          </a:p>
          <a:p>
            <a:r>
              <a:rPr lang="en-US" b="1" dirty="0" smtClean="0"/>
              <a:t>Reflecting</a:t>
            </a:r>
            <a:r>
              <a:rPr lang="en-US" dirty="0" smtClean="0"/>
              <a:t> sunshine into clean electricity </a:t>
            </a:r>
          </a:p>
          <a:p>
            <a:r>
              <a:rPr lang="en-US" b="1" dirty="0" smtClean="0"/>
              <a:t>Focusing </a:t>
            </a:r>
            <a:r>
              <a:rPr lang="en-US" dirty="0" smtClean="0"/>
              <a:t>sunlight on a receiver at the top of a tower</a:t>
            </a:r>
          </a:p>
          <a:p>
            <a:r>
              <a:rPr lang="en-US" b="1" dirty="0" smtClean="0"/>
              <a:t>Steam generation</a:t>
            </a:r>
            <a:r>
              <a:rPr lang="en-US" dirty="0" smtClean="0"/>
              <a:t>, which, in turn ,</a:t>
            </a:r>
          </a:p>
          <a:p>
            <a:pPr>
              <a:buNone/>
            </a:pPr>
            <a:r>
              <a:rPr lang="en-US" dirty="0" smtClean="0"/>
              <a:t>is used in a conventional turbine-generator </a:t>
            </a:r>
            <a:r>
              <a:rPr lang="en-US" b="1" dirty="0" smtClean="0"/>
              <a:t>to produce  electricity</a:t>
            </a:r>
          </a:p>
          <a:p>
            <a:pPr>
              <a:buNone/>
            </a:pPr>
            <a:endParaRPr lang="en-US" dirty="0" smtClean="0"/>
          </a:p>
        </p:txBody>
      </p:sp>
      <p:pic>
        <p:nvPicPr>
          <p:cNvPr id="4" name="Picture 3" descr="http://www.solarcentral.org/drupal/files/icons/power_tower_system.jpg">
            <a:hlinkClick r:id="rId2"/>
          </p:cNvPr>
          <p:cNvPicPr/>
          <p:nvPr/>
        </p:nvPicPr>
        <p:blipFill>
          <a:blip r:embed="rId3" cstate="print"/>
          <a:srcRect/>
          <a:stretch>
            <a:fillRect/>
          </a:stretch>
        </p:blipFill>
        <p:spPr bwMode="auto">
          <a:xfrm>
            <a:off x="5257800" y="3124200"/>
            <a:ext cx="3886200" cy="3733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229600" cy="5943600"/>
          </a:xfrm>
        </p:spPr>
        <p:txBody>
          <a:bodyPr/>
          <a:lstStyle/>
          <a:p>
            <a:pPr>
              <a:buNone/>
            </a:pPr>
            <a:r>
              <a:rPr lang="en-US" b="1" i="1" dirty="0" smtClean="0"/>
              <a:t>3-Dish / Engine systems</a:t>
            </a:r>
          </a:p>
          <a:p>
            <a:pPr>
              <a:buNone/>
            </a:pPr>
            <a:r>
              <a:rPr lang="en-US" dirty="0" smtClean="0"/>
              <a:t>It is an </a:t>
            </a:r>
            <a:r>
              <a:rPr lang="en-US" b="1" dirty="0" smtClean="0"/>
              <a:t>electric generator </a:t>
            </a:r>
            <a:r>
              <a:rPr lang="en-US" dirty="0" smtClean="0"/>
              <a:t>that “burns” sunlight instead of gas or coal to produce electricity</a:t>
            </a:r>
          </a:p>
          <a:p>
            <a:pPr>
              <a:buNone/>
            </a:pPr>
            <a:r>
              <a:rPr lang="en-US" dirty="0" smtClean="0"/>
              <a:t>It concentrates or focuses the sun light on a small area</a:t>
            </a:r>
          </a:p>
          <a:p>
            <a:pPr>
              <a:buNone/>
            </a:pPr>
            <a:endParaRPr lang="en-US" dirty="0"/>
          </a:p>
        </p:txBody>
      </p:sp>
      <p:pic>
        <p:nvPicPr>
          <p:cNvPr id="4" name="Picture 3" descr="http://www.solarcentral.org/drupal/files/icons/photo_08728.jpg">
            <a:hlinkClick r:id="rId2"/>
          </p:cNvPr>
          <p:cNvPicPr/>
          <p:nvPr/>
        </p:nvPicPr>
        <p:blipFill>
          <a:blip r:embed="rId3" cstate="print"/>
          <a:srcRect/>
          <a:stretch>
            <a:fillRect/>
          </a:stretch>
        </p:blipFill>
        <p:spPr bwMode="auto">
          <a:xfrm>
            <a:off x="5029200" y="2743200"/>
            <a:ext cx="4114800" cy="411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766</TotalTime>
  <Words>747</Words>
  <Application>Microsoft Office PowerPoint</Application>
  <PresentationFormat>On-screen Show (4:3)</PresentationFormat>
  <Paragraphs>106</Paragraphs>
  <Slides>20</Slides>
  <Notes>0</Notes>
  <HiddenSlides>0</HiddenSlides>
  <MMClips>1</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WATER DESALINATION BY USING SOLAR ENERGY</vt:lpstr>
      <vt:lpstr>Slide 2</vt:lpstr>
      <vt:lpstr>INTRODUCTION</vt:lpstr>
      <vt:lpstr>TYPES OF WATER TREATMENT</vt:lpstr>
      <vt:lpstr>SOLAR ENERGY</vt:lpstr>
      <vt:lpstr>TYPES OF SOLAR TECHNOLOGIES</vt:lpstr>
      <vt:lpstr>TYPES OF CONCENTRARED SOLAR POWER SYSTEM</vt:lpstr>
      <vt:lpstr>Slide 8</vt:lpstr>
      <vt:lpstr>Slide 9</vt:lpstr>
      <vt:lpstr>APPLICATIONS</vt:lpstr>
      <vt:lpstr>Results of part one</vt:lpstr>
      <vt:lpstr>Slide 12</vt:lpstr>
      <vt:lpstr>Slide 13</vt:lpstr>
      <vt:lpstr>Slide 14</vt:lpstr>
      <vt:lpstr>Slide 15</vt:lpstr>
      <vt:lpstr>Slide 16</vt:lpstr>
      <vt:lpstr>CONCLUSION</vt:lpstr>
      <vt:lpstr>Slide 18</vt:lpstr>
      <vt:lpstr>Web site</vt:lpstr>
      <vt:lpstr>Thank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TREATMENT USING SOLAR ENERGY</dc:title>
  <dc:creator/>
  <cp:lastModifiedBy>mohammad</cp:lastModifiedBy>
  <cp:revision>73</cp:revision>
  <dcterms:created xsi:type="dcterms:W3CDTF">2006-08-16T00:00:00Z</dcterms:created>
  <dcterms:modified xsi:type="dcterms:W3CDTF">2010-05-23T06:04:16Z</dcterms:modified>
</cp:coreProperties>
</file>