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73" r:id="rId7"/>
    <p:sldId id="274" r:id="rId8"/>
    <p:sldId id="261" r:id="rId9"/>
    <p:sldId id="263" r:id="rId10"/>
    <p:sldId id="265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71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ay shareef" initials="l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33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ASY%20LIFE\Desktop\luay\graduation%20project\Grad.2\Project-234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ster\Downloads\Project-234%20(2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ASY%20LIFE\Desktop\luay\graduation%20project\Grad.2\Project-23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ASY%20LIFE\Desktop\luay\graduation%20project\Grad.2\Project-23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ASY%20LIFE\Desktop\luay\graduation%20project\Grad.2\Project-234%20-%20irradianc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ASY%20LIFE\Desktop\luay\graduation%20project\Grad.2\Project-234%20-%20irradianc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ASY%20LIFE\Desktop\luay\graduation%20project\Grad.2\Project-234%20-%20irradianc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ASY%20LIFE\Desktop\luay\graduation%20project\Grad.2\Project-234%20-%20power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ASY%20LIFE\Desktop\luay\graduation%20project\Grad.2\Project-234%20-%20power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ASY%20LIFE\Desktop\luay\graduation%20project\Grad.2\Project-234%20-%20pow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Average Daily Temperature</a:t>
            </a:r>
            <a:endParaRPr lang="ar-DZ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Monofacial</c:v>
          </c:tx>
          <c:invertIfNegative val="0"/>
          <c:cat>
            <c:strLit>
              <c:ptCount val="12"/>
              <c:pt idx="0">
                <c:v>3 April</c:v>
              </c:pt>
              <c:pt idx="1">
                <c:v>4 April</c:v>
              </c:pt>
              <c:pt idx="2">
                <c:v>5 April</c:v>
              </c:pt>
              <c:pt idx="3">
                <c:v>6 Apri</c:v>
              </c:pt>
              <c:pt idx="4">
                <c:v>7 April</c:v>
              </c:pt>
              <c:pt idx="5">
                <c:v>10 April</c:v>
              </c:pt>
              <c:pt idx="6">
                <c:v>11 April</c:v>
              </c:pt>
              <c:pt idx="7">
                <c:v>13 April</c:v>
              </c:pt>
              <c:pt idx="8">
                <c:v>19 Apri</c:v>
              </c:pt>
              <c:pt idx="9">
                <c:v>21 April</c:v>
              </c:pt>
              <c:pt idx="10">
                <c:v>25 April</c:v>
              </c:pt>
              <c:pt idx="11">
                <c:v>27 April</c:v>
              </c:pt>
            </c:strLit>
          </c:cat>
          <c:val>
            <c:numRef>
              <c:f>(ورقة1!$L$6,ورقة1!$L$14,ورقة1!$L$18,ورقة1!$L$24,ورقة1!$L$32,ورقة1!$L$36,ورقة1!$L$45,ورقة1!$L$49,ورقة1!$L$54,ورقة1!$L$62,ورقة1!$L$66,ورقة1!$L$72)</c:f>
              <c:numCache>
                <c:formatCode>General</c:formatCode>
                <c:ptCount val="12"/>
                <c:pt idx="0">
                  <c:v>37.466666666666669</c:v>
                </c:pt>
                <c:pt idx="1">
                  <c:v>48.125</c:v>
                </c:pt>
                <c:pt idx="2">
                  <c:v>41.2</c:v>
                </c:pt>
                <c:pt idx="3">
                  <c:v>41.36</c:v>
                </c:pt>
                <c:pt idx="4">
                  <c:v>49.275000000000006</c:v>
                </c:pt>
                <c:pt idx="5">
                  <c:v>47.050000000000004</c:v>
                </c:pt>
                <c:pt idx="6">
                  <c:v>50</c:v>
                </c:pt>
                <c:pt idx="7">
                  <c:v>43.766666666666673</c:v>
                </c:pt>
                <c:pt idx="8">
                  <c:v>32.675000000000004</c:v>
                </c:pt>
                <c:pt idx="9">
                  <c:v>52.333333333333336</c:v>
                </c:pt>
                <c:pt idx="10">
                  <c:v>51.833333333333336</c:v>
                </c:pt>
                <c:pt idx="11">
                  <c:v>46.019999999999996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042-42F5-9A8D-E09A0C8DCD41}"/>
            </c:ext>
          </c:extLst>
        </c:ser>
        <c:ser>
          <c:idx val="0"/>
          <c:order val="1"/>
          <c:tx>
            <c:v>Bifacial</c:v>
          </c:tx>
          <c:invertIfNegative val="0"/>
          <c:cat>
            <c:strLit>
              <c:ptCount val="12"/>
              <c:pt idx="0">
                <c:v>3 April</c:v>
              </c:pt>
              <c:pt idx="1">
                <c:v>4 April</c:v>
              </c:pt>
              <c:pt idx="2">
                <c:v>5 April</c:v>
              </c:pt>
              <c:pt idx="3">
                <c:v>6 Apri</c:v>
              </c:pt>
              <c:pt idx="4">
                <c:v>7 April</c:v>
              </c:pt>
              <c:pt idx="5">
                <c:v>10 April</c:v>
              </c:pt>
              <c:pt idx="6">
                <c:v>11 April</c:v>
              </c:pt>
              <c:pt idx="7">
                <c:v>13 April</c:v>
              </c:pt>
              <c:pt idx="8">
                <c:v>19 Apri</c:v>
              </c:pt>
              <c:pt idx="9">
                <c:v>21 April</c:v>
              </c:pt>
              <c:pt idx="10">
                <c:v>25 April</c:v>
              </c:pt>
              <c:pt idx="11">
                <c:v>27 April</c:v>
              </c:pt>
            </c:strLit>
          </c:cat>
          <c:val>
            <c:numRef>
              <c:f>(ورقة1!$L$7,ورقة1!$L$15,ورقة1!$L$19,ورقة1!$L$25,ورقة1!$L$33,ورقة1!$L$37,ورقة1!$L$46,ورقة1!$L$50,ورقة1!$L$55,ورقة1!$L$63,ورقة1!$L$67,ورقة1!$L$73)</c:f>
              <c:numCache>
                <c:formatCode>General</c:formatCode>
                <c:ptCount val="12"/>
                <c:pt idx="0">
                  <c:v>39.800000000000004</c:v>
                </c:pt>
                <c:pt idx="1">
                  <c:v>49.075000000000003</c:v>
                </c:pt>
                <c:pt idx="2">
                  <c:v>41.974999999999994</c:v>
                </c:pt>
                <c:pt idx="3">
                  <c:v>44.779999999999994</c:v>
                </c:pt>
                <c:pt idx="4">
                  <c:v>51.474999999999994</c:v>
                </c:pt>
                <c:pt idx="5">
                  <c:v>50.6</c:v>
                </c:pt>
                <c:pt idx="6">
                  <c:v>51.95</c:v>
                </c:pt>
                <c:pt idx="7">
                  <c:v>46.433333333333337</c:v>
                </c:pt>
                <c:pt idx="8">
                  <c:v>35.024999999999999</c:v>
                </c:pt>
                <c:pt idx="9">
                  <c:v>53.816666666666663</c:v>
                </c:pt>
                <c:pt idx="10">
                  <c:v>54.6</c:v>
                </c:pt>
                <c:pt idx="11">
                  <c:v>47.58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042-42F5-9A8D-E09A0C8DCD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6850432"/>
        <c:axId val="136852608"/>
      </c:barChart>
      <c:dateAx>
        <c:axId val="136850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  <a:endParaRPr lang="ar-DZ"/>
              </a:p>
            </c:rich>
          </c:tx>
          <c:layout>
            <c:manualLayout>
              <c:xMode val="edge"/>
              <c:yMode val="edge"/>
              <c:x val="0.42997886469755425"/>
              <c:y val="0.89893252769385701"/>
            </c:manualLayout>
          </c:layout>
          <c:overlay val="0"/>
        </c:title>
        <c:numFmt formatCode="[$-809]d\ mmmm\ yyyy;@" sourceLinked="0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136852608"/>
        <c:crosses val="autoZero"/>
        <c:auto val="0"/>
        <c:lblOffset val="100"/>
        <c:baseTimeUnit val="days"/>
      </c:dateAx>
      <c:valAx>
        <c:axId val="13685260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136850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  <c:extLst xmlns:c16r2="http://schemas.microsoft.com/office/drawing/2015/06/chart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Average Monthly Effeciency</a:t>
            </a:r>
            <a:endParaRPr lang="ar-DZ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8050922722107182"/>
          <c:y val="0.11842827575128348"/>
          <c:w val="0.5780679656744967"/>
          <c:h val="0.72815948789445173"/>
        </c:manualLayout>
      </c:layout>
      <c:barChart>
        <c:barDir val="col"/>
        <c:grouping val="clustered"/>
        <c:varyColors val="0"/>
        <c:ser>
          <c:idx val="1"/>
          <c:order val="0"/>
          <c:tx>
            <c:v>Monofacial</c:v>
          </c:tx>
          <c:invertIfNegative val="0"/>
          <c:cat>
            <c:strLit>
              <c:ptCount val="1"/>
              <c:pt idx="0">
                <c:v>April</c:v>
              </c:pt>
            </c:strLit>
          </c:cat>
          <c:val>
            <c:numRef>
              <c:f>eff!$L$80</c:f>
              <c:numCache>
                <c:formatCode>General</c:formatCode>
                <c:ptCount val="1"/>
                <c:pt idx="0">
                  <c:v>23.512353506026763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04-4C4B-8626-3B34AAB82129}"/>
            </c:ext>
          </c:extLst>
        </c:ser>
        <c:ser>
          <c:idx val="0"/>
          <c:order val="1"/>
          <c:tx>
            <c:v>Bifacial</c:v>
          </c:tx>
          <c:invertIfNegative val="0"/>
          <c:cat>
            <c:strLit>
              <c:ptCount val="1"/>
              <c:pt idx="0">
                <c:v>April</c:v>
              </c:pt>
            </c:strLit>
          </c:cat>
          <c:val>
            <c:numRef>
              <c:f>eff!$L$83</c:f>
              <c:numCache>
                <c:formatCode>General</c:formatCode>
                <c:ptCount val="1"/>
                <c:pt idx="0">
                  <c:v>25.012547584910404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404-4C4B-8626-3B34AAB821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974144"/>
        <c:axId val="203976064"/>
      </c:barChart>
      <c:catAx>
        <c:axId val="203974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3976064"/>
        <c:crosses val="autoZero"/>
        <c:auto val="1"/>
        <c:lblAlgn val="ctr"/>
        <c:lblOffset val="100"/>
        <c:noMultiLvlLbl val="0"/>
      </c:catAx>
      <c:valAx>
        <c:axId val="20397606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efficiency</a:t>
                </a:r>
                <a:endParaRPr lang="ar-DZ"/>
              </a:p>
            </c:rich>
          </c:tx>
          <c:layout>
            <c:manualLayout>
              <c:xMode val="edge"/>
              <c:yMode val="edge"/>
              <c:x val="8.4997249301617082E-3"/>
              <c:y val="0.3479461075973360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3974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404305813410288"/>
          <c:y val="0.47051323985650079"/>
          <c:w val="0.24595694186589709"/>
          <c:h val="0.15620563854386596"/>
        </c:manualLayout>
      </c:layout>
      <c:overlay val="0"/>
    </c:legend>
    <c:plotVisOnly val="1"/>
    <c:dispBlanksAs val="gap"/>
    <c:showDLblsOverMax val="0"/>
    <c:extLst xmlns:c16r2="http://schemas.microsoft.com/office/drawing/2015/06/chart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Average Weekly Temperature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Monofacial</c:v>
          </c:tx>
          <c:invertIfNegative val="0"/>
          <c:cat>
            <c:strLit>
              <c:ptCount val="4"/>
              <c:pt idx="0">
                <c:v>1st Week</c:v>
              </c:pt>
              <c:pt idx="1">
                <c:v>2nd Week</c:v>
              </c:pt>
              <c:pt idx="2">
                <c:v>3rd Week</c:v>
              </c:pt>
              <c:pt idx="3">
                <c:v>4th Week</c:v>
              </c:pt>
            </c:strLit>
          </c:cat>
          <c:val>
            <c:numRef>
              <c:f>(ورقة1!$L$34,ورقة1!$L$51,ورقة1!$L$64,ورقة1!$L$74)</c:f>
              <c:numCache>
                <c:formatCode>General</c:formatCode>
                <c:ptCount val="4"/>
                <c:pt idx="0">
                  <c:v>43.485333333333337</c:v>
                </c:pt>
                <c:pt idx="1">
                  <c:v>46.938888888888897</c:v>
                </c:pt>
                <c:pt idx="2">
                  <c:v>42.50416666666667</c:v>
                </c:pt>
                <c:pt idx="3">
                  <c:v>48.926666666666662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874-444C-A89C-86B8B5EFD604}"/>
            </c:ext>
          </c:extLst>
        </c:ser>
        <c:ser>
          <c:idx val="0"/>
          <c:order val="1"/>
          <c:tx>
            <c:v>Bifacial</c:v>
          </c:tx>
          <c:invertIfNegative val="0"/>
          <c:cat>
            <c:strLit>
              <c:ptCount val="4"/>
              <c:pt idx="0">
                <c:v>1st Week</c:v>
              </c:pt>
              <c:pt idx="1">
                <c:v>2nd Week</c:v>
              </c:pt>
              <c:pt idx="2">
                <c:v>3rd Week</c:v>
              </c:pt>
              <c:pt idx="3">
                <c:v>4th Week</c:v>
              </c:pt>
            </c:strLit>
          </c:cat>
          <c:val>
            <c:numRef>
              <c:f>(ورقة1!$L$35,ورقة1!$L$52,ورقة1!$L$65,ورقة1!$L$75)</c:f>
              <c:numCache>
                <c:formatCode>General</c:formatCode>
                <c:ptCount val="4"/>
                <c:pt idx="0">
                  <c:v>45.421000000000006</c:v>
                </c:pt>
                <c:pt idx="1">
                  <c:v>49.661111111111119</c:v>
                </c:pt>
                <c:pt idx="2">
                  <c:v>44.420833333333334</c:v>
                </c:pt>
                <c:pt idx="3">
                  <c:v>51.09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874-444C-A89C-86B8B5EFD6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6786688"/>
        <c:axId val="136788992"/>
      </c:barChart>
      <c:catAx>
        <c:axId val="136786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</a:p>
              <a:p>
                <a:pPr>
                  <a:defRPr/>
                </a:pPr>
                <a:endParaRPr lang="ar-DZ"/>
              </a:p>
            </c:rich>
          </c:tx>
          <c:layout/>
          <c:overlay val="0"/>
        </c:title>
        <c:numFmt formatCode="[$-809]d\ mmmm\ yyyy;@" sourceLinked="0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136788992"/>
        <c:crosses val="autoZero"/>
        <c:auto val="1"/>
        <c:lblAlgn val="ctr"/>
        <c:lblOffset val="100"/>
        <c:noMultiLvlLbl val="0"/>
      </c:catAx>
      <c:valAx>
        <c:axId val="13678899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1367866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  <c:extLst xmlns:c16r2="http://schemas.microsoft.com/office/drawing/2015/06/chart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Average Monthly Temperature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Monofacial</c:v>
          </c:tx>
          <c:invertIfNegative val="0"/>
          <c:cat>
            <c:strLit>
              <c:ptCount val="1"/>
              <c:pt idx="0">
                <c:v>April</c:v>
              </c:pt>
            </c:strLit>
          </c:cat>
          <c:val>
            <c:numRef>
              <c:f>ورقة1!$I$81</c:f>
              <c:numCache>
                <c:formatCode>General</c:formatCode>
                <c:ptCount val="1"/>
                <c:pt idx="0">
                  <c:v>45.463763888888892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F60-4558-AC56-8AC47DCF2EA4}"/>
            </c:ext>
          </c:extLst>
        </c:ser>
        <c:ser>
          <c:idx val="0"/>
          <c:order val="1"/>
          <c:tx>
            <c:v>Bifacial</c:v>
          </c:tx>
          <c:invertIfNegative val="0"/>
          <c:cat>
            <c:strLit>
              <c:ptCount val="1"/>
              <c:pt idx="0">
                <c:v>April</c:v>
              </c:pt>
            </c:strLit>
          </c:cat>
          <c:val>
            <c:numRef>
              <c:f>ورقة1!$J$85</c:f>
              <c:numCache>
                <c:formatCode>General</c:formatCode>
                <c:ptCount val="1"/>
                <c:pt idx="0">
                  <c:v>47.648236111111117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F60-4558-AC56-8AC47DCF2E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6837760"/>
        <c:axId val="138552064"/>
      </c:barChart>
      <c:catAx>
        <c:axId val="136837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138552064"/>
        <c:crosses val="autoZero"/>
        <c:auto val="1"/>
        <c:lblAlgn val="ctr"/>
        <c:lblOffset val="100"/>
        <c:noMultiLvlLbl val="0"/>
      </c:catAx>
      <c:valAx>
        <c:axId val="13855206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1368377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  <c:extLst xmlns:c16r2="http://schemas.microsoft.com/office/drawing/2015/06/chart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Average Daily Irradiance</a:t>
            </a:r>
            <a:endParaRPr lang="ar-DZ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Monofacial</c:v>
          </c:tx>
          <c:invertIfNegative val="0"/>
          <c:cat>
            <c:strLit>
              <c:ptCount val="12"/>
              <c:pt idx="0">
                <c:v>3 April</c:v>
              </c:pt>
              <c:pt idx="1">
                <c:v>4 April</c:v>
              </c:pt>
              <c:pt idx="2">
                <c:v>5 April</c:v>
              </c:pt>
              <c:pt idx="3">
                <c:v>6 Apri</c:v>
              </c:pt>
              <c:pt idx="4">
                <c:v>7 April</c:v>
              </c:pt>
              <c:pt idx="5">
                <c:v>10 April</c:v>
              </c:pt>
              <c:pt idx="6">
                <c:v>11 April</c:v>
              </c:pt>
              <c:pt idx="7">
                <c:v>13 April</c:v>
              </c:pt>
              <c:pt idx="8">
                <c:v>19 Apri</c:v>
              </c:pt>
              <c:pt idx="9">
                <c:v>21 April</c:v>
              </c:pt>
              <c:pt idx="10">
                <c:v>25 April</c:v>
              </c:pt>
              <c:pt idx="11">
                <c:v>27 April</c:v>
              </c:pt>
            </c:strLit>
          </c:cat>
          <c:val>
            <c:numRef>
              <c:f>(ورقة1!$L$6,ورقة1!$L$12,ورقة1!$L$18,ورقة1!$L$24,ورقة1!$L$30,ورقة1!$L$36,ورقة1!$L$42,ورقة1!$L$49,ورقة1!$L$54,ورقة1!$L$62,ورقة1!$L$66,ورقة1!$L$72)</c:f>
              <c:numCache>
                <c:formatCode>General</c:formatCode>
                <c:ptCount val="12"/>
                <c:pt idx="0">
                  <c:v>484</c:v>
                </c:pt>
                <c:pt idx="1">
                  <c:v>926</c:v>
                </c:pt>
                <c:pt idx="2">
                  <c:v>767.5</c:v>
                </c:pt>
                <c:pt idx="3">
                  <c:v>744.2</c:v>
                </c:pt>
                <c:pt idx="4">
                  <c:v>854.75</c:v>
                </c:pt>
                <c:pt idx="5">
                  <c:v>758.25</c:v>
                </c:pt>
                <c:pt idx="6">
                  <c:v>925.5</c:v>
                </c:pt>
                <c:pt idx="7">
                  <c:v>862.33333333333337</c:v>
                </c:pt>
                <c:pt idx="8">
                  <c:v>409.75</c:v>
                </c:pt>
                <c:pt idx="9">
                  <c:v>913.33333333333337</c:v>
                </c:pt>
                <c:pt idx="10">
                  <c:v>737.33333333333337</c:v>
                </c:pt>
                <c:pt idx="11">
                  <c:v>631.79999999999995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7E5-46F4-B550-B4852EC18823}"/>
            </c:ext>
          </c:extLst>
        </c:ser>
        <c:ser>
          <c:idx val="0"/>
          <c:order val="1"/>
          <c:tx>
            <c:v>Bifacial</c:v>
          </c:tx>
          <c:invertIfNegative val="0"/>
          <c:cat>
            <c:strLit>
              <c:ptCount val="12"/>
              <c:pt idx="0">
                <c:v>3 April</c:v>
              </c:pt>
              <c:pt idx="1">
                <c:v>4 April</c:v>
              </c:pt>
              <c:pt idx="2">
                <c:v>5 April</c:v>
              </c:pt>
              <c:pt idx="3">
                <c:v>6 Apri</c:v>
              </c:pt>
              <c:pt idx="4">
                <c:v>7 April</c:v>
              </c:pt>
              <c:pt idx="5">
                <c:v>10 April</c:v>
              </c:pt>
              <c:pt idx="6">
                <c:v>11 April</c:v>
              </c:pt>
              <c:pt idx="7">
                <c:v>13 April</c:v>
              </c:pt>
              <c:pt idx="8">
                <c:v>19 Apri</c:v>
              </c:pt>
              <c:pt idx="9">
                <c:v>21 April</c:v>
              </c:pt>
              <c:pt idx="10">
                <c:v>25 April</c:v>
              </c:pt>
              <c:pt idx="11">
                <c:v>27 April</c:v>
              </c:pt>
            </c:strLit>
          </c:cat>
          <c:val>
            <c:numRef>
              <c:f>(ورقة1!$L$7,ورقة1!$L$13,ورقة1!$L$19,ورقة1!$L$25,ورقة1!$L$31,ورقة1!$L$37,ورقة1!$L$43,ورقة1!$L$50,ورقة1!$L$55,ورقة1!$L$63,ورقة1!$L$67,ورقة1!$L$73)</c:f>
              <c:numCache>
                <c:formatCode>General</c:formatCode>
                <c:ptCount val="12"/>
                <c:pt idx="0">
                  <c:v>444.66666666666669</c:v>
                </c:pt>
                <c:pt idx="1">
                  <c:v>931</c:v>
                </c:pt>
                <c:pt idx="2">
                  <c:v>783</c:v>
                </c:pt>
                <c:pt idx="3">
                  <c:v>739.4</c:v>
                </c:pt>
                <c:pt idx="4">
                  <c:v>845</c:v>
                </c:pt>
                <c:pt idx="5">
                  <c:v>736.5</c:v>
                </c:pt>
                <c:pt idx="6">
                  <c:v>919</c:v>
                </c:pt>
                <c:pt idx="7">
                  <c:v>822.66666666666663</c:v>
                </c:pt>
                <c:pt idx="8">
                  <c:v>446.25</c:v>
                </c:pt>
                <c:pt idx="9">
                  <c:v>917</c:v>
                </c:pt>
                <c:pt idx="10">
                  <c:v>736.33333333333337</c:v>
                </c:pt>
                <c:pt idx="11">
                  <c:v>695.4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7E5-46F4-B550-B4852EC18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600832"/>
        <c:axId val="138602752"/>
      </c:barChart>
      <c:catAx>
        <c:axId val="138600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138602752"/>
        <c:crosses val="autoZero"/>
        <c:auto val="1"/>
        <c:lblAlgn val="ctr"/>
        <c:lblOffset val="100"/>
        <c:noMultiLvlLbl val="0"/>
      </c:catAx>
      <c:valAx>
        <c:axId val="1386027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Irradiance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1386008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  <c:extLst xmlns:c16r2="http://schemas.microsoft.com/office/drawing/2015/06/chart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Average Weekly Irradiance</a:t>
            </a:r>
            <a:endParaRPr lang="ar-DZ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Monofacial</c:v>
          </c:tx>
          <c:invertIfNegative val="0"/>
          <c:cat>
            <c:strLit>
              <c:ptCount val="4"/>
              <c:pt idx="0">
                <c:v>1st Week</c:v>
              </c:pt>
              <c:pt idx="1">
                <c:v>2nd Week</c:v>
              </c:pt>
              <c:pt idx="2">
                <c:v>3rd Week</c:v>
              </c:pt>
              <c:pt idx="3">
                <c:v>4th Week</c:v>
              </c:pt>
            </c:strLit>
          </c:cat>
          <c:val>
            <c:numRef>
              <c:f>(ورقة1!$L$32,ورقة1!$L$51,ورقة1!$L$64,ورقة1!$L$74)</c:f>
              <c:numCache>
                <c:formatCode>General</c:formatCode>
                <c:ptCount val="4"/>
                <c:pt idx="0">
                  <c:v>755.29</c:v>
                </c:pt>
                <c:pt idx="1">
                  <c:v>848.69444444444446</c:v>
                </c:pt>
                <c:pt idx="2">
                  <c:v>661.54166666666674</c:v>
                </c:pt>
                <c:pt idx="3">
                  <c:v>684.56666666666661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E62-4CA3-8866-B8806D078F37}"/>
            </c:ext>
          </c:extLst>
        </c:ser>
        <c:ser>
          <c:idx val="0"/>
          <c:order val="1"/>
          <c:tx>
            <c:v>Bifacial</c:v>
          </c:tx>
          <c:invertIfNegative val="0"/>
          <c:cat>
            <c:strLit>
              <c:ptCount val="4"/>
              <c:pt idx="0">
                <c:v>1st Week</c:v>
              </c:pt>
              <c:pt idx="1">
                <c:v>2nd Week</c:v>
              </c:pt>
              <c:pt idx="2">
                <c:v>3rd Week</c:v>
              </c:pt>
              <c:pt idx="3">
                <c:v>4th Week</c:v>
              </c:pt>
            </c:strLit>
          </c:cat>
          <c:val>
            <c:numRef>
              <c:f>(ورقة1!$L$33,ورقة1!$L$52,ورقة1!$L$65,ورقة1!$L$75)</c:f>
              <c:numCache>
                <c:formatCode>General</c:formatCode>
                <c:ptCount val="4"/>
                <c:pt idx="0">
                  <c:v>748.61333333333334</c:v>
                </c:pt>
                <c:pt idx="1">
                  <c:v>826.05555555555554</c:v>
                </c:pt>
                <c:pt idx="2">
                  <c:v>681.625</c:v>
                </c:pt>
                <c:pt idx="3">
                  <c:v>715.86666666666667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E62-4CA3-8866-B8806D078F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8570240"/>
        <c:axId val="208588800"/>
      </c:barChart>
      <c:catAx>
        <c:axId val="2085702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8588800"/>
        <c:crosses val="autoZero"/>
        <c:auto val="1"/>
        <c:lblAlgn val="ctr"/>
        <c:lblOffset val="100"/>
        <c:noMultiLvlLbl val="0"/>
      </c:catAx>
      <c:valAx>
        <c:axId val="2085888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Irradiance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85702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  <c:extLst xmlns:c16r2="http://schemas.microsoft.com/office/drawing/2015/06/chart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Average Monthly Irradiance</a:t>
            </a:r>
            <a:endParaRPr lang="ar-DZ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Monofacial</c:v>
          </c:tx>
          <c:invertIfNegative val="0"/>
          <c:cat>
            <c:strLit>
              <c:ptCount val="1"/>
              <c:pt idx="0">
                <c:v>April</c:v>
              </c:pt>
            </c:strLit>
          </c:cat>
          <c:val>
            <c:numRef>
              <c:f>ورقة1!$I$83</c:f>
              <c:numCache>
                <c:formatCode>General</c:formatCode>
                <c:ptCount val="1"/>
                <c:pt idx="0">
                  <c:v>737.52319444444447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E0-45F5-8229-07936E699FB7}"/>
            </c:ext>
          </c:extLst>
        </c:ser>
        <c:ser>
          <c:idx val="0"/>
          <c:order val="1"/>
          <c:tx>
            <c:v>Bifacial</c:v>
          </c:tx>
          <c:invertIfNegative val="0"/>
          <c:cat>
            <c:strLit>
              <c:ptCount val="1"/>
              <c:pt idx="0">
                <c:v>April</c:v>
              </c:pt>
            </c:strLit>
          </c:cat>
          <c:val>
            <c:numRef>
              <c:f>ورقة1!$K$84</c:f>
              <c:numCache>
                <c:formatCode>General</c:formatCode>
                <c:ptCount val="1"/>
                <c:pt idx="0">
                  <c:v>743.04013888888892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8E0-45F5-8229-07936E699F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8690560"/>
        <c:axId val="208713216"/>
      </c:barChart>
      <c:catAx>
        <c:axId val="208690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8713216"/>
        <c:crosses val="autoZero"/>
        <c:auto val="1"/>
        <c:lblAlgn val="ctr"/>
        <c:lblOffset val="100"/>
        <c:noMultiLvlLbl val="0"/>
      </c:catAx>
      <c:valAx>
        <c:axId val="20871321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Irradiance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86905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  <c:extLst xmlns:c16r2="http://schemas.microsoft.com/office/drawing/2015/06/chart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Average Daily Power</a:t>
            </a:r>
            <a:endParaRPr lang="ar-DZ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Monofacial</c:v>
          </c:tx>
          <c:invertIfNegative val="0"/>
          <c:cat>
            <c:strLit>
              <c:ptCount val="12"/>
              <c:pt idx="0">
                <c:v>3 April</c:v>
              </c:pt>
              <c:pt idx="1">
                <c:v>4 April</c:v>
              </c:pt>
              <c:pt idx="2">
                <c:v>5 April</c:v>
              </c:pt>
              <c:pt idx="3">
                <c:v>6 Apri</c:v>
              </c:pt>
              <c:pt idx="4">
                <c:v>7 April</c:v>
              </c:pt>
              <c:pt idx="5">
                <c:v>10 April</c:v>
              </c:pt>
              <c:pt idx="6">
                <c:v>11 April</c:v>
              </c:pt>
              <c:pt idx="7">
                <c:v>13 April</c:v>
              </c:pt>
              <c:pt idx="8">
                <c:v>19 Apri</c:v>
              </c:pt>
              <c:pt idx="9">
                <c:v>21 April</c:v>
              </c:pt>
              <c:pt idx="10">
                <c:v>25 April</c:v>
              </c:pt>
              <c:pt idx="11">
                <c:v>27 April</c:v>
              </c:pt>
            </c:strLit>
          </c:cat>
          <c:val>
            <c:numRef>
              <c:f>(ورقة1!$L$6,ورقة1!$L$12,ورقة1!$L$18,ورقة1!$L$24,ورقة1!$L$30,ورقة1!$L$36,ورقة1!$L$42,ورقة1!$L$49,ورقة1!$L$54,ورقة1!$L$62,ورقة1!$L$66,ورقة1!$L$72)</c:f>
              <c:numCache>
                <c:formatCode>General</c:formatCode>
                <c:ptCount val="12"/>
                <c:pt idx="0">
                  <c:v>122</c:v>
                </c:pt>
                <c:pt idx="1">
                  <c:v>213.75</c:v>
                </c:pt>
                <c:pt idx="2">
                  <c:v>189.25</c:v>
                </c:pt>
                <c:pt idx="3">
                  <c:v>177.4</c:v>
                </c:pt>
                <c:pt idx="4">
                  <c:v>197.75</c:v>
                </c:pt>
                <c:pt idx="5">
                  <c:v>180</c:v>
                </c:pt>
                <c:pt idx="6">
                  <c:v>214</c:v>
                </c:pt>
                <c:pt idx="7">
                  <c:v>197.66666666666666</c:v>
                </c:pt>
                <c:pt idx="8">
                  <c:v>113.75</c:v>
                </c:pt>
                <c:pt idx="9">
                  <c:v>233.66666666666666</c:v>
                </c:pt>
                <c:pt idx="10">
                  <c:v>184</c:v>
                </c:pt>
                <c:pt idx="11">
                  <c:v>168.4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E95-453A-B292-4D3F927B628F}"/>
            </c:ext>
          </c:extLst>
        </c:ser>
        <c:ser>
          <c:idx val="0"/>
          <c:order val="1"/>
          <c:tx>
            <c:v>Bifacial</c:v>
          </c:tx>
          <c:invertIfNegative val="0"/>
          <c:cat>
            <c:strLit>
              <c:ptCount val="12"/>
              <c:pt idx="0">
                <c:v>3 April</c:v>
              </c:pt>
              <c:pt idx="1">
                <c:v>4 April</c:v>
              </c:pt>
              <c:pt idx="2">
                <c:v>5 April</c:v>
              </c:pt>
              <c:pt idx="3">
                <c:v>6 Apri</c:v>
              </c:pt>
              <c:pt idx="4">
                <c:v>7 April</c:v>
              </c:pt>
              <c:pt idx="5">
                <c:v>10 April</c:v>
              </c:pt>
              <c:pt idx="6">
                <c:v>11 April</c:v>
              </c:pt>
              <c:pt idx="7">
                <c:v>13 April</c:v>
              </c:pt>
              <c:pt idx="8">
                <c:v>19 Apri</c:v>
              </c:pt>
              <c:pt idx="9">
                <c:v>21 April</c:v>
              </c:pt>
              <c:pt idx="10">
                <c:v>25 April</c:v>
              </c:pt>
              <c:pt idx="11">
                <c:v>27 April</c:v>
              </c:pt>
            </c:strLit>
          </c:cat>
          <c:val>
            <c:numRef>
              <c:f>(ورقة1!$L$7,ورقة1!$L$13,ورقة1!$L$19,ورقة1!$L$25,ورقة1!$L$31,ورقة1!$L$37,ورقة1!$L$43,ورقة1!$L$50,ورقة1!$L$55,ورقة1!$L$63,ورقة1!$L$67,ورقة1!$L$73)</c:f>
              <c:numCache>
                <c:formatCode>General</c:formatCode>
                <c:ptCount val="12"/>
                <c:pt idx="0">
                  <c:v>122</c:v>
                </c:pt>
                <c:pt idx="1">
                  <c:v>222.75</c:v>
                </c:pt>
                <c:pt idx="2">
                  <c:v>199.75</c:v>
                </c:pt>
                <c:pt idx="3">
                  <c:v>187.6</c:v>
                </c:pt>
                <c:pt idx="4">
                  <c:v>206.75</c:v>
                </c:pt>
                <c:pt idx="5">
                  <c:v>191.75</c:v>
                </c:pt>
                <c:pt idx="6">
                  <c:v>222</c:v>
                </c:pt>
                <c:pt idx="7">
                  <c:v>219</c:v>
                </c:pt>
                <c:pt idx="8">
                  <c:v>129.5</c:v>
                </c:pt>
                <c:pt idx="9">
                  <c:v>243.66666666666666</c:v>
                </c:pt>
                <c:pt idx="10">
                  <c:v>193.66666666666666</c:v>
                </c:pt>
                <c:pt idx="11">
                  <c:v>186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E95-453A-B292-4D3F927B62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289984"/>
        <c:axId val="209291904"/>
      </c:barChart>
      <c:catAx>
        <c:axId val="209289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9291904"/>
        <c:crosses val="autoZero"/>
        <c:auto val="1"/>
        <c:lblAlgn val="ctr"/>
        <c:lblOffset val="100"/>
        <c:noMultiLvlLbl val="0"/>
      </c:catAx>
      <c:valAx>
        <c:axId val="2092919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Power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92899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  <c:extLst xmlns:c16r2="http://schemas.microsoft.com/office/drawing/2015/06/chart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Average Weekly Power</a:t>
            </a:r>
            <a:endParaRPr lang="ar-DZ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Monofacial</c:v>
          </c:tx>
          <c:invertIfNegative val="0"/>
          <c:cat>
            <c:strLit>
              <c:ptCount val="4"/>
              <c:pt idx="0">
                <c:v>1st Week</c:v>
              </c:pt>
              <c:pt idx="1">
                <c:v>2nd Week</c:v>
              </c:pt>
              <c:pt idx="2">
                <c:v>3rd Week</c:v>
              </c:pt>
              <c:pt idx="3">
                <c:v>4th Week</c:v>
              </c:pt>
            </c:strLit>
          </c:cat>
          <c:val>
            <c:numRef>
              <c:f>(ورقة1!$L$32,ورقة1!$L$51,ورقة1!$L$64,ورقة1!$L$74)</c:f>
              <c:numCache>
                <c:formatCode>General</c:formatCode>
                <c:ptCount val="4"/>
                <c:pt idx="0">
                  <c:v>180.03</c:v>
                </c:pt>
                <c:pt idx="1">
                  <c:v>197.2222222222222</c:v>
                </c:pt>
                <c:pt idx="2">
                  <c:v>173.70833333333331</c:v>
                </c:pt>
                <c:pt idx="3">
                  <c:v>176.2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967-4DA4-99EA-B8BDE5E9E2A4}"/>
            </c:ext>
          </c:extLst>
        </c:ser>
        <c:ser>
          <c:idx val="0"/>
          <c:order val="1"/>
          <c:tx>
            <c:v>Bifacial</c:v>
          </c:tx>
          <c:invertIfNegative val="0"/>
          <c:cat>
            <c:strLit>
              <c:ptCount val="4"/>
              <c:pt idx="0">
                <c:v>1st Week</c:v>
              </c:pt>
              <c:pt idx="1">
                <c:v>2nd Week</c:v>
              </c:pt>
              <c:pt idx="2">
                <c:v>3rd Week</c:v>
              </c:pt>
              <c:pt idx="3">
                <c:v>4th Week</c:v>
              </c:pt>
            </c:strLit>
          </c:cat>
          <c:val>
            <c:numRef>
              <c:f>(ورقة1!$L$33,ورقة1!$L$52,ورقة1!$L$65,ورقة1!$L$75)</c:f>
              <c:numCache>
                <c:formatCode>General</c:formatCode>
                <c:ptCount val="4"/>
                <c:pt idx="0">
                  <c:v>187.77</c:v>
                </c:pt>
                <c:pt idx="1">
                  <c:v>210.91666666666666</c:v>
                </c:pt>
                <c:pt idx="2">
                  <c:v>186.58333333333331</c:v>
                </c:pt>
                <c:pt idx="3">
                  <c:v>189.83333333333331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967-4DA4-99EA-B8BDE5E9E2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4568832"/>
        <c:axId val="204575104"/>
      </c:barChart>
      <c:catAx>
        <c:axId val="204568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4575104"/>
        <c:crosses val="autoZero"/>
        <c:auto val="1"/>
        <c:lblAlgn val="ctr"/>
        <c:lblOffset val="100"/>
        <c:noMultiLvlLbl val="0"/>
      </c:catAx>
      <c:valAx>
        <c:axId val="2045751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Power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45688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  <c:extLst xmlns:c16r2="http://schemas.microsoft.com/office/drawing/2015/06/chart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Average Monthly Power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Monofacial</c:v>
          </c:tx>
          <c:invertIfNegative val="0"/>
          <c:cat>
            <c:strLit>
              <c:ptCount val="1"/>
              <c:pt idx="0">
                <c:v>April</c:v>
              </c:pt>
            </c:strLit>
          </c:cat>
          <c:val>
            <c:numRef>
              <c:f>ورقة1!$I$83</c:f>
              <c:numCache>
                <c:formatCode>General</c:formatCode>
                <c:ptCount val="1"/>
                <c:pt idx="0">
                  <c:v>181.790138888889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98E-40A5-BBE5-38BB7932B2DD}"/>
            </c:ext>
          </c:extLst>
        </c:ser>
        <c:ser>
          <c:idx val="0"/>
          <c:order val="1"/>
          <c:tx>
            <c:v>Bifacial</c:v>
          </c:tx>
          <c:invertIfNegative val="0"/>
          <c:cat>
            <c:strLit>
              <c:ptCount val="1"/>
              <c:pt idx="0">
                <c:v>April</c:v>
              </c:pt>
            </c:strLit>
          </c:cat>
          <c:val>
            <c:numRef>
              <c:f>ورقة1!$K$84</c:f>
              <c:numCache>
                <c:formatCode>General</c:formatCode>
                <c:ptCount val="1"/>
                <c:pt idx="0">
                  <c:v>193.77583333333331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98E-40A5-BBE5-38BB7932B2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4886016"/>
        <c:axId val="204887936"/>
      </c:barChart>
      <c:catAx>
        <c:axId val="2048860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Date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4887936"/>
        <c:crosses val="autoZero"/>
        <c:auto val="1"/>
        <c:lblAlgn val="ctr"/>
        <c:lblOffset val="100"/>
        <c:noMultiLvlLbl val="0"/>
      </c:catAx>
      <c:valAx>
        <c:axId val="2048879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ar-DZ"/>
                  <a:t> </a:t>
                </a:r>
                <a:r>
                  <a:rPr lang="en-US"/>
                  <a:t>Power</a:t>
                </a:r>
                <a:endParaRPr lang="ar-DZ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2048860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  <c:extLst xmlns:c16r2="http://schemas.microsoft.com/office/drawing/2015/06/chart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3E298-F866-417C-91C3-25BE8EAEBB3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A88CA-3362-400F-988C-98B62B622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0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D11535-9C73-480C-A5B2-035C751AA09E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2EDD137-DA18-475A-8CF3-1A5AFFC039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effectLst/>
                <a:latin typeface="Times New Roman"/>
                <a:ea typeface="Calibri"/>
                <a:cs typeface="Arial"/>
              </a:rPr>
              <a:t>Graduation </a:t>
            </a:r>
            <a:r>
              <a:rPr lang="en-US" sz="4000" b="1" dirty="0" smtClean="0">
                <a:effectLst/>
                <a:latin typeface="Times New Roman"/>
                <a:ea typeface="Calibri"/>
                <a:cs typeface="Arial"/>
              </a:rPr>
              <a:t>Project</a:t>
            </a:r>
            <a:r>
              <a:rPr lang="" sz="4000" b="1" smtClean="0">
                <a:effectLst/>
                <a:latin typeface="Times New Roman"/>
                <a:ea typeface="Calibri"/>
                <a:cs typeface="Arial"/>
              </a:rPr>
              <a:t> 2</a:t>
            </a:r>
            <a:r>
              <a:rPr lang="en-US" sz="3600" b="1" dirty="0">
                <a:effectLst/>
                <a:latin typeface="Times New Roman"/>
                <a:ea typeface="Calibri"/>
                <a:cs typeface="Arial"/>
              </a:rPr>
              <a:t/>
            </a:r>
            <a:br>
              <a:rPr lang="en-US" sz="3600" b="1" dirty="0">
                <a:effectLst/>
                <a:latin typeface="Times New Roman"/>
                <a:ea typeface="Calibri"/>
                <a:cs typeface="Arial"/>
              </a:rPr>
            </a:br>
            <a:r>
              <a:rPr lang="en-US" sz="3600" b="1" dirty="0">
                <a:latin typeface="Times New Roman"/>
                <a:ea typeface="Calibri"/>
                <a:cs typeface="Arial"/>
              </a:rPr>
              <a:t/>
            </a:r>
            <a:br>
              <a:rPr lang="en-US" sz="3600" b="1" dirty="0">
                <a:latin typeface="Times New Roman"/>
                <a:ea typeface="Calibri"/>
                <a:cs typeface="Arial"/>
              </a:rPr>
            </a:br>
            <a:r>
              <a:rPr lang="en-US" sz="3100" b="1" dirty="0">
                <a:latin typeface="Times New Roman"/>
                <a:ea typeface="Calibri"/>
                <a:cs typeface="Arial"/>
              </a:rPr>
              <a:t>An Experimental Comparison of Bifacial and </a:t>
            </a:r>
            <a:r>
              <a:rPr lang="en-US" sz="3100" b="1" dirty="0" err="1">
                <a:latin typeface="Times New Roman"/>
                <a:ea typeface="Calibri"/>
                <a:cs typeface="Arial"/>
              </a:rPr>
              <a:t>Monofacial</a:t>
            </a:r>
            <a:r>
              <a:rPr lang="en-US" sz="3100" b="1" dirty="0">
                <a:latin typeface="Times New Roman"/>
                <a:ea typeface="Calibri"/>
                <a:cs typeface="Arial"/>
              </a:rPr>
              <a:t> PV Modules in Palestine Climate.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077072"/>
            <a:ext cx="6400800" cy="1752600"/>
          </a:xfrm>
        </p:spPr>
        <p:txBody>
          <a:bodyPr/>
          <a:lstStyle/>
          <a:p>
            <a:pPr algn="l"/>
            <a:r>
              <a:rPr lang="en-US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Students:                                 Supervisor:</a:t>
            </a:r>
          </a:p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Ahmad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Tabash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Dr. Adel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Juaidi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Shareef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0694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Devices</a:t>
            </a:r>
          </a:p>
        </p:txBody>
      </p:sp>
      <p:pic>
        <p:nvPicPr>
          <p:cNvPr id="2050" name="Picture 2" descr="فتح الصورة">
            <a:extLst>
              <a:ext uri="{FF2B5EF4-FFF2-40B4-BE49-F238E27FC236}">
                <a16:creationId xmlns="" xmlns:a16="http://schemas.microsoft.com/office/drawing/2014/main" id="{E2710096-2914-DF3B-9E8A-A81702AE7A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60848"/>
            <a:ext cx="3600400" cy="4633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loud 3"/>
          <p:cNvSpPr/>
          <p:nvPr/>
        </p:nvSpPr>
        <p:spPr>
          <a:xfrm>
            <a:off x="467544" y="2780928"/>
            <a:ext cx="4464496" cy="34563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59632" y="3678123"/>
            <a:ext cx="33843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Irradiance &amp; Power Measurements by Using IV-400.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300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>
            <a:extLst>
              <a:ext uri="{FF2B5EF4-FFF2-40B4-BE49-F238E27FC236}">
                <a16:creationId xmlns="" xmlns:a16="http://schemas.microsoft.com/office/drawing/2014/main" id="{48C3025B-7524-B51E-F06D-F3F0C5440A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4548638"/>
              </p:ext>
            </p:extLst>
          </p:nvPr>
        </p:nvGraphicFramePr>
        <p:xfrm>
          <a:off x="179513" y="2276873"/>
          <a:ext cx="8712967" cy="3672407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1080119">
                  <a:extLst>
                    <a:ext uri="{9D8B030D-6E8A-4147-A177-3AD203B41FA5}">
                      <a16:colId xmlns="" xmlns:a16="http://schemas.microsoft.com/office/drawing/2014/main" val="286159936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1840744153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878081560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1897193164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976721211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2667130189"/>
                    </a:ext>
                  </a:extLst>
                </a:gridCol>
                <a:gridCol w="1202026">
                  <a:extLst>
                    <a:ext uri="{9D8B030D-6E8A-4147-A177-3AD203B41FA5}">
                      <a16:colId xmlns="" xmlns:a16="http://schemas.microsoft.com/office/drawing/2014/main" val="2521221458"/>
                    </a:ext>
                  </a:extLst>
                </a:gridCol>
                <a:gridCol w="958214">
                  <a:extLst>
                    <a:ext uri="{9D8B030D-6E8A-4147-A177-3AD203B41FA5}">
                      <a16:colId xmlns="" xmlns:a16="http://schemas.microsoft.com/office/drawing/2014/main" val="2139673139"/>
                    </a:ext>
                  </a:extLst>
                </a:gridCol>
              </a:tblGrid>
              <a:tr h="864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Hour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0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mono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(C°)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000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bif</a:t>
                      </a: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(C°)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Irr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Mono 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(Watt/m</a:t>
                      </a:r>
                      <a:r>
                        <a:rPr lang="en-US" sz="2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Irr 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bif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(Watt/m</a:t>
                      </a:r>
                      <a:r>
                        <a:rPr lang="en-US" sz="2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mono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(Watt)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bif</a:t>
                      </a: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(Watt)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911973098"/>
                  </a:ext>
                </a:extLst>
              </a:tr>
              <a:tr h="543187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27.April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38.2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39.1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352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422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599342893"/>
                  </a:ext>
                </a:extLst>
              </a:tr>
              <a:tr h="5431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46.4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48.6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511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649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3517892050"/>
                  </a:ext>
                </a:extLst>
              </a:tr>
              <a:tr h="5431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47.5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51.4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759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772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2374990454"/>
                  </a:ext>
                </a:extLst>
              </a:tr>
              <a:tr h="5431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40.6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42.6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561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64534250"/>
                  </a:ext>
                </a:extLst>
              </a:tr>
              <a:tr h="6355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57.4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56.2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976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993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249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329341266"/>
                  </a:ext>
                </a:extLst>
              </a:tr>
            </a:tbl>
          </a:graphicData>
        </a:graphic>
      </p:graphicFrame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9C50FD60-CE5B-9525-9883-381C0FC8C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Experimental Data</a:t>
            </a:r>
          </a:p>
        </p:txBody>
      </p:sp>
    </p:spTree>
    <p:extLst>
      <p:ext uri="{BB962C8B-B14F-4D97-AF65-F5344CB8AC3E}">
        <p14:creationId xmlns:p14="http://schemas.microsoft.com/office/powerpoint/2010/main" val="16900745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>
            <a:extLst>
              <a:ext uri="{FF2B5EF4-FFF2-40B4-BE49-F238E27FC236}">
                <a16:creationId xmlns="" xmlns:a16="http://schemas.microsoft.com/office/drawing/2014/main" id="{A44FBCA6-23DF-E341-FD45-E9EFBA744D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6278650"/>
              </p:ext>
            </p:extLst>
          </p:nvPr>
        </p:nvGraphicFramePr>
        <p:xfrm>
          <a:off x="323527" y="2204865"/>
          <a:ext cx="8496945" cy="4032447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{93296810-A885-4BE3-A3E7-6D5BEEA58F35}</a:tableStyleId>
              </a:tblPr>
              <a:tblGrid>
                <a:gridCol w="1080121">
                  <a:extLst>
                    <a:ext uri="{9D8B030D-6E8A-4147-A177-3AD203B41FA5}">
                      <a16:colId xmlns="" xmlns:a16="http://schemas.microsoft.com/office/drawing/2014/main" val="1094297119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1820702365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1001143042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1279145182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3310164915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918444042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904233000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624385007"/>
                    </a:ext>
                  </a:extLst>
                </a:gridCol>
              </a:tblGrid>
              <a:tr h="11521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Hour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0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oc,mono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(V)</a:t>
                      </a:r>
                      <a:endParaRPr lang="en-US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oc,Bi          (V)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sc,mono    (A)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sc,Bi           (A)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mono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295561493"/>
                  </a:ext>
                </a:extLst>
              </a:tr>
              <a:tr h="592256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27.April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2352247688"/>
                  </a:ext>
                </a:extLst>
              </a:tr>
              <a:tr h="5922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2719230067"/>
                  </a:ext>
                </a:extLst>
              </a:tr>
              <a:tr h="5922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146490147"/>
                  </a:ext>
                </a:extLst>
              </a:tr>
              <a:tr h="5922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2249489945"/>
                  </a:ext>
                </a:extLst>
              </a:tr>
              <a:tr h="5112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6.69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3711189448"/>
                  </a:ext>
                </a:extLst>
              </a:tr>
            </a:tbl>
          </a:graphicData>
        </a:graphic>
      </p:graphicFrame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B5FA8B4E-BFCB-F704-F5CD-E9785C6E7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Experimental Data</a:t>
            </a:r>
          </a:p>
        </p:txBody>
      </p:sp>
    </p:spTree>
    <p:extLst>
      <p:ext uri="{BB962C8B-B14F-4D97-AF65-F5344CB8AC3E}">
        <p14:creationId xmlns:p14="http://schemas.microsoft.com/office/powerpoint/2010/main" val="26310699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8642085D-2EEF-FF95-AEE7-910A015A0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Measurement Result</a:t>
            </a:r>
          </a:p>
        </p:txBody>
      </p:sp>
      <p:graphicFrame>
        <p:nvGraphicFramePr>
          <p:cNvPr id="4" name="عنصر نائب للمحتوى 3">
            <a:extLst>
              <a:ext uri="{FF2B5EF4-FFF2-40B4-BE49-F238E27FC236}">
                <a16:creationId xmlns="" xmlns:a16="http://schemas.microsoft.com/office/drawing/2014/main" id="{9A963BD6-2240-751C-E832-6345A06ED0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7740067"/>
              </p:ext>
            </p:extLst>
          </p:nvPr>
        </p:nvGraphicFramePr>
        <p:xfrm>
          <a:off x="251520" y="2204864"/>
          <a:ext cx="871296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25096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2E73184D-715A-45CE-A541-280B03306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Measurement Result</a:t>
            </a:r>
            <a:endParaRPr lang="en-US" dirty="0"/>
          </a:p>
        </p:txBody>
      </p:sp>
      <p:graphicFrame>
        <p:nvGraphicFramePr>
          <p:cNvPr id="4" name="عنصر نائب للمحتوى 3">
            <a:extLst>
              <a:ext uri="{FF2B5EF4-FFF2-40B4-BE49-F238E27FC236}">
                <a16:creationId xmlns="" xmlns:a16="http://schemas.microsoft.com/office/drawing/2014/main" id="{84E96D42-8048-380D-AB56-2393130282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4341015"/>
              </p:ext>
            </p:extLst>
          </p:nvPr>
        </p:nvGraphicFramePr>
        <p:xfrm>
          <a:off x="179512" y="2204864"/>
          <a:ext cx="878497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0776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9AA02F19-995F-7655-E971-D5E922917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Measurement Result</a:t>
            </a:r>
            <a:endParaRPr lang="en-US" dirty="0"/>
          </a:p>
        </p:txBody>
      </p:sp>
      <p:graphicFrame>
        <p:nvGraphicFramePr>
          <p:cNvPr id="4" name="عنصر نائب للمحتوى 3">
            <a:extLst>
              <a:ext uri="{FF2B5EF4-FFF2-40B4-BE49-F238E27FC236}">
                <a16:creationId xmlns="" xmlns:a16="http://schemas.microsoft.com/office/drawing/2014/main" id="{9426A31C-F725-ED08-DA6D-E56B1C19D8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0598802"/>
              </p:ext>
            </p:extLst>
          </p:nvPr>
        </p:nvGraphicFramePr>
        <p:xfrm>
          <a:off x="179512" y="2204864"/>
          <a:ext cx="878497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06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E135D25B-B26C-95A3-7755-AD8755E0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Irradiance Measurement Results </a:t>
            </a:r>
          </a:p>
        </p:txBody>
      </p:sp>
      <p:graphicFrame>
        <p:nvGraphicFramePr>
          <p:cNvPr id="4" name="عنصر نائب للمحتوى 3">
            <a:extLst>
              <a:ext uri="{FF2B5EF4-FFF2-40B4-BE49-F238E27FC236}">
                <a16:creationId xmlns="" xmlns:a16="http://schemas.microsoft.com/office/drawing/2014/main" id="{B92BDE63-E9B6-6C00-06EB-2F3AFF8472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3763704"/>
              </p:ext>
            </p:extLst>
          </p:nvPr>
        </p:nvGraphicFramePr>
        <p:xfrm>
          <a:off x="179512" y="2204864"/>
          <a:ext cx="878497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95724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DDA86744-3F85-F5E2-ABF7-AEF056E4E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Irradiance Measurement Results </a:t>
            </a:r>
            <a:endParaRPr lang="en-US" dirty="0"/>
          </a:p>
        </p:txBody>
      </p:sp>
      <p:graphicFrame>
        <p:nvGraphicFramePr>
          <p:cNvPr id="4" name="عنصر نائب للمحتوى 3">
            <a:extLst>
              <a:ext uri="{FF2B5EF4-FFF2-40B4-BE49-F238E27FC236}">
                <a16:creationId xmlns="" xmlns:a16="http://schemas.microsoft.com/office/drawing/2014/main" id="{B07F80A1-6078-8085-F6C5-81E5D0FD18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9020697"/>
              </p:ext>
            </p:extLst>
          </p:nvPr>
        </p:nvGraphicFramePr>
        <p:xfrm>
          <a:off x="179512" y="2132856"/>
          <a:ext cx="878497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43345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C1D19778-E2B3-5FB7-7572-87E136E0A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Irradiance Measurement Results </a:t>
            </a:r>
            <a:endParaRPr lang="en-US" dirty="0"/>
          </a:p>
        </p:txBody>
      </p:sp>
      <p:graphicFrame>
        <p:nvGraphicFramePr>
          <p:cNvPr id="4" name="مخطط 3">
            <a:extLst>
              <a:ext uri="{FF2B5EF4-FFF2-40B4-BE49-F238E27FC236}">
                <a16:creationId xmlns="" xmlns:a16="http://schemas.microsoft.com/office/drawing/2014/main" id="{1AF4C2D4-570F-1A66-8452-28BFED0045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4627265"/>
              </p:ext>
            </p:extLst>
          </p:nvPr>
        </p:nvGraphicFramePr>
        <p:xfrm>
          <a:off x="179512" y="2132856"/>
          <a:ext cx="878497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1569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4CEE81C7-E4A1-82EB-071F-45CC0EC63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Measurement Results </a:t>
            </a:r>
          </a:p>
        </p:txBody>
      </p:sp>
      <p:graphicFrame>
        <p:nvGraphicFramePr>
          <p:cNvPr id="4" name="عنصر نائب للمحتوى 3">
            <a:extLst>
              <a:ext uri="{FF2B5EF4-FFF2-40B4-BE49-F238E27FC236}">
                <a16:creationId xmlns="" xmlns:a16="http://schemas.microsoft.com/office/drawing/2014/main" id="{F0BD4B8A-6759-9A30-E41F-A5D6602DDA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160809"/>
              </p:ext>
            </p:extLst>
          </p:nvPr>
        </p:nvGraphicFramePr>
        <p:xfrm>
          <a:off x="179512" y="2132856"/>
          <a:ext cx="885698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215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83568" y="2248419"/>
            <a:ext cx="3528392" cy="11204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75656" y="2571617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860032" y="2236001"/>
            <a:ext cx="3600400" cy="1132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24128" y="2571615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3568" y="3590884"/>
            <a:ext cx="35283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27584" y="385447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Module Insulation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860032" y="3585620"/>
            <a:ext cx="360040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84168" y="3854472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Devices</a:t>
            </a:r>
            <a:endParaRPr lang="en-US" sz="24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683569" y="4955976"/>
            <a:ext cx="3528392" cy="1641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37143" y="5373215"/>
            <a:ext cx="302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860032" y="5210218"/>
            <a:ext cx="3600400" cy="1132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703556" y="5545831"/>
            <a:ext cx="2052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4106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B12DD67A-1896-9231-173F-60DFA1B93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Measurement Results </a:t>
            </a:r>
            <a:endParaRPr lang="en-US" dirty="0"/>
          </a:p>
        </p:txBody>
      </p:sp>
      <p:graphicFrame>
        <p:nvGraphicFramePr>
          <p:cNvPr id="4" name="عنصر نائب للمحتوى 3">
            <a:extLst>
              <a:ext uri="{FF2B5EF4-FFF2-40B4-BE49-F238E27FC236}">
                <a16:creationId xmlns="" xmlns:a16="http://schemas.microsoft.com/office/drawing/2014/main" id="{9A1ADD22-F756-5B59-5D84-E487B1C470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2728752"/>
              </p:ext>
            </p:extLst>
          </p:nvPr>
        </p:nvGraphicFramePr>
        <p:xfrm>
          <a:off x="179512" y="2276872"/>
          <a:ext cx="885698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44277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0B496262-A8F9-DCB8-E1D7-7748A9F06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Measurement Results </a:t>
            </a:r>
            <a:endParaRPr lang="en-US" dirty="0"/>
          </a:p>
        </p:txBody>
      </p:sp>
      <p:graphicFrame>
        <p:nvGraphicFramePr>
          <p:cNvPr id="5" name="عنصر نائب للمحتوى 4">
            <a:extLst>
              <a:ext uri="{FF2B5EF4-FFF2-40B4-BE49-F238E27FC236}">
                <a16:creationId xmlns="" xmlns:a16="http://schemas.microsoft.com/office/drawing/2014/main" id="{E6DDC4B1-3337-E688-ABCE-E85A321550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247854"/>
              </p:ext>
            </p:extLst>
          </p:nvPr>
        </p:nvGraphicFramePr>
        <p:xfrm>
          <a:off x="251520" y="2204864"/>
          <a:ext cx="878497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60207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E8D6E98E-E713-378D-0B34-17A0C65AF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I-V Measurement Results</a:t>
            </a:r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="" xmlns:a16="http://schemas.microsoft.com/office/drawing/2014/main" id="{F7A096B9-9B63-E4F5-694F-3FAB4C2437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547332"/>
            <a:ext cx="6080760" cy="3329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مربع نص 5">
                <a:extLst>
                  <a:ext uri="{FF2B5EF4-FFF2-40B4-BE49-F238E27FC236}">
                    <a16:creationId xmlns="" xmlns:a16="http://schemas.microsoft.com/office/drawing/2014/main" id="{5B891A6F-AE83-2A1B-34A4-24759839C688}"/>
                  </a:ext>
                </a:extLst>
              </p:cNvPr>
              <p:cNvSpPr txBox="1"/>
              <p:nvPr/>
            </p:nvSpPr>
            <p:spPr>
              <a:xfrm>
                <a:off x="-828600" y="3645022"/>
                <a:ext cx="4572000" cy="855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𝑭𝑭</m:t>
                      </m:r>
                      <m:r>
                        <a:rPr lang="en-US" sz="2400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rgbClr val="83696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836967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𝒎𝒑𝒑</m:t>
                              </m:r>
                            </m:sub>
                          </m:sSub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836967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𝒎𝒑𝒑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836967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𝒔𝒄</m:t>
                              </m:r>
                            </m:sub>
                          </m:sSub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836967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𝒔𝒄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6" name="مربع نص 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B891A6F-AE83-2A1B-34A4-24759839C6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28600" y="3645022"/>
                <a:ext cx="4572000" cy="85561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26798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314BF942-5D68-564D-03C6-66251F9A7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 Measurement Results </a:t>
            </a:r>
          </a:p>
        </p:txBody>
      </p:sp>
      <p:graphicFrame>
        <p:nvGraphicFramePr>
          <p:cNvPr id="4" name="عنصر نائب للمحتوى 3">
            <a:extLst>
              <a:ext uri="{FF2B5EF4-FFF2-40B4-BE49-F238E27FC236}">
                <a16:creationId xmlns="" xmlns:a16="http://schemas.microsoft.com/office/drawing/2014/main" id="{945F53D3-3F5D-4251-121B-167887049A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231850"/>
              </p:ext>
            </p:extLst>
          </p:nvPr>
        </p:nvGraphicFramePr>
        <p:xfrm>
          <a:off x="3059832" y="2204864"/>
          <a:ext cx="5976664" cy="4576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مربع نص 5">
                <a:extLst>
                  <a:ext uri="{FF2B5EF4-FFF2-40B4-BE49-F238E27FC236}">
                    <a16:creationId xmlns="" xmlns:a16="http://schemas.microsoft.com/office/drawing/2014/main" id="{D12794E3-D3A8-A471-A9DC-73859DE15EDB}"/>
                  </a:ext>
                </a:extLst>
              </p:cNvPr>
              <p:cNvSpPr txBox="1"/>
              <p:nvPr/>
            </p:nvSpPr>
            <p:spPr>
              <a:xfrm>
                <a:off x="-756592" y="3515864"/>
                <a:ext cx="4572000" cy="9717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𝜼</m:t>
                      </m:r>
                      <m:r>
                        <a:rPr lang="en-US" sz="2800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>
                              <a:solidFill>
                                <a:srgbClr val="83696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836967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𝒐𝒖𝒕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rgbClr val="836967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  <m:t>𝒊𝒏</m:t>
                              </m:r>
                            </m:sub>
                          </m:sSub>
                        </m:den>
                      </m:f>
                      <m:r>
                        <a:rPr lang="en-US" sz="2800" b="1" i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800" b="1" i="0"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en-US" sz="2800" b="1" i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>
          <p:sp>
            <p:nvSpPr>
              <p:cNvPr id="6" name="مربع نص 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12794E3-D3A8-A471-A9DC-73859DE15E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56592" y="3515864"/>
                <a:ext cx="4572000" cy="9717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0049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2492896"/>
            <a:ext cx="7745505" cy="3877815"/>
          </a:xfrm>
        </p:spPr>
        <p:txBody>
          <a:bodyPr>
            <a:normAutofit/>
          </a:bodyPr>
          <a:lstStyle/>
          <a:p>
            <a:pPr algn="ctr">
              <a:lnSpc>
                <a:spcPct val="250000"/>
              </a:lnSpc>
              <a:buClrTx/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Monofacial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VS Bifacial</a:t>
            </a:r>
          </a:p>
          <a:p>
            <a:pPr algn="ctr">
              <a:lnSpc>
                <a:spcPct val="250000"/>
              </a:lnSpc>
              <a:buClrTx/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Recommendations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054250"/>
          </a:xfrm>
        </p:spPr>
        <p:txBody>
          <a:bodyPr/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6602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arwa2\OneDrive\سطح المكتب\solar-power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4"/>
            <a:ext cx="9144000" cy="685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4211960" y="404664"/>
            <a:ext cx="4392488" cy="1800200"/>
          </a:xfrm>
          <a:prstGeom prst="round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8100000" scaled="1"/>
            <a:tileRect/>
          </a:gra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81337" y="764704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371281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energy.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Palestine is 100% dependent on neighboring countries for fuel, and 90% for electricity.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percentage of renewable energy from the energy consumed in Palestine is 11.7% 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587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20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energy.</a:t>
            </a:r>
          </a:p>
          <a:p>
            <a:pPr>
              <a:lnSpc>
                <a:spcPct val="20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energy.</a:t>
            </a:r>
          </a:p>
          <a:p>
            <a:pPr>
              <a:lnSpc>
                <a:spcPct val="20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Biomass energy.</a:t>
            </a:r>
          </a:p>
          <a:p>
            <a:pPr>
              <a:lnSpc>
                <a:spcPct val="20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Geothermal energy.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Profile</a:t>
            </a:r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D3AD9DE4-E74E-429B-B22C-053D391254C1}"/>
              </a:ext>
            </a:extLst>
          </p:cNvPr>
          <p:cNvSpPr/>
          <p:nvPr/>
        </p:nvSpPr>
        <p:spPr>
          <a:xfrm>
            <a:off x="4788024" y="2975393"/>
            <a:ext cx="1872209" cy="165618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1C3AAE1B-5EAB-4F5B-9D17-238250318DFD}"/>
              </a:ext>
            </a:extLst>
          </p:cNvPr>
          <p:cNvSpPr/>
          <p:nvPr/>
        </p:nvSpPr>
        <p:spPr>
          <a:xfrm>
            <a:off x="6660233" y="2053734"/>
            <a:ext cx="2040104" cy="1749751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arwa2\Downloads\265945191_635921897454547_3773886759741730945_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527" y="3894420"/>
            <a:ext cx="2126868" cy="21268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rwa2\Downloads\267999521_5339277812752411_7788277658779142810_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921" y="4869160"/>
            <a:ext cx="2186606" cy="190264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8708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Methodology</a:t>
            </a:r>
          </a:p>
        </p:txBody>
      </p:sp>
      <p:sp>
        <p:nvSpPr>
          <p:cNvPr id="6" name="Oval 5"/>
          <p:cNvSpPr/>
          <p:nvPr/>
        </p:nvSpPr>
        <p:spPr>
          <a:xfrm>
            <a:off x="180528" y="3545513"/>
            <a:ext cx="262778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0040" y="3825870"/>
            <a:ext cx="226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work plan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="" xmlns:a16="http://schemas.microsoft.com/office/drawing/2014/main" id="{BDA49980-9A6B-B070-BB9A-3B283B212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3" y="2219575"/>
            <a:ext cx="5456929" cy="43057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9453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>
            <a:extLst>
              <a:ext uri="{FF2B5EF4-FFF2-40B4-BE49-F238E27FC236}">
                <a16:creationId xmlns="" xmlns:a16="http://schemas.microsoft.com/office/drawing/2014/main" id="{CA77F910-E109-346B-0EE3-ADD5F3CDE3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742881"/>
              </p:ext>
            </p:extLst>
          </p:nvPr>
        </p:nvGraphicFramePr>
        <p:xfrm>
          <a:off x="1115617" y="2204864"/>
          <a:ext cx="6912767" cy="1080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4681">
                  <a:extLst>
                    <a:ext uri="{9D8B030D-6E8A-4147-A177-3AD203B41FA5}">
                      <a16:colId xmlns="" xmlns:a16="http://schemas.microsoft.com/office/drawing/2014/main" val="1145691709"/>
                    </a:ext>
                  </a:extLst>
                </a:gridCol>
                <a:gridCol w="1383630">
                  <a:extLst>
                    <a:ext uri="{9D8B030D-6E8A-4147-A177-3AD203B41FA5}">
                      <a16:colId xmlns="" xmlns:a16="http://schemas.microsoft.com/office/drawing/2014/main" val="546758248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1198079509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3139073996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4191528381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3982522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Technology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Model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V</a:t>
                      </a:r>
                      <a:r>
                        <a:rPr lang="en-US" sz="1600" baseline="-25000" dirty="0">
                          <a:solidFill>
                            <a:schemeClr val="tx2"/>
                          </a:solidFill>
                          <a:effectLst/>
                        </a:rPr>
                        <a:t>OC</a:t>
                      </a: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 (V)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I</a:t>
                      </a:r>
                      <a:r>
                        <a:rPr lang="en-US" sz="1600" baseline="-25000">
                          <a:solidFill>
                            <a:schemeClr val="tx2"/>
                          </a:solidFill>
                          <a:effectLst/>
                        </a:rPr>
                        <a:t>SC</a:t>
                      </a: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 (A)</a:t>
                      </a:r>
                      <a:endParaRPr lang="en-US" sz="14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P</a:t>
                      </a:r>
                      <a:r>
                        <a:rPr lang="en-US" sz="1600" baseline="-25000">
                          <a:solidFill>
                            <a:schemeClr val="tx2"/>
                          </a:solidFill>
                          <a:effectLst/>
                        </a:rPr>
                        <a:t>mp</a:t>
                      </a: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 (W)</a:t>
                      </a:r>
                      <a:endParaRPr lang="en-US" sz="14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η (%)</a:t>
                      </a:r>
                      <a:endParaRPr lang="en-US" sz="14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9798816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Bifacial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PS-B72-445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49.69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11.29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445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20.5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3782357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Monofacial</a:t>
                      </a:r>
                      <a:endParaRPr lang="en-US" sz="14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PS-M72(HC)</a:t>
                      </a:r>
                      <a:endParaRPr lang="en-US" sz="14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49.49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11.30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445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20.5</a:t>
                      </a:r>
                      <a:endParaRPr lang="en-US" sz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61095781"/>
                  </a:ext>
                </a:extLst>
              </a:tr>
            </a:tbl>
          </a:graphicData>
        </a:graphic>
      </p:graphicFrame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31B0536B-1C50-2E73-3378-C04C7368A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Sheet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="" xmlns:a16="http://schemas.microsoft.com/office/drawing/2014/main" id="{45F63516-395A-1CDC-20AC-02CA1347CE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56992"/>
            <a:ext cx="8784976" cy="3384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475656" y="620688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" smtClean="0"/>
              <a:t>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38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="" xmlns:a16="http://schemas.microsoft.com/office/drawing/2014/main" id="{C7ADCE3E-861B-02FB-2058-356DECD03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="" xmlns:a16="http://schemas.microsoft.com/office/drawing/2014/main" id="{604E7F05-5015-FD1A-1B01-82D63A2539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6696744" cy="44371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2791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Module Insulation</a:t>
            </a:r>
          </a:p>
        </p:txBody>
      </p:sp>
      <p:pic>
        <p:nvPicPr>
          <p:cNvPr id="4" name="صورة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76872"/>
            <a:ext cx="7418854" cy="42054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4496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8049217" cy="387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Using Thermocouple Sensors.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620688"/>
            <a:ext cx="7756263" cy="105425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Devices</a:t>
            </a:r>
            <a:endParaRPr lang="en-US" sz="6000" dirty="0"/>
          </a:p>
        </p:txBody>
      </p:sp>
      <p:pic>
        <p:nvPicPr>
          <p:cNvPr id="4" name="صورة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0" t="14505" b="4725"/>
          <a:stretch/>
        </p:blipFill>
        <p:spPr bwMode="auto">
          <a:xfrm>
            <a:off x="2339752" y="3140968"/>
            <a:ext cx="5688632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41664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495</TotalTime>
  <Words>386</Words>
  <Application>Microsoft Office PowerPoint</Application>
  <PresentationFormat>On-screen Show (4:3)</PresentationFormat>
  <Paragraphs>185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Hardcover</vt:lpstr>
      <vt:lpstr>Graduation Project 2  An Experimental Comparison of Bifacial and Monofacial PV Modules in Palestine Climate.</vt:lpstr>
      <vt:lpstr>Overview</vt:lpstr>
      <vt:lpstr>Introduction</vt:lpstr>
      <vt:lpstr>Energy Profile</vt:lpstr>
      <vt:lpstr>Methodology</vt:lpstr>
      <vt:lpstr>Data Sheet</vt:lpstr>
      <vt:lpstr>Challenges</vt:lpstr>
      <vt:lpstr>Solar Module Insulation</vt:lpstr>
      <vt:lpstr>Devices</vt:lpstr>
      <vt:lpstr>Devices</vt:lpstr>
      <vt:lpstr>Experimental Data</vt:lpstr>
      <vt:lpstr>Experimental Data</vt:lpstr>
      <vt:lpstr>Temperature Measurement Result</vt:lpstr>
      <vt:lpstr>Temperature Measurement Result</vt:lpstr>
      <vt:lpstr>Temperature Measurement Result</vt:lpstr>
      <vt:lpstr>Irradiance Measurement Results </vt:lpstr>
      <vt:lpstr>Irradiance Measurement Results </vt:lpstr>
      <vt:lpstr>Irradiance Measurement Results </vt:lpstr>
      <vt:lpstr>Power Measurement Results </vt:lpstr>
      <vt:lpstr>Power Measurement Results </vt:lpstr>
      <vt:lpstr>Power Measurement Results </vt:lpstr>
      <vt:lpstr>I-V Measurement Results</vt:lpstr>
      <vt:lpstr>Efficiency Measurement Results </vt:lpstr>
      <vt:lpstr>Conclusions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1  An Experimental Comparison of Bifacial and Monofacial PV Modules in Palestine Climate.</dc:title>
  <dc:creator>arwa mohamed</dc:creator>
  <cp:lastModifiedBy>arwa mohamed</cp:lastModifiedBy>
  <cp:revision>35</cp:revision>
  <dcterms:created xsi:type="dcterms:W3CDTF">2021-12-29T15:55:23Z</dcterms:created>
  <dcterms:modified xsi:type="dcterms:W3CDTF">2022-05-29T20:25:08Z</dcterms:modified>
</cp:coreProperties>
</file>