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281" r:id="rId43"/>
    <p:sldId id="282" r:id="rId44"/>
    <p:sldId id="283" r:id="rId45"/>
    <p:sldId id="284" r:id="rId46"/>
    <p:sldId id="285" r:id="rId47"/>
    <p:sldId id="286" r:id="rId48"/>
    <p:sldId id="287" r:id="rId49"/>
    <p:sldId id="288" r:id="rId50"/>
    <p:sldId id="289" r:id="rId51"/>
    <p:sldId id="290" r:id="rId52"/>
    <p:sldId id="291" r:id="rId53"/>
    <p:sldId id="292" r:id="rId54"/>
    <p:sldId id="293" r:id="rId55"/>
    <p:sldId id="294" r:id="rId56"/>
    <p:sldId id="295" r:id="rId57"/>
    <p:sldId id="296" r:id="rId58"/>
    <p:sldId id="297" r:id="rId59"/>
    <p:sldId id="298" r:id="rId60"/>
    <p:sldId id="299" r:id="rId61"/>
    <p:sldId id="345" r:id="rId62"/>
    <p:sldId id="346" r:id="rId63"/>
    <p:sldId id="347" r:id="rId64"/>
    <p:sldId id="348" r:id="rId65"/>
    <p:sldId id="349" r:id="rId66"/>
    <p:sldId id="350" r:id="rId67"/>
    <p:sldId id="351" r:id="rId68"/>
    <p:sldId id="352" r:id="rId69"/>
    <p:sldId id="353" r:id="rId70"/>
    <p:sldId id="354" r:id="rId71"/>
    <p:sldId id="355" r:id="rId72"/>
    <p:sldId id="356" r:id="rId73"/>
    <p:sldId id="318" r:id="rId74"/>
    <p:sldId id="319" r:id="rId75"/>
    <p:sldId id="358" r:id="rId76"/>
    <p:sldId id="320" r:id="rId77"/>
    <p:sldId id="322" r:id="rId78"/>
    <p:sldId id="324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2C8B862-4567-4FA3-9DA2-837E6448CCF7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39F0E3E-FEC0-4D28-AB2A-7227AB0A5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pedestrian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28EC1-EE7B-407F-82E0-F772F4E0736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818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-914400" y="570360"/>
            <a:ext cx="5562600" cy="1143001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Cultural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 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enter</a:t>
            </a:r>
            <a:endParaRPr lang="ar-Q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119384"/>
            <a:ext cx="914400" cy="1306181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0" y="3648895"/>
            <a:ext cx="3505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Ahmad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Atatri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Ahmad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Ahmad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Ayoub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azmi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ar-Q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42925" y="5408068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Shahen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Q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9000" y="1"/>
            <a:ext cx="571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2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50459"/>
            <a:ext cx="32004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Basement Floor</a:t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9885"/>
            <a:ext cx="2714612" cy="1389006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1780 m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-1"/>
            <a:ext cx="6350000" cy="672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47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76967"/>
            <a:ext cx="3124200" cy="98953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0145"/>
            <a:ext cx="2357422" cy="1209427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pPr>
              <a:buNone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1624 m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76967"/>
            <a:ext cx="6677851" cy="656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130563"/>
            <a:ext cx="29718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  <a:b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400" y="1120093"/>
            <a:ext cx="2454260" cy="1279058"/>
          </a:xfrm>
          <a:noFill/>
        </p:spPr>
        <p:txBody>
          <a:bodyPr>
            <a:normAutofit/>
          </a:bodyPr>
          <a:lstStyle/>
          <a:p>
            <a:pPr algn="just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1108 m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0298" y="299646"/>
            <a:ext cx="6643702" cy="600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56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39469"/>
            <a:ext cx="9144000" cy="31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999676"/>
            <a:ext cx="9067800" cy="362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7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2109624"/>
            <a:ext cx="9067800" cy="351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West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14620"/>
            <a:ext cx="9144000" cy="307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B-B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09625"/>
            <a:ext cx="9144000" cy="3188489"/>
          </a:xfrm>
        </p:spPr>
      </p:pic>
    </p:spTree>
    <p:extLst>
      <p:ext uri="{BB962C8B-B14F-4D97-AF65-F5344CB8AC3E}">
        <p14:creationId xmlns:p14="http://schemas.microsoft.com/office/powerpoint/2010/main" xmlns="" val="8376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C-C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2109625"/>
            <a:ext cx="8839200" cy="2968593"/>
          </a:xfrm>
        </p:spPr>
      </p:pic>
    </p:spTree>
    <p:extLst>
      <p:ext uri="{BB962C8B-B14F-4D97-AF65-F5344CB8AC3E}">
        <p14:creationId xmlns:p14="http://schemas.microsoft.com/office/powerpoint/2010/main" xmlns="" val="283834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0609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261829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71472" y="4643446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Electrical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1472" y="5286388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Safety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BOQ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00034" y="1357298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 and Site location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9272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xmlns="" val="33654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4123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xmlns="" val="260309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xmlns="" val="10049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Environmental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989208"/>
            <a:ext cx="762000" cy="3298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5857884" y="1779769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57884" y="2707461"/>
            <a:ext cx="2971800" cy="87958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57884" y="3944384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6"/>
            <a:ext cx="8229600" cy="114300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857356" y="336694"/>
            <a:ext cx="614841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Building in Design Builder</a:t>
            </a:r>
            <a:endParaRPr lang="ar-SA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67462"/>
            <a:ext cx="6215418" cy="257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150537"/>
            <a:ext cx="6215106" cy="24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624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350458"/>
            <a:ext cx="4191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</a:t>
            </a:r>
            <a:endParaRPr lang="ar-SA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14414" y="2707461"/>
          <a:ext cx="6096000" cy="34642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14345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entury Gothic" pitchFamily="34" charset="0"/>
                          <a:ea typeface="SimSun" pitchFamily="2" charset="-122"/>
                          <a:cs typeface="Aharoni" pitchFamily="2" charset="-79"/>
                        </a:rPr>
                        <a:t>4.45 %</a:t>
                      </a:r>
                      <a:endParaRPr lang="ar-SA" sz="4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 rtl="1"/>
                      <a:endParaRPr lang="ar-SA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600" b="1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entury Gothic" pitchFamily="34" charset="0"/>
                          <a:ea typeface="SimSun" pitchFamily="2" charset="-122"/>
                          <a:cs typeface="Aharoni" pitchFamily="2" charset="-79"/>
                        </a:rPr>
                        <a:t>In F.F             </a:t>
                      </a:r>
                      <a:endParaRPr lang="ar-SA" sz="4600" dirty="0"/>
                    </a:p>
                  </a:txBody>
                  <a:tcPr marT="65969" marB="65969"/>
                </a:tc>
              </a:tr>
              <a:tr h="12314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entury Gothic" pitchFamily="34" charset="0"/>
                          <a:ea typeface="SimSun" pitchFamily="2" charset="-122"/>
                          <a:cs typeface="Aharoni" pitchFamily="2" charset="-79"/>
                        </a:rPr>
                        <a:t>3.77 %</a:t>
                      </a:r>
                      <a:endParaRPr lang="ar-SA" sz="40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 rtl="1"/>
                      <a:endParaRPr lang="ar-SA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600" b="1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entury Gothic" pitchFamily="34" charset="0"/>
                          <a:ea typeface="SimSun" pitchFamily="2" charset="-122"/>
                          <a:cs typeface="Aharoni" pitchFamily="2" charset="-79"/>
                        </a:rPr>
                        <a:t>In G.F             </a:t>
                      </a:r>
                      <a:endParaRPr lang="ar-SA" sz="4600" dirty="0" smtClean="0"/>
                    </a:p>
                    <a:p>
                      <a:pPr algn="ctr" rtl="1"/>
                      <a:endParaRPr lang="ar-SA" sz="2600" dirty="0"/>
                    </a:p>
                  </a:txBody>
                  <a:tcPr marT="65969" marB="6596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240511"/>
            <a:ext cx="5867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 in F.F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1" name="صورة 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150789"/>
            <a:ext cx="5667375" cy="570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61308"/>
            <a:ext cx="5849304" cy="569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457200" y="240511"/>
            <a:ext cx="5867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 in G.F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0678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42847"/>
            <a:ext cx="6000792" cy="587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214414" y="68611"/>
            <a:ext cx="63579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Sun path and shadow on building in summer at 12.00pm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2077"/>
            <a:ext cx="6500858" cy="566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214414" y="0"/>
            <a:ext cx="63579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Sun path and shadow on building in winter at 12.00pm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3042" y="439770"/>
            <a:ext cx="5029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Thermal Analysis </a:t>
            </a:r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285852" y="2707461"/>
          <a:ext cx="6286544" cy="24279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86544"/>
              </a:tblGrid>
              <a:tr h="571729">
                <a:tc>
                  <a:txBody>
                    <a:bodyPr/>
                    <a:lstStyle/>
                    <a:p>
                      <a:pPr algn="l" rtl="0"/>
                      <a:r>
                        <a:rPr lang="en-US" sz="29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Total cooling load (KW) =</a:t>
                      </a:r>
                      <a:r>
                        <a:rPr lang="en-US" sz="29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209 KW             In  21/7</a:t>
                      </a:r>
                      <a:endParaRPr lang="ar-SA" sz="2900" b="1" dirty="0">
                        <a:solidFill>
                          <a:srgbClr val="FF0000"/>
                        </a:solidFill>
                      </a:endParaRPr>
                    </a:p>
                  </a:txBody>
                  <a:tcPr marT="65969" marB="65969"/>
                </a:tc>
              </a:tr>
              <a:tr h="9675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9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9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Total Heating  load (KW) =</a:t>
                      </a:r>
                      <a:r>
                        <a:rPr lang="en-US" sz="29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123 KW         In  21/12</a:t>
                      </a:r>
                      <a:endParaRPr lang="ar-SA" sz="29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2600" dirty="0"/>
                    </a:p>
                  </a:txBody>
                  <a:tcPr marT="65969" marB="6596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119309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Materials :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500298" y="1214422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External wall of  U = 0.5041 W/m2.K</a:t>
            </a:r>
            <a:endParaRPr lang="ar-SA" sz="2000" b="1" dirty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28901"/>
            <a:ext cx="4141952" cy="482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57422" y="1071546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Internal wall of  U = 2.16 W/m2.K</a:t>
            </a:r>
            <a:endParaRPr lang="ar-SA" sz="2000" b="1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3997842" cy="440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571736" y="642918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Roof  of U = 0.422 W/m2.K</a:t>
            </a:r>
            <a:endParaRPr lang="ar-SA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00174"/>
            <a:ext cx="4068104" cy="505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62000" y="570355"/>
            <a:ext cx="601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Internal Floor </a:t>
            </a:r>
            <a:r>
              <a:rPr lang="en-US" sz="2000" b="1" dirty="0" smtClean="0"/>
              <a:t>of U = 0.539 W/m2.K</a:t>
            </a:r>
            <a:endParaRPr lang="ar-SA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63764"/>
            <a:ext cx="4429156" cy="559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1000" y="240511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/>
              <a:t>Glass material :</a:t>
            </a:r>
            <a:endParaRPr lang="ar-SA" sz="3600" dirty="0"/>
          </a:p>
        </p:txBody>
      </p:sp>
      <p:sp>
        <p:nvSpPr>
          <p:cNvPr id="3" name="مستطيل 2"/>
          <p:cNvSpPr/>
          <p:nvPr/>
        </p:nvSpPr>
        <p:spPr>
          <a:xfrm>
            <a:off x="304800" y="1120094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The windows consist of two layers (double glazing) with air gap =6mm</a:t>
            </a:r>
          </a:p>
          <a:p>
            <a:pPr algn="l"/>
            <a:r>
              <a:rPr lang="en-US" b="1" dirty="0" smtClean="0"/>
              <a:t>U = 1.96 W/m2.K</a:t>
            </a:r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016692"/>
            <a:ext cx="4148326" cy="298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wrap="square" rtlCol="1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4874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70730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Environmental Design 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Safety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6811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3002863"/>
            <a:ext cx="762000" cy="3298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5857884" y="2192077"/>
            <a:ext cx="2971800" cy="6596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57884" y="2961712"/>
            <a:ext cx="2971800" cy="8795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57884" y="3951243"/>
            <a:ext cx="2971800" cy="65968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225894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2398230"/>
            <a:ext cx="5495947" cy="315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571736" y="749001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in Ecotect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1" y="460405"/>
            <a:ext cx="8268227" cy="6191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85720" y="1"/>
            <a:ext cx="8229600" cy="1323439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Reverberation Time RT60</a:t>
            </a:r>
            <a: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000100" y="1367463"/>
            <a:ext cx="6619900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optimum reverberation time 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Music room is 2-2.5 ,</a:t>
            </a:r>
            <a:r>
              <a:rPr lang="en-US" sz="2800" dirty="0" smtClean="0"/>
              <a:t> </a:t>
            </a:r>
          </a:p>
          <a:p>
            <a:pPr algn="l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Use board gypsum in ceiling and use plaster gypsum in walls </a:t>
            </a:r>
          </a:p>
          <a:p>
            <a:pPr algn="l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872075"/>
            <a:ext cx="7261540" cy="113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285752" cy="541425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5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5735690"/>
            <a:ext cx="3733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before any improvement 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603929" y="5735690"/>
            <a:ext cx="46269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after applying the  improvements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3657600" y="3648895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264385"/>
            <a:ext cx="928694" cy="401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264386"/>
            <a:ext cx="1000132" cy="396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7935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5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291478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Structural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3179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15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4996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57752" y="3500438"/>
            <a:ext cx="785818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669833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cods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43946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Data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209104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Elements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978739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Etabs Result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4748374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19183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Codes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318-11).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 ETABS 2015  programs.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919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58969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Data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158" y="1470539"/>
            <a:ext cx="8458200" cy="501728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l" rtl="0"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 algn="l" rtl="0">
              <a:lnSpc>
                <a:spcPct val="200000"/>
              </a:lnSpc>
            </a:pPr>
            <a:r>
              <a:rPr lang="en-US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=24 MPa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beams.</a:t>
            </a:r>
          </a:p>
          <a:p>
            <a:pPr algn="l" rtl="0"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 = 32 MPa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shear walls, columns and footings</a:t>
            </a:r>
            <a:r>
              <a:rPr lang="en-US" sz="3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 algn="l" rtl="0"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Fy= 420MPa </a:t>
            </a:r>
            <a:endParaRPr lang="en-US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3. Bearing capacity of soil</a:t>
            </a:r>
          </a:p>
          <a:p>
            <a:pPr algn="l" rtl="0">
              <a:lnSpc>
                <a:spcPct val="15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45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KN/m2</a:t>
            </a:r>
            <a:endParaRPr lang="en-US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Designed block </a:t>
            </a:r>
            <a:endParaRPr lang="ar-SA" dirty="0"/>
          </a:p>
        </p:txBody>
      </p:sp>
      <p:pic>
        <p:nvPicPr>
          <p:cNvPr id="4" name="عنصر نائب للمحتوى 3" descr="dt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79769"/>
            <a:ext cx="3429024" cy="3195383"/>
          </a:xfrm>
          <a:prstGeom prst="rect">
            <a:avLst/>
          </a:prstGeom>
        </p:spPr>
      </p:pic>
      <p:pic>
        <p:nvPicPr>
          <p:cNvPr id="5" name="صورة 4" descr="compat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117" y="2089000"/>
            <a:ext cx="3000395" cy="2783076"/>
          </a:xfrm>
          <a:prstGeom prst="rect">
            <a:avLst/>
          </a:prstGeom>
        </p:spPr>
      </p:pic>
      <p:pic>
        <p:nvPicPr>
          <p:cNvPr id="6" name="Picture 54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857885" y="1676694"/>
            <a:ext cx="3100393" cy="3092306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928662" y="5593614"/>
            <a:ext cx="18573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ldine721 Lt BT" pitchFamily="18" charset="0"/>
              </a:rPr>
              <a:t>Library </a:t>
            </a:r>
            <a:endParaRPr lang="ar-SA" dirty="0">
              <a:latin typeface="Aldine721 Lt BT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786182" y="5593614"/>
            <a:ext cx="13573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ldine721 Lt BT" pitchFamily="18" charset="0"/>
              </a:rPr>
              <a:t>Cafeteria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643702" y="5696690"/>
            <a:ext cx="1285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ldine721 Lt BT" pitchFamily="18" charset="0"/>
              </a:rPr>
              <a:t>Theater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954"/>
            <a:ext cx="8229600" cy="212365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Systems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 way solid slab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Library = 17cm 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Cafeteria = 20cm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One way solid slab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Theater = 20 cm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Cheeks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>
              <a:buNone/>
            </a:pPr>
            <a:r>
              <a:rPr lang="en-US" dirty="0" smtClean="0"/>
              <a:t>1-Compatiblity check</a:t>
            </a:r>
          </a:p>
          <a:p>
            <a:pPr algn="l">
              <a:buNone/>
            </a:pPr>
            <a:r>
              <a:rPr lang="en-US" dirty="0" smtClean="0"/>
              <a:t>2-deflection cheek . </a:t>
            </a:r>
          </a:p>
          <a:p>
            <a:pPr algn="l">
              <a:buNone/>
            </a:pPr>
            <a:r>
              <a:rPr lang="en-US" dirty="0" smtClean="0"/>
              <a:t>3-Equlibriume check</a:t>
            </a:r>
          </a:p>
          <a:p>
            <a:pPr algn="l">
              <a:buNone/>
            </a:pPr>
            <a:r>
              <a:rPr lang="en-US" dirty="0" smtClean="0"/>
              <a:t>4-Stres strain check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0063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>
              <a:buNone/>
            </a:pPr>
            <a:r>
              <a:rPr lang="ar-SA" dirty="0" smtClean="0"/>
              <a:t>   </a:t>
            </a:r>
            <a:r>
              <a:rPr lang="en-US" dirty="0" smtClean="0"/>
              <a:t>               deflection cheek</a:t>
            </a:r>
            <a:r>
              <a:rPr lang="ar-SA" dirty="0" smtClean="0"/>
              <a:t>      :</a:t>
            </a:r>
            <a:r>
              <a:rPr lang="en-US" dirty="0" smtClean="0"/>
              <a:t>Compatibility </a:t>
            </a:r>
            <a:r>
              <a:rPr lang="ar-SA" dirty="0" smtClean="0"/>
              <a:t> </a:t>
            </a:r>
            <a:r>
              <a:rPr lang="en-US" dirty="0" smtClean="0"/>
              <a:t>cheek </a:t>
            </a:r>
            <a:endParaRPr lang="ar-SA" dirty="0"/>
          </a:p>
        </p:txBody>
      </p:sp>
      <p:pic>
        <p:nvPicPr>
          <p:cNvPr id="4" name="Picture 5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00034" y="2571744"/>
            <a:ext cx="3857652" cy="3199199"/>
          </a:xfrm>
          <a:prstGeom prst="rect">
            <a:avLst/>
          </a:prstGeom>
        </p:spPr>
      </p:pic>
      <p:pic>
        <p:nvPicPr>
          <p:cNvPr id="5" name="Picture 59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214810" y="2571744"/>
            <a:ext cx="4357718" cy="321471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4929190" y="5929330"/>
            <a:ext cx="34290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Allwable</a:t>
            </a:r>
            <a:r>
              <a:rPr lang="en-US" dirty="0" smtClean="0"/>
              <a:t> = 20.1/240=83.7mm</a:t>
            </a:r>
          </a:p>
          <a:p>
            <a:pPr algn="l"/>
            <a:r>
              <a:rPr lang="en-US" dirty="0" smtClean="0"/>
              <a:t>          max deflection on slab = 58.7</a:t>
            </a:r>
            <a:endParaRPr lang="ar-SA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3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76693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> Equilibrium Check</a:t>
            </a:r>
            <a:endParaRPr lang="en-US" sz="2400" dirty="0"/>
          </a:p>
          <a:p>
            <a:pPr algn="l">
              <a:buNone/>
            </a:pPr>
            <a:r>
              <a:rPr lang="en-US" sz="2400" dirty="0" smtClean="0"/>
              <a:t>  E-tabs result                                                     hand result </a:t>
            </a:r>
          </a:p>
          <a:p>
            <a:pPr algn="l">
              <a:buNone/>
            </a:pPr>
            <a:r>
              <a:rPr lang="en-US" sz="1600" dirty="0" smtClean="0"/>
              <a:t>                                                                                                                  Live load = = 2182.86 KN</a:t>
            </a:r>
          </a:p>
          <a:p>
            <a:pPr algn="l">
              <a:buNone/>
            </a:pPr>
            <a:r>
              <a:rPr lang="en-US" sz="1600" dirty="0" smtClean="0"/>
              <a:t>                                                                                                             dead+  SD load == 21849.25 KN</a:t>
            </a:r>
          </a:p>
          <a:p>
            <a:pPr lvl="0" algn="l">
              <a:buNone/>
            </a:pPr>
            <a:r>
              <a:rPr lang="en-US" sz="1600" dirty="0" smtClean="0"/>
              <a:t>                                                                                                                 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ar-SA" sz="2400" dirty="0" smtClean="0"/>
          </a:p>
          <a:p>
            <a:pPr algn="l">
              <a:buNone/>
            </a:pPr>
            <a:endParaRPr lang="ar-SA" sz="2400" dirty="0" smtClean="0"/>
          </a:p>
          <a:p>
            <a:pPr algn="l">
              <a:buNone/>
            </a:pPr>
            <a:r>
              <a:rPr lang="en-US" sz="1600" dirty="0" smtClean="0"/>
              <a:t>% of deference </a:t>
            </a:r>
          </a:p>
          <a:p>
            <a:pPr algn="l">
              <a:buNone/>
            </a:pPr>
            <a:r>
              <a:rPr lang="en-US" sz="1600" dirty="0" smtClean="0"/>
              <a:t>Dead *SD load = 0.6 %  , live load = 2 %.  </a:t>
            </a: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                                                                             </a:t>
            </a:r>
          </a:p>
          <a:p>
            <a:pPr algn="l">
              <a:buNone/>
            </a:pPr>
            <a:endParaRPr lang="en-US" sz="2400" dirty="0" smtClean="0"/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</p:txBody>
      </p:sp>
      <p:pic>
        <p:nvPicPr>
          <p:cNvPr id="7" name="Picture 5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00034" y="3000372"/>
            <a:ext cx="4067743" cy="109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26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2219572"/>
            <a:ext cx="762000" cy="3298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219573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98920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758843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452847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449937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3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76693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>                                  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                                     E-tabs result </a:t>
            </a:r>
            <a:r>
              <a:rPr lang="ar-SA" sz="2400" dirty="0" smtClean="0"/>
              <a:t>   </a:t>
            </a:r>
            <a:r>
              <a:rPr lang="en-US" sz="2400" dirty="0" smtClean="0"/>
              <a:t>Stress strain check</a:t>
            </a:r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r>
              <a:rPr lang="en-US" sz="2000" dirty="0" smtClean="0"/>
              <a:t>Hand calculation </a:t>
            </a:r>
          </a:p>
          <a:p>
            <a:pPr algn="l">
              <a:buNone/>
            </a:pPr>
            <a:r>
              <a:rPr lang="ar-SA" sz="1600" dirty="0" smtClean="0"/>
              <a:t> </a:t>
            </a:r>
            <a:r>
              <a:rPr lang="en-US" sz="1600" dirty="0" smtClean="0"/>
              <a:t>Wu (span) = 4.7*((1.6*3.0) + (1.2*0.2*25)) = 50.7KN</a:t>
            </a:r>
          </a:p>
          <a:p>
            <a:pPr algn="l">
              <a:buNone/>
            </a:pPr>
            <a:r>
              <a:rPr lang="en-US" sz="1600" dirty="0" smtClean="0"/>
              <a:t>Mu (span) = Wu*</a:t>
            </a:r>
            <a:r>
              <a:rPr lang="en-US" sz="1600" dirty="0" err="1" smtClean="0"/>
              <a:t>Ln</a:t>
            </a:r>
            <a:r>
              <a:rPr lang="en-US" sz="1600" dirty="0" smtClean="0"/>
              <a:t>/8= 50.7*(4.7/8= 140.0KN</a:t>
            </a:r>
            <a:r>
              <a:rPr lang="en-US" sz="2400" dirty="0" smtClean="0"/>
              <a:t>.</a:t>
            </a:r>
          </a:p>
          <a:p>
            <a:pPr algn="l">
              <a:buNone/>
            </a:pPr>
            <a:r>
              <a:rPr lang="ar-SA" sz="2400" dirty="0" smtClean="0"/>
              <a:t>  </a:t>
            </a:r>
            <a:r>
              <a:rPr lang="en-US" sz="2400" dirty="0" smtClean="0"/>
              <a:t>                                                                        </a:t>
            </a:r>
          </a:p>
          <a:p>
            <a:pPr algn="l" rtl="0"/>
            <a:r>
              <a:rPr lang="en-US" sz="1600" dirty="0" smtClean="0"/>
              <a:t>Mu (ETABs)=                       +60.2= 147.4KN.M</a:t>
            </a:r>
            <a:endParaRPr lang="en-US" sz="1600" dirty="0"/>
          </a:p>
        </p:txBody>
      </p:sp>
      <p:pic>
        <p:nvPicPr>
          <p:cNvPr id="5" name="Picture 10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857752" y="2928934"/>
            <a:ext cx="3665382" cy="1643074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786322"/>
            <a:ext cx="876300" cy="428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26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58204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Spectrum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928662" y="1428736"/>
            <a:ext cx="7358114" cy="618630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library blocks                        frame system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period from hand calculation,1.3*</a:t>
            </a:r>
            <a:r>
              <a:rPr lang="en-US" dirty="0" err="1" smtClean="0"/>
              <a:t>Thand</a:t>
            </a:r>
            <a:r>
              <a:rPr lang="en-US" dirty="0" smtClean="0"/>
              <a:t> =0.379s</a:t>
            </a:r>
          </a:p>
          <a:p>
            <a:pPr algn="l" rtl="0"/>
            <a:r>
              <a:rPr lang="en-US" dirty="0" smtClean="0"/>
              <a:t>                                                      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   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 </a:t>
            </a:r>
          </a:p>
        </p:txBody>
      </p:sp>
      <p:sp>
        <p:nvSpPr>
          <p:cNvPr id="10" name="سهم إلى اليمين 9"/>
          <p:cNvSpPr/>
          <p:nvPr/>
        </p:nvSpPr>
        <p:spPr>
          <a:xfrm>
            <a:off x="2500298" y="1571612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1643042" y="2071678"/>
            <a:ext cx="1857388" cy="29700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endParaRPr lang="en-US" sz="1600" dirty="0" smtClean="0"/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Z= 0.2 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0.24</a:t>
            </a:r>
          </a:p>
          <a:p>
            <a:pPr algn="l">
              <a:lnSpc>
                <a:spcPct val="150000"/>
              </a:lnSpc>
            </a:pP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</a:t>
            </a:r>
            <a:endParaRPr lang="ar-SA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0.29 sec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3786182" y="2357430"/>
            <a:ext cx="3643338" cy="86177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W=14620.96KN, Include D.L+S.D+0.25LL </a:t>
            </a:r>
          </a:p>
          <a:p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143380"/>
            <a:ext cx="3295650" cy="21907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643446"/>
            <a:ext cx="3343275" cy="219075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38200" cy="209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73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58204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Spectrum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en-US" sz="2400" dirty="0"/>
          </a:p>
          <a:p>
            <a:pPr algn="l" rtl="0">
              <a:buNone/>
            </a:pPr>
            <a:r>
              <a:rPr lang="en-US" sz="2400" dirty="0" smtClean="0"/>
              <a:t>Base shear check :                            base reaction from E-tabs    </a:t>
            </a:r>
          </a:p>
          <a:p>
            <a:pPr algn="l" rtl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b="1" dirty="0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00438"/>
            <a:ext cx="3857652" cy="268867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572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71942"/>
            <a:ext cx="3835671" cy="428628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5720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28596" y="92867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صورة 25" descr="deqw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4714876" y="2714620"/>
            <a:ext cx="3296110" cy="971686"/>
          </a:xfrm>
          <a:prstGeom prst="rect">
            <a:avLst/>
          </a:prstGeom>
        </p:spPr>
      </p:pic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214818"/>
            <a:ext cx="2515860" cy="357190"/>
          </a:xfrm>
          <a:prstGeom prst="rect">
            <a:avLst/>
          </a:prstGeom>
          <a:noFill/>
        </p:spPr>
      </p:pic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4572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786322"/>
            <a:ext cx="3205392" cy="428628"/>
          </a:xfrm>
          <a:prstGeom prst="rect">
            <a:avLst/>
          </a:prstGeom>
          <a:noFill/>
        </p:spPr>
      </p:pic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4572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95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857760"/>
            <a:ext cx="2770552" cy="285752"/>
          </a:xfrm>
          <a:prstGeom prst="rect">
            <a:avLst/>
          </a:prstGeom>
          <a:noFill/>
        </p:spPr>
      </p:pic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4572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714620"/>
            <a:ext cx="3643338" cy="500066"/>
          </a:xfrm>
          <a:prstGeom prst="rect">
            <a:avLst/>
          </a:prstGeom>
          <a:noFill/>
        </p:spPr>
      </p:pic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45720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3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عنصر نائب للمحتوى 3" descr="dwrtfg234wf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28670"/>
            <a:ext cx="5220429" cy="838317"/>
          </a:xfrm>
          <a:prstGeom prst="rect">
            <a:avLst/>
          </a:prstGeom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71678"/>
            <a:ext cx="2214578" cy="423658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496"/>
            <a:ext cx="3500430" cy="428628"/>
          </a:xfrm>
          <a:prstGeom prst="rect">
            <a:avLst/>
          </a:prstGeom>
          <a:noFill/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00438"/>
            <a:ext cx="2727633" cy="357190"/>
          </a:xfrm>
          <a:prstGeom prst="rect">
            <a:avLst/>
          </a:prstGeom>
          <a:noFill/>
        </p:spPr>
      </p:pic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14818"/>
            <a:ext cx="3523193" cy="357190"/>
          </a:xfrm>
          <a:prstGeom prst="rect">
            <a:avLst/>
          </a:prstGeom>
          <a:noFill/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4857760"/>
            <a:ext cx="4714876" cy="408584"/>
          </a:xfrm>
          <a:prstGeom prst="rect">
            <a:avLst/>
          </a:prstGeom>
          <a:noFill/>
        </p:spPr>
      </p:pic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صورة 23" descr="dfew.PNG"/>
          <p:cNvPicPr/>
          <p:nvPr/>
        </p:nvPicPr>
        <p:blipFill>
          <a:blip r:embed="rId8"/>
          <a:stretch>
            <a:fillRect/>
          </a:stretch>
        </p:blipFill>
        <p:spPr>
          <a:xfrm>
            <a:off x="4143372" y="2857496"/>
            <a:ext cx="5000628" cy="98107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857224" y="357166"/>
            <a:ext cx="292895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/>
              <a:t>Story drift </a:t>
            </a:r>
            <a:endParaRPr lang="ar-SA" sz="2400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4500562" y="2071678"/>
            <a:ext cx="42148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/>
              <a:t>show model participation ratio result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58204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Spectrum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928662" y="1428736"/>
            <a:ext cx="7358114" cy="1117228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Theater                            shear wall  system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period from hand calculation,1.3*</a:t>
            </a:r>
            <a:r>
              <a:rPr lang="en-US" dirty="0" err="1" smtClean="0"/>
              <a:t>Thand</a:t>
            </a:r>
            <a:r>
              <a:rPr lang="en-US" dirty="0" smtClean="0"/>
              <a:t> =0.42s</a:t>
            </a:r>
          </a:p>
          <a:p>
            <a:pPr algn="l" rtl="0"/>
            <a:r>
              <a:rPr lang="en-US" dirty="0" smtClean="0"/>
              <a:t>                                                        </a:t>
            </a:r>
          </a:p>
          <a:p>
            <a:pPr algn="l" rtl="0"/>
            <a:r>
              <a:rPr lang="en-US" dirty="0" smtClean="0"/>
              <a:t>                                                          T(E-tabs) = .322 s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required modal = 115 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   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 </a:t>
            </a:r>
          </a:p>
        </p:txBody>
      </p:sp>
      <p:sp>
        <p:nvSpPr>
          <p:cNvPr id="10" name="سهم إلى اليمين 9"/>
          <p:cNvSpPr/>
          <p:nvPr/>
        </p:nvSpPr>
        <p:spPr>
          <a:xfrm>
            <a:off x="2000232" y="1428736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1214414" y="2143116"/>
            <a:ext cx="1857388" cy="29700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endParaRPr lang="en-US" sz="1600" dirty="0" smtClean="0"/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Z= 0.2 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0.24</a:t>
            </a:r>
          </a:p>
          <a:p>
            <a:pPr algn="l">
              <a:lnSpc>
                <a:spcPct val="150000"/>
              </a:lnSpc>
            </a:pP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</a:t>
            </a:r>
            <a:endParaRPr lang="ar-SA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0.32 sec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3071802" y="2143116"/>
            <a:ext cx="3643338" cy="8925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</a:t>
            </a:r>
            <a:r>
              <a:rPr lang="en-US" sz="1600" dirty="0" smtClean="0"/>
              <a:t> </a:t>
            </a:r>
            <a:r>
              <a:rPr lang="en-US" b="1" dirty="0" smtClean="0"/>
              <a:t>22244.81KN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Include D.L+S.D+0.25LL </a:t>
            </a:r>
          </a:p>
          <a:p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38200" cy="209550"/>
          </a:xfrm>
          <a:prstGeom prst="rect">
            <a:avLst/>
          </a:prstGeom>
          <a:noFill/>
        </p:spPr>
      </p:pic>
      <p:pic>
        <p:nvPicPr>
          <p:cNvPr id="17" name="Picture 57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500298" y="5143512"/>
            <a:ext cx="5807034" cy="84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73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1800" dirty="0" err="1" smtClean="0"/>
              <a:t>AS</a:t>
            </a:r>
            <a:r>
              <a:rPr lang="en-US" sz="1800" baseline="-25000" dirty="0" err="1" smtClean="0"/>
              <a:t>min</a:t>
            </a:r>
            <a:r>
              <a:rPr lang="en-US" sz="1800" dirty="0" smtClean="0"/>
              <a:t> = </a:t>
            </a:r>
            <a:r>
              <a:rPr lang="en-US" sz="1800" dirty="0" err="1" smtClean="0"/>
              <a:t>ρmin</a:t>
            </a:r>
            <a:r>
              <a:rPr lang="en-US" sz="1800" dirty="0" smtClean="0"/>
              <a:t>*b*d</a:t>
            </a:r>
            <a:r>
              <a:rPr lang="en-US" dirty="0" smtClean="0"/>
              <a:t>       </a:t>
            </a:r>
            <a:r>
              <a:rPr lang="en-US" sz="1600" dirty="0" smtClean="0"/>
              <a:t>As.</a:t>
            </a:r>
            <a:r>
              <a:rPr lang="en-US" sz="1600" baseline="-25000" dirty="0" smtClean="0"/>
              <a:t>min</a:t>
            </a:r>
            <a:r>
              <a:rPr lang="en-US" sz="1600" dirty="0" smtClean="0"/>
              <a:t> = 0.0033*1000*130= 390mm2 use 3Ø14</a:t>
            </a:r>
          </a:p>
          <a:p>
            <a:pPr algn="l" rtl="0"/>
            <a:endParaRPr lang="en-US" sz="1600" dirty="0" smtClean="0"/>
          </a:p>
          <a:p>
            <a:pPr algn="l" rtl="0">
              <a:buNone/>
            </a:pPr>
            <a:r>
              <a:rPr lang="en-US" sz="1600" dirty="0" err="1" smtClean="0"/>
              <a:t>Ømn</a:t>
            </a:r>
            <a:r>
              <a:rPr lang="en-US" sz="1600" dirty="0" smtClean="0"/>
              <a:t> = </a:t>
            </a:r>
            <a:r>
              <a:rPr lang="en-US" sz="1600" dirty="0" err="1" smtClean="0"/>
              <a:t>ØAS</a:t>
            </a:r>
            <a:r>
              <a:rPr lang="en-US" sz="1600" baseline="-25000" dirty="0" err="1" smtClean="0"/>
              <a:t>min</a:t>
            </a:r>
            <a:r>
              <a:rPr lang="en-US" sz="1600" dirty="0" smtClean="0"/>
              <a:t> *FY*(D-                ) =19.16 KN.M</a:t>
            </a:r>
          </a:p>
          <a:p>
            <a:pPr algn="l" rtl="0">
              <a:buNone/>
            </a:pPr>
            <a:r>
              <a:rPr lang="en-US" sz="1600" dirty="0" smtClean="0"/>
              <a:t> </a:t>
            </a:r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ar-SA" sz="1600" dirty="0"/>
          </a:p>
        </p:txBody>
      </p:sp>
      <p:pic>
        <p:nvPicPr>
          <p:cNvPr id="4" name="صورة 3" descr="https://lh4.googleusercontent.com/QneTEQo1lACh7s7gULbygMRQAhvpX3iRk_qw_XARXDkBlyK24A1x4Hew_SLCVguDQApMP7qsgkZ3f5w0AisRx-JJaj40MCuunI5dYz4PFZDmWIqHmI6BHXIzLnEJM8wnihEO827p5kGwq-Y6E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857364"/>
            <a:ext cx="49530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428868"/>
            <a:ext cx="523875" cy="371475"/>
          </a:xfrm>
          <a:prstGeom prst="rect">
            <a:avLst/>
          </a:prstGeom>
          <a:noFill/>
        </p:spPr>
      </p:pic>
      <p:pic>
        <p:nvPicPr>
          <p:cNvPr id="7" name="صورة 6" descr="yousf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71472" y="3000372"/>
            <a:ext cx="3686175" cy="3196193"/>
          </a:xfrm>
          <a:prstGeom prst="rect">
            <a:avLst/>
          </a:prstGeom>
        </p:spPr>
      </p:pic>
      <p:pic>
        <p:nvPicPr>
          <p:cNvPr id="8" name="صورة 7" descr="yousf 2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4786314" y="4000504"/>
            <a:ext cx="3719506" cy="2166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857232"/>
            <a:ext cx="6451221" cy="30003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" name="صورة 4" descr="hjj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500438"/>
            <a:ext cx="6715172" cy="3010396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500298" y="285728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Slab Reinforcement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Beams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صورة 5" descr="d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328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61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Columns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صورة 4" descr="coulm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1071546"/>
            <a:ext cx="5534798" cy="3391374"/>
          </a:xfrm>
          <a:prstGeom prst="rect">
            <a:avLst/>
          </a:prstGeom>
        </p:spPr>
      </p:pic>
      <p:pic>
        <p:nvPicPr>
          <p:cNvPr id="7" name="صورة 6" descr="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000108"/>
            <a:ext cx="3377037" cy="507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60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صورة 4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928670"/>
            <a:ext cx="4143404" cy="550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19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810000" y="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-1"/>
            <a:ext cx="7848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Spiral Stairs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Picture 588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857224" y="1714488"/>
            <a:ext cx="7572428" cy="414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design  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42910" y="571480"/>
            <a:ext cx="8072494" cy="59093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Thickness = 40 cm   h = 33m 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Moment = 12218KN.m , V= 1460 KN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/>
              <a:t>fc_all</a:t>
            </a:r>
            <a:r>
              <a:rPr lang="en-US" dirty="0" smtClean="0"/>
              <a:t>= (0.3-0.4) * 350 =140 Kg/cm2</a:t>
            </a:r>
          </a:p>
          <a:p>
            <a:pPr algn="l" rtl="0"/>
            <a:r>
              <a:rPr lang="en-US" dirty="0" smtClean="0"/>
              <a:t>N= max (𝐴 * (𝐷+0.25𝐿) * 𝐴𝐷)</a:t>
            </a:r>
          </a:p>
          <a:p>
            <a:pPr algn="l" rtl="0"/>
            <a:r>
              <a:rPr lang="en-US" dirty="0" smtClean="0"/>
              <a:t>N= 2556.4 KN , A= 16.1 m2, y= L/2= 33/2= 4m 𝐼= I= 1197.9 m4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𝑓= −(𝑁 / 𝐴) ∓ (𝑀 / 𝐼) 𝑦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/>
              <a:t>fmin</a:t>
            </a:r>
            <a:r>
              <a:rPr lang="en-US" dirty="0" smtClean="0"/>
              <a:t> = 25.3 KN/m2 = 0.25 Kg/cm2 (compression) &lt;</a:t>
            </a:r>
            <a:r>
              <a:rPr lang="en-US" dirty="0" err="1" smtClean="0"/>
              <a:t>fc_all</a:t>
            </a:r>
            <a:r>
              <a:rPr lang="en-US" b="1" dirty="0" err="1" smtClean="0"/>
              <a:t>ok</a:t>
            </a:r>
            <a:endParaRPr lang="en-US" dirty="0" smtClean="0"/>
          </a:p>
          <a:p>
            <a:pPr algn="l" rtl="0"/>
            <a:r>
              <a:rPr lang="en-US" dirty="0" err="1" smtClean="0"/>
              <a:t>fmax</a:t>
            </a:r>
            <a:r>
              <a:rPr lang="en-US" dirty="0" smtClean="0"/>
              <a:t> = 362 KN/m2= 3.62 Kg/cm2 (compression)&lt;</a:t>
            </a:r>
            <a:r>
              <a:rPr lang="en-US" dirty="0" err="1" smtClean="0"/>
              <a:t>fc_all</a:t>
            </a:r>
            <a:r>
              <a:rPr lang="en-US" dirty="0" smtClean="0"/>
              <a:t>, </a:t>
            </a:r>
            <a:r>
              <a:rPr lang="en-US" b="1" dirty="0" smtClean="0"/>
              <a:t>ok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dirty="0" smtClean="0"/>
              <a:t>For boundary</a:t>
            </a:r>
          </a:p>
          <a:p>
            <a:pPr algn="l" rtl="0"/>
            <a:r>
              <a:rPr lang="en-US" dirty="0" smtClean="0"/>
              <a:t>The boundary width= 0.1*L= 0.1*33 = 3.3 m</a:t>
            </a:r>
          </a:p>
          <a:p>
            <a:pPr algn="l" rtl="0"/>
            <a:r>
              <a:rPr lang="en-US" dirty="0" smtClean="0"/>
              <a:t>ρ= 1%</a:t>
            </a:r>
          </a:p>
          <a:p>
            <a:pPr algn="l" rtl="0"/>
            <a:r>
              <a:rPr lang="en-US" dirty="0" smtClean="0"/>
              <a:t>As= ρ b d = 0.01*0.4 * 1 = 4000mm</a:t>
            </a:r>
            <a:r>
              <a:rPr lang="en-US" baseline="30000" dirty="0" smtClean="0"/>
              <a:t>2</a:t>
            </a:r>
            <a:r>
              <a:rPr lang="en-US" dirty="0" smtClean="0"/>
              <a:t>16Ø18 mm</a:t>
            </a:r>
          </a:p>
          <a:p>
            <a:pPr algn="l" rtl="0"/>
            <a:r>
              <a:rPr lang="en-US" dirty="0" smtClean="0"/>
              <a:t>Stirrups 1Ø10/15cm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design  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42910" y="1357298"/>
            <a:ext cx="8072494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horizontal steel:</a:t>
            </a:r>
          </a:p>
          <a:p>
            <a:pPr algn="l" rtl="0"/>
            <a:r>
              <a:rPr lang="en-US" dirty="0" smtClean="0"/>
              <a:t>ρ= 0.25%</a:t>
            </a:r>
          </a:p>
          <a:p>
            <a:pPr algn="l" rtl="0"/>
            <a:r>
              <a:rPr lang="en-US" dirty="0" smtClean="0"/>
              <a:t>As= ρ b d= 0.0025*0.4*1= 1000mm</a:t>
            </a:r>
            <a:r>
              <a:rPr lang="en-US" baseline="30000" dirty="0" smtClean="0"/>
              <a:t>2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10Ø12mm</a:t>
            </a:r>
            <a:r>
              <a:rPr lang="en-US" baseline="30000" dirty="0" smtClean="0"/>
              <a:t>2</a:t>
            </a:r>
            <a:r>
              <a:rPr lang="en-US" dirty="0" smtClean="0"/>
              <a:t>/m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For vertical steel:</a:t>
            </a:r>
          </a:p>
          <a:p>
            <a:pPr algn="l" rtl="0"/>
            <a:r>
              <a:rPr lang="en-US" dirty="0" smtClean="0"/>
              <a:t>ρ= 0.3%</a:t>
            </a:r>
          </a:p>
          <a:p>
            <a:pPr algn="l" rtl="0"/>
            <a:r>
              <a:rPr lang="en-US" dirty="0" smtClean="0"/>
              <a:t>As= ρ b d= 0.003*0.4*1= 1200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10Ø12mm/m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design  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42910" y="1357298"/>
            <a:ext cx="8072494" cy="50783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5" name="صورة 4" descr="15683497_1561767010519619_918404490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14488"/>
            <a:ext cx="7781925" cy="1833566"/>
          </a:xfrm>
          <a:prstGeom prst="rect">
            <a:avLst/>
          </a:prstGeom>
        </p:spPr>
      </p:pic>
      <p:pic>
        <p:nvPicPr>
          <p:cNvPr id="6" name="صورة 5" descr="15712905_1561766990519621_1775204556_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714752"/>
            <a:ext cx="7462836" cy="20097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602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70737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80855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6829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61085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4198634"/>
            <a:ext cx="552456" cy="161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786446" y="4000504"/>
            <a:ext cx="2971800" cy="7858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786446" y="5000636"/>
            <a:ext cx="2900362" cy="7143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57884" y="314324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514350" indent="-514350" algn="l" rtl="0">
              <a:buAutoNum type="arabicPeriod"/>
            </a:pPr>
            <a:r>
              <a:rPr lang="en-US" cap="all" dirty="0" smtClean="0"/>
              <a:t>LOW OPERATING COSTS.</a:t>
            </a:r>
          </a:p>
          <a:p>
            <a:pPr marL="514350" indent="-514350" algn="l" rtl="0">
              <a:buAutoNum type="arabicPeriod"/>
            </a:pPr>
            <a:endParaRPr lang="en-US" cap="all" dirty="0" smtClean="0"/>
          </a:p>
          <a:p>
            <a:pPr marL="514350" indent="-514350" algn="l" rtl="0">
              <a:buNone/>
            </a:pPr>
            <a:r>
              <a:rPr lang="en-US" cap="all" dirty="0" smtClean="0"/>
              <a:t>2.PRECISE ZONE CONTROL.</a:t>
            </a:r>
          </a:p>
          <a:p>
            <a:pPr marL="514350" indent="-514350" algn="l" rtl="0">
              <a:buNone/>
            </a:pPr>
            <a:endParaRPr lang="en-US" b="1" dirty="0" smtClean="0"/>
          </a:p>
          <a:p>
            <a:pPr marL="514350" indent="-514350" algn="l" rtl="0">
              <a:buNone/>
            </a:pPr>
            <a:r>
              <a:rPr lang="en-US" cap="all" dirty="0" smtClean="0"/>
              <a:t>3.PERSONAL COMFORT.</a:t>
            </a:r>
            <a:endParaRPr lang="en-US" b="1" dirty="0" smtClean="0"/>
          </a:p>
          <a:p>
            <a:pPr marL="514350" indent="-514350" algn="l" rtl="0">
              <a:buNone/>
            </a:pPr>
            <a:r>
              <a:rPr lang="en-US" cap="all" dirty="0" smtClean="0"/>
              <a:t>.</a:t>
            </a:r>
            <a:endParaRPr lang="en-US" b="1" dirty="0" smtClean="0"/>
          </a:p>
          <a:p>
            <a:pPr marL="514350" indent="-514350" algn="l" rtl="0">
              <a:buNone/>
            </a:pP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514350" indent="-514350" algn="l" rtl="0">
              <a:buNone/>
            </a:pPr>
            <a:endParaRPr lang="en-US" b="1" dirty="0" smtClean="0"/>
          </a:p>
          <a:p>
            <a:endParaRPr lang="ar-SA" dirty="0"/>
          </a:p>
        </p:txBody>
      </p:sp>
      <p:pic>
        <p:nvPicPr>
          <p:cNvPr id="4" name="صورة 3" descr="sdw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728" y="2000240"/>
            <a:ext cx="1905000" cy="1847850"/>
          </a:xfrm>
          <a:prstGeom prst="rect">
            <a:avLst/>
          </a:prstGeom>
        </p:spPr>
      </p:pic>
      <p:pic>
        <p:nvPicPr>
          <p:cNvPr id="5" name="صورة 4" descr="dwdf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929322" y="2071678"/>
            <a:ext cx="1885950" cy="1847850"/>
          </a:xfrm>
          <a:prstGeom prst="rect">
            <a:avLst/>
          </a:prstGeom>
        </p:spPr>
      </p:pic>
      <p:pic>
        <p:nvPicPr>
          <p:cNvPr id="6" name="صورة 5" descr="control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500166" y="4357694"/>
            <a:ext cx="2133600" cy="13716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5929322" y="4429132"/>
            <a:ext cx="17859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Indoor unit </a:t>
            </a: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428728" y="3857628"/>
            <a:ext cx="19288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Out door unit 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714744" y="4857760"/>
            <a:ext cx="15716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Remote control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643042" y="2071678"/>
          <a:ext cx="5411470" cy="3785616"/>
        </p:xfrm>
        <a:graphic>
          <a:graphicData uri="http://schemas.openxmlformats.org/drawingml/2006/table">
            <a:tbl>
              <a:tblPr rtl="1"/>
              <a:tblGrid>
                <a:gridCol w="1803400"/>
                <a:gridCol w="1804035"/>
                <a:gridCol w="1804035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Cooling load (kw)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Heating load (kw)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8.43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8.43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Bath rooms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36.9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17.4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Library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19.75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12.8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Corridor (gf)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4.21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3.73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Entrance 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12.73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9.23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Gallery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24.81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18.3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Cafeteria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7.34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2.01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Kitchen (gf)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7.58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5.65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Management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8.51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2.61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Class room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4.49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3.36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Tecing room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21.51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11.57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Corridor (f.f)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4.56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2.01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Kitchen (f.f)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22.15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11.55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Music room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3.66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Computer lab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7.97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7.78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Multi-purpose room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76.42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Theater 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267.85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186.66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Total 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pic>
        <p:nvPicPr>
          <p:cNvPr id="4" name="صورة 3" descr="hff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14348" y="2071678"/>
            <a:ext cx="7215238" cy="392909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142976" y="1571612"/>
            <a:ext cx="4000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0"/>
            <a:r>
              <a:rPr lang="en-US" dirty="0" smtClean="0"/>
              <a:t>Required pipe diameter for cafteria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pic>
        <p:nvPicPr>
          <p:cNvPr id="4" name="صورة 3" descr="theate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538" y="2071678"/>
            <a:ext cx="6338911" cy="410898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571604" y="1643050"/>
            <a:ext cx="4000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Required pipe diameter for theater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-304800" y="-199280"/>
            <a:ext cx="6248400" cy="123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Circulation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and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Entrances</a:t>
            </a:r>
            <a:endParaRPr lang="ar-SA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790250"/>
            <a:ext cx="8001000" cy="5997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571604" y="1643050"/>
            <a:ext cx="4000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In door unit distribution in cafteria </a:t>
            </a:r>
            <a:endParaRPr lang="ar-SA" dirty="0"/>
          </a:p>
        </p:txBody>
      </p:sp>
      <p:pic>
        <p:nvPicPr>
          <p:cNvPr id="7" name="صورة 6" descr="ca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143116"/>
            <a:ext cx="6439799" cy="4248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Vrv</a:t>
            </a:r>
            <a:r>
              <a:rPr lang="en-US" dirty="0" smtClean="0"/>
              <a:t> system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571604" y="1643050"/>
            <a:ext cx="4000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In door unit distribution in theater </a:t>
            </a:r>
            <a:endParaRPr lang="ar-SA" dirty="0"/>
          </a:p>
        </p:txBody>
      </p:sp>
      <p:pic>
        <p:nvPicPr>
          <p:cNvPr id="6" name="صورة 5" descr="fdrfgvb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00240"/>
            <a:ext cx="4553586" cy="4534533"/>
          </a:xfrm>
          <a:prstGeom prst="rect">
            <a:avLst/>
          </a:prstGeom>
        </p:spPr>
      </p:pic>
      <p:pic>
        <p:nvPicPr>
          <p:cNvPr id="8" name="صورة 7" descr="fdsv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412" y="2357430"/>
            <a:ext cx="3448588" cy="372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3966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4108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531401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77538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 flipV="1">
            <a:off x="4876800" y="4214818"/>
            <a:ext cx="695332" cy="387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929322" y="4286256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929322" y="5214950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929322" y="3214686"/>
            <a:ext cx="2971800" cy="7858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393793"/>
            <a:ext cx="54102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Water consumption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685800" y="5518009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water demand = 6450 Gallon/day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428736"/>
            <a:ext cx="685804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Water isolation  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</a:rPr>
            </a:b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</a:endParaRPr>
          </a:p>
        </p:txBody>
      </p:sp>
      <p:pic>
        <p:nvPicPr>
          <p:cNvPr id="4" name="عنصر نائب للمحتوى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357298"/>
            <a:ext cx="4857784" cy="4795348"/>
          </a:xfr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supply : </a:t>
            </a:r>
            <a:b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286116" y="47148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For collector 1 :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meter   :  2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vertical : 2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horizontal : 1.5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branch: 1”</a:t>
            </a:r>
            <a:endParaRPr lang="ar-SA" b="1" dirty="0"/>
          </a:p>
        </p:txBody>
      </p:sp>
      <p:pic>
        <p:nvPicPr>
          <p:cNvPr id="7" name="عنصر نائب للمحتوى 6" descr="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357298"/>
            <a:ext cx="3214710" cy="3125095"/>
          </a:xfr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Water supply system 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       </a:t>
            </a:r>
            <a:r>
              <a:rPr lang="en-US" sz="3200" b="1" dirty="0" smtClean="0"/>
              <a:t>Tank Design: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 size of the tank will be computed over four days.</a:t>
            </a:r>
          </a:p>
          <a:p>
            <a:pPr algn="l" rtl="0">
              <a:buNone/>
            </a:pPr>
            <a:r>
              <a:rPr lang="en-US" dirty="0" smtClean="0"/>
              <a:t>6450 * 4 = 25800 gallon</a:t>
            </a:r>
          </a:p>
          <a:p>
            <a:pPr algn="l" rtl="0">
              <a:buNone/>
            </a:pPr>
            <a:r>
              <a:rPr lang="en-US" dirty="0" smtClean="0"/>
              <a:t>                = 117.3 cubic meter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5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240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528661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59291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4198634"/>
            <a:ext cx="762000" cy="3298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3319051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4088687"/>
            <a:ext cx="2971800" cy="65968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4858322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HVAC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142999" y="112338"/>
            <a:ext cx="6553200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for Library and offices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214546" y="521495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Stack diameter = 4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Slope for pipe  (horizontal pipe) 4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= 1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%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Slope for pipe  (horizontal pipe) 2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= 1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% </a:t>
            </a:r>
            <a:endParaRPr lang="en-US" sz="1050" b="1" dirty="0" smtClean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b="1" dirty="0"/>
          </a:p>
        </p:txBody>
      </p:sp>
      <p:pic>
        <p:nvPicPr>
          <p:cNvPr id="8" name="صورة 7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2571768" cy="3496163"/>
          </a:xfrm>
          <a:prstGeom prst="rect">
            <a:avLst/>
          </a:prstGeom>
        </p:spPr>
      </p:pic>
      <p:pic>
        <p:nvPicPr>
          <p:cNvPr id="9" name="صورة 8" descr="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142984"/>
            <a:ext cx="3524742" cy="39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4804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19114" y="4603993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Electrical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00034" y="528438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00034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29190" y="4857760"/>
            <a:ext cx="500066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422620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4995844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5765479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0459"/>
            <a:ext cx="22860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Parking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4784248"/>
              </p:ext>
            </p:extLst>
          </p:nvPr>
        </p:nvGraphicFramePr>
        <p:xfrm>
          <a:off x="457200" y="2659366"/>
          <a:ext cx="3352800" cy="3622369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676400"/>
                <a:gridCol w="1676400"/>
              </a:tblGrid>
              <a:tr h="953176"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No.</a:t>
                      </a:r>
                      <a:r>
                        <a:rPr lang="en-US" sz="2600" baseline="0" dirty="0" smtClean="0"/>
                        <a:t> car parking</a:t>
                      </a:r>
                      <a:endParaRPr lang="ar-SA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zone</a:t>
                      </a:r>
                      <a:endParaRPr lang="ar-SA" sz="2600" dirty="0"/>
                    </a:p>
                  </a:txBody>
                  <a:tcPr marT="65969" marB="65969"/>
                </a:tc>
              </a:tr>
              <a:tr h="952295"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62 cars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4 busses</a:t>
                      </a:r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Theaters</a:t>
                      </a:r>
                      <a:r>
                        <a:rPr lang="en-US" sz="2600" baseline="0" dirty="0" smtClean="0"/>
                        <a:t> and library </a:t>
                      </a:r>
                      <a:endParaRPr lang="ar-SA" sz="2600" dirty="0"/>
                    </a:p>
                  </a:txBody>
                  <a:tcPr marT="65969" marB="65969"/>
                </a:tc>
              </a:tr>
              <a:tr h="1715187"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10</a:t>
                      </a:r>
                      <a:r>
                        <a:rPr lang="en-US" sz="2600" baseline="0" dirty="0" smtClean="0"/>
                        <a:t> cars</a:t>
                      </a:r>
                      <a:endParaRPr lang="en-US" sz="2600" dirty="0" smtClean="0"/>
                    </a:p>
                    <a:p>
                      <a:pPr algn="ctr" rtl="1"/>
                      <a:endParaRPr lang="en-US" sz="2600" dirty="0" smtClean="0"/>
                    </a:p>
                    <a:p>
                      <a:pPr algn="ctr" rtl="1"/>
                      <a:r>
                        <a:rPr lang="en-US" sz="2600" dirty="0" smtClean="0"/>
                        <a:t>17 cars </a:t>
                      </a:r>
                      <a:br>
                        <a:rPr lang="en-US" sz="2600" dirty="0" smtClean="0"/>
                      </a:br>
                      <a:endParaRPr lang="ar-SA" sz="2600" dirty="0"/>
                    </a:p>
                  </a:txBody>
                  <a:tcPr marT="65969" marB="65969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600" dirty="0" smtClean="0"/>
                        <a:t>Employee </a:t>
                      </a:r>
                    </a:p>
                    <a:p>
                      <a:pPr algn="ctr" rtl="1"/>
                      <a:endParaRPr lang="en-US" sz="2600" dirty="0" smtClean="0"/>
                    </a:p>
                    <a:p>
                      <a:pPr algn="ctr" rtl="1"/>
                      <a:r>
                        <a:rPr lang="en-US" sz="2600" dirty="0" smtClean="0"/>
                        <a:t>Gallery</a:t>
                      </a:r>
                      <a:endParaRPr lang="ar-SA" sz="2600" dirty="0"/>
                    </a:p>
                  </a:txBody>
                  <a:tcPr marT="65969" marB="65969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33400" y="1669834"/>
            <a:ext cx="2667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2150 m2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0" y="240512"/>
            <a:ext cx="5105400" cy="619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97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729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Sockets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67462"/>
            <a:ext cx="4267200" cy="485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73616"/>
            <a:ext cx="2386012" cy="496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805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728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Lighting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5610" y="1676693"/>
            <a:ext cx="5110969" cy="47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354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9383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3" y="1503633"/>
            <a:ext cx="5565832" cy="408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1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79769"/>
            <a:ext cx="8229600" cy="4525963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79769"/>
            <a:ext cx="7500990" cy="47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604384"/>
            <a:ext cx="4143372" cy="24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477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57158" y="198592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7158" y="328459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57158" y="2634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7158" y="396498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57158" y="456284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7158" y="5284383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Safety  Design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57158" y="594404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57158" y="1326236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3" name="رابط بشكل مرفق 12"/>
          <p:cNvCxnSpPr/>
          <p:nvPr/>
        </p:nvCxnSpPr>
        <p:spPr>
          <a:xfrm>
            <a:off x="4572000" y="5500702"/>
            <a:ext cx="78581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5892800" y="3978739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Emergency signs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5867400" y="5765479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Evacuation maps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892800" y="4844577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Sprinklers distribution 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8300" y="-791282"/>
            <a:ext cx="8229600" cy="2800767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Emergency Signs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2501307"/>
            <a:ext cx="2985135" cy="223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501307"/>
            <a:ext cx="2143140" cy="220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7" y="2398231"/>
            <a:ext cx="1446027" cy="276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0034" y="-694076"/>
            <a:ext cx="8229600" cy="175432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Sprinklers Distribution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5" y="1161308"/>
            <a:ext cx="3429024" cy="569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0034" y="-487922"/>
            <a:ext cx="7901014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Sprinklers Distribution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161308"/>
            <a:ext cx="3929090" cy="927692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Cafeteria – Ground Floor</a:t>
            </a:r>
            <a:endParaRPr lang="ar-Q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1" y="1676692"/>
            <a:ext cx="4105275" cy="464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5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0755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8002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533234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Safety  Design </a:t>
            </a:r>
            <a:endParaRPr lang="ar-SA" sz="2000" b="1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BOQ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88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3361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3200" dirty="0" smtClean="0"/>
              <a:t>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Quantity Survey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85786" y="2295154"/>
            <a:ext cx="8077200" cy="3078541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Total cost of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Cultural center </a:t>
            </a:r>
            <a:r>
              <a:rPr lang="en-US" b="1" dirty="0" smtClean="0">
                <a:solidFill>
                  <a:schemeClr val="tx1"/>
                </a:solidFill>
              </a:rPr>
              <a:t>per meter       square = 1,821 NIS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Total Cost of the Cultural center </a:t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= 4,886,250.70 NIS</a:t>
            </a:r>
            <a:endParaRPr lang="ar-Q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47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2219572"/>
            <a:ext cx="762000" cy="3298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219572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Circulation and entrances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989208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Parking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758843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4528478"/>
            <a:ext cx="2971800" cy="6596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44993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plan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00166" y="2143116"/>
            <a:ext cx="6096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/>
              <a:t>  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</a:t>
            </a:r>
            <a:endParaRPr lang="en-US" sz="7200" b="1" dirty="0" smtClean="0"/>
          </a:p>
          <a:p>
            <a:endParaRPr lang="en-US" dirty="0" smtClean="0"/>
          </a:p>
          <a:p>
            <a:pPr algn="ctr"/>
            <a:r>
              <a:rPr lang="en-US" sz="3600" b="1" dirty="0" smtClean="0"/>
              <a:t>  </a:t>
            </a:r>
          </a:p>
          <a:p>
            <a:endParaRPr lang="ar-QA" dirty="0"/>
          </a:p>
        </p:txBody>
      </p:sp>
    </p:spTree>
    <p:extLst>
      <p:ext uri="{BB962C8B-B14F-4D97-AF65-F5344CB8AC3E}">
        <p14:creationId xmlns:p14="http://schemas.microsoft.com/office/powerpoint/2010/main" xmlns="" val="38415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1260</Words>
  <PresentationFormat>عرض على الشاشة (3:4)‏</PresentationFormat>
  <Paragraphs>547</Paragraphs>
  <Slides>90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90</vt:i4>
      </vt:variant>
    </vt:vector>
  </HeadingPairs>
  <TitlesOfParts>
    <vt:vector size="91" baseType="lpstr">
      <vt:lpstr>سمة Office</vt:lpstr>
      <vt:lpstr>Cultural   Center</vt:lpstr>
      <vt:lpstr>Outline</vt:lpstr>
      <vt:lpstr>الشريحة 3</vt:lpstr>
      <vt:lpstr>الشريحة 4</vt:lpstr>
      <vt:lpstr>Outline</vt:lpstr>
      <vt:lpstr>الشريحة 6</vt:lpstr>
      <vt:lpstr>الشريحة 7</vt:lpstr>
      <vt:lpstr> Parking </vt:lpstr>
      <vt:lpstr>Outline</vt:lpstr>
      <vt:lpstr> Basement Floor </vt:lpstr>
      <vt:lpstr> Ground Floor </vt:lpstr>
      <vt:lpstr> First Floor </vt:lpstr>
      <vt:lpstr> East Elevation </vt:lpstr>
      <vt:lpstr> North Elevation </vt:lpstr>
      <vt:lpstr> South Elevation </vt:lpstr>
      <vt:lpstr> West Elevation </vt:lpstr>
      <vt:lpstr>Section B-B</vt:lpstr>
      <vt:lpstr>Section C-C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Outline</vt:lpstr>
      <vt:lpstr>  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Outline</vt:lpstr>
      <vt:lpstr>الشريحة 39</vt:lpstr>
      <vt:lpstr>Reverberation Time RT60 </vt:lpstr>
      <vt:lpstr>الشريحة 41</vt:lpstr>
      <vt:lpstr>Outline</vt:lpstr>
      <vt:lpstr> Design Codes </vt:lpstr>
      <vt:lpstr> Design Data </vt:lpstr>
      <vt:lpstr>Designed block </vt:lpstr>
      <vt:lpstr> Structural Systems </vt:lpstr>
      <vt:lpstr>Cheeks </vt:lpstr>
      <vt:lpstr> Checks ETABS 2015 </vt:lpstr>
      <vt:lpstr> Checks ETABS 2015 </vt:lpstr>
      <vt:lpstr> Checks ETABS 2015 </vt:lpstr>
      <vt:lpstr> Seismic Design Response Spectrum </vt:lpstr>
      <vt:lpstr> Seismic Design Response Spectrum </vt:lpstr>
      <vt:lpstr> </vt:lpstr>
      <vt:lpstr> Seismic Design Response Spectrum </vt:lpstr>
      <vt:lpstr>Slab design </vt:lpstr>
      <vt:lpstr>الشريحة 56</vt:lpstr>
      <vt:lpstr> Beams Reinforcement </vt:lpstr>
      <vt:lpstr> Columns Reinforcement </vt:lpstr>
      <vt:lpstr> Footing Reinforcement </vt:lpstr>
      <vt:lpstr> Spiral Stairs Reinforcement </vt:lpstr>
      <vt:lpstr>Shear wall design  </vt:lpstr>
      <vt:lpstr>Shear wall design  </vt:lpstr>
      <vt:lpstr>Shear wall design  </vt:lpstr>
      <vt:lpstr>Outline</vt:lpstr>
      <vt:lpstr>Vrv system </vt:lpstr>
      <vt:lpstr>Vrv system </vt:lpstr>
      <vt:lpstr>Vrv system </vt:lpstr>
      <vt:lpstr>Vrv system </vt:lpstr>
      <vt:lpstr>Vrv system </vt:lpstr>
      <vt:lpstr>Vrv system </vt:lpstr>
      <vt:lpstr>Vrv system </vt:lpstr>
      <vt:lpstr>Outline</vt:lpstr>
      <vt:lpstr>الشريحة 73</vt:lpstr>
      <vt:lpstr>Water isolation    </vt:lpstr>
      <vt:lpstr>Water supply :  </vt:lpstr>
      <vt:lpstr> Water supply system :          Tank Design:</vt:lpstr>
      <vt:lpstr>Outline</vt:lpstr>
      <vt:lpstr>الشريحة 78</vt:lpstr>
      <vt:lpstr>Outline</vt:lpstr>
      <vt:lpstr> Distribution of Sockets </vt:lpstr>
      <vt:lpstr> Distribution of Lighting </vt:lpstr>
      <vt:lpstr>Artificial Lighting Dialux Program </vt:lpstr>
      <vt:lpstr>Artificial Lighting Dialux Program </vt:lpstr>
      <vt:lpstr>Outline</vt:lpstr>
      <vt:lpstr> Emergency Signs  </vt:lpstr>
      <vt:lpstr> Fire Sprinklers Distribution </vt:lpstr>
      <vt:lpstr> Fire Sprinklers Distribution </vt:lpstr>
      <vt:lpstr>Outline</vt:lpstr>
      <vt:lpstr>  Quantity Survey </vt:lpstr>
      <vt:lpstr>الشريحة 90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  Center</dc:title>
  <dc:creator>Alaseel</dc:creator>
  <cp:lastModifiedBy>Alaseel</cp:lastModifiedBy>
  <cp:revision>13</cp:revision>
  <dcterms:created xsi:type="dcterms:W3CDTF">2016-12-23T14:24:53Z</dcterms:created>
  <dcterms:modified xsi:type="dcterms:W3CDTF">2016-12-23T20:50:30Z</dcterms:modified>
</cp:coreProperties>
</file>