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6" r:id="rId1"/>
  </p:sldMasterIdLst>
  <p:sldIdLst>
    <p:sldId id="256" r:id="rId2"/>
    <p:sldId id="291" r:id="rId3"/>
    <p:sldId id="259" r:id="rId4"/>
    <p:sldId id="289" r:id="rId5"/>
    <p:sldId id="288" r:id="rId6"/>
    <p:sldId id="290" r:id="rId7"/>
    <p:sldId id="263" r:id="rId8"/>
    <p:sldId id="260" r:id="rId9"/>
    <p:sldId id="266" r:id="rId10"/>
    <p:sldId id="261" r:id="rId11"/>
    <p:sldId id="265" r:id="rId12"/>
    <p:sldId id="287" r:id="rId13"/>
    <p:sldId id="267" r:id="rId14"/>
    <p:sldId id="268" r:id="rId15"/>
    <p:sldId id="269" r:id="rId16"/>
    <p:sldId id="270" r:id="rId17"/>
    <p:sldId id="271" r:id="rId18"/>
    <p:sldId id="284" r:id="rId19"/>
    <p:sldId id="272" r:id="rId20"/>
    <p:sldId id="285" r:id="rId21"/>
    <p:sldId id="286" r:id="rId22"/>
    <p:sldId id="273" r:id="rId23"/>
    <p:sldId id="274" r:id="rId24"/>
    <p:sldId id="275" r:id="rId25"/>
    <p:sldId id="297" r:id="rId26"/>
    <p:sldId id="276" r:id="rId27"/>
    <p:sldId id="277" r:id="rId28"/>
    <p:sldId id="299" r:id="rId29"/>
    <p:sldId id="278" r:id="rId30"/>
    <p:sldId id="281" r:id="rId31"/>
    <p:sldId id="282" r:id="rId32"/>
    <p:sldId id="283" r:id="rId33"/>
    <p:sldId id="298" r:id="rId34"/>
    <p:sldId id="292" r:id="rId35"/>
    <p:sldId id="279" r:id="rId36"/>
    <p:sldId id="280" r:id="rId37"/>
    <p:sldId id="293" r:id="rId38"/>
    <p:sldId id="295" r:id="rId39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15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268803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3322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69938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21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62074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5317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5925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13187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63474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18972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3AFAA87-8F83-4082-A4C5-2AE9B98BB3D0}" type="datetimeFigureOut">
              <a:rPr lang="ar-JO" smtClean="0"/>
              <a:t>27/09/1439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EC68623-50CE-4552-A971-B7EB1F897CD9}" type="slidenum">
              <a:rPr lang="ar-JO" smtClean="0"/>
              <a:t>‹#›</a:t>
            </a:fld>
            <a:endParaRPr lang="ar-JO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5.png"/><Relationship Id="rId10" Type="http://schemas.openxmlformats.org/officeDocument/2006/relationships/image" Target="../media/image48.png"/><Relationship Id="rId4" Type="http://schemas.openxmlformats.org/officeDocument/2006/relationships/image" Target="../media/image43.png"/><Relationship Id="rId9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067" y="1813650"/>
            <a:ext cx="9144000" cy="98413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dobe Garamond Pro" panose="02020502060506020403" pitchFamily="18" charset="0"/>
              </a:rPr>
              <a:t>Nablus Municipality  Redesign</a:t>
            </a:r>
            <a:endParaRPr lang="ar-JO" dirty="0">
              <a:latin typeface="Adobe Garamond Pro" panose="020205020605060204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4190" y="2674211"/>
            <a:ext cx="3784980" cy="1655762"/>
          </a:xfrm>
        </p:spPr>
        <p:txBody>
          <a:bodyPr>
            <a:normAutofit/>
          </a:bodyPr>
          <a:lstStyle/>
          <a:p>
            <a:pPr algn="l"/>
            <a:endParaRPr lang="en-US" sz="2000" dirty="0" smtClean="0">
              <a:latin typeface="Adobe Garamond Pro" panose="02020502060506020403" pitchFamily="18" charset="0"/>
              <a:cs typeface="+mj-cs"/>
            </a:endParaRPr>
          </a:p>
          <a:p>
            <a:pPr algn="l"/>
            <a:r>
              <a:rPr lang="en-US" sz="2000" dirty="0" smtClean="0">
                <a:latin typeface="Adobe Garamond Pro" panose="02020502060506020403" pitchFamily="18" charset="0"/>
                <a:cs typeface="+mj-cs"/>
              </a:rPr>
              <a:t>Presented by:</a:t>
            </a:r>
          </a:p>
          <a:p>
            <a:pPr algn="l"/>
            <a:r>
              <a:rPr lang="en-US" sz="2000" dirty="0" err="1" smtClean="0">
                <a:latin typeface="Adobe Garamond Pro" panose="02020502060506020403" pitchFamily="18" charset="0"/>
                <a:cs typeface="+mj-cs"/>
              </a:rPr>
              <a:t>Nour</a:t>
            </a:r>
            <a:r>
              <a:rPr lang="en-US" sz="2000" dirty="0" smtClean="0">
                <a:latin typeface="Adobe Garamond Pro" panose="02020502060506020403" pitchFamily="18" charset="0"/>
                <a:cs typeface="+mj-cs"/>
              </a:rPr>
              <a:t> </a:t>
            </a:r>
            <a:r>
              <a:rPr lang="en-US" sz="2000" dirty="0" err="1" smtClean="0">
                <a:latin typeface="Adobe Garamond Pro" panose="02020502060506020403" pitchFamily="18" charset="0"/>
                <a:cs typeface="+mj-cs"/>
              </a:rPr>
              <a:t>Aldin</a:t>
            </a:r>
            <a:r>
              <a:rPr lang="en-US" sz="2000" dirty="0" smtClean="0">
                <a:latin typeface="Adobe Garamond Pro" panose="02020502060506020403" pitchFamily="18" charset="0"/>
                <a:cs typeface="+mj-cs"/>
              </a:rPr>
              <a:t> </a:t>
            </a:r>
            <a:r>
              <a:rPr lang="en-US" sz="2000" dirty="0" err="1" smtClean="0">
                <a:latin typeface="Adobe Garamond Pro" panose="02020502060506020403" pitchFamily="18" charset="0"/>
                <a:cs typeface="+mj-cs"/>
              </a:rPr>
              <a:t>Tubeileh</a:t>
            </a:r>
            <a:endParaRPr lang="en-US" sz="2000" dirty="0" smtClean="0">
              <a:latin typeface="Adobe Garamond Pro" panose="02020502060506020403" pitchFamily="18" charset="0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520" y="1158853"/>
            <a:ext cx="4440480" cy="519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76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268" y="1837882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</a:rPr>
              <a:t>Slap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8268" y="2464838"/>
            <a:ext cx="6555980" cy="1824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Wu = 26 </a:t>
            </a:r>
            <a:r>
              <a:rPr lang="en-US" dirty="0" err="1" smtClean="0">
                <a:latin typeface="Adobe Caslon Pro" panose="0205050205050A020403" pitchFamily="18" charset="0"/>
              </a:rPr>
              <a:t>kN</a:t>
            </a:r>
            <a:r>
              <a:rPr lang="en-US" dirty="0" smtClean="0">
                <a:latin typeface="Adobe Caslon Pro" panose="0205050205050A020403" pitchFamily="18" charset="0"/>
              </a:rPr>
              <a:t>/m</a:t>
            </a:r>
            <a:r>
              <a:rPr lang="en-US" sz="1400" dirty="0" smtClean="0">
                <a:latin typeface="Adobe Caslon Pro" panose="0205050205050A020403" pitchFamily="18" charset="0"/>
              </a:rPr>
              <a:t>2.</a:t>
            </a:r>
          </a:p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One-Way ribbed slap 30 cm thickness with </a:t>
            </a:r>
            <a:r>
              <a:rPr lang="en-US" b="1" dirty="0" smtClean="0">
                <a:latin typeface="Adobe Caslon Pro" panose="0205050205050A020403" pitchFamily="18" charset="0"/>
              </a:rPr>
              <a:t>drop beams.</a:t>
            </a:r>
          </a:p>
          <a:p>
            <a:pPr algn="l" rtl="0"/>
            <a:r>
              <a:rPr lang="en-US" b="1" dirty="0" smtClean="0">
                <a:latin typeface="Adobe Caslon Pro" panose="0205050205050A020403" pitchFamily="18" charset="0"/>
              </a:rPr>
              <a:t> </a:t>
            </a:r>
            <a:r>
              <a:rPr lang="en-US" dirty="0" smtClean="0">
                <a:latin typeface="Adobe Caslon Pro" panose="0205050205050A020403" pitchFamily="18" charset="0"/>
              </a:rPr>
              <a:t>the figures bellow shows shear stress diagram with</a:t>
            </a:r>
          </a:p>
          <a:p>
            <a:pPr marL="0" indent="0" algn="l" rtl="0">
              <a:buNone/>
            </a:pP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smtClean="0">
                <a:latin typeface="Adobe Caslon Pro" panose="0205050205050A020403" pitchFamily="18" charset="0"/>
              </a:rPr>
              <a:t>      limit of Vu =100 </a:t>
            </a:r>
            <a:r>
              <a:rPr lang="en-US" dirty="0" err="1" smtClean="0">
                <a:latin typeface="Adobe Caslon Pro" panose="0205050205050A020403" pitchFamily="18" charset="0"/>
              </a:rPr>
              <a:t>kN</a:t>
            </a:r>
            <a:r>
              <a:rPr lang="en-US" dirty="0" smtClean="0">
                <a:latin typeface="Adobe Caslon Pro" panose="0205050205050A020403" pitchFamily="18" charset="0"/>
              </a:rPr>
              <a:t>/m2</a:t>
            </a:r>
          </a:p>
          <a:p>
            <a:pPr algn="l" rtl="0"/>
            <a:endParaRPr lang="ar-JO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126480" y="3539111"/>
            <a:ext cx="1464106" cy="267061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8771084" y="3150741"/>
            <a:ext cx="3045084" cy="305898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8771084" y="0"/>
            <a:ext cx="2804542" cy="30475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652681" y="2920621"/>
            <a:ext cx="2922945" cy="23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2" name="Rectangle 11"/>
          <p:cNvSpPr/>
          <p:nvPr/>
        </p:nvSpPr>
        <p:spPr>
          <a:xfrm>
            <a:off x="8666328" y="5991367"/>
            <a:ext cx="3261815" cy="2183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091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</a:t>
            </a:r>
            <a:r>
              <a:rPr lang="en-US" dirty="0" smtClean="0"/>
              <a:t> </a:t>
            </a:r>
            <a:r>
              <a:rPr lang="en-US" dirty="0" smtClean="0">
                <a:latin typeface="Adobe Caslon Pro" panose="0205050205050A020403" pitchFamily="18" charset="0"/>
              </a:rPr>
              <a:t>design</a:t>
            </a:r>
            <a:r>
              <a:rPr lang="en-US" dirty="0" smtClean="0"/>
              <a:t> 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</a:rPr>
              <a:t>Slap</a:t>
            </a:r>
            <a:r>
              <a:rPr lang="en-US" dirty="0" smtClean="0"/>
              <a:t> </a:t>
            </a:r>
            <a:r>
              <a:rPr lang="en-US" dirty="0">
                <a:latin typeface="Adobe Caslon Pro" panose="0205050205050A020403" pitchFamily="18" charset="0"/>
              </a:rPr>
              <a:t>d</a:t>
            </a:r>
            <a:r>
              <a:rPr lang="en-US" dirty="0" smtClean="0">
                <a:latin typeface="Adobe Caslon Pro" panose="0205050205050A020403" pitchFamily="18" charset="0"/>
              </a:rPr>
              <a:t>esign</a:t>
            </a:r>
            <a:r>
              <a:rPr lang="en-US" dirty="0" smtClean="0"/>
              <a:t>:</a:t>
            </a:r>
            <a:endParaRPr lang="ar-JO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8814019" y="3017626"/>
            <a:ext cx="2843763" cy="320416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8776902" y="0"/>
            <a:ext cx="2917998" cy="3211703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6295400" y="3419957"/>
            <a:ext cx="1679080" cy="2798467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55548" y="2264549"/>
            <a:ext cx="6555980" cy="2310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Ø"/>
            </a:pPr>
            <a:r>
              <a:rPr lang="en-US" dirty="0">
                <a:latin typeface="Adobe Caslon Pro" panose="0205050205050A020403" pitchFamily="18" charset="0"/>
              </a:rPr>
              <a:t>T</a:t>
            </a:r>
            <a:r>
              <a:rPr lang="en-US" dirty="0" smtClean="0">
                <a:latin typeface="Adobe Caslon Pro" panose="0205050205050A020403" pitchFamily="18" charset="0"/>
              </a:rPr>
              <a:t>he figures bellow shows Moment distribution diagram with limit of Mu =120 </a:t>
            </a:r>
            <a:r>
              <a:rPr lang="en-US" dirty="0" err="1" smtClean="0">
                <a:latin typeface="Adobe Caslon Pro" panose="0205050205050A020403" pitchFamily="18" charset="0"/>
              </a:rPr>
              <a:t>kN.m</a:t>
            </a:r>
            <a:endParaRPr lang="en-US" dirty="0" smtClean="0">
              <a:latin typeface="Adobe Caslon Pro" panose="0205050205050A020403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dobe Caslon Pro" panose="0205050205050A020403" pitchFamily="18" charset="0"/>
              </a:rPr>
              <a:t>So the areas that show as dark red and dark blue are the areas the needs more than As min.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dobe Caslon Pro" panose="0205050205050A020403" pitchFamily="18" charset="0"/>
              </a:rPr>
              <a:t>All slaps will use As min= 4 </a:t>
            </a:r>
            <a:r>
              <a:rPr lang="ar-SA" dirty="0">
                <a:latin typeface="Adobe Caslon Pro" panose="0205050205050A020403" pitchFamily="18" charset="0"/>
              </a:rPr>
              <a:t>∅</a:t>
            </a:r>
            <a:r>
              <a:rPr lang="en-US" dirty="0">
                <a:latin typeface="Adobe Caslon Pro" panose="0205050205050A020403" pitchFamily="18" charset="0"/>
              </a:rPr>
              <a:t>14</a:t>
            </a:r>
            <a:endParaRPr lang="en-US" dirty="0" smtClean="0">
              <a:latin typeface="Adobe Caslon Pro" panose="0205050205050A020403" pitchFamily="18" charset="0"/>
            </a:endParaRPr>
          </a:p>
          <a:p>
            <a:pPr algn="l" rtl="0"/>
            <a:endParaRPr lang="ar-JO" dirty="0"/>
          </a:p>
        </p:txBody>
      </p:sp>
      <p:sp>
        <p:nvSpPr>
          <p:cNvPr id="12" name="Rectangle 11"/>
          <p:cNvSpPr/>
          <p:nvPr/>
        </p:nvSpPr>
        <p:spPr>
          <a:xfrm>
            <a:off x="8666328" y="6005015"/>
            <a:ext cx="3028572" cy="22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8194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</a:t>
            </a:r>
            <a:r>
              <a:rPr lang="en-US" dirty="0" smtClean="0"/>
              <a:t> </a:t>
            </a:r>
            <a:r>
              <a:rPr lang="en-US" dirty="0" smtClean="0">
                <a:latin typeface="Adobe Caslon Pro" panose="0205050205050A020403" pitchFamily="18" charset="0"/>
              </a:rPr>
              <a:t>design</a:t>
            </a:r>
            <a:r>
              <a:rPr lang="en-US" dirty="0" smtClean="0"/>
              <a:t> 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</a:rPr>
              <a:t>Slap</a:t>
            </a:r>
            <a:r>
              <a:rPr lang="en-US" dirty="0" smtClean="0"/>
              <a:t> </a:t>
            </a:r>
            <a:r>
              <a:rPr lang="en-US" dirty="0">
                <a:latin typeface="Adobe Caslon Pro" panose="0205050205050A020403" pitchFamily="18" charset="0"/>
              </a:rPr>
              <a:t>d</a:t>
            </a:r>
            <a:r>
              <a:rPr lang="en-US" dirty="0" smtClean="0">
                <a:latin typeface="Adobe Caslon Pro" panose="0205050205050A020403" pitchFamily="18" charset="0"/>
              </a:rPr>
              <a:t>esign</a:t>
            </a:r>
            <a:r>
              <a:rPr lang="en-US" dirty="0" smtClean="0"/>
              <a:t>:</a:t>
            </a:r>
            <a:endParaRPr lang="ar-JO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8" y="2264549"/>
            <a:ext cx="6555980" cy="2310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The following figure shows a section in the slap 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666328" y="6005015"/>
            <a:ext cx="3028572" cy="22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86" y="2549828"/>
            <a:ext cx="8473566" cy="356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78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Beam design: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9"/>
            <a:ext cx="7947007" cy="2310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First beam dimension (D1) was calculated from ACI 318 deflection table.</a:t>
            </a:r>
          </a:p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Dimension to check calculated as : D=D1*1.3 , And approximate to united depth for similar beams.</a:t>
            </a:r>
          </a:p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table bellow shows the first dimension investigation and then checked on ETABs, where b(n) is main beam and </a:t>
            </a:r>
            <a:r>
              <a:rPr lang="en-US" dirty="0" err="1" smtClean="0">
                <a:latin typeface="Adobe Caslon Pro" panose="0205050205050A020403" pitchFamily="18" charset="0"/>
                <a:cs typeface="+mj-cs"/>
              </a:rPr>
              <a:t>bs</a:t>
            </a:r>
            <a:r>
              <a:rPr lang="en-US" dirty="0" smtClean="0">
                <a:latin typeface="Adobe Caslon Pro" panose="0205050205050A020403" pitchFamily="18" charset="0"/>
                <a:cs typeface="+mj-cs"/>
              </a:rPr>
              <a:t>(n) secondary beam.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095" y="4027754"/>
            <a:ext cx="5889310" cy="2149598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8502554" y="2000954"/>
            <a:ext cx="3562067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6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Beam design: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9"/>
            <a:ext cx="7947007" cy="2310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figure bellow shows the beam steel reinforcement result for each span in each beam from ETABs after modifying dimensions.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565996" y="2895027"/>
            <a:ext cx="6509765" cy="345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07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Beam design: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9"/>
            <a:ext cx="7947007" cy="706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figure bellow shows the final dimension and reinforcement after grouping to near values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560772" y="2971482"/>
            <a:ext cx="8733116" cy="12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6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Beam design: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9"/>
            <a:ext cx="7947007" cy="706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figure bellow shows the final dimension and reinforcement after grouping to near values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895" y="2618016"/>
            <a:ext cx="7813983" cy="372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66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Column design: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9"/>
            <a:ext cx="7947007" cy="706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First ,column dimensions was calculated manually , and then it entered to ETABs to be checked, the initial dimensions are: 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1813" y="2713552"/>
            <a:ext cx="4477871" cy="36762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525" y="2618015"/>
            <a:ext cx="1133288" cy="375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4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Column design: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9"/>
            <a:ext cx="7947007" cy="706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following figure shows the column distribution: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0" y="1737360"/>
            <a:ext cx="4762500" cy="513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8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Column design: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9"/>
            <a:ext cx="7947007" cy="706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final column dimensions and reinforcement after checks on ETABs are: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803" y="0"/>
            <a:ext cx="2695575" cy="196215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803" y="1785849"/>
            <a:ext cx="2611755" cy="211518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473" y="4133583"/>
            <a:ext cx="2668905" cy="236347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643" y="4428223"/>
            <a:ext cx="2736850" cy="206883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319" y="2703543"/>
            <a:ext cx="2114550" cy="168529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406" y="4344361"/>
            <a:ext cx="2329180" cy="2084705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961" y="4388833"/>
            <a:ext cx="3313430" cy="20847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345" y="2645646"/>
            <a:ext cx="5991046" cy="176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85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design:</a:t>
            </a:r>
            <a:endParaRPr lang="ar-J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5532" y="1823582"/>
            <a:ext cx="2814012" cy="499483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dobe Caslon Pro" panose="0205050205050A020403" pitchFamily="18" charset="0"/>
              </a:rPr>
              <a:t>Main building </a:t>
            </a: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974921" y="1844430"/>
            <a:ext cx="2814012" cy="499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dobe Caslon Pro" panose="0205050205050A020403" pitchFamily="18" charset="0"/>
              </a:rPr>
              <a:t>Extinction building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860" y="2359057"/>
            <a:ext cx="5430985" cy="38410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39" y="2256735"/>
            <a:ext cx="2168729" cy="41268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562" y="2425386"/>
            <a:ext cx="3380807" cy="395817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6281756" y="1737360"/>
            <a:ext cx="0" cy="464620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64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>
            <a:normAutofit fontScale="92500"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Shear wall design: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9"/>
            <a:ext cx="7947007" cy="706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following figure shows the shear wall reinforcements: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7225" y="638175"/>
            <a:ext cx="3914775" cy="621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98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>
            <a:normAutofit fontScale="85000" lnSpcReduction="10000"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Stair reinforcement: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9"/>
            <a:ext cx="7947007" cy="2229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following figure shows the Stairs reinforcements:</a:t>
            </a:r>
          </a:p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hook between the mid slap and the shear wall is = 200 mm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281" y="3443259"/>
            <a:ext cx="5865495" cy="2446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design 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548" y="1785849"/>
            <a:ext cx="2010448" cy="43021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Footing design: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8"/>
            <a:ext cx="9257193" cy="244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Adobe Caslon Pro" panose="0205050205050A020403" pitchFamily="18" charset="0"/>
                <a:cs typeface="+mj-cs"/>
              </a:rPr>
              <a:t>After manual calculating of footing area , depending on total loads from column and considered as single footing , they crossed each other , and the total area of column and wall footing was more than 70% of total base area , so It had been designed as </a:t>
            </a:r>
            <a:r>
              <a:rPr lang="en-US" b="1" dirty="0" smtClean="0">
                <a:latin typeface="Adobe Caslon Pro" panose="0205050205050A020403" pitchFamily="18" charset="0"/>
                <a:cs typeface="+mj-cs"/>
              </a:rPr>
              <a:t>mat foundation </a:t>
            </a:r>
          </a:p>
          <a:p>
            <a:pPr algn="l" rtl="0"/>
            <a:r>
              <a:rPr lang="en-US" dirty="0">
                <a:latin typeface="Adobe Caslon Pro" panose="0205050205050A020403" pitchFamily="18" charset="0"/>
                <a:cs typeface="+mj-cs"/>
              </a:rPr>
              <a:t>Depth of foundation is 80 cm</a:t>
            </a:r>
          </a:p>
          <a:p>
            <a:pPr algn="l" rtl="0"/>
            <a:r>
              <a:rPr lang="en-US" dirty="0">
                <a:latin typeface="Adobe Caslon Pro" panose="0205050205050A020403" pitchFamily="18" charset="0"/>
                <a:cs typeface="+mj-cs"/>
              </a:rPr>
              <a:t>Upper net = 1 Ø18/200 mm in two direction.</a:t>
            </a:r>
          </a:p>
          <a:p>
            <a:pPr algn="l" rtl="0"/>
            <a:r>
              <a:rPr lang="en-US" dirty="0">
                <a:latin typeface="Adobe Caslon Pro" panose="0205050205050A020403" pitchFamily="18" charset="0"/>
                <a:cs typeface="+mj-cs"/>
              </a:rPr>
              <a:t>Lower net = 1 Ø16/200 mm in tow direction.</a:t>
            </a:r>
          </a:p>
        </p:txBody>
      </p:sp>
    </p:spTree>
    <p:extLst>
      <p:ext uri="{BB962C8B-B14F-4D97-AF65-F5344CB8AC3E}">
        <p14:creationId xmlns:p14="http://schemas.microsoft.com/office/powerpoint/2010/main" val="258935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Acoustical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8"/>
            <a:ext cx="9257193" cy="244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97280" y="2487179"/>
            <a:ext cx="6146952" cy="4023360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b="1" dirty="0">
                <a:latin typeface="Adobe Caslon Pro" panose="0205050205050A020403" pitchFamily="18" charset="0"/>
              </a:rPr>
              <a:t>Acoustical design elements </a:t>
            </a:r>
            <a:r>
              <a:rPr lang="en-US" b="1" dirty="0" smtClean="0">
                <a:latin typeface="Adobe Caslon Pro" panose="0205050205050A020403" pitchFamily="18" charset="0"/>
              </a:rPr>
              <a:t>: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1800" dirty="0">
                <a:latin typeface="Adobe Caslon Pro" panose="0205050205050A020403" pitchFamily="18" charset="0"/>
              </a:rPr>
              <a:t>Background Noise (BN)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Adobe Caslon Pro" panose="0205050205050A020403" pitchFamily="18" charset="0"/>
              </a:rPr>
              <a:t>Sound </a:t>
            </a:r>
            <a:r>
              <a:rPr lang="en-US" sz="1800" dirty="0">
                <a:latin typeface="Adobe Caslon Pro" panose="0205050205050A020403" pitchFamily="18" charset="0"/>
              </a:rPr>
              <a:t>transition class (STC).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1800" dirty="0">
                <a:latin typeface="Adobe Caslon Pro" panose="0205050205050A020403" pitchFamily="18" charset="0"/>
              </a:rPr>
              <a:t>Impact Insolation Class (IIC).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1800" dirty="0">
                <a:latin typeface="Adobe Caslon Pro" panose="0205050205050A020403" pitchFamily="18" charset="0"/>
              </a:rPr>
              <a:t>Reverberation Time.</a:t>
            </a:r>
          </a:p>
          <a:p>
            <a:pPr algn="l" rtl="0"/>
            <a:endParaRPr lang="ar-JO" sz="1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95735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smtClean="0">
                <a:latin typeface="Adobe Caslon Pro" panose="0205050205050A020403" pitchFamily="18" charset="0"/>
                <a:cs typeface="+mj-cs"/>
              </a:rPr>
              <a:t>Three rooms had been used for calculations checks based on similarity of spaces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8646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Acoustical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900" y="1938272"/>
            <a:ext cx="9257193" cy="957351"/>
          </a:xfrm>
        </p:spPr>
        <p:txBody>
          <a:bodyPr>
            <a:normAutofit fontScale="92500" lnSpcReduction="20000"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Background Noise (BN) : Depend on (Architectural Acoustic) , BN for working places is 40-45 </a:t>
            </a:r>
            <a:r>
              <a:rPr lang="en-US" dirty="0" err="1" smtClean="0">
                <a:latin typeface="Adobe Caslon Pro" panose="0205050205050A020403" pitchFamily="18" charset="0"/>
                <a:cs typeface="+mj-cs"/>
              </a:rPr>
              <a:t>dB.</a:t>
            </a:r>
            <a:endParaRPr lang="en-US" dirty="0" smtClean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STC:  The figure bellow shows STC value for each element in the building at 500 Hz: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en-US" dirty="0" smtClean="0">
              <a:latin typeface="Adobe Caslon Pro" panose="0205050205050A020403" pitchFamily="18" charset="0"/>
              <a:cs typeface="+mj-cs"/>
            </a:endParaRPr>
          </a:p>
          <a:p>
            <a:pPr marL="0" indent="0" algn="l" rtl="0">
              <a:buNone/>
            </a:pPr>
            <a:endParaRPr lang="en-US" dirty="0" smtClean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07947" y="2416948"/>
            <a:ext cx="9257193" cy="244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US" dirty="0" smtClean="0">
              <a:latin typeface="Adobe Caslon Pro" panose="0205050205050A020403" pitchFamily="18" charset="0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23670"/>
              </p:ext>
            </p:extLst>
          </p:nvPr>
        </p:nvGraphicFramePr>
        <p:xfrm>
          <a:off x="2194525" y="2895623"/>
          <a:ext cx="5951942" cy="18542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975971"/>
                <a:gridCol w="2975971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STC value (dB)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Element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58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Partitions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46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External wall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37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Glazing (Curtin wall)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 55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Doors</a:t>
                      </a:r>
                      <a:endParaRPr lang="ar-J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41900" y="4860878"/>
            <a:ext cx="9257193" cy="125331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sz="1900" dirty="0" smtClean="0">
                <a:latin typeface="Adobe Caslon Pro" panose="0205050205050A020403" pitchFamily="18" charset="0"/>
                <a:cs typeface="+mj-cs"/>
              </a:rPr>
              <a:t>Sound transition and noise reduction : it have to be around 60 dB to avoid noise and it is equal to 42 dB in the critical area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1900" dirty="0" smtClean="0">
                <a:latin typeface="Adobe Caslon Pro" panose="0205050205050A020403" pitchFamily="18" charset="0"/>
                <a:cs typeface="+mj-cs"/>
              </a:rPr>
              <a:t>IIC: for floors was calculated using INSUL 8.0 to be 42dB  </a:t>
            </a:r>
            <a:endParaRPr lang="ar-JO" sz="1900" dirty="0">
              <a:latin typeface="Adobe Caslon Pro" panose="0205050205050A020403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8146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Acoustical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07947" y="2416948"/>
            <a:ext cx="9257193" cy="244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endParaRPr lang="en-US" dirty="0" smtClean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84672" y="194094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416476"/>
              </p:ext>
            </p:extLst>
          </p:nvPr>
        </p:nvGraphicFramePr>
        <p:xfrm>
          <a:off x="284672" y="1940943"/>
          <a:ext cx="233362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Bitmap Image" r:id="rId3" imgW="3552381" imgH="5342857" progId="Paint.Picture">
                  <p:embed/>
                </p:oleObj>
              </mc:Choice>
              <mc:Fallback>
                <p:oleObj name="Bitmap Image" r:id="rId3" imgW="3552381" imgH="5342857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672" y="1940943"/>
                        <a:ext cx="2333625" cy="243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2618297" y="1940943"/>
            <a:ext cx="2783840" cy="3300095"/>
          </a:xfrm>
          <a:prstGeom prst="rect">
            <a:avLst/>
          </a:prstGeom>
        </p:spPr>
      </p:pic>
      <p:cxnSp>
        <p:nvCxnSpPr>
          <p:cNvPr id="12" name="Straight Connector 11"/>
          <p:cNvCxnSpPr>
            <a:stCxn id="2" idx="2"/>
          </p:cNvCxnSpPr>
          <p:nvPr/>
        </p:nvCxnSpPr>
        <p:spPr>
          <a:xfrm>
            <a:off x="6126480" y="1737360"/>
            <a:ext cx="0" cy="464618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6231255" y="201359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989822"/>
              </p:ext>
            </p:extLst>
          </p:nvPr>
        </p:nvGraphicFramePr>
        <p:xfrm>
          <a:off x="6916384" y="1097680"/>
          <a:ext cx="2409825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Bitmap Image" r:id="rId6" imgW="5144218" imgH="5428571" progId="Paint.Picture">
                  <p:embed/>
                </p:oleObj>
              </mc:Choice>
              <mc:Fallback>
                <p:oleObj name="Bitmap Image" r:id="rId6" imgW="5144218" imgH="5428571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6384" y="1097680"/>
                        <a:ext cx="2409825" cy="222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/>
          <p:cNvPicPr/>
          <p:nvPr/>
        </p:nvPicPr>
        <p:blipFill>
          <a:blip r:embed="rId8"/>
          <a:stretch>
            <a:fillRect/>
          </a:stretch>
        </p:blipFill>
        <p:spPr>
          <a:xfrm>
            <a:off x="9758752" y="1270311"/>
            <a:ext cx="2265045" cy="2846705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6126480" y="4183811"/>
            <a:ext cx="6065520" cy="172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C:\Users\user\Desktop\New folder (7)\New folder (6)\NOUR\material\iic floor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6704" y="4320599"/>
            <a:ext cx="2005557" cy="192590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6814868" y="3528204"/>
            <a:ext cx="1483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STC for External wall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52019" y="4551314"/>
            <a:ext cx="148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IIC of floor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1251" y="4987059"/>
            <a:ext cx="1483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STC for Glazing wall</a:t>
            </a:r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24" name="Picture 23" descr="C:\Users\user\Desktop\New folder (7)\New folder (6)\NOUR\material\stc floor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5790" y="4210340"/>
            <a:ext cx="1369059" cy="23663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587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Acoustical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8"/>
            <a:ext cx="9257193" cy="244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957351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Reverberation Time (RT60) : Based on (Architectural Acoustics) , RT60 is recommended to be more than 0.6 seconds in work places , the table bellow shows the calculated value from Ecotect program for 3 rooms chosen basing on similarity at 500 Hz , based in MIL-SE :  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308361"/>
              </p:ext>
            </p:extLst>
          </p:nvPr>
        </p:nvGraphicFramePr>
        <p:xfrm>
          <a:off x="1493065" y="2870344"/>
          <a:ext cx="8128000" cy="148336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RT60 (s) </a:t>
                      </a:r>
                      <a:endParaRPr lang="ar-JO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Room</a:t>
                      </a:r>
                      <a:endParaRPr lang="ar-JO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0.63</a:t>
                      </a:r>
                      <a:endParaRPr lang="ar-JO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JO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0.78</a:t>
                      </a:r>
                      <a:endParaRPr lang="ar-JO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ar-JO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0.69</a:t>
                      </a:r>
                      <a:endParaRPr lang="ar-JO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JO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5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HVAC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8"/>
            <a:ext cx="9257193" cy="244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VRF system had been used in HVAC design.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Design builder program was used for calculating heating and cooling load in the building.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Copper pipes was used from the outdoor unit to fans coil , and ducts from fan coil to diffusers.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  Each fan coil is feeding one zone , and zones was divided based on volumetric flow rate of the fan coil can carry.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Outdoor unit was chosen based on the total cooling and heating load that can carry.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6237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HVAC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5547" y="2264548"/>
            <a:ext cx="9257193" cy="244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>
              <a:latin typeface="Adobe Caslon Pro" panose="0205050205050A020403" pitchFamily="18" charset="0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following figure shows the building layout , shadow and the surrounding buildings in design builder: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759564" y="2299478"/>
            <a:ext cx="4962405" cy="372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78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HVAC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Total cooling load of the building is 193 kW.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The total Heating load of the building is 110 kW.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Fan coil that selected is from DAIKIN Company, </a:t>
            </a:r>
            <a:r>
              <a:rPr lang="en-US" dirty="0">
                <a:latin typeface="Adobe Caslon Pro" panose="0205050205050A020403" pitchFamily="18" charset="0"/>
                <a:cs typeface="+mj-cs"/>
              </a:rPr>
              <a:t>with mass flow rate of 1746 m3\h (0.49 m3/s), 7.2 kW cooling capacity and 8.8 heating capacity</a:t>
            </a:r>
            <a:r>
              <a:rPr lang="en-US" dirty="0" smtClean="0">
                <a:latin typeface="Adobe Caslon Pro" panose="0205050205050A020403" pitchFamily="18" charset="0"/>
                <a:cs typeface="+mj-cs"/>
              </a:rPr>
              <a:t>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Out door unit that selected is </a:t>
            </a:r>
            <a:r>
              <a:rPr lang="en-US" b="1" u="sng" dirty="0" smtClean="0">
                <a:latin typeface="Adobe Caslon Pro" panose="0205050205050A020403" pitchFamily="18" charset="0"/>
                <a:cs typeface="+mj-cs"/>
              </a:rPr>
              <a:t>Tow of</a:t>
            </a: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 </a:t>
            </a:r>
            <a:r>
              <a:rPr lang="en-US" sz="1800" dirty="0">
                <a:latin typeface="Adobe Caslon Pro" panose="0205050205050A020403" pitchFamily="18" charset="0"/>
                <a:cs typeface="+mj-cs"/>
              </a:rPr>
              <a:t>36HP had been chosen with 101 cooling capacity and 113 heating </a:t>
            </a: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capacity.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en-US" sz="1800" dirty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7483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855"/>
          </a:xfrm>
        </p:spPr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Architectural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300" y="1918769"/>
            <a:ext cx="2744739" cy="1014211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Main Building Plans :</a:t>
            </a:r>
          </a:p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Ground floor:</a:t>
            </a:r>
            <a:endParaRPr lang="ar-JO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8119" y="1069675"/>
            <a:ext cx="5203881" cy="51924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09" y="2932980"/>
            <a:ext cx="5256255" cy="322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02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Lighting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DIALux</a:t>
            </a:r>
            <a:r>
              <a:rPr lang="en-US" dirty="0" smtClean="0">
                <a:latin typeface="Adobe Caslon Pro" panose="0205050205050A020403" pitchFamily="18" charset="0"/>
                <a:cs typeface="+mj-cs"/>
              </a:rPr>
              <a:t> </a:t>
            </a: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EVO</a:t>
            </a:r>
            <a:r>
              <a:rPr lang="en-US" dirty="0" smtClean="0">
                <a:latin typeface="Adobe Caslon Pro" panose="0205050205050A020403" pitchFamily="18" charset="0"/>
                <a:cs typeface="+mj-cs"/>
              </a:rPr>
              <a:t> </a:t>
            </a: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program</a:t>
            </a:r>
            <a:r>
              <a:rPr lang="en-US" dirty="0" smtClean="0">
                <a:latin typeface="Adobe Caslon Pro" panose="0205050205050A020403" pitchFamily="18" charset="0"/>
                <a:cs typeface="+mj-cs"/>
              </a:rPr>
              <a:t> was used to design lighting in the building </a:t>
            </a:r>
            <a:endParaRPr lang="en-US" sz="1800" dirty="0" smtClean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The table bellow shows </a:t>
            </a:r>
            <a:r>
              <a:rPr lang="en-US" dirty="0" smtClean="0">
                <a:latin typeface="Adobe Caslon Pro" panose="0205050205050A020403" pitchFamily="18" charset="0"/>
                <a:cs typeface="+mj-cs"/>
              </a:rPr>
              <a:t>the</a:t>
            </a: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 recommended Lux values: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en-US" sz="1800" dirty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en-US" dirty="0" smtClean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en-US" dirty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en-US" dirty="0" smtClean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en-US" dirty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en-US" dirty="0" smtClean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Glare value is recommended to be less than 22.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505" y="1737360"/>
            <a:ext cx="3797935" cy="285051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606405"/>
              </p:ext>
            </p:extLst>
          </p:nvPr>
        </p:nvGraphicFramePr>
        <p:xfrm>
          <a:off x="1351129" y="2717070"/>
          <a:ext cx="5439350" cy="259588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719675"/>
                <a:gridCol w="2719675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Lux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Room Function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500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Public service room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100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WC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100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Stairs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300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Office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300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Cafeteria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100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dobe Caslon Pro" panose="0205050205050A020403" pitchFamily="18" charset="0"/>
                        </a:rPr>
                        <a:t>Corridors</a:t>
                      </a:r>
                      <a:endParaRPr lang="ar-JO" dirty="0">
                        <a:latin typeface="Adobe Caslon Pro" panose="0205050205050A0204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8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Lighting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The table bellow shows the luminaires and lamps that had been used :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en-US" sz="1800" dirty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73" y="2553769"/>
            <a:ext cx="5638800" cy="28765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3873" y="2553769"/>
            <a:ext cx="566737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3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Lighting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The following figure (1) shows the lighting distribution in one of the offices that will be a sample for design:</a:t>
            </a:r>
          </a:p>
          <a:p>
            <a:pPr marL="0" indent="0" algn="l" rtl="0">
              <a:buNone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Figure (2) shows the uniformity in the room:</a:t>
            </a:r>
          </a:p>
          <a:p>
            <a:pPr marL="0" indent="0" algn="l" rtl="0">
              <a:buNone/>
            </a:pPr>
            <a:endParaRPr lang="en-US" sz="1800" dirty="0" smtClean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err="1" smtClean="0">
                <a:latin typeface="Adobe Caslon Pro" panose="0205050205050A020403" pitchFamily="18" charset="0"/>
                <a:cs typeface="+mj-cs"/>
              </a:rPr>
              <a:t>Eavg</a:t>
            </a: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=407 lux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UGR= 15.6</a:t>
            </a:r>
            <a:endParaRPr lang="en-US" sz="1800" dirty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605750" y="2148926"/>
            <a:ext cx="2237105" cy="259461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855" y="2311804"/>
            <a:ext cx="3023235" cy="2268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4092393" y="3319575"/>
            <a:ext cx="2623109" cy="29271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54120" y="4718698"/>
            <a:ext cx="13774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Figure (1)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68070" y="4816502"/>
            <a:ext cx="13774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Figure (2)</a:t>
            </a:r>
            <a:endParaRPr lang="ar-JO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1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Lighting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The following figure displays the luminaries distribution in the ground floor:</a:t>
            </a: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305" y="2322872"/>
            <a:ext cx="3826800" cy="392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7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Electrical Elements: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The following Figure shows Sockets distribution in GF and F1 as an example:</a:t>
            </a:r>
            <a:endParaRPr lang="en-US" sz="1800" dirty="0">
              <a:latin typeface="Adobe Caslon Pro" panose="0205050205050A020403" pitchFamily="18" charset="0"/>
              <a:cs typeface="+mj-cs"/>
            </a:endParaRPr>
          </a:p>
          <a:p>
            <a:pPr algn="l" rtl="0">
              <a:buFont typeface="Wingdings" panose="05000000000000000000" pitchFamily="2" charset="2"/>
              <a:buChar char="v"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823" y="2141956"/>
            <a:ext cx="4391025" cy="4333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695" y="2132431"/>
            <a:ext cx="42672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5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Fire safety: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  <a:cs typeface="+mj-cs"/>
              </a:rPr>
              <a:t>Wet pipe sprinklers system was used as the main way to suppression fire.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Heat detectors with alarm system was used to detect fires.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A box located in several spaces in the building contains an extinguisher and a Hose, the figure bellow is an example for the system plan: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A separate water tanks located at the final story to feed hoses and sprinklers, with</a:t>
            </a:r>
          </a:p>
          <a:p>
            <a:pPr marL="0" indent="0" algn="l" rtl="0">
              <a:buNone/>
            </a:pPr>
            <a:r>
              <a:rPr lang="en-US" sz="1800" dirty="0" smtClean="0">
                <a:latin typeface="Adobe Caslon Pro" panose="0205050205050A020403" pitchFamily="18" charset="0"/>
                <a:cs typeface="+mj-cs"/>
              </a:rPr>
              <a:t>net volume of 8 m3.</a:t>
            </a:r>
            <a:endParaRPr lang="en-US" sz="1800" dirty="0">
              <a:latin typeface="Adobe Caslon Pro" panose="0205050205050A020403" pitchFamily="18" charset="0"/>
              <a:cs typeface="+mj-cs"/>
            </a:endParaRPr>
          </a:p>
          <a:p>
            <a:pPr marL="0" indent="0" algn="l" rtl="0">
              <a:buNone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8745655" y="3089858"/>
            <a:ext cx="3446345" cy="376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8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Drainage System: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buFont typeface="Wingdings" panose="05000000000000000000" pitchFamily="2" charset="2"/>
              <a:buChar char="Ø"/>
            </a:pPr>
            <a:r>
              <a:rPr lang="en-US" dirty="0">
                <a:latin typeface="Adobe Caslon Pro" panose="0205050205050A020403" pitchFamily="18" charset="0"/>
              </a:rPr>
              <a:t>Size of pipe from sinks to stack: 2 inch with slope 1%.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r>
              <a:rPr lang="en-US" dirty="0">
                <a:latin typeface="Adobe Caslon Pro" panose="0205050205050A020403" pitchFamily="18" charset="0"/>
              </a:rPr>
              <a:t>Size of pipe from WC to stack: 4 inch with slope 1%.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r>
              <a:rPr lang="en-US" dirty="0">
                <a:latin typeface="Adobe Caslon Pro" panose="0205050205050A020403" pitchFamily="18" charset="0"/>
              </a:rPr>
              <a:t>Size of manholes: (0.7*0.7) m.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r>
              <a:rPr lang="en-US" dirty="0">
                <a:latin typeface="Adobe Caslon Pro" panose="0205050205050A020403" pitchFamily="18" charset="0"/>
              </a:rPr>
              <a:t>Size of pipe from stack to manhole: 4 inch with slope 1%.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r>
              <a:rPr lang="en-US" dirty="0">
                <a:latin typeface="Adobe Caslon Pro" panose="0205050205050A020403" pitchFamily="18" charset="0"/>
              </a:rPr>
              <a:t>Size of pipe between manholes: 6 inch with slope 1</a:t>
            </a:r>
            <a:r>
              <a:rPr lang="en-US" dirty="0" smtClean="0">
                <a:latin typeface="Adobe Caslon Pro" panose="0205050205050A020403" pitchFamily="18" charset="0"/>
              </a:rPr>
              <a:t>%.</a:t>
            </a:r>
          </a:p>
          <a:p>
            <a:pPr marL="0" lvl="0" indent="0" algn="l" rtl="0">
              <a:buNone/>
            </a:pPr>
            <a:r>
              <a:rPr lang="en-US" dirty="0" smtClean="0">
                <a:latin typeface="Adobe Caslon Pro" panose="0205050205050A020403" pitchFamily="18" charset="0"/>
              </a:rPr>
              <a:t>The figure bellow shows the manhole pipe line , and a WC piping:</a:t>
            </a:r>
            <a:endParaRPr lang="en-US" dirty="0">
              <a:latin typeface="Adobe Caslon Pro" panose="0205050205050A020403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534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Drainage System: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897188"/>
            <a:ext cx="9257193" cy="41897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dobe Caslon Pro" panose="0205050205050A020403" pitchFamily="18" charset="0"/>
              </a:rPr>
              <a:t>The figure bellow shows the Manhole pipe lines out side building :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endParaRPr lang="en-US" dirty="0">
              <a:latin typeface="Adobe Caslon Pro" panose="0205050205050A020403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endParaRPr lang="ar-JO" dirty="0">
              <a:latin typeface="Adobe Caslon Pro" panose="0205050205050A020403" pitchFamily="18" charset="0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5253" y="2171072"/>
            <a:ext cx="5151947" cy="44322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2322058"/>
            <a:ext cx="6468553" cy="166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21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720" y="1539483"/>
            <a:ext cx="10058400" cy="2798243"/>
          </a:xfrm>
        </p:spPr>
        <p:txBody>
          <a:bodyPr/>
          <a:lstStyle/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The End</a:t>
            </a:r>
            <a:br>
              <a:rPr lang="en-US" dirty="0" smtClean="0">
                <a:latin typeface="Adobe Caslon Pro" panose="0205050205050A020403" pitchFamily="18" charset="0"/>
              </a:rPr>
            </a:br>
            <a:r>
              <a:rPr lang="en-US" dirty="0" smtClean="0">
                <a:latin typeface="Adobe Caslon Pro" panose="0205050205050A020403" pitchFamily="18" charset="0"/>
              </a:rPr>
              <a:t>Thank you</a:t>
            </a:r>
            <a:endParaRPr lang="ar-JO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98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855"/>
          </a:xfrm>
        </p:spPr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Architectural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300" y="1918769"/>
            <a:ext cx="2744739" cy="1014211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Main Building Plans :</a:t>
            </a:r>
          </a:p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F1+F2+F3 floors:</a:t>
            </a:r>
            <a:endParaRPr lang="ar-JO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083" y="1164566"/>
            <a:ext cx="4837689" cy="513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1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855"/>
          </a:xfrm>
        </p:spPr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Architectural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2308" y="1944649"/>
            <a:ext cx="2744739" cy="401737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Main Building Plans 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047" y="1472601"/>
            <a:ext cx="4333875" cy="4533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99" y="1652815"/>
            <a:ext cx="4592617" cy="45629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72996" y="2682815"/>
            <a:ext cx="1199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Floor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3924" y="4879676"/>
            <a:ext cx="1199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Floor</a:t>
            </a:r>
            <a:endParaRPr lang="en-US" dirty="0"/>
          </a:p>
        </p:txBody>
      </p:sp>
      <p:cxnSp>
        <p:nvCxnSpPr>
          <p:cNvPr id="10" name="Straight Arrow Connector 9"/>
          <p:cNvCxnSpPr>
            <a:stCxn id="7" idx="3"/>
          </p:cNvCxnSpPr>
          <p:nvPr/>
        </p:nvCxnSpPr>
        <p:spPr>
          <a:xfrm flipV="1">
            <a:off x="7272068" y="2818434"/>
            <a:ext cx="543464" cy="49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654574" y="4675517"/>
            <a:ext cx="359665" cy="388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0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855"/>
          </a:xfrm>
        </p:spPr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Architectural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855" y="1944648"/>
            <a:ext cx="2744739" cy="401737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Main Building Plans 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047" y="2145517"/>
            <a:ext cx="4076700" cy="3409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247" y="1863307"/>
            <a:ext cx="2505526" cy="412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34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dobe Caslon Pro" panose="0205050205050A020403" pitchFamily="18" charset="0"/>
              </a:rPr>
              <a:t>Architectural 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19391"/>
            <a:ext cx="3395902" cy="513338"/>
          </a:xfrm>
        </p:spPr>
        <p:txBody>
          <a:bodyPr/>
          <a:lstStyle/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Parking:</a:t>
            </a:r>
            <a:endParaRPr lang="ar-JO" dirty="0">
              <a:latin typeface="Adobe Caslon Pro" panose="0205050205050A0204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06" y="2675145"/>
            <a:ext cx="2990850" cy="3067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3257" y="2864329"/>
            <a:ext cx="2895600" cy="3009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4672" y="3571336"/>
            <a:ext cx="89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15878" y="3559698"/>
            <a:ext cx="89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857" y="1751022"/>
            <a:ext cx="4225074" cy="16047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347" y="3756002"/>
            <a:ext cx="3979653" cy="239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00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039" y="1864800"/>
            <a:ext cx="3395902" cy="513338"/>
          </a:xfrm>
        </p:spPr>
        <p:txBody>
          <a:bodyPr/>
          <a:lstStyle/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Extinction Building plans:</a:t>
            </a:r>
            <a:endParaRPr lang="ar-JO" dirty="0">
              <a:latin typeface="Adobe Caslon Pro" panose="0205050205050A0204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29" y="2260121"/>
            <a:ext cx="6118468" cy="30933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939" y="2260121"/>
            <a:ext cx="4891523" cy="25972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7260" y="5353498"/>
            <a:ext cx="1587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Ground Floor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528649" y="5353498"/>
            <a:ext cx="1587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F1+F2+F3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2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Caslon Pro" panose="0205050205050A020403" pitchFamily="18" charset="0"/>
              </a:rPr>
              <a:t>Structural </a:t>
            </a:r>
            <a:r>
              <a:rPr lang="en-US" dirty="0">
                <a:latin typeface="Adobe Caslon Pro" panose="0205050205050A020403" pitchFamily="18" charset="0"/>
              </a:rPr>
              <a:t>design:</a:t>
            </a:r>
            <a:endParaRPr lang="ar-JO" dirty="0">
              <a:latin typeface="Adobe Caslon Pro" panose="0205050205050A0204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21629" y="1955724"/>
            <a:ext cx="5204851" cy="3592701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latin typeface="Adobe Caslon Pro" panose="0205050205050A020403" pitchFamily="18" charset="0"/>
              </a:rPr>
              <a:t>Model</a:t>
            </a:r>
          </a:p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ETABs was used for structural modeling.</a:t>
            </a:r>
          </a:p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External Walls presented as bracing beams .</a:t>
            </a:r>
          </a:p>
          <a:p>
            <a:pPr algn="l" rtl="0"/>
            <a:r>
              <a:rPr lang="en-US" dirty="0" smtClean="0">
                <a:latin typeface="Adobe Caslon Pro" panose="0205050205050A020403" pitchFamily="18" charset="0"/>
              </a:rPr>
              <a:t>ACI-318 and UBC97 was used as references.</a:t>
            </a:r>
          </a:p>
          <a:p>
            <a:pPr marL="0" indent="0" algn="l" rtl="0">
              <a:buNone/>
            </a:pPr>
            <a:r>
              <a:rPr lang="en-US" dirty="0" smtClean="0">
                <a:latin typeface="Adobe Caslon Pro" panose="0205050205050A020403" pitchFamily="18" charset="0"/>
              </a:rPr>
              <a:t> </a:t>
            </a:r>
            <a:endParaRPr lang="ar-JO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7056407" y="1737361"/>
            <a:ext cx="4842641" cy="452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86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1452</TotalTime>
  <Words>1245</Words>
  <Application>Microsoft Office PowerPoint</Application>
  <PresentationFormat>Widescreen</PresentationFormat>
  <Paragraphs>187</Paragraphs>
  <Slides>38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Adobe Caslon Pro</vt:lpstr>
      <vt:lpstr>Adobe Garamond Pro</vt:lpstr>
      <vt:lpstr>Arial</vt:lpstr>
      <vt:lpstr>Calibri</vt:lpstr>
      <vt:lpstr>Calibri Light</vt:lpstr>
      <vt:lpstr>Times New Roman</vt:lpstr>
      <vt:lpstr>Wingdings</vt:lpstr>
      <vt:lpstr>Wingdings 3</vt:lpstr>
      <vt:lpstr>Retrospect</vt:lpstr>
      <vt:lpstr>Bitmap Image</vt:lpstr>
      <vt:lpstr>Nablus Municipality  Redesign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Structural design: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Acoustical design:</vt:lpstr>
      <vt:lpstr>Acoustical design:</vt:lpstr>
      <vt:lpstr>Acoustical design:</vt:lpstr>
      <vt:lpstr>Acoustical design:</vt:lpstr>
      <vt:lpstr>HVAC Design:</vt:lpstr>
      <vt:lpstr>HVAC Design:</vt:lpstr>
      <vt:lpstr>HVAC Design:</vt:lpstr>
      <vt:lpstr>Lighting Design:</vt:lpstr>
      <vt:lpstr>Lighting Design:</vt:lpstr>
      <vt:lpstr>Lighting Design:</vt:lpstr>
      <vt:lpstr>Lighting Design:</vt:lpstr>
      <vt:lpstr>Electrical Elements:</vt:lpstr>
      <vt:lpstr>Fire safety:</vt:lpstr>
      <vt:lpstr>Drainage System:</vt:lpstr>
      <vt:lpstr>Drainage System:</vt:lpstr>
      <vt:lpstr>The End 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Nablus Municipality  Redesign</dc:title>
  <dc:creator>user</dc:creator>
  <cp:lastModifiedBy>user</cp:lastModifiedBy>
  <cp:revision>47</cp:revision>
  <dcterms:created xsi:type="dcterms:W3CDTF">2017-12-17T20:47:36Z</dcterms:created>
  <dcterms:modified xsi:type="dcterms:W3CDTF">2018-06-10T06:35:03Z</dcterms:modified>
</cp:coreProperties>
</file>