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67" r:id="rId29"/>
    <p:sldId id="290" r:id="rId30"/>
    <p:sldId id="269" r:id="rId31"/>
    <p:sldId id="270" r:id="rId32"/>
    <p:sldId id="271" r:id="rId33"/>
    <p:sldId id="272" r:id="rId34"/>
    <p:sldId id="273" r:id="rId35"/>
    <p:sldId id="274" r:id="rId36"/>
    <p:sldId id="291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762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5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7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9752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637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167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591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52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927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621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210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103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21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013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977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143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0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0389-4117-4F71-8550-68B69347CAC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AE741-2F32-4CA3-9723-C31BCCD1DA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5292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  <p:sldLayoutId id="2147483949" r:id="rId13"/>
    <p:sldLayoutId id="2147483950" r:id="rId14"/>
    <p:sldLayoutId id="2147483951" r:id="rId15"/>
    <p:sldLayoutId id="2147483952" r:id="rId16"/>
    <p:sldLayoutId id="214748395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5CF51-6F43-4D83-BBAD-40EBC4628E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023731"/>
            <a:ext cx="8825658" cy="1056889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Design of a Solar Air Conditioning System Using Adsorption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38C380-EB56-4B5F-8455-0D66B36158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2345635"/>
            <a:ext cx="8825658" cy="3293165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/>
              <a:t>Prepared By:</a:t>
            </a:r>
          </a:p>
          <a:p>
            <a:pPr algn="ctr"/>
            <a:r>
              <a:rPr lang="en-US" dirty="0"/>
              <a:t>Saleh Atieh</a:t>
            </a:r>
          </a:p>
          <a:p>
            <a:pPr algn="ctr"/>
            <a:r>
              <a:rPr lang="en-US" dirty="0"/>
              <a:t>Majd Hussain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Supervisor:</a:t>
            </a:r>
          </a:p>
          <a:p>
            <a:pPr algn="ctr"/>
            <a:r>
              <a:rPr lang="en-US" dirty="0"/>
              <a:t>Eng.Luqman herzallah</a:t>
            </a:r>
          </a:p>
        </p:txBody>
      </p:sp>
    </p:spTree>
    <p:extLst>
      <p:ext uri="{BB962C8B-B14F-4D97-AF65-F5344CB8AC3E}">
        <p14:creationId xmlns:p14="http://schemas.microsoft.com/office/powerpoint/2010/main" val="941728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AB839-606E-4DA3-9B21-7FFE01C777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9" y="243889"/>
            <a:ext cx="9001462" cy="1554576"/>
          </a:xfrm>
        </p:spPr>
        <p:txBody>
          <a:bodyPr>
            <a:normAutofit/>
          </a:bodyPr>
          <a:lstStyle/>
          <a:p>
            <a:r>
              <a:rPr lang="en-US" dirty="0"/>
              <a:t>Adsorption system process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86588-8ACF-4A20-A674-7415B89AE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798465"/>
            <a:ext cx="12192000" cy="496014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056148-50DD-4CA6-ACAE-634926E3613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8" y="1798465"/>
            <a:ext cx="12019645" cy="4960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4944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50297-8829-4D66-870D-791B218AF6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286" y="207963"/>
            <a:ext cx="11635409" cy="905220"/>
          </a:xfrm>
        </p:spPr>
        <p:txBody>
          <a:bodyPr>
            <a:normAutofit/>
          </a:bodyPr>
          <a:lstStyle/>
          <a:p>
            <a:r>
              <a:rPr lang="en-US" dirty="0"/>
              <a:t>Adsorption cycle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0FA8CF-D2F3-464A-B0CB-1CC15937B9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764" y="1269655"/>
            <a:ext cx="11966713" cy="538038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ADB555-4F5B-4EFD-9B4A-76DB051F227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61" y="1378225"/>
            <a:ext cx="11489634" cy="5271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7943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609F4-8674-42E8-8CEE-27B528287F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9" y="398325"/>
            <a:ext cx="9001462" cy="931724"/>
          </a:xfrm>
        </p:spPr>
        <p:txBody>
          <a:bodyPr>
            <a:normAutofit/>
          </a:bodyPr>
          <a:lstStyle/>
          <a:p>
            <a:r>
              <a:rPr lang="en-US" dirty="0"/>
              <a:t> Project design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595CF-5E11-4DB7-8D6B-0A92DA75A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765" y="1773237"/>
            <a:ext cx="11993218" cy="498537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C:\Users\Majd\Desktop\Untitled.png">
            <a:extLst>
              <a:ext uri="{FF2B5EF4-FFF2-40B4-BE49-F238E27FC236}">
                <a16:creationId xmlns:a16="http://schemas.microsoft.com/office/drawing/2014/main" id="{CB31AD42-9671-4389-96D9-A2E1462F248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17" y="1773237"/>
            <a:ext cx="11979966" cy="49853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6045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2468A-5E28-4B19-9D66-6A6A91F9A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Design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93CE30-7D4C-4D0F-AA76-7F18CD8F69C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95" y="2095500"/>
            <a:ext cx="10353761" cy="4152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7719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51105-C241-4767-A871-2DC161A11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Flat Plate Collector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C01022F-2155-4461-9114-F5091615447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487" y="1815548"/>
            <a:ext cx="8256104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5321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3C138-40A7-423D-BD57-AB964FAC7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Hot Water Tank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64690F-6FA9-40E6-87CC-18EBE07763A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344" y="1935921"/>
            <a:ext cx="3343275" cy="4676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6611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6A3A3-BAF9-4640-BDD5-1C807BF16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Adsorption Tank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F196CA2-7446-41EA-B864-A2C309C1F3C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983" y="2095499"/>
            <a:ext cx="6122504" cy="39474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477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4C652-E3B8-4E83-A2F6-B50A3C987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Condenser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8743F80-C1C9-47B2-B2AB-C126AA1648E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946" y="2095500"/>
            <a:ext cx="7602582" cy="3695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2544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EAC31-451B-4002-BBE9-3875B826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Evaporator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50AFA9F-E813-49C3-B680-C0ABCEC7218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4660" y="2095500"/>
            <a:ext cx="7076661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95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DCA9-F658-4DA9-84B3-CE2BBFAF4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Adsorption Materials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09FC5-C341-43CE-AD35-B63DE6F8D8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Activated Carbon</a:t>
            </a:r>
          </a:p>
          <a:p>
            <a:endParaRPr lang="en-US" dirty="0"/>
          </a:p>
        </p:txBody>
      </p:sp>
      <p:pic>
        <p:nvPicPr>
          <p:cNvPr id="4" name="Picture 3" descr="C:\Users\SysCom\Desktop\20100922_13.jpg">
            <a:extLst>
              <a:ext uri="{FF2B5EF4-FFF2-40B4-BE49-F238E27FC236}">
                <a16:creationId xmlns:a16="http://schemas.microsoft.com/office/drawing/2014/main" id="{3E499CCE-53E4-4DCB-B00E-4B18FCF51EAF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9198" y="2717730"/>
            <a:ext cx="53975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260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83914-E3CC-4CCB-833D-35725A96A7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5499" y="763509"/>
            <a:ext cx="8001000" cy="2971801"/>
          </a:xfrm>
        </p:spPr>
        <p:txBody>
          <a:bodyPr/>
          <a:lstStyle/>
          <a:p>
            <a:pPr algn="ctr"/>
            <a:r>
              <a:rPr lang="en-US" dirty="0"/>
              <a:t>Contents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E15D37-9DBF-4422-B520-AA56D91AA2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602038"/>
            <a:ext cx="12191999" cy="3255962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725CBCF-0EFA-4ABF-8939-43B0AEB6B31A}"/>
              </a:ext>
            </a:extLst>
          </p:cNvPr>
          <p:cNvSpPr/>
          <p:nvPr/>
        </p:nvSpPr>
        <p:spPr>
          <a:xfrm>
            <a:off x="165763" y="3868607"/>
            <a:ext cx="2208627" cy="9566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Objectives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079431A-412C-4E7E-9330-4E14465CE670}"/>
              </a:ext>
            </a:extLst>
          </p:cNvPr>
          <p:cNvSpPr/>
          <p:nvPr/>
        </p:nvSpPr>
        <p:spPr>
          <a:xfrm>
            <a:off x="2540151" y="3868606"/>
            <a:ext cx="2208627" cy="9566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Introduction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DB6AB1A-29BC-41D3-AAC3-D7C162D5F7F2}"/>
              </a:ext>
            </a:extLst>
          </p:cNvPr>
          <p:cNvSpPr/>
          <p:nvPr/>
        </p:nvSpPr>
        <p:spPr>
          <a:xfrm>
            <a:off x="4909403" y="3868597"/>
            <a:ext cx="2208627" cy="9566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Solar Energy in Air Conditioning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63FBC39-8BB9-4D6A-9A95-10C599514374}"/>
              </a:ext>
            </a:extLst>
          </p:cNvPr>
          <p:cNvSpPr/>
          <p:nvPr/>
        </p:nvSpPr>
        <p:spPr>
          <a:xfrm>
            <a:off x="7278655" y="3868596"/>
            <a:ext cx="2208627" cy="9566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Closed Solar Cooling Sorption Cycle 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337F502-704B-4EB6-8E07-6AB85B295503}"/>
              </a:ext>
            </a:extLst>
          </p:cNvPr>
          <p:cNvSpPr/>
          <p:nvPr/>
        </p:nvSpPr>
        <p:spPr>
          <a:xfrm>
            <a:off x="9658181" y="3868595"/>
            <a:ext cx="2208627" cy="9566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Project Design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B932432-82A1-46FA-8313-D8FFBDD65EF1}"/>
              </a:ext>
            </a:extLst>
          </p:cNvPr>
          <p:cNvSpPr/>
          <p:nvPr/>
        </p:nvSpPr>
        <p:spPr>
          <a:xfrm>
            <a:off x="9815044" y="5363297"/>
            <a:ext cx="2208627" cy="9566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Conclusion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FC1C936-6FFB-44F0-92C0-F7CC9A27B45C}"/>
              </a:ext>
            </a:extLst>
          </p:cNvPr>
          <p:cNvSpPr/>
          <p:nvPr/>
        </p:nvSpPr>
        <p:spPr>
          <a:xfrm>
            <a:off x="165763" y="5363303"/>
            <a:ext cx="2208627" cy="9566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Final Design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2D6C8F6-FD48-4065-9D21-A67DD3165510}"/>
              </a:ext>
            </a:extLst>
          </p:cNvPr>
          <p:cNvSpPr/>
          <p:nvPr/>
        </p:nvSpPr>
        <p:spPr>
          <a:xfrm>
            <a:off x="2537582" y="5363303"/>
            <a:ext cx="2208627" cy="9566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Adsorption Materials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8420C0D-343A-4CE5-9AF7-71CD95DDC5CD}"/>
              </a:ext>
            </a:extLst>
          </p:cNvPr>
          <p:cNvSpPr/>
          <p:nvPr/>
        </p:nvSpPr>
        <p:spPr>
          <a:xfrm>
            <a:off x="4909401" y="5363303"/>
            <a:ext cx="2208627" cy="9566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Results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B85995E-875B-495B-B540-500BE8F35F68}"/>
              </a:ext>
            </a:extLst>
          </p:cNvPr>
          <p:cNvSpPr/>
          <p:nvPr/>
        </p:nvSpPr>
        <p:spPr>
          <a:xfrm>
            <a:off x="7278654" y="5363303"/>
            <a:ext cx="2375764" cy="9566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3917410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24815-20AC-44B2-8757-12DF0C298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Methanol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D36590-D153-4232-9F1F-9BC6CD7DC1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2161761"/>
            <a:ext cx="4181838" cy="36957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E0A73D-5ABA-4131-804C-0187EBFF9B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790" y="1216438"/>
            <a:ext cx="5108713" cy="550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734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2C79F-9DD8-49A5-BA89-72919F3F0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Results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AADA2-1144-4FF3-A9B1-0A86F6C32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Flat Plate Collector Heating Power</a:t>
            </a:r>
          </a:p>
          <a:p>
            <a:endParaRPr lang="en-US" b="1" dirty="0">
              <a:effectLst/>
            </a:endParaRPr>
          </a:p>
          <a:p>
            <a:endParaRPr lang="en-US" b="1" dirty="0">
              <a:effectLst/>
            </a:endParaRPr>
          </a:p>
          <a:p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09602C9-07D7-4CEE-9E18-148521D0FD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533002"/>
              </p:ext>
            </p:extLst>
          </p:nvPr>
        </p:nvGraphicFramePr>
        <p:xfrm>
          <a:off x="1073426" y="2828925"/>
          <a:ext cx="10194131" cy="35321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2212">
                  <a:extLst>
                    <a:ext uri="{9D8B030D-6E8A-4147-A177-3AD203B41FA5}">
                      <a16:colId xmlns:a16="http://schemas.microsoft.com/office/drawing/2014/main" val="3359641300"/>
                    </a:ext>
                  </a:extLst>
                </a:gridCol>
                <a:gridCol w="4020911">
                  <a:extLst>
                    <a:ext uri="{9D8B030D-6E8A-4147-A177-3AD203B41FA5}">
                      <a16:colId xmlns:a16="http://schemas.microsoft.com/office/drawing/2014/main" val="1341610739"/>
                    </a:ext>
                  </a:extLst>
                </a:gridCol>
                <a:gridCol w="3291008">
                  <a:extLst>
                    <a:ext uri="{9D8B030D-6E8A-4147-A177-3AD203B41FA5}">
                      <a16:colId xmlns:a16="http://schemas.microsoft.com/office/drawing/2014/main" val="3479220460"/>
                    </a:ext>
                  </a:extLst>
                </a:gridCol>
              </a:tblGrid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Month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W/m</a:t>
                      </a:r>
                      <a:r>
                        <a:rPr lang="en-US" sz="1000" baseline="30000" dirty="0">
                          <a:effectLst/>
                        </a:rPr>
                        <a:t>2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kWh/m</a:t>
                      </a:r>
                      <a:r>
                        <a:rPr lang="en-US" sz="10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28097459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 (January)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106.79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12361952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 (February)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132.25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3.17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3870099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 (March)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176.07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4.225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62113758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 (April)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253.7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6.09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08723272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 (May)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255.9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6.14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53017280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 (Jun)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288.13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6.91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94649039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 (July)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276.6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4.64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92550476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 (August)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256.02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6.14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60880592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 (September)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217.49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01194712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 (November)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153.46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3.68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83942752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 (October)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91.78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132873530"/>
                  </a:ext>
                </a:extLst>
              </a:tr>
              <a:tr h="271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 (December)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67.7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40027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4087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331D8-D388-4868-9EF6-F6B130CFB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 The annual daily average of solar radiation in Palestine is 5.4 kWh/m². But, the efficiency of every flat plate solar collector is about 51%-61%. And have a full area of concentration of 0.16 m². Therefore, the heat collected by the tube of the collector is:</a:t>
            </a:r>
          </a:p>
          <a:p>
            <a:r>
              <a:rPr lang="en-US" dirty="0">
                <a:effectLst/>
              </a:rPr>
              <a:t>0.56*5.4*0.16*1000/10 = 48.384 watt</a:t>
            </a:r>
          </a:p>
          <a:p>
            <a:r>
              <a:rPr lang="en-US" dirty="0">
                <a:effectLst/>
              </a:rPr>
              <a:t>where: 10 is the daily sun shine hours.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1795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B278E-2A62-410B-97D9-A539BA3DC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Results of Two Hours Heating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87F7C32-02BD-4B3B-89A8-32997CAD4D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0011472"/>
              </p:ext>
            </p:extLst>
          </p:nvPr>
        </p:nvGraphicFramePr>
        <p:xfrm>
          <a:off x="2186608" y="1935920"/>
          <a:ext cx="8004313" cy="431248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833826">
                  <a:extLst>
                    <a:ext uri="{9D8B030D-6E8A-4147-A177-3AD203B41FA5}">
                      <a16:colId xmlns:a16="http://schemas.microsoft.com/office/drawing/2014/main" val="3664706038"/>
                    </a:ext>
                  </a:extLst>
                </a:gridCol>
                <a:gridCol w="2153049">
                  <a:extLst>
                    <a:ext uri="{9D8B030D-6E8A-4147-A177-3AD203B41FA5}">
                      <a16:colId xmlns:a16="http://schemas.microsoft.com/office/drawing/2014/main" val="2096496374"/>
                    </a:ext>
                  </a:extLst>
                </a:gridCol>
                <a:gridCol w="2088525">
                  <a:extLst>
                    <a:ext uri="{9D8B030D-6E8A-4147-A177-3AD203B41FA5}">
                      <a16:colId xmlns:a16="http://schemas.microsoft.com/office/drawing/2014/main" val="2867534916"/>
                    </a:ext>
                  </a:extLst>
                </a:gridCol>
                <a:gridCol w="1928913">
                  <a:extLst>
                    <a:ext uri="{9D8B030D-6E8A-4147-A177-3AD203B41FA5}">
                      <a16:colId xmlns:a16="http://schemas.microsoft.com/office/drawing/2014/main" val="412360802"/>
                    </a:ext>
                  </a:extLst>
                </a:gridCol>
              </a:tblGrid>
              <a:tr h="2008621"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Temp. of water (°C)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Temp. of evaporator (°C)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Temp. of adsorption tank(°C)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Time (minutes)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696470818"/>
                  </a:ext>
                </a:extLst>
              </a:tr>
              <a:tr h="460772"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9792150"/>
                  </a:ext>
                </a:extLst>
              </a:tr>
              <a:tr h="460772"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29.6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26.2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40.6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33634063"/>
                  </a:ext>
                </a:extLst>
              </a:tr>
              <a:tr h="460772"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67.4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50026127"/>
                  </a:ext>
                </a:extLst>
              </a:tr>
              <a:tr h="460772"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28.9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88.2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55984815"/>
                  </a:ext>
                </a:extLst>
              </a:tr>
              <a:tr h="460772"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31.6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29.4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94.3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92690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2540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AA0ABC1-D659-484F-91EA-EE5C48CF33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6765" y="1060174"/>
            <a:ext cx="8878957" cy="506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154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F0FC7-E2E2-47C8-8715-F7EEAB94B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Results of Cooling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0F32A9B-46D3-4072-9F9B-405C472412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72041"/>
              </p:ext>
            </p:extLst>
          </p:nvPr>
        </p:nvGraphicFramePr>
        <p:xfrm>
          <a:off x="1736160" y="2132942"/>
          <a:ext cx="7699513" cy="411546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551973">
                  <a:extLst>
                    <a:ext uri="{9D8B030D-6E8A-4147-A177-3AD203B41FA5}">
                      <a16:colId xmlns:a16="http://schemas.microsoft.com/office/drawing/2014/main" val="1429124022"/>
                    </a:ext>
                  </a:extLst>
                </a:gridCol>
                <a:gridCol w="2874024">
                  <a:extLst>
                    <a:ext uri="{9D8B030D-6E8A-4147-A177-3AD203B41FA5}">
                      <a16:colId xmlns:a16="http://schemas.microsoft.com/office/drawing/2014/main" val="3210022993"/>
                    </a:ext>
                  </a:extLst>
                </a:gridCol>
                <a:gridCol w="1645380">
                  <a:extLst>
                    <a:ext uri="{9D8B030D-6E8A-4147-A177-3AD203B41FA5}">
                      <a16:colId xmlns:a16="http://schemas.microsoft.com/office/drawing/2014/main" val="2615181990"/>
                    </a:ext>
                  </a:extLst>
                </a:gridCol>
                <a:gridCol w="1628136">
                  <a:extLst>
                    <a:ext uri="{9D8B030D-6E8A-4147-A177-3AD203B41FA5}">
                      <a16:colId xmlns:a16="http://schemas.microsoft.com/office/drawing/2014/main" val="3750397091"/>
                    </a:ext>
                  </a:extLst>
                </a:gridCol>
              </a:tblGrid>
              <a:tr h="57693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Temp. of water (°C)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Temp. of evaporator (°C)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Temp. of adsorption tank (°C)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Time (minutes)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87147205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31.6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29.4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94.3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32570862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33.7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84.2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12588921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38.4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76.8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54698769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37.2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70.6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65946105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23.6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34.5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64.7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64427510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31.6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58.3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639680799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180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12083148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43.2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85586455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22.8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39.5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47656528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34284078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31.1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74868998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330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33990754"/>
                  </a:ext>
                </a:extLst>
              </a:tr>
              <a:tr h="2721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14.6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26.2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27580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9861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4BDACFE-B3E6-4F01-B0B5-21E03A1B6D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5704" y="1060174"/>
            <a:ext cx="9395792" cy="508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5723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1D7F1-7574-4402-A1AB-E6116D430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Calculating the Coefficient of Performance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E5DBC-BC21-41A3-B202-A1493313C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rtl="1"/>
            <a:r>
              <a:rPr lang="en-US" dirty="0">
                <a:effectLst/>
              </a:rPr>
              <a:t>Q = C*m*ΔT</a:t>
            </a:r>
          </a:p>
          <a:p>
            <a:pPr rtl="1"/>
            <a:r>
              <a:rPr lang="en-US" dirty="0">
                <a:effectLst/>
              </a:rPr>
              <a:t>Where: 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Q: heat loss from water (in joule). 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c: specific heat of water = 4.18 kJ/kg.K 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m: mass of water = 1 kg ( as tested).</a:t>
            </a:r>
          </a:p>
          <a:p>
            <a:pPr rtl="1"/>
            <a:r>
              <a:rPr lang="en-US" dirty="0">
                <a:effectLst/>
              </a:rPr>
              <a:t>ΔT: temperature difference of water from the beginning of adsorption to the end of adsorption (in K). </a:t>
            </a:r>
          </a:p>
          <a:p>
            <a:pPr rtl="1"/>
            <a:r>
              <a:rPr lang="en-US" dirty="0">
                <a:effectLst/>
              </a:rPr>
              <a:t>Qwater = 4.18*1*[(31.6 – 14.6) + 273] = 1212.2 kJ</a:t>
            </a:r>
          </a:p>
          <a:p>
            <a:pPr rtl="1"/>
            <a:r>
              <a:rPr lang="en-US" dirty="0">
                <a:effectLst/>
              </a:rPr>
              <a:t>Qheaters = 1000*2*3600/1000 = 7200 kJ</a:t>
            </a:r>
          </a:p>
          <a:p>
            <a:pPr rtl="1"/>
            <a:r>
              <a:rPr lang="en-US" dirty="0">
                <a:effectLst/>
              </a:rPr>
              <a:t>COP= Qwater/Qheaters</a:t>
            </a:r>
          </a:p>
          <a:p>
            <a:pPr rtl="1"/>
            <a:r>
              <a:rPr lang="en-US" dirty="0">
                <a:effectLst/>
              </a:rPr>
              <a:t>COP= 1212.2 / 7200 = 0.1684 approximately to 0.2.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9622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E9E28-A57D-4759-81B8-4B2AEB12F4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9" y="385073"/>
            <a:ext cx="9001462" cy="918472"/>
          </a:xfrm>
        </p:spPr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CC6512-459A-4955-9703-0900DDB769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5286" y="1508195"/>
            <a:ext cx="11807687" cy="496473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discovered the usage of solar energy in air conditioning.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discovered the types of solar collectors and the efficiency of each type.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investigate the adsorption process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939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C004C-68E1-445D-9EA9-1BB53CA39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Recommendations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ED4921-CB85-4261-A8EB-C38EDD46D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392042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>
                <a:effectLst/>
              </a:rPr>
              <a:t>Using better equipment’s and parts to decrease the losses from the system.</a:t>
            </a:r>
          </a:p>
          <a:p>
            <a:pPr lvl="0"/>
            <a:r>
              <a:rPr lang="en-US" dirty="0">
                <a:effectLst/>
              </a:rPr>
              <a:t>Replace the flat plate collector with more efficient solar collectors like evacuated tube collector.</a:t>
            </a:r>
          </a:p>
          <a:p>
            <a:pPr lvl="0"/>
            <a:r>
              <a:rPr lang="en-US" dirty="0">
                <a:effectLst/>
              </a:rPr>
              <a:t>Increase the insulation of the evaporator to decrease the losses.</a:t>
            </a:r>
          </a:p>
          <a:p>
            <a:pPr lvl="0"/>
            <a:r>
              <a:rPr lang="en-US" dirty="0">
                <a:effectLst/>
              </a:rPr>
              <a:t>Using condenser with bigger size that used in this project to increase the heat exchanging area.</a:t>
            </a:r>
          </a:p>
          <a:p>
            <a:pPr lvl="0"/>
            <a:r>
              <a:rPr lang="en-US" dirty="0">
                <a:effectLst/>
              </a:rPr>
              <a:t>Replace this type of the evaporator with more efficient one.</a:t>
            </a:r>
          </a:p>
          <a:p>
            <a:pPr lvl="0"/>
            <a:r>
              <a:rPr lang="en-US" dirty="0">
                <a:effectLst/>
              </a:rPr>
              <a:t>Add some sensors and control systems to the project to decrease the error and losses.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006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0AEE6-2D3D-4F27-800D-D6D1839DF1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9" y="205410"/>
            <a:ext cx="9001462" cy="785950"/>
          </a:xfrm>
        </p:spPr>
        <p:txBody>
          <a:bodyPr>
            <a:normAutofit/>
          </a:bodyPr>
          <a:lstStyle/>
          <a:p>
            <a:r>
              <a:rPr lang="en-US" dirty="0"/>
              <a:t>Objectives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63CAA4-E2C3-4424-B2F5-8999792476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5269" y="991360"/>
            <a:ext cx="9001462" cy="3050553"/>
          </a:xfrm>
        </p:spPr>
        <p:txBody>
          <a:bodyPr>
            <a:normAutofit/>
          </a:bodyPr>
          <a:lstStyle/>
          <a:p>
            <a:r>
              <a:rPr lang="en-US" dirty="0"/>
              <a:t>1- Study and investigate the using of solar energy.</a:t>
            </a:r>
          </a:p>
          <a:p>
            <a:r>
              <a:rPr lang="en-US" dirty="0"/>
              <a:t>2- Study the adsorption process. </a:t>
            </a:r>
          </a:p>
          <a:p>
            <a:r>
              <a:rPr lang="en-US" dirty="0"/>
              <a:t>3- Using the adsorption phenomenon in cooling system.</a:t>
            </a:r>
          </a:p>
          <a:p>
            <a:r>
              <a:rPr lang="en-US" dirty="0"/>
              <a:t>4- Design a usable cooling system using adsorption and solar energy in the system.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3324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67819-15B2-4EB1-A932-D7698E401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5539409"/>
          </a:xfrm>
        </p:spPr>
        <p:txBody>
          <a:bodyPr/>
          <a:lstStyle/>
          <a:p>
            <a:r>
              <a:rPr lang="en-US" dirty="0"/>
              <a:t>Thank you for listening.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5449940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F15D0-68C8-4965-99C4-18F0F5BDD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 of Flat Plate and Evacuated Tube Collectors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0F844-545D-47AB-BD32-2C1FACAD8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41075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ή = Qc/((A*Ic))</a:t>
            </a:r>
          </a:p>
          <a:p>
            <a:r>
              <a:rPr lang="en-US" dirty="0"/>
              <a:t>Where:</a:t>
            </a:r>
          </a:p>
          <a:p>
            <a:r>
              <a:rPr lang="en-US" dirty="0"/>
              <a:t>Qc: Useful heat output of flat plate collector (Watt).</a:t>
            </a:r>
          </a:p>
          <a:p>
            <a:r>
              <a:rPr lang="en-US" dirty="0"/>
              <a:t>A: Collector surface area (m^2).</a:t>
            </a:r>
          </a:p>
          <a:p>
            <a:r>
              <a:rPr lang="en-US" dirty="0"/>
              <a:t>Ic: Intensity of solar radiation incident on the collector surface (w/m^2 ).</a:t>
            </a:r>
          </a:p>
          <a:p>
            <a:r>
              <a:rPr lang="en-US" dirty="0"/>
              <a:t>To calculate the useful heat output (Qc) by the relation:</a:t>
            </a:r>
          </a:p>
          <a:p>
            <a:r>
              <a:rPr lang="en-US" dirty="0"/>
              <a:t>Qc = A [Ic* (τα)e – Uc (Tin – Ta)]              (2.2) [19]</a:t>
            </a:r>
          </a:p>
          <a:p>
            <a:r>
              <a:rPr lang="en-US" dirty="0"/>
              <a:t>Where:</a:t>
            </a:r>
          </a:p>
          <a:p>
            <a:r>
              <a:rPr lang="en-US" dirty="0"/>
              <a:t>(τα)e: Effective product of transmissivity of the transparent cover and</a:t>
            </a:r>
          </a:p>
          <a:p>
            <a:r>
              <a:rPr lang="en-US" dirty="0"/>
              <a:t>absorptivity of the absorber.</a:t>
            </a:r>
          </a:p>
          <a:p>
            <a:r>
              <a:rPr lang="en-US" dirty="0"/>
              <a:t>Uc: Overall heat transfer coefficient of collector (w/(m^2.k))</a:t>
            </a:r>
          </a:p>
          <a:p>
            <a:r>
              <a:rPr lang="en-US" dirty="0"/>
              <a:t>Tin: Collector fluid inlet temperature (⁰C).</a:t>
            </a:r>
          </a:p>
          <a:p>
            <a:r>
              <a:rPr lang="en-US" dirty="0"/>
              <a:t>Tout: Ambient air temperature (⁰C).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969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8000D-3C1B-411C-BC29-4E3A9F4D3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Dubinin–Radushkevich (D-R) equation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A696E-CEA4-4834-AE4E-2CB08E76A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 = xₒ exp [-k (T/Ts - 1)ⁿ]            (4.1)</a:t>
            </a:r>
          </a:p>
          <a:p>
            <a:endParaRPr lang="en-US" dirty="0"/>
          </a:p>
          <a:p>
            <a:r>
              <a:rPr lang="en-US" dirty="0"/>
              <a:t>Where: </a:t>
            </a:r>
          </a:p>
          <a:p>
            <a:r>
              <a:rPr lang="en-US" dirty="0"/>
              <a:t>x: refrigerant concentration (kg refrigerant /kg adsorbent).</a:t>
            </a:r>
          </a:p>
          <a:p>
            <a:r>
              <a:rPr lang="en-US" dirty="0"/>
              <a:t>xₒ : refrigerant concentration at saturation conditions (kg refrigerant /kg adsorbent).</a:t>
            </a:r>
          </a:p>
          <a:p>
            <a:r>
              <a:rPr lang="en-US" dirty="0"/>
              <a:t>Ts:  is the Saturated temperature of refrigerant (K)</a:t>
            </a:r>
          </a:p>
          <a:p>
            <a:r>
              <a:rPr lang="en-US" dirty="0"/>
              <a:t>k and n are specific coefficients for different adsorbent and refrigerants.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4384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AC739-0BEC-405E-8D1F-80363A7AE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19270"/>
            <a:ext cx="10353761" cy="1351721"/>
          </a:xfrm>
        </p:spPr>
        <p:txBody>
          <a:bodyPr/>
          <a:lstStyle/>
          <a:p>
            <a:r>
              <a:rPr lang="en-US" dirty="0">
                <a:effectLst/>
              </a:rPr>
              <a:t>Performance Estimation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16230-E0AD-44E6-A24E-D884B52A8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270" y="1152939"/>
            <a:ext cx="11979965" cy="5705061"/>
          </a:xfrm>
        </p:spPr>
        <p:txBody>
          <a:bodyPr>
            <a:normAutofit fontScale="92500"/>
          </a:bodyPr>
          <a:lstStyle/>
          <a:p>
            <a:r>
              <a:rPr lang="en-US" dirty="0"/>
              <a:t>QT = QAB ‏ + QBD	     (4.2)</a:t>
            </a:r>
          </a:p>
          <a:p>
            <a:r>
              <a:rPr lang="en-US" dirty="0"/>
              <a:t>QAB = (mA.T CpAT+ Cpr mrA)( TB – TA )       (4.3)	 </a:t>
            </a:r>
          </a:p>
          <a:p>
            <a:r>
              <a:rPr lang="en-US" dirty="0"/>
              <a:t> QBD =[ mA.TCpA.T +Cpm{(mrA +mrD) / 2}](TD – TB)+(mrA-mrD) H       (4.4)	</a:t>
            </a:r>
          </a:p>
          <a:p>
            <a:r>
              <a:rPr lang="en-US" dirty="0"/>
              <a:t>Where:</a:t>
            </a:r>
          </a:p>
          <a:p>
            <a:r>
              <a:rPr lang="en-US" dirty="0"/>
              <a:t> mA.T : mass of adsorbent (kg).</a:t>
            </a:r>
          </a:p>
          <a:p>
            <a:r>
              <a:rPr lang="en-US" dirty="0"/>
              <a:t> CpA.T : specific heat of adsorbent (kJ/kg).</a:t>
            </a:r>
          </a:p>
          <a:p>
            <a:r>
              <a:rPr lang="en-US" dirty="0"/>
              <a:t> mr , Cpr : mass and specific heat of adsorbate respectively (kg) and (kJ/kg).</a:t>
            </a:r>
          </a:p>
          <a:p>
            <a:r>
              <a:rPr lang="en-US" dirty="0"/>
              <a:t> H: heat of desorption, (kJ/kg).</a:t>
            </a:r>
          </a:p>
          <a:p>
            <a:r>
              <a:rPr lang="en-US" dirty="0"/>
              <a:t>The gross heat released during the cooling period Qe1 will be the energy of vaporization of adsorbate.</a:t>
            </a:r>
          </a:p>
          <a:p>
            <a:r>
              <a:rPr lang="en-US" dirty="0"/>
              <a:t> Qel = ( mrA – mrD ) L	       (4.5)</a:t>
            </a:r>
          </a:p>
          <a:p>
            <a:r>
              <a:rPr lang="en-US" dirty="0"/>
              <a:t>Where:</a:t>
            </a:r>
          </a:p>
          <a:p>
            <a:r>
              <a:rPr lang="en-US" dirty="0"/>
              <a:t> L: the Latent heat of evaporation of adsorbate (kJ/kg).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4270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9CA74-13A0-499B-8EC9-95274549B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98783"/>
            <a:ext cx="10353762" cy="5592417"/>
          </a:xfrm>
        </p:spPr>
        <p:txBody>
          <a:bodyPr>
            <a:normAutofit/>
          </a:bodyPr>
          <a:lstStyle/>
          <a:p>
            <a:r>
              <a:rPr lang="en-US" dirty="0"/>
              <a:t>But the net energy actually used to cool evaporator space Qe will be:</a:t>
            </a:r>
          </a:p>
          <a:p>
            <a:r>
              <a:rPr lang="en-US" dirty="0"/>
              <a:t> Qe = Qe1 – Qe2 	(4.6)</a:t>
            </a:r>
          </a:p>
          <a:p>
            <a:r>
              <a:rPr lang="en-US" dirty="0"/>
              <a:t>Where:</a:t>
            </a:r>
          </a:p>
          <a:p>
            <a:r>
              <a:rPr lang="en-US" dirty="0"/>
              <a:t> Qe2: the energy necessary for cooling the liquid adsorbate from the temperature at which it is condensed to the temperature at which it evaporates. </a:t>
            </a:r>
          </a:p>
          <a:p>
            <a:r>
              <a:rPr lang="en-US" dirty="0"/>
              <a:t> Qe2 = ( mrA – mrD )Cpr( Tc – Te )      (4.7)	</a:t>
            </a:r>
          </a:p>
          <a:p>
            <a:r>
              <a:rPr lang="en-US" dirty="0"/>
              <a:t>In the evaporator space:</a:t>
            </a:r>
          </a:p>
          <a:p>
            <a:r>
              <a:rPr lang="en-US" dirty="0"/>
              <a:t>Qload is the energy required to cool the space from T1 to T2 .</a:t>
            </a:r>
          </a:p>
          <a:p>
            <a:r>
              <a:rPr lang="en-US" dirty="0"/>
              <a:t>Q = U*A*(T1-T2)	   (4.8)</a:t>
            </a:r>
          </a:p>
          <a:p>
            <a:r>
              <a:rPr lang="en-US" dirty="0"/>
              <a:t>Where: U is the overall heat transfer coefficient of the space walls and A is the area of the space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900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72E87-377D-4F14-ABF1-8C6F40163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026" y="185531"/>
            <a:ext cx="11108531" cy="6559826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The performance estimates of the closed type adsorption refrigeration system could be expressed in terms of the net solar: [19]</a:t>
            </a:r>
          </a:p>
          <a:p>
            <a:r>
              <a:rPr lang="en-US" dirty="0">
                <a:effectLst/>
              </a:rPr>
              <a:t>COP=  Qload  / QI</a:t>
            </a:r>
          </a:p>
          <a:p>
            <a:r>
              <a:rPr lang="en-US" dirty="0">
                <a:effectLst/>
              </a:rPr>
              <a:t>The cycle:</a:t>
            </a:r>
          </a:p>
          <a:p>
            <a:r>
              <a:rPr lang="en-US" dirty="0">
                <a:effectLst/>
              </a:rPr>
              <a:t> COP = Qe1/QT</a:t>
            </a:r>
          </a:p>
          <a:p>
            <a:r>
              <a:rPr lang="en-US" dirty="0">
                <a:effectLst/>
              </a:rPr>
              <a:t>The evaporator efficiency: </a:t>
            </a:r>
          </a:p>
          <a:p>
            <a:r>
              <a:rPr lang="en-US" dirty="0">
                <a:effectLst/>
              </a:rPr>
              <a:t> η</a:t>
            </a:r>
            <a:r>
              <a:rPr lang="en-US" baseline="-25000" dirty="0">
                <a:effectLst/>
              </a:rPr>
              <a:t>1 = </a:t>
            </a:r>
            <a:r>
              <a:rPr lang="fr-ML" dirty="0">
                <a:effectLst/>
              </a:rPr>
              <a:t>Q</a:t>
            </a:r>
            <a:r>
              <a:rPr lang="fr-ML" baseline="-25000" dirty="0">
                <a:effectLst/>
              </a:rPr>
              <a:t>load/</a:t>
            </a:r>
            <a:r>
              <a:rPr lang="en-US" dirty="0">
                <a:effectLst/>
              </a:rPr>
              <a:t> Q</a:t>
            </a:r>
            <a:r>
              <a:rPr lang="en-US" baseline="-25000" dirty="0">
                <a:effectLst/>
              </a:rPr>
              <a:t>e</a:t>
            </a:r>
            <a:endParaRPr lang="en-US" dirty="0">
              <a:effectLst/>
            </a:endParaRPr>
          </a:p>
          <a:p>
            <a:r>
              <a:rPr lang="en-US" dirty="0">
                <a:effectLst/>
              </a:rPr>
              <a:t>The collector efficiency:</a:t>
            </a:r>
          </a:p>
          <a:p>
            <a:r>
              <a:rPr lang="en-US" dirty="0">
                <a:effectLst/>
              </a:rPr>
              <a:t> η</a:t>
            </a:r>
            <a:r>
              <a:rPr lang="en-US" baseline="-25000" dirty="0">
                <a:effectLst/>
              </a:rPr>
              <a:t>2 = </a:t>
            </a:r>
            <a:r>
              <a:rPr lang="en-US" dirty="0">
                <a:effectLst/>
              </a:rPr>
              <a:t>QT/QI</a:t>
            </a:r>
          </a:p>
          <a:p>
            <a:r>
              <a:rPr lang="en-US" dirty="0">
                <a:effectLst/>
              </a:rPr>
              <a:t>Where QI is the total solar energy input to the system during the 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4205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103383E-F39B-42EC-B014-D33A3DCF89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270" y="954157"/>
            <a:ext cx="9289773" cy="551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36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11476-31BB-4633-8281-2FF8F4CEBA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9" y="313980"/>
            <a:ext cx="9001462" cy="785950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0A8D28-D8DA-4C95-83B1-705683DBCA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5269" y="1099930"/>
            <a:ext cx="9001462" cy="544409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HVAC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Solar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History of solar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Using solar energy in cooling system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27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3084-DEE7-4E34-8C1B-73FAFE6FD9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8" y="0"/>
            <a:ext cx="9001462" cy="1775793"/>
          </a:xfrm>
        </p:spPr>
        <p:txBody>
          <a:bodyPr>
            <a:normAutofit/>
          </a:bodyPr>
          <a:lstStyle/>
          <a:p>
            <a:r>
              <a:rPr lang="en-US" dirty="0"/>
              <a:t>Solar Energy in air conditioning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C701D6F6-CF36-4CAE-8BE3-4BBFA4B40179}"/>
              </a:ext>
            </a:extLst>
          </p:cNvPr>
          <p:cNvSpPr/>
          <p:nvPr/>
        </p:nvSpPr>
        <p:spPr>
          <a:xfrm>
            <a:off x="5791200" y="1815548"/>
            <a:ext cx="609600" cy="11687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BEF5BAC-C8E4-4BF9-8A6C-5EECD164A407}"/>
              </a:ext>
            </a:extLst>
          </p:cNvPr>
          <p:cNvCxnSpPr>
            <a:cxnSpLocks/>
          </p:cNvCxnSpPr>
          <p:nvPr/>
        </p:nvCxnSpPr>
        <p:spPr>
          <a:xfrm>
            <a:off x="6096000" y="3101009"/>
            <a:ext cx="5883965" cy="13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6665950-7324-43F4-97D2-F7851623E9FF}"/>
              </a:ext>
            </a:extLst>
          </p:cNvPr>
          <p:cNvCxnSpPr>
            <a:cxnSpLocks/>
          </p:cNvCxnSpPr>
          <p:nvPr/>
        </p:nvCxnSpPr>
        <p:spPr>
          <a:xfrm>
            <a:off x="11979965" y="3097696"/>
            <a:ext cx="0" cy="1011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FF100C6-D5EE-47F1-A7FA-DA33C6BA72E8}"/>
              </a:ext>
            </a:extLst>
          </p:cNvPr>
          <p:cNvCxnSpPr>
            <a:cxnSpLocks/>
          </p:cNvCxnSpPr>
          <p:nvPr/>
        </p:nvCxnSpPr>
        <p:spPr>
          <a:xfrm flipH="1">
            <a:off x="251791" y="3101009"/>
            <a:ext cx="5844210" cy="13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CF0DD79-08CC-4FC1-A7AF-F4F637AEF3BD}"/>
              </a:ext>
            </a:extLst>
          </p:cNvPr>
          <p:cNvCxnSpPr>
            <a:cxnSpLocks/>
          </p:cNvCxnSpPr>
          <p:nvPr/>
        </p:nvCxnSpPr>
        <p:spPr>
          <a:xfrm>
            <a:off x="6096000" y="3101009"/>
            <a:ext cx="0" cy="1037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FD921E-D90E-4796-B125-759EC2EB5F90}"/>
              </a:ext>
            </a:extLst>
          </p:cNvPr>
          <p:cNvCxnSpPr>
            <a:cxnSpLocks/>
          </p:cNvCxnSpPr>
          <p:nvPr/>
        </p:nvCxnSpPr>
        <p:spPr>
          <a:xfrm>
            <a:off x="251791" y="3101009"/>
            <a:ext cx="0" cy="1024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957A58A-393C-4337-B116-48B17CD85C11}"/>
              </a:ext>
            </a:extLst>
          </p:cNvPr>
          <p:cNvSpPr/>
          <p:nvPr/>
        </p:nvSpPr>
        <p:spPr>
          <a:xfrm>
            <a:off x="-1" y="4108932"/>
            <a:ext cx="2769705" cy="15099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Photovoltaic (PV) solar cooling 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E09A663-80FB-4B83-BCF6-CA4DFAC22B0B}"/>
              </a:ext>
            </a:extLst>
          </p:cNvPr>
          <p:cNvSpPr/>
          <p:nvPr/>
        </p:nvSpPr>
        <p:spPr>
          <a:xfrm>
            <a:off x="4711147" y="4125497"/>
            <a:ext cx="2769705" cy="15099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Open Sorption Cycle Solar Cooling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A685450-37A6-4A67-B628-B2D80B1068BE}"/>
              </a:ext>
            </a:extLst>
          </p:cNvPr>
          <p:cNvSpPr/>
          <p:nvPr/>
        </p:nvSpPr>
        <p:spPr>
          <a:xfrm>
            <a:off x="9422295" y="4138749"/>
            <a:ext cx="2769705" cy="15099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Closed Solar Cooling Sorption Cycle </a:t>
            </a:r>
          </a:p>
        </p:txBody>
      </p:sp>
    </p:spTree>
    <p:extLst>
      <p:ext uri="{BB962C8B-B14F-4D97-AF65-F5344CB8AC3E}">
        <p14:creationId xmlns:p14="http://schemas.microsoft.com/office/powerpoint/2010/main" val="35371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E7876-CDA1-4DEC-8739-006CF07EB1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9" y="191398"/>
            <a:ext cx="9001462" cy="1408802"/>
          </a:xfrm>
        </p:spPr>
        <p:txBody>
          <a:bodyPr>
            <a:noAutofit/>
          </a:bodyPr>
          <a:lstStyle/>
          <a:p>
            <a:r>
              <a:rPr lang="en-US" sz="5400" dirty="0"/>
              <a:t>Closed Solar Cooling Sorption Cycle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96863C-B6EB-4C91-8EA7-E98CFBAF4A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663908"/>
            <a:ext cx="12192000" cy="519409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8CE681-2D00-491A-B831-6A22708E682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3908"/>
            <a:ext cx="12192000" cy="50026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7154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D8BF9-C128-4B09-B985-4EDC20A81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9" y="279055"/>
            <a:ext cx="9001462" cy="1205188"/>
          </a:xfrm>
        </p:spPr>
        <p:txBody>
          <a:bodyPr>
            <a:noAutofit/>
          </a:bodyPr>
          <a:lstStyle/>
          <a:p>
            <a:r>
              <a:rPr lang="en-US" sz="5400" dirty="0"/>
              <a:t>Solar Cooling Absorption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B170E3-2C03-4BD5-A3FD-B31115AB77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774" y="1484242"/>
            <a:ext cx="11913704" cy="537375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DB1150-1F57-4B46-80F5-555BF766C25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75" y="1484242"/>
            <a:ext cx="11794434" cy="5247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8987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86E2DF-C48E-4FCE-A89C-DD3923556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5261112"/>
            <a:ext cx="10353762" cy="530087"/>
          </a:xfrm>
        </p:spPr>
        <p:txBody>
          <a:bodyPr/>
          <a:lstStyle/>
          <a:p>
            <a:pPr algn="ctr"/>
            <a:r>
              <a:rPr lang="en-US" dirty="0"/>
              <a:t>The basic principle of the absorption system.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0BB723-8534-42E9-BCF8-E2CD6BCE039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23" y="357809"/>
            <a:ext cx="11198086" cy="4625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2650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148CC-F7A4-48BC-AF5E-653597A6E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9" y="194711"/>
            <a:ext cx="9001462" cy="838959"/>
          </a:xfrm>
        </p:spPr>
        <p:txBody>
          <a:bodyPr>
            <a:normAutofit/>
          </a:bodyPr>
          <a:lstStyle/>
          <a:p>
            <a:r>
              <a:rPr lang="en-US" dirty="0"/>
              <a:t>Adsorption cooling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AEFC90-70FB-4087-80F1-2C82F6F7D7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278" y="1033669"/>
            <a:ext cx="11887200" cy="562961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9520AA-77CC-4993-BF28-FC93424398C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78" y="1033668"/>
            <a:ext cx="11847444" cy="56296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4316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Damask</Template>
  <TotalTime>203</TotalTime>
  <Words>882</Words>
  <Application>Microsoft Office PowerPoint</Application>
  <PresentationFormat>Widescreen</PresentationFormat>
  <Paragraphs>249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Bookman Old Style</vt:lpstr>
      <vt:lpstr>Calibri</vt:lpstr>
      <vt:lpstr>Rockwell</vt:lpstr>
      <vt:lpstr>Damask</vt:lpstr>
      <vt:lpstr>Design of a Solar Air Conditioning System Using Adsorption</vt:lpstr>
      <vt:lpstr>Contents</vt:lpstr>
      <vt:lpstr>Objectives</vt:lpstr>
      <vt:lpstr>Introduction</vt:lpstr>
      <vt:lpstr>Solar Energy in air conditioning</vt:lpstr>
      <vt:lpstr>Closed Solar Cooling Sorption Cycle </vt:lpstr>
      <vt:lpstr>Solar Cooling Absorption systems</vt:lpstr>
      <vt:lpstr>PowerPoint Presentation</vt:lpstr>
      <vt:lpstr>Adsorption cooling</vt:lpstr>
      <vt:lpstr>Adsorption system process </vt:lpstr>
      <vt:lpstr>Adsorption cycle</vt:lpstr>
      <vt:lpstr> Project design</vt:lpstr>
      <vt:lpstr>Final Design</vt:lpstr>
      <vt:lpstr>Flat Plate Collector</vt:lpstr>
      <vt:lpstr>Hot Water Tank</vt:lpstr>
      <vt:lpstr>Adsorption Tank</vt:lpstr>
      <vt:lpstr>Condenser</vt:lpstr>
      <vt:lpstr>Evaporator</vt:lpstr>
      <vt:lpstr>Adsorption Materials</vt:lpstr>
      <vt:lpstr>Methanol</vt:lpstr>
      <vt:lpstr>Results</vt:lpstr>
      <vt:lpstr>PowerPoint Presentation</vt:lpstr>
      <vt:lpstr>Results of Two Hours Heating</vt:lpstr>
      <vt:lpstr>PowerPoint Presentation</vt:lpstr>
      <vt:lpstr>Results of Cooling</vt:lpstr>
      <vt:lpstr>PowerPoint Presentation</vt:lpstr>
      <vt:lpstr>Calculating the Coefficient of Performance </vt:lpstr>
      <vt:lpstr>conclusion</vt:lpstr>
      <vt:lpstr>Recommendations</vt:lpstr>
      <vt:lpstr>Thank you for listening.     any questions?</vt:lpstr>
      <vt:lpstr>Efficiency of Flat Plate and Evacuated Tube Collectors</vt:lpstr>
      <vt:lpstr>Dubinin–Radushkevich (D-R) equation</vt:lpstr>
      <vt:lpstr>Performance Estimation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a Solar Air Conditioning System Using Adsorption</dc:title>
  <dc:creator>Majd</dc:creator>
  <cp:lastModifiedBy>Majd</cp:lastModifiedBy>
  <cp:revision>21</cp:revision>
  <dcterms:created xsi:type="dcterms:W3CDTF">2018-12-11T12:20:17Z</dcterms:created>
  <dcterms:modified xsi:type="dcterms:W3CDTF">2019-05-21T05:50:11Z</dcterms:modified>
</cp:coreProperties>
</file>