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72" r:id="rId6"/>
    <p:sldId id="260" r:id="rId7"/>
    <p:sldId id="261" r:id="rId8"/>
    <p:sldId id="262" r:id="rId9"/>
    <p:sldId id="273" r:id="rId10"/>
    <p:sldId id="274" r:id="rId11"/>
    <p:sldId id="275" r:id="rId12"/>
    <p:sldId id="276" r:id="rId13"/>
    <p:sldId id="277" r:id="rId14"/>
    <p:sldId id="278" r:id="rId15"/>
    <p:sldId id="279" r:id="rId16"/>
    <p:sldId id="271"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78637"/>
  </p:normalViewPr>
  <p:slideViewPr>
    <p:cSldViewPr snapToGrid="0" snapToObjects="1">
      <p:cViewPr varScale="1">
        <p:scale>
          <a:sx n="67" d="100"/>
          <a:sy n="67"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67D4-6FB9-F847-A97A-079425165139}" type="datetimeFigureOut">
              <a:rPr lang="en-US" smtClean="0"/>
              <a:t>12/21/2017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F06A8E-F387-1641-8049-8FC775FE80FB}" type="slidenum">
              <a:rPr lang="en-US" smtClean="0"/>
              <a:t>‹#›</a:t>
            </a:fld>
            <a:endParaRPr lang="en-US"/>
          </a:p>
        </p:txBody>
      </p:sp>
    </p:spTree>
    <p:extLst>
      <p:ext uri="{BB962C8B-B14F-4D97-AF65-F5344CB8AC3E}">
        <p14:creationId xmlns:p14="http://schemas.microsoft.com/office/powerpoint/2010/main" val="1314940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a:t>
            </a:fld>
            <a:endParaRPr lang="en-US"/>
          </a:p>
        </p:txBody>
      </p:sp>
    </p:spTree>
    <p:extLst>
      <p:ext uri="{BB962C8B-B14F-4D97-AF65-F5344CB8AC3E}">
        <p14:creationId xmlns:p14="http://schemas.microsoft.com/office/powerpoint/2010/main" val="491978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13</a:t>
            </a:fld>
            <a:endParaRPr lang="en-US"/>
          </a:p>
        </p:txBody>
      </p:sp>
    </p:spTree>
    <p:extLst>
      <p:ext uri="{BB962C8B-B14F-4D97-AF65-F5344CB8AC3E}">
        <p14:creationId xmlns:p14="http://schemas.microsoft.com/office/powerpoint/2010/main" val="1065923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14</a:t>
            </a:fld>
            <a:endParaRPr lang="en-US"/>
          </a:p>
        </p:txBody>
      </p:sp>
    </p:spTree>
    <p:extLst>
      <p:ext uri="{BB962C8B-B14F-4D97-AF65-F5344CB8AC3E}">
        <p14:creationId xmlns:p14="http://schemas.microsoft.com/office/powerpoint/2010/main" val="250899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15</a:t>
            </a:fld>
            <a:endParaRPr lang="en-US"/>
          </a:p>
        </p:txBody>
      </p:sp>
    </p:spTree>
    <p:extLst>
      <p:ext uri="{BB962C8B-B14F-4D97-AF65-F5344CB8AC3E}">
        <p14:creationId xmlns:p14="http://schemas.microsoft.com/office/powerpoint/2010/main" val="4032425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ar-SA" baseline="0" dirty="0" smtClean="0"/>
          </a:p>
        </p:txBody>
      </p:sp>
      <p:sp>
        <p:nvSpPr>
          <p:cNvPr id="4" name="Slide Number Placeholder 3"/>
          <p:cNvSpPr>
            <a:spLocks noGrp="1"/>
          </p:cNvSpPr>
          <p:nvPr>
            <p:ph type="sldNum" sz="quarter" idx="10"/>
          </p:nvPr>
        </p:nvSpPr>
        <p:spPr/>
        <p:txBody>
          <a:bodyPr/>
          <a:lstStyle/>
          <a:p>
            <a:fld id="{B1F06A8E-F387-1641-8049-8FC775FE80FB}" type="slidenum">
              <a:rPr lang="en-US" smtClean="0"/>
              <a:t>2</a:t>
            </a:fld>
            <a:endParaRPr lang="en-US"/>
          </a:p>
        </p:txBody>
      </p:sp>
    </p:spTree>
    <p:extLst>
      <p:ext uri="{BB962C8B-B14F-4D97-AF65-F5344CB8AC3E}">
        <p14:creationId xmlns:p14="http://schemas.microsoft.com/office/powerpoint/2010/main" val="748720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3</a:t>
            </a:fld>
            <a:endParaRPr lang="en-US"/>
          </a:p>
        </p:txBody>
      </p:sp>
    </p:spTree>
    <p:extLst>
      <p:ext uri="{BB962C8B-B14F-4D97-AF65-F5344CB8AC3E}">
        <p14:creationId xmlns:p14="http://schemas.microsoft.com/office/powerpoint/2010/main" val="781725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4</a:t>
            </a:fld>
            <a:endParaRPr lang="en-US"/>
          </a:p>
        </p:txBody>
      </p:sp>
    </p:spTree>
    <p:extLst>
      <p:ext uri="{BB962C8B-B14F-4D97-AF65-F5344CB8AC3E}">
        <p14:creationId xmlns:p14="http://schemas.microsoft.com/office/powerpoint/2010/main" val="952952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5</a:t>
            </a:fld>
            <a:endParaRPr lang="en-US"/>
          </a:p>
        </p:txBody>
      </p:sp>
    </p:spTree>
    <p:extLst>
      <p:ext uri="{BB962C8B-B14F-4D97-AF65-F5344CB8AC3E}">
        <p14:creationId xmlns:p14="http://schemas.microsoft.com/office/powerpoint/2010/main" val="2833640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6</a:t>
            </a:fld>
            <a:endParaRPr lang="en-US"/>
          </a:p>
        </p:txBody>
      </p:sp>
    </p:spTree>
    <p:extLst>
      <p:ext uri="{BB962C8B-B14F-4D97-AF65-F5344CB8AC3E}">
        <p14:creationId xmlns:p14="http://schemas.microsoft.com/office/powerpoint/2010/main" val="377985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10</a:t>
            </a:fld>
            <a:endParaRPr lang="en-US"/>
          </a:p>
        </p:txBody>
      </p:sp>
    </p:spTree>
    <p:extLst>
      <p:ext uri="{BB962C8B-B14F-4D97-AF65-F5344CB8AC3E}">
        <p14:creationId xmlns:p14="http://schemas.microsoft.com/office/powerpoint/2010/main" val="2388600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11</a:t>
            </a:fld>
            <a:endParaRPr lang="en-US"/>
          </a:p>
        </p:txBody>
      </p:sp>
    </p:spTree>
    <p:extLst>
      <p:ext uri="{BB962C8B-B14F-4D97-AF65-F5344CB8AC3E}">
        <p14:creationId xmlns:p14="http://schemas.microsoft.com/office/powerpoint/2010/main" val="975439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F06A8E-F387-1641-8049-8FC775FE80FB}" type="slidenum">
              <a:rPr lang="en-US" smtClean="0"/>
              <a:t>12</a:t>
            </a:fld>
            <a:endParaRPr lang="en-US"/>
          </a:p>
        </p:txBody>
      </p:sp>
    </p:spTree>
    <p:extLst>
      <p:ext uri="{BB962C8B-B14F-4D97-AF65-F5344CB8AC3E}">
        <p14:creationId xmlns:p14="http://schemas.microsoft.com/office/powerpoint/2010/main" val="419827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12/21/2017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12/21/2017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Fattesh</a:t>
            </a:r>
            <a:endParaRPr lang="en-US" dirty="0"/>
          </a:p>
        </p:txBody>
      </p:sp>
      <p:sp>
        <p:nvSpPr>
          <p:cNvPr id="3" name="Subtitle 2"/>
          <p:cNvSpPr>
            <a:spLocks noGrp="1"/>
          </p:cNvSpPr>
          <p:nvPr>
            <p:ph type="subTitle" idx="1"/>
          </p:nvPr>
        </p:nvSpPr>
        <p:spPr/>
        <p:txBody>
          <a:bodyPr/>
          <a:lstStyle/>
          <a:p>
            <a:r>
              <a:rPr lang="en-US" dirty="0" smtClean="0"/>
              <a:t>PREPARED BY: </a:t>
            </a:r>
            <a:r>
              <a:rPr lang="en-US" dirty="0" smtClean="0"/>
              <a:t>Abdurrahman </a:t>
            </a:r>
            <a:r>
              <a:rPr lang="en-US" dirty="0" err="1" smtClean="0"/>
              <a:t>abu</a:t>
            </a:r>
            <a:r>
              <a:rPr lang="en-US" dirty="0" err="1" smtClean="0"/>
              <a:t>-</a:t>
            </a:r>
            <a:r>
              <a:rPr lang="en-US" dirty="0" err="1" smtClean="0"/>
              <a:t>Hijleh</a:t>
            </a:r>
            <a:r>
              <a:rPr lang="en-US" dirty="0" smtClean="0"/>
              <a:t> &amp; Amr </a:t>
            </a:r>
            <a:r>
              <a:rPr lang="en-US" dirty="0" err="1" smtClean="0"/>
              <a:t>younis</a:t>
            </a:r>
            <a:endParaRPr lang="en-US" dirty="0" smtClean="0"/>
          </a:p>
          <a:p>
            <a:r>
              <a:rPr lang="en-US" dirty="0" smtClean="0"/>
              <a:t>SUPERVISED BY: DR. </a:t>
            </a:r>
            <a:r>
              <a:rPr lang="en-US" dirty="0" err="1" smtClean="0"/>
              <a:t>hanal</a:t>
            </a:r>
            <a:r>
              <a:rPr lang="en-US" dirty="0" smtClean="0"/>
              <a:t> </a:t>
            </a:r>
            <a:r>
              <a:rPr lang="en-US" dirty="0" err="1" smtClean="0"/>
              <a:t>abu-zant</a:t>
            </a:r>
            <a:endParaRPr lang="en-US" dirty="0"/>
          </a:p>
        </p:txBody>
      </p:sp>
    </p:spTree>
    <p:extLst>
      <p:ext uri="{BB962C8B-B14F-4D97-AF65-F5344CB8AC3E}">
        <p14:creationId xmlns:p14="http://schemas.microsoft.com/office/powerpoint/2010/main" val="1070440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Google Places API</a:t>
            </a:r>
          </a:p>
        </p:txBody>
      </p:sp>
      <p:sp>
        <p:nvSpPr>
          <p:cNvPr id="3" name="Content Placeholder 2"/>
          <p:cNvSpPr>
            <a:spLocks noGrp="1"/>
          </p:cNvSpPr>
          <p:nvPr>
            <p:ph idx="1"/>
          </p:nvPr>
        </p:nvSpPr>
        <p:spPr>
          <a:xfrm>
            <a:off x="752168" y="1622324"/>
            <a:ext cx="10309122" cy="4626076"/>
          </a:xfrm>
        </p:spPr>
        <p:txBody>
          <a:bodyPr>
            <a:normAutofit fontScale="70000" lnSpcReduction="20000"/>
          </a:bodyPr>
          <a:lstStyle/>
          <a:p>
            <a:pPr marL="0" indent="0">
              <a:buNone/>
            </a:pPr>
            <a:r>
              <a:rPr lang="en-US" sz="2800" dirty="0" smtClean="0"/>
              <a:t>We used this API to get the locations and names of all the </a:t>
            </a:r>
            <a:r>
              <a:rPr lang="en-US" sz="2800" dirty="0" smtClean="0"/>
              <a:t>restaurants and hospitals near the user’s location. We needed Google’s help for this feature and Google needs an internet connection. This part is of course, not available offline.</a:t>
            </a:r>
            <a:endParaRPr lang="en-US" sz="2800" dirty="0" smtClean="0"/>
          </a:p>
          <a:p>
            <a:pPr marL="0" indent="0">
              <a:buNone/>
            </a:pPr>
            <a:endParaRPr lang="en-US" sz="2800" dirty="0" smtClean="0"/>
          </a:p>
          <a:p>
            <a:pPr marL="0" indent="0">
              <a:buNone/>
            </a:pPr>
            <a:r>
              <a:rPr lang="en-US" sz="2800" dirty="0" smtClean="0"/>
              <a:t>We send a request to Google using this API with the following parameters: the user’s current location, the proximity radius and the type of place we want, hospital or restaurant.</a:t>
            </a:r>
          </a:p>
          <a:p>
            <a:pPr marL="0" indent="0">
              <a:buNone/>
            </a:pPr>
            <a:endParaRPr lang="en-US" sz="2800" dirty="0"/>
          </a:p>
          <a:p>
            <a:pPr marL="0" indent="0">
              <a:buNone/>
            </a:pPr>
            <a:r>
              <a:rPr lang="en-US" sz="2800" dirty="0" smtClean="0"/>
              <a:t>We receive the response in the form of a JSON object which contains a lot of information. We use the place’s received latitude, longitude and name to add a marker on the map which identifies either a hospital of a restaurant. </a:t>
            </a:r>
          </a:p>
          <a:p>
            <a:pPr marL="0" indent="0">
              <a:buNone/>
            </a:pPr>
            <a:endParaRPr lang="en-US" sz="2800" dirty="0"/>
          </a:p>
          <a:p>
            <a:pPr marL="0" indent="0">
              <a:buNone/>
            </a:pPr>
            <a:r>
              <a:rPr lang="en-US" sz="2800" dirty="0" smtClean="0"/>
              <a:t>We used this API in free mode so their were some limitations but good enough for testing purposes.</a:t>
            </a:r>
            <a:endParaRPr lang="en-US" sz="2800" dirty="0"/>
          </a:p>
        </p:txBody>
      </p:sp>
      <p:sp>
        <p:nvSpPr>
          <p:cNvPr id="4" name="Rectangle 3"/>
          <p:cNvSpPr/>
          <p:nvPr/>
        </p:nvSpPr>
        <p:spPr>
          <a:xfrm>
            <a:off x="4287652" y="3244334"/>
            <a:ext cx="3616696" cy="369332"/>
          </a:xfrm>
          <a:prstGeom prst="rect">
            <a:avLst/>
          </a:prstGeom>
        </p:spPr>
        <p:txBody>
          <a:bodyPr wrap="none">
            <a:spAutoFit/>
          </a:bodyPr>
          <a:lstStyle/>
          <a:p>
            <a:r>
              <a:rPr lang="en-US" dirty="0"/>
              <a:t>The Augmented Reality Plug-in</a:t>
            </a:r>
          </a:p>
        </p:txBody>
      </p:sp>
    </p:spTree>
    <p:extLst>
      <p:ext uri="{BB962C8B-B14F-4D97-AF65-F5344CB8AC3E}">
        <p14:creationId xmlns:p14="http://schemas.microsoft.com/office/powerpoint/2010/main" val="2317290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The Augmented Reality Plug-in</a:t>
            </a:r>
          </a:p>
        </p:txBody>
      </p:sp>
      <p:sp>
        <p:nvSpPr>
          <p:cNvPr id="3" name="Content Placeholder 2"/>
          <p:cNvSpPr>
            <a:spLocks noGrp="1"/>
          </p:cNvSpPr>
          <p:nvPr>
            <p:ph idx="1"/>
          </p:nvPr>
        </p:nvSpPr>
        <p:spPr>
          <a:xfrm>
            <a:off x="752168" y="1622324"/>
            <a:ext cx="10309122" cy="4626076"/>
          </a:xfrm>
        </p:spPr>
        <p:txBody>
          <a:bodyPr>
            <a:normAutofit/>
          </a:bodyPr>
          <a:lstStyle/>
          <a:p>
            <a:pPr marL="0" indent="0">
              <a:buNone/>
            </a:pPr>
            <a:r>
              <a:rPr lang="en-US" sz="2800" dirty="0" smtClean="0"/>
              <a:t>We use Unity for this part. We’ll discuss the following things:</a:t>
            </a:r>
          </a:p>
          <a:p>
            <a:pPr marL="0" indent="0">
              <a:buNone/>
            </a:pPr>
            <a:endParaRPr lang="en-US" sz="2800" dirty="0"/>
          </a:p>
          <a:p>
            <a:pPr marL="0" indent="0">
              <a:buNone/>
            </a:pPr>
            <a:r>
              <a:rPr lang="en-US" sz="2800" dirty="0" smtClean="0"/>
              <a:t>Location Based Augmented Reality (Displaying and manipulating </a:t>
            </a:r>
            <a:r>
              <a:rPr lang="en-US" sz="2800" dirty="0"/>
              <a:t>3D </a:t>
            </a:r>
            <a:r>
              <a:rPr lang="en-US" sz="2800" dirty="0" smtClean="0"/>
              <a:t>models in the real-world space)</a:t>
            </a:r>
          </a:p>
          <a:p>
            <a:pPr marL="0" indent="0">
              <a:buNone/>
            </a:pPr>
            <a:endParaRPr lang="en-US" sz="2800" dirty="0"/>
          </a:p>
          <a:p>
            <a:pPr marL="0" indent="0">
              <a:buNone/>
            </a:pPr>
            <a:r>
              <a:rPr lang="en-US" sz="2800" dirty="0" smtClean="0"/>
              <a:t>Communication from Android to Unity and back.</a:t>
            </a:r>
            <a:endParaRPr lang="en-US" sz="2800" dirty="0"/>
          </a:p>
        </p:txBody>
      </p:sp>
    </p:spTree>
    <p:extLst>
      <p:ext uri="{BB962C8B-B14F-4D97-AF65-F5344CB8AC3E}">
        <p14:creationId xmlns:p14="http://schemas.microsoft.com/office/powerpoint/2010/main" val="2259057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Location Based Augmented Reality</a:t>
            </a:r>
          </a:p>
        </p:txBody>
      </p:sp>
      <p:sp>
        <p:nvSpPr>
          <p:cNvPr id="3" name="Content Placeholder 2"/>
          <p:cNvSpPr>
            <a:spLocks noGrp="1"/>
          </p:cNvSpPr>
          <p:nvPr>
            <p:ph idx="1"/>
          </p:nvPr>
        </p:nvSpPr>
        <p:spPr>
          <a:xfrm>
            <a:off x="752168" y="2100262"/>
            <a:ext cx="10309122" cy="4148137"/>
          </a:xfrm>
        </p:spPr>
        <p:txBody>
          <a:bodyPr>
            <a:normAutofit fontScale="92500" lnSpcReduction="20000"/>
          </a:bodyPr>
          <a:lstStyle/>
          <a:p>
            <a:pPr marL="0" indent="0">
              <a:buNone/>
            </a:pPr>
            <a:r>
              <a:rPr lang="en-US" sz="2800" dirty="0" smtClean="0"/>
              <a:t>First of all, we enable the camera. Easy.</a:t>
            </a:r>
          </a:p>
          <a:p>
            <a:pPr marL="0" indent="0">
              <a:buNone/>
            </a:pPr>
            <a:endParaRPr lang="en-US" sz="2800" dirty="0"/>
          </a:p>
          <a:p>
            <a:pPr marL="0" indent="0">
              <a:buNone/>
            </a:pPr>
            <a:r>
              <a:rPr lang="en-US" sz="2800" dirty="0" smtClean="0"/>
              <a:t>Now we need to determine the orientation of the device in the real world. Get X, Y and Z parameters in which we can use to display 3D models objects to the left, right , in front, behind, above and below the user.</a:t>
            </a:r>
          </a:p>
          <a:p>
            <a:pPr marL="0" indent="0">
              <a:buNone/>
            </a:pPr>
            <a:endParaRPr lang="en-US" sz="2800" dirty="0"/>
          </a:p>
          <a:p>
            <a:pPr marL="0" indent="0">
              <a:buNone/>
            </a:pPr>
            <a:r>
              <a:rPr lang="en-US" sz="2800" dirty="0" smtClean="0"/>
              <a:t>Solution? The phone’s Gyroscope. We enable it. It </a:t>
            </a:r>
            <a:r>
              <a:rPr lang="en-US" sz="2800" dirty="0"/>
              <a:t>recognizes movement </a:t>
            </a:r>
            <a:r>
              <a:rPr lang="en-US" sz="2800" dirty="0" smtClean="0"/>
              <a:t>within </a:t>
            </a:r>
            <a:r>
              <a:rPr lang="en-US" sz="2800" dirty="0"/>
              <a:t>a 3D </a:t>
            </a:r>
            <a:r>
              <a:rPr lang="en-US" sz="2800" dirty="0" smtClean="0"/>
              <a:t>space and gives us the device’s orientation.</a:t>
            </a:r>
          </a:p>
        </p:txBody>
      </p:sp>
    </p:spTree>
    <p:extLst>
      <p:ext uri="{BB962C8B-B14F-4D97-AF65-F5344CB8AC3E}">
        <p14:creationId xmlns:p14="http://schemas.microsoft.com/office/powerpoint/2010/main" val="1351635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Location Based Augmented Reality</a:t>
            </a:r>
          </a:p>
        </p:txBody>
      </p:sp>
      <p:sp>
        <p:nvSpPr>
          <p:cNvPr id="3" name="Content Placeholder 2"/>
          <p:cNvSpPr>
            <a:spLocks noGrp="1"/>
          </p:cNvSpPr>
          <p:nvPr>
            <p:ph idx="1"/>
          </p:nvPr>
        </p:nvSpPr>
        <p:spPr>
          <a:xfrm>
            <a:off x="752168" y="1853248"/>
            <a:ext cx="10309122" cy="4395152"/>
          </a:xfrm>
        </p:spPr>
        <p:txBody>
          <a:bodyPr>
            <a:normAutofit fontScale="62500" lnSpcReduction="20000"/>
          </a:bodyPr>
          <a:lstStyle/>
          <a:p>
            <a:pPr marL="0" indent="0">
              <a:buNone/>
            </a:pPr>
            <a:r>
              <a:rPr lang="en-US" sz="2800" dirty="0" smtClean="0"/>
              <a:t>If the phone doesn’t have a gyroscope, the app won’t work properly, </a:t>
            </a:r>
            <a:r>
              <a:rPr lang="en-US" sz="2800" dirty="0"/>
              <a:t>i</a:t>
            </a:r>
            <a:r>
              <a:rPr lang="en-US" sz="2800" dirty="0" smtClean="0"/>
              <a:t>t would just display a still object in front of the camera with no relation to the </a:t>
            </a:r>
            <a:r>
              <a:rPr lang="en-US" sz="2800" dirty="0"/>
              <a:t>device’s orientation</a:t>
            </a:r>
            <a:r>
              <a:rPr lang="en-US" sz="2800" dirty="0" smtClean="0"/>
              <a:t>.</a:t>
            </a:r>
          </a:p>
          <a:p>
            <a:pPr marL="0" indent="0">
              <a:buNone/>
            </a:pPr>
            <a:endParaRPr lang="en-US" sz="2800" dirty="0" smtClean="0"/>
          </a:p>
          <a:p>
            <a:pPr marL="0" indent="0">
              <a:buNone/>
            </a:pPr>
            <a:r>
              <a:rPr lang="en-US" sz="2800" dirty="0" smtClean="0"/>
              <a:t>We use C# scripts for everything in Unity such as enabling modules, collisions, clicking buttons and setting up listeners. We also attach Unity C# scripts to 3D models to change their properties e.g. their size, their position, their speed, their animation etc…</a:t>
            </a:r>
          </a:p>
          <a:p>
            <a:pPr marL="0" indent="0">
              <a:buNone/>
            </a:pPr>
            <a:endParaRPr lang="en-US" sz="2800" dirty="0"/>
          </a:p>
          <a:p>
            <a:pPr marL="0" indent="0">
              <a:buNone/>
            </a:pPr>
            <a:r>
              <a:rPr lang="en-US" sz="2800" dirty="0" smtClean="0"/>
              <a:t>All of the mentioned above doesn’t mention a real location, just ordination which is not enough for our purposes.</a:t>
            </a:r>
          </a:p>
          <a:p>
            <a:pPr marL="0" indent="0">
              <a:buNone/>
            </a:pPr>
            <a:endParaRPr lang="en-US" sz="2800" dirty="0"/>
          </a:p>
          <a:p>
            <a:pPr marL="0" indent="0">
              <a:buNone/>
            </a:pPr>
            <a:r>
              <a:rPr lang="en-US" sz="2800" dirty="0" smtClean="0"/>
              <a:t>3D models of items/enemies/friends shouldn’t appear everywhere. Only within a certain range of a certain location.</a:t>
            </a:r>
            <a:br>
              <a:rPr lang="en-US" sz="2800" dirty="0" smtClean="0"/>
            </a:br>
            <a:r>
              <a:rPr lang="en-US" sz="2800" dirty="0"/>
              <a:t/>
            </a:r>
            <a:br>
              <a:rPr lang="en-US" sz="2800" dirty="0"/>
            </a:br>
            <a:r>
              <a:rPr lang="en-US" sz="2800" dirty="0" smtClean="0"/>
              <a:t>For that, we enable Unity’s location service and constantly measure the distance between the user’s location and the hidden thing using the Haversine formula which takes into account the shape of the Earth.</a:t>
            </a:r>
          </a:p>
          <a:p>
            <a:pPr marL="0" indent="0">
              <a:buNone/>
            </a:pPr>
            <a:endParaRPr lang="en-US" sz="2800" dirty="0"/>
          </a:p>
        </p:txBody>
      </p:sp>
    </p:spTree>
    <p:extLst>
      <p:ext uri="{BB962C8B-B14F-4D97-AF65-F5344CB8AC3E}">
        <p14:creationId xmlns:p14="http://schemas.microsoft.com/office/powerpoint/2010/main" val="3269313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Communication from Android to Unity and back.</a:t>
            </a:r>
            <a:endParaRPr lang="en-US" sz="4400" dirty="0"/>
          </a:p>
        </p:txBody>
      </p:sp>
      <p:sp>
        <p:nvSpPr>
          <p:cNvPr id="3" name="Content Placeholder 2"/>
          <p:cNvSpPr>
            <a:spLocks noGrp="1"/>
          </p:cNvSpPr>
          <p:nvPr>
            <p:ph idx="1"/>
          </p:nvPr>
        </p:nvSpPr>
        <p:spPr>
          <a:xfrm>
            <a:off x="752168" y="1853248"/>
            <a:ext cx="10309122" cy="4395152"/>
          </a:xfrm>
        </p:spPr>
        <p:txBody>
          <a:bodyPr>
            <a:normAutofit fontScale="85000" lnSpcReduction="10000"/>
          </a:bodyPr>
          <a:lstStyle/>
          <a:p>
            <a:pPr marL="0" indent="0">
              <a:buNone/>
            </a:pPr>
            <a:r>
              <a:rPr lang="en-US" sz="2800" dirty="0" smtClean="0"/>
              <a:t>Communication is first started between the Android app and Unity plug-in when the user is in certain range of a level’s location.</a:t>
            </a:r>
          </a:p>
          <a:p>
            <a:pPr marL="0" indent="0">
              <a:buNone/>
            </a:pPr>
            <a:endParaRPr lang="en-US" sz="2800" dirty="0" smtClean="0"/>
          </a:p>
          <a:p>
            <a:pPr marL="0" indent="0">
              <a:buNone/>
            </a:pPr>
            <a:r>
              <a:rPr lang="en-US" sz="2800" dirty="0" smtClean="0"/>
              <a:t>Android’s Java tells Unity’s internal C# methods the location of  the items/friends/enemies and tells them the game mode. Whether it’s one of the main types or the optional types or the consumables types.</a:t>
            </a:r>
          </a:p>
          <a:p>
            <a:pPr marL="0" indent="0">
              <a:buNone/>
            </a:pPr>
            <a:endParaRPr lang="en-US" sz="2800" dirty="0"/>
          </a:p>
          <a:p>
            <a:pPr marL="0" indent="0">
              <a:buNone/>
            </a:pPr>
            <a:r>
              <a:rPr lang="en-US" sz="2800" dirty="0" smtClean="0"/>
              <a:t>Unity returns with the result. The result will indicate whether the player found the item or not or the back button was clicked or that the player wasn’t able to kill all enemies.</a:t>
            </a:r>
          </a:p>
          <a:p>
            <a:pPr marL="0" indent="0">
              <a:buNone/>
            </a:pPr>
            <a:endParaRPr lang="en-US" sz="2800" dirty="0"/>
          </a:p>
        </p:txBody>
      </p:sp>
    </p:spTree>
    <p:extLst>
      <p:ext uri="{BB962C8B-B14F-4D97-AF65-F5344CB8AC3E}">
        <p14:creationId xmlns:p14="http://schemas.microsoft.com/office/powerpoint/2010/main" val="3466199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Constraints</a:t>
            </a:r>
            <a:endParaRPr lang="en-US" sz="4400" dirty="0"/>
          </a:p>
        </p:txBody>
      </p:sp>
      <p:sp>
        <p:nvSpPr>
          <p:cNvPr id="3" name="Content Placeholder 2"/>
          <p:cNvSpPr>
            <a:spLocks noGrp="1"/>
          </p:cNvSpPr>
          <p:nvPr>
            <p:ph idx="1"/>
          </p:nvPr>
        </p:nvSpPr>
        <p:spPr>
          <a:xfrm>
            <a:off x="752168" y="1853248"/>
            <a:ext cx="10309122" cy="4395152"/>
          </a:xfrm>
        </p:spPr>
        <p:txBody>
          <a:bodyPr>
            <a:normAutofit fontScale="70000" lnSpcReduction="20000"/>
          </a:bodyPr>
          <a:lstStyle/>
          <a:p>
            <a:pPr marL="0" indent="0">
              <a:buNone/>
            </a:pPr>
            <a:r>
              <a:rPr lang="en-US" sz="2800" dirty="0" smtClean="0"/>
              <a:t>We encountered many constraints during the development of this application.</a:t>
            </a:r>
          </a:p>
          <a:p>
            <a:pPr marL="0" indent="0">
              <a:buNone/>
            </a:pPr>
            <a:endParaRPr lang="en-US" sz="2800" dirty="0"/>
          </a:p>
          <a:p>
            <a:pPr marL="0" indent="0">
              <a:buNone/>
            </a:pPr>
            <a:r>
              <a:rPr lang="en-US" sz="2800" dirty="0" smtClean="0"/>
              <a:t>As programmers we are used to sitting around, testing and debugging our applications from the comfort of our homes or desks. However, for this game, in order to do actual tests and not just mock tests you have to visit a lot of locations in the real world which is </a:t>
            </a:r>
            <a:r>
              <a:rPr lang="en-US" sz="2800" dirty="0"/>
              <a:t>difficult especially </a:t>
            </a:r>
            <a:r>
              <a:rPr lang="en-US" sz="2800" dirty="0" smtClean="0"/>
              <a:t>if you don’t have your own car.</a:t>
            </a:r>
          </a:p>
          <a:p>
            <a:pPr marL="0" indent="0">
              <a:buNone/>
            </a:pPr>
            <a:endParaRPr lang="en-US" sz="2800" dirty="0"/>
          </a:p>
          <a:p>
            <a:pPr marL="0" indent="0">
              <a:buNone/>
            </a:pPr>
            <a:r>
              <a:rPr lang="en-US" sz="2800" dirty="0" smtClean="0"/>
              <a:t>GPS accuracy is not 100% perfect. It’s claimed to be within 4 meters accurate. However, from our own real life tests, it’s more like 10-20 meters or more which is not completely terrible and can work out for this application but can affect results.</a:t>
            </a:r>
          </a:p>
          <a:p>
            <a:pPr marL="0" indent="0">
              <a:buNone/>
            </a:pPr>
            <a:endParaRPr lang="en-US" sz="2800" dirty="0"/>
          </a:p>
          <a:p>
            <a:pPr marL="0" indent="0">
              <a:buNone/>
            </a:pPr>
            <a:r>
              <a:rPr lang="en-US" sz="2800" dirty="0" smtClean="0"/>
              <a:t>Performance is not equal on all devices. Lower end devices can experience lagging and  frame drops. Our mobiles are not as powerful as our computers yet.</a:t>
            </a:r>
          </a:p>
          <a:p>
            <a:pPr marL="0" indent="0">
              <a:buNone/>
            </a:pPr>
            <a:endParaRPr lang="en-US" sz="2800" dirty="0"/>
          </a:p>
        </p:txBody>
      </p:sp>
    </p:spTree>
    <p:extLst>
      <p:ext uri="{BB962C8B-B14F-4D97-AF65-F5344CB8AC3E}">
        <p14:creationId xmlns:p14="http://schemas.microsoft.com/office/powerpoint/2010/main" val="344779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6421" y="2212258"/>
            <a:ext cx="7185283" cy="2787445"/>
          </a:xfrm>
        </p:spPr>
        <p:txBody>
          <a:bodyPr>
            <a:normAutofit fontScale="92500"/>
          </a:bodyPr>
          <a:lstStyle/>
          <a:p>
            <a:pPr marL="0" indent="0">
              <a:buNone/>
            </a:pPr>
            <a:r>
              <a:rPr lang="en-US" sz="16600" dirty="0" smtClean="0"/>
              <a:t>Demos</a:t>
            </a:r>
            <a:endParaRPr lang="en-US" sz="16600" dirty="0" smtClean="0"/>
          </a:p>
          <a:p>
            <a:pPr marL="0" indent="0">
              <a:buNone/>
            </a:pPr>
            <a:endParaRPr lang="en-US" sz="3200" dirty="0" smtClean="0"/>
          </a:p>
          <a:p>
            <a:pPr marL="0" indent="0">
              <a:buNone/>
            </a:pPr>
            <a:endParaRPr lang="en-US" sz="3200" dirty="0" smtClean="0"/>
          </a:p>
          <a:p>
            <a:pPr marL="0" indent="0">
              <a:buNone/>
            </a:pPr>
            <a:endParaRPr lang="en-US" sz="2800" dirty="0" smtClean="0"/>
          </a:p>
          <a:p>
            <a:pPr marL="0" indent="0">
              <a:buNone/>
            </a:pPr>
            <a:endParaRPr lang="en-US" sz="2800" dirty="0" smtClean="0"/>
          </a:p>
          <a:p>
            <a:pPr marL="0" indent="0">
              <a:buNone/>
            </a:pPr>
            <a:endParaRPr lang="en-US" sz="2800" dirty="0" smtClean="0">
              <a:solidFill>
                <a:srgbClr val="FF0000"/>
              </a:solidFill>
            </a:endParaRPr>
          </a:p>
          <a:p>
            <a:pPr marL="0" indent="0">
              <a:buNone/>
            </a:pPr>
            <a:endParaRPr lang="en-US" sz="2400" dirty="0" smtClean="0"/>
          </a:p>
        </p:txBody>
      </p:sp>
    </p:spTree>
    <p:extLst>
      <p:ext uri="{BB962C8B-B14F-4D97-AF65-F5344CB8AC3E}">
        <p14:creationId xmlns:p14="http://schemas.microsoft.com/office/powerpoint/2010/main" val="533555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6421" y="2212258"/>
            <a:ext cx="7185283" cy="2787445"/>
          </a:xfrm>
        </p:spPr>
        <p:txBody>
          <a:bodyPr/>
          <a:lstStyle/>
          <a:p>
            <a:pPr marL="0" indent="0">
              <a:buNone/>
            </a:pPr>
            <a:r>
              <a:rPr lang="en-US" sz="16600" dirty="0" smtClean="0"/>
              <a:t>Thanks</a:t>
            </a:r>
          </a:p>
          <a:p>
            <a:pPr marL="0" indent="0">
              <a:buNone/>
            </a:pPr>
            <a:endParaRPr lang="en-US" sz="3200" dirty="0" smtClean="0"/>
          </a:p>
          <a:p>
            <a:pPr marL="0" indent="0">
              <a:buNone/>
            </a:pPr>
            <a:endParaRPr lang="en-US" sz="3200" dirty="0" smtClean="0"/>
          </a:p>
          <a:p>
            <a:pPr marL="0" indent="0">
              <a:buNone/>
            </a:pPr>
            <a:endParaRPr lang="en-US" sz="2800" dirty="0" smtClean="0"/>
          </a:p>
          <a:p>
            <a:pPr marL="0" indent="0">
              <a:buNone/>
            </a:pPr>
            <a:endParaRPr lang="en-US" sz="2800" dirty="0" smtClean="0"/>
          </a:p>
          <a:p>
            <a:pPr marL="0" indent="0">
              <a:buNone/>
            </a:pPr>
            <a:endParaRPr lang="en-US" sz="2800" dirty="0" smtClean="0">
              <a:solidFill>
                <a:srgbClr val="FF0000"/>
              </a:solidFill>
            </a:endParaRPr>
          </a:p>
          <a:p>
            <a:pPr marL="0" indent="0">
              <a:buNone/>
            </a:pPr>
            <a:endParaRPr lang="en-US" sz="2400" dirty="0" smtClean="0"/>
          </a:p>
        </p:txBody>
      </p:sp>
    </p:spTree>
    <p:extLst>
      <p:ext uri="{BB962C8B-B14F-4D97-AF65-F5344CB8AC3E}">
        <p14:creationId xmlns:p14="http://schemas.microsoft.com/office/powerpoint/2010/main" val="171499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3600" dirty="0" smtClean="0"/>
              <a:t>What is </a:t>
            </a:r>
            <a:r>
              <a:rPr lang="en-US" sz="3600" dirty="0" smtClean="0"/>
              <a:t>Fattesh?</a:t>
            </a:r>
            <a:endParaRPr lang="en-US" sz="3600" dirty="0" smtClean="0"/>
          </a:p>
          <a:p>
            <a:r>
              <a:rPr lang="en-US" sz="3600" dirty="0" smtClean="0"/>
              <a:t>The Game’s Life Cycle</a:t>
            </a:r>
          </a:p>
          <a:p>
            <a:r>
              <a:rPr lang="en-US" sz="3600" dirty="0" smtClean="0"/>
              <a:t>The Android App </a:t>
            </a:r>
          </a:p>
          <a:p>
            <a:r>
              <a:rPr lang="en-US" sz="3600" dirty="0" smtClean="0"/>
              <a:t>The Augmented Reality Plug-in</a:t>
            </a:r>
          </a:p>
          <a:p>
            <a:r>
              <a:rPr lang="en-US" sz="3600" dirty="0" smtClean="0"/>
              <a:t>The Website and The Notifications</a:t>
            </a:r>
            <a:endParaRPr lang="en-US" dirty="0"/>
          </a:p>
          <a:p>
            <a:r>
              <a:rPr lang="en-US" sz="3600" dirty="0" smtClean="0"/>
              <a:t>Constraints</a:t>
            </a:r>
          </a:p>
        </p:txBody>
      </p:sp>
    </p:spTree>
    <p:extLst>
      <p:ext uri="{BB962C8B-B14F-4D97-AF65-F5344CB8AC3E}">
        <p14:creationId xmlns:p14="http://schemas.microsoft.com/office/powerpoint/2010/main" val="1793971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smtClean="0"/>
              <a:t>Fattesh?</a:t>
            </a:r>
            <a:endParaRPr lang="en-US" dirty="0"/>
          </a:p>
        </p:txBody>
      </p:sp>
      <p:sp>
        <p:nvSpPr>
          <p:cNvPr id="3" name="Content Placeholder 2"/>
          <p:cNvSpPr>
            <a:spLocks noGrp="1"/>
          </p:cNvSpPr>
          <p:nvPr>
            <p:ph type="body" sz="half" idx="2"/>
          </p:nvPr>
        </p:nvSpPr>
        <p:spPr>
          <a:xfrm>
            <a:off x="1154953" y="2700336"/>
            <a:ext cx="8825659" cy="2728913"/>
          </a:xfrm>
        </p:spPr>
        <p:txBody>
          <a:bodyPr>
            <a:normAutofit fontScale="85000" lnSpcReduction="20000"/>
          </a:bodyPr>
          <a:lstStyle/>
          <a:p>
            <a:r>
              <a:rPr lang="en-US" sz="3200" dirty="0" smtClean="0"/>
              <a:t>A </a:t>
            </a:r>
            <a:r>
              <a:rPr lang="en-US" sz="3200" dirty="0" smtClean="0"/>
              <a:t>location </a:t>
            </a:r>
            <a:r>
              <a:rPr lang="en-US" sz="3200" dirty="0"/>
              <a:t>based augmented reality </a:t>
            </a:r>
            <a:r>
              <a:rPr lang="en-US" sz="3200" dirty="0" smtClean="0"/>
              <a:t>mobile game.</a:t>
            </a:r>
            <a:endParaRPr lang="en-US" sz="3200" dirty="0" smtClean="0"/>
          </a:p>
          <a:p>
            <a:endParaRPr lang="en-US" sz="3200" dirty="0" smtClean="0"/>
          </a:p>
          <a:p>
            <a:r>
              <a:rPr lang="en-US" sz="3200" dirty="0" smtClean="0"/>
              <a:t>Focused  on Nablus and its landmarks.</a:t>
            </a:r>
          </a:p>
          <a:p>
            <a:endParaRPr lang="en-US" sz="3200" dirty="0" smtClean="0"/>
          </a:p>
          <a:p>
            <a:r>
              <a:rPr lang="en-US" sz="3200" dirty="0" smtClean="0"/>
              <a:t>It can be updated anywhere, anytime via a user friendly admin website.</a:t>
            </a:r>
            <a:endParaRPr lang="en-US" sz="3200" dirty="0"/>
          </a:p>
        </p:txBody>
      </p:sp>
    </p:spTree>
    <p:extLst>
      <p:ext uri="{BB962C8B-B14F-4D97-AF65-F5344CB8AC3E}">
        <p14:creationId xmlns:p14="http://schemas.microsoft.com/office/powerpoint/2010/main" val="1703188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The Game’s Life Cycle</a:t>
            </a:r>
          </a:p>
        </p:txBody>
      </p:sp>
      <p:sp>
        <p:nvSpPr>
          <p:cNvPr id="3" name="Content Placeholder 2"/>
          <p:cNvSpPr>
            <a:spLocks noGrp="1"/>
          </p:cNvSpPr>
          <p:nvPr>
            <p:ph idx="1"/>
          </p:nvPr>
        </p:nvSpPr>
        <p:spPr>
          <a:xfrm>
            <a:off x="958645" y="1622324"/>
            <a:ext cx="10114167" cy="4626076"/>
          </a:xfrm>
        </p:spPr>
        <p:txBody>
          <a:bodyPr/>
          <a:lstStyle/>
          <a:p>
            <a:pPr marL="0" indent="0">
              <a:buNone/>
            </a:pPr>
            <a:r>
              <a:rPr lang="en-US" sz="2800" dirty="0" smtClean="0"/>
              <a:t>The Player opens the app for the first time.</a:t>
            </a:r>
            <a:br>
              <a:rPr lang="en-US" sz="2800" dirty="0" smtClean="0"/>
            </a:br>
            <a:r>
              <a:rPr lang="en-US" sz="2800" dirty="0" smtClean="0"/>
              <a:t/>
            </a:r>
            <a:br>
              <a:rPr lang="en-US" sz="2800" dirty="0" smtClean="0"/>
            </a:br>
            <a:r>
              <a:rPr lang="en-US" sz="2800" dirty="0" smtClean="0"/>
              <a:t>The levels and the map are downloaded.</a:t>
            </a:r>
          </a:p>
          <a:p>
            <a:pPr marL="0" indent="0">
              <a:buNone/>
            </a:pPr>
            <a:endParaRPr lang="en-US" sz="2800" dirty="0" smtClean="0"/>
          </a:p>
          <a:p>
            <a:pPr marL="0" indent="0">
              <a:buNone/>
            </a:pPr>
            <a:r>
              <a:rPr lang="en-US" sz="2800" dirty="0" smtClean="0"/>
              <a:t>Now the app can work offline (for the most part).</a:t>
            </a:r>
          </a:p>
          <a:p>
            <a:pPr marL="0" indent="0">
              <a:buNone/>
            </a:pPr>
            <a:endParaRPr lang="en-US" sz="2800" dirty="0"/>
          </a:p>
          <a:p>
            <a:pPr marL="0" indent="0">
              <a:buNone/>
            </a:pPr>
            <a:r>
              <a:rPr lang="en-US" sz="2800" dirty="0" smtClean="0"/>
              <a:t>Progress is achieved by visiting the level’s main locations in the real world and finding the </a:t>
            </a:r>
            <a:r>
              <a:rPr lang="en-US" sz="2800" dirty="0"/>
              <a:t>hidden </a:t>
            </a:r>
            <a:r>
              <a:rPr lang="en-US" sz="2800" dirty="0" smtClean="0"/>
              <a:t>items.  </a:t>
            </a:r>
            <a:endParaRPr lang="en-US" sz="2400" dirty="0" smtClean="0"/>
          </a:p>
        </p:txBody>
      </p:sp>
      <p:sp>
        <p:nvSpPr>
          <p:cNvPr id="6" name="Content Placeholder 2"/>
          <p:cNvSpPr txBox="1">
            <a:spLocks/>
          </p:cNvSpPr>
          <p:nvPr/>
        </p:nvSpPr>
        <p:spPr>
          <a:xfrm>
            <a:off x="5865884" y="1676269"/>
            <a:ext cx="4365522" cy="462607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en-US" sz="2400" dirty="0" smtClean="0"/>
          </a:p>
        </p:txBody>
      </p:sp>
    </p:spTree>
    <p:extLst>
      <p:ext uri="{BB962C8B-B14F-4D97-AF65-F5344CB8AC3E}">
        <p14:creationId xmlns:p14="http://schemas.microsoft.com/office/powerpoint/2010/main" val="1739556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The Game’s Life Cycle</a:t>
            </a:r>
          </a:p>
        </p:txBody>
      </p:sp>
      <p:sp>
        <p:nvSpPr>
          <p:cNvPr id="3" name="Content Placeholder 2"/>
          <p:cNvSpPr>
            <a:spLocks noGrp="1"/>
          </p:cNvSpPr>
          <p:nvPr>
            <p:ph idx="1"/>
          </p:nvPr>
        </p:nvSpPr>
        <p:spPr>
          <a:xfrm>
            <a:off x="958645" y="1622324"/>
            <a:ext cx="10114167" cy="4626076"/>
          </a:xfrm>
        </p:spPr>
        <p:txBody>
          <a:bodyPr>
            <a:normAutofit fontScale="92500" lnSpcReduction="20000"/>
          </a:bodyPr>
          <a:lstStyle/>
          <a:p>
            <a:pPr marL="0" indent="0">
              <a:buNone/>
            </a:pPr>
            <a:r>
              <a:rPr lang="en-US" sz="2800" dirty="0" smtClean="0"/>
              <a:t>Once all items are collected, the level’s puzzle can be solved and the next level gets unlocked.</a:t>
            </a:r>
            <a:br>
              <a:rPr lang="en-US" sz="2800" dirty="0" smtClean="0"/>
            </a:br>
            <a:endParaRPr lang="en-US" sz="2800" dirty="0" smtClean="0"/>
          </a:p>
          <a:p>
            <a:pPr marL="0" indent="0">
              <a:buNone/>
            </a:pPr>
            <a:r>
              <a:rPr lang="en-US" sz="2800" dirty="0" smtClean="0"/>
              <a:t>Optional locations contain enemies or friends. Visiting them can help the player progress.</a:t>
            </a:r>
          </a:p>
          <a:p>
            <a:pPr marL="0" indent="0">
              <a:buNone/>
            </a:pPr>
            <a:endParaRPr lang="en-US" sz="2800" dirty="0" smtClean="0"/>
          </a:p>
          <a:p>
            <a:pPr marL="0" indent="0">
              <a:buNone/>
            </a:pPr>
            <a:r>
              <a:rPr lang="en-US" sz="2800" dirty="0" smtClean="0"/>
              <a:t>The energy meter depletes as you move around. Be careful not to let it drop to 0%.</a:t>
            </a:r>
          </a:p>
          <a:p>
            <a:pPr marL="0" indent="0">
              <a:buNone/>
            </a:pPr>
            <a:endParaRPr lang="en-US" sz="2800" dirty="0"/>
          </a:p>
          <a:p>
            <a:pPr marL="0" indent="0">
              <a:buNone/>
            </a:pPr>
            <a:r>
              <a:rPr lang="en-US" sz="2800" dirty="0"/>
              <a:t>Visiting nearby </a:t>
            </a:r>
            <a:r>
              <a:rPr lang="en-US" sz="2800" dirty="0" smtClean="0"/>
              <a:t>restaurants</a:t>
            </a:r>
            <a:r>
              <a:rPr lang="ar-JO" sz="2800" dirty="0" smtClean="0"/>
              <a:t> </a:t>
            </a:r>
            <a:r>
              <a:rPr lang="en-US" sz="2800" dirty="0" smtClean="0"/>
              <a:t> and hospitals can refill your energy.</a:t>
            </a:r>
            <a:endParaRPr lang="en-US" sz="2400" dirty="0" smtClean="0"/>
          </a:p>
        </p:txBody>
      </p:sp>
      <p:sp>
        <p:nvSpPr>
          <p:cNvPr id="6" name="Content Placeholder 2"/>
          <p:cNvSpPr txBox="1">
            <a:spLocks/>
          </p:cNvSpPr>
          <p:nvPr/>
        </p:nvSpPr>
        <p:spPr>
          <a:xfrm>
            <a:off x="5865884" y="1676269"/>
            <a:ext cx="4365522" cy="462607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en-US" sz="2400" dirty="0" smtClean="0"/>
          </a:p>
        </p:txBody>
      </p:sp>
    </p:spTree>
    <p:extLst>
      <p:ext uri="{BB962C8B-B14F-4D97-AF65-F5344CB8AC3E}">
        <p14:creationId xmlns:p14="http://schemas.microsoft.com/office/powerpoint/2010/main" val="3994936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The Android </a:t>
            </a:r>
            <a:r>
              <a:rPr lang="en-US" sz="4400" dirty="0" smtClean="0"/>
              <a:t>App</a:t>
            </a:r>
            <a:endParaRPr lang="en-US" sz="4400" dirty="0"/>
          </a:p>
        </p:txBody>
      </p:sp>
      <p:sp>
        <p:nvSpPr>
          <p:cNvPr id="3" name="Content Placeholder 2"/>
          <p:cNvSpPr>
            <a:spLocks noGrp="1"/>
          </p:cNvSpPr>
          <p:nvPr>
            <p:ph idx="1"/>
          </p:nvPr>
        </p:nvSpPr>
        <p:spPr>
          <a:xfrm>
            <a:off x="958646" y="1622324"/>
            <a:ext cx="10102644" cy="4626076"/>
          </a:xfrm>
        </p:spPr>
        <p:txBody>
          <a:bodyPr/>
          <a:lstStyle/>
          <a:p>
            <a:pPr marL="0" indent="0">
              <a:buNone/>
            </a:pPr>
            <a:r>
              <a:rPr lang="en-US" sz="2800" dirty="0" smtClean="0"/>
              <a:t>Components used in this part:</a:t>
            </a:r>
            <a:br>
              <a:rPr lang="en-US" sz="2800" dirty="0" smtClean="0"/>
            </a:br>
            <a:endParaRPr lang="en-US" sz="2800" dirty="0" smtClean="0"/>
          </a:p>
          <a:p>
            <a:pPr marL="0" indent="0">
              <a:buNone/>
            </a:pPr>
            <a:r>
              <a:rPr lang="en-US" sz="2800" dirty="0" smtClean="0"/>
              <a:t>The Location Service.</a:t>
            </a:r>
          </a:p>
          <a:p>
            <a:pPr marL="0" indent="0">
              <a:buNone/>
            </a:pPr>
            <a:endParaRPr lang="en-US" sz="2800" dirty="0"/>
          </a:p>
          <a:p>
            <a:pPr marL="0" indent="0">
              <a:buNone/>
            </a:pPr>
            <a:r>
              <a:rPr lang="en-US" sz="2800" dirty="0" smtClean="0"/>
              <a:t>Mapbox</a:t>
            </a:r>
          </a:p>
          <a:p>
            <a:pPr marL="0" indent="0">
              <a:buNone/>
            </a:pPr>
            <a:endParaRPr lang="en-US" sz="2800" dirty="0"/>
          </a:p>
          <a:p>
            <a:pPr marL="0" indent="0">
              <a:buNone/>
            </a:pPr>
            <a:r>
              <a:rPr lang="en-US" sz="2800" dirty="0"/>
              <a:t>Google Places API</a:t>
            </a:r>
            <a:endParaRPr lang="en-US" sz="2800" dirty="0" smtClean="0"/>
          </a:p>
        </p:txBody>
      </p:sp>
    </p:spTree>
    <p:extLst>
      <p:ext uri="{BB962C8B-B14F-4D97-AF65-F5344CB8AC3E}">
        <p14:creationId xmlns:p14="http://schemas.microsoft.com/office/powerpoint/2010/main" val="452940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The Location </a:t>
            </a:r>
            <a:r>
              <a:rPr lang="en-US" sz="4400" dirty="0" smtClean="0"/>
              <a:t>Service</a:t>
            </a:r>
            <a:endParaRPr lang="en-US" sz="4400" dirty="0"/>
          </a:p>
        </p:txBody>
      </p:sp>
      <p:sp>
        <p:nvSpPr>
          <p:cNvPr id="3" name="Content Placeholder 2"/>
          <p:cNvSpPr>
            <a:spLocks noGrp="1"/>
          </p:cNvSpPr>
          <p:nvPr>
            <p:ph idx="1"/>
          </p:nvPr>
        </p:nvSpPr>
        <p:spPr>
          <a:xfrm>
            <a:off x="752168" y="1622324"/>
            <a:ext cx="10309122" cy="4626076"/>
          </a:xfrm>
        </p:spPr>
        <p:txBody>
          <a:bodyPr/>
          <a:lstStyle/>
          <a:p>
            <a:pPr marL="0" indent="0">
              <a:buNone/>
            </a:pPr>
            <a:r>
              <a:rPr lang="en-US" sz="2800" dirty="0" smtClean="0"/>
              <a:t>When the app starts, a background service </a:t>
            </a:r>
            <a:r>
              <a:rPr lang="en-US" sz="2800" dirty="0" smtClean="0"/>
              <a:t>starts as well.</a:t>
            </a:r>
          </a:p>
          <a:p>
            <a:pPr marL="0" indent="0">
              <a:buNone/>
            </a:pPr>
            <a:endParaRPr lang="en-US" sz="2800" dirty="0" smtClean="0"/>
          </a:p>
          <a:p>
            <a:pPr marL="0" indent="0">
              <a:buNone/>
            </a:pPr>
            <a:r>
              <a:rPr lang="en-US" sz="2800" dirty="0" smtClean="0"/>
              <a:t>This service uses the GPS or the internet to locate users and keep track of their movement.</a:t>
            </a:r>
          </a:p>
          <a:p>
            <a:pPr marL="0" indent="0">
              <a:buNone/>
            </a:pPr>
            <a:endParaRPr lang="en-US" sz="2800" dirty="0"/>
          </a:p>
          <a:p>
            <a:pPr marL="0" indent="0">
              <a:buNone/>
            </a:pPr>
            <a:r>
              <a:rPr lang="en-US" sz="2800" dirty="0" smtClean="0"/>
              <a:t>Getting the user location is essential to this game. Without it, the  game won’t work properly. If the device’s location is turned off, the user is prompted to enable it.</a:t>
            </a:r>
            <a:endParaRPr lang="en-US" sz="2800" dirty="0" smtClean="0"/>
          </a:p>
          <a:p>
            <a:pPr marL="0" indent="0">
              <a:buNone/>
            </a:pPr>
            <a:endParaRPr lang="en-US" sz="2800" dirty="0" smtClean="0"/>
          </a:p>
          <a:p>
            <a:pPr marL="0" indent="0">
              <a:buNone/>
            </a:pPr>
            <a:endParaRPr lang="en-US" sz="2400" dirty="0" smtClean="0"/>
          </a:p>
        </p:txBody>
      </p:sp>
    </p:spTree>
    <p:extLst>
      <p:ext uri="{BB962C8B-B14F-4D97-AF65-F5344CB8AC3E}">
        <p14:creationId xmlns:p14="http://schemas.microsoft.com/office/powerpoint/2010/main" val="587014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Mapbox</a:t>
            </a:r>
            <a:endParaRPr lang="en-US" dirty="0"/>
          </a:p>
        </p:txBody>
      </p:sp>
      <p:sp>
        <p:nvSpPr>
          <p:cNvPr id="3" name="Content Placeholder 2"/>
          <p:cNvSpPr>
            <a:spLocks noGrp="1"/>
          </p:cNvSpPr>
          <p:nvPr>
            <p:ph idx="1"/>
          </p:nvPr>
        </p:nvSpPr>
        <p:spPr>
          <a:xfrm>
            <a:off x="752168" y="1622324"/>
            <a:ext cx="10309122" cy="4626076"/>
          </a:xfrm>
        </p:spPr>
        <p:txBody>
          <a:bodyPr>
            <a:normAutofit fontScale="92500" lnSpcReduction="20000"/>
          </a:bodyPr>
          <a:lstStyle/>
          <a:p>
            <a:pPr marL="0" indent="0">
              <a:buNone/>
            </a:pPr>
            <a:r>
              <a:rPr lang="en-US" sz="2800" dirty="0" smtClean="0"/>
              <a:t>Mapbox is a  powerful tool with many great features.</a:t>
            </a:r>
            <a:endParaRPr lang="en-US" sz="2800" dirty="0" smtClean="0"/>
          </a:p>
          <a:p>
            <a:pPr marL="0" indent="0">
              <a:buNone/>
            </a:pPr>
            <a:endParaRPr lang="en-US" sz="2800" dirty="0" smtClean="0"/>
          </a:p>
          <a:p>
            <a:pPr marL="0" indent="0">
              <a:buNone/>
            </a:pPr>
            <a:r>
              <a:rPr lang="en-US" sz="2800" dirty="0" smtClean="0"/>
              <a:t>Mapbox allows the downloading </a:t>
            </a:r>
            <a:r>
              <a:rPr lang="en-US" sz="2800" dirty="0"/>
              <a:t>and offline </a:t>
            </a:r>
            <a:r>
              <a:rPr lang="en-US" sz="2800" dirty="0" smtClean="0"/>
              <a:t>caching of </a:t>
            </a:r>
            <a:r>
              <a:rPr lang="en-US" sz="2800" dirty="0" smtClean="0"/>
              <a:t>maps which is an excellent advantage.</a:t>
            </a:r>
          </a:p>
          <a:p>
            <a:pPr marL="0" indent="0">
              <a:buNone/>
            </a:pPr>
            <a:endParaRPr lang="en-US" sz="2800" dirty="0"/>
          </a:p>
          <a:p>
            <a:pPr marL="0" indent="0">
              <a:buNone/>
            </a:pPr>
            <a:r>
              <a:rPr lang="en-US" sz="2800" dirty="0" smtClean="0"/>
              <a:t>Mapbox allows us to add markers to the map which identify the current level’s locations.</a:t>
            </a:r>
          </a:p>
          <a:p>
            <a:pPr marL="0" indent="0">
              <a:buNone/>
            </a:pPr>
            <a:endParaRPr lang="en-US" sz="2800" dirty="0"/>
          </a:p>
          <a:p>
            <a:pPr marL="0" indent="0">
              <a:buNone/>
            </a:pPr>
            <a:r>
              <a:rPr lang="en-US" sz="2800" dirty="0" smtClean="0"/>
              <a:t>We customized the markers in many different ways. We added an on click listener which animates the map’s camera to that marker’s location and centers it in the middle of the map view.</a:t>
            </a:r>
            <a:endParaRPr lang="en-US" sz="2800" dirty="0" smtClean="0"/>
          </a:p>
        </p:txBody>
      </p:sp>
    </p:spTree>
    <p:extLst>
      <p:ext uri="{BB962C8B-B14F-4D97-AF65-F5344CB8AC3E}">
        <p14:creationId xmlns:p14="http://schemas.microsoft.com/office/powerpoint/2010/main" val="27523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Mapbox</a:t>
            </a:r>
            <a:endParaRPr lang="en-US" dirty="0"/>
          </a:p>
        </p:txBody>
      </p:sp>
      <p:sp>
        <p:nvSpPr>
          <p:cNvPr id="3" name="Content Placeholder 2"/>
          <p:cNvSpPr>
            <a:spLocks noGrp="1"/>
          </p:cNvSpPr>
          <p:nvPr>
            <p:ph idx="1"/>
          </p:nvPr>
        </p:nvSpPr>
        <p:spPr>
          <a:xfrm>
            <a:off x="752168" y="1622324"/>
            <a:ext cx="10309122" cy="4626076"/>
          </a:xfrm>
        </p:spPr>
        <p:txBody>
          <a:bodyPr>
            <a:normAutofit/>
          </a:bodyPr>
          <a:lstStyle/>
          <a:p>
            <a:pPr marL="0" indent="0">
              <a:buNone/>
            </a:pPr>
            <a:r>
              <a:rPr lang="en-US" sz="2800" dirty="0" smtClean="0"/>
              <a:t>We also customized a pop up that appears when a marker is clicked and customized what happens when the user clicks on that pop up.</a:t>
            </a:r>
          </a:p>
          <a:p>
            <a:pPr marL="0" indent="0">
              <a:buNone/>
            </a:pPr>
            <a:endParaRPr lang="en-US" sz="2800" dirty="0"/>
          </a:p>
          <a:p>
            <a:pPr marL="0" indent="0">
              <a:buNone/>
            </a:pPr>
            <a:r>
              <a:rPr lang="en-US" sz="2800" dirty="0" smtClean="0"/>
              <a:t>We also generated a circle on the map around certain markers to indicate their area’s range in which the user can open up the augmented reality part which will be discussed later and the start the hunt for the hidden item/enemies/friends.</a:t>
            </a:r>
            <a:endParaRPr lang="en-US" sz="2800" dirty="0" smtClean="0"/>
          </a:p>
        </p:txBody>
      </p:sp>
    </p:spTree>
    <p:extLst>
      <p:ext uri="{BB962C8B-B14F-4D97-AF65-F5344CB8AC3E}">
        <p14:creationId xmlns:p14="http://schemas.microsoft.com/office/powerpoint/2010/main" val="5023248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346</TotalTime>
  <Words>1009</Words>
  <Application>Microsoft Office PowerPoint</Application>
  <PresentationFormat>Widescreen</PresentationFormat>
  <Paragraphs>119</Paragraphs>
  <Slides>17</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Times New Roman</vt:lpstr>
      <vt:lpstr>Wingdings 3</vt:lpstr>
      <vt:lpstr>Ion</vt:lpstr>
      <vt:lpstr>Fattesh</vt:lpstr>
      <vt:lpstr>Outline:</vt:lpstr>
      <vt:lpstr>What is Fattesh?</vt:lpstr>
      <vt:lpstr>The Game’s Life Cycle</vt:lpstr>
      <vt:lpstr>The Game’s Life Cycle</vt:lpstr>
      <vt:lpstr>The Android App</vt:lpstr>
      <vt:lpstr>The Location Service</vt:lpstr>
      <vt:lpstr>Mapbox</vt:lpstr>
      <vt:lpstr>Mapbox</vt:lpstr>
      <vt:lpstr>Google Places API</vt:lpstr>
      <vt:lpstr>The Augmented Reality Plug-in</vt:lpstr>
      <vt:lpstr>Location Based Augmented Reality</vt:lpstr>
      <vt:lpstr>Location Based Augmented Reality</vt:lpstr>
      <vt:lpstr>Communication from Android to Unity and back.</vt:lpstr>
      <vt:lpstr>Constraints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Insects Killer </dc:title>
  <dc:creator>Microsoft Office User</dc:creator>
  <cp:lastModifiedBy>Abdurrahman Abu-Hijleh</cp:lastModifiedBy>
  <cp:revision>117</cp:revision>
  <dcterms:created xsi:type="dcterms:W3CDTF">2017-12-18T18:20:13Z</dcterms:created>
  <dcterms:modified xsi:type="dcterms:W3CDTF">2017-12-21T04:51:27Z</dcterms:modified>
</cp:coreProperties>
</file>