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67" r:id="rId2"/>
    <p:sldId id="268" r:id="rId3"/>
    <p:sldId id="269" r:id="rId4"/>
    <p:sldId id="285" r:id="rId5"/>
    <p:sldId id="274" r:id="rId6"/>
    <p:sldId id="296" r:id="rId7"/>
    <p:sldId id="295" r:id="rId8"/>
    <p:sldId id="304" r:id="rId9"/>
    <p:sldId id="303" r:id="rId10"/>
    <p:sldId id="297" r:id="rId11"/>
    <p:sldId id="298" r:id="rId12"/>
    <p:sldId id="299" r:id="rId13"/>
    <p:sldId id="300" r:id="rId14"/>
    <p:sldId id="306" r:id="rId15"/>
    <p:sldId id="301" r:id="rId16"/>
    <p:sldId id="307" r:id="rId17"/>
    <p:sldId id="305" r:id="rId18"/>
    <p:sldId id="26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4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8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57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9824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18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5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5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97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4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3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5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0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4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8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3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966A7C9-1121-4582-862F-59F0998D9E93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A3C06-B402-46A8-BD1A-2B6F686DB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1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4D3398-8878-40D2-BD1E-479CAA36D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16618" y="4122761"/>
            <a:ext cx="4396341" cy="42002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3600" b="1" i="1" dirty="0"/>
          </a:p>
          <a:p>
            <a:pPr marL="0" indent="0">
              <a:buNone/>
            </a:pPr>
            <a:endParaRPr lang="en-US" sz="3600" b="1" i="1" dirty="0"/>
          </a:p>
          <a:p>
            <a:pPr marL="0" indent="0">
              <a:buNone/>
            </a:pPr>
            <a:r>
              <a:rPr lang="en-US" sz="3600" b="1" i="1" dirty="0"/>
              <a:t>Supervisor</a:t>
            </a:r>
            <a:r>
              <a:rPr lang="en-US" sz="3600" dirty="0"/>
              <a:t>:</a:t>
            </a:r>
          </a:p>
          <a:p>
            <a:pPr marL="0" indent="0">
              <a:buNone/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Issam Jardaneh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520246C-728F-477E-B1FF-B2BC8545D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666675" y="-323165"/>
            <a:ext cx="248586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315F97-09F2-4674-A20F-9BEE49C36C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861" y="109872"/>
            <a:ext cx="2938278" cy="2941326"/>
          </a:xfrm>
          <a:prstGeom prst="rect">
            <a:avLst/>
          </a:prstGeom>
          <a:effectLst>
            <a:reflection stA="16000" endPos="65000" dist="50800" dir="5400000" sy="-100000" algn="bl" rotWithShape="0"/>
            <a:softEdge rad="0"/>
          </a:effectLst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9A173F62-FFDA-4CB3-8786-75106C8E6D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3626004" cy="3838780"/>
          </a:xfrm>
        </p:spPr>
        <p:txBody>
          <a:bodyPr>
            <a:normAutofit lnSpcReduction="10000"/>
          </a:bodyPr>
          <a:lstStyle/>
          <a:p>
            <a:endParaRPr lang="en-US" sz="2800" b="1" i="1" dirty="0">
              <a:solidFill>
                <a:srgbClr val="000000"/>
              </a:solidFill>
              <a:latin typeface="TimesNewRomanPS-ItalicMT"/>
            </a:endParaRPr>
          </a:p>
          <a:p>
            <a:endParaRPr lang="en-US" sz="2800" b="1" i="1" dirty="0">
              <a:solidFill>
                <a:srgbClr val="000000"/>
              </a:solidFill>
              <a:effectLst/>
              <a:latin typeface="TimesNewRomanPS-ItalicMT"/>
            </a:endParaRPr>
          </a:p>
          <a:p>
            <a:endParaRPr lang="en-US" sz="2800" b="1" i="1" dirty="0">
              <a:solidFill>
                <a:srgbClr val="000000"/>
              </a:solidFill>
              <a:latin typeface="TimesNewRomanPS-ItalicMT"/>
            </a:endParaRPr>
          </a:p>
          <a:p>
            <a:r>
              <a:rPr lang="en-US" sz="2800" b="1" i="1" dirty="0">
                <a:solidFill>
                  <a:srgbClr val="000000"/>
                </a:solidFill>
                <a:effectLst/>
                <a:latin typeface="TimesNewRomanPS-ItalicMT"/>
              </a:rPr>
              <a:t>Presenter</a:t>
            </a:r>
            <a:r>
              <a:rPr lang="en-US" sz="2800" b="0" i="1" dirty="0">
                <a:solidFill>
                  <a:srgbClr val="000000"/>
                </a:solidFill>
                <a:effectLst/>
                <a:latin typeface="TimesNewRomanPS-ItalicMT"/>
              </a:rPr>
              <a:t>:</a:t>
            </a:r>
            <a:endParaRPr lang="ar-SA" sz="2800" b="0" i="1" dirty="0">
              <a:solidFill>
                <a:srgbClr val="000000"/>
              </a:solidFill>
              <a:effectLst/>
              <a:latin typeface="TimesNewRomanPS-ItalicMT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NewRomanPS-ItalicMT"/>
              </a:rPr>
              <a:t>Mohammad Soqy</a:t>
            </a:r>
            <a:endParaRPr lang="en-US" sz="2800" b="0" i="1" dirty="0">
              <a:solidFill>
                <a:schemeClr val="accent1">
                  <a:lumMod val="75000"/>
                </a:schemeClr>
              </a:solidFill>
              <a:effectLst/>
              <a:latin typeface="TimesNewRomanPS-ItalicMT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NewRomanPS-ItalicMT"/>
              </a:rPr>
              <a:t>Mohammad Ateeq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NewRomanPS-ItalicMT"/>
              </a:rPr>
              <a:t>Noor AL Deen 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NewRomanPS-ItalicMT"/>
              </a:rPr>
              <a:t>Omar</a:t>
            </a:r>
            <a:r>
              <a:rPr lang="en-US" sz="28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NewRomanPS-ItalicMT"/>
              </a:rPr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90628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After the animation of the model started, all elements moved together as one body, which means that the model is compatible.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Compatibility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4158820" y="5525589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>
              <a:lnSpc>
                <a:spcPct val="115000"/>
              </a:lnSpc>
              <a:spcAft>
                <a:spcPts val="1000"/>
              </a:spcAft>
            </a:pPr>
            <a:r>
              <a:rPr lang="en-US" sz="1800" dirty="0"/>
              <a:t>Compatibility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/>
              <a:t>Check</a:t>
            </a:r>
            <a:endParaRPr lang="en-US" sz="18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49">
            <a:extLst>
              <a:ext uri="{FF2B5EF4-FFF2-40B4-BE49-F238E27FC236}">
                <a16:creationId xmlns:a16="http://schemas.microsoft.com/office/drawing/2014/main" id="{34827408-C2C3-6D41-783A-CFEEBF4F9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561" y="2201364"/>
            <a:ext cx="6255385" cy="3324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575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allowable deflection is 10 mm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Deflection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4263323" y="6265286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Service load deflection shape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4CF33E8-4E81-2686-124F-A9C38E999241}"/>
              </a:ext>
            </a:extLst>
          </p:cNvPr>
          <p:cNvSpPr txBox="1">
            <a:spLocks/>
          </p:cNvSpPr>
          <p:nvPr/>
        </p:nvSpPr>
        <p:spPr>
          <a:xfrm>
            <a:off x="1154954" y="1933303"/>
            <a:ext cx="8825659" cy="883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max deflection in the project  =9.11 mm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D4EFB2-4796-4183-B5F9-E6F5FADC864C}"/>
              </a:ext>
            </a:extLst>
          </p:cNvPr>
          <p:cNvSpPr txBox="1">
            <a:spLocks/>
          </p:cNvSpPr>
          <p:nvPr/>
        </p:nvSpPr>
        <p:spPr>
          <a:xfrm>
            <a:off x="1154954" y="2459083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deflection check passes</a:t>
            </a:r>
            <a:endParaRPr lang="en-US" sz="2500" dirty="0"/>
          </a:p>
        </p:txBody>
      </p:sp>
      <p:pic>
        <p:nvPicPr>
          <p:cNvPr id="14" name="Picture 51">
            <a:extLst>
              <a:ext uri="{FF2B5EF4-FFF2-40B4-BE49-F238E27FC236}">
                <a16:creationId xmlns:a16="http://schemas.microsoft.com/office/drawing/2014/main" id="{5D332CF7-AFA1-7D6E-86A0-7CC3009F8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168" y="2847703"/>
            <a:ext cx="5313544" cy="3417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46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allowable pressure under footing is 200 </a:t>
            </a:r>
            <a:r>
              <a:rPr lang="en-US" sz="1800" dirty="0" err="1">
                <a:latin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/m2 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Pressure under footing from service load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3806123" y="6310653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Pressure under footing from service load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4CF33E8-4E81-2686-124F-A9C38E999241}"/>
              </a:ext>
            </a:extLst>
          </p:cNvPr>
          <p:cNvSpPr txBox="1">
            <a:spLocks/>
          </p:cNvSpPr>
          <p:nvPr/>
        </p:nvSpPr>
        <p:spPr>
          <a:xfrm>
            <a:off x="1154954" y="1933303"/>
            <a:ext cx="8825659" cy="883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max pressure  in the project  = 180  </a:t>
            </a:r>
            <a:r>
              <a:rPr lang="en-US" sz="1800" dirty="0" err="1">
                <a:latin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/m2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D4EFB2-4796-4183-B5F9-E6F5FADC864C}"/>
              </a:ext>
            </a:extLst>
          </p:cNvPr>
          <p:cNvSpPr txBox="1">
            <a:spLocks/>
          </p:cNvSpPr>
          <p:nvPr/>
        </p:nvSpPr>
        <p:spPr>
          <a:xfrm>
            <a:off x="1154954" y="2459083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Pressure under footing from service load check passes</a:t>
            </a:r>
            <a:endParaRPr lang="en-US" sz="2500" dirty="0"/>
          </a:p>
        </p:txBody>
      </p:sp>
      <p:pic>
        <p:nvPicPr>
          <p:cNvPr id="15" name="Picture 52">
            <a:extLst>
              <a:ext uri="{FF2B5EF4-FFF2-40B4-BE49-F238E27FC236}">
                <a16:creationId xmlns:a16="http://schemas.microsoft.com/office/drawing/2014/main" id="{9B41367D-4C96-673A-B568-5D78F3F2A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05" y="2817223"/>
            <a:ext cx="5000036" cy="3412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998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CBA91DA-07A1-4ABC-BA20-E7288D7BECA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54954" y="1447800"/>
                <a:ext cx="8825659" cy="1530530"/>
              </a:xfrm>
            </p:spPr>
            <p:txBody>
              <a:bodyPr/>
              <a:lstStyle/>
              <a:p>
                <a:pPr marL="285750" indent="-285750" algn="l" rtl="0">
                  <a:lnSpc>
                    <a:spcPct val="125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All value less than 1 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𝑽𝒖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𝝓</m:t>
                        </m:r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𝑽𝒄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 &lt;1  </a:t>
                </a:r>
                <a:b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b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</a:br>
                <a:endParaRPr lang="en-US" sz="1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CBA91DA-07A1-4ABC-BA20-E7288D7BEC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4954" y="1447800"/>
                <a:ext cx="8825659" cy="1530530"/>
              </a:xfrm>
              <a:blipFill>
                <a:blip r:embed="rId2"/>
                <a:stretch>
                  <a:fillRect l="-41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Punching shear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/>
              <a:t>Check: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7" y="1845772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5205548" y="5867400"/>
            <a:ext cx="459621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>
              <a:lnSpc>
                <a:spcPct val="115000"/>
              </a:lnSpc>
              <a:spcAft>
                <a:spcPts val="1000"/>
              </a:spcAft>
            </a:pPr>
            <a:r>
              <a:rPr lang="en-US" sz="1800" dirty="0"/>
              <a:t>Punching shear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/>
              <a:t>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AED4EFB2-4796-4183-B5F9-E6F5FADC86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4953" y="2068284"/>
                <a:ext cx="8825659" cy="45502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800" b="0" i="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𝑽𝒖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𝝓</m:t>
                        </m:r>
                        <m:r>
                          <a:rPr lang="en-US" sz="18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𝑽𝒄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&lt; 1  →  Vu &lt;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𝝓</m:t>
                    </m:r>
                    <m:r>
                      <a:rPr lang="en-US" sz="18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𝑽𝒄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2500" dirty="0"/>
              </a:p>
            </p:txBody>
          </p:sp>
        </mc:Choice>
        <mc:Fallback xmlns="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AED4EFB2-4796-4183-B5F9-E6F5FADC8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53" y="2068284"/>
                <a:ext cx="8825659" cy="455023"/>
              </a:xfrm>
              <a:prstGeom prst="rect">
                <a:avLst/>
              </a:prstGeom>
              <a:blipFill>
                <a:blip r:embed="rId3"/>
                <a:stretch>
                  <a:fillRect l="-414" b="-22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53">
            <a:extLst>
              <a:ext uri="{FF2B5EF4-FFF2-40B4-BE49-F238E27FC236}">
                <a16:creationId xmlns:a16="http://schemas.microsoft.com/office/drawing/2014/main" id="{BAE102E3-601F-633A-DBB2-299474AA1D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23" y="1803132"/>
            <a:ext cx="5235788" cy="402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EC15407-F069-78EF-4E0C-6F627014E4E9}"/>
              </a:ext>
            </a:extLst>
          </p:cNvPr>
          <p:cNvSpPr txBox="1">
            <a:spLocks/>
          </p:cNvSpPr>
          <p:nvPr/>
        </p:nvSpPr>
        <p:spPr>
          <a:xfrm>
            <a:off x="1154952" y="2731869"/>
            <a:ext cx="8825659" cy="4550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Punching shear check passes</a:t>
            </a:r>
          </a:p>
        </p:txBody>
      </p:sp>
    </p:spTree>
    <p:extLst>
      <p:ext uri="{BB962C8B-B14F-4D97-AF65-F5344CB8AC3E}">
        <p14:creationId xmlns:p14="http://schemas.microsoft.com/office/powerpoint/2010/main" val="384718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1E5A2C5-9EC8-A38F-1380-73AF9539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880" y="608783"/>
            <a:ext cx="8825659" cy="790303"/>
          </a:xfrm>
        </p:spPr>
        <p:txBody>
          <a:bodyPr/>
          <a:lstStyle/>
          <a:p>
            <a:r>
              <a:rPr lang="en-US" sz="3600" dirty="0"/>
              <a:t>Steel reinforcement from safe</a:t>
            </a:r>
            <a:endParaRPr lang="ar-SA" sz="3600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14CFB59A-3401-6529-4AEA-EBBD47797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flipV="1">
            <a:off x="1154954" y="6019799"/>
            <a:ext cx="8825659" cy="45719"/>
          </a:xfrm>
        </p:spPr>
        <p:txBody>
          <a:bodyPr>
            <a:normAutofit fontScale="25000" lnSpcReduction="20000"/>
          </a:bodyPr>
          <a:lstStyle/>
          <a:p>
            <a:endParaRPr lang="ar-SA" dirty="0"/>
          </a:p>
        </p:txBody>
      </p:sp>
      <p:pic>
        <p:nvPicPr>
          <p:cNvPr id="4" name="Picture 289">
            <a:extLst>
              <a:ext uri="{FF2B5EF4-FFF2-40B4-BE49-F238E27FC236}">
                <a16:creationId xmlns:a16="http://schemas.microsoft.com/office/drawing/2014/main" id="{16062CEC-0612-3559-9510-B128E02E7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4" y="1608092"/>
            <a:ext cx="6241039" cy="5004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id="{3C5FA948-559C-5A59-20E0-E1EF0F596D96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55755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53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3037881"/>
          </a:xfrm>
        </p:spPr>
        <p:txBody>
          <a:bodyPr/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 As min = 0.0018 * 1000 * 600 = 1080 mm2 → 6ᴓ16/m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bar distribution: 1080/201 = 6ᴓ16/m 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Moment M11 max (top steel in X-direction and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Y-direction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)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Moment M22 min (bottom steel in 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X-direction and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Y-direction)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the steel distribution is 1ϕ16/ 15 cm</a:t>
            </a:r>
            <a:b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overlap equal 960mm 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 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en-US" sz="18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Reinforcement: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7" y="1845772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pic>
        <p:nvPicPr>
          <p:cNvPr id="15" name="Picture 293">
            <a:extLst>
              <a:ext uri="{FF2B5EF4-FFF2-40B4-BE49-F238E27FC236}">
                <a16:creationId xmlns:a16="http://schemas.microsoft.com/office/drawing/2014/main" id="{F2A98158-FC9A-1D5C-5F5E-A5D373C0C8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98"/>
          <a:stretch/>
        </p:blipFill>
        <p:spPr bwMode="auto">
          <a:xfrm>
            <a:off x="5655259" y="4049486"/>
            <a:ext cx="5749541" cy="2682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5321D36-79B6-D649-F80F-8B309FD54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571" y="389723"/>
            <a:ext cx="8825659" cy="593729"/>
          </a:xfrm>
        </p:spPr>
        <p:txBody>
          <a:bodyPr/>
          <a:lstStyle/>
          <a:p>
            <a:r>
              <a:rPr lang="en-US" sz="3000" dirty="0"/>
              <a:t>Steel bars distribution </a:t>
            </a:r>
            <a:endParaRPr lang="ar-SA" sz="3000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115E53EC-5466-F59A-A3D9-3F207B1A2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296274F-4BA7-6AC4-1DE2-3684C3BDA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28570" y="367247"/>
            <a:ext cx="4944907" cy="725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048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Bell of quantity (BOQ):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7AF483AA-7628-8799-8DED-A9E60F73A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32921"/>
              </p:ext>
            </p:extLst>
          </p:nvPr>
        </p:nvGraphicFramePr>
        <p:xfrm>
          <a:off x="2489541" y="1896291"/>
          <a:ext cx="7212918" cy="3911785"/>
        </p:xfrm>
        <a:graphic>
          <a:graphicData uri="http://schemas.openxmlformats.org/drawingml/2006/table">
            <a:tbl>
              <a:tblPr rtl="1" firstRow="1" firstCol="1" lastRow="1" bandRow="1">
                <a:tableStyleId>{5C22544A-7EE6-4342-B048-85BDC9FD1C3A}</a:tableStyleId>
              </a:tblPr>
              <a:tblGrid>
                <a:gridCol w="1001279">
                  <a:extLst>
                    <a:ext uri="{9D8B030D-6E8A-4147-A177-3AD203B41FA5}">
                      <a16:colId xmlns:a16="http://schemas.microsoft.com/office/drawing/2014/main" val="1576482641"/>
                    </a:ext>
                  </a:extLst>
                </a:gridCol>
                <a:gridCol w="1520461">
                  <a:extLst>
                    <a:ext uri="{9D8B030D-6E8A-4147-A177-3AD203B41FA5}">
                      <a16:colId xmlns:a16="http://schemas.microsoft.com/office/drawing/2014/main" val="2551218406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2665266630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4109882315"/>
                    </a:ext>
                  </a:extLst>
                </a:gridCol>
                <a:gridCol w="1687341">
                  <a:extLst>
                    <a:ext uri="{9D8B030D-6E8A-4147-A177-3AD203B41FA5}">
                      <a16:colId xmlns:a16="http://schemas.microsoft.com/office/drawing/2014/main" val="3793978866"/>
                    </a:ext>
                  </a:extLst>
                </a:gridCol>
                <a:gridCol w="1001279">
                  <a:extLst>
                    <a:ext uri="{9D8B030D-6E8A-4147-A177-3AD203B41FA5}">
                      <a16:colId xmlns:a16="http://schemas.microsoft.com/office/drawing/2014/main" val="1199316646"/>
                    </a:ext>
                  </a:extLst>
                </a:gridCol>
              </a:tblGrid>
              <a:tr h="569487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cost (NIS)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unit price (NIS)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unit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quantity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term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no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5416293"/>
                  </a:ext>
                </a:extLst>
              </a:tr>
              <a:tr h="53855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excavation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4658051"/>
                  </a:ext>
                </a:extLst>
              </a:tr>
              <a:tr h="504393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rockfill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9355682"/>
                  </a:ext>
                </a:extLst>
              </a:tr>
              <a:tr h="49899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6235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landfill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7898657"/>
                  </a:ext>
                </a:extLst>
              </a:tr>
              <a:tr h="518778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62100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concrete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7345551"/>
                  </a:ext>
                </a:extLst>
              </a:tr>
              <a:tr h="500796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70950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kg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16500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steel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4096412"/>
                  </a:ext>
                </a:extLst>
              </a:tr>
              <a:tr h="507989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20520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m2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labor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256164"/>
                  </a:ext>
                </a:extLst>
              </a:tr>
              <a:tr h="272786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167615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total cost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500442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DA1F4D74-4EFB-D1FA-8155-657BD2543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331" y="6241327"/>
            <a:ext cx="8825659" cy="45502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The square meter costs approximately = 490 NIS</a:t>
            </a:r>
            <a:b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40626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7000"/>
                <a:hueMod val="88000"/>
                <a:satMod val="130000"/>
                <a:lumMod val="124000"/>
              </a:schemeClr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A0B882D-4FEF-4E28-9811-11D57386D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44F3D2-B759-42A5-A07E-CC2BD4E13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629" y="1557428"/>
            <a:ext cx="8825658" cy="206127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 for listening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DA6D14-0849-4180-8DEF-F2F6BF123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821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06026-7641-420D-8746-A7FB1D197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03" y="2422422"/>
            <a:ext cx="9964993" cy="2013155"/>
          </a:xfrm>
        </p:spPr>
        <p:txBody>
          <a:bodyPr/>
          <a:lstStyle/>
          <a:p>
            <a:pPr algn="ctr"/>
            <a:r>
              <a:rPr lang="en-US" dirty="0">
                <a:latin typeface="Bahnschrift Condensed" panose="020B0502040204020203" pitchFamily="34" charset="0"/>
              </a:rPr>
              <a:t>Analysis and design of foundation of Al Eyman building-Jenin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38ED76-A02A-479F-A0A9-4111FB036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47" y="4435577"/>
            <a:ext cx="1053281" cy="21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glance of the project: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9D992492-73ED-4647-84EF-D0A17256FD9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843" y="1524589"/>
            <a:ext cx="4094162" cy="5032375"/>
          </a:xfrm>
        </p:spPr>
      </p:pic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7C0031B0-EFE7-4BCD-B423-2BD08BBF36EB}"/>
              </a:ext>
            </a:extLst>
          </p:cNvPr>
          <p:cNvSpPr txBox="1">
            <a:spLocks/>
          </p:cNvSpPr>
          <p:nvPr/>
        </p:nvSpPr>
        <p:spPr>
          <a:xfrm>
            <a:off x="331995" y="1563188"/>
            <a:ext cx="6708886" cy="2107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project is located in Jenin city – Nazareth street.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project is a residential  building consists of seven stories each </a:t>
            </a:r>
            <a:r>
              <a:rPr lang="en-US" sz="1500" dirty="0" err="1">
                <a:solidFill>
                  <a:srgbClr val="0070C0"/>
                </a:solidFill>
              </a:rPr>
              <a:t>storey</a:t>
            </a:r>
            <a:r>
              <a:rPr lang="en-US" sz="1500" dirty="0">
                <a:solidFill>
                  <a:srgbClr val="0070C0"/>
                </a:solidFill>
              </a:rPr>
              <a:t> has a two apartments.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area of each story is 342 meter square.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building does not have any commercial areas.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92927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049EF-C910-4081-AD9E-E78811580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1832996"/>
            <a:ext cx="9404723" cy="1400530"/>
          </a:xfrm>
        </p:spPr>
        <p:txBody>
          <a:bodyPr/>
          <a:lstStyle/>
          <a:p>
            <a:pPr algn="ctr"/>
            <a:r>
              <a:rPr lang="en-US" sz="8800" dirty="0">
                <a:latin typeface="Aldhabi" panose="01000000000000000000" pitchFamily="2" charset="-78"/>
                <a:cs typeface="Aldhabi" panose="01000000000000000000" pitchFamily="2" charset="-78"/>
              </a:rPr>
              <a:t>Foundation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755FEE-1398-4A7C-9CCA-88637E2DF1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54355" y="3842056"/>
            <a:ext cx="1527790" cy="25907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22920E-5853-4AF2-B8E6-3639985583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8132" flipH="1">
            <a:off x="3424335" y="4096139"/>
            <a:ext cx="716709" cy="10408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A7BF9A-285E-4A69-BD31-6397AFD47C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9418" flipH="1">
            <a:off x="7485665" y="3240921"/>
            <a:ext cx="900716" cy="16835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FA887C-970F-4E60-B99A-FA6FA706A9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28596" flipH="1">
            <a:off x="7010200" y="5172208"/>
            <a:ext cx="560742" cy="9508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E9472C-74ED-474C-A604-A4B5DC66C1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369" flipH="1">
            <a:off x="3691622" y="4953804"/>
            <a:ext cx="1021914" cy="17328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567805-ACA8-4420-A809-F78E5D3B895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13380" y="3325049"/>
            <a:ext cx="403287" cy="683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EC0AE6-9472-4DC9-861D-1B72BCA203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9832" y="4008736"/>
            <a:ext cx="304993" cy="5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0738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Recommendation of Site investigation: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Site investigation: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713B322-4160-82B6-2DFA-10F39E8B9D59}"/>
              </a:ext>
            </a:extLst>
          </p:cNvPr>
          <p:cNvSpPr txBox="1">
            <a:spLocks/>
          </p:cNvSpPr>
          <p:nvPr/>
        </p:nvSpPr>
        <p:spPr>
          <a:xfrm>
            <a:off x="901337" y="2438400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rtl="0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this project, the 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soil is improving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by at least 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1.2m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0.8 m of compacted rockfill and 0.4m of compacted basecourse according to standards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in this case the allowable bearing capacity is (</a:t>
            </a:r>
            <a:r>
              <a:rPr lang="en-US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 Kg/cm²).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82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System: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6561065" y="5535632"/>
            <a:ext cx="3893576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1500" dirty="0"/>
              <a:t>single footing distribution </a:t>
            </a:r>
          </a:p>
        </p:txBody>
      </p:sp>
      <p:pic>
        <p:nvPicPr>
          <p:cNvPr id="6" name="Picture 296">
            <a:extLst>
              <a:ext uri="{FF2B5EF4-FFF2-40B4-BE49-F238E27FC236}">
                <a16:creationId xmlns:a16="http://schemas.microsoft.com/office/drawing/2014/main" id="{A01874AD-204F-B8DB-6725-C6AB6DDB0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630538" y="365555"/>
            <a:ext cx="3982488" cy="63576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24594C8D-02F0-83FC-506D-3E6B05AE2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212" y="1774763"/>
            <a:ext cx="113874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1" name="جدول 10">
            <a:extLst>
              <a:ext uri="{FF2B5EF4-FFF2-40B4-BE49-F238E27FC236}">
                <a16:creationId xmlns:a16="http://schemas.microsoft.com/office/drawing/2014/main" id="{D81469FD-EE97-E6E2-1CE3-3695BFD34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445439"/>
              </p:ext>
            </p:extLst>
          </p:nvPr>
        </p:nvGraphicFramePr>
        <p:xfrm>
          <a:off x="603159" y="2415483"/>
          <a:ext cx="4428309" cy="1624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3368585566"/>
                    </a:ext>
                  </a:extLst>
                </a:gridCol>
                <a:gridCol w="974543">
                  <a:extLst>
                    <a:ext uri="{9D8B030D-6E8A-4147-A177-3AD203B41FA5}">
                      <a16:colId xmlns:a16="http://schemas.microsoft.com/office/drawing/2014/main" val="1593077314"/>
                    </a:ext>
                  </a:extLst>
                </a:gridCol>
                <a:gridCol w="1084217">
                  <a:extLst>
                    <a:ext uri="{9D8B030D-6E8A-4147-A177-3AD203B41FA5}">
                      <a16:colId xmlns:a16="http://schemas.microsoft.com/office/drawing/2014/main" val="1503342900"/>
                    </a:ext>
                  </a:extLst>
                </a:gridCol>
                <a:gridCol w="1099549">
                  <a:extLst>
                    <a:ext uri="{9D8B030D-6E8A-4147-A177-3AD203B41FA5}">
                      <a16:colId xmlns:a16="http://schemas.microsoft.com/office/drawing/2014/main" val="421550777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service load (KN)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type of footing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Dimension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THICKNESS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493951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from 1200 to 1500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2.6 * 2.2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0977945"/>
                  </a:ext>
                </a:extLst>
              </a:tr>
              <a:tr h="358215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from 800 to 1150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2.1 * 1.7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0842894"/>
                  </a:ext>
                </a:extLst>
              </a:tr>
              <a:tr h="462174"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from 600 to 750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`F2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3.0 * 2.6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65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1600632"/>
                  </a:ext>
                </a:extLst>
              </a:tr>
            </a:tbl>
          </a:graphicData>
        </a:graphic>
      </p:graphicFrame>
      <p:sp>
        <p:nvSpPr>
          <p:cNvPr id="16" name="عنصر نائب للنص 8">
            <a:extLst>
              <a:ext uri="{FF2B5EF4-FFF2-40B4-BE49-F238E27FC236}">
                <a16:creationId xmlns:a16="http://schemas.microsoft.com/office/drawing/2014/main" id="{AC8E3770-6917-DB49-9DDB-052DFCE79428}"/>
              </a:ext>
            </a:extLst>
          </p:cNvPr>
          <p:cNvSpPr txBox="1">
            <a:spLocks/>
          </p:cNvSpPr>
          <p:nvPr/>
        </p:nvSpPr>
        <p:spPr>
          <a:xfrm>
            <a:off x="331993" y="4343400"/>
            <a:ext cx="4699475" cy="1939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8 of these single footing are overlapped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over all percentage of footing to the hole building is 56%.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Due to the overlaps and  56% percentage this system is not recommended.</a:t>
            </a:r>
          </a:p>
        </p:txBody>
      </p:sp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0FB718F4-4B2F-E4C7-0EEF-C587AC6D8765}"/>
              </a:ext>
            </a:extLst>
          </p:cNvPr>
          <p:cNvSpPr txBox="1">
            <a:spLocks/>
          </p:cNvSpPr>
          <p:nvPr/>
        </p:nvSpPr>
        <p:spPr>
          <a:xfrm>
            <a:off x="331993" y="1464400"/>
            <a:ext cx="882565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2200" dirty="0"/>
              <a:t>Single Footing System:</a:t>
            </a:r>
          </a:p>
        </p:txBody>
      </p:sp>
    </p:spTree>
    <p:extLst>
      <p:ext uri="{BB962C8B-B14F-4D97-AF65-F5344CB8AC3E}">
        <p14:creationId xmlns:p14="http://schemas.microsoft.com/office/powerpoint/2010/main" val="221605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</a:t>
            </a:r>
            <a:endParaRPr lang="en-US" sz="72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Foundation System: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24594C8D-02F0-83FC-506D-3E6B05AE2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212" y="1774763"/>
            <a:ext cx="113874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6" name="عنصر نائب للنص 8">
            <a:extLst>
              <a:ext uri="{FF2B5EF4-FFF2-40B4-BE49-F238E27FC236}">
                <a16:creationId xmlns:a16="http://schemas.microsoft.com/office/drawing/2014/main" id="{AC8E3770-6917-DB49-9DDB-052DFCE79428}"/>
              </a:ext>
            </a:extLst>
          </p:cNvPr>
          <p:cNvSpPr txBox="1">
            <a:spLocks/>
          </p:cNvSpPr>
          <p:nvPr/>
        </p:nvSpPr>
        <p:spPr>
          <a:xfrm>
            <a:off x="207159" y="2126619"/>
            <a:ext cx="4769790" cy="2499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Because the single footing method fails to fulfil the design process Mat foundation will be used.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way to choose the correct thickness is by trial and error.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After several tries 60 cm thickness succeeded to pass the tests.  </a:t>
            </a:r>
          </a:p>
        </p:txBody>
      </p:sp>
      <p:sp>
        <p:nvSpPr>
          <p:cNvPr id="10" name="عنصر نائب للنص 8">
            <a:extLst>
              <a:ext uri="{FF2B5EF4-FFF2-40B4-BE49-F238E27FC236}">
                <a16:creationId xmlns:a16="http://schemas.microsoft.com/office/drawing/2014/main" id="{74C1E882-8C4A-FDB0-A22B-6D29C0B96CC3}"/>
              </a:ext>
            </a:extLst>
          </p:cNvPr>
          <p:cNvSpPr txBox="1">
            <a:spLocks/>
          </p:cNvSpPr>
          <p:nvPr/>
        </p:nvSpPr>
        <p:spPr>
          <a:xfrm>
            <a:off x="331993" y="1279463"/>
            <a:ext cx="882565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r>
              <a:rPr lang="en-US" sz="2200" dirty="0"/>
              <a:t>Mat foundation System:</a:t>
            </a:r>
          </a:p>
        </p:txBody>
      </p:sp>
    </p:spTree>
    <p:extLst>
      <p:ext uri="{BB962C8B-B14F-4D97-AF65-F5344CB8AC3E}">
        <p14:creationId xmlns:p14="http://schemas.microsoft.com/office/powerpoint/2010/main" val="311385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447800"/>
            <a:ext cx="4412829" cy="438150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concrete is B300 F’C = 24 </a:t>
            </a:r>
            <a:r>
              <a:rPr lang="en-US" sz="1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Mpa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Safe Design: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7559473" y="6341473"/>
            <a:ext cx="3900572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628650"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Model from safe to our project </a:t>
            </a:r>
          </a:p>
        </p:txBody>
      </p:sp>
      <p:pic>
        <p:nvPicPr>
          <p:cNvPr id="10" name="Picture 42">
            <a:extLst>
              <a:ext uri="{FF2B5EF4-FFF2-40B4-BE49-F238E27FC236}">
                <a16:creationId xmlns:a16="http://schemas.microsoft.com/office/drawing/2014/main" id="{948BDCE0-CD1A-3E12-8243-23C233018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83" y="1885950"/>
            <a:ext cx="6255385" cy="4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D51D23E-9172-BB28-280B-B9B9DD93B7A6}"/>
              </a:ext>
            </a:extLst>
          </p:cNvPr>
          <p:cNvSpPr txBox="1">
            <a:spLocks/>
          </p:cNvSpPr>
          <p:nvPr/>
        </p:nvSpPr>
        <p:spPr>
          <a:xfrm>
            <a:off x="1145655" y="1922961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steel yielding strength 420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39919B-2A8B-9B69-1F13-7E2B7099FC6D}"/>
              </a:ext>
            </a:extLst>
          </p:cNvPr>
          <p:cNvSpPr txBox="1">
            <a:spLocks/>
          </p:cNvSpPr>
          <p:nvPr/>
        </p:nvSpPr>
        <p:spPr>
          <a:xfrm>
            <a:off x="1145655" y="2400843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 thickness = 600 mm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746B679-EB36-4F51-0C7E-6A5288BC8A1E}"/>
              </a:ext>
            </a:extLst>
          </p:cNvPr>
          <p:cNvSpPr txBox="1">
            <a:spLocks/>
          </p:cNvSpPr>
          <p:nvPr/>
        </p:nvSpPr>
        <p:spPr>
          <a:xfrm>
            <a:off x="1164253" y="2878725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Stiff thickness under column = 600 mm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6072A7-A3F4-BBFA-2BD5-0C67AE623025}"/>
              </a:ext>
            </a:extLst>
          </p:cNvPr>
          <p:cNvSpPr txBox="1">
            <a:spLocks/>
          </p:cNvSpPr>
          <p:nvPr/>
        </p:nvSpPr>
        <p:spPr>
          <a:xfrm>
            <a:off x="1145654" y="3541126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Soil capacity = 2 </a:t>
            </a:r>
            <a:r>
              <a:rPr lang="en-US" sz="1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kgm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/cm2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53D51E6-DFBD-2A41-F8DA-3B3E9E365C08}"/>
              </a:ext>
            </a:extLst>
          </p:cNvPr>
          <p:cNvSpPr txBox="1">
            <a:spLocks/>
          </p:cNvSpPr>
          <p:nvPr/>
        </p:nvSpPr>
        <p:spPr>
          <a:xfrm>
            <a:off x="1164253" y="4058740"/>
            <a:ext cx="4412829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 concrete cover = 60 mm</a:t>
            </a: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AA294E3-B7A7-9CEF-AEDB-B2668E9623A5}"/>
              </a:ext>
            </a:extLst>
          </p:cNvPr>
          <p:cNvSpPr txBox="1">
            <a:spLocks/>
          </p:cNvSpPr>
          <p:nvPr/>
        </p:nvSpPr>
        <p:spPr>
          <a:xfrm>
            <a:off x="1145653" y="4576354"/>
            <a:ext cx="4412829" cy="8338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Dead load pattern = 1 </a:t>
            </a: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(to calculate mat self weight</a:t>
            </a:r>
            <a:endParaRPr lang="en-US" sz="1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3673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1DA-07A1-4ABC-BA20-E7288D7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 dirty="0"/>
              <a:t>In order to continue the design and steel calculation process four checks must be done:</a:t>
            </a:r>
            <a:br>
              <a:rPr lang="en-US" sz="2500" dirty="0"/>
            </a:br>
            <a:endParaRPr lang="en-US" sz="2500" dirty="0"/>
          </a:p>
        </p:txBody>
      </p:sp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C8462E28-93CE-40CE-87B8-05BF4EBC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994" y="533400"/>
            <a:ext cx="8825659" cy="9144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Checks:</a:t>
            </a: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DF352E1-BBA6-4490-9906-C8D3A3145D6E}"/>
              </a:ext>
            </a:extLst>
          </p:cNvPr>
          <p:cNvCxnSpPr>
            <a:cxnSpLocks/>
          </p:cNvCxnSpPr>
          <p:nvPr/>
        </p:nvCxnSpPr>
        <p:spPr>
          <a:xfrm>
            <a:off x="901337" y="1332411"/>
            <a:ext cx="613954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عنصر نائب للنص 8">
            <a:extLst>
              <a:ext uri="{FF2B5EF4-FFF2-40B4-BE49-F238E27FC236}">
                <a16:creationId xmlns:a16="http://schemas.microsoft.com/office/drawing/2014/main" id="{E4E5E967-3AE7-41CA-BE31-91ABAFA36F28}"/>
              </a:ext>
            </a:extLst>
          </p:cNvPr>
          <p:cNvSpPr txBox="1">
            <a:spLocks/>
          </p:cNvSpPr>
          <p:nvPr/>
        </p:nvSpPr>
        <p:spPr>
          <a:xfrm>
            <a:off x="901336" y="1902823"/>
            <a:ext cx="8608423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8631D-739E-76F9-483C-90B0AD3EB961}"/>
              </a:ext>
            </a:extLst>
          </p:cNvPr>
          <p:cNvSpPr txBox="1">
            <a:spLocks/>
          </p:cNvSpPr>
          <p:nvPr/>
        </p:nvSpPr>
        <p:spPr>
          <a:xfrm>
            <a:off x="1683170" y="2488474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Compatibility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Deflection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2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Pressure under footing from service load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628650" lvl="0" indent="-34290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Punching shear check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9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8547</TotalTime>
  <Words>677</Words>
  <Application>Microsoft Office PowerPoint</Application>
  <PresentationFormat>شاشة عريضة</PresentationFormat>
  <Paragraphs>136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9" baseType="lpstr">
      <vt:lpstr>Aldhabi</vt:lpstr>
      <vt:lpstr>Arial</vt:lpstr>
      <vt:lpstr>Bahnschrift Condensed</vt:lpstr>
      <vt:lpstr>Calibri</vt:lpstr>
      <vt:lpstr>Cambria Math</vt:lpstr>
      <vt:lpstr>Century Gothic</vt:lpstr>
      <vt:lpstr>Times New Roman</vt:lpstr>
      <vt:lpstr>TimesNewRomanPS-ItalicMT</vt:lpstr>
      <vt:lpstr>Wingdings</vt:lpstr>
      <vt:lpstr>Wingdings 3</vt:lpstr>
      <vt:lpstr>Ion</vt:lpstr>
      <vt:lpstr>عرض تقديمي في PowerPoint</vt:lpstr>
      <vt:lpstr>Analysis and design of foundation of Al Eyman building-Jenin  </vt:lpstr>
      <vt:lpstr>   </vt:lpstr>
      <vt:lpstr>Foundation types</vt:lpstr>
      <vt:lpstr>Recommendation of Site investigation: </vt:lpstr>
      <vt:lpstr>   </vt:lpstr>
      <vt:lpstr>   </vt:lpstr>
      <vt:lpstr>The concrete is B300 F’C = 24 Mpa       </vt:lpstr>
      <vt:lpstr>In order to continue the design and steel calculation process four checks must be done: </vt:lpstr>
      <vt:lpstr>After the animation of the model started, all elements moved together as one body, which means that the model is compatible. </vt:lpstr>
      <vt:lpstr>The allowable deflection is 10 mm    </vt:lpstr>
      <vt:lpstr>The allowable pressure under footing is 200 kN/m2    </vt:lpstr>
      <vt:lpstr>All value less than 1 →Vu/ϕVc  &lt;1     </vt:lpstr>
      <vt:lpstr>Steel reinforcement from safe</vt:lpstr>
      <vt:lpstr> As min = 0.0018 * 1000 * 600 = 1080 mm2 → 6ᴓ16/m  The bar distribution: 1080/201 = 6ᴓ16/m   Moment M11 max (top steel in X-direction and Y-direction)  Moment M22 min (bottom steel in X-direction and Y-direction)  the steel distribution is 1ϕ16/ 15 cm overlap equal 960mm      </vt:lpstr>
      <vt:lpstr>Steel bars distribution </vt:lpstr>
      <vt:lpstr>The square meter costs approximately = 490 NIS   </vt:lpstr>
      <vt:lpstr>Thanks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HITECH</cp:lastModifiedBy>
  <cp:revision>60</cp:revision>
  <dcterms:created xsi:type="dcterms:W3CDTF">2021-12-13T15:31:18Z</dcterms:created>
  <dcterms:modified xsi:type="dcterms:W3CDTF">2022-06-01T09:16:34Z</dcterms:modified>
</cp:coreProperties>
</file>