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6"/>
  </p:notesMasterIdLst>
  <p:sldIdLst>
    <p:sldId id="256" r:id="rId2"/>
    <p:sldId id="257" r:id="rId3"/>
    <p:sldId id="258" r:id="rId4"/>
    <p:sldId id="271"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84" r:id="rId19"/>
    <p:sldId id="285" r:id="rId20"/>
    <p:sldId id="273" r:id="rId21"/>
    <p:sldId id="274" r:id="rId22"/>
    <p:sldId id="287" r:id="rId23"/>
    <p:sldId id="286" r:id="rId24"/>
    <p:sldId id="275" r:id="rId25"/>
    <p:sldId id="276" r:id="rId26"/>
    <p:sldId id="288" r:id="rId27"/>
    <p:sldId id="277" r:id="rId28"/>
    <p:sldId id="278" r:id="rId29"/>
    <p:sldId id="279" r:id="rId30"/>
    <p:sldId id="280" r:id="rId31"/>
    <p:sldId id="289" r:id="rId32"/>
    <p:sldId id="281" r:id="rId33"/>
    <p:sldId id="282" r:id="rId34"/>
    <p:sldId id="283" r:id="rId35"/>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1577" autoAdjust="0"/>
  </p:normalViewPr>
  <p:slideViewPr>
    <p:cSldViewPr>
      <p:cViewPr varScale="1">
        <p:scale>
          <a:sx n="67" d="100"/>
          <a:sy n="67" d="100"/>
        </p:scale>
        <p:origin x="-14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AF86B45-A4F1-44A2-AF7C-5927E484356F}" type="datetimeFigureOut">
              <a:rPr lang="ar-JO" smtClean="0"/>
              <a:t>22/03/1438</a:t>
            </a:fld>
            <a:endParaRPr lang="ar-JO"/>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5971872-6ADA-4518-9E52-69A3370FF7CB}" type="slidenum">
              <a:rPr lang="ar-JO" smtClean="0"/>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dirty="0"/>
          </a:p>
        </p:txBody>
      </p:sp>
      <p:sp>
        <p:nvSpPr>
          <p:cNvPr id="4" name="عنصر نائب لرقم الشريحة 3"/>
          <p:cNvSpPr>
            <a:spLocks noGrp="1"/>
          </p:cNvSpPr>
          <p:nvPr>
            <p:ph type="sldNum" sz="quarter" idx="10"/>
          </p:nvPr>
        </p:nvSpPr>
        <p:spPr/>
        <p:txBody>
          <a:bodyPr/>
          <a:lstStyle/>
          <a:p>
            <a:fld id="{E5971872-6ADA-4518-9E52-69A3370FF7CB}" type="slidenum">
              <a:rPr lang="ar-JO" smtClean="0"/>
              <a:t>29</a:t>
            </a:fld>
            <a:endParaRPr lang="ar-J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dirty="0"/>
          </a:p>
        </p:txBody>
      </p:sp>
      <p:sp>
        <p:nvSpPr>
          <p:cNvPr id="4" name="عنصر نائب لرقم الشريحة 3"/>
          <p:cNvSpPr>
            <a:spLocks noGrp="1"/>
          </p:cNvSpPr>
          <p:nvPr>
            <p:ph type="sldNum" sz="quarter" idx="10"/>
          </p:nvPr>
        </p:nvSpPr>
        <p:spPr/>
        <p:txBody>
          <a:bodyPr/>
          <a:lstStyle/>
          <a:p>
            <a:fld id="{E5971872-6ADA-4518-9E52-69A3370FF7CB}" type="slidenum">
              <a:rPr lang="ar-JO" smtClean="0"/>
              <a:t>32</a:t>
            </a:fld>
            <a:endParaRPr lang="ar-J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dirty="0"/>
          </a:p>
        </p:txBody>
      </p:sp>
      <p:sp>
        <p:nvSpPr>
          <p:cNvPr id="4" name="عنصر نائب لرقم الشريحة 3"/>
          <p:cNvSpPr>
            <a:spLocks noGrp="1"/>
          </p:cNvSpPr>
          <p:nvPr>
            <p:ph type="sldNum" sz="quarter" idx="10"/>
          </p:nvPr>
        </p:nvSpPr>
        <p:spPr/>
        <p:txBody>
          <a:bodyPr/>
          <a:lstStyle/>
          <a:p>
            <a:fld id="{E5971872-6ADA-4518-9E52-69A3370FF7CB}" type="slidenum">
              <a:rPr lang="ar-JO" smtClean="0"/>
              <a:t>33</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fld id="{7FD73BAC-9095-4B07-B1C3-F70517A026C6}" type="datetimeFigureOut">
              <a:rPr lang="ar-JO" smtClean="0"/>
              <a:t>22/03/1438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7FD73BAC-9095-4B07-B1C3-F70517A026C6}" type="datetimeFigureOut">
              <a:rPr lang="ar-JO" smtClean="0"/>
              <a:t>22/03/1438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7FD73BAC-9095-4B07-B1C3-F70517A026C6}" type="datetimeFigureOut">
              <a:rPr lang="ar-JO" smtClean="0"/>
              <a:t>22/03/1438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7FD73BAC-9095-4B07-B1C3-F70517A026C6}" type="datetimeFigureOut">
              <a:rPr lang="ar-JO" smtClean="0"/>
              <a:t>22/03/1438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FD73BAC-9095-4B07-B1C3-F70517A026C6}" type="datetimeFigureOut">
              <a:rPr lang="ar-JO" smtClean="0"/>
              <a:t>22/03/1438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fld id="{7FD73BAC-9095-4B07-B1C3-F70517A026C6}" type="datetimeFigureOut">
              <a:rPr lang="ar-JO" smtClean="0"/>
              <a:t>22/03/1438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fld id="{7FD73BAC-9095-4B07-B1C3-F70517A026C6}" type="datetimeFigureOut">
              <a:rPr lang="ar-JO" smtClean="0"/>
              <a:t>22/03/1438</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fld id="{7FD73BAC-9095-4B07-B1C3-F70517A026C6}" type="datetimeFigureOut">
              <a:rPr lang="ar-JO" smtClean="0"/>
              <a:t>22/03/1438</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FD73BAC-9095-4B07-B1C3-F70517A026C6}" type="datetimeFigureOut">
              <a:rPr lang="ar-JO" smtClean="0"/>
              <a:t>22/03/1438</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FD73BAC-9095-4B07-B1C3-F70517A026C6}" type="datetimeFigureOut">
              <a:rPr lang="ar-JO" smtClean="0"/>
              <a:t>22/03/1438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FD73BAC-9095-4B07-B1C3-F70517A026C6}" type="datetimeFigureOut">
              <a:rPr lang="ar-JO" smtClean="0"/>
              <a:t>22/03/1438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B77F25A5-C4DB-4B3A-9843-B74F9D4F0ECF}" type="slidenum">
              <a:rPr lang="ar-JO" smtClean="0"/>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FD73BAC-9095-4B07-B1C3-F70517A026C6}" type="datetimeFigureOut">
              <a:rPr lang="ar-JO" smtClean="0"/>
              <a:t>22/03/1438</a:t>
            </a:fld>
            <a:endParaRPr lang="ar-JO"/>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77F25A5-C4DB-4B3A-9843-B74F9D4F0ECF}" type="slidenum">
              <a:rPr lang="ar-JO" smtClean="0"/>
              <a:t>‹#›</a:t>
            </a:fld>
            <a:endParaRPr lang="ar-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4000" b="1" dirty="0" smtClean="0"/>
              <a:t>Foundation Design of Law and Media College </a:t>
            </a:r>
            <a:endParaRPr lang="ar-JO" sz="4000" b="1" dirty="0"/>
          </a:p>
        </p:txBody>
      </p:sp>
      <p:sp>
        <p:nvSpPr>
          <p:cNvPr id="3" name="عنوان فرعي 2"/>
          <p:cNvSpPr>
            <a:spLocks noGrp="1"/>
          </p:cNvSpPr>
          <p:nvPr>
            <p:ph type="subTitle" idx="1"/>
          </p:nvPr>
        </p:nvSpPr>
        <p:spPr>
          <a:xfrm>
            <a:off x="1187624" y="3645024"/>
            <a:ext cx="6872808" cy="2971800"/>
          </a:xfrm>
        </p:spPr>
        <p:txBody>
          <a:bodyPr>
            <a:normAutofit/>
          </a:bodyPr>
          <a:lstStyle/>
          <a:p>
            <a:r>
              <a:rPr lang="en-US" b="1" dirty="0" smtClean="0">
                <a:solidFill>
                  <a:schemeClr val="tx1"/>
                </a:solidFill>
              </a:rPr>
              <a:t>Prepared By :</a:t>
            </a:r>
          </a:p>
          <a:p>
            <a:r>
              <a:rPr lang="en-US" b="1" dirty="0" err="1" smtClean="0">
                <a:solidFill>
                  <a:srgbClr val="C00000"/>
                </a:solidFill>
              </a:rPr>
              <a:t>Aya</a:t>
            </a:r>
            <a:r>
              <a:rPr lang="en-US" b="1" dirty="0" smtClean="0">
                <a:solidFill>
                  <a:srgbClr val="C00000"/>
                </a:solidFill>
              </a:rPr>
              <a:t> </a:t>
            </a:r>
            <a:r>
              <a:rPr lang="en-US" b="1" dirty="0" err="1" smtClean="0">
                <a:solidFill>
                  <a:srgbClr val="C00000"/>
                </a:solidFill>
              </a:rPr>
              <a:t>Waleed</a:t>
            </a:r>
            <a:r>
              <a:rPr lang="en-US" b="1" dirty="0" smtClean="0">
                <a:solidFill>
                  <a:srgbClr val="C00000"/>
                </a:solidFill>
              </a:rPr>
              <a:t> </a:t>
            </a:r>
            <a:r>
              <a:rPr lang="en-US" b="1" dirty="0" err="1" smtClean="0">
                <a:solidFill>
                  <a:srgbClr val="C00000"/>
                </a:solidFill>
              </a:rPr>
              <a:t>Odeh</a:t>
            </a:r>
            <a:r>
              <a:rPr lang="en-US" b="1" dirty="0" smtClean="0">
                <a:solidFill>
                  <a:srgbClr val="C00000"/>
                </a:solidFill>
              </a:rPr>
              <a:t> </a:t>
            </a:r>
          </a:p>
          <a:p>
            <a:endParaRPr lang="en-US" b="1" dirty="0" smtClean="0">
              <a:solidFill>
                <a:schemeClr val="tx1"/>
              </a:solidFill>
            </a:endParaRPr>
          </a:p>
          <a:p>
            <a:r>
              <a:rPr lang="en-US" b="1" dirty="0" smtClean="0">
                <a:solidFill>
                  <a:schemeClr val="tx1"/>
                </a:solidFill>
              </a:rPr>
              <a:t>Under Supervision of :</a:t>
            </a:r>
          </a:p>
          <a:p>
            <a:r>
              <a:rPr lang="en-US" b="1" dirty="0" smtClean="0">
                <a:solidFill>
                  <a:srgbClr val="C00000"/>
                </a:solidFill>
              </a:rPr>
              <a:t>Dr. </a:t>
            </a:r>
            <a:r>
              <a:rPr lang="en-US" b="1" dirty="0" err="1" smtClean="0">
                <a:solidFill>
                  <a:srgbClr val="C00000"/>
                </a:solidFill>
              </a:rPr>
              <a:t>Isam</a:t>
            </a:r>
            <a:r>
              <a:rPr lang="en-US" b="1" dirty="0" smtClean="0">
                <a:solidFill>
                  <a:srgbClr val="C00000"/>
                </a:solidFill>
              </a:rPr>
              <a:t> </a:t>
            </a:r>
            <a:r>
              <a:rPr lang="en-US" b="1" dirty="0" err="1" smtClean="0">
                <a:solidFill>
                  <a:srgbClr val="C00000"/>
                </a:solidFill>
              </a:rPr>
              <a:t>Jaradaneh</a:t>
            </a:r>
            <a:r>
              <a:rPr lang="en-US" b="1" dirty="0" smtClean="0">
                <a:solidFill>
                  <a:srgbClr val="C00000"/>
                </a:solidFill>
              </a:rPr>
              <a:t> </a:t>
            </a:r>
          </a:p>
          <a:p>
            <a:endParaRPr lang="ar-JO" dirty="0"/>
          </a:p>
        </p:txBody>
      </p:sp>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5" name="Picture 2" descr="C:\Users\KAREEM-JO\Desktop\Motto.png"/>
          <p:cNvPicPr>
            <a:picLocks noChangeAspect="1" noChangeArrowheads="1"/>
          </p:cNvPicPr>
          <p:nvPr/>
        </p:nvPicPr>
        <p:blipFill>
          <a:blip r:embed="rId2" cstate="print"/>
          <a:srcRect/>
          <a:stretch>
            <a:fillRect/>
          </a:stretch>
        </p:blipFill>
        <p:spPr bwMode="auto">
          <a:xfrm>
            <a:off x="3563888" y="0"/>
            <a:ext cx="1946275" cy="1981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ربع نص 2"/>
          <p:cNvSpPr txBox="1"/>
          <p:nvPr/>
        </p:nvSpPr>
        <p:spPr>
          <a:xfrm>
            <a:off x="539552" y="836712"/>
            <a:ext cx="2866298" cy="584775"/>
          </a:xfrm>
          <a:prstGeom prst="rect">
            <a:avLst/>
          </a:prstGeom>
          <a:noFill/>
        </p:spPr>
        <p:txBody>
          <a:bodyPr wrap="none" rtlCol="1">
            <a:spAutoFit/>
          </a:bodyPr>
          <a:lstStyle/>
          <a:p>
            <a:r>
              <a:rPr lang="en-US" sz="3200" b="1" dirty="0">
                <a:solidFill>
                  <a:srgbClr val="C00000"/>
                </a:solidFill>
              </a:rPr>
              <a:t>Site Description</a:t>
            </a:r>
            <a:endParaRPr lang="ar-JO" sz="3200" dirty="0">
              <a:solidFill>
                <a:srgbClr val="C00000"/>
              </a:solidFill>
            </a:endParaRPr>
          </a:p>
        </p:txBody>
      </p:sp>
      <p:sp>
        <p:nvSpPr>
          <p:cNvPr id="5" name="مستطيل 4"/>
          <p:cNvSpPr/>
          <p:nvPr/>
        </p:nvSpPr>
        <p:spPr>
          <a:xfrm>
            <a:off x="539552" y="1484784"/>
            <a:ext cx="8352928" cy="2677656"/>
          </a:xfrm>
          <a:prstGeom prst="rect">
            <a:avLst/>
          </a:prstGeom>
        </p:spPr>
        <p:txBody>
          <a:bodyPr wrap="square">
            <a:spAutoFit/>
          </a:bodyPr>
          <a:lstStyle/>
          <a:p>
            <a:pPr algn="just" rtl="0"/>
            <a:r>
              <a:rPr lang="en-US" sz="2800" dirty="0"/>
              <a:t>The site from geotechnical point of view can be described as medium strength Marlstone bedrock formation with cavities. Some of these cavities are filled with soil and stone. The site is excavated to the foundation level and prepared for construction of foundation</a:t>
            </a:r>
            <a:endParaRPr lang="ar-JO" sz="2800" dirty="0"/>
          </a:p>
        </p:txBody>
      </p:sp>
      <p:pic>
        <p:nvPicPr>
          <p:cNvPr id="6" name="Picture 8"/>
          <p:cNvPicPr/>
          <p:nvPr/>
        </p:nvPicPr>
        <p:blipFill>
          <a:blip r:embed="rId2" cstate="print"/>
          <a:stretch>
            <a:fillRect/>
          </a:stretch>
        </p:blipFill>
        <p:spPr>
          <a:xfrm>
            <a:off x="2267744" y="3717032"/>
            <a:ext cx="7092280" cy="292494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611560" y="764704"/>
            <a:ext cx="3479671" cy="584775"/>
          </a:xfrm>
          <a:prstGeom prst="rect">
            <a:avLst/>
          </a:prstGeom>
        </p:spPr>
        <p:txBody>
          <a:bodyPr wrap="none">
            <a:spAutoFit/>
          </a:bodyPr>
          <a:lstStyle/>
          <a:p>
            <a:r>
              <a:rPr lang="en-US" sz="3200" b="1" dirty="0">
                <a:solidFill>
                  <a:srgbClr val="C00000"/>
                </a:solidFill>
              </a:rPr>
              <a:t>Type of Foundation</a:t>
            </a:r>
            <a:endParaRPr lang="ar-JO" sz="3200" dirty="0">
              <a:solidFill>
                <a:srgbClr val="C00000"/>
              </a:solidFill>
            </a:endParaRPr>
          </a:p>
        </p:txBody>
      </p:sp>
      <p:sp>
        <p:nvSpPr>
          <p:cNvPr id="6145" name="Rectangle 1"/>
          <p:cNvSpPr>
            <a:spLocks noChangeArrowheads="1"/>
          </p:cNvSpPr>
          <p:nvPr/>
        </p:nvSpPr>
        <p:spPr bwMode="auto">
          <a:xfrm>
            <a:off x="179512" y="1412776"/>
            <a:ext cx="867645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Shallow foundation especially mat or strip foundation systems are recommended to be used in this site. This is due to existing of cavities. In case of isolated footings are to be constructed, then strong tie beams should connect the footings.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ستطيل 4"/>
          <p:cNvSpPr/>
          <p:nvPr/>
        </p:nvSpPr>
        <p:spPr>
          <a:xfrm>
            <a:off x="539552" y="3356992"/>
            <a:ext cx="4937570" cy="584775"/>
          </a:xfrm>
          <a:prstGeom prst="rect">
            <a:avLst/>
          </a:prstGeom>
        </p:spPr>
        <p:txBody>
          <a:bodyPr wrap="none">
            <a:spAutoFit/>
          </a:bodyPr>
          <a:lstStyle/>
          <a:p>
            <a:r>
              <a:rPr lang="en-US" sz="3200" b="1" dirty="0">
                <a:solidFill>
                  <a:srgbClr val="C00000"/>
                </a:solidFill>
              </a:rPr>
              <a:t>Bearing Capacity of the Soil </a:t>
            </a:r>
            <a:endParaRPr lang="ar-JO" sz="3200" dirty="0">
              <a:solidFill>
                <a:srgbClr val="C00000"/>
              </a:solidFill>
            </a:endParaRPr>
          </a:p>
        </p:txBody>
      </p:sp>
      <p:sp>
        <p:nvSpPr>
          <p:cNvPr id="6153" name="Rectangle 9"/>
          <p:cNvSpPr>
            <a:spLocks noChangeArrowheads="1"/>
          </p:cNvSpPr>
          <p:nvPr/>
        </p:nvSpPr>
        <p:spPr bwMode="auto">
          <a:xfrm>
            <a:off x="395536" y="4149080"/>
            <a:ext cx="84969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Recommend bearing capacity of medium strength marlstone bedrock formation with cavities is 3.0 kg/cm2</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 (300 </a:t>
            </a:r>
            <a:r>
              <a:rPr kumimoji="0" lang="en-US" sz="2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sym typeface="Wingdings" pitchFamily="2" charset="2"/>
              </a:rPr>
              <a:t>kN</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/m2)</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1691680" y="2708920"/>
            <a:ext cx="5623271" cy="830997"/>
          </a:xfrm>
          <a:prstGeom prst="rect">
            <a:avLst/>
          </a:prstGeom>
        </p:spPr>
        <p:txBody>
          <a:bodyPr wrap="none">
            <a:spAutoFit/>
          </a:bodyPr>
          <a:lstStyle/>
          <a:p>
            <a:pPr algn="ctr"/>
            <a:r>
              <a:rPr lang="en-US" sz="4800" b="1" dirty="0">
                <a:solidFill>
                  <a:srgbClr val="C00000"/>
                </a:solidFill>
              </a:rPr>
              <a:t>Design of Foundation</a:t>
            </a:r>
            <a:endParaRPr lang="ar-JO" sz="4800"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323528" y="908720"/>
            <a:ext cx="4777718" cy="523220"/>
          </a:xfrm>
          <a:prstGeom prst="rect">
            <a:avLst/>
          </a:prstGeom>
        </p:spPr>
        <p:txBody>
          <a:bodyPr wrap="none">
            <a:spAutoFit/>
          </a:bodyPr>
          <a:lstStyle/>
          <a:p>
            <a:r>
              <a:rPr lang="en-US" sz="2800" b="1" dirty="0">
                <a:solidFill>
                  <a:srgbClr val="C00000"/>
                </a:solidFill>
              </a:rPr>
              <a:t>Single Footing With Tie Beams </a:t>
            </a:r>
            <a:endParaRPr lang="ar-JO" sz="2800" dirty="0">
              <a:solidFill>
                <a:srgbClr val="C00000"/>
              </a:solidFill>
            </a:endParaRPr>
          </a:p>
        </p:txBody>
      </p:sp>
      <p:pic>
        <p:nvPicPr>
          <p:cNvPr id="5" name="صورة 4" descr="1.png"/>
          <p:cNvPicPr/>
          <p:nvPr/>
        </p:nvPicPr>
        <p:blipFill>
          <a:blip r:embed="rId2" cstate="print"/>
          <a:stretch>
            <a:fillRect/>
          </a:stretch>
        </p:blipFill>
        <p:spPr>
          <a:xfrm>
            <a:off x="755576" y="1844824"/>
            <a:ext cx="7560840" cy="424847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073" name="Rectangle 1"/>
          <p:cNvSpPr>
            <a:spLocks noChangeArrowheads="1"/>
          </p:cNvSpPr>
          <p:nvPr/>
        </p:nvSpPr>
        <p:spPr bwMode="auto">
          <a:xfrm>
            <a:off x="251520" y="764704"/>
            <a:ext cx="428396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Sample of Hand Calculations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4" name="Rectangle 2"/>
          <p:cNvSpPr>
            <a:spLocks noChangeArrowheads="1"/>
          </p:cNvSpPr>
          <p:nvPr/>
        </p:nvSpPr>
        <p:spPr bwMode="auto">
          <a:xfrm>
            <a:off x="467544" y="1412776"/>
            <a:ext cx="302433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column</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C3C</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(0.6*0.6 m)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Untitled.png"/>
          <p:cNvPicPr>
            <a:picLocks noChangeAspect="1"/>
          </p:cNvPicPr>
          <p:nvPr/>
        </p:nvPicPr>
        <p:blipFill>
          <a:blip r:embed="rId2" cstate="print"/>
          <a:stretch>
            <a:fillRect/>
          </a:stretch>
        </p:blipFill>
        <p:spPr>
          <a:xfrm>
            <a:off x="4211960" y="2420888"/>
            <a:ext cx="4716016" cy="2808312"/>
          </a:xfrm>
          <a:prstGeom prst="rect">
            <a:avLst/>
          </a:prstGeom>
        </p:spPr>
      </p:pic>
      <p:sp>
        <p:nvSpPr>
          <p:cNvPr id="3075" name="Rectangle 3"/>
          <p:cNvSpPr>
            <a:spLocks noChangeArrowheads="1"/>
          </p:cNvSpPr>
          <p:nvPr/>
        </p:nvSpPr>
        <p:spPr bwMode="auto">
          <a:xfrm>
            <a:off x="323528" y="1916832"/>
            <a:ext cx="201622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Design Steps: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مربع نص 13"/>
          <p:cNvSpPr txBox="1"/>
          <p:nvPr/>
        </p:nvSpPr>
        <p:spPr>
          <a:xfrm>
            <a:off x="0" y="2348880"/>
            <a:ext cx="4310219" cy="784830"/>
          </a:xfrm>
          <a:prstGeom prst="rect">
            <a:avLst/>
          </a:prstGeom>
          <a:noFill/>
        </p:spPr>
        <p:txBody>
          <a:bodyPr wrap="none" rtlCol="1">
            <a:spAutoFit/>
          </a:bodyPr>
          <a:lstStyle/>
          <a:p>
            <a:pPr marL="342900" indent="-342900" algn="l" rtl="0">
              <a:buFont typeface="+mj-lt"/>
              <a:buAutoNum type="arabicPeriod"/>
            </a:pPr>
            <a:r>
              <a:rPr lang="en-US" b="1" dirty="0" smtClean="0"/>
              <a:t>Calculate Footing area</a:t>
            </a:r>
            <a:r>
              <a:rPr lang="en-US" dirty="0" smtClean="0">
                <a:sym typeface="Wingdings" pitchFamily="2" charset="2"/>
              </a:rPr>
              <a:t> </a:t>
            </a:r>
            <a:r>
              <a:rPr lang="en-US" dirty="0" err="1" smtClean="0">
                <a:sym typeface="Wingdings" pitchFamily="2" charset="2"/>
              </a:rPr>
              <a:t>Af</a:t>
            </a:r>
            <a:r>
              <a:rPr lang="en-US" dirty="0" smtClean="0">
                <a:sym typeface="Wingdings" pitchFamily="2" charset="2"/>
              </a:rPr>
              <a:t> = Pa/q allow</a:t>
            </a:r>
          </a:p>
          <a:p>
            <a:pPr marL="342900" indent="-342900" algn="l" rtl="0">
              <a:lnSpc>
                <a:spcPct val="150000"/>
              </a:lnSpc>
            </a:pPr>
            <a:r>
              <a:rPr lang="en-US" dirty="0" smtClean="0">
                <a:sym typeface="Wingdings" pitchFamily="2" charset="2"/>
              </a:rPr>
              <a:t>16.667 then B*L = 4*4 m  </a:t>
            </a:r>
            <a:endParaRPr lang="ar-JO" dirty="0"/>
          </a:p>
        </p:txBody>
      </p:sp>
      <p:sp>
        <p:nvSpPr>
          <p:cNvPr id="3083" name="Rectangle 11"/>
          <p:cNvSpPr>
            <a:spLocks noChangeArrowheads="1"/>
          </p:cNvSpPr>
          <p:nvPr/>
        </p:nvSpPr>
        <p:spPr bwMode="auto">
          <a:xfrm>
            <a:off x="35496" y="3068960"/>
            <a:ext cx="468052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50000"/>
              </a:lnSpc>
              <a:spcBef>
                <a:spcPct val="0"/>
              </a:spcBef>
              <a:spcAft>
                <a:spcPct val="0"/>
              </a:spcAft>
              <a:buClrTx/>
              <a:buSzTx/>
              <a:buFont typeface="+mj-lt"/>
              <a:buAutoNum type="arabicPeriod" startAt="2"/>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Calculate footing depth depending on wide beam shear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Pu</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1.2D+1.6L =1.2(3000) + 1.6(2000) = 6800 KN </a:t>
            </a:r>
          </a:p>
          <a:p>
            <a:pPr marL="0" marR="0" lvl="0" indent="0" algn="l" defTabSz="914400" rtl="0" eaLnBrk="0" fontAlgn="base" latinLnBrk="0" hangingPunct="0">
              <a:lnSpc>
                <a:spcPct val="150000"/>
              </a:lnSpc>
              <a:spcBef>
                <a:spcPct val="0"/>
              </a:spcBef>
              <a:spcAft>
                <a:spcPct val="0"/>
              </a:spcAft>
              <a:buClrTx/>
              <a:buSzTx/>
              <a:buFontTx/>
              <a:buNone/>
              <a:tabLst/>
            </a:pPr>
            <a:r>
              <a:rPr lang="en-US" dirty="0" err="1" smtClean="0">
                <a:latin typeface="Times New Roman" pitchFamily="18" charset="0"/>
                <a:cs typeface="Times New Roman" pitchFamily="18" charset="0"/>
              </a:rPr>
              <a:t>Qu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Pu</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Af</a:t>
            </a:r>
            <a:r>
              <a:rPr lang="en-US" dirty="0" smtClean="0">
                <a:latin typeface="Times New Roman" pitchFamily="18" charset="0"/>
                <a:cs typeface="Times New Roman" pitchFamily="18" charset="0"/>
              </a:rPr>
              <a:t>= 425 </a:t>
            </a:r>
            <a:r>
              <a:rPr lang="en-US" dirty="0" err="1" smtClean="0">
                <a:latin typeface="Times New Roman" pitchFamily="18" charset="0"/>
                <a:cs typeface="Times New Roman" pitchFamily="18" charset="0"/>
              </a:rPr>
              <a:t>kN</a:t>
            </a:r>
            <a:r>
              <a:rPr lang="en-US" dirty="0" smtClean="0">
                <a:latin typeface="Times New Roman" pitchFamily="18" charset="0"/>
                <a:cs typeface="Times New Roman" pitchFamily="18" charset="0"/>
              </a:rPr>
              <a:t>/m2</a:t>
            </a:r>
          </a:p>
          <a:p>
            <a:pPr marL="0" marR="0" lvl="0" indent="0" algn="l" defTabSz="914400" rtl="0" eaLnBrk="0" fontAlgn="base" latinLnBrk="0" hangingPunct="0">
              <a:lnSpc>
                <a:spcPct val="150000"/>
              </a:lnSpc>
              <a:spcBef>
                <a:spcPct val="0"/>
              </a:spcBef>
              <a:spcAft>
                <a:spcPct val="0"/>
              </a:spcAft>
              <a:buClrTx/>
              <a:buSzTx/>
              <a:buFontTx/>
              <a:buNone/>
              <a:tabLst/>
            </a:pPr>
            <a:r>
              <a:rPr lang="en-US" dirty="0" smtClean="0">
                <a:latin typeface="Times New Roman" pitchFamily="18" charset="0"/>
                <a:cs typeface="Times New Roman" pitchFamily="18" charset="0"/>
              </a:rPr>
              <a:t>Vu =722.5-425 d</a:t>
            </a:r>
          </a:p>
          <a:p>
            <a:pPr marL="0" marR="0" lvl="0" indent="0" algn="l" defTabSz="914400" rtl="0" eaLnBrk="0" fontAlgn="base" latinLnBrk="0" hangingPunct="0">
              <a:lnSpc>
                <a:spcPct val="150000"/>
              </a:lnSpc>
              <a:spcBef>
                <a:spcPct val="0"/>
              </a:spcBef>
              <a:spcAft>
                <a:spcPct val="0"/>
              </a:spcAft>
              <a:buClrTx/>
              <a:buSzTx/>
              <a:buFontTx/>
              <a:buNone/>
              <a:tabLst/>
            </a:pPr>
            <a:r>
              <a:rPr lang="en-US" dirty="0" err="1" smtClean="0">
                <a:latin typeface="Times New Roman" pitchFamily="18" charset="0"/>
                <a:cs typeface="Times New Roman" pitchFamily="18" charset="0"/>
              </a:rPr>
              <a:t>ɸVc</a:t>
            </a:r>
            <a:r>
              <a:rPr lang="en-US" dirty="0" smtClean="0">
                <a:latin typeface="Times New Roman" pitchFamily="18" charset="0"/>
                <a:cs typeface="Times New Roman" pitchFamily="18" charset="0"/>
              </a:rPr>
              <a:t> = 661.44 d </a:t>
            </a:r>
          </a:p>
          <a:p>
            <a:pPr lvl="0" algn="l" rtl="0" eaLnBrk="0" fontAlgn="base" hangingPunct="0">
              <a:lnSpc>
                <a:spcPct val="150000"/>
              </a:lnSpc>
              <a:spcBef>
                <a:spcPct val="0"/>
              </a:spcBef>
              <a:spcAft>
                <a:spcPct val="0"/>
              </a:spcAft>
            </a:pPr>
            <a:r>
              <a:rPr lang="en-US" dirty="0" smtClean="0">
                <a:latin typeface="Times New Roman" pitchFamily="18" charset="0"/>
                <a:cs typeface="Times New Roman" pitchFamily="18" charset="0"/>
              </a:rPr>
              <a:t>Let Vu = </a:t>
            </a:r>
            <a:r>
              <a:rPr lang="en-US" dirty="0" err="1" smtClean="0">
                <a:latin typeface="Times New Roman" pitchFamily="18" charset="0"/>
                <a:cs typeface="Times New Roman" pitchFamily="18" charset="0"/>
              </a:rPr>
              <a:t>ɸVc</a:t>
            </a:r>
            <a:endParaRPr lang="en-US"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ربع نص 2"/>
          <p:cNvSpPr txBox="1"/>
          <p:nvPr/>
        </p:nvSpPr>
        <p:spPr>
          <a:xfrm>
            <a:off x="323528" y="836712"/>
            <a:ext cx="3600400" cy="878574"/>
          </a:xfrm>
          <a:prstGeom prst="rect">
            <a:avLst/>
          </a:prstGeom>
          <a:noFill/>
        </p:spPr>
        <p:txBody>
          <a:bodyPr wrap="square" rtlCol="1">
            <a:spAutoFit/>
          </a:bodyPr>
          <a:lstStyle/>
          <a:p>
            <a:pPr marL="342900" indent="-342900" algn="l" rtl="0">
              <a:lnSpc>
                <a:spcPct val="150000"/>
              </a:lnSpc>
            </a:pPr>
            <a:r>
              <a:rPr lang="en-US" dirty="0" smtClean="0"/>
              <a:t>D= 0.67m</a:t>
            </a:r>
          </a:p>
          <a:p>
            <a:pPr marL="342900" indent="-342900" algn="l" rtl="0">
              <a:lnSpc>
                <a:spcPct val="150000"/>
              </a:lnSpc>
            </a:pPr>
            <a:r>
              <a:rPr lang="en-US" dirty="0" smtClean="0"/>
              <a:t>h= 0.75 m </a:t>
            </a:r>
            <a:endParaRPr lang="ar-JO" dirty="0"/>
          </a:p>
        </p:txBody>
      </p:sp>
      <p:sp>
        <p:nvSpPr>
          <p:cNvPr id="5" name="مربع نص 4"/>
          <p:cNvSpPr txBox="1"/>
          <p:nvPr/>
        </p:nvSpPr>
        <p:spPr>
          <a:xfrm>
            <a:off x="251520" y="1772816"/>
            <a:ext cx="3385799" cy="923330"/>
          </a:xfrm>
          <a:prstGeom prst="rect">
            <a:avLst/>
          </a:prstGeom>
          <a:noFill/>
        </p:spPr>
        <p:txBody>
          <a:bodyPr wrap="none" rtlCol="1">
            <a:spAutoFit/>
          </a:bodyPr>
          <a:lstStyle/>
          <a:p>
            <a:pPr marL="342900" indent="-342900" algn="l" rtl="0">
              <a:lnSpc>
                <a:spcPct val="150000"/>
              </a:lnSpc>
              <a:buFont typeface="+mj-lt"/>
              <a:buAutoNum type="arabicPeriod" startAt="3"/>
            </a:pPr>
            <a:r>
              <a:rPr lang="en-US" b="1" dirty="0" smtClean="0"/>
              <a:t>Check punching shear</a:t>
            </a:r>
          </a:p>
          <a:p>
            <a:pPr marL="342900" indent="-342900" algn="l" rtl="0">
              <a:lnSpc>
                <a:spcPct val="150000"/>
              </a:lnSpc>
            </a:pPr>
            <a:r>
              <a:rPr lang="en-US" dirty="0" smtClean="0"/>
              <a:t>Vu p = </a:t>
            </a:r>
            <a:r>
              <a:rPr lang="en-US" dirty="0" err="1"/>
              <a:t>Pu</a:t>
            </a:r>
            <a:r>
              <a:rPr lang="en-US" dirty="0"/>
              <a:t> – A1 </a:t>
            </a:r>
            <a:r>
              <a:rPr lang="en-US" dirty="0" err="1"/>
              <a:t>qu</a:t>
            </a:r>
            <a:r>
              <a:rPr lang="en-US" dirty="0"/>
              <a:t> </a:t>
            </a:r>
            <a:r>
              <a:rPr lang="en-US" dirty="0" smtClean="0"/>
              <a:t> </a:t>
            </a:r>
            <a:r>
              <a:rPr lang="en-US" dirty="0" smtClean="0">
                <a:sym typeface="Wingdings" pitchFamily="2" charset="2"/>
              </a:rPr>
              <a:t> Vu = 6114.5 </a:t>
            </a:r>
            <a:endParaRPr lang="ar-JO" dirty="0"/>
          </a:p>
        </p:txBody>
      </p:sp>
      <p:sp>
        <p:nvSpPr>
          <p:cNvPr id="10" name="مربع نص 9"/>
          <p:cNvSpPr txBox="1"/>
          <p:nvPr/>
        </p:nvSpPr>
        <p:spPr>
          <a:xfrm>
            <a:off x="251520" y="2708920"/>
            <a:ext cx="3744416" cy="369332"/>
          </a:xfrm>
          <a:prstGeom prst="rect">
            <a:avLst/>
          </a:prstGeom>
          <a:noFill/>
        </p:spPr>
        <p:txBody>
          <a:bodyPr wrap="square" rtlCol="1">
            <a:spAutoFit/>
          </a:bodyPr>
          <a:lstStyle/>
          <a:p>
            <a:pPr algn="l" rtl="0"/>
            <a:r>
              <a:rPr lang="en-US" dirty="0" err="1" smtClean="0"/>
              <a:t>ɸVc,p</a:t>
            </a:r>
            <a:r>
              <a:rPr lang="en-US" dirty="0" smtClean="0"/>
              <a:t> = 4475.5 &lt; Vu ,p </a:t>
            </a:r>
            <a:r>
              <a:rPr lang="en-US" dirty="0" smtClean="0">
                <a:sym typeface="Wingdings" pitchFamily="2" charset="2"/>
              </a:rPr>
              <a:t> Not good </a:t>
            </a:r>
            <a:endParaRPr lang="ar-JO" dirty="0"/>
          </a:p>
        </p:txBody>
      </p:sp>
      <p:sp>
        <p:nvSpPr>
          <p:cNvPr id="205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2059" name="Rectangle 11"/>
          <p:cNvSpPr>
            <a:spLocks noChangeArrowheads="1"/>
          </p:cNvSpPr>
          <p:nvPr/>
        </p:nvSpPr>
        <p:spPr bwMode="auto">
          <a:xfrm>
            <a:off x="323528" y="3140968"/>
            <a:ext cx="2082814" cy="286232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Take h = 0.9</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 0.82</a:t>
            </a:r>
          </a:p>
          <a:p>
            <a:pPr marL="0" marR="0" lvl="0" indent="0" algn="l" defTabSz="914400" rtl="0" eaLnBrk="0" fontAlgn="base" latinLnBrk="0" hangingPunct="0">
              <a:lnSpc>
                <a:spcPct val="150000"/>
              </a:lnSpc>
              <a:spcBef>
                <a:spcPct val="0"/>
              </a:spcBef>
              <a:spcAft>
                <a:spcPct val="0"/>
              </a:spcAft>
              <a:buClrTx/>
              <a:buSzTx/>
              <a:buFontTx/>
              <a:buNone/>
              <a:tabLst/>
            </a:pPr>
            <a:r>
              <a:rPr lang="en-US" dirty="0" smtClean="0">
                <a:latin typeface="Times New Roman" pitchFamily="18" charset="0"/>
                <a:cs typeface="Times New Roman" pitchFamily="18" charset="0"/>
              </a:rPr>
              <a:t>Vu ,p = 5943.03</a:t>
            </a:r>
          </a:p>
          <a:p>
            <a:pPr lvl="0" algn="l" rtl="0" eaLnBrk="0" fontAlgn="base" hangingPunct="0">
              <a:lnSpc>
                <a:spcPct val="150000"/>
              </a:lnSpc>
              <a:spcBef>
                <a:spcPct val="0"/>
              </a:spcBef>
              <a:spcAft>
                <a:spcPct val="0"/>
              </a:spcAft>
            </a:pPr>
            <a:r>
              <a:rPr lang="en-US" dirty="0" err="1" smtClean="0"/>
              <a:t>ɸVc,p</a:t>
            </a:r>
            <a:r>
              <a:rPr lang="en-US" dirty="0" smtClean="0"/>
              <a:t> =</a:t>
            </a:r>
            <a:r>
              <a:rPr lang="en-US" dirty="0"/>
              <a:t> 6099.8 </a:t>
            </a:r>
          </a:p>
          <a:p>
            <a:pPr lvl="0" algn="l" rtl="0" eaLnBrk="0" fontAlgn="base" hangingPunct="0">
              <a:lnSpc>
                <a:spcPct val="150000"/>
              </a:lnSpc>
              <a:spcBef>
                <a:spcPct val="0"/>
              </a:spcBef>
              <a:spcAft>
                <a:spcPct val="0"/>
              </a:spcAft>
            </a:pPr>
            <a:r>
              <a:rPr lang="en-US" dirty="0" err="1" smtClean="0">
                <a:latin typeface="Times New Roman" pitchFamily="18" charset="0"/>
                <a:cs typeface="Times New Roman" pitchFamily="18" charset="0"/>
              </a:rPr>
              <a:t>Vu.p</a:t>
            </a:r>
            <a:r>
              <a:rPr lang="en-US" dirty="0" smtClean="0">
                <a:latin typeface="Times New Roman" pitchFamily="18" charset="0"/>
                <a:cs typeface="Times New Roman" pitchFamily="18" charset="0"/>
              </a:rPr>
              <a:t> &lt;</a:t>
            </a:r>
            <a:r>
              <a:rPr lang="en-US" dirty="0" smtClean="0"/>
              <a:t> </a:t>
            </a:r>
            <a:r>
              <a:rPr lang="en-US" dirty="0" err="1" smtClean="0"/>
              <a:t>ɸVc,p</a:t>
            </a:r>
            <a:r>
              <a:rPr lang="en-US" dirty="0"/>
              <a:t> </a:t>
            </a:r>
            <a:r>
              <a:rPr lang="en-US" dirty="0" smtClean="0">
                <a:sym typeface="Wingdings" pitchFamily="2" charset="2"/>
              </a:rPr>
              <a:t> </a:t>
            </a:r>
            <a:r>
              <a:rPr lang="en-US" dirty="0" err="1" smtClean="0">
                <a:sym typeface="Wingdings" pitchFamily="2" charset="2"/>
              </a:rPr>
              <a:t>o.k</a:t>
            </a:r>
            <a:r>
              <a:rPr lang="en-US" dirty="0" smtClean="0">
                <a:sym typeface="Wingdings" pitchFamily="2" charset="2"/>
              </a:rPr>
              <a:t> </a:t>
            </a:r>
            <a:endParaRPr lang="en-US" dirty="0" smtClean="0">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مربع نص 18"/>
          <p:cNvSpPr txBox="1"/>
          <p:nvPr/>
        </p:nvSpPr>
        <p:spPr>
          <a:xfrm>
            <a:off x="5292080" y="836712"/>
            <a:ext cx="3236784" cy="2169825"/>
          </a:xfrm>
          <a:prstGeom prst="rect">
            <a:avLst/>
          </a:prstGeom>
          <a:noFill/>
        </p:spPr>
        <p:txBody>
          <a:bodyPr wrap="none" rtlCol="1">
            <a:spAutoFit/>
          </a:bodyPr>
          <a:lstStyle/>
          <a:p>
            <a:pPr marL="342900" indent="-342900" algn="l" rtl="0">
              <a:lnSpc>
                <a:spcPct val="150000"/>
              </a:lnSpc>
              <a:buFont typeface="+mj-lt"/>
              <a:buAutoNum type="arabicPeriod" startAt="4"/>
            </a:pPr>
            <a:r>
              <a:rPr lang="en-US" b="1" dirty="0" smtClean="0"/>
              <a:t>Design for flexure</a:t>
            </a:r>
          </a:p>
          <a:p>
            <a:pPr marL="342900" indent="-342900" algn="l" rtl="0">
              <a:lnSpc>
                <a:spcPct val="150000"/>
              </a:lnSpc>
            </a:pPr>
            <a:r>
              <a:rPr lang="en-US" dirty="0" smtClean="0"/>
              <a:t>Mu = quL^2/ 2 = 614.125 </a:t>
            </a:r>
            <a:r>
              <a:rPr lang="en-US" dirty="0" err="1" smtClean="0"/>
              <a:t>kN</a:t>
            </a:r>
            <a:r>
              <a:rPr lang="en-US" dirty="0" smtClean="0"/>
              <a:t>/m2</a:t>
            </a:r>
          </a:p>
          <a:p>
            <a:pPr marL="342900" indent="-342900" algn="l" rtl="0">
              <a:lnSpc>
                <a:spcPct val="150000"/>
              </a:lnSpc>
            </a:pPr>
            <a:r>
              <a:rPr lang="en-US" dirty="0" smtClean="0"/>
              <a:t>Ƿ= 0.00246</a:t>
            </a:r>
          </a:p>
          <a:p>
            <a:pPr marL="342900" indent="-342900" algn="l" rtl="0">
              <a:lnSpc>
                <a:spcPct val="150000"/>
              </a:lnSpc>
            </a:pPr>
            <a:r>
              <a:rPr lang="en-US" dirty="0" smtClean="0"/>
              <a:t> </a:t>
            </a:r>
            <a:r>
              <a:rPr lang="en-US" dirty="0"/>
              <a:t>As = </a:t>
            </a:r>
            <a:r>
              <a:rPr lang="en-US" dirty="0" smtClean="0"/>
              <a:t>2021.978 mm2/m </a:t>
            </a:r>
          </a:p>
          <a:p>
            <a:pPr marL="342900" indent="-342900" algn="l" rtl="0">
              <a:lnSpc>
                <a:spcPct val="150000"/>
              </a:lnSpc>
            </a:pPr>
            <a:r>
              <a:rPr lang="en-US" dirty="0"/>
              <a:t>As </a:t>
            </a:r>
            <a:r>
              <a:rPr lang="en-US" dirty="0" smtClean="0"/>
              <a:t>min=</a:t>
            </a:r>
            <a:r>
              <a:rPr lang="en-US" dirty="0" smtClean="0"/>
              <a:t> </a:t>
            </a:r>
            <a:r>
              <a:rPr lang="en-US" dirty="0" err="1" smtClean="0"/>
              <a:t>Ƿbh</a:t>
            </a:r>
            <a:r>
              <a:rPr lang="en-US" dirty="0" smtClean="0"/>
              <a:t> =1620 &lt;As </a:t>
            </a:r>
            <a:r>
              <a:rPr lang="en-US" dirty="0" smtClean="0">
                <a:sym typeface="Wingdings" pitchFamily="2" charset="2"/>
              </a:rPr>
              <a:t> </a:t>
            </a:r>
            <a:r>
              <a:rPr lang="en-US" dirty="0" err="1" smtClean="0">
                <a:sym typeface="Wingdings" pitchFamily="2" charset="2"/>
              </a:rPr>
              <a:t>o.k</a:t>
            </a:r>
            <a:r>
              <a:rPr lang="en-US" dirty="0" smtClean="0">
                <a:sym typeface="Wingdings" pitchFamily="2" charset="2"/>
              </a:rPr>
              <a:t> </a:t>
            </a:r>
            <a:endParaRPr lang="ar-J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ربع نص 2"/>
          <p:cNvSpPr txBox="1"/>
          <p:nvPr/>
        </p:nvSpPr>
        <p:spPr>
          <a:xfrm>
            <a:off x="323528" y="836712"/>
            <a:ext cx="3769109" cy="461665"/>
          </a:xfrm>
          <a:prstGeom prst="rect">
            <a:avLst/>
          </a:prstGeom>
          <a:noFill/>
        </p:spPr>
        <p:txBody>
          <a:bodyPr wrap="none" rtlCol="1">
            <a:spAutoFit/>
          </a:bodyPr>
          <a:lstStyle/>
          <a:p>
            <a:r>
              <a:rPr lang="en-US" sz="2400" b="1" dirty="0" smtClean="0">
                <a:solidFill>
                  <a:srgbClr val="C00000"/>
                </a:solidFill>
              </a:rPr>
              <a:t>Design using SAFE program  </a:t>
            </a:r>
            <a:endParaRPr lang="ar-JO" sz="2400" b="1" dirty="0">
              <a:solidFill>
                <a:srgbClr val="C00000"/>
              </a:solidFill>
            </a:endParaRPr>
          </a:p>
        </p:txBody>
      </p:sp>
      <p:graphicFrame>
        <p:nvGraphicFramePr>
          <p:cNvPr id="5" name="جدول 4"/>
          <p:cNvGraphicFramePr>
            <a:graphicFrameLocks noGrp="1"/>
          </p:cNvGraphicFramePr>
          <p:nvPr/>
        </p:nvGraphicFramePr>
        <p:xfrm>
          <a:off x="539552" y="1484784"/>
          <a:ext cx="7920879" cy="3384376"/>
        </p:xfrm>
        <a:graphic>
          <a:graphicData uri="http://schemas.openxmlformats.org/drawingml/2006/table">
            <a:tbl>
              <a:tblPr/>
              <a:tblGrid>
                <a:gridCol w="2109879"/>
                <a:gridCol w="1528965"/>
                <a:gridCol w="1164790"/>
                <a:gridCol w="1639400"/>
                <a:gridCol w="1477845"/>
              </a:tblGrid>
              <a:tr h="1269141">
                <a:tc>
                  <a:txBody>
                    <a:bodyPr/>
                    <a:lstStyle/>
                    <a:p>
                      <a:pPr algn="ctr" rtl="0">
                        <a:lnSpc>
                          <a:spcPct val="150000"/>
                        </a:lnSpc>
                        <a:spcAft>
                          <a:spcPts val="0"/>
                        </a:spcAft>
                      </a:pPr>
                      <a:r>
                        <a:rPr lang="en-US" sz="1200" b="1" dirty="0" smtClean="0">
                          <a:solidFill>
                            <a:srgbClr val="FFFFFF"/>
                          </a:solidFill>
                          <a:latin typeface="Times New Roman"/>
                          <a:ea typeface="Calibri"/>
                          <a:cs typeface="Arial"/>
                        </a:rPr>
                        <a:t> Column </a:t>
                      </a:r>
                      <a:r>
                        <a:rPr lang="en-US" sz="1200" b="1" dirty="0">
                          <a:solidFill>
                            <a:srgbClr val="FFFFFF"/>
                          </a:solidFill>
                          <a:latin typeface="Times New Roman"/>
                          <a:ea typeface="Calibri"/>
                          <a:cs typeface="Arial"/>
                        </a:rPr>
                        <a:t>#</a:t>
                      </a:r>
                      <a:endParaRPr lang="en-US" sz="1100" dirty="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200" b="1">
                          <a:solidFill>
                            <a:srgbClr val="FFFFFF"/>
                          </a:solidFill>
                          <a:latin typeface="Times New Roman"/>
                          <a:ea typeface="Calibri"/>
                          <a:cs typeface="Arial"/>
                        </a:rPr>
                        <a:t>Column dimension (m)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200" b="1">
                          <a:solidFill>
                            <a:srgbClr val="FFFFFF"/>
                          </a:solidFill>
                          <a:latin typeface="Times New Roman"/>
                          <a:ea typeface="Calibri"/>
                          <a:cs typeface="Arial"/>
                        </a:rPr>
                        <a:t>Footing #</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200" b="1">
                          <a:solidFill>
                            <a:srgbClr val="FFFFFF"/>
                          </a:solidFill>
                          <a:latin typeface="Times New Roman"/>
                          <a:ea typeface="Calibri"/>
                          <a:cs typeface="Arial"/>
                        </a:rPr>
                        <a:t>Footing Dimension(m)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200" b="1">
                          <a:solidFill>
                            <a:srgbClr val="FFFFFF"/>
                          </a:solidFill>
                          <a:latin typeface="Times New Roman"/>
                          <a:ea typeface="Calibri"/>
                          <a:cs typeface="Arial"/>
                        </a:rPr>
                        <a:t>Footing thickness (m)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r>
              <a:tr h="846094">
                <a:tc>
                  <a:txBody>
                    <a:bodyPr/>
                    <a:lstStyle/>
                    <a:p>
                      <a:pPr algn="ctr" rtl="0">
                        <a:lnSpc>
                          <a:spcPct val="150000"/>
                        </a:lnSpc>
                        <a:spcAft>
                          <a:spcPts val="0"/>
                        </a:spcAft>
                      </a:pPr>
                      <a:r>
                        <a:rPr lang="en-US" sz="1200" b="1">
                          <a:latin typeface="Times New Roman"/>
                          <a:ea typeface="Calibri"/>
                          <a:cs typeface="Arial"/>
                        </a:rPr>
                        <a:t>C2B,C2C,C3B,C3C, C4B,C4C</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0.6*0.6</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F1</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4*4</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0.9</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423047">
                <a:tc>
                  <a:txBody>
                    <a:bodyPr/>
                    <a:lstStyle/>
                    <a:p>
                      <a:pPr algn="ctr" rtl="0">
                        <a:lnSpc>
                          <a:spcPct val="150000"/>
                        </a:lnSpc>
                        <a:spcAft>
                          <a:spcPts val="0"/>
                        </a:spcAft>
                      </a:pPr>
                      <a:r>
                        <a:rPr lang="en-US" sz="1200" b="1">
                          <a:latin typeface="Times New Roman"/>
                          <a:ea typeface="Calibri"/>
                          <a:cs typeface="Arial"/>
                        </a:rPr>
                        <a:t>C6A,C6B,C6C,C6D</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0.5*0.8</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F2</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2.5*2.8</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0.5</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846094">
                <a:tc>
                  <a:txBody>
                    <a:bodyPr/>
                    <a:lstStyle/>
                    <a:p>
                      <a:pPr algn="ctr" rtl="0">
                        <a:lnSpc>
                          <a:spcPct val="150000"/>
                        </a:lnSpc>
                        <a:spcAft>
                          <a:spcPts val="0"/>
                        </a:spcAft>
                      </a:pPr>
                      <a:r>
                        <a:rPr lang="en-US" sz="1200" b="1">
                          <a:latin typeface="Times New Roman"/>
                          <a:ea typeface="Calibri"/>
                          <a:cs typeface="Arial"/>
                        </a:rPr>
                        <a:t>C2A,C2D,C3A,C3D, C4A,C4D </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0.4*0.4</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F3,F4 </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Calibri"/>
                          <a:cs typeface="Arial"/>
                        </a:rPr>
                        <a:t>2*2</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200" dirty="0">
                          <a:latin typeface="Times New Roman"/>
                          <a:ea typeface="Calibri"/>
                          <a:cs typeface="Arial"/>
                        </a:rPr>
                        <a:t>0.5</a:t>
                      </a:r>
                      <a:endParaRPr lang="en-US" sz="1100" dirty="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6" name="صورة 5" descr="0fcfv.png"/>
          <p:cNvPicPr/>
          <p:nvPr/>
        </p:nvPicPr>
        <p:blipFill>
          <a:blip r:embed="rId2" cstate="print"/>
          <a:stretch>
            <a:fillRect/>
          </a:stretch>
        </p:blipFill>
        <p:spPr>
          <a:xfrm>
            <a:off x="1043608" y="836712"/>
            <a:ext cx="6840760" cy="3528392"/>
          </a:xfrm>
          <a:prstGeom prst="rect">
            <a:avLst/>
          </a:prstGeom>
        </p:spPr>
      </p:pic>
      <p:sp>
        <p:nvSpPr>
          <p:cNvPr id="29697" name="Rectangle 1"/>
          <p:cNvSpPr>
            <a:spLocks noChangeArrowheads="1"/>
          </p:cNvSpPr>
          <p:nvPr/>
        </p:nvSpPr>
        <p:spPr bwMode="auto">
          <a:xfrm flipH="1">
            <a:off x="179512" y="4725144"/>
            <a:ext cx="8784976"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Then we design strip footing for shear wall and dimensions were 0.4m thickness and 1.8 m width. As we have shear wall next to the columns, the final dimension for F3 is (2.9*2.2)m and F4 is (2.1*2.2) m with thickness 0.5 m.</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2.png"/>
          <p:cNvPicPr/>
          <p:nvPr/>
        </p:nvPicPr>
        <p:blipFill>
          <a:blip r:embed="rId2" cstate="print"/>
          <a:stretch>
            <a:fillRect/>
          </a:stretch>
        </p:blipFill>
        <p:spPr>
          <a:xfrm>
            <a:off x="0" y="1340768"/>
            <a:ext cx="8964488" cy="5517232"/>
          </a:xfrm>
          <a:prstGeom prst="rect">
            <a:avLst/>
          </a:prstGeom>
        </p:spPr>
      </p:pic>
      <p:sp>
        <p:nvSpPr>
          <p:cNvPr id="5" name="مستطيل 4"/>
          <p:cNvSpPr/>
          <p:nvPr/>
        </p:nvSpPr>
        <p:spPr>
          <a:xfrm>
            <a:off x="467544" y="980728"/>
            <a:ext cx="6696744" cy="369332"/>
          </a:xfrm>
          <a:prstGeom prst="rect">
            <a:avLst/>
          </a:prstGeom>
        </p:spPr>
        <p:txBody>
          <a:bodyPr wrap="square">
            <a:spAutoFit/>
          </a:bodyPr>
          <a:lstStyle/>
          <a:p>
            <a:pPr algn="l"/>
            <a:r>
              <a:rPr lang="en-US" dirty="0" smtClean="0"/>
              <a:t>Distribution </a:t>
            </a:r>
            <a:r>
              <a:rPr lang="en-US" dirty="0"/>
              <a:t>of top and bottom steel in footings in x-direction</a:t>
            </a:r>
            <a:endParaRPr lang="ar-JO" dirty="0"/>
          </a:p>
        </p:txBody>
      </p:sp>
      <p:sp>
        <p:nvSpPr>
          <p:cNvPr id="6" name="Rectangle 1"/>
          <p:cNvSpPr>
            <a:spLocks noChangeArrowheads="1"/>
          </p:cNvSpPr>
          <p:nvPr/>
        </p:nvSpPr>
        <p:spPr bwMode="auto">
          <a:xfrm>
            <a:off x="323528" y="620688"/>
            <a:ext cx="34563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Footing Reinforcement </a:t>
            </a:r>
            <a:endParaRPr kumimoji="0" lang="en-US" sz="2400" b="1" i="0" u="none" strike="noStrike" cap="none" normalizeH="0" baseline="0" dirty="0" smtClean="0">
              <a:ln>
                <a:noFill/>
              </a:ln>
              <a:solidFill>
                <a:srgbClr val="C00000"/>
              </a:solidFill>
              <a:effectLst/>
              <a:latin typeface="Arial" pitchFamily="34" charset="0"/>
              <a:cs typeface="Arial" pitchFamily="34" charset="0"/>
            </a:endParaRPr>
          </a:p>
        </p:txBody>
      </p:sp>
      <p:sp>
        <p:nvSpPr>
          <p:cNvPr id="7" name="مستطيل 6"/>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67544" y="980728"/>
            <a:ext cx="6696744" cy="369332"/>
          </a:xfrm>
          <a:prstGeom prst="rect">
            <a:avLst/>
          </a:prstGeom>
        </p:spPr>
        <p:txBody>
          <a:bodyPr wrap="square">
            <a:spAutoFit/>
          </a:bodyPr>
          <a:lstStyle/>
          <a:p>
            <a:pPr algn="l"/>
            <a:r>
              <a:rPr lang="en-US" dirty="0" smtClean="0"/>
              <a:t>Distribution </a:t>
            </a:r>
            <a:r>
              <a:rPr lang="en-US" dirty="0"/>
              <a:t>of top and bottom steel in footings in </a:t>
            </a:r>
            <a:r>
              <a:rPr lang="en-US" dirty="0" smtClean="0"/>
              <a:t>y-direction</a:t>
            </a:r>
            <a:endParaRPr lang="ar-JO" dirty="0"/>
          </a:p>
        </p:txBody>
      </p:sp>
      <p:sp>
        <p:nvSpPr>
          <p:cNvPr id="6" name="Rectangle 1"/>
          <p:cNvSpPr>
            <a:spLocks noChangeArrowheads="1"/>
          </p:cNvSpPr>
          <p:nvPr/>
        </p:nvSpPr>
        <p:spPr bwMode="auto">
          <a:xfrm>
            <a:off x="395536" y="620688"/>
            <a:ext cx="34563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Footing Reinforcement </a:t>
            </a:r>
            <a:endParaRPr kumimoji="0" lang="en-US" sz="2400" b="1" i="0" u="none" strike="noStrike" cap="none" normalizeH="0" baseline="0" dirty="0" smtClean="0">
              <a:ln>
                <a:noFill/>
              </a:ln>
              <a:solidFill>
                <a:srgbClr val="C00000"/>
              </a:solidFill>
              <a:effectLst/>
              <a:latin typeface="Arial" pitchFamily="34" charset="0"/>
              <a:cs typeface="Arial" pitchFamily="34" charset="0"/>
            </a:endParaRPr>
          </a:p>
        </p:txBody>
      </p:sp>
      <p:pic>
        <p:nvPicPr>
          <p:cNvPr id="7" name="صورة 6" descr="3.png"/>
          <p:cNvPicPr/>
          <p:nvPr/>
        </p:nvPicPr>
        <p:blipFill>
          <a:blip r:embed="rId2" cstate="print"/>
          <a:stretch>
            <a:fillRect/>
          </a:stretch>
        </p:blipFill>
        <p:spPr>
          <a:xfrm>
            <a:off x="179512" y="1484784"/>
            <a:ext cx="8712968" cy="5184576"/>
          </a:xfrm>
          <a:prstGeom prst="rect">
            <a:avLst/>
          </a:prstGeom>
        </p:spPr>
      </p:pic>
      <p:sp>
        <p:nvSpPr>
          <p:cNvPr id="8" name="مستطيل 7"/>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8" name="صورة 7" descr="12735549_945452655537077_1287824455_n.jpg"/>
          <p:cNvPicPr/>
          <p:nvPr/>
        </p:nvPicPr>
        <p:blipFill>
          <a:blip r:embed="rId2" cstate="print"/>
          <a:stretch>
            <a:fillRect/>
          </a:stretch>
        </p:blipFill>
        <p:spPr>
          <a:xfrm>
            <a:off x="2921074" y="1"/>
            <a:ext cx="6222926" cy="6858000"/>
          </a:xfrm>
          <a:prstGeom prst="rect">
            <a:avLst/>
          </a:prstGeom>
        </p:spPr>
      </p:pic>
      <p:sp>
        <p:nvSpPr>
          <p:cNvPr id="9" name="مستطيل 8"/>
          <p:cNvSpPr/>
          <p:nvPr/>
        </p:nvSpPr>
        <p:spPr>
          <a:xfrm>
            <a:off x="-180528" y="1700808"/>
            <a:ext cx="3312368" cy="1015663"/>
          </a:xfrm>
          <a:prstGeom prst="rect">
            <a:avLst/>
          </a:prstGeom>
        </p:spPr>
        <p:txBody>
          <a:bodyPr wrap="square">
            <a:spAutoFit/>
          </a:bodyPr>
          <a:lstStyle/>
          <a:p>
            <a:pPr algn="ctr"/>
            <a:r>
              <a:rPr lang="en-US" sz="2800" b="1" dirty="0" smtClean="0">
                <a:solidFill>
                  <a:srgbClr val="FF0000"/>
                </a:solidFill>
              </a:rPr>
              <a:t>College of Media  Law an</a:t>
            </a:r>
            <a:r>
              <a:rPr lang="en-US" sz="3200" b="1" dirty="0" smtClean="0">
                <a:solidFill>
                  <a:srgbClr val="FF0000"/>
                </a:solidFill>
              </a:rPr>
              <a:t>d</a:t>
            </a:r>
            <a:endParaRPr lang="ar-JO" sz="3200" b="1"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0721" name="Rectangle 1"/>
          <p:cNvSpPr>
            <a:spLocks noChangeArrowheads="1"/>
          </p:cNvSpPr>
          <p:nvPr/>
        </p:nvSpPr>
        <p:spPr bwMode="auto">
          <a:xfrm>
            <a:off x="395536" y="764704"/>
            <a:ext cx="34563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Footing Reinforcement </a:t>
            </a:r>
            <a:endParaRPr kumimoji="0" lang="en-US" sz="2400" b="1" i="0" u="none" strike="noStrike" cap="none" normalizeH="0" baseline="0" dirty="0" smtClean="0">
              <a:ln>
                <a:noFill/>
              </a:ln>
              <a:solidFill>
                <a:srgbClr val="C00000"/>
              </a:solidFill>
              <a:effectLst/>
              <a:latin typeface="Arial" pitchFamily="34" charset="0"/>
              <a:cs typeface="Arial" pitchFamily="34" charset="0"/>
            </a:endParaRPr>
          </a:p>
        </p:txBody>
      </p:sp>
      <p:graphicFrame>
        <p:nvGraphicFramePr>
          <p:cNvPr id="6" name="جدول 5"/>
          <p:cNvGraphicFramePr>
            <a:graphicFrameLocks noGrp="1"/>
          </p:cNvGraphicFramePr>
          <p:nvPr/>
        </p:nvGraphicFramePr>
        <p:xfrm>
          <a:off x="1043608" y="1556792"/>
          <a:ext cx="6840761" cy="2592287"/>
        </p:xfrm>
        <a:graphic>
          <a:graphicData uri="http://schemas.openxmlformats.org/drawingml/2006/table">
            <a:tbl>
              <a:tblPr/>
              <a:tblGrid>
                <a:gridCol w="2279719"/>
                <a:gridCol w="2549053"/>
                <a:gridCol w="2011989"/>
              </a:tblGrid>
              <a:tr h="982035">
                <a:tc>
                  <a:txBody>
                    <a:bodyPr/>
                    <a:lstStyle/>
                    <a:p>
                      <a:pPr marL="457200" algn="ctr" rtl="0">
                        <a:lnSpc>
                          <a:spcPct val="150000"/>
                        </a:lnSpc>
                        <a:spcAft>
                          <a:spcPts val="0"/>
                        </a:spcAft>
                      </a:pPr>
                      <a:r>
                        <a:rPr lang="en-US" sz="1200" b="1" dirty="0">
                          <a:solidFill>
                            <a:srgbClr val="FFFFFF"/>
                          </a:solidFill>
                          <a:latin typeface="Times New Roman"/>
                          <a:ea typeface="Calibri"/>
                          <a:cs typeface="Arial"/>
                        </a:rPr>
                        <a:t>Footing #</a:t>
                      </a:r>
                      <a:endParaRPr lang="en-US" sz="1100" dirty="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marL="457200" algn="ctr" rtl="0">
                        <a:lnSpc>
                          <a:spcPct val="150000"/>
                        </a:lnSpc>
                        <a:spcAft>
                          <a:spcPts val="0"/>
                        </a:spcAft>
                      </a:pPr>
                      <a:r>
                        <a:rPr lang="en-US" sz="1200" b="1" dirty="0">
                          <a:solidFill>
                            <a:srgbClr val="FFFFFF"/>
                          </a:solidFill>
                          <a:latin typeface="Times New Roman"/>
                          <a:ea typeface="Calibri"/>
                          <a:cs typeface="Arial"/>
                        </a:rPr>
                        <a:t>Reinforcement in long direction</a:t>
                      </a:r>
                      <a:endParaRPr lang="en-US" sz="1100" dirty="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marL="457200" algn="ctr" rtl="0">
                        <a:lnSpc>
                          <a:spcPct val="150000"/>
                        </a:lnSpc>
                        <a:spcAft>
                          <a:spcPts val="0"/>
                        </a:spcAft>
                      </a:pPr>
                      <a:r>
                        <a:rPr lang="en-US" sz="1200" b="1" dirty="0">
                          <a:solidFill>
                            <a:srgbClr val="FFFFFF"/>
                          </a:solidFill>
                          <a:latin typeface="Times New Roman"/>
                          <a:ea typeface="Calibri"/>
                          <a:cs typeface="Arial"/>
                        </a:rPr>
                        <a:t>Reinforcement in short direction</a:t>
                      </a:r>
                      <a:endParaRPr lang="en-US" sz="1100" dirty="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r>
              <a:tr h="402563">
                <a:tc>
                  <a:txBody>
                    <a:bodyPr/>
                    <a:lstStyle/>
                    <a:p>
                      <a:pPr marL="457200" algn="ctr" rtl="0">
                        <a:lnSpc>
                          <a:spcPct val="150000"/>
                        </a:lnSpc>
                        <a:spcAft>
                          <a:spcPts val="0"/>
                        </a:spcAft>
                      </a:pPr>
                      <a:r>
                        <a:rPr lang="en-US" sz="1200" b="1">
                          <a:latin typeface="Times New Roman"/>
                          <a:ea typeface="Calibri"/>
                          <a:cs typeface="Arial"/>
                        </a:rPr>
                        <a:t>F1</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ɸ18/15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ɸ18/15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402563">
                <a:tc>
                  <a:txBody>
                    <a:bodyPr/>
                    <a:lstStyle/>
                    <a:p>
                      <a:pPr marL="457200" algn="ctr" rtl="0">
                        <a:lnSpc>
                          <a:spcPct val="150000"/>
                        </a:lnSpc>
                        <a:spcAft>
                          <a:spcPts val="0"/>
                        </a:spcAft>
                      </a:pPr>
                      <a:r>
                        <a:rPr lang="en-US" sz="1200" b="1">
                          <a:latin typeface="Times New Roman"/>
                          <a:ea typeface="Calibri"/>
                          <a:cs typeface="Arial"/>
                        </a:rPr>
                        <a:t>F2</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ɸ14/15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ɸ18/15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402563">
                <a:tc>
                  <a:txBody>
                    <a:bodyPr/>
                    <a:lstStyle/>
                    <a:p>
                      <a:pPr marL="457200" algn="ctr" rtl="0">
                        <a:lnSpc>
                          <a:spcPct val="150000"/>
                        </a:lnSpc>
                        <a:spcAft>
                          <a:spcPts val="0"/>
                        </a:spcAft>
                      </a:pPr>
                      <a:r>
                        <a:rPr lang="en-US" sz="1200" b="1">
                          <a:latin typeface="Times New Roman"/>
                          <a:ea typeface="Calibri"/>
                          <a:cs typeface="Arial"/>
                        </a:rPr>
                        <a:t>F3</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ɸ14/15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ɸ18/15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402563">
                <a:tc>
                  <a:txBody>
                    <a:bodyPr/>
                    <a:lstStyle/>
                    <a:p>
                      <a:pPr marL="457200" algn="ctr" rtl="0">
                        <a:lnSpc>
                          <a:spcPct val="150000"/>
                        </a:lnSpc>
                        <a:spcAft>
                          <a:spcPts val="0"/>
                        </a:spcAft>
                      </a:pPr>
                      <a:r>
                        <a:rPr lang="en-US" sz="1200" b="1">
                          <a:latin typeface="Times New Roman"/>
                          <a:ea typeface="Calibri"/>
                          <a:cs typeface="Arial"/>
                        </a:rPr>
                        <a:t>F4</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a:latin typeface="Times New Roman"/>
                          <a:ea typeface="Calibri"/>
                          <a:cs typeface="Arial"/>
                        </a:rPr>
                        <a:t>ɸ14/10 cm</a:t>
                      </a:r>
                      <a:endParaRPr lang="en-US" sz="110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marL="457200" algn="ctr" rtl="0">
                        <a:lnSpc>
                          <a:spcPct val="150000"/>
                        </a:lnSpc>
                        <a:spcAft>
                          <a:spcPts val="0"/>
                        </a:spcAft>
                      </a:pPr>
                      <a:r>
                        <a:rPr lang="en-US" sz="1200" dirty="0">
                          <a:latin typeface="Times New Roman"/>
                          <a:ea typeface="Calibri"/>
                          <a:cs typeface="Arial"/>
                        </a:rPr>
                        <a:t>ɸ16/15 cm</a:t>
                      </a:r>
                      <a:endParaRPr lang="en-US" sz="1100" dirty="0">
                        <a:latin typeface="Calibri"/>
                        <a:ea typeface="Calibri"/>
                        <a:cs typeface="Arial"/>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bl>
          </a:graphicData>
        </a:graphic>
      </p:graphicFrame>
      <p:sp>
        <p:nvSpPr>
          <p:cNvPr id="8" name="مربع نص 7"/>
          <p:cNvSpPr txBox="1"/>
          <p:nvPr/>
        </p:nvSpPr>
        <p:spPr>
          <a:xfrm>
            <a:off x="323528" y="4365104"/>
            <a:ext cx="8317432" cy="2031325"/>
          </a:xfrm>
          <a:prstGeom prst="rect">
            <a:avLst/>
          </a:prstGeom>
          <a:noFill/>
        </p:spPr>
        <p:txBody>
          <a:bodyPr wrap="square" rtlCol="1">
            <a:spAutoFit/>
          </a:bodyPr>
          <a:lstStyle/>
          <a:p>
            <a:pPr algn="l" rtl="0"/>
            <a:r>
              <a:rPr lang="en-US" dirty="0"/>
              <a:t>We need intensification for steel in 1 meter under column for footing #1 so we will use 5ɸ18/ m, and the same for footing #1 and #2 so we will use 5ɸ16 in 1 meter under column. </a:t>
            </a:r>
          </a:p>
          <a:p>
            <a:pPr algn="l" rtl="0"/>
            <a:r>
              <a:rPr lang="en-US" dirty="0"/>
              <a:t> </a:t>
            </a:r>
          </a:p>
          <a:p>
            <a:pPr lvl="0" algn="l" rtl="0">
              <a:buFont typeface="Arial" pitchFamily="34" charset="0"/>
              <a:buChar char="•"/>
            </a:pPr>
            <a:r>
              <a:rPr lang="en-US" dirty="0"/>
              <a:t>Strip Footing Reinforcement</a:t>
            </a:r>
          </a:p>
          <a:p>
            <a:pPr algn="l" rtl="0"/>
            <a:r>
              <a:rPr lang="en-US" dirty="0"/>
              <a:t>We will use </a:t>
            </a:r>
            <a:r>
              <a:rPr lang="ar-JO" dirty="0" err="1"/>
              <a:t>ɸ</a:t>
            </a:r>
            <a:r>
              <a:rPr lang="en-US" dirty="0"/>
              <a:t>14/15 cm in long direction and ɸ16/15 cm in short direction.</a:t>
            </a:r>
          </a:p>
          <a:p>
            <a:pPr algn="l"/>
            <a:endParaRPr lang="ar-JO"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9" name="صورة 8" descr="5.png"/>
          <p:cNvPicPr/>
          <p:nvPr/>
        </p:nvPicPr>
        <p:blipFill>
          <a:blip r:embed="rId2" cstate="print"/>
          <a:stretch>
            <a:fillRect/>
          </a:stretch>
        </p:blipFill>
        <p:spPr>
          <a:xfrm>
            <a:off x="539552" y="1628800"/>
            <a:ext cx="8136904" cy="4725144"/>
          </a:xfrm>
          <a:prstGeom prst="rect">
            <a:avLst/>
          </a:prstGeom>
        </p:spPr>
      </p:pic>
      <p:sp>
        <p:nvSpPr>
          <p:cNvPr id="10" name="مستطيل 9"/>
          <p:cNvSpPr/>
          <p:nvPr/>
        </p:nvSpPr>
        <p:spPr>
          <a:xfrm>
            <a:off x="251520" y="836712"/>
            <a:ext cx="4159857" cy="461665"/>
          </a:xfrm>
          <a:prstGeom prst="rect">
            <a:avLst/>
          </a:prstGeom>
        </p:spPr>
        <p:txBody>
          <a:bodyPr wrap="none">
            <a:spAutoFit/>
          </a:bodyPr>
          <a:lstStyle/>
          <a:p>
            <a:r>
              <a:rPr lang="en-US" sz="2400" b="1" dirty="0" smtClean="0">
                <a:solidFill>
                  <a:srgbClr val="C00000"/>
                </a:solidFill>
              </a:rPr>
              <a:t>Longitudinal </a:t>
            </a:r>
            <a:r>
              <a:rPr lang="en-US" sz="2400" b="1" dirty="0">
                <a:solidFill>
                  <a:srgbClr val="C00000"/>
                </a:solidFill>
              </a:rPr>
              <a:t>rebar in tie beams</a:t>
            </a:r>
            <a:endParaRPr lang="ar-JO" sz="2400" b="1" dirty="0">
              <a:solidFill>
                <a:srgbClr val="C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0" y="5301208"/>
            <a:ext cx="8352928" cy="1338828"/>
          </a:xfrm>
          <a:prstGeom prst="rect">
            <a:avLst/>
          </a:prstGeom>
          <a:noFill/>
        </p:spPr>
        <p:txBody>
          <a:bodyPr wrap="square" rtlCol="1">
            <a:spAutoFit/>
          </a:bodyPr>
          <a:lstStyle/>
          <a:p>
            <a:pPr lvl="0" algn="l" rtl="0">
              <a:lnSpc>
                <a:spcPct val="150000"/>
              </a:lnSpc>
              <a:buFont typeface="Arial" pitchFamily="34" charset="0"/>
              <a:buChar char="•"/>
            </a:pPr>
            <a:r>
              <a:rPr lang="en-US" dirty="0" smtClean="0"/>
              <a:t> Tie </a:t>
            </a:r>
            <a:r>
              <a:rPr lang="en-US" dirty="0"/>
              <a:t>Beams </a:t>
            </a:r>
            <a:r>
              <a:rPr lang="en-US" dirty="0" smtClean="0"/>
              <a:t>Reinforcement</a:t>
            </a:r>
          </a:p>
          <a:p>
            <a:pPr algn="l" rtl="0">
              <a:lnSpc>
                <a:spcPct val="150000"/>
              </a:lnSpc>
              <a:buFont typeface="Wingdings" pitchFamily="2" charset="2"/>
              <a:buChar char="ü"/>
            </a:pPr>
            <a:r>
              <a:rPr lang="en-US" dirty="0"/>
              <a:t>Tie beams are 0.3 width and 0.6 depth.</a:t>
            </a:r>
          </a:p>
          <a:p>
            <a:pPr algn="l" rtl="0">
              <a:lnSpc>
                <a:spcPct val="150000"/>
              </a:lnSpc>
              <a:buFont typeface="Wingdings" pitchFamily="2" charset="2"/>
              <a:buChar char="ü"/>
            </a:pPr>
            <a:r>
              <a:rPr lang="en-US" dirty="0"/>
              <a:t>We will use 4ɸ22 for top and bottom steel and ɸ8/15 cm in the transverse rebar. </a:t>
            </a:r>
          </a:p>
        </p:txBody>
      </p:sp>
      <p:pic>
        <p:nvPicPr>
          <p:cNvPr id="5" name="صورة 4" descr="6.png"/>
          <p:cNvPicPr/>
          <p:nvPr/>
        </p:nvPicPr>
        <p:blipFill>
          <a:blip r:embed="rId2" cstate="print"/>
          <a:stretch>
            <a:fillRect/>
          </a:stretch>
        </p:blipFill>
        <p:spPr>
          <a:xfrm>
            <a:off x="899592" y="692696"/>
            <a:ext cx="7416824" cy="4464496"/>
          </a:xfrm>
          <a:prstGeom prst="rect">
            <a:avLst/>
          </a:prstGeom>
        </p:spPr>
      </p:pic>
      <p:sp>
        <p:nvSpPr>
          <p:cNvPr id="6" name="مستطيل 5"/>
          <p:cNvSpPr/>
          <p:nvPr/>
        </p:nvSpPr>
        <p:spPr>
          <a:xfrm>
            <a:off x="2483768" y="188640"/>
            <a:ext cx="3930884" cy="461665"/>
          </a:xfrm>
          <a:prstGeom prst="rect">
            <a:avLst/>
          </a:prstGeom>
        </p:spPr>
        <p:txBody>
          <a:bodyPr wrap="none">
            <a:spAutoFit/>
          </a:bodyPr>
          <a:lstStyle/>
          <a:p>
            <a:r>
              <a:rPr lang="en-US" sz="2400" b="1" dirty="0" smtClean="0">
                <a:solidFill>
                  <a:srgbClr val="C00000"/>
                </a:solidFill>
              </a:rPr>
              <a:t>Transverse </a:t>
            </a:r>
            <a:r>
              <a:rPr lang="en-US" sz="2400" b="1" dirty="0">
                <a:solidFill>
                  <a:srgbClr val="C00000"/>
                </a:solidFill>
              </a:rPr>
              <a:t>rebar in tie beams</a:t>
            </a:r>
            <a:endParaRPr lang="ar-JO" sz="2400" b="1" dirty="0">
              <a:solidFill>
                <a:srgbClr val="C00000"/>
              </a:solidFill>
            </a:endParaRPr>
          </a:p>
        </p:txBody>
      </p:sp>
      <p:sp>
        <p:nvSpPr>
          <p:cNvPr id="7" name="مستطيل 6"/>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7.png"/>
          <p:cNvPicPr/>
          <p:nvPr/>
        </p:nvPicPr>
        <p:blipFill>
          <a:blip r:embed="rId2" cstate="print"/>
          <a:stretch>
            <a:fillRect/>
          </a:stretch>
        </p:blipFill>
        <p:spPr>
          <a:xfrm>
            <a:off x="539552" y="692696"/>
            <a:ext cx="7848872" cy="5013176"/>
          </a:xfrm>
          <a:prstGeom prst="rect">
            <a:avLst/>
          </a:prstGeom>
        </p:spPr>
      </p:pic>
      <p:sp>
        <p:nvSpPr>
          <p:cNvPr id="5" name="مستطيل 4"/>
          <p:cNvSpPr/>
          <p:nvPr/>
        </p:nvSpPr>
        <p:spPr>
          <a:xfrm>
            <a:off x="0" y="5934670"/>
            <a:ext cx="9144000" cy="646331"/>
          </a:xfrm>
          <a:prstGeom prst="rect">
            <a:avLst/>
          </a:prstGeom>
        </p:spPr>
        <p:txBody>
          <a:bodyPr wrap="square">
            <a:spAutoFit/>
          </a:bodyPr>
          <a:lstStyle/>
          <a:p>
            <a:pPr lvl="0" algn="l" rtl="0" fontAlgn="base">
              <a:spcBef>
                <a:spcPct val="0"/>
              </a:spcBef>
              <a:spcAft>
                <a:spcPct val="0"/>
              </a:spcAf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From Safe program we found that the largest value of settlement = 0.002m which is less than 25 mm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o.k</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  </a:t>
            </a:r>
            <a:endPar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endParaRPr>
          </a:p>
        </p:txBody>
      </p:sp>
      <p:sp>
        <p:nvSpPr>
          <p:cNvPr id="6" name="مستطيل 5"/>
          <p:cNvSpPr/>
          <p:nvPr/>
        </p:nvSpPr>
        <p:spPr>
          <a:xfrm>
            <a:off x="2771800" y="0"/>
            <a:ext cx="4138056" cy="584775"/>
          </a:xfrm>
          <a:prstGeom prst="rect">
            <a:avLst/>
          </a:prstGeom>
        </p:spPr>
        <p:txBody>
          <a:bodyPr wrap="none">
            <a:spAutoFit/>
          </a:bodyPr>
          <a:lstStyle/>
          <a:p>
            <a:pPr algn="l" rtl="0"/>
            <a:r>
              <a:rPr lang="en-US" sz="3200" b="1" dirty="0" smtClean="0">
                <a:solidFill>
                  <a:srgbClr val="C00000"/>
                </a:solidFill>
              </a:rPr>
              <a:t>Check Deformed Shape</a:t>
            </a:r>
            <a:endParaRPr lang="ar-JO" sz="3200" dirty="0">
              <a:solidFill>
                <a:srgbClr val="C00000"/>
              </a:solidFill>
            </a:endParaRPr>
          </a:p>
        </p:txBody>
      </p:sp>
      <p:sp>
        <p:nvSpPr>
          <p:cNvPr id="7" name="مستطيل 6"/>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0" y="908720"/>
            <a:ext cx="5270482" cy="523220"/>
          </a:xfrm>
          <a:prstGeom prst="rect">
            <a:avLst/>
          </a:prstGeom>
        </p:spPr>
        <p:txBody>
          <a:bodyPr wrap="none">
            <a:spAutoFit/>
          </a:bodyPr>
          <a:lstStyle/>
          <a:p>
            <a:r>
              <a:rPr lang="en-US" sz="2800" b="1" dirty="0" smtClean="0">
                <a:solidFill>
                  <a:srgbClr val="C00000"/>
                </a:solidFill>
              </a:rPr>
              <a:t>Design of Hollow Mat Foundation </a:t>
            </a:r>
            <a:endParaRPr lang="ar-JO" sz="2800" dirty="0">
              <a:solidFill>
                <a:srgbClr val="C00000"/>
              </a:solidFill>
            </a:endParaRPr>
          </a:p>
        </p:txBody>
      </p:sp>
      <p:pic>
        <p:nvPicPr>
          <p:cNvPr id="5" name="صورة 4" descr="3.png"/>
          <p:cNvPicPr/>
          <p:nvPr/>
        </p:nvPicPr>
        <p:blipFill>
          <a:blip r:embed="rId2" cstate="print"/>
          <a:stretch>
            <a:fillRect/>
          </a:stretch>
        </p:blipFill>
        <p:spPr>
          <a:xfrm>
            <a:off x="827584" y="1628800"/>
            <a:ext cx="7048698" cy="460851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ربع نص 2"/>
          <p:cNvSpPr txBox="1"/>
          <p:nvPr/>
        </p:nvSpPr>
        <p:spPr>
          <a:xfrm>
            <a:off x="323528" y="764024"/>
            <a:ext cx="7992888" cy="3139321"/>
          </a:xfrm>
          <a:prstGeom prst="rect">
            <a:avLst/>
          </a:prstGeom>
          <a:noFill/>
        </p:spPr>
        <p:txBody>
          <a:bodyPr wrap="square" rtlCol="1">
            <a:spAutoFit/>
          </a:bodyPr>
          <a:lstStyle/>
          <a:p>
            <a:pPr algn="l" rtl="0">
              <a:lnSpc>
                <a:spcPct val="150000"/>
              </a:lnSpc>
            </a:pPr>
            <a:r>
              <a:rPr lang="en-US" sz="2000" dirty="0"/>
              <a:t>we will design a hollow mat foundation with thickness = largest thickness of single footing = 0.9 m depending on punching shear, the strips between footing are 1.2 m width and the area of footing will be the same as single footing system. The blanked areas will be filled with base coarse and finally the floor will be casted as one unit. </a:t>
            </a:r>
          </a:p>
          <a:p>
            <a:pPr algn="l" rtl="0">
              <a:lnSpc>
                <a:spcPct val="150000"/>
              </a:lnSpc>
            </a:pPr>
            <a:endParaRPr lang="en-US" sz="2000" b="1" dirty="0" smtClean="0"/>
          </a:p>
          <a:p>
            <a:pPr algn="l" rtl="0"/>
            <a:endParaRPr lang="ar-JO" dirty="0"/>
          </a:p>
        </p:txBody>
      </p:sp>
      <p:pic>
        <p:nvPicPr>
          <p:cNvPr id="5" name="صورة 4" descr="8.png"/>
          <p:cNvPicPr/>
          <p:nvPr/>
        </p:nvPicPr>
        <p:blipFill>
          <a:blip r:embed="rId2" cstate="print"/>
          <a:stretch>
            <a:fillRect/>
          </a:stretch>
        </p:blipFill>
        <p:spPr>
          <a:xfrm>
            <a:off x="1763688" y="3140968"/>
            <a:ext cx="5832648" cy="371703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0"/>
            <a:ext cx="8229600" cy="6669360"/>
          </a:xfrm>
        </p:spPr>
        <p:txBody>
          <a:bodyPr>
            <a:normAutofit lnSpcReduction="10000"/>
          </a:bodyPr>
          <a:lstStyle/>
          <a:p>
            <a:pPr algn="l" rtl="0">
              <a:lnSpc>
                <a:spcPct val="150000"/>
              </a:lnSpc>
            </a:pPr>
            <a:r>
              <a:rPr lang="en-US" sz="1800" b="1" dirty="0" smtClean="0"/>
              <a:t>Reinforcement </a:t>
            </a:r>
          </a:p>
          <a:p>
            <a:pPr algn="l" rtl="0">
              <a:lnSpc>
                <a:spcPct val="150000"/>
              </a:lnSpc>
            </a:pPr>
            <a:r>
              <a:rPr lang="en-US" sz="1800" dirty="0" smtClean="0"/>
              <a:t>In long direction</a:t>
            </a:r>
          </a:p>
          <a:p>
            <a:pPr lvl="0" algn="l" rtl="0">
              <a:lnSpc>
                <a:spcPct val="150000"/>
              </a:lnSpc>
              <a:buFont typeface="Wingdings" pitchFamily="2" charset="2"/>
              <a:buChar char="ü"/>
            </a:pPr>
            <a:r>
              <a:rPr lang="en-US" sz="1800" dirty="0" smtClean="0"/>
              <a:t>For footing:  we will use 8ɸ16/m </a:t>
            </a:r>
          </a:p>
          <a:p>
            <a:pPr lvl="0" algn="l" rtl="0">
              <a:lnSpc>
                <a:spcPct val="150000"/>
              </a:lnSpc>
              <a:buFont typeface="Wingdings" pitchFamily="2" charset="2"/>
              <a:buChar char="ü"/>
            </a:pPr>
            <a:r>
              <a:rPr lang="en-US" sz="1800" dirty="0" smtClean="0"/>
              <a:t>For strips: we will use 8ɸ20 in top and bottom steel  </a:t>
            </a:r>
          </a:p>
          <a:p>
            <a:pPr lvl="0" algn="l" rtl="0">
              <a:lnSpc>
                <a:spcPct val="150000"/>
              </a:lnSpc>
              <a:buFont typeface="Wingdings" pitchFamily="2" charset="2"/>
              <a:buChar char="ü"/>
            </a:pPr>
            <a:endParaRPr lang="en-US" sz="1800" dirty="0"/>
          </a:p>
          <a:p>
            <a:pPr lvl="0" algn="l" rtl="0">
              <a:lnSpc>
                <a:spcPct val="150000"/>
              </a:lnSpc>
              <a:buNone/>
            </a:pPr>
            <a:endParaRPr lang="en-US" sz="1800" dirty="0" smtClean="0"/>
          </a:p>
          <a:p>
            <a:pPr lvl="0" algn="l" rtl="0">
              <a:lnSpc>
                <a:spcPct val="150000"/>
              </a:lnSpc>
              <a:buNone/>
            </a:pPr>
            <a:endParaRPr lang="en-US" sz="1800" dirty="0"/>
          </a:p>
          <a:p>
            <a:pPr lvl="0" algn="l" rtl="0">
              <a:lnSpc>
                <a:spcPct val="150000"/>
              </a:lnSpc>
              <a:buNone/>
            </a:pPr>
            <a:endParaRPr lang="en-US" sz="1800" dirty="0" smtClean="0"/>
          </a:p>
          <a:p>
            <a:pPr lvl="0" algn="l" rtl="0">
              <a:lnSpc>
                <a:spcPct val="150000"/>
              </a:lnSpc>
              <a:buNone/>
            </a:pPr>
            <a:endParaRPr lang="en-US" sz="1800" dirty="0"/>
          </a:p>
          <a:p>
            <a:pPr lvl="0" algn="l" rtl="0">
              <a:lnSpc>
                <a:spcPct val="150000"/>
              </a:lnSpc>
              <a:buNone/>
            </a:pPr>
            <a:endParaRPr lang="en-US" sz="1800" dirty="0" smtClean="0"/>
          </a:p>
          <a:p>
            <a:pPr lvl="0" algn="l" rtl="0">
              <a:lnSpc>
                <a:spcPct val="150000"/>
              </a:lnSpc>
              <a:buNone/>
            </a:pPr>
            <a:endParaRPr lang="en-US" sz="1800" dirty="0" smtClean="0"/>
          </a:p>
          <a:p>
            <a:pPr lvl="0" algn="l" rtl="0">
              <a:lnSpc>
                <a:spcPct val="150000"/>
              </a:lnSpc>
              <a:buNone/>
            </a:pPr>
            <a:endParaRPr lang="en-US" sz="1800" dirty="0" smtClean="0"/>
          </a:p>
          <a:p>
            <a:pPr algn="l" rtl="0">
              <a:lnSpc>
                <a:spcPct val="150000"/>
              </a:lnSpc>
            </a:pPr>
            <a:r>
              <a:rPr lang="en-US" sz="1800" dirty="0" smtClean="0"/>
              <a:t>In short direction:</a:t>
            </a:r>
          </a:p>
          <a:p>
            <a:pPr lvl="0" algn="l" rtl="0">
              <a:lnSpc>
                <a:spcPct val="150000"/>
              </a:lnSpc>
              <a:buFont typeface="Wingdings" pitchFamily="2" charset="2"/>
              <a:buChar char="ü"/>
            </a:pPr>
            <a:r>
              <a:rPr lang="en-US" sz="1800" dirty="0" smtClean="0"/>
              <a:t>For footing: we will use 8ɸ16/m</a:t>
            </a:r>
          </a:p>
          <a:p>
            <a:pPr lvl="0" algn="l" rtl="0">
              <a:lnSpc>
                <a:spcPct val="150000"/>
              </a:lnSpc>
              <a:buFont typeface="Wingdings" pitchFamily="2" charset="2"/>
              <a:buChar char="ü"/>
            </a:pPr>
            <a:r>
              <a:rPr lang="en-US" sz="1800" dirty="0" smtClean="0"/>
              <a:t>For strips: we will use 5ɸ12/m top and bottom steel (as stirrups )</a:t>
            </a:r>
          </a:p>
          <a:p>
            <a:endParaRPr lang="ar-JO" dirty="0"/>
          </a:p>
        </p:txBody>
      </p:sp>
      <p:pic>
        <p:nvPicPr>
          <p:cNvPr id="4" name="صورة 3" descr="9.png"/>
          <p:cNvPicPr/>
          <p:nvPr/>
        </p:nvPicPr>
        <p:blipFill>
          <a:blip r:embed="rId2" cstate="print"/>
          <a:stretch>
            <a:fillRect/>
          </a:stretch>
        </p:blipFill>
        <p:spPr>
          <a:xfrm>
            <a:off x="1979712" y="1916832"/>
            <a:ext cx="5616624" cy="352839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3" name="صورة 2" descr="10.png"/>
          <p:cNvPicPr/>
          <p:nvPr/>
        </p:nvPicPr>
        <p:blipFill>
          <a:blip r:embed="rId2" cstate="print"/>
          <a:stretch>
            <a:fillRect/>
          </a:stretch>
        </p:blipFill>
        <p:spPr>
          <a:xfrm>
            <a:off x="827584" y="1484784"/>
            <a:ext cx="7200800" cy="4540746"/>
          </a:xfrm>
          <a:prstGeom prst="rect">
            <a:avLst/>
          </a:prstGeom>
        </p:spPr>
      </p:pic>
      <p:sp>
        <p:nvSpPr>
          <p:cNvPr id="34817" name="Rectangle 1"/>
          <p:cNvSpPr>
            <a:spLocks noChangeArrowheads="1"/>
          </p:cNvSpPr>
          <p:nvPr/>
        </p:nvSpPr>
        <p:spPr bwMode="auto">
          <a:xfrm>
            <a:off x="611560" y="6237312"/>
            <a:ext cx="520431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largest value =0.</a:t>
            </a:r>
            <a:r>
              <a:rPr lang="en-US" dirty="0" smtClean="0">
                <a:latin typeface="Times New Roman" pitchFamily="18" charset="0"/>
                <a:ea typeface="Calibri" pitchFamily="34" charset="0"/>
                <a:cs typeface="Times New Roman" pitchFamily="18" charset="0"/>
              </a:rPr>
              <a:t>0</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1m which is very small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o.k</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endParaRPr>
          </a:p>
        </p:txBody>
      </p:sp>
      <p:sp>
        <p:nvSpPr>
          <p:cNvPr id="5" name="مستطيل 4"/>
          <p:cNvSpPr/>
          <p:nvPr/>
        </p:nvSpPr>
        <p:spPr>
          <a:xfrm>
            <a:off x="251520" y="764704"/>
            <a:ext cx="3730445" cy="523220"/>
          </a:xfrm>
          <a:prstGeom prst="rect">
            <a:avLst/>
          </a:prstGeom>
        </p:spPr>
        <p:txBody>
          <a:bodyPr wrap="none">
            <a:spAutoFit/>
          </a:bodyPr>
          <a:lstStyle/>
          <a:p>
            <a:r>
              <a:rPr lang="en-US" sz="2800" b="1" dirty="0">
                <a:solidFill>
                  <a:srgbClr val="C00000"/>
                </a:solidFill>
              </a:rPr>
              <a:t>Check Deformed Shape </a:t>
            </a:r>
            <a:endParaRPr lang="ar-JO" sz="2800" dirty="0">
              <a:solidFill>
                <a:srgbClr val="C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467544" y="1052736"/>
            <a:ext cx="4134658" cy="523220"/>
          </a:xfrm>
          <a:prstGeom prst="rect">
            <a:avLst/>
          </a:prstGeom>
        </p:spPr>
        <p:txBody>
          <a:bodyPr wrap="none">
            <a:spAutoFit/>
          </a:bodyPr>
          <a:lstStyle/>
          <a:p>
            <a:r>
              <a:rPr lang="en-US" sz="2800" b="1" dirty="0">
                <a:solidFill>
                  <a:srgbClr val="C00000"/>
                </a:solidFill>
              </a:rPr>
              <a:t>Design of Mat Foundation </a:t>
            </a:r>
            <a:endParaRPr lang="ar-JO" sz="2800" dirty="0">
              <a:solidFill>
                <a:srgbClr val="C00000"/>
              </a:solidFill>
            </a:endParaRPr>
          </a:p>
        </p:txBody>
      </p:sp>
      <p:pic>
        <p:nvPicPr>
          <p:cNvPr id="6" name="صورة 5" descr="raft.png"/>
          <p:cNvPicPr/>
          <p:nvPr/>
        </p:nvPicPr>
        <p:blipFill>
          <a:blip r:embed="rId2" cstate="print"/>
          <a:stretch>
            <a:fillRect/>
          </a:stretch>
        </p:blipFill>
        <p:spPr>
          <a:xfrm>
            <a:off x="1043608" y="1700808"/>
            <a:ext cx="7200800" cy="460851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3" name="صورة 2" descr="punching shear.png"/>
          <p:cNvPicPr/>
          <p:nvPr/>
        </p:nvPicPr>
        <p:blipFill>
          <a:blip r:embed="rId3" cstate="print"/>
          <a:stretch>
            <a:fillRect/>
          </a:stretch>
        </p:blipFill>
        <p:spPr>
          <a:xfrm>
            <a:off x="395536" y="1628800"/>
            <a:ext cx="8208912" cy="5040560"/>
          </a:xfrm>
          <a:prstGeom prst="rect">
            <a:avLst/>
          </a:prstGeom>
        </p:spPr>
      </p:pic>
      <p:sp>
        <p:nvSpPr>
          <p:cNvPr id="5" name="مستطيل 4"/>
          <p:cNvSpPr/>
          <p:nvPr/>
        </p:nvSpPr>
        <p:spPr>
          <a:xfrm>
            <a:off x="593037" y="908720"/>
            <a:ext cx="3294492" cy="461665"/>
          </a:xfrm>
          <a:prstGeom prst="rect">
            <a:avLst/>
          </a:prstGeom>
        </p:spPr>
        <p:txBody>
          <a:bodyPr wrap="none">
            <a:spAutoFit/>
          </a:bodyPr>
          <a:lstStyle/>
          <a:p>
            <a:r>
              <a:rPr lang="en-US" sz="2400" b="1" dirty="0" smtClean="0">
                <a:solidFill>
                  <a:srgbClr val="C00000"/>
                </a:solidFill>
              </a:rPr>
              <a:t>Check </a:t>
            </a:r>
            <a:r>
              <a:rPr lang="en-US" sz="2400" b="1" dirty="0">
                <a:solidFill>
                  <a:srgbClr val="C00000"/>
                </a:solidFill>
              </a:rPr>
              <a:t>of punching shear</a:t>
            </a:r>
            <a:endParaRPr lang="ar-JO" sz="2400" b="1"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ربع نص 2"/>
          <p:cNvSpPr txBox="1"/>
          <p:nvPr/>
        </p:nvSpPr>
        <p:spPr>
          <a:xfrm>
            <a:off x="323528" y="836712"/>
            <a:ext cx="3312368" cy="584775"/>
          </a:xfrm>
          <a:prstGeom prst="rect">
            <a:avLst/>
          </a:prstGeom>
          <a:noFill/>
        </p:spPr>
        <p:txBody>
          <a:bodyPr wrap="square" rtlCol="1">
            <a:spAutoFit/>
          </a:bodyPr>
          <a:lstStyle/>
          <a:p>
            <a:pPr algn="l"/>
            <a:r>
              <a:rPr lang="en-US" sz="3200" b="1" dirty="0" smtClean="0">
                <a:solidFill>
                  <a:srgbClr val="C00000"/>
                </a:solidFill>
                <a:cs typeface="+mj-cs"/>
              </a:rPr>
              <a:t>Table of Contents</a:t>
            </a:r>
            <a:r>
              <a:rPr lang="en-US" b="1" dirty="0" smtClean="0">
                <a:solidFill>
                  <a:srgbClr val="C00000"/>
                </a:solidFill>
              </a:rPr>
              <a:t> </a:t>
            </a:r>
            <a:endParaRPr lang="ar-JO" b="1" dirty="0">
              <a:solidFill>
                <a:srgbClr val="C00000"/>
              </a:solidFill>
            </a:endParaRPr>
          </a:p>
        </p:txBody>
      </p:sp>
      <p:sp>
        <p:nvSpPr>
          <p:cNvPr id="5" name="مربع نص 4"/>
          <p:cNvSpPr txBox="1"/>
          <p:nvPr/>
        </p:nvSpPr>
        <p:spPr>
          <a:xfrm>
            <a:off x="539552" y="1628800"/>
            <a:ext cx="7568918" cy="4832092"/>
          </a:xfrm>
          <a:prstGeom prst="rect">
            <a:avLst/>
          </a:prstGeom>
          <a:noFill/>
        </p:spPr>
        <p:txBody>
          <a:bodyPr wrap="square" rtlCol="1">
            <a:spAutoFit/>
          </a:bodyPr>
          <a:lstStyle/>
          <a:p>
            <a:pPr algn="l" rtl="0">
              <a:buFont typeface="Arial" pitchFamily="34" charset="0"/>
              <a:buChar char="•"/>
            </a:pPr>
            <a:r>
              <a:rPr lang="en-US" sz="2800" dirty="0" smtClean="0"/>
              <a:t> The Structural System of the College</a:t>
            </a:r>
          </a:p>
          <a:p>
            <a:pPr algn="l" rtl="0"/>
            <a:endParaRPr lang="en-US" sz="2800" dirty="0" smtClean="0"/>
          </a:p>
          <a:p>
            <a:pPr algn="l" rtl="0">
              <a:buFont typeface="Arial" pitchFamily="34" charset="0"/>
              <a:buChar char="•"/>
            </a:pPr>
            <a:r>
              <a:rPr lang="en-US" sz="2800" dirty="0" smtClean="0"/>
              <a:t> Site Investigation of Soil </a:t>
            </a:r>
          </a:p>
          <a:p>
            <a:pPr algn="l" rtl="0">
              <a:buFont typeface="Arial" pitchFamily="34" charset="0"/>
              <a:buChar char="•"/>
            </a:pPr>
            <a:endParaRPr lang="en-US" sz="2800" dirty="0" smtClean="0"/>
          </a:p>
          <a:p>
            <a:pPr algn="l" rtl="0">
              <a:buFont typeface="Arial" pitchFamily="34" charset="0"/>
              <a:buChar char="•"/>
            </a:pPr>
            <a:r>
              <a:rPr lang="en-US" sz="2800" dirty="0"/>
              <a:t> </a:t>
            </a:r>
            <a:r>
              <a:rPr lang="en-US" sz="2800" dirty="0" smtClean="0"/>
              <a:t>Design of Foundation in three systems:-</a:t>
            </a:r>
          </a:p>
          <a:p>
            <a:pPr algn="l" rtl="0">
              <a:buFont typeface="Arial" pitchFamily="34" charset="0"/>
              <a:buChar char="•"/>
            </a:pPr>
            <a:endParaRPr lang="en-US" sz="2800" dirty="0" smtClean="0"/>
          </a:p>
          <a:p>
            <a:pPr marL="514350" indent="-514350" algn="l" rtl="0">
              <a:buFont typeface="Wingdings" pitchFamily="2" charset="2"/>
              <a:buChar char="Ø"/>
            </a:pPr>
            <a:r>
              <a:rPr lang="en-US" sz="2800" dirty="0" smtClean="0"/>
              <a:t>Single footing with tie beams</a:t>
            </a:r>
          </a:p>
          <a:p>
            <a:pPr marL="514350" indent="-514350" algn="l" rtl="0"/>
            <a:r>
              <a:rPr lang="en-US" sz="2800" dirty="0" smtClean="0"/>
              <a:t> </a:t>
            </a:r>
          </a:p>
          <a:p>
            <a:pPr marL="514350" indent="-514350" algn="l" rtl="0">
              <a:buFont typeface="Wingdings" pitchFamily="2" charset="2"/>
              <a:buChar char="Ø"/>
            </a:pPr>
            <a:r>
              <a:rPr lang="en-US" sz="2800" dirty="0" smtClean="0"/>
              <a:t>Hollow mat foundation </a:t>
            </a:r>
          </a:p>
          <a:p>
            <a:pPr marL="514350" indent="-514350" algn="l" rtl="0">
              <a:buFont typeface="+mj-lt"/>
              <a:buAutoNum type="arabicPeriod"/>
            </a:pPr>
            <a:endParaRPr lang="en-US" sz="2800" dirty="0" smtClean="0"/>
          </a:p>
          <a:p>
            <a:pPr marL="514350" indent="-514350" algn="l" rtl="0">
              <a:buFont typeface="Wingdings" pitchFamily="2" charset="2"/>
              <a:buChar char="Ø"/>
            </a:pPr>
            <a:r>
              <a:rPr lang="en-US" sz="2800" dirty="0" smtClean="0"/>
              <a:t>Solid mat foundation </a:t>
            </a:r>
            <a:endParaRPr lang="ar-JO"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ربع نص 2"/>
          <p:cNvSpPr txBox="1"/>
          <p:nvPr/>
        </p:nvSpPr>
        <p:spPr>
          <a:xfrm>
            <a:off x="395536" y="764704"/>
            <a:ext cx="7488832" cy="6186309"/>
          </a:xfrm>
          <a:prstGeom prst="rect">
            <a:avLst/>
          </a:prstGeom>
          <a:noFill/>
        </p:spPr>
        <p:txBody>
          <a:bodyPr wrap="square" rtlCol="1">
            <a:spAutoFit/>
          </a:bodyPr>
          <a:lstStyle/>
          <a:p>
            <a:pPr algn="justLow" rtl="0">
              <a:lnSpc>
                <a:spcPct val="150000"/>
              </a:lnSpc>
              <a:buFont typeface="Wingdings" pitchFamily="2" charset="2"/>
              <a:buChar char="ü"/>
            </a:pPr>
            <a:r>
              <a:rPr lang="en-US" dirty="0"/>
              <a:t>Depending on punching shear we will design a mat foundation with thickness=  the largest thickness in isolated footing = 0.9 </a:t>
            </a:r>
            <a:r>
              <a:rPr lang="en-US" dirty="0" smtClean="0"/>
              <a:t>m</a:t>
            </a:r>
          </a:p>
          <a:p>
            <a:pPr algn="justLow" rtl="0">
              <a:lnSpc>
                <a:spcPct val="150000"/>
              </a:lnSpc>
            </a:pPr>
            <a:r>
              <a:rPr lang="en-US" b="1" dirty="0" smtClean="0">
                <a:solidFill>
                  <a:srgbClr val="C00000"/>
                </a:solidFill>
              </a:rPr>
              <a:t>Reinforcement</a:t>
            </a:r>
          </a:p>
          <a:p>
            <a:pPr algn="justLow" rtl="0">
              <a:lnSpc>
                <a:spcPct val="150000"/>
              </a:lnSpc>
            </a:pPr>
            <a:endParaRPr lang="en-US" b="1" dirty="0">
              <a:solidFill>
                <a:srgbClr val="C00000"/>
              </a:solidFill>
            </a:endParaRPr>
          </a:p>
          <a:p>
            <a:pPr algn="justLow" rtl="0">
              <a:lnSpc>
                <a:spcPct val="150000"/>
              </a:lnSpc>
            </a:pPr>
            <a:endParaRPr lang="en-US" b="1" dirty="0" smtClean="0">
              <a:solidFill>
                <a:srgbClr val="C00000"/>
              </a:solidFill>
            </a:endParaRPr>
          </a:p>
          <a:p>
            <a:pPr algn="justLow" rtl="0">
              <a:lnSpc>
                <a:spcPct val="150000"/>
              </a:lnSpc>
            </a:pPr>
            <a:endParaRPr lang="en-US" b="1" dirty="0">
              <a:solidFill>
                <a:srgbClr val="C00000"/>
              </a:solidFill>
            </a:endParaRPr>
          </a:p>
          <a:p>
            <a:pPr algn="justLow" rtl="0">
              <a:lnSpc>
                <a:spcPct val="150000"/>
              </a:lnSpc>
            </a:pPr>
            <a:endParaRPr lang="en-US" b="1" dirty="0" smtClean="0">
              <a:solidFill>
                <a:srgbClr val="C00000"/>
              </a:solidFill>
            </a:endParaRPr>
          </a:p>
          <a:p>
            <a:pPr algn="justLow" rtl="0">
              <a:lnSpc>
                <a:spcPct val="150000"/>
              </a:lnSpc>
            </a:pPr>
            <a:endParaRPr lang="en-US" b="1" dirty="0">
              <a:solidFill>
                <a:srgbClr val="C00000"/>
              </a:solidFill>
            </a:endParaRPr>
          </a:p>
          <a:p>
            <a:pPr algn="justLow" rtl="0">
              <a:lnSpc>
                <a:spcPct val="150000"/>
              </a:lnSpc>
            </a:pPr>
            <a:endParaRPr lang="en-US" b="1" dirty="0" smtClean="0">
              <a:solidFill>
                <a:srgbClr val="C00000"/>
              </a:solidFill>
            </a:endParaRPr>
          </a:p>
          <a:p>
            <a:pPr algn="justLow" rtl="0">
              <a:lnSpc>
                <a:spcPct val="150000"/>
              </a:lnSpc>
            </a:pPr>
            <a:endParaRPr lang="en-US" b="1" dirty="0">
              <a:solidFill>
                <a:srgbClr val="C00000"/>
              </a:solidFill>
            </a:endParaRPr>
          </a:p>
          <a:p>
            <a:pPr algn="justLow" rtl="0">
              <a:lnSpc>
                <a:spcPct val="150000"/>
              </a:lnSpc>
            </a:pPr>
            <a:endParaRPr lang="en-US" b="1" dirty="0" smtClean="0">
              <a:solidFill>
                <a:srgbClr val="C00000"/>
              </a:solidFill>
            </a:endParaRPr>
          </a:p>
          <a:p>
            <a:pPr algn="justLow" rtl="0">
              <a:lnSpc>
                <a:spcPct val="150000"/>
              </a:lnSpc>
            </a:pPr>
            <a:endParaRPr lang="en-US" b="1" dirty="0" smtClean="0">
              <a:solidFill>
                <a:srgbClr val="C00000"/>
              </a:solidFill>
            </a:endParaRPr>
          </a:p>
          <a:p>
            <a:pPr algn="justLow" rtl="0">
              <a:lnSpc>
                <a:spcPct val="150000"/>
              </a:lnSpc>
              <a:buFont typeface="Wingdings" pitchFamily="2" charset="2"/>
              <a:buChar char="ü"/>
            </a:pPr>
            <a:r>
              <a:rPr lang="en-US" dirty="0"/>
              <a:t>We will use ɸ16/20 cm in the top and ɸ16/15 cm in the bottom in the long direction</a:t>
            </a:r>
            <a:r>
              <a:rPr lang="en-US" dirty="0" smtClean="0"/>
              <a:t>.</a:t>
            </a:r>
            <a:endParaRPr lang="en-US" dirty="0"/>
          </a:p>
          <a:p>
            <a:endParaRPr lang="ar-JO" dirty="0"/>
          </a:p>
        </p:txBody>
      </p:sp>
      <p:pic>
        <p:nvPicPr>
          <p:cNvPr id="5" name="صورة 4" descr="11.png"/>
          <p:cNvPicPr/>
          <p:nvPr/>
        </p:nvPicPr>
        <p:blipFill>
          <a:blip r:embed="rId2" cstate="print"/>
          <a:stretch>
            <a:fillRect/>
          </a:stretch>
        </p:blipFill>
        <p:spPr>
          <a:xfrm>
            <a:off x="1043608" y="2060848"/>
            <a:ext cx="6560046" cy="3744416"/>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00200"/>
            <a:ext cx="8229600" cy="4925144"/>
          </a:xfrm>
        </p:spPr>
        <p:txBody>
          <a:bodyPr>
            <a:normAutofit/>
          </a:bodyPr>
          <a:lstStyle/>
          <a:p>
            <a:pPr algn="l" rtl="0"/>
            <a:endParaRPr lang="en-US" sz="1800" dirty="0" smtClean="0"/>
          </a:p>
          <a:p>
            <a:pPr algn="l" rtl="0"/>
            <a:endParaRPr lang="en-US" sz="1800" dirty="0"/>
          </a:p>
          <a:p>
            <a:pPr algn="l" rtl="0"/>
            <a:endParaRPr lang="en-US" sz="1800" dirty="0" smtClean="0"/>
          </a:p>
          <a:p>
            <a:pPr algn="l" rtl="0"/>
            <a:endParaRPr lang="en-US" sz="1800" dirty="0"/>
          </a:p>
          <a:p>
            <a:pPr algn="l" rtl="0"/>
            <a:endParaRPr lang="en-US" sz="1800" dirty="0" smtClean="0"/>
          </a:p>
          <a:p>
            <a:pPr algn="l" rtl="0"/>
            <a:endParaRPr lang="en-US" sz="1800" dirty="0"/>
          </a:p>
          <a:p>
            <a:pPr algn="l" rtl="0"/>
            <a:endParaRPr lang="en-US" sz="1800" dirty="0" smtClean="0"/>
          </a:p>
          <a:p>
            <a:pPr algn="l" rtl="0"/>
            <a:endParaRPr lang="en-US" sz="1800" dirty="0"/>
          </a:p>
          <a:p>
            <a:pPr algn="l" rtl="0"/>
            <a:endParaRPr lang="en-US" sz="1800" dirty="0" smtClean="0"/>
          </a:p>
          <a:p>
            <a:pPr algn="l" rtl="0"/>
            <a:endParaRPr lang="en-US" sz="1800" dirty="0"/>
          </a:p>
          <a:p>
            <a:pPr algn="l" rtl="0"/>
            <a:endParaRPr lang="en-US" sz="1800" dirty="0" smtClean="0"/>
          </a:p>
          <a:p>
            <a:pPr algn="l" rtl="0"/>
            <a:endParaRPr lang="en-US" sz="1800" dirty="0"/>
          </a:p>
          <a:p>
            <a:pPr algn="l" rtl="0">
              <a:buFont typeface="Wingdings" pitchFamily="2" charset="2"/>
              <a:buChar char="ü"/>
            </a:pPr>
            <a:r>
              <a:rPr lang="en-US" sz="1800" dirty="0" smtClean="0"/>
              <a:t>We will use ɸ16/20 cm in the top and ɸ16/15 cm in the bottom in the short direction.</a:t>
            </a:r>
          </a:p>
          <a:p>
            <a:pPr algn="l" rtl="0"/>
            <a:endParaRPr lang="ar-JO" sz="1800" dirty="0"/>
          </a:p>
        </p:txBody>
      </p:sp>
      <p:pic>
        <p:nvPicPr>
          <p:cNvPr id="4" name="صورة 3" descr="12.png"/>
          <p:cNvPicPr/>
          <p:nvPr/>
        </p:nvPicPr>
        <p:blipFill>
          <a:blip r:embed="rId2" cstate="print"/>
          <a:stretch>
            <a:fillRect/>
          </a:stretch>
        </p:blipFill>
        <p:spPr>
          <a:xfrm>
            <a:off x="539552" y="908720"/>
            <a:ext cx="7488832" cy="4464496"/>
          </a:xfrm>
          <a:prstGeom prst="rect">
            <a:avLst/>
          </a:prstGeom>
        </p:spPr>
      </p:pic>
      <p:sp>
        <p:nvSpPr>
          <p:cNvPr id="5" name="مستطيل 4"/>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5" name="مستطيل 4"/>
          <p:cNvSpPr/>
          <p:nvPr/>
        </p:nvSpPr>
        <p:spPr>
          <a:xfrm>
            <a:off x="683568" y="692696"/>
            <a:ext cx="3236271" cy="461665"/>
          </a:xfrm>
          <a:prstGeom prst="rect">
            <a:avLst/>
          </a:prstGeom>
        </p:spPr>
        <p:txBody>
          <a:bodyPr wrap="none">
            <a:spAutoFit/>
          </a:bodyPr>
          <a:lstStyle/>
          <a:p>
            <a:pPr rtl="0"/>
            <a:r>
              <a:rPr lang="en-US" sz="2400" b="1" dirty="0" smtClean="0">
                <a:solidFill>
                  <a:srgbClr val="C00000"/>
                </a:solidFill>
              </a:rPr>
              <a:t>Check </a:t>
            </a:r>
            <a:r>
              <a:rPr lang="en-US" sz="2400" b="1" dirty="0">
                <a:solidFill>
                  <a:srgbClr val="C00000"/>
                </a:solidFill>
              </a:rPr>
              <a:t>Deformed </a:t>
            </a:r>
            <a:r>
              <a:rPr lang="en-US" sz="2400" b="1" dirty="0" smtClean="0">
                <a:solidFill>
                  <a:srgbClr val="C00000"/>
                </a:solidFill>
              </a:rPr>
              <a:t>Shape</a:t>
            </a:r>
            <a:endParaRPr lang="en-US" sz="2400" dirty="0">
              <a:solidFill>
                <a:srgbClr val="C00000"/>
              </a:solidFill>
            </a:endParaRPr>
          </a:p>
        </p:txBody>
      </p:sp>
      <p:pic>
        <p:nvPicPr>
          <p:cNvPr id="6" name="صورة 5" descr="14.png"/>
          <p:cNvPicPr/>
          <p:nvPr/>
        </p:nvPicPr>
        <p:blipFill>
          <a:blip r:embed="rId3" cstate="print"/>
          <a:stretch>
            <a:fillRect/>
          </a:stretch>
        </p:blipFill>
        <p:spPr>
          <a:xfrm>
            <a:off x="683568" y="1124744"/>
            <a:ext cx="7632848" cy="4176464"/>
          </a:xfrm>
          <a:prstGeom prst="rect">
            <a:avLst/>
          </a:prstGeom>
        </p:spPr>
      </p:pic>
      <p:sp>
        <p:nvSpPr>
          <p:cNvPr id="7" name="مربع نص 6"/>
          <p:cNvSpPr txBox="1"/>
          <p:nvPr/>
        </p:nvSpPr>
        <p:spPr>
          <a:xfrm>
            <a:off x="323528" y="5657671"/>
            <a:ext cx="8568952" cy="923330"/>
          </a:xfrm>
          <a:prstGeom prst="rect">
            <a:avLst/>
          </a:prstGeom>
          <a:noFill/>
        </p:spPr>
        <p:txBody>
          <a:bodyPr wrap="square" rtlCol="1">
            <a:spAutoFit/>
          </a:bodyPr>
          <a:lstStyle/>
          <a:p>
            <a:pPr algn="l"/>
            <a:r>
              <a:rPr lang="en-US" dirty="0"/>
              <a:t>From Safe program we found that the largest value of settlement = 0.008m which is less than 50 mm </a:t>
            </a:r>
            <a:r>
              <a:rPr lang="en-US" dirty="0">
                <a:sym typeface="Wingdings"/>
              </a:rPr>
              <a:t></a:t>
            </a:r>
            <a:r>
              <a:rPr lang="en-US" dirty="0"/>
              <a:t> </a:t>
            </a:r>
            <a:r>
              <a:rPr lang="en-US" dirty="0" err="1"/>
              <a:t>o.k</a:t>
            </a:r>
            <a:r>
              <a:rPr lang="en-US" dirty="0"/>
              <a:t>  </a:t>
            </a:r>
          </a:p>
          <a:p>
            <a:endParaRPr lang="ar-JO"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6" name="مربع نص 5"/>
          <p:cNvSpPr txBox="1"/>
          <p:nvPr/>
        </p:nvSpPr>
        <p:spPr>
          <a:xfrm>
            <a:off x="395536" y="1700808"/>
            <a:ext cx="8280920" cy="3970318"/>
          </a:xfrm>
          <a:prstGeom prst="rect">
            <a:avLst/>
          </a:prstGeom>
          <a:noFill/>
        </p:spPr>
        <p:txBody>
          <a:bodyPr wrap="square" rtlCol="1">
            <a:spAutoFit/>
          </a:bodyPr>
          <a:lstStyle/>
          <a:p>
            <a:pPr algn="justLow" rtl="0"/>
            <a:r>
              <a:rPr lang="en-US" dirty="0"/>
              <a:t>Three foundation systems were designed for the proposed building of this project which Law and Media Building. The first type of foundation is single footings with tie beam, the second type is hollow mat foundation and the last type is solid mat foundation. The type of soil at foundation level of the proposed site is medium strength Marlstone and Limestone formation with cavities and buckets within this foundation.</a:t>
            </a:r>
          </a:p>
          <a:p>
            <a:pPr algn="justLow" rtl="0"/>
            <a:r>
              <a:rPr lang="en-US" dirty="0"/>
              <a:t>Due to existing of cavities within the bedrock formation below the level of foundation, it is highly recommended to have rigidly connected foundation. This is to over bridge the cavity if it encountered directly below any specific foundation. In this case the best type of foundation is continuous foundation or mat foundation.</a:t>
            </a:r>
          </a:p>
          <a:p>
            <a:pPr algn="justLow" rtl="0"/>
            <a:r>
              <a:rPr lang="en-US" dirty="0"/>
              <a:t>Therefore, mat foundation or hollow mat foundation which replacement to continuous foundation is the most appropriate types of foundation for this site. However, the cost of hollow mat foundation is less expensive than solid mat foundation.</a:t>
            </a:r>
          </a:p>
          <a:p>
            <a:pPr algn="justLow" rtl="0"/>
            <a:r>
              <a:rPr lang="en-US" dirty="0" smtClean="0">
                <a:sym typeface="Wingdings" pitchFamily="2" charset="2"/>
              </a:rPr>
              <a:t></a:t>
            </a:r>
            <a:r>
              <a:rPr lang="en-US" dirty="0" smtClean="0"/>
              <a:t> </a:t>
            </a:r>
            <a:r>
              <a:rPr lang="en-US" dirty="0"/>
              <a:t>hollow mat foundation is recommended to be used for this project</a:t>
            </a:r>
            <a:endParaRPr lang="ar-JO" dirty="0"/>
          </a:p>
        </p:txBody>
      </p:sp>
      <p:sp>
        <p:nvSpPr>
          <p:cNvPr id="7" name="مربع نص 6"/>
          <p:cNvSpPr txBox="1"/>
          <p:nvPr/>
        </p:nvSpPr>
        <p:spPr>
          <a:xfrm>
            <a:off x="179512" y="980728"/>
            <a:ext cx="1888659" cy="523220"/>
          </a:xfrm>
          <a:prstGeom prst="rect">
            <a:avLst/>
          </a:prstGeom>
          <a:noFill/>
        </p:spPr>
        <p:txBody>
          <a:bodyPr wrap="none" rtlCol="1">
            <a:spAutoFit/>
          </a:bodyPr>
          <a:lstStyle/>
          <a:p>
            <a:r>
              <a:rPr lang="en-US" sz="2800" b="1" dirty="0" smtClean="0">
                <a:solidFill>
                  <a:srgbClr val="C00000"/>
                </a:solidFill>
              </a:rPr>
              <a:t>Conclusion </a:t>
            </a:r>
            <a:endParaRPr lang="ar-JO" sz="2800" b="1" dirty="0">
              <a:solidFill>
                <a:srgbClr val="C0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33a5f64b4b1e4c76d008f97fec75ac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179512" y="2708920"/>
            <a:ext cx="8635697" cy="769441"/>
          </a:xfrm>
          <a:prstGeom prst="rect">
            <a:avLst/>
          </a:prstGeom>
        </p:spPr>
        <p:txBody>
          <a:bodyPr wrap="none">
            <a:spAutoFit/>
          </a:bodyPr>
          <a:lstStyle/>
          <a:p>
            <a:pPr algn="ctr" rtl="0"/>
            <a:r>
              <a:rPr lang="en-US" sz="4400" b="1" dirty="0" smtClean="0">
                <a:solidFill>
                  <a:srgbClr val="C00000"/>
                </a:solidFill>
              </a:rPr>
              <a:t>The Structural System of the College</a:t>
            </a:r>
            <a:endParaRPr lang="en-US" sz="4400" b="1" dirty="0" smtClean="0">
              <a:solidFill>
                <a:srgbClr val="C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3" name="صورة 2" descr="12.png"/>
          <p:cNvPicPr/>
          <p:nvPr/>
        </p:nvPicPr>
        <p:blipFill>
          <a:blip r:embed="rId2" cstate="print"/>
          <a:stretch>
            <a:fillRect/>
          </a:stretch>
        </p:blipFill>
        <p:spPr>
          <a:xfrm>
            <a:off x="0" y="1196752"/>
            <a:ext cx="9144000" cy="5661248"/>
          </a:xfrm>
          <a:prstGeom prst="rect">
            <a:avLst/>
          </a:prstGeom>
        </p:spPr>
      </p:pic>
      <p:sp>
        <p:nvSpPr>
          <p:cNvPr id="5" name="مربع نص 4"/>
          <p:cNvSpPr txBox="1"/>
          <p:nvPr/>
        </p:nvSpPr>
        <p:spPr>
          <a:xfrm>
            <a:off x="2627784" y="620688"/>
            <a:ext cx="4176464" cy="584775"/>
          </a:xfrm>
          <a:prstGeom prst="rect">
            <a:avLst/>
          </a:prstGeom>
          <a:noFill/>
        </p:spPr>
        <p:txBody>
          <a:bodyPr wrap="square" rtlCol="1">
            <a:spAutoFit/>
          </a:bodyPr>
          <a:lstStyle/>
          <a:p>
            <a:pPr algn="ctr" rtl="0"/>
            <a:r>
              <a:rPr lang="en-US" sz="3200" b="1" dirty="0" smtClean="0">
                <a:solidFill>
                  <a:srgbClr val="C00000"/>
                </a:solidFill>
              </a:rPr>
              <a:t>The Plan of the P</a:t>
            </a:r>
            <a:r>
              <a:rPr lang="en-US" sz="3200" b="1" dirty="0">
                <a:solidFill>
                  <a:srgbClr val="C00000"/>
                </a:solidFill>
              </a:rPr>
              <a:t>r</a:t>
            </a:r>
            <a:r>
              <a:rPr lang="en-US" sz="3200" b="1" dirty="0" smtClean="0">
                <a:solidFill>
                  <a:srgbClr val="C00000"/>
                </a:solidFill>
              </a:rPr>
              <a:t>oject </a:t>
            </a:r>
            <a:endParaRPr lang="ar-JO" sz="3200" b="1"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pic>
        <p:nvPicPr>
          <p:cNvPr id="3" name="صورة 2" descr="14.png"/>
          <p:cNvPicPr/>
          <p:nvPr/>
        </p:nvPicPr>
        <p:blipFill>
          <a:blip r:embed="rId2" cstate="print"/>
          <a:stretch>
            <a:fillRect/>
          </a:stretch>
        </p:blipFill>
        <p:spPr>
          <a:xfrm>
            <a:off x="251520" y="1412776"/>
            <a:ext cx="8640960" cy="5157192"/>
          </a:xfrm>
          <a:prstGeom prst="rect">
            <a:avLst/>
          </a:prstGeom>
        </p:spPr>
      </p:pic>
      <p:sp>
        <p:nvSpPr>
          <p:cNvPr id="5" name="مربع نص 4"/>
          <p:cNvSpPr txBox="1"/>
          <p:nvPr/>
        </p:nvSpPr>
        <p:spPr>
          <a:xfrm>
            <a:off x="2483768" y="620688"/>
            <a:ext cx="4680520" cy="584775"/>
          </a:xfrm>
          <a:prstGeom prst="rect">
            <a:avLst/>
          </a:prstGeom>
          <a:noFill/>
        </p:spPr>
        <p:txBody>
          <a:bodyPr wrap="square" rtlCol="1">
            <a:spAutoFit/>
          </a:bodyPr>
          <a:lstStyle/>
          <a:p>
            <a:pPr algn="ctr" rtl="0"/>
            <a:r>
              <a:rPr lang="en-US" sz="3200" b="1" dirty="0" smtClean="0">
                <a:solidFill>
                  <a:srgbClr val="C00000"/>
                </a:solidFill>
              </a:rPr>
              <a:t>Centerlines of Columns </a:t>
            </a:r>
            <a:endParaRPr lang="ar-JO" sz="3200" b="1"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graphicFrame>
        <p:nvGraphicFramePr>
          <p:cNvPr id="3" name="جدول 2"/>
          <p:cNvGraphicFramePr>
            <a:graphicFrameLocks noGrp="1"/>
          </p:cNvGraphicFramePr>
          <p:nvPr/>
        </p:nvGraphicFramePr>
        <p:xfrm>
          <a:off x="611560" y="980729"/>
          <a:ext cx="8136905" cy="5877272"/>
        </p:xfrm>
        <a:graphic>
          <a:graphicData uri="http://schemas.openxmlformats.org/drawingml/2006/table">
            <a:tbl>
              <a:tblPr/>
              <a:tblGrid>
                <a:gridCol w="1626999"/>
                <a:gridCol w="1626999"/>
                <a:gridCol w="1626999"/>
                <a:gridCol w="1627954"/>
                <a:gridCol w="1627954"/>
              </a:tblGrid>
              <a:tr h="481272">
                <a:tc>
                  <a:txBody>
                    <a:bodyPr/>
                    <a:lstStyle/>
                    <a:p>
                      <a:pPr algn="ctr" rtl="0">
                        <a:lnSpc>
                          <a:spcPct val="150000"/>
                        </a:lnSpc>
                        <a:spcAft>
                          <a:spcPts val="0"/>
                        </a:spcAft>
                      </a:pPr>
                      <a:r>
                        <a:rPr lang="en-US" sz="1000" b="1">
                          <a:solidFill>
                            <a:srgbClr val="FFFFFF"/>
                          </a:solidFill>
                          <a:latin typeface="Times New Roman"/>
                          <a:ea typeface="Calibri"/>
                          <a:cs typeface="Arial"/>
                        </a:rPr>
                        <a:t>Column</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000" b="1">
                          <a:solidFill>
                            <a:srgbClr val="FFFFFF"/>
                          </a:solidFill>
                          <a:latin typeface="Times New Roman"/>
                          <a:ea typeface="Calibri"/>
                          <a:cs typeface="Arial"/>
                        </a:rPr>
                        <a:t>Dead Load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000" b="1">
                          <a:solidFill>
                            <a:srgbClr val="FFFFFF"/>
                          </a:solidFill>
                          <a:latin typeface="Times New Roman"/>
                          <a:ea typeface="Calibri"/>
                          <a:cs typeface="Arial"/>
                        </a:rPr>
                        <a:t>Live Load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000" b="1">
                          <a:solidFill>
                            <a:srgbClr val="FFFFFF"/>
                          </a:solidFill>
                          <a:latin typeface="Times New Roman"/>
                          <a:ea typeface="Calibri"/>
                          <a:cs typeface="Arial"/>
                        </a:rPr>
                        <a:t>Service Load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c>
                  <a:txBody>
                    <a:bodyPr/>
                    <a:lstStyle/>
                    <a:p>
                      <a:pPr algn="ctr" rtl="0">
                        <a:lnSpc>
                          <a:spcPct val="150000"/>
                        </a:lnSpc>
                        <a:spcAft>
                          <a:spcPts val="0"/>
                        </a:spcAft>
                      </a:pPr>
                      <a:r>
                        <a:rPr lang="en-US" sz="1000" b="1">
                          <a:solidFill>
                            <a:srgbClr val="FFFFFF"/>
                          </a:solidFill>
                          <a:latin typeface="Times New Roman"/>
                          <a:ea typeface="Calibri"/>
                          <a:cs typeface="Arial"/>
                        </a:rPr>
                        <a:t>Ultimate Load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504D"/>
                    </a:solidFill>
                  </a:tcPr>
                </a:tc>
              </a:tr>
              <a:tr h="337250">
                <a:tc>
                  <a:txBody>
                    <a:bodyPr/>
                    <a:lstStyle/>
                    <a:p>
                      <a:pPr algn="ctr" rtl="0">
                        <a:lnSpc>
                          <a:spcPct val="150000"/>
                        </a:lnSpc>
                        <a:spcAft>
                          <a:spcPts val="0"/>
                        </a:spcAft>
                      </a:pPr>
                      <a:r>
                        <a:rPr lang="en-US" sz="1000" b="1">
                          <a:latin typeface="Times New Roman"/>
                          <a:ea typeface="Calibri"/>
                          <a:cs typeface="Arial"/>
                        </a:rPr>
                        <a:t>C2A</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680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C2B</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1560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1000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2560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3472</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C2C</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870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530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1400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1892</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C2D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360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225</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585</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792</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C3A</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480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780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1056</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C3B</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2900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2000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4900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6680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C3C</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3000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2000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5000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6800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C3D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600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980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1328</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C4A</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240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620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840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C4B</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1800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1200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3000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4080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C4C</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2300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1500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3800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5160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C4D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570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360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930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1260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C6A</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550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320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870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1172</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C6B</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950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530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1480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1988</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C6C</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950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530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1480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1988</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r h="337250">
                <a:tc>
                  <a:txBody>
                    <a:bodyPr/>
                    <a:lstStyle/>
                    <a:p>
                      <a:pPr algn="ctr" rtl="0">
                        <a:lnSpc>
                          <a:spcPct val="150000"/>
                        </a:lnSpc>
                        <a:spcAft>
                          <a:spcPts val="0"/>
                        </a:spcAft>
                      </a:pPr>
                      <a:r>
                        <a:rPr lang="en-US" sz="1000" b="1">
                          <a:latin typeface="Times New Roman"/>
                          <a:ea typeface="Calibri"/>
                          <a:cs typeface="Arial"/>
                        </a:rPr>
                        <a:t>C6D</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550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320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a:latin typeface="Times New Roman"/>
                          <a:ea typeface="Calibri"/>
                          <a:cs typeface="Arial"/>
                        </a:rPr>
                        <a:t>870</a:t>
                      </a:r>
                      <a:endParaRPr lang="en-US" sz="100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rtl="0">
                        <a:lnSpc>
                          <a:spcPct val="150000"/>
                        </a:lnSpc>
                        <a:spcAft>
                          <a:spcPts val="0"/>
                        </a:spcAft>
                      </a:pPr>
                      <a:r>
                        <a:rPr lang="en-US" sz="1000" dirty="0">
                          <a:latin typeface="Times New Roman"/>
                          <a:ea typeface="Calibri"/>
                          <a:cs typeface="Arial"/>
                        </a:rPr>
                        <a:t>1172</a:t>
                      </a:r>
                      <a:endParaRPr lang="en-US" sz="1000" dirty="0">
                        <a:latin typeface="Calibri"/>
                        <a:ea typeface="Calibri"/>
                        <a:cs typeface="Arial"/>
                      </a:endParaRPr>
                    </a:p>
                  </a:txBody>
                  <a:tcPr marL="59765" marR="59765"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r>
            </a:tbl>
          </a:graphicData>
        </a:graphic>
      </p:graphicFrame>
      <p:sp>
        <p:nvSpPr>
          <p:cNvPr id="5" name="مربع نص 4"/>
          <p:cNvSpPr txBox="1"/>
          <p:nvPr/>
        </p:nvSpPr>
        <p:spPr>
          <a:xfrm>
            <a:off x="3131840" y="260648"/>
            <a:ext cx="3312368" cy="584775"/>
          </a:xfrm>
          <a:prstGeom prst="rect">
            <a:avLst/>
          </a:prstGeom>
          <a:noFill/>
        </p:spPr>
        <p:txBody>
          <a:bodyPr wrap="square" rtlCol="1">
            <a:spAutoFit/>
          </a:bodyPr>
          <a:lstStyle/>
          <a:p>
            <a:pPr algn="ctr" rtl="0"/>
            <a:r>
              <a:rPr lang="en-US" sz="3200" b="1" dirty="0" smtClean="0">
                <a:solidFill>
                  <a:srgbClr val="C00000"/>
                </a:solidFill>
              </a:rPr>
              <a:t>Loads on Columns</a:t>
            </a:r>
            <a:r>
              <a:rPr lang="en-US" dirty="0" smtClean="0"/>
              <a:t> </a:t>
            </a:r>
            <a:endParaRPr lang="ar-J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3" name="مستطيل 2"/>
          <p:cNvSpPr/>
          <p:nvPr/>
        </p:nvSpPr>
        <p:spPr>
          <a:xfrm>
            <a:off x="1472131" y="2708920"/>
            <a:ext cx="5914120" cy="769441"/>
          </a:xfrm>
          <a:prstGeom prst="rect">
            <a:avLst/>
          </a:prstGeom>
        </p:spPr>
        <p:txBody>
          <a:bodyPr wrap="none">
            <a:spAutoFit/>
          </a:bodyPr>
          <a:lstStyle/>
          <a:p>
            <a:r>
              <a:rPr lang="en-US" sz="4400" b="1" dirty="0" smtClean="0">
                <a:solidFill>
                  <a:srgbClr val="C00000"/>
                </a:solidFill>
              </a:rPr>
              <a:t>Site Investigation of Soil </a:t>
            </a:r>
            <a:endParaRPr lang="ar-JO" sz="4400" b="1" dirty="0">
              <a:solidFill>
                <a:srgbClr val="C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6508" y="260648"/>
            <a:ext cx="1752403" cy="369332"/>
          </a:xfrm>
          <a:prstGeom prst="rect">
            <a:avLst/>
          </a:prstGeom>
        </p:spPr>
        <p:txBody>
          <a:bodyPr wrap="none">
            <a:spAutoFit/>
          </a:bodyPr>
          <a:lstStyle/>
          <a:p>
            <a:r>
              <a:rPr lang="en-US" dirty="0" smtClean="0"/>
              <a:t>GP2-22/12/2016</a:t>
            </a:r>
            <a:endParaRPr lang="ar-JO" dirty="0"/>
          </a:p>
        </p:txBody>
      </p:sp>
      <p:sp>
        <p:nvSpPr>
          <p:cNvPr id="8194" name="Rectangle 2"/>
          <p:cNvSpPr>
            <a:spLocks noChangeArrowheads="1"/>
          </p:cNvSpPr>
          <p:nvPr/>
        </p:nvSpPr>
        <p:spPr bwMode="auto">
          <a:xfrm>
            <a:off x="0" y="1244079"/>
            <a:ext cx="914400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Describe soil strata of the site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Selection of the most suitable and practical foundation type and depth to be constructed at the site.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Evaluate bearing capacity of</a:t>
            </a:r>
            <a:r>
              <a:rPr kumimoji="0" lang="en-US"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soil</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Estimation of the probable settlement of structure.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Ground water level.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Check if the site soil need improvement.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ربع نص 4"/>
          <p:cNvSpPr txBox="1"/>
          <p:nvPr/>
        </p:nvSpPr>
        <p:spPr>
          <a:xfrm>
            <a:off x="251520" y="692696"/>
            <a:ext cx="4472315" cy="646331"/>
          </a:xfrm>
          <a:prstGeom prst="rect">
            <a:avLst/>
          </a:prstGeom>
          <a:noFill/>
        </p:spPr>
        <p:txBody>
          <a:bodyPr wrap="none" rtlCol="1">
            <a:spAutoFit/>
          </a:bodyPr>
          <a:lstStyle/>
          <a:p>
            <a:r>
              <a:rPr lang="en-US" sz="3600" b="1" dirty="0" smtClean="0">
                <a:solidFill>
                  <a:srgbClr val="C00000"/>
                </a:solidFill>
              </a:rPr>
              <a:t>Purpose of the report </a:t>
            </a:r>
            <a:r>
              <a:rPr lang="en-US" dirty="0" smtClean="0"/>
              <a:t> </a:t>
            </a:r>
            <a:endParaRPr lang="ar-J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TotalTime>
  <Words>1198</Words>
  <Application>Microsoft Office PowerPoint</Application>
  <PresentationFormat>عرض على الشاشة (3:4)‏</PresentationFormat>
  <Paragraphs>294</Paragraphs>
  <Slides>34</Slides>
  <Notes>3</Notes>
  <HiddenSlides>0</HiddenSlides>
  <MMClips>0</MMClips>
  <ScaleCrop>false</ScaleCrop>
  <HeadingPairs>
    <vt:vector size="4" baseType="variant">
      <vt:variant>
        <vt:lpstr>سمة</vt:lpstr>
      </vt:variant>
      <vt:variant>
        <vt:i4>1</vt:i4>
      </vt:variant>
      <vt:variant>
        <vt:lpstr>عناوين الشرائح</vt:lpstr>
      </vt:variant>
      <vt:variant>
        <vt:i4>34</vt:i4>
      </vt:variant>
    </vt:vector>
  </HeadingPairs>
  <TitlesOfParts>
    <vt:vector size="35" baseType="lpstr">
      <vt:lpstr>سمة Office</vt:lpstr>
      <vt:lpstr>Foundation Design of Law and Media College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 Design of Law and Media College</dc:title>
  <dc:creator>miditech</dc:creator>
  <cp:lastModifiedBy>miditech</cp:lastModifiedBy>
  <cp:revision>35</cp:revision>
  <dcterms:created xsi:type="dcterms:W3CDTF">2016-12-21T11:40:02Z</dcterms:created>
  <dcterms:modified xsi:type="dcterms:W3CDTF">2016-12-21T19:33:57Z</dcterms:modified>
</cp:coreProperties>
</file>