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43"/>
  </p:notesMasterIdLst>
  <p:sldIdLst>
    <p:sldId id="278" r:id="rId3"/>
    <p:sldId id="274" r:id="rId4"/>
    <p:sldId id="275" r:id="rId5"/>
    <p:sldId id="276" r:id="rId6"/>
    <p:sldId id="292" r:id="rId7"/>
    <p:sldId id="293" r:id="rId8"/>
    <p:sldId id="257" r:id="rId9"/>
    <p:sldId id="258" r:id="rId10"/>
    <p:sldId id="259" r:id="rId11"/>
    <p:sldId id="260" r:id="rId12"/>
    <p:sldId id="261" r:id="rId13"/>
    <p:sldId id="262" r:id="rId14"/>
    <p:sldId id="263" r:id="rId15"/>
    <p:sldId id="264" r:id="rId16"/>
    <p:sldId id="265" r:id="rId17"/>
    <p:sldId id="266" r:id="rId18"/>
    <p:sldId id="270" r:id="rId19"/>
    <p:sldId id="267" r:id="rId20"/>
    <p:sldId id="268" r:id="rId21"/>
    <p:sldId id="269" r:id="rId22"/>
    <p:sldId id="272" r:id="rId23"/>
    <p:sldId id="279" r:id="rId24"/>
    <p:sldId id="281" r:id="rId25"/>
    <p:sldId id="282" r:id="rId26"/>
    <p:sldId id="283" r:id="rId27"/>
    <p:sldId id="285" r:id="rId28"/>
    <p:sldId id="291" r:id="rId29"/>
    <p:sldId id="286" r:id="rId30"/>
    <p:sldId id="287" r:id="rId31"/>
    <p:sldId id="288" r:id="rId32"/>
    <p:sldId id="289" r:id="rId33"/>
    <p:sldId id="290" r:id="rId34"/>
    <p:sldId id="294" r:id="rId35"/>
    <p:sldId id="295" r:id="rId36"/>
    <p:sldId id="296" r:id="rId37"/>
    <p:sldId id="297" r:id="rId38"/>
    <p:sldId id="298" r:id="rId39"/>
    <p:sldId id="299" r:id="rId40"/>
    <p:sldId id="301" r:id="rId41"/>
    <p:sldId id="300"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9881A8-E366-4F63-B68C-E7A45FDB9AA4}">
          <p14:sldIdLst>
            <p14:sldId id="278"/>
            <p14:sldId id="274"/>
            <p14:sldId id="275"/>
            <p14:sldId id="276"/>
            <p14:sldId id="292"/>
            <p14:sldId id="293"/>
            <p14:sldId id="257"/>
            <p14:sldId id="258"/>
            <p14:sldId id="259"/>
            <p14:sldId id="260"/>
            <p14:sldId id="261"/>
            <p14:sldId id="262"/>
            <p14:sldId id="263"/>
            <p14:sldId id="264"/>
            <p14:sldId id="265"/>
            <p14:sldId id="266"/>
            <p14:sldId id="270"/>
            <p14:sldId id="267"/>
            <p14:sldId id="268"/>
            <p14:sldId id="269"/>
            <p14:sldId id="272"/>
            <p14:sldId id="279"/>
            <p14:sldId id="281"/>
            <p14:sldId id="282"/>
            <p14:sldId id="283"/>
            <p14:sldId id="285"/>
            <p14:sldId id="291"/>
            <p14:sldId id="286"/>
            <p14:sldId id="287"/>
            <p14:sldId id="288"/>
            <p14:sldId id="289"/>
            <p14:sldId id="290"/>
            <p14:sldId id="294"/>
            <p14:sldId id="295"/>
            <p14:sldId id="296"/>
            <p14:sldId id="297"/>
            <p14:sldId id="298"/>
            <p14:sldId id="299"/>
            <p14:sldId id="301"/>
            <p14:sldId id="300"/>
          </p14:sldIdLst>
        </p14:section>
        <p14:section name="Untitled Section" id="{2E985FCC-24C3-47F4-900C-7AC7B0AD14AE}">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635C91-73CB-4ACE-8972-E362CAA40D2E}" type="datetimeFigureOut">
              <a:rPr lang="en-US" smtClean="0"/>
              <a:t>12/20/2017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1125F6-0DFB-45D5-A324-E92BC70C167A}" type="slidenum">
              <a:rPr lang="en-US" smtClean="0"/>
              <a:t>‹#›</a:t>
            </a:fld>
            <a:endParaRPr lang="en-US"/>
          </a:p>
        </p:txBody>
      </p:sp>
    </p:spTree>
    <p:extLst>
      <p:ext uri="{BB962C8B-B14F-4D97-AF65-F5344CB8AC3E}">
        <p14:creationId xmlns:p14="http://schemas.microsoft.com/office/powerpoint/2010/main" val="1200459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dirty="0"/>
          </a:p>
        </p:txBody>
      </p:sp>
      <p:sp>
        <p:nvSpPr>
          <p:cNvPr id="4" name="عنصر نائب لرقم الشريحة 3"/>
          <p:cNvSpPr>
            <a:spLocks noGrp="1"/>
          </p:cNvSpPr>
          <p:nvPr>
            <p:ph type="sldNum" sz="quarter" idx="10"/>
          </p:nvPr>
        </p:nvSpPr>
        <p:spPr/>
        <p:txBody>
          <a:bodyPr/>
          <a:lstStyle/>
          <a:p>
            <a:fld id="{8AB712C6-418E-481D-9068-E3371F13CAD6}" type="slidenum">
              <a:rPr lang="ar-JO" smtClean="0"/>
              <a:pPr/>
              <a:t>36</a:t>
            </a:fld>
            <a:endParaRPr lang="ar-JO"/>
          </a:p>
        </p:txBody>
      </p:sp>
    </p:spTree>
    <p:extLst>
      <p:ext uri="{BB962C8B-B14F-4D97-AF65-F5344CB8AC3E}">
        <p14:creationId xmlns:p14="http://schemas.microsoft.com/office/powerpoint/2010/main" val="3559663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3983073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4221416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42488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261315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91368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2401796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3158482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4071050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26"/>
            <a:ext cx="10363200" cy="1470025"/>
          </a:xfrm>
        </p:spPr>
        <p:txBody>
          <a:body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459004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627323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1"/>
            <a:ext cx="10363200"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1315626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464919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JO">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2091177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JO">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975587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JO">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3878325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JO">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42929895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1" y="273050"/>
            <a:ext cx="4011084"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JO">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1123082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JO">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070441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28741513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84B5C14C-FC7F-432D-B060-E3E854093F3A}" type="datetimeFigureOut">
              <a:rPr lang="ar-JO" smtClean="0">
                <a:solidFill>
                  <a:prstClr val="black">
                    <a:tint val="75000"/>
                  </a:prstClr>
                </a:solidFill>
              </a:rPr>
              <a:pPr/>
              <a:t>02/04/1439</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773771-EA32-4596-B320-32CD027FCB30}"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833080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6E5F69-1B5D-4F67-A679-E4B40480466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2200964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6E5F69-1B5D-4F67-A679-E4B40480466C}"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3181756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6E5F69-1B5D-4F67-A679-E4B40480466C}"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3106992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86E5F69-1B5D-4F67-A679-E4B40480466C}"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3444556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6E5F69-1B5D-4F67-A679-E4B40480466C}"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4197225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6E5F69-1B5D-4F67-A679-E4B40480466C}"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2549793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6E5F69-1B5D-4F67-A679-E4B40480466C}"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45CC5-AA7B-41B7-913D-87A6C5D496DF}" type="slidenum">
              <a:rPr lang="en-US" smtClean="0"/>
              <a:t>‹#›</a:t>
            </a:fld>
            <a:endParaRPr lang="en-US"/>
          </a:p>
        </p:txBody>
      </p:sp>
    </p:spTree>
    <p:extLst>
      <p:ext uri="{BB962C8B-B14F-4D97-AF65-F5344CB8AC3E}">
        <p14:creationId xmlns:p14="http://schemas.microsoft.com/office/powerpoint/2010/main" val="1773118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86E5F69-1B5D-4F67-A679-E4B40480466C}" type="datetimeFigureOut">
              <a:rPr lang="en-US" smtClean="0"/>
              <a:t>12/20/2017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5B45CC5-AA7B-41B7-913D-87A6C5D496DF}" type="slidenum">
              <a:rPr lang="en-US" smtClean="0"/>
              <a:t>‹#›</a:t>
            </a:fld>
            <a:endParaRPr lang="en-US"/>
          </a:p>
        </p:txBody>
      </p:sp>
    </p:spTree>
    <p:extLst>
      <p:ext uri="{BB962C8B-B14F-4D97-AF65-F5344CB8AC3E}">
        <p14:creationId xmlns:p14="http://schemas.microsoft.com/office/powerpoint/2010/main" val="1274541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84B5C14C-FC7F-432D-B060-E3E854093F3A}" type="datetimeFigureOut">
              <a:rPr lang="ar-JO" smtClean="0">
                <a:solidFill>
                  <a:prstClr val="black">
                    <a:tint val="75000"/>
                  </a:prstClr>
                </a:solidFill>
              </a:rPr>
              <a:pPr rtl="1"/>
              <a:t>02/04/1439</a:t>
            </a:fld>
            <a:endParaRPr lang="ar-JO">
              <a:solidFill>
                <a:prstClr val="black">
                  <a:tint val="75000"/>
                </a:prstClr>
              </a:solidFill>
            </a:endParaRPr>
          </a:p>
        </p:txBody>
      </p:sp>
      <p:sp>
        <p:nvSpPr>
          <p:cNvPr id="5" name="عنصر نائب للتذييل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JO">
              <a:solidFill>
                <a:prstClr val="black">
                  <a:tint val="75000"/>
                </a:prstClr>
              </a:solidFill>
            </a:endParaRPr>
          </a:p>
        </p:txBody>
      </p:sp>
      <p:sp>
        <p:nvSpPr>
          <p:cNvPr id="6" name="عنصر نائب لرقم الشريحة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54773771-EA32-4596-B320-32CD027FCB30}" type="slidenum">
              <a:rPr lang="ar-JO" smtClean="0">
                <a:solidFill>
                  <a:prstClr val="black">
                    <a:tint val="75000"/>
                  </a:prstClr>
                </a:solidFill>
              </a:rPr>
              <a:pPr rtl="1"/>
              <a:t>‹#›</a:t>
            </a:fld>
            <a:endParaRPr lang="ar-JO">
              <a:solidFill>
                <a:prstClr val="black">
                  <a:tint val="75000"/>
                </a:prstClr>
              </a:solidFill>
            </a:endParaRPr>
          </a:p>
        </p:txBody>
      </p:sp>
    </p:spTree>
    <p:extLst>
      <p:ext uri="{BB962C8B-B14F-4D97-AF65-F5344CB8AC3E}">
        <p14:creationId xmlns:p14="http://schemas.microsoft.com/office/powerpoint/2010/main" val="245565205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en.wikipedia.org/wiki/Degree_(angle)" TargetMode="External"/><Relationship Id="rId3" Type="http://schemas.openxmlformats.org/officeDocument/2006/relationships/hyperlink" Target="https://en.wikipedia.org/wiki/North" TargetMode="External"/><Relationship Id="rId7" Type="http://schemas.openxmlformats.org/officeDocument/2006/relationships/hyperlink" Target="https://en.wikipedia.org/wiki/West" TargetMode="External"/><Relationship Id="rId2" Type="http://schemas.openxmlformats.org/officeDocument/2006/relationships/hyperlink" Target="https://en.wikipedia.org/wiki/Geographic_coordinate_system" TargetMode="External"/><Relationship Id="rId1" Type="http://schemas.openxmlformats.org/officeDocument/2006/relationships/slideLayout" Target="../slideLayouts/slideLayout2.xml"/><Relationship Id="rId6" Type="http://schemas.openxmlformats.org/officeDocument/2006/relationships/hyperlink" Target="https://en.wikipedia.org/wiki/East" TargetMode="External"/><Relationship Id="rId5" Type="http://schemas.openxmlformats.org/officeDocument/2006/relationships/hyperlink" Target="https://en.wikipedia.org/wiki/Equator" TargetMode="External"/><Relationship Id="rId4" Type="http://schemas.openxmlformats.org/officeDocument/2006/relationships/hyperlink" Target="https://en.wikipedia.org/wiki/South"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8000" b="-58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1981201"/>
            <a:ext cx="7772400" cy="1470025"/>
          </a:xfrm>
        </p:spPr>
        <p:txBody>
          <a:bodyPr/>
          <a:lstStyle/>
          <a:p>
            <a:r>
              <a:rPr lang="en-US" dirty="0" smtClean="0">
                <a:solidFill>
                  <a:schemeClr val="tx1">
                    <a:lumMod val="95000"/>
                    <a:lumOff val="5000"/>
                  </a:schemeClr>
                </a:solidFill>
              </a:rPr>
              <a:t>33KWp PV System</a:t>
            </a:r>
            <a:endParaRPr lang="ar-JO" dirty="0">
              <a:solidFill>
                <a:schemeClr val="tx1">
                  <a:lumMod val="95000"/>
                  <a:lumOff val="5000"/>
                </a:schemeClr>
              </a:solidFill>
            </a:endParaRPr>
          </a:p>
        </p:txBody>
      </p:sp>
      <p:sp>
        <p:nvSpPr>
          <p:cNvPr id="3" name="عنوان فرعي 2"/>
          <p:cNvSpPr>
            <a:spLocks noGrp="1"/>
          </p:cNvSpPr>
          <p:nvPr>
            <p:ph type="subTitle" idx="1"/>
          </p:nvPr>
        </p:nvSpPr>
        <p:spPr>
          <a:xfrm>
            <a:off x="2057400" y="3314700"/>
            <a:ext cx="7848600" cy="3390900"/>
          </a:xfrm>
        </p:spPr>
        <p:txBody>
          <a:bodyPr>
            <a:normAutofit fontScale="55000" lnSpcReduction="20000"/>
          </a:bodyPr>
          <a:lstStyle/>
          <a:p>
            <a:pPr rtl="0"/>
            <a:r>
              <a:rPr lang="en-US" sz="4400" b="1" u="sng" dirty="0" smtClean="0">
                <a:solidFill>
                  <a:schemeClr val="tx1">
                    <a:lumMod val="95000"/>
                    <a:lumOff val="5000"/>
                  </a:schemeClr>
                </a:solidFill>
              </a:rPr>
              <a:t>Instructor:</a:t>
            </a:r>
          </a:p>
          <a:p>
            <a:pPr rtl="0">
              <a:lnSpc>
                <a:spcPct val="115000"/>
              </a:lnSpc>
              <a:spcAft>
                <a:spcPts val="1000"/>
              </a:spcAft>
            </a:pPr>
            <a:r>
              <a:rPr lang="en-US" b="1" dirty="0" smtClean="0">
                <a:solidFill>
                  <a:schemeClr val="tx1">
                    <a:lumMod val="95000"/>
                    <a:lumOff val="5000"/>
                  </a:schemeClr>
                </a:solidFill>
                <a:latin typeface="Times New Roman"/>
                <a:ea typeface="Calibri"/>
                <a:cs typeface="Arial"/>
              </a:rPr>
              <a:t>Jamal </a:t>
            </a:r>
            <a:r>
              <a:rPr lang="en-US" b="1" dirty="0" err="1" smtClean="0">
                <a:solidFill>
                  <a:schemeClr val="tx1">
                    <a:lumMod val="95000"/>
                    <a:lumOff val="5000"/>
                  </a:schemeClr>
                </a:solidFill>
                <a:latin typeface="Times New Roman"/>
                <a:ea typeface="Calibri"/>
                <a:cs typeface="Arial"/>
              </a:rPr>
              <a:t>Kharosheh</a:t>
            </a:r>
            <a:endParaRPr lang="en-US" b="1" dirty="0" smtClean="0">
              <a:solidFill>
                <a:schemeClr val="tx1">
                  <a:lumMod val="95000"/>
                  <a:lumOff val="5000"/>
                </a:schemeClr>
              </a:solidFill>
              <a:latin typeface="Times New Roman"/>
              <a:ea typeface="Calibri"/>
              <a:cs typeface="Arial"/>
            </a:endParaRPr>
          </a:p>
          <a:p>
            <a:pPr rtl="0">
              <a:lnSpc>
                <a:spcPct val="115000"/>
              </a:lnSpc>
              <a:spcAft>
                <a:spcPts val="1000"/>
              </a:spcAft>
            </a:pPr>
            <a:r>
              <a:rPr lang="en-US" sz="4400" b="1" u="sng" dirty="0" smtClean="0">
                <a:solidFill>
                  <a:schemeClr val="tx1">
                    <a:lumMod val="95000"/>
                    <a:lumOff val="5000"/>
                  </a:schemeClr>
                </a:solidFill>
                <a:ea typeface="Calibri"/>
                <a:cs typeface="Arial"/>
              </a:rPr>
              <a:t>Students:</a:t>
            </a:r>
          </a:p>
          <a:p>
            <a:pPr rtl="0">
              <a:lnSpc>
                <a:spcPct val="115000"/>
              </a:lnSpc>
              <a:spcAft>
                <a:spcPts val="1000"/>
              </a:spcAft>
            </a:pP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Anas</a:t>
            </a:r>
            <a:r>
              <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 </a:t>
            </a: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yousef</a:t>
            </a:r>
            <a:r>
              <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 </a:t>
            </a: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saleh</a:t>
            </a:r>
            <a:endPar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rtl="0">
              <a:lnSpc>
                <a:spcPct val="115000"/>
              </a:lnSpc>
              <a:spcAft>
                <a:spcPts val="1000"/>
              </a:spcAft>
            </a:pP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Karam</a:t>
            </a:r>
            <a:r>
              <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 </a:t>
            </a: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ibraheem</a:t>
            </a:r>
            <a:endPar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rtl="0">
              <a:lnSpc>
                <a:spcPct val="115000"/>
              </a:lnSpc>
              <a:spcAft>
                <a:spcPts val="1000"/>
              </a:spcAft>
            </a:pPr>
            <a:r>
              <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Yousef </a:t>
            </a: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alawneh</a:t>
            </a:r>
            <a:endPar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rtl="0">
              <a:lnSpc>
                <a:spcPct val="115000"/>
              </a:lnSpc>
              <a:spcAft>
                <a:spcPts val="1000"/>
              </a:spcAft>
            </a:pPr>
            <a:r>
              <a:rPr lang="en-US" sz="3600" b="1" dirty="0" err="1"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Osaid</a:t>
            </a:r>
            <a:r>
              <a:rPr lang="en-US" sz="3600" b="1" dirty="0" smtClean="0">
                <a:solidFill>
                  <a:schemeClr val="tx1">
                    <a:lumMod val="95000"/>
                    <a:lumOff val="5000"/>
                  </a:schemeClr>
                </a:solidFill>
                <a:latin typeface="Times New Roman" panose="02020603050405020304" pitchFamily="18" charset="0"/>
                <a:ea typeface="Calibri"/>
                <a:cs typeface="Times New Roman" panose="02020603050405020304" pitchFamily="18" charset="0"/>
              </a:rPr>
              <a:t> mare</a:t>
            </a:r>
            <a:endParaRPr lang="en-US" sz="3600" b="1"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endParaRPr lang="ar-JO" dirty="0">
              <a:solidFill>
                <a:schemeClr val="tx1">
                  <a:lumMod val="95000"/>
                  <a:lumOff val="5000"/>
                </a:schemeClr>
              </a:solidFill>
            </a:endParaRPr>
          </a:p>
        </p:txBody>
      </p:sp>
      <p:pic>
        <p:nvPicPr>
          <p:cNvPr id="6" name="Picture 1" descr="C:\Users\mms\Desktop\an-najah-logo.png"/>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04800"/>
            <a:ext cx="2438400" cy="1828800"/>
          </a:xfrm>
          <a:prstGeom prst="rect">
            <a:avLst/>
          </a:prstGeom>
          <a:noFill/>
          <a:ln>
            <a:noFill/>
          </a:ln>
        </p:spPr>
      </p:pic>
    </p:spTree>
    <p:extLst>
      <p:ext uri="{BB962C8B-B14F-4D97-AF65-F5344CB8AC3E}">
        <p14:creationId xmlns:p14="http://schemas.microsoft.com/office/powerpoint/2010/main" val="3409423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declinantion</a:t>
            </a:r>
            <a:r>
              <a:rPr lang="en-US" dirty="0" smtClean="0"/>
              <a:t> angle calculated by :</a:t>
            </a:r>
            <a:endParaRPr lang="en-US" dirty="0"/>
          </a:p>
        </p:txBody>
      </p:sp>
      <p:sp>
        <p:nvSpPr>
          <p:cNvPr id="3" name="Content Placeholder 2"/>
          <p:cNvSpPr>
            <a:spLocks noGrp="1"/>
          </p:cNvSpPr>
          <p:nvPr>
            <p:ph idx="1"/>
          </p:nvPr>
        </p:nvSpPr>
        <p:spPr/>
        <p:txBody>
          <a:bodyPr/>
          <a:lstStyle/>
          <a:p>
            <a:r>
              <a:rPr lang="en-US" dirty="0"/>
              <a:t>Delta =23.5(sin (360*(n+284)/365))</a:t>
            </a:r>
          </a:p>
          <a:p>
            <a:r>
              <a:rPr lang="en-US" dirty="0"/>
              <a:t>N=number of </a:t>
            </a:r>
            <a:r>
              <a:rPr lang="en-US" dirty="0" smtClean="0"/>
              <a:t>day</a:t>
            </a:r>
          </a:p>
          <a:p>
            <a:r>
              <a:rPr lang="en-US" dirty="0"/>
              <a:t>At 21/December delta =-23.5 the winter solstice </a:t>
            </a:r>
          </a:p>
          <a:p>
            <a:r>
              <a:rPr lang="en-US" dirty="0"/>
              <a:t>At21/ June    delta=+23.5 the summer solstice</a:t>
            </a:r>
          </a:p>
          <a:p>
            <a:r>
              <a:rPr lang="en-US" dirty="0"/>
              <a:t>At 21/ March delta=0 autumn equinox</a:t>
            </a:r>
          </a:p>
          <a:p>
            <a:r>
              <a:rPr lang="en-US" dirty="0"/>
              <a:t>At 21/ September delta=0 vernal equinox</a:t>
            </a:r>
          </a:p>
          <a:p>
            <a:endParaRPr lang="en-US" dirty="0" smtClean="0"/>
          </a:p>
          <a:p>
            <a:endParaRPr lang="en-US" dirty="0"/>
          </a:p>
          <a:p>
            <a:endParaRPr lang="en-US" dirty="0"/>
          </a:p>
        </p:txBody>
      </p:sp>
    </p:spTree>
    <p:extLst>
      <p:ext uri="{BB962C8B-B14F-4D97-AF65-F5344CB8AC3E}">
        <p14:creationId xmlns:p14="http://schemas.microsoft.com/office/powerpoint/2010/main" val="3410481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8500" y="365126"/>
            <a:ext cx="7827206" cy="5726906"/>
          </a:xfrm>
        </p:spPr>
      </p:pic>
    </p:spTree>
    <p:extLst>
      <p:ext uri="{BB962C8B-B14F-4D97-AF65-F5344CB8AC3E}">
        <p14:creationId xmlns:p14="http://schemas.microsoft.com/office/powerpoint/2010/main" val="3527377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angle the altitude and the zenith  angle : </a:t>
            </a:r>
            <a:endParaRPr lang="en-US" dirty="0"/>
          </a:p>
        </p:txBody>
      </p:sp>
      <p:sp>
        <p:nvSpPr>
          <p:cNvPr id="3" name="Content Placeholder 2"/>
          <p:cNvSpPr>
            <a:spLocks noGrp="1"/>
          </p:cNvSpPr>
          <p:nvPr>
            <p:ph idx="1"/>
          </p:nvPr>
        </p:nvSpPr>
        <p:spPr/>
        <p:txBody>
          <a:bodyPr/>
          <a:lstStyle/>
          <a:p>
            <a:r>
              <a:rPr lang="en-US" dirty="0" smtClean="0">
                <a:effectLst/>
              </a:rPr>
              <a:t> the altitude angle is the   height of the sun in the sky measured from the horizontal. </a:t>
            </a:r>
          </a:p>
          <a:p>
            <a:endParaRPr lang="en-US" dirty="0" smtClean="0">
              <a:effectLst/>
            </a:endParaRPr>
          </a:p>
          <a:p>
            <a:r>
              <a:rPr lang="en-US" dirty="0" smtClean="0"/>
              <a:t>The </a:t>
            </a:r>
            <a:r>
              <a:rPr lang="en-US" b="1" dirty="0" smtClean="0"/>
              <a:t>solar zenith angle</a:t>
            </a:r>
            <a:r>
              <a:rPr lang="en-US" dirty="0" smtClean="0"/>
              <a:t> is the angle between the zenith and the </a:t>
            </a:r>
            <a:r>
              <a:rPr lang="en-US" dirty="0" err="1" smtClean="0"/>
              <a:t>centre</a:t>
            </a:r>
            <a:r>
              <a:rPr lang="en-US" dirty="0" smtClean="0"/>
              <a:t> of the Sun's disc.</a:t>
            </a:r>
            <a:endParaRPr lang="en-US" dirty="0" smtClean="0">
              <a:effectLst/>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403" y="3702050"/>
            <a:ext cx="4286250" cy="2609850"/>
          </a:xfrm>
          <a:prstGeom prst="rect">
            <a:avLst/>
          </a:prstGeom>
        </p:spPr>
      </p:pic>
    </p:spTree>
    <p:extLst>
      <p:ext uri="{BB962C8B-B14F-4D97-AF65-F5344CB8AC3E}">
        <p14:creationId xmlns:p14="http://schemas.microsoft.com/office/powerpoint/2010/main" val="15143223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hour angle</a:t>
            </a:r>
            <a:endParaRPr lang="en-US" dirty="0"/>
          </a:p>
        </p:txBody>
      </p:sp>
      <p:sp>
        <p:nvSpPr>
          <p:cNvPr id="3" name="Content Placeholder 2"/>
          <p:cNvSpPr>
            <a:spLocks noGrp="1"/>
          </p:cNvSpPr>
          <p:nvPr>
            <p:ph idx="1"/>
          </p:nvPr>
        </p:nvSpPr>
        <p:spPr/>
        <p:txBody>
          <a:bodyPr/>
          <a:lstStyle/>
          <a:p>
            <a:r>
              <a:rPr lang="en-US" dirty="0"/>
              <a:t>: it is the hour angle: it’s the angle is the earth should be rotate in order to bring the local meridian of the local point direction under sun with means the solar noon.</a:t>
            </a:r>
          </a:p>
          <a:p>
            <a:pPr marL="0" indent="0">
              <a:buNone/>
            </a:pPr>
            <a:endParaRPr lang="en-US" dirty="0"/>
          </a:p>
        </p:txBody>
      </p:sp>
    </p:spTree>
    <p:extLst>
      <p:ext uri="{BB962C8B-B14F-4D97-AF65-F5344CB8AC3E}">
        <p14:creationId xmlns:p14="http://schemas.microsoft.com/office/powerpoint/2010/main" val="2828371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calculated by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err="1"/>
              <a:t>Hs</a:t>
            </a:r>
            <a:r>
              <a:rPr lang="en-US" dirty="0"/>
              <a:t>=15(ts-12)</a:t>
            </a:r>
          </a:p>
          <a:p>
            <a:r>
              <a:rPr lang="en-US" dirty="0"/>
              <a:t>But:</a:t>
            </a:r>
          </a:p>
          <a:p>
            <a:r>
              <a:rPr lang="en-US" dirty="0"/>
              <a:t>TS: solar time.</a:t>
            </a:r>
          </a:p>
          <a:p>
            <a:r>
              <a:rPr lang="en-US" dirty="0" err="1"/>
              <a:t>Ts</a:t>
            </a:r>
            <a:r>
              <a:rPr lang="en-US" dirty="0"/>
              <a:t>=LMT+EOT+4(LTZ-LOD)</a:t>
            </a:r>
          </a:p>
          <a:p>
            <a:r>
              <a:rPr lang="en-US" dirty="0"/>
              <a:t>Where:</a:t>
            </a:r>
          </a:p>
          <a:p>
            <a:r>
              <a:rPr lang="en-US" dirty="0"/>
              <a:t>LMT: local mean time.</a:t>
            </a:r>
          </a:p>
          <a:p>
            <a:r>
              <a:rPr lang="en-US" dirty="0"/>
              <a:t>EOT: equation of time.</a:t>
            </a:r>
          </a:p>
          <a:p>
            <a:r>
              <a:rPr lang="en-US" dirty="0"/>
              <a:t>LTZ =local standard meridian.</a:t>
            </a:r>
          </a:p>
          <a:p>
            <a:r>
              <a:rPr lang="en-US" dirty="0"/>
              <a:t>LOD: longitude of the local point.</a:t>
            </a:r>
          </a:p>
          <a:p>
            <a:endParaRPr lang="en-US" dirty="0"/>
          </a:p>
        </p:txBody>
      </p:sp>
    </p:spTree>
    <p:extLst>
      <p:ext uri="{BB962C8B-B14F-4D97-AF65-F5344CB8AC3E}">
        <p14:creationId xmlns:p14="http://schemas.microsoft.com/office/powerpoint/2010/main" val="646668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Latitude and longitude angles</a:t>
            </a:r>
            <a:endParaRPr lang="en-US" dirty="0"/>
          </a:p>
        </p:txBody>
      </p:sp>
      <p:sp>
        <p:nvSpPr>
          <p:cNvPr id="3" name="Content Placeholder 2"/>
          <p:cNvSpPr>
            <a:spLocks noGrp="1"/>
          </p:cNvSpPr>
          <p:nvPr>
            <p:ph idx="1"/>
          </p:nvPr>
        </p:nvSpPr>
        <p:spPr/>
        <p:txBody>
          <a:bodyPr/>
          <a:lstStyle/>
          <a:p>
            <a:r>
              <a:rPr lang="en-US" b="1" dirty="0" smtClean="0"/>
              <a:t>latitude</a:t>
            </a:r>
            <a:r>
              <a:rPr lang="en-US" dirty="0" smtClean="0"/>
              <a:t> is a </a:t>
            </a:r>
            <a:r>
              <a:rPr lang="en-US" dirty="0" smtClean="0">
                <a:hlinkClick r:id="rId2" tooltip="Geographic coordinate system"/>
              </a:rPr>
              <a:t>geographic coordinate</a:t>
            </a:r>
            <a:r>
              <a:rPr lang="en-US" dirty="0" smtClean="0"/>
              <a:t> that specifies the </a:t>
            </a:r>
            <a:r>
              <a:rPr lang="en-US" dirty="0" smtClean="0">
                <a:hlinkClick r:id="rId3" tooltip="North"/>
              </a:rPr>
              <a:t>north</a:t>
            </a:r>
            <a:r>
              <a:rPr lang="en-US" dirty="0" smtClean="0"/>
              <a:t>–</a:t>
            </a:r>
            <a:r>
              <a:rPr lang="en-US" dirty="0" smtClean="0">
                <a:hlinkClick r:id="rId4" tooltip="South"/>
              </a:rPr>
              <a:t>south</a:t>
            </a:r>
            <a:r>
              <a:rPr lang="en-US" dirty="0" smtClean="0"/>
              <a:t> position of a point on the Earth's surface. Latitude is an angle (defined below) which ranges from 0° at the </a:t>
            </a:r>
            <a:r>
              <a:rPr lang="en-US" dirty="0" smtClean="0">
                <a:hlinkClick r:id="rId5" tooltip="Equator"/>
              </a:rPr>
              <a:t>Equator</a:t>
            </a:r>
            <a:r>
              <a:rPr lang="en-US" dirty="0" smtClean="0"/>
              <a:t> to 90° (North or South) at the poles. </a:t>
            </a:r>
          </a:p>
          <a:p>
            <a:r>
              <a:rPr lang="en-US" dirty="0" smtClean="0"/>
              <a:t>The latitude angle for </a:t>
            </a:r>
            <a:r>
              <a:rPr lang="en-US" dirty="0" err="1" smtClean="0"/>
              <a:t>nabluse</a:t>
            </a:r>
            <a:r>
              <a:rPr lang="en-US" dirty="0" smtClean="0"/>
              <a:t> =32.</a:t>
            </a:r>
          </a:p>
          <a:p>
            <a:r>
              <a:rPr lang="en-US" dirty="0" smtClean="0"/>
              <a:t>The longitude angle is a </a:t>
            </a:r>
            <a:r>
              <a:rPr lang="en-US" dirty="0" smtClean="0">
                <a:hlinkClick r:id="rId2" tooltip="Geographic coordinate system"/>
              </a:rPr>
              <a:t>geographic coordinate</a:t>
            </a:r>
            <a:r>
              <a:rPr lang="en-US" dirty="0" smtClean="0"/>
              <a:t> that specifies the </a:t>
            </a:r>
            <a:r>
              <a:rPr lang="en-US" dirty="0" smtClean="0">
                <a:hlinkClick r:id="rId6" tooltip="East"/>
              </a:rPr>
              <a:t>east</a:t>
            </a:r>
            <a:r>
              <a:rPr lang="en-US" dirty="0" smtClean="0"/>
              <a:t>-</a:t>
            </a:r>
            <a:r>
              <a:rPr lang="en-US" dirty="0" smtClean="0">
                <a:hlinkClick r:id="rId7" tooltip="West"/>
              </a:rPr>
              <a:t>west</a:t>
            </a:r>
            <a:r>
              <a:rPr lang="en-US" dirty="0" smtClean="0"/>
              <a:t> position of a point on the Earth's surface. It is an angular measurement, usually expressed in </a:t>
            </a:r>
            <a:r>
              <a:rPr lang="en-US" dirty="0" smtClean="0">
                <a:hlinkClick r:id="rId8" tooltip="Degree (angle)"/>
              </a:rPr>
              <a:t>degrees</a:t>
            </a:r>
            <a:r>
              <a:rPr lang="en-US" dirty="0" smtClean="0"/>
              <a:t>.</a:t>
            </a:r>
          </a:p>
          <a:p>
            <a:r>
              <a:rPr lang="en-US" dirty="0" smtClean="0"/>
              <a:t>The longitude for Nablus =35.</a:t>
            </a:r>
            <a:endParaRPr lang="en-US" dirty="0"/>
          </a:p>
        </p:txBody>
      </p:sp>
    </p:spTree>
    <p:extLst>
      <p:ext uri="{BB962C8B-B14F-4D97-AF65-F5344CB8AC3E}">
        <p14:creationId xmlns:p14="http://schemas.microsoft.com/office/powerpoint/2010/main" val="35657180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42816" y="969264"/>
            <a:ext cx="4885214" cy="4885214"/>
          </a:xfrm>
        </p:spPr>
      </p:pic>
    </p:spTree>
    <p:extLst>
      <p:ext uri="{BB962C8B-B14F-4D97-AF65-F5344CB8AC3E}">
        <p14:creationId xmlns:p14="http://schemas.microsoft.com/office/powerpoint/2010/main" val="14839584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 can find the altitude angle by the following :</a:t>
            </a:r>
            <a:br>
              <a:rPr lang="en-US" dirty="0" smtClean="0"/>
            </a:br>
            <a:endParaRPr lang="en-US" dirty="0"/>
          </a:p>
        </p:txBody>
      </p:sp>
      <p:sp>
        <p:nvSpPr>
          <p:cNvPr id="3" name="Content Placeholder 2"/>
          <p:cNvSpPr>
            <a:spLocks noGrp="1"/>
          </p:cNvSpPr>
          <p:nvPr>
            <p:ph idx="1"/>
          </p:nvPr>
        </p:nvSpPr>
        <p:spPr/>
        <p:txBody>
          <a:bodyPr/>
          <a:lstStyle/>
          <a:p>
            <a:r>
              <a:rPr lang="en-US" dirty="0"/>
              <a:t>sin (alpha)=sin(delta)sin(latitude)+</a:t>
            </a:r>
            <a:r>
              <a:rPr lang="en-US" dirty="0" err="1"/>
              <a:t>cos</a:t>
            </a:r>
            <a:r>
              <a:rPr lang="en-US" dirty="0"/>
              <a:t>(delta)</a:t>
            </a:r>
            <a:r>
              <a:rPr lang="en-US" dirty="0" err="1"/>
              <a:t>cos</a:t>
            </a:r>
            <a:r>
              <a:rPr lang="en-US" dirty="0"/>
              <a:t>(latitude)</a:t>
            </a:r>
            <a:r>
              <a:rPr lang="en-US" dirty="0" err="1"/>
              <a:t>hs</a:t>
            </a:r>
            <a:endParaRPr lang="en-US" dirty="0"/>
          </a:p>
          <a:p>
            <a:pPr marL="0" indent="0">
              <a:buNone/>
            </a:pPr>
            <a:r>
              <a:rPr lang="en-US" dirty="0"/>
              <a:t>=</a:t>
            </a:r>
            <a:r>
              <a:rPr lang="en-US" dirty="0" err="1"/>
              <a:t>cos</a:t>
            </a:r>
            <a:r>
              <a:rPr lang="en-US" dirty="0"/>
              <a:t> (latitude-delta)</a:t>
            </a:r>
          </a:p>
          <a:p>
            <a:endParaRPr lang="en-US" dirty="0"/>
          </a:p>
        </p:txBody>
      </p:sp>
    </p:spTree>
    <p:extLst>
      <p:ext uri="{BB962C8B-B14F-4D97-AF65-F5344CB8AC3E}">
        <p14:creationId xmlns:p14="http://schemas.microsoft.com/office/powerpoint/2010/main" val="438504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following angle is by using solar sys program:</a:t>
            </a:r>
            <a:br>
              <a:rPr lang="en-US" dirty="0" smtClean="0"/>
            </a:br>
            <a:endParaRPr lang="en-US" dirty="0"/>
          </a:p>
        </p:txBody>
      </p:sp>
      <p:pic>
        <p:nvPicPr>
          <p:cNvPr id="4" name="Content Placeholder 3" descr="C:\Users\a\Desktop\مشروع التخردج\الزوايا\latitud altitud for askar.PN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236620" y="2160588"/>
            <a:ext cx="5478798" cy="3881437"/>
          </a:xfrm>
          <a:prstGeom prst="rect">
            <a:avLst/>
          </a:prstGeom>
          <a:noFill/>
          <a:ln>
            <a:noFill/>
          </a:ln>
        </p:spPr>
      </p:pic>
    </p:spTree>
    <p:extLst>
      <p:ext uri="{BB962C8B-B14F-4D97-AF65-F5344CB8AC3E}">
        <p14:creationId xmlns:p14="http://schemas.microsoft.com/office/powerpoint/2010/main" val="1737267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Users\a\Desktop\مشروع التخردج\الزوايا\Capture.PN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277570" y="2122488"/>
            <a:ext cx="5396898" cy="3881437"/>
          </a:xfrm>
          <a:prstGeom prst="rect">
            <a:avLst/>
          </a:prstGeom>
          <a:noFill/>
          <a:ln>
            <a:noFill/>
          </a:ln>
        </p:spPr>
      </p:pic>
    </p:spTree>
    <p:extLst>
      <p:ext uri="{BB962C8B-B14F-4D97-AF65-F5344CB8AC3E}">
        <p14:creationId xmlns:p14="http://schemas.microsoft.com/office/powerpoint/2010/main" val="3282113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8284" y="1893889"/>
            <a:ext cx="8771466" cy="3880773"/>
          </a:xfrm>
        </p:spPr>
        <p:txBody>
          <a:bodyPr/>
          <a:lstStyle/>
          <a:p>
            <a:r>
              <a:rPr lang="en-US" b="1" u="sng" dirty="0"/>
              <a:t>Abstract</a:t>
            </a:r>
            <a:endParaRPr lang="en-US" dirty="0"/>
          </a:p>
          <a:p>
            <a:r>
              <a:rPr lang="en-US" dirty="0"/>
              <a:t>In this project there is a study in details of the 33(</a:t>
            </a:r>
            <a:r>
              <a:rPr lang="en-US" dirty="0" err="1"/>
              <a:t>kwp</a:t>
            </a:r>
            <a:r>
              <a:rPr lang="en-US" dirty="0"/>
              <a:t>)PV system which is installed in </a:t>
            </a:r>
            <a:r>
              <a:rPr lang="en-US" dirty="0" err="1"/>
              <a:t>Alrrajeh</a:t>
            </a:r>
            <a:r>
              <a:rPr lang="en-US" dirty="0"/>
              <a:t> factory. First of all this project starts with the </a:t>
            </a:r>
            <a:r>
              <a:rPr lang="en-US" dirty="0" smtClean="0"/>
              <a:t>importance </a:t>
            </a:r>
            <a:r>
              <a:rPr lang="en-US" dirty="0"/>
              <a:t>of PV system in Palestine, the equipment are installed , best angle in Palestine, assessing (evaluate) of the </a:t>
            </a:r>
            <a:r>
              <a:rPr lang="en-US" dirty="0" smtClean="0"/>
              <a:t>system .</a:t>
            </a:r>
            <a:endParaRPr lang="en-US" dirty="0"/>
          </a:p>
          <a:p>
            <a:endParaRPr lang="en-US" dirty="0"/>
          </a:p>
        </p:txBody>
      </p:sp>
    </p:spTree>
    <p:extLst>
      <p:ext uri="{BB962C8B-B14F-4D97-AF65-F5344CB8AC3E}">
        <p14:creationId xmlns:p14="http://schemas.microsoft.com/office/powerpoint/2010/main" val="110272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 y="228600"/>
            <a:ext cx="10515600" cy="1325563"/>
          </a:xfrm>
        </p:spPr>
        <p:txBody>
          <a:bodyPr>
            <a:normAutofit fontScale="90000"/>
          </a:bodyPr>
          <a:lstStyle/>
          <a:p>
            <a:r>
              <a:rPr lang="en-US" dirty="0" smtClean="0"/>
              <a:t>The tilt angle that is the angle  between the horizontal and the panel </a:t>
            </a:r>
            <a:br>
              <a:rPr lang="en-US" dirty="0" smtClean="0"/>
            </a:br>
            <a:r>
              <a:rPr lang="en-US" b="1" dirty="0" smtClean="0"/>
              <a:t>B=90-(</a:t>
            </a:r>
            <a:r>
              <a:rPr lang="en-US" b="1" dirty="0" err="1" smtClean="0"/>
              <a:t>alfa</a:t>
            </a:r>
            <a:r>
              <a:rPr lang="en-US" b="1" dirty="0" smtClean="0"/>
              <a:t>)</a:t>
            </a:r>
            <a:br>
              <a:rPr lang="en-US" b="1" dirty="0" smtClean="0"/>
            </a:br>
            <a:r>
              <a:rPr lang="en-US" b="1" dirty="0" smtClean="0"/>
              <a:t>but:</a:t>
            </a:r>
            <a:br>
              <a:rPr lang="en-US" b="1" dirty="0" smtClean="0"/>
            </a:br>
            <a:r>
              <a:rPr lang="en-US" b="1" dirty="0" err="1" smtClean="0"/>
              <a:t>alfa</a:t>
            </a:r>
            <a:r>
              <a:rPr lang="en-US" b="1" dirty="0" smtClean="0"/>
              <a:t>=90-latitude +delta.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80088340"/>
              </p:ext>
            </p:extLst>
          </p:nvPr>
        </p:nvGraphicFramePr>
        <p:xfrm>
          <a:off x="4143804" y="3376245"/>
          <a:ext cx="3312073" cy="3288360"/>
        </p:xfrm>
        <a:graphic>
          <a:graphicData uri="http://schemas.openxmlformats.org/drawingml/2006/table">
            <a:tbl>
              <a:tblPr firstRow="1" firstCol="1" bandRow="1">
                <a:tableStyleId>{5C22544A-7EE6-4342-B048-85BDC9FD1C3A}</a:tableStyleId>
              </a:tblPr>
              <a:tblGrid>
                <a:gridCol w="792849"/>
                <a:gridCol w="792849"/>
                <a:gridCol w="792849"/>
                <a:gridCol w="933526"/>
              </a:tblGrid>
              <a:tr h="458760">
                <a:tc>
                  <a:txBody>
                    <a:bodyPr/>
                    <a:lstStyle/>
                    <a:p>
                      <a:pPr marL="0" marR="0" algn="l" rtl="0">
                        <a:lnSpc>
                          <a:spcPct val="115000"/>
                        </a:lnSpc>
                        <a:spcBef>
                          <a:spcPts val="0"/>
                        </a:spcBef>
                        <a:spcAft>
                          <a:spcPts val="1000"/>
                        </a:spcAft>
                      </a:pPr>
                      <a:r>
                        <a:rPr lang="en-US" sz="900" dirty="0" smtClean="0">
                          <a:effectLst/>
                        </a:rPr>
                        <a:t>The month</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Delta</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Altitude angle (alpha)=90-latitude +delta, at solar noon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dirty="0">
                          <a:effectLst/>
                        </a:rPr>
                        <a:t>Tilt angle(at solar noon</a:t>
                      </a:r>
                      <a:r>
                        <a:rPr lang="en-US" sz="900" dirty="0" smtClean="0">
                          <a:effectLst/>
                        </a:rPr>
                        <a:t>)</a:t>
                      </a:r>
                    </a:p>
                    <a:p>
                      <a:pPr marL="0" marR="0" algn="l" rtl="0">
                        <a:lnSpc>
                          <a:spcPct val="115000"/>
                        </a:lnSpc>
                        <a:spcBef>
                          <a:spcPts val="0"/>
                        </a:spcBef>
                        <a:spcAft>
                          <a:spcPts val="1000"/>
                        </a:spcAft>
                      </a:pPr>
                      <a:r>
                        <a:rPr lang="en-US" sz="900" dirty="0" smtClean="0">
                          <a:effectLst/>
                        </a:rPr>
                        <a:t>=90-(alpha)</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207836">
                <a:tc>
                  <a:txBody>
                    <a:bodyPr/>
                    <a:lstStyle/>
                    <a:p>
                      <a:pPr marL="0" marR="0" algn="l" rtl="0">
                        <a:lnSpc>
                          <a:spcPct val="115000"/>
                        </a:lnSpc>
                        <a:spcBef>
                          <a:spcPts val="0"/>
                        </a:spcBef>
                        <a:spcAft>
                          <a:spcPts val="1000"/>
                        </a:spcAft>
                      </a:pPr>
                      <a:r>
                        <a:rPr lang="en-US" sz="900">
                          <a:effectLst/>
                        </a:rPr>
                        <a:t>January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-17.82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39.98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50.02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February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-8.68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49.12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dirty="0" smtClean="0">
                          <a:effectLst/>
                        </a:rPr>
                        <a:t>40.88</a:t>
                      </a:r>
                    </a:p>
                  </a:txBody>
                  <a:tcPr marL="53161" marR="53161" marT="0" marB="0"/>
                </a:tc>
              </a:tr>
              <a:tr h="171718">
                <a:tc>
                  <a:txBody>
                    <a:bodyPr/>
                    <a:lstStyle/>
                    <a:p>
                      <a:pPr marL="0" marR="0" algn="l" rtl="0">
                        <a:lnSpc>
                          <a:spcPct val="115000"/>
                        </a:lnSpc>
                        <a:spcBef>
                          <a:spcPts val="0"/>
                        </a:spcBef>
                        <a:spcAft>
                          <a:spcPts val="1000"/>
                        </a:spcAft>
                      </a:pPr>
                      <a:r>
                        <a:rPr lang="en-US" sz="900">
                          <a:effectLst/>
                        </a:rPr>
                        <a:t>March</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3.62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61.42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28.58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April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14.68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72.48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17.52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May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21.79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79.59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10.41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71718">
                <a:tc>
                  <a:txBody>
                    <a:bodyPr/>
                    <a:lstStyle/>
                    <a:p>
                      <a:pPr marL="0" marR="0" algn="l" rtl="0">
                        <a:lnSpc>
                          <a:spcPct val="115000"/>
                        </a:lnSpc>
                        <a:spcBef>
                          <a:spcPts val="0"/>
                        </a:spcBef>
                        <a:spcAft>
                          <a:spcPts val="1000"/>
                        </a:spcAft>
                      </a:pPr>
                      <a:r>
                        <a:rPr lang="en-US" sz="900">
                          <a:effectLst/>
                        </a:rPr>
                        <a:t>June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23.29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81.09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8.91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July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18.4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76.2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Augusts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8.876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66.67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23.33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71718">
                <a:tc>
                  <a:txBody>
                    <a:bodyPr/>
                    <a:lstStyle/>
                    <a:p>
                      <a:pPr marL="0" marR="0" algn="l" rtl="0">
                        <a:lnSpc>
                          <a:spcPct val="115000"/>
                        </a:lnSpc>
                        <a:spcBef>
                          <a:spcPts val="0"/>
                        </a:spcBef>
                        <a:spcAft>
                          <a:spcPts val="1000"/>
                        </a:spcAft>
                      </a:pPr>
                      <a:r>
                        <a:rPr lang="en-US" sz="900">
                          <a:effectLst/>
                        </a:rPr>
                        <a:t>September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-3.42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54.38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35.62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October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-14.4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43.4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46.6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November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-21.72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36.08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53.92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71718">
                <a:tc>
                  <a:txBody>
                    <a:bodyPr/>
                    <a:lstStyle/>
                    <a:p>
                      <a:pPr marL="0" marR="0" algn="l" rtl="0">
                        <a:lnSpc>
                          <a:spcPct val="115000"/>
                        </a:lnSpc>
                        <a:spcBef>
                          <a:spcPts val="0"/>
                        </a:spcBef>
                        <a:spcAft>
                          <a:spcPts val="1000"/>
                        </a:spcAft>
                      </a:pPr>
                      <a:r>
                        <a:rPr lang="en-US" sz="900">
                          <a:effectLst/>
                        </a:rPr>
                        <a:t>December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-23.26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34.54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55.46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r h="180906">
                <a:tc>
                  <a:txBody>
                    <a:bodyPr/>
                    <a:lstStyle/>
                    <a:p>
                      <a:pPr marL="0" marR="0" algn="l" rtl="0">
                        <a:lnSpc>
                          <a:spcPct val="115000"/>
                        </a:lnSpc>
                        <a:spcBef>
                          <a:spcPts val="0"/>
                        </a:spcBef>
                        <a:spcAft>
                          <a:spcPts val="1000"/>
                        </a:spcAft>
                      </a:pPr>
                      <a:r>
                        <a:rPr lang="en-US" sz="900">
                          <a:effectLst/>
                        </a:rPr>
                        <a:t>Avg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No need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a:effectLst/>
                        </a:rPr>
                        <a:t>No need</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l" rtl="0">
                        <a:lnSpc>
                          <a:spcPct val="115000"/>
                        </a:lnSpc>
                        <a:spcBef>
                          <a:spcPts val="0"/>
                        </a:spcBef>
                        <a:spcAft>
                          <a:spcPts val="1000"/>
                        </a:spcAft>
                      </a:pPr>
                      <a:r>
                        <a:rPr lang="en-US" sz="900" dirty="0">
                          <a:effectLst/>
                        </a:rPr>
                        <a:t>32.08</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r>
            </a:tbl>
          </a:graphicData>
        </a:graphic>
      </p:graphicFrame>
      <p:sp>
        <p:nvSpPr>
          <p:cNvPr id="5" name="Rectangle 1"/>
          <p:cNvSpPr>
            <a:spLocks noChangeArrowheads="1"/>
          </p:cNvSpPr>
          <p:nvPr/>
        </p:nvSpPr>
        <p:spPr bwMode="auto">
          <a:xfrm>
            <a:off x="1744394" y="49218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951534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Azimuth angle for the collector </a:t>
            </a:r>
            <a:br>
              <a:rPr lang="en-US" dirty="0" smtClean="0"/>
            </a:br>
            <a:r>
              <a:rPr lang="en-US" dirty="0" smtClean="0"/>
              <a:t>it the angle of </a:t>
            </a:r>
            <a:r>
              <a:rPr lang="en-US" dirty="0" err="1" smtClean="0"/>
              <a:t>btween</a:t>
            </a:r>
            <a:r>
              <a:rPr lang="en-US" dirty="0" smtClean="0"/>
              <a:t> the collector and the south angle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a:t>as =sin^-1(-(sin(</a:t>
            </a:r>
            <a:r>
              <a:rPr lang="en-US" dirty="0" err="1"/>
              <a:t>hs</a:t>
            </a:r>
            <a:r>
              <a:rPr lang="en-US" dirty="0"/>
              <a:t>)*</a:t>
            </a:r>
            <a:r>
              <a:rPr lang="en-US" dirty="0" err="1"/>
              <a:t>cos</a:t>
            </a:r>
            <a:r>
              <a:rPr lang="en-US" dirty="0"/>
              <a:t>(delta))/(</a:t>
            </a:r>
            <a:r>
              <a:rPr lang="en-US" dirty="0" err="1"/>
              <a:t>cos</a:t>
            </a:r>
            <a:r>
              <a:rPr lang="en-US" dirty="0"/>
              <a:t>(altitude)))</a:t>
            </a:r>
          </a:p>
          <a:p>
            <a:r>
              <a:rPr lang="en-US" dirty="0" smtClean="0"/>
              <a:t>By the  </a:t>
            </a:r>
            <a:r>
              <a:rPr lang="en-US" dirty="0" err="1" smtClean="0"/>
              <a:t>programe</a:t>
            </a:r>
            <a:endParaRPr lang="en-US" dirty="0" smtClean="0"/>
          </a:p>
          <a:p>
            <a:endParaRPr lang="en-US" dirty="0" smtClean="0"/>
          </a:p>
        </p:txBody>
      </p:sp>
      <p:pic>
        <p:nvPicPr>
          <p:cNvPr id="4" name="Picture 3" descr="C:\Users\a\Desktop\مشروع التخردج\الزوايا\الزاويه tilt &amp;azimuth.PNG"/>
          <p:cNvPicPr/>
          <p:nvPr/>
        </p:nvPicPr>
        <p:blipFill>
          <a:blip r:embed="rId2">
            <a:extLst>
              <a:ext uri="{28A0092B-C50C-407E-A947-70E740481C1C}">
                <a14:useLocalDpi xmlns:a14="http://schemas.microsoft.com/office/drawing/2010/main" val="0"/>
              </a:ext>
            </a:extLst>
          </a:blip>
          <a:srcRect/>
          <a:stretch>
            <a:fillRect/>
          </a:stretch>
        </p:blipFill>
        <p:spPr bwMode="auto">
          <a:xfrm>
            <a:off x="2698823" y="2973705"/>
            <a:ext cx="4712335" cy="4202430"/>
          </a:xfrm>
          <a:prstGeom prst="rect">
            <a:avLst/>
          </a:prstGeom>
          <a:noFill/>
          <a:ln>
            <a:noFill/>
          </a:ln>
        </p:spPr>
      </p:pic>
    </p:spTree>
    <p:extLst>
      <p:ext uri="{BB962C8B-B14F-4D97-AF65-F5344CB8AC3E}">
        <p14:creationId xmlns:p14="http://schemas.microsoft.com/office/powerpoint/2010/main" val="856417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049" y="228599"/>
            <a:ext cx="9105900" cy="6438900"/>
          </a:xfrm>
        </p:spPr>
        <p:txBody>
          <a:bodyPr>
            <a:normAutofit/>
          </a:bodyPr>
          <a:lstStyle/>
          <a:p>
            <a:r>
              <a:rPr lang="en-US" sz="2800" u="sng" dirty="0" smtClean="0">
                <a:latin typeface="Times New Roman" panose="02020603050405020304" pitchFamily="18" charset="0"/>
                <a:ea typeface="Calibri" panose="020F0502020204030204" pitchFamily="34" charset="0"/>
              </a:rPr>
              <a:t>Types </a:t>
            </a:r>
            <a:r>
              <a:rPr lang="en-US" sz="2800" u="sng" dirty="0">
                <a:latin typeface="Times New Roman" panose="02020603050405020304" pitchFamily="18" charset="0"/>
                <a:ea typeface="Calibri" panose="020F0502020204030204" pitchFamily="34" charset="0"/>
              </a:rPr>
              <a:t>Of Solar Panel </a:t>
            </a:r>
            <a:r>
              <a:rPr lang="en-US" sz="2800" u="sng" dirty="0" smtClean="0">
                <a:latin typeface="Times New Roman" panose="02020603050405020304" pitchFamily="18" charset="0"/>
                <a:ea typeface="Calibri" panose="020F0502020204030204" pitchFamily="34" charset="0"/>
              </a:rPr>
              <a:t>:</a:t>
            </a:r>
          </a:p>
          <a:p>
            <a:pPr marL="0" indent="0">
              <a:buNone/>
            </a:pPr>
            <a:r>
              <a:rPr lang="en-US" sz="2000" dirty="0" smtClean="0">
                <a:latin typeface="Times New Roman" panose="02020603050405020304" pitchFamily="18" charset="0"/>
              </a:rPr>
              <a:t>*</a:t>
            </a:r>
            <a:r>
              <a:rPr lang="en-US" sz="2000" b="1" dirty="0" err="1" smtClean="0"/>
              <a:t>Monocrysatalline</a:t>
            </a:r>
            <a:r>
              <a:rPr lang="en-US" sz="2000" b="1" dirty="0" smtClean="0"/>
              <a:t> </a:t>
            </a:r>
            <a:r>
              <a:rPr lang="en-US" sz="2000" b="1" dirty="0"/>
              <a:t>Silicon Solar </a:t>
            </a:r>
            <a:r>
              <a:rPr lang="en-US" sz="2000" b="1" dirty="0" smtClean="0"/>
              <a:t>PV:</a:t>
            </a:r>
          </a:p>
          <a:p>
            <a:pPr marL="0" indent="0">
              <a:buNone/>
            </a:pPr>
            <a:r>
              <a:rPr lang="en-US" sz="2000" dirty="0" smtClean="0"/>
              <a:t>This </a:t>
            </a:r>
            <a:r>
              <a:rPr lang="en-US" sz="2000" dirty="0"/>
              <a:t>type of panels had higher peak efficiency than another </a:t>
            </a:r>
            <a:r>
              <a:rPr lang="en-US" sz="2000" dirty="0" smtClean="0"/>
              <a:t>types, </a:t>
            </a:r>
            <a:r>
              <a:rPr lang="en-US" sz="2000" dirty="0"/>
              <a:t>,but as a result of that the price is higher "relatively" than another types</a:t>
            </a:r>
            <a:r>
              <a:rPr lang="en-US" sz="2000" dirty="0" smtClean="0"/>
              <a:t>.</a:t>
            </a:r>
          </a:p>
          <a:p>
            <a:pPr marL="0" indent="0">
              <a:buNone/>
            </a:pPr>
            <a:r>
              <a:rPr lang="en-US" sz="2000" dirty="0" smtClean="0"/>
              <a:t>  </a:t>
            </a:r>
          </a:p>
          <a:p>
            <a:pPr marL="0" indent="0">
              <a:buNone/>
            </a:pPr>
            <a:endParaRPr lang="en-US" sz="2000" b="1" dirty="0" smtClean="0"/>
          </a:p>
          <a:p>
            <a:pPr marL="0" indent="0">
              <a:buNone/>
            </a:pPr>
            <a:endParaRPr lang="en-US" sz="2000" dirty="0" smtClean="0"/>
          </a:p>
          <a:p>
            <a:pPr marL="0" indent="0">
              <a:buNone/>
            </a:pPr>
            <a:r>
              <a:rPr lang="en-US" sz="2000" dirty="0" smtClean="0"/>
              <a:t>*</a:t>
            </a:r>
            <a:r>
              <a:rPr lang="en-US" sz="2000" b="1" dirty="0"/>
              <a:t>Polycrystalline (or </a:t>
            </a:r>
            <a:r>
              <a:rPr lang="en-US" sz="2000" b="1" dirty="0" err="1"/>
              <a:t>Multicrystalline</a:t>
            </a:r>
            <a:r>
              <a:rPr lang="en-US" sz="2000" b="1" dirty="0"/>
              <a:t> )  Silicon Solar PV</a:t>
            </a:r>
            <a:r>
              <a:rPr lang="en-US" sz="2000" b="1" dirty="0" smtClean="0"/>
              <a:t>:</a:t>
            </a:r>
          </a:p>
          <a:p>
            <a:pPr marL="0" indent="0">
              <a:buNone/>
            </a:pPr>
            <a:r>
              <a:rPr lang="en-US" sz="2000" dirty="0"/>
              <a:t>Due to manufacturing issues "methods" , the crystal which PV made of has impurities. As a result of impurities this type is less efficient when compared with </a:t>
            </a:r>
            <a:r>
              <a:rPr lang="en-US" sz="2000" dirty="0" err="1"/>
              <a:t>monocrystalline</a:t>
            </a:r>
            <a:r>
              <a:rPr lang="en-US" sz="2000" dirty="0"/>
              <a:t>. But in the other hand polycrystalline has significant cost advantage over </a:t>
            </a:r>
            <a:r>
              <a:rPr lang="en-US" sz="2000" dirty="0" err="1"/>
              <a:t>monocrystalline</a:t>
            </a:r>
            <a:r>
              <a:rPr lang="en-US" sz="2000" dirty="0"/>
              <a:t>.</a:t>
            </a:r>
            <a:endParaRPr lang="en-US" sz="2000" dirty="0" smtClean="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b="1" dirty="0"/>
          </a:p>
        </p:txBody>
      </p:sp>
      <p:pic>
        <p:nvPicPr>
          <p:cNvPr id="4" name="صورة 1" descr="A monocrystalline panel"/>
          <p:cNvPicPr/>
          <p:nvPr/>
        </p:nvPicPr>
        <p:blipFill>
          <a:blip r:embed="rId2"/>
          <a:srcRect/>
          <a:stretch>
            <a:fillRect/>
          </a:stretch>
        </p:blipFill>
        <p:spPr bwMode="auto">
          <a:xfrm rot="21302907">
            <a:off x="7185452" y="1826525"/>
            <a:ext cx="2251272" cy="1701369"/>
          </a:xfrm>
          <a:prstGeom prst="rect">
            <a:avLst/>
          </a:prstGeom>
          <a:noFill/>
          <a:ln w="9525">
            <a:noFill/>
            <a:miter lim="800000"/>
            <a:headEnd/>
            <a:tailEnd/>
          </a:ln>
        </p:spPr>
      </p:pic>
      <p:pic>
        <p:nvPicPr>
          <p:cNvPr id="5" name="صورة 4" descr="A polycrystalline panel"/>
          <p:cNvPicPr/>
          <p:nvPr/>
        </p:nvPicPr>
        <p:blipFill>
          <a:blip r:embed="rId3"/>
          <a:srcRect/>
          <a:stretch>
            <a:fillRect/>
          </a:stretch>
        </p:blipFill>
        <p:spPr bwMode="auto">
          <a:xfrm>
            <a:off x="6781800" y="4975785"/>
            <a:ext cx="2318810" cy="1504950"/>
          </a:xfrm>
          <a:prstGeom prst="rect">
            <a:avLst/>
          </a:prstGeom>
          <a:noFill/>
          <a:ln w="9525">
            <a:noFill/>
            <a:miter lim="800000"/>
            <a:headEnd/>
            <a:tailEnd/>
          </a:ln>
        </p:spPr>
      </p:pic>
    </p:spTree>
    <p:extLst>
      <p:ext uri="{BB962C8B-B14F-4D97-AF65-F5344CB8AC3E}">
        <p14:creationId xmlns:p14="http://schemas.microsoft.com/office/powerpoint/2010/main" val="9151523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90550"/>
            <a:ext cx="8740602" cy="5829299"/>
          </a:xfrm>
        </p:spPr>
        <p:txBody>
          <a:bodyPr>
            <a:normAutofit/>
          </a:bodyPr>
          <a:lstStyle/>
          <a:p>
            <a:pPr marL="0" indent="0">
              <a:buNone/>
            </a:pPr>
            <a:endParaRPr lang="en-US" sz="2000" b="1" dirty="0" smtClean="0"/>
          </a:p>
          <a:p>
            <a:pPr marL="0" indent="0">
              <a:buNone/>
            </a:pPr>
            <a:endParaRPr lang="en-US" sz="2000" b="1" dirty="0" smtClean="0"/>
          </a:p>
          <a:p>
            <a:pPr marL="0" indent="0">
              <a:buNone/>
            </a:pPr>
            <a:r>
              <a:rPr lang="en-US" sz="2000" b="1" dirty="0" smtClean="0"/>
              <a:t>*</a:t>
            </a:r>
            <a:r>
              <a:rPr lang="en-US" sz="2000" b="1" dirty="0"/>
              <a:t>Thin-Film Solar PV </a:t>
            </a:r>
            <a:r>
              <a:rPr lang="en-US" sz="2000" b="1" dirty="0" smtClean="0"/>
              <a:t>:</a:t>
            </a:r>
          </a:p>
          <a:p>
            <a:pPr marL="0" indent="0">
              <a:buNone/>
            </a:pPr>
            <a:r>
              <a:rPr lang="en-US" sz="2000" dirty="0"/>
              <a:t>It is the second generation of PV comes after crystal silicon PV generation. It is distinguish by lightweight and portability . </a:t>
            </a:r>
            <a:endParaRPr lang="en-US" sz="2000" dirty="0" smtClean="0"/>
          </a:p>
          <a:p>
            <a:pPr marL="0" indent="0">
              <a:buNone/>
            </a:pPr>
            <a:endParaRPr lang="en-US" sz="2000" b="1" dirty="0" smtClean="0"/>
          </a:p>
          <a:p>
            <a:pPr marL="0" indent="0">
              <a:buNone/>
            </a:pPr>
            <a:endParaRPr lang="en-US" sz="2000" b="1" dirty="0" smtClean="0"/>
          </a:p>
          <a:p>
            <a:pPr marL="0" indent="0">
              <a:buNone/>
            </a:pPr>
            <a:endParaRPr lang="en-US" sz="2000" b="1" dirty="0" smtClean="0"/>
          </a:p>
          <a:p>
            <a:pPr marL="0" indent="0">
              <a:buNone/>
            </a:pPr>
            <a:endParaRPr lang="en-US" sz="2000" b="1" dirty="0" smtClean="0"/>
          </a:p>
          <a:p>
            <a:pPr marL="0" indent="0">
              <a:buNone/>
            </a:pPr>
            <a:endParaRPr lang="en-US" sz="2000" dirty="0" smtClean="0"/>
          </a:p>
          <a:p>
            <a:endParaRPr lang="en-US" sz="2000" b="1" dirty="0"/>
          </a:p>
          <a:p>
            <a:pPr marL="0" indent="0">
              <a:buNone/>
            </a:pPr>
            <a:endParaRPr lang="en-US" sz="20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6250" y="2763697"/>
            <a:ext cx="2819400" cy="1483004"/>
          </a:xfrm>
          <a:prstGeom prst="rect">
            <a:avLst/>
          </a:prstGeom>
        </p:spPr>
      </p:pic>
    </p:spTree>
    <p:extLst>
      <p:ext uri="{BB962C8B-B14F-4D97-AF65-F5344CB8AC3E}">
        <p14:creationId xmlns:p14="http://schemas.microsoft.com/office/powerpoint/2010/main" val="1729532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8200"/>
          </a:xfrm>
        </p:spPr>
        <p:txBody>
          <a:bodyPr>
            <a:normAutofit fontScale="90000"/>
          </a:bodyPr>
          <a:lstStyle/>
          <a:p>
            <a:r>
              <a:rPr lang="en-US" b="1" dirty="0"/>
              <a:t>Type of PV used in the project:</a:t>
            </a:r>
            <a:br>
              <a:rPr lang="en-US" b="1" dirty="0"/>
            </a:br>
            <a:endParaRPr lang="en-US" dirty="0"/>
          </a:p>
        </p:txBody>
      </p:sp>
      <p:sp>
        <p:nvSpPr>
          <p:cNvPr id="3" name="Content Placeholder 2"/>
          <p:cNvSpPr>
            <a:spLocks noGrp="1"/>
          </p:cNvSpPr>
          <p:nvPr>
            <p:ph idx="1"/>
          </p:nvPr>
        </p:nvSpPr>
        <p:spPr>
          <a:xfrm>
            <a:off x="677334" y="1447801"/>
            <a:ext cx="8596668" cy="4593562"/>
          </a:xfrm>
        </p:spPr>
        <p:txBody>
          <a:bodyPr/>
          <a:lstStyle/>
          <a:p>
            <a:pPr marL="0" indent="0">
              <a:buNone/>
            </a:pPr>
            <a:endParaRPr lang="en-US" b="1" dirty="0" smtClean="0"/>
          </a:p>
          <a:p>
            <a:pPr marL="0" indent="0">
              <a:buNone/>
            </a:pPr>
            <a:r>
              <a:rPr lang="en-US" b="1" dirty="0" smtClean="0"/>
              <a:t>Characteristic </a:t>
            </a:r>
            <a:r>
              <a:rPr lang="en-US" b="1" dirty="0"/>
              <a:t>of JAP6(K):</a:t>
            </a:r>
            <a:endParaRPr lang="en-US" dirty="0"/>
          </a:p>
          <a:p>
            <a:pPr lvl="0"/>
            <a:r>
              <a:rPr lang="en-US" b="1" dirty="0"/>
              <a:t>4BB design :</a:t>
            </a:r>
            <a:endParaRPr lang="en-US" dirty="0"/>
          </a:p>
          <a:p>
            <a:pPr marL="0" indent="0">
              <a:buNone/>
            </a:pPr>
            <a:r>
              <a:rPr lang="en-US" dirty="0"/>
              <a:t>In 4BB design the number of </a:t>
            </a:r>
            <a:r>
              <a:rPr lang="en-US" dirty="0" err="1"/>
              <a:t>busbars</a:t>
            </a:r>
            <a:r>
              <a:rPr lang="en-US" dirty="0"/>
              <a:t> used in each solar cell is four. Which resulted in reducing the internal resistance which  leads to more reliable and efficient module</a:t>
            </a:r>
            <a:r>
              <a:rPr lang="en-US" dirty="0" smtClean="0"/>
              <a:t>.</a:t>
            </a:r>
          </a:p>
          <a:p>
            <a:r>
              <a:rPr lang="en-US" b="1" dirty="0"/>
              <a:t>IV curve “different solar insolation </a:t>
            </a:r>
            <a:r>
              <a:rPr lang="en-US" b="1" dirty="0" smtClean="0"/>
              <a:t>“</a:t>
            </a:r>
          </a:p>
          <a:p>
            <a:endParaRPr lang="en-US" dirty="0"/>
          </a:p>
          <a:p>
            <a:endParaRPr lang="en-US" dirty="0"/>
          </a:p>
        </p:txBody>
      </p:sp>
      <p:pic>
        <p:nvPicPr>
          <p:cNvPr id="4" name="صورة 1"/>
          <p:cNvPicPr/>
          <p:nvPr/>
        </p:nvPicPr>
        <p:blipFill>
          <a:blip r:embed="rId2"/>
          <a:srcRect l="4154" t="17042" r="19265" b="2572"/>
          <a:stretch>
            <a:fillRect/>
          </a:stretch>
        </p:blipFill>
        <p:spPr bwMode="auto">
          <a:xfrm>
            <a:off x="2422968" y="3993515"/>
            <a:ext cx="5105400" cy="2864485"/>
          </a:xfrm>
          <a:prstGeom prst="rect">
            <a:avLst/>
          </a:prstGeom>
          <a:noFill/>
          <a:ln w="9525">
            <a:noFill/>
            <a:miter lim="800000"/>
            <a:headEnd/>
            <a:tailEnd/>
          </a:ln>
        </p:spPr>
      </p:pic>
    </p:spTree>
    <p:extLst>
      <p:ext uri="{BB962C8B-B14F-4D97-AF65-F5344CB8AC3E}">
        <p14:creationId xmlns:p14="http://schemas.microsoft.com/office/powerpoint/2010/main" val="25727516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3900" y="228601"/>
            <a:ext cx="8550102" cy="5850862"/>
          </a:xfrm>
        </p:spPr>
        <p:txBody>
          <a:bodyPr>
            <a:normAutofit/>
          </a:bodyPr>
          <a:lstStyle/>
          <a:p>
            <a:endParaRPr lang="en-US" sz="2000" b="1" dirty="0" smtClean="0"/>
          </a:p>
          <a:p>
            <a:endParaRPr lang="en-US" sz="2000" b="1" dirty="0"/>
          </a:p>
          <a:p>
            <a:r>
              <a:rPr lang="en-US" sz="2000" b="1" dirty="0" smtClean="0"/>
              <a:t>IV </a:t>
            </a:r>
            <a:r>
              <a:rPr lang="en-US" sz="2000" b="1" dirty="0"/>
              <a:t>curve "different </a:t>
            </a:r>
            <a:r>
              <a:rPr lang="en-US" sz="2000" b="1" dirty="0" smtClean="0"/>
              <a:t>temperatures“</a:t>
            </a:r>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endParaRPr lang="en-US" sz="2000" b="1" u="sng" dirty="0" smtClean="0"/>
          </a:p>
          <a:p>
            <a:endParaRPr lang="en-US" sz="2000" b="1" dirty="0" smtClean="0"/>
          </a:p>
          <a:p>
            <a:endParaRPr lang="en-US" sz="2000" b="1" dirty="0"/>
          </a:p>
          <a:p>
            <a:endParaRPr lang="en-US" sz="2000" b="1" dirty="0"/>
          </a:p>
        </p:txBody>
      </p:sp>
      <p:pic>
        <p:nvPicPr>
          <p:cNvPr id="4" name="صورة 1"/>
          <p:cNvPicPr/>
          <p:nvPr/>
        </p:nvPicPr>
        <p:blipFill rotWithShape="1">
          <a:blip r:embed="rId2"/>
          <a:srcRect l="22575" t="49238" r="37765" b="8818"/>
          <a:stretch/>
        </p:blipFill>
        <p:spPr bwMode="auto">
          <a:xfrm>
            <a:off x="1047750" y="1697023"/>
            <a:ext cx="7772400" cy="438243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082610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Types of </a:t>
            </a:r>
            <a:r>
              <a:rPr lang="en-US" u="sng" dirty="0" smtClean="0"/>
              <a:t>Inverters:</a:t>
            </a:r>
            <a:endParaRPr lang="en-US" dirty="0"/>
          </a:p>
        </p:txBody>
      </p:sp>
      <p:cxnSp>
        <p:nvCxnSpPr>
          <p:cNvPr id="7" name="Straight Connector 6"/>
          <p:cNvCxnSpPr/>
          <p:nvPr/>
        </p:nvCxnSpPr>
        <p:spPr>
          <a:xfrm>
            <a:off x="4953000" y="1390650"/>
            <a:ext cx="0" cy="704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1466850" y="2095500"/>
            <a:ext cx="348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53000" y="20955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953000" y="2095500"/>
            <a:ext cx="38290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466850" y="2095500"/>
            <a:ext cx="0" cy="628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953000" y="2095500"/>
            <a:ext cx="0" cy="628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8782050" y="2095500"/>
            <a:ext cx="0" cy="628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48734" y="2857500"/>
            <a:ext cx="2351616" cy="230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3905250" y="2857499"/>
            <a:ext cx="2362200" cy="23050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7772400" y="2857500"/>
            <a:ext cx="2400300" cy="230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448734" y="2857500"/>
            <a:ext cx="2351616" cy="1477328"/>
          </a:xfrm>
          <a:prstGeom prst="rect">
            <a:avLst/>
          </a:prstGeom>
          <a:noFill/>
        </p:spPr>
        <p:txBody>
          <a:bodyPr wrap="square" rtlCol="0">
            <a:spAutoFit/>
          </a:bodyPr>
          <a:lstStyle/>
          <a:p>
            <a:pPr algn="ctr"/>
            <a:r>
              <a:rPr lang="en-US" b="1" dirty="0" smtClean="0"/>
              <a:t>String inverter</a:t>
            </a:r>
          </a:p>
          <a:p>
            <a:endParaRPr lang="en-US" dirty="0"/>
          </a:p>
          <a:p>
            <a:r>
              <a:rPr lang="en-US" dirty="0" smtClean="0"/>
              <a:t>Generally </a:t>
            </a:r>
            <a:r>
              <a:rPr lang="en-US" dirty="0"/>
              <a:t>solar panels are installed in strings</a:t>
            </a:r>
            <a:r>
              <a:rPr lang="en-US" dirty="0" smtClean="0"/>
              <a:t> </a:t>
            </a:r>
            <a:endParaRPr lang="en-US" dirty="0"/>
          </a:p>
        </p:txBody>
      </p:sp>
      <p:sp>
        <p:nvSpPr>
          <p:cNvPr id="24" name="TextBox 23"/>
          <p:cNvSpPr txBox="1"/>
          <p:nvPr/>
        </p:nvSpPr>
        <p:spPr>
          <a:xfrm>
            <a:off x="3943350" y="2876550"/>
            <a:ext cx="2495550" cy="2031325"/>
          </a:xfrm>
          <a:prstGeom prst="rect">
            <a:avLst/>
          </a:prstGeom>
          <a:noFill/>
        </p:spPr>
        <p:txBody>
          <a:bodyPr wrap="square" rtlCol="0">
            <a:spAutoFit/>
          </a:bodyPr>
          <a:lstStyle/>
          <a:p>
            <a:pPr algn="ctr"/>
            <a:r>
              <a:rPr lang="en-US" b="1" dirty="0"/>
              <a:t>Central </a:t>
            </a:r>
            <a:r>
              <a:rPr lang="en-US" b="1" dirty="0" smtClean="0"/>
              <a:t>inverters</a:t>
            </a:r>
          </a:p>
          <a:p>
            <a:endParaRPr lang="en-US" dirty="0" smtClean="0"/>
          </a:p>
          <a:p>
            <a:r>
              <a:rPr lang="en-US" dirty="0" smtClean="0"/>
              <a:t>They </a:t>
            </a:r>
            <a:r>
              <a:rPr lang="en-US" dirty="0"/>
              <a:t>can support more than one </a:t>
            </a:r>
            <a:r>
              <a:rPr lang="en-US" dirty="0" smtClean="0"/>
              <a:t>sting, where strings </a:t>
            </a:r>
            <a:r>
              <a:rPr lang="en-US" dirty="0"/>
              <a:t>are connected </a:t>
            </a:r>
            <a:r>
              <a:rPr lang="en-US" dirty="0" smtClean="0"/>
              <a:t>together</a:t>
            </a:r>
          </a:p>
          <a:p>
            <a:r>
              <a:rPr lang="en-US" dirty="0" smtClean="0"/>
              <a:t>In parallel. </a:t>
            </a:r>
            <a:endParaRPr lang="en-US" dirty="0"/>
          </a:p>
        </p:txBody>
      </p:sp>
      <p:sp>
        <p:nvSpPr>
          <p:cNvPr id="25" name="TextBox 24"/>
          <p:cNvSpPr txBox="1"/>
          <p:nvPr/>
        </p:nvSpPr>
        <p:spPr>
          <a:xfrm>
            <a:off x="7772400" y="2889250"/>
            <a:ext cx="2457450" cy="1477328"/>
          </a:xfrm>
          <a:prstGeom prst="rect">
            <a:avLst/>
          </a:prstGeom>
          <a:noFill/>
        </p:spPr>
        <p:txBody>
          <a:bodyPr wrap="square" rtlCol="0">
            <a:spAutoFit/>
          </a:bodyPr>
          <a:lstStyle/>
          <a:p>
            <a:pPr algn="ctr"/>
            <a:r>
              <a:rPr lang="en-US" b="1" dirty="0" smtClean="0"/>
              <a:t>Micro Inverter</a:t>
            </a:r>
          </a:p>
          <a:p>
            <a:endParaRPr lang="en-US" b="1" dirty="0"/>
          </a:p>
          <a:p>
            <a:r>
              <a:rPr lang="en-US" dirty="0"/>
              <a:t>In this type each panel connected with its own inverter. </a:t>
            </a:r>
          </a:p>
        </p:txBody>
      </p:sp>
    </p:spTree>
    <p:extLst>
      <p:ext uri="{BB962C8B-B14F-4D97-AF65-F5344CB8AC3E}">
        <p14:creationId xmlns:p14="http://schemas.microsoft.com/office/powerpoint/2010/main" val="18619825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81200" y="304801"/>
            <a:ext cx="8229600" cy="5821363"/>
          </a:xfrm>
        </p:spPr>
        <p:txBody>
          <a:bodyPr/>
          <a:lstStyle/>
          <a:p>
            <a:pPr algn="l" rtl="0"/>
            <a:r>
              <a:rPr lang="en-US" b="1" dirty="0"/>
              <a:t>Type of inverter used in the project</a:t>
            </a:r>
            <a:r>
              <a:rPr lang="en-US" b="1" dirty="0" smtClean="0"/>
              <a:t>:</a:t>
            </a:r>
          </a:p>
          <a:p>
            <a:pPr algn="l" rtl="0">
              <a:buNone/>
            </a:pPr>
            <a:r>
              <a:rPr lang="en-US" b="1" dirty="0"/>
              <a:t> </a:t>
            </a:r>
            <a:r>
              <a:rPr lang="en-US" b="1" dirty="0" smtClean="0"/>
              <a:t> </a:t>
            </a:r>
            <a:r>
              <a:rPr lang="en-US" dirty="0"/>
              <a:t>The inverter used in the project is solar edge</a:t>
            </a:r>
            <a:r>
              <a:rPr lang="en-US" dirty="0" smtClean="0"/>
              <a:t>.</a:t>
            </a:r>
          </a:p>
          <a:p>
            <a:pPr algn="l" rtl="0">
              <a:buNone/>
            </a:pPr>
            <a:endParaRPr lang="ar-JO" dirty="0"/>
          </a:p>
        </p:txBody>
      </p:sp>
      <p:pic>
        <p:nvPicPr>
          <p:cNvPr id="4" name="Picture 3"/>
          <p:cNvPicPr>
            <a:picLocks noChangeAspect="1"/>
          </p:cNvPicPr>
          <p:nvPr/>
        </p:nvPicPr>
        <p:blipFill>
          <a:blip r:embed="rId2"/>
          <a:stretch>
            <a:fillRect/>
          </a:stretch>
        </p:blipFill>
        <p:spPr>
          <a:xfrm>
            <a:off x="1911615" y="1390650"/>
            <a:ext cx="7346685" cy="4735514"/>
          </a:xfrm>
          <a:prstGeom prst="rect">
            <a:avLst/>
          </a:prstGeom>
        </p:spPr>
      </p:pic>
    </p:spTree>
    <p:extLst>
      <p:ext uri="{BB962C8B-B14F-4D97-AF65-F5344CB8AC3E}">
        <p14:creationId xmlns:p14="http://schemas.microsoft.com/office/powerpoint/2010/main" val="24663537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42901"/>
            <a:ext cx="8969202" cy="5698462"/>
          </a:xfrm>
        </p:spPr>
        <p:txBody>
          <a:bodyPr/>
          <a:lstStyle/>
          <a:p>
            <a:r>
              <a:rPr lang="en-US" b="1" dirty="0" smtClean="0"/>
              <a:t>Off-Grid systems</a:t>
            </a:r>
            <a:endParaRPr lang="en-US" b="1" dirty="0"/>
          </a:p>
          <a:p>
            <a:r>
              <a:rPr lang="en-US" b="1" dirty="0"/>
              <a:t>Definition:</a:t>
            </a:r>
            <a:r>
              <a:rPr lang="en-US" dirty="0"/>
              <a:t> These systems </a:t>
            </a:r>
            <a:r>
              <a:rPr lang="en-US" dirty="0" smtClean="0"/>
              <a:t>designed without grid ;allow you to store the solar power in </a:t>
            </a:r>
            <a:r>
              <a:rPr lang="en-US" dirty="0" err="1" smtClean="0"/>
              <a:t>battaries</a:t>
            </a:r>
            <a:r>
              <a:rPr lang="en-US" dirty="0" smtClean="0"/>
              <a:t> ;to use</a:t>
            </a:r>
            <a:r>
              <a:rPr lang="en-US" dirty="0"/>
              <a:t> when the solar panels are not producing enough energy</a:t>
            </a:r>
            <a:endParaRPr lang="en-US" dirty="0" smtClean="0"/>
          </a:p>
          <a:p>
            <a:r>
              <a:rPr lang="en-US" b="1" dirty="0"/>
              <a:t>Components:</a:t>
            </a:r>
            <a:endParaRPr lang="en-US" dirty="0"/>
          </a:p>
          <a:p>
            <a:r>
              <a:rPr lang="en-US" b="1" dirty="0"/>
              <a:t>PV Modules - </a:t>
            </a:r>
            <a:r>
              <a:rPr lang="en-US" dirty="0"/>
              <a:t>convert sunlight instantly into DC electric power</a:t>
            </a:r>
            <a:r>
              <a:rPr lang="en-US" dirty="0" smtClean="0"/>
              <a:t>.</a:t>
            </a:r>
          </a:p>
          <a:p>
            <a:r>
              <a:rPr lang="en-US" b="1" dirty="0"/>
              <a:t>Batteries:</a:t>
            </a:r>
            <a:r>
              <a:rPr lang="en-US" dirty="0"/>
              <a:t> Batteries are an important element in any standalone PV </a:t>
            </a:r>
            <a:r>
              <a:rPr lang="en-US" dirty="0" smtClean="0"/>
              <a:t>;</a:t>
            </a:r>
            <a:r>
              <a:rPr lang="en-US" dirty="0"/>
              <a:t> used to store </a:t>
            </a:r>
            <a:r>
              <a:rPr lang="en-US" dirty="0" smtClean="0"/>
              <a:t>the extra </a:t>
            </a:r>
            <a:r>
              <a:rPr lang="en-US" dirty="0"/>
              <a:t>solar-produced </a:t>
            </a:r>
            <a:r>
              <a:rPr lang="en-US" dirty="0" smtClean="0"/>
              <a:t>electricity.</a:t>
            </a:r>
            <a:r>
              <a:rPr lang="en-US" dirty="0"/>
              <a:t> Depending upon the solar array configuration, battery banks can be of 12V, 24V or 48V </a:t>
            </a:r>
            <a:r>
              <a:rPr lang="en-US" dirty="0" smtClean="0"/>
              <a:t>;</a:t>
            </a:r>
            <a:r>
              <a:rPr lang="en-US" dirty="0"/>
              <a:t> </a:t>
            </a:r>
            <a:r>
              <a:rPr lang="en-US" dirty="0" smtClean="0"/>
              <a:t>There </a:t>
            </a:r>
            <a:r>
              <a:rPr lang="en-US" dirty="0"/>
              <a:t>are basically two types of batteries used for solar energy storage: deep </a:t>
            </a:r>
            <a:r>
              <a:rPr lang="en-US" dirty="0" smtClean="0"/>
              <a:t>cycle </a:t>
            </a:r>
            <a:r>
              <a:rPr lang="en-US" dirty="0"/>
              <a:t>lead acid </a:t>
            </a:r>
            <a:r>
              <a:rPr lang="en-US" dirty="0" smtClean="0"/>
              <a:t> </a:t>
            </a:r>
            <a:r>
              <a:rPr lang="en-US" dirty="0"/>
              <a:t>batteries and shallow cycle batteries</a:t>
            </a:r>
            <a:r>
              <a:rPr lang="en-US" dirty="0" smtClean="0"/>
              <a:t>.</a:t>
            </a:r>
          </a:p>
          <a:p>
            <a:r>
              <a:rPr lang="en-US" dirty="0"/>
              <a:t> </a:t>
            </a:r>
            <a:r>
              <a:rPr lang="en-US" b="1" dirty="0"/>
              <a:t>Charge Controller:</a:t>
            </a:r>
            <a:r>
              <a:rPr lang="en-US" dirty="0"/>
              <a:t> A charge controller regulates and controls the output from the solar array to prevent the batteries from being over charged (or over discharged) by dissipating the excess power into a load resistance</a:t>
            </a:r>
            <a:r>
              <a:rPr lang="en-US" dirty="0" smtClean="0"/>
              <a:t>.</a:t>
            </a:r>
            <a:r>
              <a:rPr lang="en-US" dirty="0"/>
              <a:t> connected in between the solar panels and the batteries</a:t>
            </a:r>
            <a:r>
              <a:rPr lang="en-US" dirty="0" smtClean="0"/>
              <a:t> </a:t>
            </a:r>
            <a:endParaRPr lang="en-US" dirty="0"/>
          </a:p>
          <a:p>
            <a:pPr marL="0" indent="0">
              <a:buNone/>
            </a:pPr>
            <a:endParaRPr lang="en-US" dirty="0"/>
          </a:p>
        </p:txBody>
      </p:sp>
    </p:spTree>
    <p:extLst>
      <p:ext uri="{BB962C8B-B14F-4D97-AF65-F5344CB8AC3E}">
        <p14:creationId xmlns:p14="http://schemas.microsoft.com/office/powerpoint/2010/main" val="1004699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6384" y="1341439"/>
            <a:ext cx="8596668" cy="3880773"/>
          </a:xfrm>
        </p:spPr>
        <p:txBody>
          <a:bodyPr/>
          <a:lstStyle/>
          <a:p>
            <a:r>
              <a:rPr lang="en-US" b="1" dirty="0"/>
              <a:t>Fuses</a:t>
            </a:r>
            <a:r>
              <a:rPr lang="en-US" dirty="0"/>
              <a:t> and Isolation Switches: These allow PV installations to be protected from accidental shorting of wires allowing power from the PV modules and system to be turned “OFF</a:t>
            </a:r>
            <a:r>
              <a:rPr lang="en-US" dirty="0" smtClean="0"/>
              <a:t>”.</a:t>
            </a:r>
          </a:p>
          <a:p>
            <a:r>
              <a:rPr lang="en-US" b="1" dirty="0"/>
              <a:t> Inverter</a:t>
            </a:r>
            <a:r>
              <a:rPr lang="en-US" dirty="0"/>
              <a:t>: </a:t>
            </a:r>
            <a:r>
              <a:rPr lang="en-US" dirty="0" smtClean="0"/>
              <a:t>Inverters </a:t>
            </a:r>
            <a:r>
              <a:rPr lang="en-US" dirty="0"/>
              <a:t>are used to convert the 12V, 24V or 48 Volts direct current (DC) power from the solar array and batteries into an alternating current (AC) electricity and power of either </a:t>
            </a:r>
            <a:r>
              <a:rPr lang="en-US" dirty="0" smtClean="0"/>
              <a:t> </a:t>
            </a:r>
            <a:r>
              <a:rPr lang="en-US" dirty="0"/>
              <a:t>or </a:t>
            </a:r>
            <a:r>
              <a:rPr lang="en-US" dirty="0" smtClean="0"/>
              <a:t>220 </a:t>
            </a:r>
            <a:r>
              <a:rPr lang="en-US" dirty="0"/>
              <a:t>VAC .</a:t>
            </a:r>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638414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07067" y="990601"/>
            <a:ext cx="7766936" cy="4157132"/>
          </a:xfrm>
        </p:spPr>
        <p:txBody>
          <a:bodyPr/>
          <a:lstStyle/>
          <a:p>
            <a:pPr algn="l"/>
            <a:r>
              <a:rPr lang="en-US" b="1" u="sng" dirty="0" smtClean="0"/>
              <a:t>Contents :</a:t>
            </a:r>
          </a:p>
          <a:p>
            <a:pPr algn="l"/>
            <a:endParaRPr lang="en-US" b="1" u="sng" dirty="0"/>
          </a:p>
          <a:p>
            <a:pPr marL="342900" indent="-342900" algn="l">
              <a:buFont typeface="+mj-lt"/>
              <a:buAutoNum type="arabicPeriod"/>
            </a:pPr>
            <a:r>
              <a:rPr lang="en-US" dirty="0"/>
              <a:t>Why the solar energy very important specially  in </a:t>
            </a:r>
            <a:r>
              <a:rPr lang="en-US" dirty="0" smtClean="0"/>
              <a:t>Palestine</a:t>
            </a:r>
          </a:p>
          <a:p>
            <a:pPr marL="342900" indent="-342900" algn="l">
              <a:buFont typeface="+mj-lt"/>
              <a:buAutoNum type="arabicPeriod"/>
            </a:pPr>
            <a:r>
              <a:rPr lang="en-US" dirty="0" smtClean="0"/>
              <a:t>Installation angles and instrument.</a:t>
            </a:r>
          </a:p>
          <a:p>
            <a:pPr marL="342900" indent="-342900" algn="l">
              <a:buFont typeface="+mj-lt"/>
              <a:buAutoNum type="arabicPeriod"/>
            </a:pPr>
            <a:r>
              <a:rPr lang="en-US" dirty="0" smtClean="0"/>
              <a:t>Type of connection to the network.</a:t>
            </a:r>
          </a:p>
          <a:p>
            <a:pPr marL="342900" indent="-342900" algn="l">
              <a:buFont typeface="+mj-lt"/>
              <a:buAutoNum type="arabicPeriod"/>
            </a:pPr>
            <a:r>
              <a:rPr lang="en-US" dirty="0" smtClean="0"/>
              <a:t>Assessing </a:t>
            </a:r>
            <a:r>
              <a:rPr lang="en-US" dirty="0"/>
              <a:t>and evaluating the </a:t>
            </a:r>
            <a:r>
              <a:rPr lang="en-US" dirty="0" smtClean="0"/>
              <a:t>system</a:t>
            </a:r>
          </a:p>
          <a:p>
            <a:pPr marL="342900" indent="-342900" algn="l">
              <a:buFont typeface="+mj-lt"/>
              <a:buAutoNum type="arabicPeriod"/>
            </a:pPr>
            <a:r>
              <a:rPr lang="en-US" dirty="0"/>
              <a:t>Net metering .</a:t>
            </a:r>
          </a:p>
          <a:p>
            <a:pPr marL="342900" indent="-342900" algn="l">
              <a:buFont typeface="+mj-lt"/>
              <a:buAutoNum type="arabicPeriod"/>
            </a:pPr>
            <a:endParaRPr lang="en-US" dirty="0" smtClean="0"/>
          </a:p>
          <a:p>
            <a:pPr marL="342900" indent="-342900" algn="l">
              <a:buFont typeface="+mj-lt"/>
              <a:buAutoNum type="arabicPeriod"/>
            </a:pPr>
            <a:endParaRPr lang="en-US" dirty="0" smtClean="0"/>
          </a:p>
          <a:p>
            <a:pPr marL="342900" indent="-342900" algn="l">
              <a:buFont typeface="+mj-lt"/>
              <a:buAutoNum type="arabicPeriod"/>
            </a:pPr>
            <a:endParaRPr lang="en-US" dirty="0" smtClean="0"/>
          </a:p>
          <a:p>
            <a:pPr marL="342900" indent="-342900" algn="l">
              <a:buFont typeface="+mj-lt"/>
              <a:buAutoNum type="arabicPeriod"/>
            </a:pPr>
            <a:endParaRPr lang="en-US" dirty="0" smtClean="0"/>
          </a:p>
          <a:p>
            <a:pPr marL="342900" indent="-342900" algn="l">
              <a:buFont typeface="+mj-lt"/>
              <a:buAutoNum type="arabicPeriod"/>
            </a:pPr>
            <a:endParaRPr lang="en-US" dirty="0"/>
          </a:p>
        </p:txBody>
      </p:sp>
    </p:spTree>
    <p:extLst>
      <p:ext uri="{BB962C8B-B14F-4D97-AF65-F5344CB8AC3E}">
        <p14:creationId xmlns:p14="http://schemas.microsoft.com/office/powerpoint/2010/main" val="28389123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3984" y="617539"/>
            <a:ext cx="8596668" cy="3880773"/>
          </a:xfrm>
        </p:spPr>
        <p:txBody>
          <a:bodyPr>
            <a:normAutofit fontScale="92500" lnSpcReduction="20000"/>
          </a:bodyPr>
          <a:lstStyle/>
          <a:p>
            <a:r>
              <a:rPr lang="en-US" b="1" dirty="0"/>
              <a:t>On-Grid Solar</a:t>
            </a:r>
          </a:p>
          <a:p>
            <a:r>
              <a:rPr lang="en-US" b="1" dirty="0"/>
              <a:t>Definition:</a:t>
            </a:r>
            <a:r>
              <a:rPr lang="en-US" dirty="0"/>
              <a:t> On-Grid Systems are solar PV systems that only generate power when the utility power grid is available.  They must connect to the grid to function.  They can send excess power generated back to the grid when you are overproducing so you credit it for later use.</a:t>
            </a:r>
          </a:p>
          <a:p>
            <a:r>
              <a:rPr lang="en-US" b="1" dirty="0"/>
              <a:t>Benefits:</a:t>
            </a:r>
            <a:r>
              <a:rPr lang="en-US" dirty="0"/>
              <a:t> These are simplest systems and the most cost effective to install</a:t>
            </a:r>
            <a:r>
              <a:rPr lang="en-US" dirty="0" smtClean="0"/>
              <a:t>.</a:t>
            </a:r>
            <a:endParaRPr lang="en-US" dirty="0"/>
          </a:p>
          <a:p>
            <a:r>
              <a:rPr lang="en-US" b="1" dirty="0"/>
              <a:t>Components:</a:t>
            </a:r>
            <a:endParaRPr lang="en-US" dirty="0"/>
          </a:p>
          <a:p>
            <a:r>
              <a:rPr lang="en-US" b="1" dirty="0"/>
              <a:t>PV Modules - </a:t>
            </a:r>
            <a:r>
              <a:rPr lang="en-US" dirty="0"/>
              <a:t>convert sunlight instantly into DC electric power.</a:t>
            </a:r>
          </a:p>
          <a:p>
            <a:r>
              <a:rPr lang="en-US" b="1" dirty="0"/>
              <a:t>Grid-Tie Inverter (GTI)</a:t>
            </a:r>
          </a:p>
          <a:p>
            <a:r>
              <a:rPr lang="en-US" dirty="0"/>
              <a:t> They regulate the voltage and current received from your solar panels</a:t>
            </a:r>
            <a:r>
              <a:rPr lang="en-US" b="1" dirty="0"/>
              <a:t>.</a:t>
            </a:r>
            <a:r>
              <a:rPr lang="en-US" dirty="0"/>
              <a:t> Direct current (DC) from your solar panels is converted into alternating current (AC), which is the type of current that is utilized by the majority of electrical appliances.</a:t>
            </a:r>
          </a:p>
          <a:p>
            <a:endParaRPr lang="en-US" dirty="0"/>
          </a:p>
        </p:txBody>
      </p:sp>
    </p:spTree>
    <p:extLst>
      <p:ext uri="{BB962C8B-B14F-4D97-AF65-F5344CB8AC3E}">
        <p14:creationId xmlns:p14="http://schemas.microsoft.com/office/powerpoint/2010/main" val="17294297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184" y="903289"/>
            <a:ext cx="8596668" cy="3880773"/>
          </a:xfrm>
        </p:spPr>
        <p:txBody>
          <a:bodyPr/>
          <a:lstStyle/>
          <a:p>
            <a:r>
              <a:rPr lang="en-US" dirty="0"/>
              <a:t>grid-tie inverters, also known as grid-interactive or synchronous inverters, synchronize the phase and frequency of the current to fit the utility grid (nominally </a:t>
            </a:r>
            <a:r>
              <a:rPr lang="en-US" dirty="0" smtClean="0"/>
              <a:t>50Hz).</a:t>
            </a:r>
          </a:p>
          <a:p>
            <a:r>
              <a:rPr lang="en-US" dirty="0" smtClean="0"/>
              <a:t>Surely we will simulate and </a:t>
            </a:r>
            <a:r>
              <a:rPr lang="en-US" dirty="0" err="1" smtClean="0"/>
              <a:t>explaine</a:t>
            </a:r>
            <a:r>
              <a:rPr lang="en-US" dirty="0" smtClean="0"/>
              <a:t> in details the components of this system in project 2 .</a:t>
            </a:r>
          </a:p>
          <a:p>
            <a:r>
              <a:rPr lang="en-US" dirty="0"/>
              <a:t>Note :In our project in </a:t>
            </a:r>
            <a:r>
              <a:rPr lang="en-US" dirty="0" err="1"/>
              <a:t>alrajeh</a:t>
            </a:r>
            <a:r>
              <a:rPr lang="en-US" dirty="0"/>
              <a:t> company we connect the system </a:t>
            </a:r>
            <a:r>
              <a:rPr lang="en-US" dirty="0" smtClean="0"/>
              <a:t> </a:t>
            </a:r>
            <a:r>
              <a:rPr lang="en-US" dirty="0"/>
              <a:t>on the grid </a:t>
            </a:r>
          </a:p>
          <a:p>
            <a:endParaRPr lang="en-US" dirty="0"/>
          </a:p>
        </p:txBody>
      </p:sp>
    </p:spTree>
    <p:extLst>
      <p:ext uri="{BB962C8B-B14F-4D97-AF65-F5344CB8AC3E}">
        <p14:creationId xmlns:p14="http://schemas.microsoft.com/office/powerpoint/2010/main" val="23201185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834" y="476251"/>
            <a:ext cx="8596668" cy="4212562"/>
          </a:xfrm>
        </p:spPr>
        <p:txBody>
          <a:bodyPr>
            <a:normAutofit lnSpcReduction="10000"/>
          </a:bodyPr>
          <a:lstStyle/>
          <a:p>
            <a:r>
              <a:rPr lang="en-US" b="1" u="sng" dirty="0"/>
              <a:t>Net metering system</a:t>
            </a:r>
            <a:endParaRPr lang="en-US" dirty="0"/>
          </a:p>
          <a:p>
            <a:r>
              <a:rPr lang="en-US" dirty="0"/>
              <a:t>Net metering system allows consumers who generate some or all of their own electricity to use that electricity anytime, instead of when it is generated. </a:t>
            </a:r>
          </a:p>
          <a:p>
            <a:r>
              <a:rPr lang="en-US" dirty="0"/>
              <a:t>Net metering system calculate the power consume by the customer and the power produced by the solar system, if the customer consume above the energy that the solar system is produced he will </a:t>
            </a:r>
            <a:r>
              <a:rPr lang="en-US" dirty="0" smtClean="0"/>
              <a:t>pay </a:t>
            </a:r>
            <a:r>
              <a:rPr lang="en-US" dirty="0"/>
              <a:t>to the electricity company the price of the different of energy between the energy that he is consumed from the network and the energy that the solar system produced it.</a:t>
            </a:r>
          </a:p>
          <a:p>
            <a:r>
              <a:rPr lang="en-US" dirty="0"/>
              <a:t>Net metering policies can vary significantly by country and by state or province: if net metering is available, in Palestine the net metering system available with some policy that from the electrical company put it, like The north electrical company and the Village Council, in this research we will talk about agreement of north electricity company that </a:t>
            </a:r>
            <a:r>
              <a:rPr lang="en-US" dirty="0" err="1"/>
              <a:t>alrajeh</a:t>
            </a:r>
            <a:r>
              <a:rPr lang="en-US" dirty="0"/>
              <a:t> company   agreed with north electricity company.</a:t>
            </a:r>
          </a:p>
          <a:p>
            <a:endParaRPr lang="en-US" dirty="0"/>
          </a:p>
        </p:txBody>
      </p:sp>
    </p:spTree>
    <p:extLst>
      <p:ext uri="{BB962C8B-B14F-4D97-AF65-F5344CB8AC3E}">
        <p14:creationId xmlns:p14="http://schemas.microsoft.com/office/powerpoint/2010/main" val="15776903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2584" y="769939"/>
            <a:ext cx="8596668" cy="3880773"/>
          </a:xfrm>
        </p:spPr>
        <p:txBody>
          <a:bodyPr/>
          <a:lstStyle/>
          <a:p>
            <a:pPr rtl="1"/>
            <a:r>
              <a:rPr lang="en-US" dirty="0"/>
              <a:t>The different in energy = the energy consumed – the energy produced by the solar system. </a:t>
            </a:r>
          </a:p>
          <a:p>
            <a:pPr lvl="0"/>
            <a:r>
              <a:rPr lang="en-US" dirty="0"/>
              <a:t>If the different of the energy positive  the customer pay the price of the different at the end of every month ,</a:t>
            </a:r>
          </a:p>
          <a:p>
            <a:pPr lvl="0"/>
            <a:r>
              <a:rPr lang="en-US" dirty="0"/>
              <a:t>If the different of the energy is negative the balanced of energy will add to customer as following :</a:t>
            </a:r>
          </a:p>
          <a:p>
            <a:pPr rtl="1"/>
            <a:r>
              <a:rPr lang="en-US" dirty="0"/>
              <a:t>The increment of the energy balanced =</a:t>
            </a:r>
          </a:p>
          <a:p>
            <a:pPr rtl="1"/>
            <a:r>
              <a:rPr lang="en-US" dirty="0"/>
              <a:t> (The different of energy in this month)* 75%+ the last energy balanced in last month if exist.</a:t>
            </a:r>
          </a:p>
          <a:p>
            <a:endParaRPr lang="en-US" dirty="0"/>
          </a:p>
        </p:txBody>
      </p:sp>
    </p:spTree>
    <p:extLst>
      <p:ext uri="{BB962C8B-B14F-4D97-AF65-F5344CB8AC3E}">
        <p14:creationId xmlns:p14="http://schemas.microsoft.com/office/powerpoint/2010/main" val="10597339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95301"/>
            <a:ext cx="8596668" cy="5546062"/>
          </a:xfrm>
        </p:spPr>
        <p:txBody>
          <a:bodyPr/>
          <a:lstStyle/>
          <a:p>
            <a:r>
              <a:rPr lang="en-US" dirty="0"/>
              <a:t>The subscriber meter is replaced by Bidirectional meter to measure the power Consumable distributor, </a:t>
            </a:r>
            <a:r>
              <a:rPr lang="en-US" dirty="0" smtClean="0"/>
              <a:t>exporting </a:t>
            </a:r>
            <a:r>
              <a:rPr lang="en-US" dirty="0"/>
              <a:t>energy from project to network distributor</a:t>
            </a:r>
            <a:r>
              <a:rPr lang="en-US" dirty="0" smtClean="0"/>
              <a:t>.</a:t>
            </a:r>
          </a:p>
          <a:p>
            <a:endParaRPr lang="en-US" dirty="0"/>
          </a:p>
          <a:p>
            <a:endParaRPr lang="en-US" dirty="0"/>
          </a:p>
        </p:txBody>
      </p:sp>
      <p:pic>
        <p:nvPicPr>
          <p:cNvPr id="4" name="Picture 3" descr="صافي القياس مخطط"/>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818640"/>
            <a:ext cx="7086600" cy="3220720"/>
          </a:xfrm>
          <a:prstGeom prst="rect">
            <a:avLst/>
          </a:prstGeom>
          <a:noFill/>
          <a:ln>
            <a:noFill/>
          </a:ln>
        </p:spPr>
      </p:pic>
    </p:spTree>
    <p:extLst>
      <p:ext uri="{BB962C8B-B14F-4D97-AF65-F5344CB8AC3E}">
        <p14:creationId xmlns:p14="http://schemas.microsoft.com/office/powerpoint/2010/main" val="8631226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5884" y="1246189"/>
            <a:ext cx="8596668" cy="3880773"/>
          </a:xfrm>
        </p:spPr>
        <p:txBody>
          <a:bodyPr/>
          <a:lstStyle/>
          <a:p>
            <a:r>
              <a:rPr lang="en-US" sz="2000" dirty="0"/>
              <a:t>In the morning hours, the solar energy system usually produces more energy than domestic consumption, so the excess energy goes to the grid and the direction of the measurement clock rotation from right to left.</a:t>
            </a:r>
          </a:p>
          <a:p>
            <a:pPr marL="0" indent="0">
              <a:buNone/>
            </a:pPr>
            <a:endParaRPr lang="en-US" sz="2000" dirty="0"/>
          </a:p>
          <a:p>
            <a:r>
              <a:rPr lang="en-US" sz="2000" dirty="0" smtClean="0"/>
              <a:t>In </a:t>
            </a:r>
            <a:r>
              <a:rPr lang="en-US" sz="2000" dirty="0"/>
              <a:t>the evening the production of solar power stops and the home consumption of energy from the network so, the clock rotation direction is from left to right.</a:t>
            </a:r>
          </a:p>
          <a:p>
            <a:endParaRPr lang="en-US" dirty="0"/>
          </a:p>
        </p:txBody>
      </p:sp>
    </p:spTree>
    <p:extLst>
      <p:ext uri="{BB962C8B-B14F-4D97-AF65-F5344CB8AC3E}">
        <p14:creationId xmlns:p14="http://schemas.microsoft.com/office/powerpoint/2010/main" val="13442590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Assessing The project    </a:t>
            </a:r>
            <a:endParaRPr lang="ar-JO" dirty="0"/>
          </a:p>
        </p:txBody>
      </p:sp>
      <p:sp>
        <p:nvSpPr>
          <p:cNvPr id="3" name="عنصر نائب للمحتوى 2"/>
          <p:cNvSpPr>
            <a:spLocks noGrp="1"/>
          </p:cNvSpPr>
          <p:nvPr>
            <p:ph idx="1"/>
          </p:nvPr>
        </p:nvSpPr>
        <p:spPr>
          <a:xfrm>
            <a:off x="1981200" y="1219200"/>
            <a:ext cx="8229600" cy="5334000"/>
          </a:xfrm>
        </p:spPr>
        <p:txBody>
          <a:bodyPr>
            <a:normAutofit/>
          </a:bodyPr>
          <a:lstStyle/>
          <a:p>
            <a:pPr algn="l" rtl="0">
              <a:buNone/>
            </a:pPr>
            <a:r>
              <a:rPr lang="en-US" sz="2400" b="1" u="sng" dirty="0">
                <a:cs typeface="+mj-cs"/>
              </a:rPr>
              <a:t>Apply Key performance indicators “KPI”</a:t>
            </a:r>
          </a:p>
          <a:p>
            <a:pPr algn="l" rtl="0"/>
            <a:r>
              <a:rPr lang="en-US" sz="2000" b="1" u="sng" dirty="0">
                <a:cs typeface="+mj-cs"/>
              </a:rPr>
              <a:t>Performance ratio (Quality Factor):</a:t>
            </a:r>
          </a:p>
          <a:p>
            <a:pPr algn="l" rtl="0">
              <a:buNone/>
            </a:pPr>
            <a:r>
              <a:rPr lang="en-US" dirty="0"/>
              <a:t>       Performance ratio is one of the most important factor to assess the implemented solar system "or any other system". By using performance ratio there are many of mistakes and faults can be discovered, these faults can occur during the installation of the solar system or after the it is installed.</a:t>
            </a:r>
            <a:endParaRPr lang="en-US" b="1" u="sng" dirty="0">
              <a:cs typeface="+mj-cs"/>
            </a:endParaRPr>
          </a:p>
          <a:p>
            <a:pPr algn="l" rtl="0"/>
            <a:endParaRPr lang="en-US" sz="2000" dirty="0">
              <a:cs typeface="+mj-cs"/>
            </a:endParaRPr>
          </a:p>
          <a:p>
            <a:pPr algn="l" rtl="0">
              <a:buNone/>
            </a:pPr>
            <a:r>
              <a:rPr lang="en-US" sz="2000" dirty="0">
                <a:cs typeface="+mj-cs"/>
              </a:rPr>
              <a:t>     PR(QF)=  </a:t>
            </a:r>
          </a:p>
          <a:p>
            <a:pPr algn="l" rtl="0">
              <a:buNone/>
            </a:pPr>
            <a:endParaRPr lang="en-US" sz="2000" dirty="0">
              <a:cs typeface="+mj-cs"/>
            </a:endParaRPr>
          </a:p>
          <a:p>
            <a:pPr algn="l" rtl="0"/>
            <a:endParaRPr lang="en-US" sz="2000" dirty="0">
              <a:cs typeface="+mj-cs"/>
            </a:endParaRPr>
          </a:p>
          <a:p>
            <a:pPr algn="l" rtl="0"/>
            <a:r>
              <a:rPr lang="en-US" sz="2000" dirty="0"/>
              <a:t>The actual production is obtained from the factory data base for September and October, and in the following PR of the system in these months September and October. </a:t>
            </a:r>
            <a:endParaRPr lang="en-US" sz="2000" b="1" u="sng" dirty="0"/>
          </a:p>
          <a:p>
            <a:pPr algn="l" rtl="0"/>
            <a:endParaRPr lang="en-US" sz="2000" b="1" u="sng" dirty="0"/>
          </a:p>
          <a:p>
            <a:pPr algn="l" rtl="0"/>
            <a:endParaRPr lang="en-US" sz="2000" dirty="0"/>
          </a:p>
          <a:p>
            <a:pPr algn="l" rtl="0">
              <a:buNone/>
            </a:pPr>
            <a:endParaRPr lang="en-US" sz="2000" dirty="0"/>
          </a:p>
          <a:p>
            <a:pPr algn="l" rtl="0">
              <a:buNone/>
            </a:pPr>
            <a:endParaRPr lang="ar-JO" sz="2000" dirty="0"/>
          </a:p>
          <a:p>
            <a:pPr algn="l" rtl="0"/>
            <a:endParaRPr lang="en-US" sz="2000" dirty="0">
              <a:cs typeface="+mj-cs"/>
            </a:endParaRPr>
          </a:p>
          <a:p>
            <a:pPr algn="l" rtl="0">
              <a:buNone/>
            </a:pPr>
            <a:endParaRPr lang="en-US" sz="2000" dirty="0">
              <a:cs typeface="+mj-cs"/>
            </a:endParaRPr>
          </a:p>
          <a:p>
            <a:pPr algn="l" rtl="0">
              <a:buNone/>
            </a:pPr>
            <a:endParaRPr lang="en-US" sz="2000" dirty="0">
              <a:cs typeface="+mj-cs"/>
            </a:endParaRPr>
          </a:p>
          <a:p>
            <a:pPr algn="l" rtl="0"/>
            <a:endParaRPr lang="en-US" sz="2000" dirty="0">
              <a:cs typeface="+mj-cs"/>
            </a:endParaRPr>
          </a:p>
          <a:p>
            <a:pPr algn="l" rtl="0"/>
            <a:endParaRPr lang="ar-JO" sz="2000" dirty="0">
              <a:cs typeface="+mj-cs"/>
            </a:endParaRPr>
          </a:p>
        </p:txBody>
      </p:sp>
      <p:pic>
        <p:nvPicPr>
          <p:cNvPr id="8" name="Picture 3"/>
          <p:cNvPicPr>
            <a:picLocks noChangeAspect="1" noChangeArrowheads="1"/>
          </p:cNvPicPr>
          <p:nvPr/>
        </p:nvPicPr>
        <p:blipFill>
          <a:blip r:embed="rId3"/>
          <a:srcRect/>
          <a:stretch>
            <a:fillRect/>
          </a:stretch>
        </p:blipFill>
        <p:spPr bwMode="auto">
          <a:xfrm>
            <a:off x="3590925" y="3937000"/>
            <a:ext cx="2238375" cy="609600"/>
          </a:xfrm>
          <a:prstGeom prst="rect">
            <a:avLst/>
          </a:prstGeom>
          <a:noFill/>
          <a:ln w="9525">
            <a:noFill/>
            <a:miter lim="800000"/>
            <a:headEnd/>
            <a:tailEnd/>
          </a:ln>
          <a:effectLst/>
        </p:spPr>
      </p:pic>
    </p:spTree>
    <p:extLst>
      <p:ext uri="{BB962C8B-B14F-4D97-AF65-F5344CB8AC3E}">
        <p14:creationId xmlns:p14="http://schemas.microsoft.com/office/powerpoint/2010/main" val="38133361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31520" y="239151"/>
            <a:ext cx="9479280" cy="6302326"/>
          </a:xfrm>
        </p:spPr>
        <p:txBody>
          <a:bodyPr>
            <a:normAutofit fontScale="62500" lnSpcReduction="20000"/>
          </a:bodyPr>
          <a:lstStyle/>
          <a:p>
            <a:pPr marL="457200">
              <a:lnSpc>
                <a:spcPct val="115000"/>
              </a:lnSpc>
              <a:spcAft>
                <a:spcPts val="1000"/>
              </a:spcAft>
            </a:pPr>
            <a:r>
              <a:rPr lang="en-US" sz="5100" b="1" u="sng" dirty="0">
                <a:latin typeface="Times New Roman"/>
                <a:ea typeface="Calibri"/>
                <a:cs typeface="Arial"/>
              </a:rPr>
              <a:t>September "9</a:t>
            </a:r>
            <a:r>
              <a:rPr lang="en-US" sz="5100" b="1" u="sng" baseline="30000" dirty="0">
                <a:latin typeface="Times New Roman"/>
                <a:ea typeface="Calibri"/>
                <a:cs typeface="Arial"/>
              </a:rPr>
              <a:t>th</a:t>
            </a:r>
            <a:r>
              <a:rPr lang="en-US" sz="5100" b="1" u="sng" dirty="0">
                <a:latin typeface="Times New Roman"/>
                <a:ea typeface="Calibri"/>
                <a:cs typeface="Arial"/>
              </a:rPr>
              <a:t>":</a:t>
            </a:r>
            <a:endParaRPr lang="en-US" sz="3400" dirty="0">
              <a:ea typeface="Calibri"/>
              <a:cs typeface="Arial"/>
            </a:endParaRPr>
          </a:p>
          <a:p>
            <a:pPr>
              <a:lnSpc>
                <a:spcPct val="115000"/>
              </a:lnSpc>
              <a:buNone/>
            </a:pPr>
            <a:r>
              <a:rPr lang="en-US" sz="2300" dirty="0" smtClean="0">
                <a:latin typeface="Times New Roman"/>
                <a:ea typeface="Calibri"/>
                <a:cs typeface="Arial"/>
              </a:rPr>
              <a:t>The actual production of the system at September is equal to</a:t>
            </a:r>
            <a:r>
              <a:rPr lang="en-US" sz="2300" dirty="0" smtClean="0">
                <a:latin typeface="Times New Roman"/>
                <a:ea typeface="Calibri"/>
                <a:cs typeface="Times New Roman"/>
                <a:sym typeface="Wingdings"/>
              </a:rPr>
              <a:t></a:t>
            </a:r>
            <a:r>
              <a:rPr lang="en-US" sz="3400" dirty="0">
                <a:solidFill>
                  <a:srgbClr val="000000"/>
                </a:solidFill>
                <a:latin typeface="Arial"/>
                <a:ea typeface="Times New Roman"/>
                <a:cs typeface="Arial"/>
              </a:rPr>
              <a:t>5427479 (</a:t>
            </a:r>
            <a:r>
              <a:rPr lang="en-US" sz="3400" dirty="0" err="1">
                <a:solidFill>
                  <a:srgbClr val="000000"/>
                </a:solidFill>
                <a:latin typeface="Arial"/>
                <a:ea typeface="Times New Roman"/>
                <a:cs typeface="Arial"/>
              </a:rPr>
              <a:t>Wh</a:t>
            </a:r>
            <a:r>
              <a:rPr lang="en-US" sz="3400" dirty="0">
                <a:solidFill>
                  <a:srgbClr val="000000"/>
                </a:solidFill>
                <a:latin typeface="Arial"/>
                <a:ea typeface="Times New Roman"/>
                <a:cs typeface="Arial"/>
              </a:rPr>
              <a:t>)</a:t>
            </a:r>
            <a:endParaRPr lang="en-US" sz="3400" dirty="0">
              <a:ea typeface="Calibri"/>
              <a:cs typeface="Arial"/>
            </a:endParaRPr>
          </a:p>
          <a:p>
            <a:pPr>
              <a:lnSpc>
                <a:spcPct val="115000"/>
              </a:lnSpc>
              <a:spcAft>
                <a:spcPts val="1000"/>
              </a:spcAft>
              <a:buNone/>
            </a:pPr>
            <a:r>
              <a:rPr lang="en-US" sz="3400" dirty="0">
                <a:solidFill>
                  <a:srgbClr val="000000"/>
                </a:solidFill>
                <a:latin typeface="Arial"/>
                <a:ea typeface="Times New Roman"/>
                <a:cs typeface="Arial"/>
              </a:rPr>
              <a:t>Can be written as</a:t>
            </a:r>
            <a:r>
              <a:rPr lang="en-US" sz="3400" dirty="0">
                <a:solidFill>
                  <a:srgbClr val="000000"/>
                </a:solidFill>
                <a:latin typeface="Arial"/>
                <a:ea typeface="Times New Roman"/>
                <a:cs typeface="Arial"/>
                <a:sym typeface="Wingdings"/>
              </a:rPr>
              <a:t></a:t>
            </a:r>
            <a:r>
              <a:rPr lang="en-US" sz="3400" dirty="0">
                <a:solidFill>
                  <a:srgbClr val="000000"/>
                </a:solidFill>
                <a:latin typeface="Arial"/>
                <a:ea typeface="Times New Roman"/>
                <a:cs typeface="Arial"/>
              </a:rPr>
              <a:t>5.427479(</a:t>
            </a:r>
            <a:r>
              <a:rPr lang="en-US" sz="3400" dirty="0" err="1">
                <a:solidFill>
                  <a:srgbClr val="000000"/>
                </a:solidFill>
                <a:latin typeface="Arial"/>
                <a:ea typeface="Times New Roman"/>
                <a:cs typeface="Arial"/>
              </a:rPr>
              <a:t>MWh</a:t>
            </a:r>
            <a:r>
              <a:rPr lang="en-US" sz="3400" dirty="0">
                <a:solidFill>
                  <a:srgbClr val="000000"/>
                </a:solidFill>
                <a:latin typeface="Arial"/>
                <a:ea typeface="Times New Roman"/>
                <a:cs typeface="Arial"/>
              </a:rPr>
              <a:t>)</a:t>
            </a:r>
            <a:endParaRPr lang="en-US" sz="3400" dirty="0">
              <a:ea typeface="Calibri"/>
              <a:cs typeface="Arial"/>
            </a:endParaRPr>
          </a:p>
          <a:p>
            <a:pPr>
              <a:lnSpc>
                <a:spcPct val="115000"/>
              </a:lnSpc>
              <a:spcAft>
                <a:spcPts val="1000"/>
              </a:spcAft>
              <a:buNone/>
            </a:pPr>
            <a:r>
              <a:rPr lang="en-US" sz="3400" dirty="0">
                <a:solidFill>
                  <a:srgbClr val="000000"/>
                </a:solidFill>
                <a:latin typeface="Arial"/>
                <a:ea typeface="Times New Roman"/>
                <a:cs typeface="Arial"/>
              </a:rPr>
              <a:t>The theoretical production (from the previous table) </a:t>
            </a:r>
            <a:r>
              <a:rPr lang="en-US" sz="3400" dirty="0">
                <a:solidFill>
                  <a:srgbClr val="000000"/>
                </a:solidFill>
                <a:latin typeface="Arial"/>
                <a:ea typeface="Times New Roman"/>
                <a:cs typeface="Arial"/>
                <a:sym typeface="Wingdings"/>
              </a:rPr>
              <a:t></a:t>
            </a:r>
            <a:r>
              <a:rPr lang="en-US" sz="2300" dirty="0" smtClean="0">
                <a:latin typeface="Times New Roman"/>
                <a:ea typeface="Calibri"/>
                <a:cs typeface="Arial"/>
              </a:rPr>
              <a:t>6.56MWh</a:t>
            </a:r>
            <a:endParaRPr lang="en-US" sz="3400" dirty="0">
              <a:ea typeface="Calibri"/>
              <a:cs typeface="Arial"/>
            </a:endParaRPr>
          </a:p>
          <a:p>
            <a:pPr marL="457200">
              <a:lnSpc>
                <a:spcPct val="115000"/>
              </a:lnSpc>
              <a:buNone/>
            </a:pPr>
            <a:r>
              <a:rPr lang="en-US" sz="2300" dirty="0" smtClean="0">
                <a:latin typeface="Times New Roman"/>
                <a:ea typeface="Calibri"/>
                <a:cs typeface="Arial"/>
              </a:rPr>
              <a:t>Thus the PR is</a:t>
            </a:r>
            <a:endParaRPr lang="en-US" sz="3400" dirty="0">
              <a:ea typeface="Calibri"/>
              <a:cs typeface="Arial"/>
            </a:endParaRPr>
          </a:p>
          <a:p>
            <a:pPr marL="457200">
              <a:lnSpc>
                <a:spcPct val="115000"/>
              </a:lnSpc>
              <a:buNone/>
            </a:pPr>
            <a:r>
              <a:rPr lang="en-US" sz="2300" dirty="0" smtClean="0">
                <a:latin typeface="Times New Roman"/>
                <a:ea typeface="Calibri"/>
                <a:cs typeface="Arial"/>
              </a:rPr>
              <a:t> </a:t>
            </a:r>
            <a:r>
              <a:rPr lang="en-US" sz="2300" dirty="0" smtClean="0">
                <a:latin typeface="Times New Roman"/>
                <a:ea typeface="Calibri"/>
                <a:cs typeface="Arial"/>
              </a:rPr>
              <a:t>Performance </a:t>
            </a:r>
            <a:r>
              <a:rPr lang="en-US" sz="2300" dirty="0" smtClean="0">
                <a:latin typeface="Times New Roman"/>
                <a:ea typeface="Calibri"/>
                <a:cs typeface="Arial"/>
              </a:rPr>
              <a:t>Ratio =                                                        </a:t>
            </a:r>
            <a:r>
              <a:rPr lang="en-US" sz="2300" dirty="0" smtClean="0">
                <a:latin typeface="Times New Roman"/>
                <a:ea typeface="Calibri"/>
                <a:cs typeface="Arial"/>
              </a:rPr>
              <a:t>       </a:t>
            </a:r>
            <a:r>
              <a:rPr lang="en-US" sz="2300" dirty="0" smtClean="0">
                <a:latin typeface="Times New Roman"/>
                <a:ea typeface="Calibri"/>
                <a:cs typeface="Arial"/>
              </a:rPr>
              <a:t>=82.736</a:t>
            </a:r>
            <a:r>
              <a:rPr lang="en-US" sz="2300" dirty="0" smtClean="0">
                <a:latin typeface="Times New Roman"/>
                <a:ea typeface="Calibri"/>
                <a:cs typeface="Arial"/>
              </a:rPr>
              <a:t>%</a:t>
            </a:r>
            <a:endParaRPr lang="en-US" sz="2800" dirty="0">
              <a:ea typeface="Calibri"/>
              <a:cs typeface="Arial"/>
            </a:endParaRPr>
          </a:p>
          <a:p>
            <a:pPr>
              <a:lnSpc>
                <a:spcPct val="115000"/>
              </a:lnSpc>
              <a:spcAft>
                <a:spcPts val="1000"/>
              </a:spcAft>
            </a:pPr>
            <a:r>
              <a:rPr lang="en-US" sz="4000" b="1" u="sng" dirty="0" smtClean="0">
                <a:latin typeface="Times New Roman"/>
                <a:ea typeface="Calibri"/>
                <a:cs typeface="Arial"/>
              </a:rPr>
              <a:t>October </a:t>
            </a:r>
            <a:r>
              <a:rPr lang="en-US" sz="4000" b="1" u="sng" dirty="0">
                <a:latin typeface="Times New Roman"/>
                <a:ea typeface="Calibri"/>
                <a:cs typeface="Arial"/>
              </a:rPr>
              <a:t>"10</a:t>
            </a:r>
            <a:r>
              <a:rPr lang="en-US" sz="4000" b="1" u="sng" baseline="30000" dirty="0">
                <a:latin typeface="Times New Roman"/>
                <a:ea typeface="Calibri"/>
                <a:cs typeface="Arial"/>
              </a:rPr>
              <a:t>th</a:t>
            </a:r>
            <a:r>
              <a:rPr lang="en-US" sz="4000" b="1" u="sng" dirty="0">
                <a:latin typeface="Times New Roman"/>
                <a:ea typeface="Calibri"/>
                <a:cs typeface="Arial"/>
              </a:rPr>
              <a:t>":</a:t>
            </a:r>
            <a:endParaRPr lang="en-US" sz="2800" dirty="0">
              <a:ea typeface="Calibri"/>
              <a:cs typeface="Arial"/>
            </a:endParaRPr>
          </a:p>
          <a:p>
            <a:pPr>
              <a:lnSpc>
                <a:spcPct val="115000"/>
              </a:lnSpc>
              <a:spcAft>
                <a:spcPts val="1000"/>
              </a:spcAft>
              <a:buNone/>
            </a:pPr>
            <a:r>
              <a:rPr lang="en-US" sz="2200" dirty="0" smtClean="0">
                <a:latin typeface="Times New Roman"/>
                <a:ea typeface="Calibri"/>
                <a:cs typeface="Arial"/>
              </a:rPr>
              <a:t>The actual production of the system at October is equal to</a:t>
            </a:r>
            <a:r>
              <a:rPr lang="en-US" sz="2200" dirty="0" smtClean="0">
                <a:latin typeface="Times New Roman"/>
                <a:ea typeface="Calibri"/>
                <a:cs typeface="Times New Roman"/>
                <a:sym typeface="Wingdings"/>
              </a:rPr>
              <a:t></a:t>
            </a:r>
            <a:r>
              <a:rPr lang="en-US" sz="3300" dirty="0">
                <a:solidFill>
                  <a:srgbClr val="000000"/>
                </a:solidFill>
                <a:latin typeface="Arial"/>
                <a:ea typeface="Times New Roman"/>
                <a:cs typeface="Arial"/>
              </a:rPr>
              <a:t>4574181(</a:t>
            </a:r>
            <a:r>
              <a:rPr lang="en-US" sz="3300" dirty="0" err="1">
                <a:solidFill>
                  <a:srgbClr val="000000"/>
                </a:solidFill>
                <a:latin typeface="Arial"/>
                <a:ea typeface="Times New Roman"/>
                <a:cs typeface="Arial"/>
              </a:rPr>
              <a:t>Wh</a:t>
            </a:r>
            <a:r>
              <a:rPr lang="en-US" sz="3300" dirty="0">
                <a:solidFill>
                  <a:srgbClr val="000000"/>
                </a:solidFill>
                <a:latin typeface="Arial"/>
                <a:ea typeface="Times New Roman"/>
                <a:cs typeface="Arial"/>
              </a:rPr>
              <a:t>)</a:t>
            </a:r>
            <a:endParaRPr lang="en-US" sz="3300" dirty="0">
              <a:ea typeface="Calibri"/>
              <a:cs typeface="Arial"/>
            </a:endParaRPr>
          </a:p>
          <a:p>
            <a:pPr>
              <a:lnSpc>
                <a:spcPct val="115000"/>
              </a:lnSpc>
              <a:spcAft>
                <a:spcPts val="1000"/>
              </a:spcAft>
              <a:buNone/>
            </a:pPr>
            <a:r>
              <a:rPr lang="en-US" sz="3300" dirty="0">
                <a:solidFill>
                  <a:srgbClr val="000000"/>
                </a:solidFill>
                <a:latin typeface="Arial"/>
                <a:ea typeface="Times New Roman"/>
                <a:cs typeface="Arial"/>
              </a:rPr>
              <a:t>Can be written as</a:t>
            </a:r>
            <a:r>
              <a:rPr lang="en-US" sz="3300" dirty="0">
                <a:solidFill>
                  <a:srgbClr val="000000"/>
                </a:solidFill>
                <a:latin typeface="Arial"/>
                <a:ea typeface="Times New Roman"/>
                <a:cs typeface="Arial"/>
                <a:sym typeface="Wingdings"/>
              </a:rPr>
              <a:t></a:t>
            </a:r>
            <a:r>
              <a:rPr lang="en-US" sz="3300" dirty="0">
                <a:solidFill>
                  <a:srgbClr val="000000"/>
                </a:solidFill>
                <a:latin typeface="Arial"/>
                <a:ea typeface="Times New Roman"/>
                <a:cs typeface="Arial"/>
              </a:rPr>
              <a:t>4.574181(</a:t>
            </a:r>
            <a:r>
              <a:rPr lang="en-US" sz="3300" dirty="0" err="1">
                <a:solidFill>
                  <a:srgbClr val="000000"/>
                </a:solidFill>
                <a:latin typeface="Arial"/>
                <a:ea typeface="Times New Roman"/>
                <a:cs typeface="Arial"/>
              </a:rPr>
              <a:t>MWh</a:t>
            </a:r>
            <a:r>
              <a:rPr lang="en-US" sz="3300" dirty="0">
                <a:solidFill>
                  <a:srgbClr val="000000"/>
                </a:solidFill>
                <a:latin typeface="Arial"/>
                <a:ea typeface="Times New Roman"/>
                <a:cs typeface="Arial"/>
              </a:rPr>
              <a:t>)</a:t>
            </a:r>
            <a:endParaRPr lang="en-US" sz="3300" dirty="0">
              <a:ea typeface="Calibri"/>
              <a:cs typeface="Arial"/>
            </a:endParaRPr>
          </a:p>
          <a:p>
            <a:pPr>
              <a:lnSpc>
                <a:spcPct val="115000"/>
              </a:lnSpc>
              <a:spcAft>
                <a:spcPts val="1000"/>
              </a:spcAft>
              <a:buNone/>
            </a:pPr>
            <a:r>
              <a:rPr lang="en-US" sz="3300" dirty="0">
                <a:solidFill>
                  <a:srgbClr val="000000"/>
                </a:solidFill>
                <a:latin typeface="Arial"/>
                <a:ea typeface="Times New Roman"/>
                <a:cs typeface="Arial"/>
              </a:rPr>
              <a:t>The theoretical production (from the previous table) </a:t>
            </a:r>
            <a:r>
              <a:rPr lang="en-US" sz="3300" dirty="0">
                <a:solidFill>
                  <a:srgbClr val="000000"/>
                </a:solidFill>
                <a:latin typeface="Arial"/>
                <a:ea typeface="Times New Roman"/>
                <a:cs typeface="Arial"/>
                <a:sym typeface="Wingdings"/>
              </a:rPr>
              <a:t></a:t>
            </a:r>
            <a:r>
              <a:rPr lang="en-US" sz="2200" dirty="0" smtClean="0">
                <a:latin typeface="Times New Roman"/>
                <a:ea typeface="Calibri"/>
                <a:cs typeface="Arial"/>
              </a:rPr>
              <a:t>4.9MWh</a:t>
            </a:r>
            <a:endParaRPr lang="en-US" sz="3300" dirty="0">
              <a:ea typeface="Calibri"/>
              <a:cs typeface="Arial"/>
            </a:endParaRPr>
          </a:p>
          <a:p>
            <a:pPr marL="457200">
              <a:lnSpc>
                <a:spcPct val="115000"/>
              </a:lnSpc>
              <a:buNone/>
            </a:pPr>
            <a:r>
              <a:rPr lang="en-US" sz="2200" dirty="0" smtClean="0">
                <a:latin typeface="Times New Roman"/>
                <a:ea typeface="Calibri"/>
                <a:cs typeface="Arial"/>
              </a:rPr>
              <a:t>Thus the PR is</a:t>
            </a:r>
            <a:endParaRPr lang="en-US" sz="3300" dirty="0">
              <a:ea typeface="Calibri"/>
              <a:cs typeface="Arial"/>
            </a:endParaRPr>
          </a:p>
          <a:p>
            <a:pPr marL="457200">
              <a:lnSpc>
                <a:spcPct val="115000"/>
              </a:lnSpc>
              <a:buNone/>
            </a:pPr>
            <a:r>
              <a:rPr lang="en-US" sz="2200" dirty="0" smtClean="0">
                <a:latin typeface="Times New Roman"/>
                <a:ea typeface="Calibri"/>
                <a:cs typeface="Arial"/>
              </a:rPr>
              <a:t> </a:t>
            </a:r>
            <a:endParaRPr lang="en-US" sz="3300" dirty="0">
              <a:ea typeface="Calibri"/>
              <a:cs typeface="Arial"/>
            </a:endParaRPr>
          </a:p>
          <a:p>
            <a:pPr marL="457200">
              <a:lnSpc>
                <a:spcPct val="115000"/>
              </a:lnSpc>
              <a:spcAft>
                <a:spcPts val="1000"/>
              </a:spcAft>
              <a:buNone/>
            </a:pPr>
            <a:r>
              <a:rPr lang="en-US" sz="2200" dirty="0" smtClean="0">
                <a:latin typeface="Times New Roman"/>
                <a:ea typeface="Calibri"/>
                <a:cs typeface="Arial"/>
              </a:rPr>
              <a:t>Performance Ratio =                                                         </a:t>
            </a:r>
            <a:r>
              <a:rPr lang="en-US" sz="2200" dirty="0" smtClean="0">
                <a:latin typeface="Times New Roman"/>
                <a:ea typeface="Calibri"/>
                <a:cs typeface="Arial"/>
              </a:rPr>
              <a:t>                     </a:t>
            </a:r>
            <a:r>
              <a:rPr lang="en-US" sz="2200" dirty="0" smtClean="0">
                <a:latin typeface="Times New Roman"/>
                <a:ea typeface="Calibri"/>
                <a:cs typeface="Arial"/>
              </a:rPr>
              <a:t>=93.35%</a:t>
            </a:r>
            <a:endParaRPr lang="en-US" sz="3300" dirty="0">
              <a:ea typeface="Calibri"/>
              <a:cs typeface="Arial"/>
            </a:endParaRPr>
          </a:p>
        </p:txBody>
      </p:sp>
      <p:pic>
        <p:nvPicPr>
          <p:cNvPr id="2050" name="Picture 2"/>
          <p:cNvPicPr>
            <a:picLocks noChangeAspect="1" noChangeArrowheads="1"/>
          </p:cNvPicPr>
          <p:nvPr/>
        </p:nvPicPr>
        <p:blipFill>
          <a:blip r:embed="rId2"/>
          <a:srcRect/>
          <a:stretch>
            <a:fillRect/>
          </a:stretch>
        </p:blipFill>
        <p:spPr bwMode="auto">
          <a:xfrm>
            <a:off x="2625090" y="2633737"/>
            <a:ext cx="2533650" cy="6286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2803134" y="6023316"/>
            <a:ext cx="2552700" cy="609600"/>
          </a:xfrm>
          <a:prstGeom prst="rect">
            <a:avLst/>
          </a:prstGeom>
          <a:noFill/>
          <a:ln w="9525">
            <a:noFill/>
            <a:miter lim="800000"/>
            <a:headEnd/>
            <a:tailEnd/>
          </a:ln>
          <a:effectLst/>
        </p:spPr>
      </p:pic>
    </p:spTree>
    <p:extLst>
      <p:ext uri="{BB962C8B-B14F-4D97-AF65-F5344CB8AC3E}">
        <p14:creationId xmlns:p14="http://schemas.microsoft.com/office/powerpoint/2010/main" val="28425006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81200" y="685800"/>
            <a:ext cx="8229600" cy="5791200"/>
          </a:xfrm>
        </p:spPr>
        <p:txBody>
          <a:bodyPr/>
          <a:lstStyle/>
          <a:p>
            <a:pPr lvl="0" algn="l" rtl="0"/>
            <a:r>
              <a:rPr lang="en-US" sz="2000" b="1" u="sng" dirty="0">
                <a:solidFill>
                  <a:prstClr val="black"/>
                </a:solidFill>
              </a:rPr>
              <a:t>Yield factor:</a:t>
            </a:r>
          </a:p>
          <a:p>
            <a:pPr lvl="0" algn="l" rtl="0">
              <a:buNone/>
            </a:pPr>
            <a:r>
              <a:rPr lang="en-US" sz="2000" dirty="0">
                <a:solidFill>
                  <a:prstClr val="black"/>
                </a:solidFill>
              </a:rPr>
              <a:t>       It gives us how much the (</a:t>
            </a:r>
            <a:r>
              <a:rPr lang="en-US" sz="2000" dirty="0" err="1">
                <a:solidFill>
                  <a:prstClr val="black"/>
                </a:solidFill>
              </a:rPr>
              <a:t>Wp</a:t>
            </a:r>
            <a:r>
              <a:rPr lang="en-US" sz="2000" dirty="0">
                <a:solidFill>
                  <a:prstClr val="black"/>
                </a:solidFill>
              </a:rPr>
              <a:t>) produce (</a:t>
            </a:r>
            <a:r>
              <a:rPr lang="en-US" sz="2000" dirty="0" err="1">
                <a:solidFill>
                  <a:prstClr val="black"/>
                </a:solidFill>
              </a:rPr>
              <a:t>Wh</a:t>
            </a:r>
            <a:r>
              <a:rPr lang="en-US" sz="2000" dirty="0">
                <a:solidFill>
                  <a:prstClr val="black"/>
                </a:solidFill>
              </a:rPr>
              <a:t>) and it is can be calculated as follow:</a:t>
            </a:r>
          </a:p>
          <a:p>
            <a:pPr lvl="0" algn="l" rtl="0">
              <a:buNone/>
            </a:pPr>
            <a:r>
              <a:rPr lang="en-US" sz="2000" dirty="0">
                <a:solidFill>
                  <a:prstClr val="black"/>
                </a:solidFill>
              </a:rPr>
              <a:t>     </a:t>
            </a:r>
          </a:p>
          <a:p>
            <a:pPr lvl="0" algn="l" rtl="0">
              <a:buNone/>
            </a:pPr>
            <a:r>
              <a:rPr lang="en-US" sz="2000" dirty="0">
                <a:solidFill>
                  <a:prstClr val="black"/>
                </a:solidFill>
              </a:rPr>
              <a:t>       YF=</a:t>
            </a:r>
          </a:p>
          <a:p>
            <a:pPr algn="l" rtl="0"/>
            <a:endParaRPr lang="en-US" b="1" u="sng" dirty="0">
              <a:solidFill>
                <a:prstClr val="black"/>
              </a:solidFill>
            </a:endParaRPr>
          </a:p>
          <a:p>
            <a:pPr algn="l" rtl="0"/>
            <a:endParaRPr lang="en-US" b="1" u="sng" dirty="0">
              <a:solidFill>
                <a:prstClr val="black"/>
              </a:solidFill>
            </a:endParaRPr>
          </a:p>
          <a:p>
            <a:pPr algn="l" rtl="0"/>
            <a:endParaRPr lang="en-US" b="1" u="sng" dirty="0">
              <a:solidFill>
                <a:prstClr val="black"/>
              </a:solidFill>
            </a:endParaRPr>
          </a:p>
          <a:p>
            <a:pPr algn="l" rtl="0"/>
            <a:r>
              <a:rPr lang="en-US" b="1" u="sng" dirty="0">
                <a:solidFill>
                  <a:prstClr val="black"/>
                </a:solidFill>
              </a:rPr>
              <a:t>Coverage ratio:</a:t>
            </a:r>
          </a:p>
          <a:p>
            <a:pPr algn="l" rtl="0">
              <a:buNone/>
            </a:pPr>
            <a:r>
              <a:rPr lang="en-US" dirty="0">
                <a:solidFill>
                  <a:prstClr val="black"/>
                </a:solidFill>
              </a:rPr>
              <a:t>       it gives us an indicator to how much consumption covered from PV system.  </a:t>
            </a:r>
          </a:p>
          <a:p>
            <a:pPr algn="l" rtl="0"/>
            <a:endParaRPr lang="en-US" b="1" u="sng" dirty="0">
              <a:solidFill>
                <a:prstClr val="black"/>
              </a:solidFill>
            </a:endParaRPr>
          </a:p>
          <a:p>
            <a:pPr algn="l" rtl="0">
              <a:buNone/>
            </a:pPr>
            <a:r>
              <a:rPr lang="en-US" b="1" dirty="0">
                <a:solidFill>
                  <a:prstClr val="black"/>
                </a:solidFill>
              </a:rPr>
              <a:t>    </a:t>
            </a:r>
          </a:p>
          <a:p>
            <a:pPr algn="l" rtl="0">
              <a:buNone/>
            </a:pPr>
            <a:r>
              <a:rPr lang="en-US" b="1" dirty="0">
                <a:solidFill>
                  <a:prstClr val="black"/>
                </a:solidFill>
              </a:rPr>
              <a:t>          </a:t>
            </a:r>
            <a:r>
              <a:rPr lang="en-US" sz="2000" dirty="0">
                <a:solidFill>
                  <a:prstClr val="black"/>
                </a:solidFill>
              </a:rPr>
              <a:t>CR=</a:t>
            </a:r>
          </a:p>
          <a:p>
            <a:pPr algn="l" rtl="0">
              <a:buNone/>
            </a:pPr>
            <a:endParaRPr lang="en-US" sz="2000" dirty="0">
              <a:solidFill>
                <a:prstClr val="black"/>
              </a:solidFill>
            </a:endParaRPr>
          </a:p>
          <a:p>
            <a:pPr algn="l" rtl="0">
              <a:buNone/>
            </a:pPr>
            <a:endParaRPr lang="en-US" sz="2000" b="1" dirty="0">
              <a:solidFill>
                <a:prstClr val="black"/>
              </a:solidFill>
            </a:endParaRPr>
          </a:p>
          <a:p>
            <a:pPr algn="l" rtl="0">
              <a:buNone/>
            </a:pPr>
            <a:endParaRPr lang="en-US" sz="2000" b="1" dirty="0">
              <a:solidFill>
                <a:prstClr val="black"/>
              </a:solidFill>
            </a:endParaRPr>
          </a:p>
          <a:p>
            <a:pPr algn="l" rtl="0">
              <a:buNone/>
            </a:pPr>
            <a:endParaRPr lang="en-US" sz="2000" b="1" dirty="0">
              <a:solidFill>
                <a:prstClr val="black"/>
              </a:solidFill>
            </a:endParaRPr>
          </a:p>
        </p:txBody>
      </p:sp>
      <p:pic>
        <p:nvPicPr>
          <p:cNvPr id="4" name="Picture 5"/>
          <p:cNvPicPr>
            <a:picLocks noChangeAspect="1" noChangeArrowheads="1"/>
          </p:cNvPicPr>
          <p:nvPr/>
        </p:nvPicPr>
        <p:blipFill>
          <a:blip r:embed="rId2"/>
          <a:srcRect/>
          <a:stretch>
            <a:fillRect/>
          </a:stretch>
        </p:blipFill>
        <p:spPr bwMode="auto">
          <a:xfrm>
            <a:off x="3219451" y="2352676"/>
            <a:ext cx="2200275" cy="542925"/>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3714751" y="5715000"/>
            <a:ext cx="1704975" cy="514350"/>
          </a:xfrm>
          <a:prstGeom prst="rect">
            <a:avLst/>
          </a:prstGeom>
          <a:noFill/>
          <a:ln w="9525">
            <a:noFill/>
            <a:miter lim="800000"/>
            <a:headEnd/>
            <a:tailEnd/>
          </a:ln>
          <a:effectLst/>
        </p:spPr>
      </p:pic>
    </p:spTree>
    <p:extLst>
      <p:ext uri="{BB962C8B-B14F-4D97-AF65-F5344CB8AC3E}">
        <p14:creationId xmlns:p14="http://schemas.microsoft.com/office/powerpoint/2010/main" val="19234140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a:lnSpc>
                <a:spcPct val="115000"/>
              </a:lnSpc>
              <a:spcBef>
                <a:spcPts val="0"/>
              </a:spcBef>
              <a:spcAft>
                <a:spcPts val="1000"/>
              </a:spcAft>
            </a:pPr>
            <a:r>
              <a:rPr lang="en-US" smtClean="0">
                <a:latin typeface="Times New Roman" panose="02020603050405020304" pitchFamily="18" charset="0"/>
                <a:ea typeface="Calibri" panose="020F0502020204030204" pitchFamily="34" charset="0"/>
                <a:cs typeface="Arial" panose="020B0604020202020204" pitchFamily="34" charset="0"/>
              </a:rPr>
              <a:t>Theoretical monthly </a:t>
            </a:r>
            <a:r>
              <a:rPr lang="en-US" dirty="0">
                <a:latin typeface="Times New Roman" panose="02020603050405020304" pitchFamily="18" charset="0"/>
                <a:ea typeface="Calibri" panose="020F0502020204030204" pitchFamily="34" charset="0"/>
                <a:cs typeface="Arial" panose="020B0604020202020204" pitchFamily="34" charset="0"/>
              </a:rPr>
              <a:t>energy production of the PV system  (</a:t>
            </a:r>
            <a:r>
              <a:rPr lang="en-US" dirty="0" err="1">
                <a:latin typeface="Times New Roman" panose="02020603050405020304" pitchFamily="18" charset="0"/>
                <a:ea typeface="Calibri" panose="020F0502020204030204" pitchFamily="34" charset="0"/>
                <a:cs typeface="Arial" panose="020B0604020202020204" pitchFamily="34" charset="0"/>
              </a:rPr>
              <a:t>Mwh</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Calculated by using the following formula:</a:t>
            </a:r>
            <a:endParaRPr lang="en-US" sz="1600" dirty="0">
              <a:latin typeface="Calibri" panose="020F0502020204030204" pitchFamily="34" charset="0"/>
              <a:ea typeface="Calibri" panose="020F0502020204030204" pitchFamily="34" charset="0"/>
              <a:cs typeface="Arial" panose="020B0604020202020204" pitchFamily="34" charset="0"/>
            </a:endParaRPr>
          </a:p>
          <a:p>
            <a:pPr marL="0">
              <a:lnSpc>
                <a:spcPct val="115000"/>
              </a:lnSpc>
              <a:spcBef>
                <a:spcPts val="0"/>
              </a:spcBef>
              <a:spcAft>
                <a:spcPts val="1000"/>
              </a:spcAft>
            </a:pPr>
            <a:r>
              <a:rPr lang="en-US" b="1" dirty="0" err="1">
                <a:latin typeface="Times New Roman" panose="02020603050405020304" pitchFamily="18" charset="0"/>
                <a:ea typeface="Calibri" panose="020F0502020204030204" pitchFamily="34" charset="0"/>
                <a:cs typeface="Arial" panose="020B0604020202020204" pitchFamily="34" charset="0"/>
              </a:rPr>
              <a:t>E</a:t>
            </a:r>
            <a:r>
              <a:rPr lang="en-US" b="1" baseline="-25000" dirty="0" err="1">
                <a:latin typeface="Times New Roman" panose="02020603050405020304" pitchFamily="18" charset="0"/>
                <a:ea typeface="Calibri" panose="020F0502020204030204" pitchFamily="34" charset="0"/>
                <a:cs typeface="Arial" panose="020B0604020202020204" pitchFamily="34" charset="0"/>
              </a:rPr>
              <a:t>pv</a:t>
            </a:r>
            <a:r>
              <a:rPr lang="en-US" b="1" baseline="-25000" dirty="0">
                <a:latin typeface="Times New Roman" panose="02020603050405020304" pitchFamily="18" charset="0"/>
                <a:ea typeface="Calibri" panose="020F0502020204030204" pitchFamily="34" charset="0"/>
                <a:cs typeface="Arial" panose="020B0604020202020204" pitchFamily="34" charset="0"/>
              </a:rPr>
              <a:t> system</a:t>
            </a:r>
            <a:r>
              <a:rPr lang="en-US" b="1" dirty="0">
                <a:latin typeface="Times New Roman" panose="02020603050405020304" pitchFamily="18" charset="0"/>
                <a:ea typeface="Calibri" panose="020F0502020204030204" pitchFamily="34" charset="0"/>
                <a:cs typeface="Arial" panose="020B0604020202020204" pitchFamily="34" charset="0"/>
              </a:rPr>
              <a:t> = Solar radiation * Area of panel *Number of panel *Efficiency of panel *Efficiency of other equipment *Number of days  </a:t>
            </a:r>
            <a:endParaRPr lang="en-US" sz="16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79559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8284" y="446089"/>
            <a:ext cx="9533466" cy="5421311"/>
          </a:xfrm>
        </p:spPr>
        <p:txBody>
          <a:bodyPr>
            <a:normAutofit/>
          </a:bodyPr>
          <a:lstStyle/>
          <a:p>
            <a:r>
              <a:rPr lang="en-US" b="1" u="sng" dirty="0"/>
              <a:t>Why the solar energy very important especially in Palestine</a:t>
            </a:r>
            <a:r>
              <a:rPr lang="en-US" b="1" u="sng" dirty="0" smtClean="0"/>
              <a:t>:</a:t>
            </a:r>
          </a:p>
          <a:p>
            <a:endParaRPr lang="en-US" b="1" u="sng" dirty="0"/>
          </a:p>
          <a:p>
            <a:r>
              <a:rPr lang="en-US" dirty="0"/>
              <a:t>The   energy sector situation in Palestine is highly different compared to their countries in the Middle East due to many reasons:-</a:t>
            </a:r>
          </a:p>
          <a:p>
            <a:r>
              <a:rPr lang="en-US" dirty="0"/>
              <a:t>Non-availability of natural sources, unstable political conditions, financial crisis and high density </a:t>
            </a:r>
            <a:r>
              <a:rPr lang="en-US" dirty="0" smtClean="0"/>
              <a:t>population</a:t>
            </a:r>
          </a:p>
          <a:p>
            <a:r>
              <a:rPr lang="en-US" dirty="0"/>
              <a:t> For Palestine, the average solar resource ranges from5.4kWh/m2/day to6kWh/m2/day</a:t>
            </a:r>
          </a:p>
          <a:p>
            <a:r>
              <a:rPr lang="en-US" dirty="0"/>
              <a:t>This energy is very promising if it is compared to other places in the world like Spain-Madrid (4.88kWh/m2/day), USA-Denver (4.95 kWh/m2/day), Australia-Sidney (4.64kWh/m2/day), Mexico-Gulf of Mexico (4.78kWh/m2/day).</a:t>
            </a:r>
          </a:p>
          <a:p>
            <a:endParaRPr lang="en-US" dirty="0"/>
          </a:p>
        </p:txBody>
      </p:sp>
    </p:spTree>
    <p:extLst>
      <p:ext uri="{BB962C8B-B14F-4D97-AF65-F5344CB8AC3E}">
        <p14:creationId xmlns:p14="http://schemas.microsoft.com/office/powerpoint/2010/main" val="1096727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5474863"/>
              </p:ext>
            </p:extLst>
          </p:nvPr>
        </p:nvGraphicFramePr>
        <p:xfrm>
          <a:off x="285748" y="1524000"/>
          <a:ext cx="10706101" cy="4610106"/>
        </p:xfrm>
        <a:graphic>
          <a:graphicData uri="http://schemas.openxmlformats.org/drawingml/2006/table">
            <a:tbl>
              <a:tblPr/>
              <a:tblGrid>
                <a:gridCol w="1010120"/>
                <a:gridCol w="1227247"/>
                <a:gridCol w="1057322"/>
                <a:gridCol w="1750097"/>
                <a:gridCol w="1852490"/>
                <a:gridCol w="1956335"/>
                <a:gridCol w="1852490"/>
              </a:tblGrid>
              <a:tr h="927612">
                <a:tc>
                  <a:txBody>
                    <a:bodyPr/>
                    <a:lstStyle/>
                    <a:p>
                      <a:pPr algn="ctr" rtl="0">
                        <a:lnSpc>
                          <a:spcPct val="115000"/>
                        </a:lnSpc>
                        <a:spcAft>
                          <a:spcPts val="0"/>
                        </a:spcAft>
                      </a:pPr>
                      <a:r>
                        <a:rPr lang="en-US" sz="1100" dirty="0">
                          <a:latin typeface="Times New Roman"/>
                          <a:ea typeface="Calibri"/>
                          <a:cs typeface="Arial"/>
                        </a:rPr>
                        <a:t>Month</a:t>
                      </a:r>
                      <a:endParaRPr lang="en-US" sz="1000" dirty="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Solar radiation</a:t>
                      </a:r>
                      <a:endParaRPr lang="en-US" sz="1000">
                        <a:latin typeface="Calibri"/>
                        <a:ea typeface="Calibri"/>
                        <a:cs typeface="Arial"/>
                      </a:endParaRPr>
                    </a:p>
                    <a:p>
                      <a:pPr algn="ctr" rtl="0">
                        <a:lnSpc>
                          <a:spcPct val="115000"/>
                        </a:lnSpc>
                        <a:spcAft>
                          <a:spcPts val="0"/>
                        </a:spcAft>
                      </a:pPr>
                      <a:r>
                        <a:rPr lang="en-US" sz="1100">
                          <a:latin typeface="Times New Roman"/>
                          <a:ea typeface="Calibri"/>
                          <a:cs typeface="Arial"/>
                        </a:rPr>
                        <a:t>Kw/m</a:t>
                      </a:r>
                      <a:r>
                        <a:rPr lang="en-US" sz="1100" baseline="30000">
                          <a:latin typeface="Times New Roman"/>
                          <a:ea typeface="Calibri"/>
                          <a:cs typeface="Arial"/>
                        </a:rPr>
                        <a:t>2</a:t>
                      </a:r>
                      <a:r>
                        <a:rPr lang="en-US" sz="1100">
                          <a:latin typeface="Times New Roman"/>
                          <a:ea typeface="Calibri"/>
                          <a:cs typeface="Arial"/>
                        </a:rPr>
                        <a:t> per day</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Power consumption</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latin typeface="Times New Roman"/>
                          <a:ea typeface="Calibri"/>
                          <a:cs typeface="Arial"/>
                        </a:rPr>
                        <a:t>PV production</a:t>
                      </a:r>
                      <a:endParaRPr lang="en-US" sz="1000">
                        <a:latin typeface="Calibri"/>
                        <a:ea typeface="Calibri"/>
                        <a:cs typeface="Arial"/>
                      </a:endParaRPr>
                    </a:p>
                    <a:p>
                      <a:pPr algn="ctr" rtl="0">
                        <a:lnSpc>
                          <a:spcPct val="115000"/>
                        </a:lnSpc>
                        <a:spcAft>
                          <a:spcPts val="0"/>
                        </a:spcAft>
                      </a:pPr>
                      <a:r>
                        <a:rPr lang="en-US" sz="1100">
                          <a:latin typeface="Times New Roman"/>
                          <a:ea typeface="Calibri"/>
                          <a:cs typeface="Arial"/>
                        </a:rPr>
                        <a:t>(theoretical) </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Coverage </a:t>
                      </a:r>
                      <a:endParaRPr lang="en-US" sz="1000">
                        <a:latin typeface="Calibri"/>
                        <a:ea typeface="Calibri"/>
                        <a:cs typeface="Arial"/>
                      </a:endParaRPr>
                    </a:p>
                    <a:p>
                      <a:pPr algn="ctr" rtl="0">
                        <a:lnSpc>
                          <a:spcPct val="115000"/>
                        </a:lnSpc>
                        <a:spcAft>
                          <a:spcPts val="0"/>
                        </a:spcAft>
                      </a:pPr>
                      <a:r>
                        <a:rPr lang="en-US" sz="1100">
                          <a:latin typeface="Times New Roman"/>
                          <a:ea typeface="Calibri"/>
                          <a:cs typeface="Arial"/>
                        </a:rPr>
                        <a:t>(%)</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Saving in NIS</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Yield factor</a:t>
                      </a:r>
                      <a:endParaRPr lang="en-US" sz="1000">
                        <a:latin typeface="Calibri"/>
                        <a:ea typeface="Calibri"/>
                        <a:cs typeface="Arial"/>
                      </a:endParaRPr>
                    </a:p>
                    <a:p>
                      <a:pPr algn="ctr" rtl="0">
                        <a:lnSpc>
                          <a:spcPct val="115000"/>
                        </a:lnSpc>
                        <a:spcAft>
                          <a:spcPts val="0"/>
                        </a:spcAft>
                      </a:pPr>
                      <a:r>
                        <a:rPr lang="en-US" sz="1100">
                          <a:latin typeface="Times New Roman"/>
                          <a:ea typeface="Calibri"/>
                          <a:cs typeface="Arial"/>
                        </a:rPr>
                        <a:t>(YF)</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January</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2.46</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2.74MWh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24.9</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1680.7</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83.95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February</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3.388</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3.413MWh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31.03</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2093.5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104.56</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March</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5.15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5.74MWh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52.18</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3520.9</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175.86</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April</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6.18</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6.67MWh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60.6</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4091.4</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204.35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May</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7.03</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7.84MWh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71.27</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4809.1</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240.2</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June</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7.65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8.26MWh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75.1</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5066.7</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253.1</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July</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7.75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8.64MWh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78.5</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5299.8</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264.7</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August</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6.9</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7.7MWh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62.73</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4723.2</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235.9</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250">
                <a:tc>
                  <a:txBody>
                    <a:bodyPr/>
                    <a:lstStyle/>
                    <a:p>
                      <a:pPr algn="ctr" rtl="0">
                        <a:lnSpc>
                          <a:spcPts val="1500"/>
                        </a:lnSpc>
                        <a:spcAft>
                          <a:spcPts val="0"/>
                        </a:spcAft>
                      </a:pPr>
                      <a:r>
                        <a:rPr lang="en-US" sz="1100">
                          <a:solidFill>
                            <a:srgbClr val="000000"/>
                          </a:solidFill>
                          <a:latin typeface="Arial"/>
                          <a:ea typeface="Times New Roman"/>
                          <a:cs typeface="Arial"/>
                        </a:rPr>
                        <a:t>September</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dirty="0">
                          <a:latin typeface="Arial"/>
                          <a:ea typeface="Calibri"/>
                          <a:cs typeface="Arial"/>
                        </a:rPr>
                        <a:t>5.88</a:t>
                      </a:r>
                      <a:endParaRPr lang="en-US" sz="1000" dirty="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6.56MWh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59.64</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4023.9</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200.98</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October</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4.42</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4.9MWh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44.54</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3005.7</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150.1</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November</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2.78</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3MWh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27.27</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1840.2</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91.9</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204">
                <a:tc>
                  <a:txBody>
                    <a:bodyPr/>
                    <a:lstStyle/>
                    <a:p>
                      <a:pPr algn="ctr" rtl="0">
                        <a:lnSpc>
                          <a:spcPts val="1500"/>
                        </a:lnSpc>
                        <a:spcAft>
                          <a:spcPts val="0"/>
                        </a:spcAft>
                      </a:pPr>
                      <a:r>
                        <a:rPr lang="en-US" sz="1100">
                          <a:solidFill>
                            <a:srgbClr val="000000"/>
                          </a:solidFill>
                          <a:latin typeface="Arial"/>
                          <a:ea typeface="Times New Roman"/>
                          <a:cs typeface="Arial"/>
                        </a:rPr>
                        <a:t>December</a:t>
                      </a:r>
                      <a:endParaRPr lang="en-US" sz="1000">
                        <a:latin typeface="Calibri"/>
                        <a:ea typeface="Calibri"/>
                        <a:cs typeface="Arial"/>
                      </a:endParaRPr>
                    </a:p>
                  </a:txBody>
                  <a:tcPr marL="60286" marR="60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900">
                          <a:latin typeface="Arial"/>
                          <a:ea typeface="Calibri"/>
                          <a:cs typeface="Arial"/>
                        </a:rPr>
                        <a:t>2.52</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2.81MWh</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25.54</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latin typeface="Times New Roman"/>
                          <a:ea typeface="Calibri"/>
                          <a:cs typeface="Arial"/>
                        </a:rPr>
                        <a:t>1723.6</a:t>
                      </a:r>
                      <a:endParaRPr lang="en-US" sz="100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latin typeface="Times New Roman"/>
                          <a:ea typeface="Calibri"/>
                          <a:cs typeface="Arial"/>
                        </a:rPr>
                        <a:t>86.1</a:t>
                      </a:r>
                      <a:endParaRPr lang="en-US" sz="1000" dirty="0">
                        <a:latin typeface="Calibri"/>
                        <a:ea typeface="Calibri"/>
                        <a:cs typeface="Arial"/>
                      </a:endParaRPr>
                    </a:p>
                  </a:txBody>
                  <a:tcPr marL="60286" marR="60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86675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33401"/>
            <a:ext cx="7838016" cy="4114799"/>
          </a:xfrm>
        </p:spPr>
        <p:txBody>
          <a:bodyPr/>
          <a:lstStyle/>
          <a:p>
            <a:r>
              <a:rPr lang="en-US" dirty="0"/>
              <a:t>Ramallah in the middle part of the West Bank and Hebron in south part of the West Bank in year 2010.The highest solar radiation average for year 2010 in </a:t>
            </a:r>
            <a:r>
              <a:rPr lang="en-US" dirty="0" err="1"/>
              <a:t>Salfeet</a:t>
            </a:r>
            <a:r>
              <a:rPr lang="en-US" dirty="0"/>
              <a:t> is 5.65kWh/m2/day, then Ramallah is 5.5 kWh/m2/day, Hebron is 5.14kWh/m2/day.</a:t>
            </a:r>
          </a:p>
          <a:p>
            <a:endParaRPr lang="en-US" dirty="0"/>
          </a:p>
        </p:txBody>
      </p:sp>
      <p:pic>
        <p:nvPicPr>
          <p:cNvPr id="4" name="Picture 3" descr="C:\Users\a\Desktop\مشروع التخردج\Capture1.PNG"/>
          <p:cNvPicPr/>
          <p:nvPr/>
        </p:nvPicPr>
        <p:blipFill>
          <a:blip r:embed="rId2">
            <a:extLst>
              <a:ext uri="{28A0092B-C50C-407E-A947-70E740481C1C}">
                <a14:useLocalDpi xmlns:a14="http://schemas.microsoft.com/office/drawing/2010/main" val="0"/>
              </a:ext>
            </a:extLst>
          </a:blip>
          <a:srcRect/>
          <a:stretch>
            <a:fillRect/>
          </a:stretch>
        </p:blipFill>
        <p:spPr bwMode="auto">
          <a:xfrm>
            <a:off x="876300" y="2212657"/>
            <a:ext cx="6457950" cy="2702243"/>
          </a:xfrm>
          <a:prstGeom prst="rect">
            <a:avLst/>
          </a:prstGeom>
          <a:noFill/>
          <a:ln>
            <a:noFill/>
          </a:ln>
        </p:spPr>
      </p:pic>
      <p:sp>
        <p:nvSpPr>
          <p:cNvPr id="5" name="Rectangle 4"/>
          <p:cNvSpPr/>
          <p:nvPr/>
        </p:nvSpPr>
        <p:spPr>
          <a:xfrm>
            <a:off x="1371600" y="5083585"/>
            <a:ext cx="6096000" cy="729430"/>
          </a:xfrm>
          <a:prstGeom prst="rect">
            <a:avLst/>
          </a:prstGeom>
        </p:spPr>
        <p:txBody>
          <a:bodyPr>
            <a:spAutoFit/>
          </a:bodyPr>
          <a:lstStyle/>
          <a:p>
            <a:pPr algn="ctr">
              <a:lnSpc>
                <a:spcPct val="115000"/>
              </a:lnSpc>
              <a:spcAft>
                <a:spcPts val="1000"/>
              </a:spcAft>
              <a:tabLst>
                <a:tab pos="3272155" algn="l"/>
              </a:tabLst>
            </a:pPr>
            <a:r>
              <a:rPr lang="en-US" b="1" dirty="0">
                <a:latin typeface="Times New Roman" panose="02020603050405020304" pitchFamily="18" charset="0"/>
                <a:ea typeface="Calibri" panose="020F0502020204030204" pitchFamily="34" charset="0"/>
                <a:cs typeface="Arial" panose="020B0604020202020204" pitchFamily="34" charset="0"/>
              </a:rPr>
              <a:t>Fig. 3. Monthly averages of solar radiation in different cities in West Bank in year 2010</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27118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6384" y="655639"/>
            <a:ext cx="8596668" cy="4068761"/>
          </a:xfrm>
        </p:spPr>
        <p:txBody>
          <a:bodyPr>
            <a:normAutofit/>
          </a:bodyPr>
          <a:lstStyle/>
          <a:p>
            <a:r>
              <a:rPr lang="en-US" dirty="0"/>
              <a:t>* High fuel cost in Palestine makes PV more feasible than diesel powered electric generators in supplying power to different applications in rural areas.</a:t>
            </a:r>
          </a:p>
          <a:p>
            <a:r>
              <a:rPr lang="en-US" dirty="0"/>
              <a:t> </a:t>
            </a:r>
          </a:p>
          <a:p>
            <a:r>
              <a:rPr lang="en-US" dirty="0"/>
              <a:t> * High average of solar radiation intensity and sun shine hours of about 3000h per year.</a:t>
            </a:r>
          </a:p>
          <a:p>
            <a:r>
              <a:rPr lang="en-US" dirty="0"/>
              <a:t> * Availability of a large number of rural villages, settlement sand public utilities isolated from the electric grid that will not be connected to it in the near future. </a:t>
            </a:r>
          </a:p>
          <a:p>
            <a:endParaRPr lang="en-US" dirty="0"/>
          </a:p>
        </p:txBody>
      </p:sp>
    </p:spTree>
    <p:extLst>
      <p:ext uri="{BB962C8B-B14F-4D97-AF65-F5344CB8AC3E}">
        <p14:creationId xmlns:p14="http://schemas.microsoft.com/office/powerpoint/2010/main" val="3827312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normAutofit fontScale="90000"/>
          </a:bodyPr>
          <a:lstStyle/>
          <a:p>
            <a:r>
              <a:rPr lang="en-US" dirty="0" smtClean="0"/>
              <a:t>The solar angles very important in the solar system</a:t>
            </a:r>
            <a:br>
              <a:rPr lang="en-US" dirty="0" smtClean="0"/>
            </a:br>
            <a:r>
              <a:rPr lang="en-US" dirty="0" smtClean="0"/>
              <a:t>because the </a:t>
            </a:r>
            <a:r>
              <a:rPr lang="en-US" dirty="0" err="1" smtClean="0"/>
              <a:t>efficncy</a:t>
            </a:r>
            <a:r>
              <a:rPr lang="en-US" dirty="0" smtClean="0"/>
              <a:t> is depend on the angle .</a:t>
            </a:r>
            <a:endParaRPr lang="en-US" dirty="0"/>
          </a:p>
        </p:txBody>
      </p:sp>
    </p:spTree>
    <p:extLst>
      <p:ext uri="{BB962C8B-B14F-4D97-AF65-F5344CB8AC3E}">
        <p14:creationId xmlns:p14="http://schemas.microsoft.com/office/powerpoint/2010/main" val="3103204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73" y="312738"/>
            <a:ext cx="10515600" cy="1325563"/>
          </a:xfrm>
        </p:spPr>
        <p:txBody>
          <a:bodyPr>
            <a:normAutofit fontScale="90000"/>
          </a:bodyPr>
          <a:lstStyle/>
          <a:p>
            <a:r>
              <a:rPr lang="en-US" dirty="0" smtClean="0"/>
              <a:t>First: the declination angle (delta)</a:t>
            </a:r>
            <a:br>
              <a:rPr lang="en-US" dirty="0" smtClean="0"/>
            </a:br>
            <a:r>
              <a:rPr lang="en-US" dirty="0" smtClean="0"/>
              <a:t>it is the angle between the  sun line ray and the </a:t>
            </a:r>
            <a:r>
              <a:rPr lang="en-US" dirty="0"/>
              <a:t>Earth's </a:t>
            </a:r>
            <a:r>
              <a:rPr lang="en-US" dirty="0" smtClean="0"/>
              <a:t>equator.</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1837" y="2010368"/>
            <a:ext cx="4226243" cy="4276131"/>
          </a:xfrm>
          <a:prstGeom prst="rect">
            <a:avLst/>
          </a:prstGeom>
        </p:spPr>
      </p:pic>
      <p:sp>
        <p:nvSpPr>
          <p:cNvPr id="5" name="AutoShape 2" descr="\delta "/>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elta "/>
          <p:cNvSpPr>
            <a:spLocks noChangeAspect="1" noChangeArrowheads="1"/>
          </p:cNvSpPr>
          <p:nvPr/>
        </p:nvSpPr>
        <p:spPr bwMode="auto">
          <a:xfrm>
            <a:off x="407416" y="16827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elta "/>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04861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3489"/>
            <a:ext cx="10515600" cy="1325563"/>
          </a:xfrm>
        </p:spPr>
        <p:txBody>
          <a:bodyPr>
            <a:normAutofit/>
          </a:bodyPr>
          <a:lstStyle/>
          <a:p>
            <a:r>
              <a:rPr lang="en-US" dirty="0" smtClean="0"/>
              <a:t>The  declination angle is change every day:</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so Every year the solar declination goes from -23.44 degrees to +23.44 degrees in line with the Earth's seasons.</a:t>
            </a:r>
          </a:p>
          <a:p>
            <a:pPr marL="0" indent="0">
              <a:buNone/>
            </a:pPr>
            <a:endParaRPr lang="en-US" dirty="0" smtClean="0"/>
          </a:p>
          <a:p>
            <a:endParaRPr lang="en-US" dirty="0"/>
          </a:p>
        </p:txBody>
      </p:sp>
      <p:sp>
        <p:nvSpPr>
          <p:cNvPr id="4" name="Rectangle 3"/>
          <p:cNvSpPr/>
          <p:nvPr/>
        </p:nvSpPr>
        <p:spPr>
          <a:xfrm>
            <a:off x="4581098" y="3244334"/>
            <a:ext cx="184731" cy="369332"/>
          </a:xfrm>
          <a:prstGeom prst="rect">
            <a:avLst/>
          </a:prstGeom>
        </p:spPr>
        <p:txBody>
          <a:bodyPr wrap="none">
            <a:spAutoFit/>
          </a:bodyPr>
          <a:lstStyle/>
          <a:p>
            <a:endParaRPr lang="en-US" dirty="0" smtClean="0"/>
          </a:p>
        </p:txBody>
      </p:sp>
    </p:spTree>
    <p:extLst>
      <p:ext uri="{BB962C8B-B14F-4D97-AF65-F5344CB8AC3E}">
        <p14:creationId xmlns:p14="http://schemas.microsoft.com/office/powerpoint/2010/main" val="1186429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649</TotalTime>
  <Words>1630</Words>
  <Application>Microsoft Office PowerPoint</Application>
  <PresentationFormat>Widescreen</PresentationFormat>
  <Paragraphs>366</Paragraphs>
  <Slides>40</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Arial</vt:lpstr>
      <vt:lpstr>Calibri</vt:lpstr>
      <vt:lpstr>Tahoma</vt:lpstr>
      <vt:lpstr>Times New Roman</vt:lpstr>
      <vt:lpstr>Trebuchet MS</vt:lpstr>
      <vt:lpstr>Wingdings</vt:lpstr>
      <vt:lpstr>Wingdings 3</vt:lpstr>
      <vt:lpstr>Facet</vt:lpstr>
      <vt:lpstr>سمة Office</vt:lpstr>
      <vt:lpstr>33KWp PV System</vt:lpstr>
      <vt:lpstr>PowerPoint Presentation</vt:lpstr>
      <vt:lpstr>PowerPoint Presentation</vt:lpstr>
      <vt:lpstr>PowerPoint Presentation</vt:lpstr>
      <vt:lpstr>PowerPoint Presentation</vt:lpstr>
      <vt:lpstr>PowerPoint Presentation</vt:lpstr>
      <vt:lpstr>The solar angles very important in the solar system because the efficncy is depend on the angle .</vt:lpstr>
      <vt:lpstr>First: the declination angle (delta) it is the angle between the  sun line ray and the Earth's equator.</vt:lpstr>
      <vt:lpstr>The  declination angle is change every day: </vt:lpstr>
      <vt:lpstr>The declinantion angle calculated by :</vt:lpstr>
      <vt:lpstr>PowerPoint Presentation</vt:lpstr>
      <vt:lpstr>Second angle the altitude and the zenith  angle : </vt:lpstr>
      <vt:lpstr>The hour angle</vt:lpstr>
      <vt:lpstr>It calculated by : </vt:lpstr>
      <vt:lpstr>Latitude and longitude angles</vt:lpstr>
      <vt:lpstr>PowerPoint Presentation</vt:lpstr>
      <vt:lpstr>We can find the altitude angle by the following : </vt:lpstr>
      <vt:lpstr>The following angle is by using solar sys program: </vt:lpstr>
      <vt:lpstr>PowerPoint Presentation</vt:lpstr>
      <vt:lpstr>The tilt angle that is the angle  between the horizontal and the panel  B=90-(alfa) but: alfa=90-latitude +delta.</vt:lpstr>
      <vt:lpstr>Azimuth angle for the collector  it the angle of btween the collector and the south angle .  </vt:lpstr>
      <vt:lpstr>PowerPoint Presentation</vt:lpstr>
      <vt:lpstr>PowerPoint Presentation</vt:lpstr>
      <vt:lpstr>Type of PV used in the project: </vt:lpstr>
      <vt:lpstr>PowerPoint Presentation</vt:lpstr>
      <vt:lpstr>Types of Inverters: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Assessing The project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solar angles </dc:title>
  <dc:creator>yousef alawneh</dc:creator>
  <cp:lastModifiedBy>yousef alawneh</cp:lastModifiedBy>
  <cp:revision>56</cp:revision>
  <dcterms:created xsi:type="dcterms:W3CDTF">2017-12-18T07:54:35Z</dcterms:created>
  <dcterms:modified xsi:type="dcterms:W3CDTF">2017-12-20T14:00:40Z</dcterms:modified>
</cp:coreProperties>
</file>