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2" r:id="rId1"/>
  </p:sldMasterIdLst>
  <p:sldIdLst>
    <p:sldId id="256" r:id="rId2"/>
    <p:sldId id="257" r:id="rId3"/>
    <p:sldId id="258" r:id="rId4"/>
    <p:sldId id="259" r:id="rId5"/>
    <p:sldId id="260" r:id="rId6"/>
    <p:sldId id="271" r:id="rId7"/>
    <p:sldId id="261" r:id="rId8"/>
    <p:sldId id="262" r:id="rId9"/>
    <p:sldId id="263" r:id="rId10"/>
    <p:sldId id="264" r:id="rId11"/>
    <p:sldId id="265" r:id="rId12"/>
    <p:sldId id="272" r:id="rId13"/>
    <p:sldId id="273" r:id="rId14"/>
    <p:sldId id="274" r:id="rId15"/>
    <p:sldId id="278" r:id="rId16"/>
    <p:sldId id="277" r:id="rId17"/>
    <p:sldId id="275" r:id="rId18"/>
    <p:sldId id="276" r:id="rId19"/>
    <p:sldId id="279"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نمط ذو نسُق 1 - تمييز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C89EF96-8CEA-46FF-86C4-4CE0E7609802}" styleName="نمط فاتح 3 - تميي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النمط الفاتح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79" autoAdjust="0"/>
    <p:restoredTop sz="94660"/>
  </p:normalViewPr>
  <p:slideViewPr>
    <p:cSldViewPr>
      <p:cViewPr>
        <p:scale>
          <a:sx n="50" d="100"/>
          <a:sy n="50" d="100"/>
        </p:scale>
        <p:origin x="-107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325773" y="6117336"/>
            <a:ext cx="857473" cy="365125"/>
          </a:xfrm>
        </p:spPr>
        <p:txBody>
          <a:bodyPr/>
          <a:lstStyle/>
          <a:p>
            <a:fld id="{E3A0F2CC-EED6-4D7C-92A9-C85704EEA8CF}" type="datetimeFigureOut">
              <a:rPr lang="en-US" smtClean="0"/>
              <a:t>12/30/2020</a:t>
            </a:fld>
            <a:endParaRPr lang="en-US"/>
          </a:p>
        </p:txBody>
      </p:sp>
      <p:sp>
        <p:nvSpPr>
          <p:cNvPr id="5" name="Footer Placeholder 4"/>
          <p:cNvSpPr>
            <a:spLocks noGrp="1"/>
          </p:cNvSpPr>
          <p:nvPr>
            <p:ph type="ftr" sz="quarter" idx="11"/>
          </p:nvPr>
        </p:nvSpPr>
        <p:spPr>
          <a:xfrm>
            <a:off x="3623733" y="6117336"/>
            <a:ext cx="3609438" cy="365125"/>
          </a:xfrm>
        </p:spPr>
        <p:txBody>
          <a:bodyPr/>
          <a:lstStyle/>
          <a:p>
            <a:endParaRPr lang="en-US"/>
          </a:p>
        </p:txBody>
      </p:sp>
      <p:sp>
        <p:nvSpPr>
          <p:cNvPr id="6" name="Slide Number Placeholder 5"/>
          <p:cNvSpPr>
            <a:spLocks noGrp="1"/>
          </p:cNvSpPr>
          <p:nvPr>
            <p:ph type="sldNum" sz="quarter" idx="12"/>
          </p:nvPr>
        </p:nvSpPr>
        <p:spPr>
          <a:xfrm>
            <a:off x="8275320" y="6117336"/>
            <a:ext cx="411480" cy="365125"/>
          </a:xfrm>
        </p:spPr>
        <p:txBody>
          <a:bodyPr/>
          <a:lstStyle/>
          <a:p>
            <a:fld id="{51B3D447-8196-480B-883B-6C8EFB9A6815}" type="slidenum">
              <a:rPr lang="en-US" smtClean="0"/>
              <a:t>‹#›</a:t>
            </a:fld>
            <a:endParaRPr lang="en-US"/>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a14="http://schemas.microsoft.com/office/drawing/2010/main" w="9525">
                <a:solidFill>
                  <a:srgbClr val="000000"/>
                </a:solidFill>
                <a:round/>
                <a:headEnd/>
                <a:tailEnd/>
              </a14:hiddenLine>
            </a:ext>
          </a:extLst>
        </p:spPr>
      </p:sp>
    </p:spTree>
    <p:extLst>
      <p:ext uri="{BB962C8B-B14F-4D97-AF65-F5344CB8AC3E}">
        <p14:creationId xmlns:p14="http://schemas.microsoft.com/office/powerpoint/2010/main" val="1396341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A0F2CC-EED6-4D7C-92A9-C85704EEA8CF}" type="datetimeFigureOut">
              <a:rPr lang="en-US" smtClean="0"/>
              <a:t>12/30/2020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B3D447-8196-480B-883B-6C8EFB9A6815}" type="slidenum">
              <a:rPr lang="en-US" smtClean="0"/>
              <a:t>‹#›</a:t>
            </a:fld>
            <a:endParaRPr lang="en-US"/>
          </a:p>
        </p:txBody>
      </p:sp>
    </p:spTree>
    <p:extLst>
      <p:ext uri="{BB962C8B-B14F-4D97-AF65-F5344CB8AC3E}">
        <p14:creationId xmlns:p14="http://schemas.microsoft.com/office/powerpoint/2010/main" val="4793246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A0F2CC-EED6-4D7C-92A9-C85704EEA8CF}" type="datetimeFigureOut">
              <a:rPr lang="en-US" smtClean="0"/>
              <a:t>12/30/2020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B3D447-8196-480B-883B-6C8EFB9A6815}" type="slidenum">
              <a:rPr lang="en-US" smtClean="0"/>
              <a:t>‹#›</a:t>
            </a:fld>
            <a:endParaRPr lang="en-US"/>
          </a:p>
        </p:txBody>
      </p:sp>
    </p:spTree>
    <p:extLst>
      <p:ext uri="{BB962C8B-B14F-4D97-AF65-F5344CB8AC3E}">
        <p14:creationId xmlns:p14="http://schemas.microsoft.com/office/powerpoint/2010/main" val="23210137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A0F2CC-EED6-4D7C-92A9-C85704EEA8CF}" type="datetimeFigureOut">
              <a:rPr lang="en-US" smtClean="0"/>
              <a:t>12/30/2020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B3D447-8196-480B-883B-6C8EFB9A6815}" type="slidenum">
              <a:rPr lang="en-US" smtClean="0"/>
              <a:t>‹#›</a:t>
            </a:fld>
            <a:endParaRPr lang="en-US"/>
          </a:p>
        </p:txBody>
      </p:sp>
    </p:spTree>
    <p:extLst>
      <p:ext uri="{BB962C8B-B14F-4D97-AF65-F5344CB8AC3E}">
        <p14:creationId xmlns:p14="http://schemas.microsoft.com/office/powerpoint/2010/main" val="19358584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A0F2CC-EED6-4D7C-92A9-C85704EEA8CF}" type="datetimeFigureOut">
              <a:rPr lang="en-US" smtClean="0"/>
              <a:t>12/30/2020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B3D447-8196-480B-883B-6C8EFB9A6815}" type="slidenum">
              <a:rPr lang="en-US" smtClean="0"/>
              <a:t>‹#›</a:t>
            </a:fld>
            <a:endParaRPr lang="en-US"/>
          </a:p>
        </p:txBody>
      </p:sp>
    </p:spTree>
    <p:extLst>
      <p:ext uri="{BB962C8B-B14F-4D97-AF65-F5344CB8AC3E}">
        <p14:creationId xmlns:p14="http://schemas.microsoft.com/office/powerpoint/2010/main" val="1056603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A0F2CC-EED6-4D7C-92A9-C85704EEA8CF}" type="datetimeFigureOut">
              <a:rPr lang="en-US" smtClean="0"/>
              <a:t>12/30/2020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B3D447-8196-480B-883B-6C8EFB9A6815}" type="slidenum">
              <a:rPr lang="en-US" smtClean="0"/>
              <a:t>‹#›</a:t>
            </a:fld>
            <a:endParaRPr lang="en-US"/>
          </a:p>
        </p:txBody>
      </p:sp>
    </p:spTree>
    <p:extLst>
      <p:ext uri="{BB962C8B-B14F-4D97-AF65-F5344CB8AC3E}">
        <p14:creationId xmlns:p14="http://schemas.microsoft.com/office/powerpoint/2010/main" val="8334557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A0F2CC-EED6-4D7C-92A9-C85704EEA8CF}" type="datetimeFigureOut">
              <a:rPr lang="en-US" smtClean="0"/>
              <a:t>12/30/2020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B3D447-8196-480B-883B-6C8EFB9A6815}" type="slidenum">
              <a:rPr lang="en-US" smtClean="0"/>
              <a:t>‹#›</a:t>
            </a:fld>
            <a:endParaRPr lang="en-US"/>
          </a:p>
        </p:txBody>
      </p:sp>
    </p:spTree>
    <p:extLst>
      <p:ext uri="{BB962C8B-B14F-4D97-AF65-F5344CB8AC3E}">
        <p14:creationId xmlns:p14="http://schemas.microsoft.com/office/powerpoint/2010/main" val="11437379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3A0F2CC-EED6-4D7C-92A9-C85704EEA8CF}" type="datetimeFigureOut">
              <a:rPr lang="en-US" smtClean="0"/>
              <a:t>12/30/2020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B3D447-8196-480B-883B-6C8EFB9A6815}" type="slidenum">
              <a:rPr lang="en-US" smtClean="0"/>
              <a:t>‹#›</a:t>
            </a:fld>
            <a:endParaRPr lang="en-US"/>
          </a:p>
        </p:txBody>
      </p:sp>
    </p:spTree>
    <p:extLst>
      <p:ext uri="{BB962C8B-B14F-4D97-AF65-F5344CB8AC3E}">
        <p14:creationId xmlns:p14="http://schemas.microsoft.com/office/powerpoint/2010/main" val="2470268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3A0F2CC-EED6-4D7C-92A9-C85704EEA8CF}" type="datetimeFigureOut">
              <a:rPr lang="en-US" smtClean="0"/>
              <a:t>12/30/2020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B3D447-8196-480B-883B-6C8EFB9A6815}" type="slidenum">
              <a:rPr lang="en-US" smtClean="0"/>
              <a:t>‹#›</a:t>
            </a:fld>
            <a:endParaRPr lang="en-US"/>
          </a:p>
        </p:txBody>
      </p:sp>
    </p:spTree>
    <p:extLst>
      <p:ext uri="{BB962C8B-B14F-4D97-AF65-F5344CB8AC3E}">
        <p14:creationId xmlns:p14="http://schemas.microsoft.com/office/powerpoint/2010/main" val="99671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344329" y="6108173"/>
            <a:ext cx="857473" cy="365125"/>
          </a:xfrm>
        </p:spPr>
        <p:txBody>
          <a:bodyPr/>
          <a:lstStyle/>
          <a:p>
            <a:fld id="{E3A0F2CC-EED6-4D7C-92A9-C85704EEA8CF}" type="datetimeFigureOut">
              <a:rPr lang="en-US" smtClean="0"/>
              <a:t>12/30/2020</a:t>
            </a:fld>
            <a:endParaRPr lang="en-US"/>
          </a:p>
        </p:txBody>
      </p:sp>
      <p:sp>
        <p:nvSpPr>
          <p:cNvPr id="5" name="Footer Placeholder 4"/>
          <p:cNvSpPr>
            <a:spLocks noGrp="1"/>
          </p:cNvSpPr>
          <p:nvPr>
            <p:ph type="ftr" sz="quarter" idx="11"/>
          </p:nvPr>
        </p:nvSpPr>
        <p:spPr>
          <a:xfrm>
            <a:off x="1972647" y="6108173"/>
            <a:ext cx="5314517" cy="365125"/>
          </a:xfrm>
        </p:spPr>
        <p:txBody>
          <a:bodyPr/>
          <a:lstStyle/>
          <a:p>
            <a:endParaRPr lang="en-US"/>
          </a:p>
        </p:txBody>
      </p:sp>
      <p:sp>
        <p:nvSpPr>
          <p:cNvPr id="6" name="Slide Number Placeholder 5"/>
          <p:cNvSpPr>
            <a:spLocks noGrp="1"/>
          </p:cNvSpPr>
          <p:nvPr>
            <p:ph type="sldNum" sz="quarter" idx="12"/>
          </p:nvPr>
        </p:nvSpPr>
        <p:spPr>
          <a:xfrm>
            <a:off x="8258967" y="6108173"/>
            <a:ext cx="427833" cy="365125"/>
          </a:xfrm>
        </p:spPr>
        <p:txBody>
          <a:bodyPr/>
          <a:lstStyle/>
          <a:p>
            <a:fld id="{51B3D447-8196-480B-883B-6C8EFB9A6815}" type="slidenum">
              <a:rPr lang="en-US" smtClean="0"/>
              <a:t>‹#›</a:t>
            </a:fld>
            <a:endParaRPr lang="en-US"/>
          </a:p>
        </p:txBody>
      </p:sp>
    </p:spTree>
    <p:extLst>
      <p:ext uri="{BB962C8B-B14F-4D97-AF65-F5344CB8AC3E}">
        <p14:creationId xmlns:p14="http://schemas.microsoft.com/office/powerpoint/2010/main" val="1046253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A0F2CC-EED6-4D7C-92A9-C85704EEA8CF}" type="datetimeFigureOut">
              <a:rPr lang="en-US" smtClean="0"/>
              <a:t>12/30/2020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273317" y="6116070"/>
            <a:ext cx="413483" cy="365125"/>
          </a:xfrm>
        </p:spPr>
        <p:txBody>
          <a:bodyPr/>
          <a:lstStyle/>
          <a:p>
            <a:fld id="{51B3D447-8196-480B-883B-6C8EFB9A6815}" type="slidenum">
              <a:rPr lang="en-US" smtClean="0"/>
              <a:t>‹#›</a:t>
            </a:fld>
            <a:endParaRPr lang="en-US"/>
          </a:p>
        </p:txBody>
      </p:sp>
    </p:spTree>
    <p:extLst>
      <p:ext uri="{BB962C8B-B14F-4D97-AF65-F5344CB8AC3E}">
        <p14:creationId xmlns:p14="http://schemas.microsoft.com/office/powerpoint/2010/main" val="1642476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3A0F2CC-EED6-4D7C-92A9-C85704EEA8CF}" type="datetimeFigureOut">
              <a:rPr lang="en-US" smtClean="0"/>
              <a:t>12/30/2020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B3D447-8196-480B-883B-6C8EFB9A6815}" type="slidenum">
              <a:rPr lang="en-US" smtClean="0"/>
              <a:t>‹#›</a:t>
            </a:fld>
            <a:endParaRPr lang="en-US"/>
          </a:p>
        </p:txBody>
      </p:sp>
    </p:spTree>
    <p:extLst>
      <p:ext uri="{BB962C8B-B14F-4D97-AF65-F5344CB8AC3E}">
        <p14:creationId xmlns:p14="http://schemas.microsoft.com/office/powerpoint/2010/main" val="2802678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3A0F2CC-EED6-4D7C-92A9-C85704EEA8CF}" type="datetimeFigureOut">
              <a:rPr lang="en-US" smtClean="0"/>
              <a:t>12/30/2020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B3D447-8196-480B-883B-6C8EFB9A6815}" type="slidenum">
              <a:rPr lang="en-US" smtClean="0"/>
              <a:t>‹#›</a:t>
            </a:fld>
            <a:endParaRPr lang="en-US"/>
          </a:p>
        </p:txBody>
      </p:sp>
    </p:spTree>
    <p:extLst>
      <p:ext uri="{BB962C8B-B14F-4D97-AF65-F5344CB8AC3E}">
        <p14:creationId xmlns:p14="http://schemas.microsoft.com/office/powerpoint/2010/main" val="15714861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3A0F2CC-EED6-4D7C-92A9-C85704EEA8CF}" type="datetimeFigureOut">
              <a:rPr lang="en-US" smtClean="0"/>
              <a:t>12/30/2020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B3D447-8196-480B-883B-6C8EFB9A6815}" type="slidenum">
              <a:rPr lang="en-US" smtClean="0"/>
              <a:t>‹#›</a:t>
            </a:fld>
            <a:endParaRPr lang="en-US"/>
          </a:p>
        </p:txBody>
      </p:sp>
    </p:spTree>
    <p:extLst>
      <p:ext uri="{BB962C8B-B14F-4D97-AF65-F5344CB8AC3E}">
        <p14:creationId xmlns:p14="http://schemas.microsoft.com/office/powerpoint/2010/main" val="323265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A0F2CC-EED6-4D7C-92A9-C85704EEA8CF}" type="datetimeFigureOut">
              <a:rPr lang="en-US" smtClean="0"/>
              <a:t>12/30/2020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B3D447-8196-480B-883B-6C8EFB9A6815}" type="slidenum">
              <a:rPr lang="en-US" smtClean="0"/>
              <a:t>‹#›</a:t>
            </a:fld>
            <a:endParaRPr lang="en-US"/>
          </a:p>
        </p:txBody>
      </p:sp>
    </p:spTree>
    <p:extLst>
      <p:ext uri="{BB962C8B-B14F-4D97-AF65-F5344CB8AC3E}">
        <p14:creationId xmlns:p14="http://schemas.microsoft.com/office/powerpoint/2010/main" val="1626357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A0F2CC-EED6-4D7C-92A9-C85704EEA8CF}" type="datetimeFigureOut">
              <a:rPr lang="en-US" smtClean="0"/>
              <a:t>12/30/2020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B3D447-8196-480B-883B-6C8EFB9A6815}" type="slidenum">
              <a:rPr lang="en-US" smtClean="0"/>
              <a:t>‹#›</a:t>
            </a:fld>
            <a:endParaRPr lang="en-US"/>
          </a:p>
        </p:txBody>
      </p:sp>
    </p:spTree>
    <p:extLst>
      <p:ext uri="{BB962C8B-B14F-4D97-AF65-F5344CB8AC3E}">
        <p14:creationId xmlns:p14="http://schemas.microsoft.com/office/powerpoint/2010/main" val="32554711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A0F2CC-EED6-4D7C-92A9-C85704EEA8CF}" type="datetimeFigureOut">
              <a:rPr lang="en-US" smtClean="0"/>
              <a:t>12/30/2020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B3D447-8196-480B-883B-6C8EFB9A6815}" type="slidenum">
              <a:rPr lang="en-US" smtClean="0"/>
              <a:t>‹#›</a:t>
            </a:fld>
            <a:endParaRPr lang="en-US"/>
          </a:p>
        </p:txBody>
      </p:sp>
    </p:spTree>
    <p:extLst>
      <p:ext uri="{BB962C8B-B14F-4D97-AF65-F5344CB8AC3E}">
        <p14:creationId xmlns:p14="http://schemas.microsoft.com/office/powerpoint/2010/main" val="42580067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3A0F2CC-EED6-4D7C-92A9-C85704EEA8CF}" type="datetimeFigureOut">
              <a:rPr lang="en-US" smtClean="0"/>
              <a:t>12/30/2020</a:t>
            </a:fld>
            <a:endParaRPr lang="en-US"/>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1B3D447-8196-480B-883B-6C8EFB9A6815}" type="slidenum">
              <a:rPr lang="en-US" smtClean="0"/>
              <a:t>‹#›</a:t>
            </a:fld>
            <a:endParaRPr lang="en-US"/>
          </a:p>
        </p:txBody>
      </p:sp>
    </p:spTree>
    <p:extLst>
      <p:ext uri="{BB962C8B-B14F-4D97-AF65-F5344CB8AC3E}">
        <p14:creationId xmlns:p14="http://schemas.microsoft.com/office/powerpoint/2010/main" val="2816772284"/>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 id="214748375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3900" y="228600"/>
            <a:ext cx="7772400" cy="3451225"/>
          </a:xfrm>
        </p:spPr>
        <p:txBody>
          <a:bodyPr>
            <a:noAutofit/>
          </a:bodyPr>
          <a:lstStyle/>
          <a:p>
            <a:pPr algn="ctr">
              <a:lnSpc>
                <a:spcPct val="115000"/>
              </a:lnSpc>
              <a:spcAft>
                <a:spcPts val="1000"/>
              </a:spcAft>
            </a:pPr>
            <a:r>
              <a:rPr lang="en-US" sz="3600" dirty="0">
                <a:latin typeface="Times New Roman"/>
                <a:ea typeface="Calibri"/>
                <a:cs typeface="Arial"/>
              </a:rPr>
              <a:t>Applying Total Quality Management principles in Non-Governmental Organizations, Case Study of Nablus &amp; Ramallah</a:t>
            </a:r>
            <a:endParaRPr lang="en-US" sz="2800" dirty="0">
              <a:latin typeface="Calibri"/>
              <a:ea typeface="Calibri"/>
              <a:cs typeface="Arial"/>
            </a:endParaRPr>
          </a:p>
        </p:txBody>
      </p:sp>
      <p:sp>
        <p:nvSpPr>
          <p:cNvPr id="3" name="Subtitle 2"/>
          <p:cNvSpPr>
            <a:spLocks noGrp="1"/>
          </p:cNvSpPr>
          <p:nvPr>
            <p:ph type="subTitle" idx="1"/>
          </p:nvPr>
        </p:nvSpPr>
        <p:spPr>
          <a:xfrm>
            <a:off x="1371600" y="3429000"/>
            <a:ext cx="6477000" cy="2209800"/>
          </a:xfrm>
        </p:spPr>
        <p:txBody>
          <a:bodyPr>
            <a:noAutofit/>
          </a:bodyPr>
          <a:lstStyle/>
          <a:p>
            <a:r>
              <a:rPr lang="en-US" sz="1400" dirty="0"/>
              <a:t> </a:t>
            </a:r>
          </a:p>
          <a:p>
            <a:r>
              <a:rPr lang="en-US" sz="2000" dirty="0"/>
              <a:t>Prepared by:</a:t>
            </a:r>
          </a:p>
          <a:p>
            <a:r>
              <a:rPr lang="en-US" sz="2000" dirty="0"/>
              <a:t>Balsam Sairafy</a:t>
            </a:r>
          </a:p>
          <a:p>
            <a:r>
              <a:rPr lang="en-US" sz="2000" dirty="0"/>
              <a:t>Marah Awad</a:t>
            </a:r>
          </a:p>
          <a:p>
            <a:r>
              <a:rPr lang="en-US" sz="2000" dirty="0"/>
              <a:t> </a:t>
            </a:r>
          </a:p>
          <a:p>
            <a:r>
              <a:rPr lang="en-US" sz="2000" dirty="0"/>
              <a:t>Supervised by:</a:t>
            </a:r>
          </a:p>
          <a:p>
            <a:r>
              <a:rPr lang="en-US" sz="2000" dirty="0"/>
              <a:t>Eng. Tamer Haddad</a:t>
            </a:r>
          </a:p>
        </p:txBody>
      </p:sp>
    </p:spTree>
    <p:extLst>
      <p:ext uri="{BB962C8B-B14F-4D97-AF65-F5344CB8AC3E}">
        <p14:creationId xmlns:p14="http://schemas.microsoft.com/office/powerpoint/2010/main" val="14766446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Sources of obtaining data </a:t>
            </a:r>
          </a:p>
        </p:txBody>
      </p:sp>
      <p:sp>
        <p:nvSpPr>
          <p:cNvPr id="3" name="Content Placeholder 2"/>
          <p:cNvSpPr>
            <a:spLocks noGrp="1"/>
          </p:cNvSpPr>
          <p:nvPr>
            <p:ph idx="1"/>
          </p:nvPr>
        </p:nvSpPr>
        <p:spPr/>
        <p:txBody>
          <a:bodyPr>
            <a:normAutofit/>
          </a:bodyPr>
          <a:lstStyle/>
          <a:p>
            <a:r>
              <a:rPr lang="en-US" sz="2800" dirty="0" smtClean="0"/>
              <a:t>A </a:t>
            </a:r>
            <a:r>
              <a:rPr lang="en-US" sz="2800" dirty="0"/>
              <a:t>questionnaire was prepared, the answers were collected and </a:t>
            </a:r>
            <a:r>
              <a:rPr lang="en-US" sz="2800" dirty="0" smtClean="0"/>
              <a:t>analyzed.</a:t>
            </a:r>
            <a:endParaRPr lang="en-US" sz="2800" dirty="0"/>
          </a:p>
          <a:p>
            <a:pPr marL="0" indent="0">
              <a:buNone/>
            </a:pPr>
            <a:endParaRPr lang="en-US" dirty="0"/>
          </a:p>
        </p:txBody>
      </p:sp>
    </p:spTree>
    <p:extLst>
      <p:ext uri="{BB962C8B-B14F-4D97-AF65-F5344CB8AC3E}">
        <p14:creationId xmlns:p14="http://schemas.microsoft.com/office/powerpoint/2010/main" val="24223111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Themes </a:t>
            </a:r>
            <a:r>
              <a:rPr lang="en-US" dirty="0" smtClean="0"/>
              <a:t>discussed</a:t>
            </a:r>
            <a:endParaRPr lang="en-US" dirty="0"/>
          </a:p>
        </p:txBody>
      </p:sp>
      <p:sp>
        <p:nvSpPr>
          <p:cNvPr id="4" name="عنصر نائب للمحتوى 3"/>
          <p:cNvSpPr>
            <a:spLocks noGrp="1"/>
          </p:cNvSpPr>
          <p:nvPr>
            <p:ph idx="1"/>
          </p:nvPr>
        </p:nvSpPr>
        <p:spPr/>
        <p:txBody>
          <a:bodyPr/>
          <a:lstStyle/>
          <a:p>
            <a:pPr marL="457200" indent="-457200">
              <a:buFont typeface="+mj-lt"/>
              <a:buAutoNum type="arabicPeriod"/>
            </a:pPr>
            <a:r>
              <a:rPr lang="en-US" dirty="0"/>
              <a:t>Questions related to the personal </a:t>
            </a:r>
            <a:r>
              <a:rPr lang="en-US" dirty="0" smtClean="0"/>
              <a:t>characteristics</a:t>
            </a:r>
          </a:p>
          <a:p>
            <a:pPr marL="457200" indent="-457200">
              <a:buFont typeface="+mj-lt"/>
              <a:buAutoNum type="arabicPeriod"/>
            </a:pPr>
            <a:r>
              <a:rPr lang="en-US" dirty="0" smtClean="0"/>
              <a:t>Second </a:t>
            </a:r>
            <a:r>
              <a:rPr lang="en-US" dirty="0"/>
              <a:t>section discusses criteria for evaluating the performance of </a:t>
            </a:r>
            <a:r>
              <a:rPr lang="en-US" dirty="0" smtClean="0"/>
              <a:t>institutions</a:t>
            </a:r>
          </a:p>
          <a:p>
            <a:pPr marL="457200" indent="-457200">
              <a:buFont typeface="+mj-lt"/>
              <a:buAutoNum type="arabicPeriod"/>
            </a:pPr>
            <a:r>
              <a:rPr lang="en-US" dirty="0" smtClean="0"/>
              <a:t>Institutions</a:t>
            </a:r>
            <a:r>
              <a:rPr lang="en-US" dirty="0"/>
              <a:t>' application of the concepts of the total quality management system</a:t>
            </a:r>
            <a:endParaRPr lang="en-US" dirty="0" smtClean="0"/>
          </a:p>
          <a:p>
            <a:pPr marL="457200" indent="-457200">
              <a:buFont typeface="+mj-lt"/>
              <a:buAutoNum type="arabicPeriod"/>
            </a:pPr>
            <a:endParaRPr lang="ar-SA" dirty="0"/>
          </a:p>
        </p:txBody>
      </p:sp>
    </p:spTree>
    <p:extLst>
      <p:ext uri="{BB962C8B-B14F-4D97-AF65-F5344CB8AC3E}">
        <p14:creationId xmlns:p14="http://schemas.microsoft.com/office/powerpoint/2010/main" val="39061044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t>Sample </a:t>
            </a:r>
            <a:r>
              <a:rPr lang="en-GB" dirty="0"/>
              <a:t>size calculations</a:t>
            </a:r>
            <a:endParaRPr lang="ar-SA" dirty="0"/>
          </a:p>
        </p:txBody>
      </p:sp>
      <p:sp>
        <p:nvSpPr>
          <p:cNvPr id="3" name="عنصر نائب للمحتوى 2"/>
          <p:cNvSpPr>
            <a:spLocks noGrp="1"/>
          </p:cNvSpPr>
          <p:nvPr>
            <p:ph idx="1"/>
          </p:nvPr>
        </p:nvSpPr>
        <p:spPr/>
        <p:txBody>
          <a:bodyPr/>
          <a:lstStyle/>
          <a:p>
            <a:r>
              <a:rPr lang="en-US" dirty="0"/>
              <a:t>1</a:t>
            </a:r>
            <a:r>
              <a:rPr lang="en-US" dirty="0" smtClean="0"/>
              <a:t>30 </a:t>
            </a:r>
            <a:r>
              <a:rPr lang="en-US" dirty="0"/>
              <a:t>out of 150 questionnaires were retrieved, and during the analysis we excluded 18 questionnaires for lack of seriousness the respondent in answering them, so that the total number on which the analysis was done is 112 questionnaires</a:t>
            </a:r>
            <a:r>
              <a:rPr lang="en-US" dirty="0" smtClean="0"/>
              <a:t>.</a:t>
            </a:r>
          </a:p>
          <a:p>
            <a:r>
              <a:rPr lang="en-US" dirty="0" smtClean="0"/>
              <a:t>A sample of 32-questions and </a:t>
            </a:r>
            <a:r>
              <a:rPr lang="en-US" dirty="0"/>
              <a:t>a random sample that has percent of 50% of the questionnaire </a:t>
            </a:r>
            <a:r>
              <a:rPr lang="en-US" dirty="0" smtClean="0"/>
              <a:t>received was analyzed. </a:t>
            </a:r>
            <a:endParaRPr lang="en-US" dirty="0"/>
          </a:p>
        </p:txBody>
      </p:sp>
    </p:spTree>
    <p:extLst>
      <p:ext uri="{BB962C8B-B14F-4D97-AF65-F5344CB8AC3E}">
        <p14:creationId xmlns:p14="http://schemas.microsoft.com/office/powerpoint/2010/main" val="16191543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Statistical methods used in the research</a:t>
            </a:r>
            <a:endParaRPr lang="ar-SA" dirty="0"/>
          </a:p>
        </p:txBody>
      </p:sp>
      <p:sp>
        <p:nvSpPr>
          <p:cNvPr id="3" name="عنصر نائب للمحتوى 2"/>
          <p:cNvSpPr>
            <a:spLocks noGrp="1"/>
          </p:cNvSpPr>
          <p:nvPr>
            <p:ph idx="1"/>
          </p:nvPr>
        </p:nvSpPr>
        <p:spPr/>
        <p:txBody>
          <a:bodyPr/>
          <a:lstStyle/>
          <a:p>
            <a:r>
              <a:rPr lang="en-US" dirty="0"/>
              <a:t>Percentages, Frequency, Arithmetic </a:t>
            </a:r>
            <a:r>
              <a:rPr lang="en-US" dirty="0" smtClean="0"/>
              <a:t>Average</a:t>
            </a:r>
          </a:p>
          <a:p>
            <a:r>
              <a:rPr lang="en-US" dirty="0" smtClean="0"/>
              <a:t>Cornbrash's </a:t>
            </a:r>
            <a:r>
              <a:rPr lang="en-US" dirty="0"/>
              <a:t>alpha :that use to study the </a:t>
            </a:r>
            <a:r>
              <a:rPr lang="en-US" dirty="0" smtClean="0"/>
              <a:t>reliability</a:t>
            </a:r>
          </a:p>
          <a:p>
            <a:pPr lvl="0"/>
            <a:r>
              <a:rPr lang="en-US" dirty="0"/>
              <a:t>One sample t- test: is a test to determine if the sample taken represents the community with (a=0.5).</a:t>
            </a:r>
          </a:p>
          <a:p>
            <a:r>
              <a:rPr lang="en-US" dirty="0"/>
              <a:t>D</a:t>
            </a:r>
            <a:r>
              <a:rPr lang="en-US" dirty="0" smtClean="0"/>
              <a:t>egree </a:t>
            </a:r>
            <a:r>
              <a:rPr lang="en-US" dirty="0"/>
              <a:t>of </a:t>
            </a:r>
            <a:r>
              <a:rPr lang="en-US" dirty="0" smtClean="0"/>
              <a:t>presence scale</a:t>
            </a:r>
            <a:endParaRPr lang="ar-SA" dirty="0"/>
          </a:p>
        </p:txBody>
      </p:sp>
    </p:spTree>
    <p:extLst>
      <p:ext uri="{BB962C8B-B14F-4D97-AF65-F5344CB8AC3E}">
        <p14:creationId xmlns:p14="http://schemas.microsoft.com/office/powerpoint/2010/main" val="4254034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Cornbrash's </a:t>
            </a:r>
            <a:r>
              <a:rPr lang="en-US" dirty="0"/>
              <a:t>alpha</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54243734"/>
              </p:ext>
            </p:extLst>
          </p:nvPr>
        </p:nvGraphicFramePr>
        <p:xfrm>
          <a:off x="1752600" y="2514600"/>
          <a:ext cx="6019800" cy="2362200"/>
        </p:xfrm>
        <a:graphic>
          <a:graphicData uri="http://schemas.openxmlformats.org/drawingml/2006/table">
            <a:tbl>
              <a:tblPr>
                <a:tableStyleId>{616DA210-FB5B-4158-B5E0-FEB733F419BA}</a:tableStyleId>
              </a:tblPr>
              <a:tblGrid>
                <a:gridCol w="3238767"/>
                <a:gridCol w="2781033"/>
              </a:tblGrid>
              <a:tr h="1303385">
                <a:tc>
                  <a:txBody>
                    <a:bodyPr/>
                    <a:lstStyle/>
                    <a:p>
                      <a:pPr marL="38100" marR="38100" algn="ctr">
                        <a:lnSpc>
                          <a:spcPts val="1600"/>
                        </a:lnSpc>
                        <a:spcAft>
                          <a:spcPts val="0"/>
                        </a:spcAft>
                      </a:pPr>
                      <a:r>
                        <a:rPr lang="en-US" sz="3200" dirty="0" smtClean="0">
                          <a:effectLst/>
                        </a:rPr>
                        <a:t>Cornbrash's </a:t>
                      </a:r>
                      <a:r>
                        <a:rPr lang="en-US" sz="3200" dirty="0">
                          <a:effectLst/>
                        </a:rPr>
                        <a:t>Alpha</a:t>
                      </a:r>
                      <a:endParaRPr lang="en-US" sz="4400" dirty="0">
                        <a:effectLst/>
                        <a:latin typeface="Calibri"/>
                        <a:ea typeface="Calibri"/>
                        <a:cs typeface="Arial"/>
                      </a:endParaRPr>
                    </a:p>
                  </a:txBody>
                  <a:tcPr marL="0" marR="0" marT="0" marB="0" anchor="ctr"/>
                </a:tc>
                <a:tc>
                  <a:txBody>
                    <a:bodyPr/>
                    <a:lstStyle/>
                    <a:p>
                      <a:pPr marL="38100" marR="38100" algn="ctr">
                        <a:lnSpc>
                          <a:spcPts val="1600"/>
                        </a:lnSpc>
                        <a:spcAft>
                          <a:spcPts val="0"/>
                        </a:spcAft>
                      </a:pPr>
                      <a:r>
                        <a:rPr lang="en-US" sz="3200" dirty="0">
                          <a:effectLst/>
                        </a:rPr>
                        <a:t>N of Items</a:t>
                      </a:r>
                      <a:endParaRPr lang="en-US" sz="4400" dirty="0">
                        <a:effectLst/>
                        <a:latin typeface="Calibri"/>
                        <a:ea typeface="Calibri"/>
                        <a:cs typeface="Arial"/>
                      </a:endParaRPr>
                    </a:p>
                  </a:txBody>
                  <a:tcPr marL="0" marR="0" marT="0" marB="0" anchor="ctr"/>
                </a:tc>
              </a:tr>
              <a:tr h="1058815">
                <a:tc>
                  <a:txBody>
                    <a:bodyPr/>
                    <a:lstStyle/>
                    <a:p>
                      <a:pPr marL="38100" marR="38100" algn="ctr">
                        <a:lnSpc>
                          <a:spcPts val="1600"/>
                        </a:lnSpc>
                        <a:spcAft>
                          <a:spcPts val="0"/>
                        </a:spcAft>
                      </a:pPr>
                      <a:r>
                        <a:rPr lang="en-US" sz="3200" dirty="0" smtClean="0">
                          <a:effectLst/>
                        </a:rPr>
                        <a:t>0.660</a:t>
                      </a:r>
                      <a:endParaRPr lang="en-US" sz="4400" dirty="0">
                        <a:effectLst/>
                        <a:latin typeface="Calibri"/>
                        <a:ea typeface="Calibri"/>
                        <a:cs typeface="Arial"/>
                      </a:endParaRPr>
                    </a:p>
                  </a:txBody>
                  <a:tcPr marL="0" marR="0" marT="0" marB="0" anchor="ctr"/>
                </a:tc>
                <a:tc>
                  <a:txBody>
                    <a:bodyPr/>
                    <a:lstStyle/>
                    <a:p>
                      <a:pPr marL="38100" marR="38100" algn="ctr">
                        <a:lnSpc>
                          <a:spcPts val="1600"/>
                        </a:lnSpc>
                        <a:spcAft>
                          <a:spcPts val="0"/>
                        </a:spcAft>
                      </a:pPr>
                      <a:r>
                        <a:rPr lang="en-US" sz="3200" dirty="0">
                          <a:effectLst/>
                        </a:rPr>
                        <a:t>32</a:t>
                      </a:r>
                      <a:endParaRPr lang="en-US" sz="4400" dirty="0">
                        <a:effectLst/>
                        <a:latin typeface="Calibri"/>
                        <a:ea typeface="Calibri"/>
                        <a:cs typeface="Arial"/>
                      </a:endParaRPr>
                    </a:p>
                  </a:txBody>
                  <a:tcPr marL="0" marR="0" marT="0" marB="0" anchor="ctr"/>
                </a:tc>
              </a:tr>
            </a:tbl>
          </a:graphicData>
        </a:graphic>
      </p:graphicFrame>
    </p:spTree>
    <p:extLst>
      <p:ext uri="{BB962C8B-B14F-4D97-AF65-F5344CB8AC3E}">
        <p14:creationId xmlns:p14="http://schemas.microsoft.com/office/powerpoint/2010/main" val="14268326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General statics</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81284634"/>
              </p:ext>
            </p:extLst>
          </p:nvPr>
        </p:nvGraphicFramePr>
        <p:xfrm>
          <a:off x="1295400" y="3352800"/>
          <a:ext cx="7543800" cy="1371600"/>
        </p:xfrm>
        <a:graphic>
          <a:graphicData uri="http://schemas.openxmlformats.org/drawingml/2006/table">
            <a:tbl>
              <a:tblPr>
                <a:tableStyleId>{5940675A-B579-460E-94D1-54222C63F5DA}</a:tableStyleId>
              </a:tblPr>
              <a:tblGrid>
                <a:gridCol w="1665458"/>
                <a:gridCol w="1664349"/>
                <a:gridCol w="2347132"/>
                <a:gridCol w="1866861"/>
              </a:tblGrid>
              <a:tr h="669028">
                <a:tc>
                  <a:txBody>
                    <a:bodyPr/>
                    <a:lstStyle/>
                    <a:p>
                      <a:pPr marL="38100" marR="38100" algn="ctr">
                        <a:lnSpc>
                          <a:spcPts val="1600"/>
                        </a:lnSpc>
                        <a:spcAft>
                          <a:spcPts val="0"/>
                        </a:spcAft>
                      </a:pPr>
                      <a:r>
                        <a:rPr lang="en-US" sz="2000" dirty="0">
                          <a:effectLst/>
                        </a:rPr>
                        <a:t>Mean</a:t>
                      </a:r>
                      <a:endParaRPr lang="en-US" sz="3200" dirty="0">
                        <a:effectLst/>
                        <a:latin typeface="Calibri"/>
                        <a:ea typeface="Calibri"/>
                        <a:cs typeface="Arial"/>
                      </a:endParaRPr>
                    </a:p>
                  </a:txBody>
                  <a:tcPr marL="0" marR="0" marT="0" marB="0" anchor="ctr"/>
                </a:tc>
                <a:tc>
                  <a:txBody>
                    <a:bodyPr/>
                    <a:lstStyle/>
                    <a:p>
                      <a:pPr marL="38100" marR="38100" algn="ctr">
                        <a:lnSpc>
                          <a:spcPts val="1600"/>
                        </a:lnSpc>
                        <a:spcAft>
                          <a:spcPts val="0"/>
                        </a:spcAft>
                      </a:pPr>
                      <a:r>
                        <a:rPr lang="en-US" sz="2000" dirty="0">
                          <a:effectLst/>
                        </a:rPr>
                        <a:t>Variance</a:t>
                      </a:r>
                      <a:endParaRPr lang="en-US" sz="3200" dirty="0">
                        <a:effectLst/>
                        <a:latin typeface="Calibri"/>
                        <a:ea typeface="Calibri"/>
                        <a:cs typeface="Arial"/>
                      </a:endParaRPr>
                    </a:p>
                  </a:txBody>
                  <a:tcPr marL="0" marR="0" marT="0" marB="0" anchor="ctr"/>
                </a:tc>
                <a:tc>
                  <a:txBody>
                    <a:bodyPr/>
                    <a:lstStyle/>
                    <a:p>
                      <a:pPr marL="38100" marR="38100" algn="ctr">
                        <a:lnSpc>
                          <a:spcPts val="1600"/>
                        </a:lnSpc>
                        <a:spcAft>
                          <a:spcPts val="0"/>
                        </a:spcAft>
                      </a:pPr>
                      <a:r>
                        <a:rPr lang="en-US" sz="2000" dirty="0">
                          <a:effectLst/>
                        </a:rPr>
                        <a:t>Std. Deviation</a:t>
                      </a:r>
                      <a:endParaRPr lang="en-US" sz="3200" dirty="0">
                        <a:effectLst/>
                        <a:latin typeface="Calibri"/>
                        <a:ea typeface="Calibri"/>
                        <a:cs typeface="Arial"/>
                      </a:endParaRPr>
                    </a:p>
                  </a:txBody>
                  <a:tcPr marL="0" marR="0" marT="0" marB="0" anchor="ctr"/>
                </a:tc>
                <a:tc>
                  <a:txBody>
                    <a:bodyPr/>
                    <a:lstStyle/>
                    <a:p>
                      <a:pPr marL="38100" marR="38100" algn="ctr">
                        <a:lnSpc>
                          <a:spcPts val="1600"/>
                        </a:lnSpc>
                        <a:spcAft>
                          <a:spcPts val="0"/>
                        </a:spcAft>
                      </a:pPr>
                      <a:r>
                        <a:rPr lang="en-US" sz="2000" dirty="0">
                          <a:effectLst/>
                        </a:rPr>
                        <a:t>N of Items</a:t>
                      </a:r>
                      <a:endParaRPr lang="en-US" sz="3200" dirty="0">
                        <a:effectLst/>
                        <a:latin typeface="Calibri"/>
                        <a:ea typeface="Calibri"/>
                        <a:cs typeface="Arial"/>
                      </a:endParaRPr>
                    </a:p>
                  </a:txBody>
                  <a:tcPr marL="0" marR="0" marT="0" marB="0" anchor="ctr"/>
                </a:tc>
              </a:tr>
              <a:tr h="702572">
                <a:tc>
                  <a:txBody>
                    <a:bodyPr/>
                    <a:lstStyle/>
                    <a:p>
                      <a:pPr marL="38100" marR="38100" algn="ctr">
                        <a:lnSpc>
                          <a:spcPts val="1600"/>
                        </a:lnSpc>
                        <a:spcAft>
                          <a:spcPts val="0"/>
                        </a:spcAft>
                      </a:pPr>
                      <a:r>
                        <a:rPr lang="en-US" sz="2000">
                          <a:effectLst/>
                        </a:rPr>
                        <a:t>113.88</a:t>
                      </a:r>
                      <a:endParaRPr lang="en-US" sz="3200">
                        <a:effectLst/>
                        <a:latin typeface="Calibri"/>
                        <a:ea typeface="Calibri"/>
                        <a:cs typeface="Arial"/>
                      </a:endParaRPr>
                    </a:p>
                  </a:txBody>
                  <a:tcPr marL="0" marR="0" marT="0" marB="0" anchor="ctr"/>
                </a:tc>
                <a:tc>
                  <a:txBody>
                    <a:bodyPr/>
                    <a:lstStyle/>
                    <a:p>
                      <a:pPr marL="38100" marR="38100" algn="ctr">
                        <a:lnSpc>
                          <a:spcPts val="1600"/>
                        </a:lnSpc>
                        <a:spcAft>
                          <a:spcPts val="0"/>
                        </a:spcAft>
                      </a:pPr>
                      <a:r>
                        <a:rPr lang="en-US" sz="2000">
                          <a:effectLst/>
                        </a:rPr>
                        <a:t>91.093</a:t>
                      </a:r>
                      <a:endParaRPr lang="en-US" sz="3200">
                        <a:effectLst/>
                        <a:latin typeface="Calibri"/>
                        <a:ea typeface="Calibri"/>
                        <a:cs typeface="Arial"/>
                      </a:endParaRPr>
                    </a:p>
                  </a:txBody>
                  <a:tcPr marL="0" marR="0" marT="0" marB="0" anchor="ctr"/>
                </a:tc>
                <a:tc>
                  <a:txBody>
                    <a:bodyPr/>
                    <a:lstStyle/>
                    <a:p>
                      <a:pPr marL="38100" marR="38100" algn="ctr">
                        <a:lnSpc>
                          <a:spcPts val="1600"/>
                        </a:lnSpc>
                        <a:spcAft>
                          <a:spcPts val="0"/>
                        </a:spcAft>
                      </a:pPr>
                      <a:r>
                        <a:rPr lang="en-US" sz="2000">
                          <a:effectLst/>
                        </a:rPr>
                        <a:t>9.544</a:t>
                      </a:r>
                      <a:endParaRPr lang="en-US" sz="3200">
                        <a:effectLst/>
                        <a:latin typeface="Calibri"/>
                        <a:ea typeface="Calibri"/>
                        <a:cs typeface="Arial"/>
                      </a:endParaRPr>
                    </a:p>
                  </a:txBody>
                  <a:tcPr marL="0" marR="0" marT="0" marB="0" anchor="ctr"/>
                </a:tc>
                <a:tc>
                  <a:txBody>
                    <a:bodyPr/>
                    <a:lstStyle/>
                    <a:p>
                      <a:pPr marL="38100" marR="38100" algn="ctr">
                        <a:lnSpc>
                          <a:spcPts val="1600"/>
                        </a:lnSpc>
                        <a:spcAft>
                          <a:spcPts val="0"/>
                        </a:spcAft>
                      </a:pPr>
                      <a:r>
                        <a:rPr lang="en-US" sz="2000" dirty="0">
                          <a:effectLst/>
                        </a:rPr>
                        <a:t>32</a:t>
                      </a:r>
                      <a:endParaRPr lang="en-US" sz="3200" dirty="0">
                        <a:effectLst/>
                        <a:latin typeface="Calibri"/>
                        <a:ea typeface="Calibri"/>
                        <a:cs typeface="Arial"/>
                      </a:endParaRPr>
                    </a:p>
                  </a:txBody>
                  <a:tcPr marL="0" marR="0" marT="0" marB="0" anchor="ctr"/>
                </a:tc>
              </a:tr>
            </a:tbl>
          </a:graphicData>
        </a:graphic>
      </p:graphicFrame>
    </p:spTree>
    <p:extLst>
      <p:ext uri="{BB962C8B-B14F-4D97-AF65-F5344CB8AC3E}">
        <p14:creationId xmlns:p14="http://schemas.microsoft.com/office/powerpoint/2010/main" val="4561492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Degree of presence </a:t>
            </a:r>
            <a:r>
              <a:rPr lang="en-US" dirty="0" smtClean="0"/>
              <a:t>scale</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118897257"/>
              </p:ext>
            </p:extLst>
          </p:nvPr>
        </p:nvGraphicFramePr>
        <p:xfrm>
          <a:off x="1752600" y="2438400"/>
          <a:ext cx="6019800" cy="3124200"/>
        </p:xfrm>
        <a:graphic>
          <a:graphicData uri="http://schemas.openxmlformats.org/drawingml/2006/table">
            <a:tbl>
              <a:tblPr firstRow="1" firstCol="1" bandRow="1">
                <a:tableStyleId>{5940675A-B579-460E-94D1-54222C63F5DA}</a:tableStyleId>
              </a:tblPr>
              <a:tblGrid>
                <a:gridCol w="2275443"/>
                <a:gridCol w="3744357"/>
              </a:tblGrid>
              <a:tr h="624840">
                <a:tc>
                  <a:txBody>
                    <a:bodyPr/>
                    <a:lstStyle/>
                    <a:p>
                      <a:pPr>
                        <a:lnSpc>
                          <a:spcPct val="115000"/>
                        </a:lnSpc>
                        <a:spcAft>
                          <a:spcPts val="0"/>
                        </a:spcAft>
                      </a:pPr>
                      <a:r>
                        <a:rPr lang="en-US" sz="1800" dirty="0">
                          <a:effectLst/>
                        </a:rPr>
                        <a:t>1-1.8 </a:t>
                      </a:r>
                      <a:endParaRPr lang="en-US" sz="1800" b="0" dirty="0">
                        <a:solidFill>
                          <a:srgbClr val="000000"/>
                        </a:solidFill>
                        <a:effectLst/>
                        <a:latin typeface="Calibri"/>
                        <a:ea typeface="Calibri"/>
                        <a:cs typeface="Arial"/>
                      </a:endParaRPr>
                    </a:p>
                  </a:txBody>
                  <a:tcPr marL="68580" marR="68580" marT="0" marB="0"/>
                </a:tc>
                <a:tc>
                  <a:txBody>
                    <a:bodyPr/>
                    <a:lstStyle/>
                    <a:p>
                      <a:pPr>
                        <a:lnSpc>
                          <a:spcPct val="115000"/>
                        </a:lnSpc>
                        <a:spcAft>
                          <a:spcPts val="0"/>
                        </a:spcAft>
                      </a:pPr>
                      <a:r>
                        <a:rPr lang="en-US" sz="1800">
                          <a:effectLst/>
                        </a:rPr>
                        <a:t>very low</a:t>
                      </a:r>
                      <a:endParaRPr lang="en-US" sz="1800" b="0">
                        <a:solidFill>
                          <a:srgbClr val="000000"/>
                        </a:solidFill>
                        <a:effectLst/>
                        <a:latin typeface="Calibri"/>
                        <a:ea typeface="Calibri"/>
                        <a:cs typeface="Arial"/>
                      </a:endParaRPr>
                    </a:p>
                  </a:txBody>
                  <a:tcPr marL="68580" marR="68580" marT="0" marB="0"/>
                </a:tc>
              </a:tr>
              <a:tr h="654594">
                <a:tc>
                  <a:txBody>
                    <a:bodyPr/>
                    <a:lstStyle/>
                    <a:p>
                      <a:pPr>
                        <a:lnSpc>
                          <a:spcPct val="115000"/>
                        </a:lnSpc>
                        <a:spcAft>
                          <a:spcPts val="0"/>
                        </a:spcAft>
                      </a:pPr>
                      <a:r>
                        <a:rPr lang="en-US" sz="1800">
                          <a:effectLst/>
                        </a:rPr>
                        <a:t>1.81-2.60</a:t>
                      </a:r>
                      <a:endParaRPr lang="en-US" sz="1800" b="0">
                        <a:solidFill>
                          <a:srgbClr val="000000"/>
                        </a:solidFill>
                        <a:effectLst/>
                        <a:latin typeface="Calibri"/>
                        <a:ea typeface="Calibri"/>
                        <a:cs typeface="Arial"/>
                      </a:endParaRPr>
                    </a:p>
                  </a:txBody>
                  <a:tcPr marL="68580" marR="68580" marT="0" marB="0"/>
                </a:tc>
                <a:tc>
                  <a:txBody>
                    <a:bodyPr/>
                    <a:lstStyle/>
                    <a:p>
                      <a:pPr>
                        <a:lnSpc>
                          <a:spcPct val="115000"/>
                        </a:lnSpc>
                        <a:spcAft>
                          <a:spcPts val="0"/>
                        </a:spcAft>
                      </a:pPr>
                      <a:r>
                        <a:rPr lang="en-US" sz="1800" dirty="0">
                          <a:effectLst/>
                        </a:rPr>
                        <a:t>Low</a:t>
                      </a:r>
                      <a:endParaRPr lang="en-US" sz="1800" b="0" dirty="0">
                        <a:solidFill>
                          <a:srgbClr val="000000"/>
                        </a:solidFill>
                        <a:effectLst/>
                        <a:latin typeface="Calibri"/>
                        <a:ea typeface="Calibri"/>
                        <a:cs typeface="Arial"/>
                      </a:endParaRPr>
                    </a:p>
                  </a:txBody>
                  <a:tcPr marL="68580" marR="68580" marT="0" marB="0"/>
                </a:tc>
              </a:tr>
              <a:tr h="624840">
                <a:tc>
                  <a:txBody>
                    <a:bodyPr/>
                    <a:lstStyle/>
                    <a:p>
                      <a:pPr>
                        <a:lnSpc>
                          <a:spcPct val="115000"/>
                        </a:lnSpc>
                        <a:spcAft>
                          <a:spcPts val="0"/>
                        </a:spcAft>
                      </a:pPr>
                      <a:r>
                        <a:rPr lang="en-US" sz="1800">
                          <a:effectLst/>
                        </a:rPr>
                        <a:t>2.61-3.40</a:t>
                      </a:r>
                      <a:endParaRPr lang="en-US" sz="1800" b="0">
                        <a:solidFill>
                          <a:srgbClr val="000000"/>
                        </a:solidFill>
                        <a:effectLst/>
                        <a:latin typeface="Calibri"/>
                        <a:ea typeface="Calibri"/>
                        <a:cs typeface="Arial"/>
                      </a:endParaRPr>
                    </a:p>
                  </a:txBody>
                  <a:tcPr marL="68580" marR="68580" marT="0" marB="0"/>
                </a:tc>
                <a:tc>
                  <a:txBody>
                    <a:bodyPr/>
                    <a:lstStyle/>
                    <a:p>
                      <a:pPr>
                        <a:lnSpc>
                          <a:spcPct val="115000"/>
                        </a:lnSpc>
                        <a:spcAft>
                          <a:spcPts val="0"/>
                        </a:spcAft>
                      </a:pPr>
                      <a:r>
                        <a:rPr lang="en-US" sz="1800">
                          <a:effectLst/>
                        </a:rPr>
                        <a:t>moderate</a:t>
                      </a:r>
                      <a:endParaRPr lang="en-US" sz="1800" b="0">
                        <a:solidFill>
                          <a:srgbClr val="000000"/>
                        </a:solidFill>
                        <a:effectLst/>
                        <a:latin typeface="Calibri"/>
                        <a:ea typeface="Calibri"/>
                        <a:cs typeface="Arial"/>
                      </a:endParaRPr>
                    </a:p>
                  </a:txBody>
                  <a:tcPr marL="68580" marR="68580" marT="0" marB="0"/>
                </a:tc>
              </a:tr>
              <a:tr h="624840">
                <a:tc>
                  <a:txBody>
                    <a:bodyPr/>
                    <a:lstStyle/>
                    <a:p>
                      <a:pPr>
                        <a:lnSpc>
                          <a:spcPct val="115000"/>
                        </a:lnSpc>
                        <a:spcAft>
                          <a:spcPts val="0"/>
                        </a:spcAft>
                      </a:pPr>
                      <a:r>
                        <a:rPr lang="en-US" sz="1800">
                          <a:effectLst/>
                        </a:rPr>
                        <a:t>3.41-4.20 </a:t>
                      </a:r>
                      <a:endParaRPr lang="en-US" sz="1800" b="0">
                        <a:solidFill>
                          <a:srgbClr val="000000"/>
                        </a:solidFill>
                        <a:effectLst/>
                        <a:latin typeface="Calibri"/>
                        <a:ea typeface="Calibri"/>
                        <a:cs typeface="Arial"/>
                      </a:endParaRPr>
                    </a:p>
                  </a:txBody>
                  <a:tcPr marL="68580" marR="68580" marT="0" marB="0"/>
                </a:tc>
                <a:tc>
                  <a:txBody>
                    <a:bodyPr/>
                    <a:lstStyle/>
                    <a:p>
                      <a:pPr>
                        <a:lnSpc>
                          <a:spcPct val="115000"/>
                        </a:lnSpc>
                        <a:spcAft>
                          <a:spcPts val="0"/>
                        </a:spcAft>
                      </a:pPr>
                      <a:r>
                        <a:rPr lang="en-US" sz="1800">
                          <a:effectLst/>
                        </a:rPr>
                        <a:t>High</a:t>
                      </a:r>
                      <a:endParaRPr lang="en-US" sz="1800" b="0">
                        <a:solidFill>
                          <a:srgbClr val="000000"/>
                        </a:solidFill>
                        <a:effectLst/>
                        <a:latin typeface="Calibri"/>
                        <a:ea typeface="Calibri"/>
                        <a:cs typeface="Arial"/>
                      </a:endParaRPr>
                    </a:p>
                  </a:txBody>
                  <a:tcPr marL="68580" marR="68580" marT="0" marB="0"/>
                </a:tc>
              </a:tr>
              <a:tr h="595086">
                <a:tc>
                  <a:txBody>
                    <a:bodyPr/>
                    <a:lstStyle/>
                    <a:p>
                      <a:pPr>
                        <a:lnSpc>
                          <a:spcPct val="115000"/>
                        </a:lnSpc>
                        <a:spcAft>
                          <a:spcPts val="0"/>
                        </a:spcAft>
                      </a:pPr>
                      <a:r>
                        <a:rPr lang="en-US" sz="1800">
                          <a:effectLst/>
                        </a:rPr>
                        <a:t>4.21-5 </a:t>
                      </a:r>
                      <a:endParaRPr lang="en-US" sz="1800" b="0">
                        <a:solidFill>
                          <a:srgbClr val="000000"/>
                        </a:solidFill>
                        <a:effectLst/>
                        <a:latin typeface="Calibri"/>
                        <a:ea typeface="Calibri"/>
                        <a:cs typeface="Arial"/>
                      </a:endParaRPr>
                    </a:p>
                  </a:txBody>
                  <a:tcPr marL="68580" marR="68580" marT="0" marB="0"/>
                </a:tc>
                <a:tc>
                  <a:txBody>
                    <a:bodyPr/>
                    <a:lstStyle/>
                    <a:p>
                      <a:pPr>
                        <a:lnSpc>
                          <a:spcPct val="115000"/>
                        </a:lnSpc>
                        <a:spcAft>
                          <a:spcPts val="0"/>
                        </a:spcAft>
                      </a:pPr>
                      <a:r>
                        <a:rPr lang="en-US" sz="1800" dirty="0">
                          <a:effectLst/>
                        </a:rPr>
                        <a:t>very high</a:t>
                      </a:r>
                      <a:endParaRPr lang="en-US" sz="1800" b="0" dirty="0">
                        <a:solidFill>
                          <a:srgbClr val="000000"/>
                        </a:solidFill>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18135245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Percentages and Frequencies</a:t>
            </a: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939256400"/>
              </p:ext>
            </p:extLst>
          </p:nvPr>
        </p:nvGraphicFramePr>
        <p:xfrm>
          <a:off x="990600" y="2209800"/>
          <a:ext cx="7704138" cy="3677920"/>
        </p:xfrm>
        <a:graphic>
          <a:graphicData uri="http://schemas.openxmlformats.org/drawingml/2006/table">
            <a:tbl>
              <a:tblPr rtl="1" firstRow="1" bandRow="1">
                <a:tableStyleId>{5940675A-B579-460E-94D1-54222C63F5DA}</a:tableStyleId>
              </a:tblPr>
              <a:tblGrid>
                <a:gridCol w="2568046"/>
                <a:gridCol w="2568046"/>
                <a:gridCol w="2568046"/>
              </a:tblGrid>
              <a:tr h="370840">
                <a:tc>
                  <a:txBody>
                    <a:bodyPr/>
                    <a:lstStyle/>
                    <a:p>
                      <a:pPr algn="ctr" rtl="1"/>
                      <a:r>
                        <a:rPr lang="en-US" sz="1800" b="0" dirty="0" smtClean="0">
                          <a:latin typeface="+mj-lt"/>
                        </a:rPr>
                        <a:t>Percentage</a:t>
                      </a:r>
                      <a:r>
                        <a:rPr lang="en-US" sz="1800" b="0" baseline="0" dirty="0" smtClean="0">
                          <a:latin typeface="+mj-lt"/>
                        </a:rPr>
                        <a:t> </a:t>
                      </a:r>
                      <a:endParaRPr lang="ar-SA" sz="1800" b="0" dirty="0">
                        <a:latin typeface="+mj-lt"/>
                      </a:endParaRPr>
                    </a:p>
                  </a:txBody>
                  <a:tcPr anchor="ctr"/>
                </a:tc>
                <a:tc>
                  <a:txBody>
                    <a:bodyPr/>
                    <a:lstStyle/>
                    <a:p>
                      <a:pPr algn="ctr" rtl="1"/>
                      <a:r>
                        <a:rPr lang="en-US" sz="1800" b="0" dirty="0" smtClean="0">
                          <a:latin typeface="+mj-lt"/>
                        </a:rPr>
                        <a:t>Mean </a:t>
                      </a:r>
                      <a:endParaRPr lang="ar-SA" sz="1800" b="0" dirty="0">
                        <a:latin typeface="+mj-lt"/>
                      </a:endParaRPr>
                    </a:p>
                  </a:txBody>
                  <a:tcPr anchor="ctr"/>
                </a:tc>
                <a:tc>
                  <a:txBody>
                    <a:bodyPr/>
                    <a:lstStyle/>
                    <a:p>
                      <a:pPr algn="ctr" rtl="1"/>
                      <a:r>
                        <a:rPr lang="en-US" sz="1800" b="0" dirty="0" smtClean="0">
                          <a:latin typeface="+mj-lt"/>
                        </a:rPr>
                        <a:t>Axis </a:t>
                      </a:r>
                      <a:endParaRPr lang="ar-SA" sz="1800" b="0" dirty="0">
                        <a:latin typeface="+mj-lt"/>
                      </a:endParaRPr>
                    </a:p>
                  </a:txBody>
                  <a:tcPr anchor="ctr"/>
                </a:tc>
              </a:tr>
              <a:tr h="370840">
                <a:tc>
                  <a:txBody>
                    <a:bodyPr/>
                    <a:lstStyle/>
                    <a:p>
                      <a:pPr algn="ctr">
                        <a:lnSpc>
                          <a:spcPct val="115000"/>
                        </a:lnSpc>
                        <a:spcAft>
                          <a:spcPts val="0"/>
                        </a:spcAft>
                      </a:pPr>
                      <a:r>
                        <a:rPr lang="en-US" sz="1800" b="0" dirty="0" smtClean="0">
                          <a:solidFill>
                            <a:srgbClr val="000000"/>
                          </a:solidFill>
                          <a:effectLst/>
                          <a:latin typeface="+mj-lt"/>
                          <a:ea typeface="Times New Roman"/>
                          <a:cs typeface="Arial"/>
                        </a:rPr>
                        <a:t>77.38</a:t>
                      </a:r>
                      <a:endParaRPr lang="en-US" sz="1800" b="0" dirty="0">
                        <a:effectLst/>
                        <a:latin typeface="+mj-lt"/>
                        <a:ea typeface="Calibri"/>
                        <a:cs typeface="Arial"/>
                      </a:endParaRPr>
                    </a:p>
                  </a:txBody>
                  <a:tcPr marL="68580" marR="68580" marT="0" marB="0" anchor="ctr"/>
                </a:tc>
                <a:tc>
                  <a:txBody>
                    <a:bodyPr/>
                    <a:lstStyle/>
                    <a:p>
                      <a:pPr algn="ctr" rtl="1"/>
                      <a:r>
                        <a:rPr lang="en-US" sz="1800" b="0" kern="1200" dirty="0" smtClean="0">
                          <a:solidFill>
                            <a:schemeClr val="tx1"/>
                          </a:solidFill>
                          <a:effectLst/>
                          <a:latin typeface="+mn-lt"/>
                          <a:ea typeface="+mn-ea"/>
                          <a:cs typeface="+mn-cs"/>
                        </a:rPr>
                        <a:t>3.87</a:t>
                      </a:r>
                      <a:endParaRPr lang="ar-SA" sz="1800" b="0" dirty="0">
                        <a:latin typeface="+mj-lt"/>
                      </a:endParaRPr>
                    </a:p>
                  </a:txBody>
                  <a:tcPr anchor="ctr"/>
                </a:tc>
                <a:tc>
                  <a:txBody>
                    <a:bodyPr/>
                    <a:lstStyle/>
                    <a:p>
                      <a:pPr algn="ctr" rtl="1"/>
                      <a:r>
                        <a:rPr lang="en-US" sz="1800" kern="1200" dirty="0" smtClean="0">
                          <a:solidFill>
                            <a:schemeClr val="tx1"/>
                          </a:solidFill>
                          <a:effectLst/>
                          <a:latin typeface="+mn-lt"/>
                          <a:ea typeface="+mn-ea"/>
                          <a:cs typeface="+mn-cs"/>
                        </a:rPr>
                        <a:t>Focusing on the customer</a:t>
                      </a:r>
                      <a:endParaRPr lang="ar-SA" sz="1800" b="0" dirty="0">
                        <a:latin typeface="+mj-lt"/>
                      </a:endParaRPr>
                    </a:p>
                  </a:txBody>
                  <a:tcPr anchor="ctr"/>
                </a:tc>
              </a:tr>
              <a:tr h="370840">
                <a:tc>
                  <a:txBody>
                    <a:bodyPr/>
                    <a:lstStyle/>
                    <a:p>
                      <a:pPr marL="0" marR="0" indent="0" algn="ctr" defTabSz="457200" rtl="1" eaLnBrk="1" fontAlgn="auto" latinLnBrk="0" hangingPunct="1">
                        <a:lnSpc>
                          <a:spcPct val="100000"/>
                        </a:lnSpc>
                        <a:spcBef>
                          <a:spcPts val="0"/>
                        </a:spcBef>
                        <a:spcAft>
                          <a:spcPts val="0"/>
                        </a:spcAft>
                        <a:buClrTx/>
                        <a:buSzTx/>
                        <a:buFontTx/>
                        <a:buNone/>
                        <a:tabLst/>
                        <a:defRPr/>
                      </a:pPr>
                      <a:r>
                        <a:rPr lang="en-US" sz="1800" b="0" kern="1200" dirty="0" smtClean="0">
                          <a:solidFill>
                            <a:schemeClr val="tx1"/>
                          </a:solidFill>
                          <a:effectLst/>
                          <a:latin typeface="+mn-lt"/>
                          <a:ea typeface="+mn-ea"/>
                          <a:cs typeface="+mn-cs"/>
                        </a:rPr>
                        <a:t>72.50</a:t>
                      </a:r>
                      <a:endParaRPr lang="ar-SA" sz="1800" b="0" kern="1200" dirty="0" smtClean="0">
                        <a:solidFill>
                          <a:schemeClr val="tx1"/>
                        </a:solidFill>
                        <a:latin typeface="+mn-lt"/>
                        <a:ea typeface="+mn-ea"/>
                        <a:cs typeface="+mn-cs"/>
                      </a:endParaRPr>
                    </a:p>
                  </a:txBody>
                  <a:tcPr anchor="ctr"/>
                </a:tc>
                <a:tc>
                  <a:txBody>
                    <a:bodyPr/>
                    <a:lstStyle/>
                    <a:p>
                      <a:pPr algn="ctr" rtl="1"/>
                      <a:r>
                        <a:rPr lang="en-US" sz="1800" b="0" kern="1200" dirty="0" smtClean="0">
                          <a:solidFill>
                            <a:schemeClr val="tx1"/>
                          </a:solidFill>
                          <a:effectLst/>
                          <a:latin typeface="+mn-lt"/>
                          <a:ea typeface="+mn-ea"/>
                          <a:cs typeface="+mn-cs"/>
                        </a:rPr>
                        <a:t> 3.63</a:t>
                      </a:r>
                      <a:endParaRPr lang="ar-SA" sz="1800" b="0" dirty="0">
                        <a:latin typeface="+mj-lt"/>
                      </a:endParaRPr>
                    </a:p>
                  </a:txBody>
                  <a:tcPr anchor="ctr"/>
                </a:tc>
                <a:tc>
                  <a:txBody>
                    <a:bodyPr/>
                    <a:lstStyle/>
                    <a:p>
                      <a:pPr algn="ctr" rtl="1"/>
                      <a:r>
                        <a:rPr lang="en-US" sz="1800" kern="1200" dirty="0" smtClean="0">
                          <a:solidFill>
                            <a:schemeClr val="tx1"/>
                          </a:solidFill>
                          <a:effectLst/>
                          <a:latin typeface="+mn-lt"/>
                          <a:ea typeface="+mn-ea"/>
                          <a:cs typeface="+mn-cs"/>
                        </a:rPr>
                        <a:t>Commitment</a:t>
                      </a:r>
                      <a:r>
                        <a:rPr lang="en-US" sz="1800" kern="1200" baseline="0" dirty="0" smtClean="0">
                          <a:solidFill>
                            <a:schemeClr val="tx1"/>
                          </a:solidFill>
                          <a:effectLst/>
                          <a:latin typeface="+mn-lt"/>
                          <a:ea typeface="+mn-ea"/>
                          <a:cs typeface="+mn-cs"/>
                        </a:rPr>
                        <a:t> o</a:t>
                      </a:r>
                      <a:r>
                        <a:rPr lang="en-US" sz="1800" kern="1200" dirty="0" smtClean="0">
                          <a:solidFill>
                            <a:schemeClr val="tx1"/>
                          </a:solidFill>
                          <a:effectLst/>
                          <a:latin typeface="+mn-lt"/>
                          <a:ea typeface="+mn-ea"/>
                          <a:cs typeface="+mn-cs"/>
                        </a:rPr>
                        <a:t>f senior management to the concept of quality</a:t>
                      </a:r>
                      <a:endParaRPr lang="ar-SA" sz="1800" b="0" dirty="0">
                        <a:latin typeface="+mj-lt"/>
                      </a:endParaRPr>
                    </a:p>
                  </a:txBody>
                  <a:tcPr anchor="ctr"/>
                </a:tc>
              </a:tr>
              <a:tr h="370840">
                <a:tc>
                  <a:txBody>
                    <a:bodyPr/>
                    <a:lstStyle/>
                    <a:p>
                      <a:pPr algn="ctr" rtl="1"/>
                      <a:r>
                        <a:rPr lang="en-US" sz="1800" b="0" kern="1200" dirty="0" smtClean="0">
                          <a:solidFill>
                            <a:schemeClr val="tx1"/>
                          </a:solidFill>
                          <a:effectLst/>
                          <a:latin typeface="+mn-lt"/>
                          <a:ea typeface="+mn-ea"/>
                          <a:cs typeface="+mn-cs"/>
                        </a:rPr>
                        <a:t>71.16</a:t>
                      </a:r>
                      <a:endParaRPr lang="ar-SA" sz="1800" b="0" dirty="0">
                        <a:latin typeface="+mj-lt"/>
                      </a:endParaRPr>
                    </a:p>
                  </a:txBody>
                  <a:tcPr anchor="ctr"/>
                </a:tc>
                <a:tc>
                  <a:txBody>
                    <a:bodyPr/>
                    <a:lstStyle/>
                    <a:p>
                      <a:pPr algn="ctr" rtl="1"/>
                      <a:r>
                        <a:rPr lang="en-US" sz="1800" b="0" kern="1200" dirty="0" smtClean="0">
                          <a:solidFill>
                            <a:schemeClr val="tx1"/>
                          </a:solidFill>
                          <a:effectLst/>
                          <a:latin typeface="+mn-lt"/>
                          <a:ea typeface="+mn-ea"/>
                          <a:cs typeface="+mn-cs"/>
                        </a:rPr>
                        <a:t>3.56</a:t>
                      </a:r>
                      <a:endParaRPr lang="ar-SA" sz="1800" b="0" dirty="0">
                        <a:latin typeface="+mj-lt"/>
                      </a:endParaRPr>
                    </a:p>
                  </a:txBody>
                  <a:tcPr anchor="ctr"/>
                </a:tc>
                <a:tc>
                  <a:txBody>
                    <a:bodyPr/>
                    <a:lstStyle/>
                    <a:p>
                      <a:pPr algn="ctr" rtl="1"/>
                      <a:r>
                        <a:rPr lang="en-US" sz="1800" kern="1200" dirty="0" smtClean="0">
                          <a:solidFill>
                            <a:schemeClr val="tx1"/>
                          </a:solidFill>
                          <a:effectLst/>
                          <a:latin typeface="+mn-lt"/>
                          <a:ea typeface="+mn-ea"/>
                          <a:cs typeface="+mn-cs"/>
                        </a:rPr>
                        <a:t>Employees</a:t>
                      </a:r>
                      <a:r>
                        <a:rPr lang="en-US" sz="1800" kern="1200" baseline="0" dirty="0" smtClean="0">
                          <a:solidFill>
                            <a:schemeClr val="tx1"/>
                          </a:solidFill>
                          <a:effectLst/>
                          <a:latin typeface="+mn-lt"/>
                          <a:ea typeface="+mn-ea"/>
                          <a:cs typeface="+mn-cs"/>
                        </a:rPr>
                        <a:t> </a:t>
                      </a:r>
                      <a:r>
                        <a:rPr lang="en-US" sz="1800" kern="1200" dirty="0" smtClean="0">
                          <a:solidFill>
                            <a:schemeClr val="tx1"/>
                          </a:solidFill>
                          <a:effectLst/>
                          <a:latin typeface="+mn-lt"/>
                          <a:ea typeface="+mn-ea"/>
                          <a:cs typeface="+mn-cs"/>
                        </a:rPr>
                        <a:t>participation</a:t>
                      </a:r>
                      <a:endParaRPr lang="ar-SA" sz="1800" b="0" dirty="0">
                        <a:latin typeface="+mj-lt"/>
                      </a:endParaRPr>
                    </a:p>
                  </a:txBody>
                  <a:tcPr anchor="ctr"/>
                </a:tc>
              </a:tr>
              <a:tr h="370840">
                <a:tc>
                  <a:txBody>
                    <a:bodyPr/>
                    <a:lstStyle/>
                    <a:p>
                      <a:pPr algn="ctr" rtl="1"/>
                      <a:r>
                        <a:rPr lang="en-US" sz="1800" b="0" kern="1200" dirty="0" smtClean="0">
                          <a:solidFill>
                            <a:schemeClr val="tx1"/>
                          </a:solidFill>
                          <a:effectLst/>
                          <a:latin typeface="+mn-lt"/>
                          <a:ea typeface="+mn-ea"/>
                          <a:cs typeface="+mn-cs"/>
                        </a:rPr>
                        <a:t>67.29</a:t>
                      </a:r>
                      <a:endParaRPr lang="ar-SA" sz="1800" b="0" dirty="0">
                        <a:latin typeface="+mj-lt"/>
                      </a:endParaRPr>
                    </a:p>
                  </a:txBody>
                  <a:tcPr anchor="ctr"/>
                </a:tc>
                <a:tc>
                  <a:txBody>
                    <a:bodyPr/>
                    <a:lstStyle/>
                    <a:p>
                      <a:pPr algn="ctr" rtl="1"/>
                      <a:r>
                        <a:rPr lang="en-US" sz="1800" b="0" kern="1200" dirty="0" smtClean="0">
                          <a:solidFill>
                            <a:schemeClr val="tx1"/>
                          </a:solidFill>
                          <a:effectLst/>
                          <a:latin typeface="+mn-lt"/>
                          <a:ea typeface="+mn-ea"/>
                          <a:cs typeface="+mn-cs"/>
                        </a:rPr>
                        <a:t>3.36</a:t>
                      </a:r>
                      <a:endParaRPr lang="ar-SA" sz="1800" b="0" dirty="0">
                        <a:latin typeface="+mj-lt"/>
                      </a:endParaRPr>
                    </a:p>
                  </a:txBody>
                  <a:tcPr anchor="ctr"/>
                </a:tc>
                <a:tc>
                  <a:txBody>
                    <a:bodyPr/>
                    <a:lstStyle/>
                    <a:p>
                      <a:pPr algn="ctr" rtl="1"/>
                      <a:r>
                        <a:rPr lang="en-US" sz="1800" kern="1200" dirty="0" smtClean="0">
                          <a:solidFill>
                            <a:schemeClr val="tx1"/>
                          </a:solidFill>
                          <a:effectLst/>
                          <a:latin typeface="+mn-lt"/>
                          <a:ea typeface="+mn-ea"/>
                          <a:cs typeface="+mn-cs"/>
                        </a:rPr>
                        <a:t>Policies and strategies</a:t>
                      </a:r>
                      <a:endParaRPr lang="ar-SA" sz="1800" b="0" dirty="0">
                        <a:latin typeface="+mj-lt"/>
                      </a:endParaRPr>
                    </a:p>
                  </a:txBody>
                  <a:tcPr anchor="ctr"/>
                </a:tc>
              </a:tr>
              <a:tr h="370840">
                <a:tc>
                  <a:txBody>
                    <a:bodyPr/>
                    <a:lstStyle/>
                    <a:p>
                      <a:pPr algn="ctr" rtl="1"/>
                      <a:r>
                        <a:rPr lang="en-US" sz="1800" b="0" kern="1200" dirty="0" smtClean="0">
                          <a:solidFill>
                            <a:schemeClr val="tx1"/>
                          </a:solidFill>
                          <a:effectLst/>
                          <a:latin typeface="+mn-lt"/>
                          <a:ea typeface="+mn-ea"/>
                          <a:cs typeface="+mn-cs"/>
                        </a:rPr>
                        <a:t>73.33</a:t>
                      </a:r>
                      <a:endParaRPr lang="ar-SA" sz="1800" b="0" dirty="0">
                        <a:latin typeface="+mj-lt"/>
                      </a:endParaRPr>
                    </a:p>
                  </a:txBody>
                  <a:tcPr anchor="ctr"/>
                </a:tc>
                <a:tc>
                  <a:txBody>
                    <a:bodyPr/>
                    <a:lstStyle/>
                    <a:p>
                      <a:pPr algn="ctr" rtl="1"/>
                      <a:r>
                        <a:rPr lang="en-US" sz="1800" b="0" kern="1200" dirty="0" smtClean="0">
                          <a:solidFill>
                            <a:schemeClr val="tx1"/>
                          </a:solidFill>
                          <a:effectLst/>
                          <a:latin typeface="+mn-lt"/>
                          <a:ea typeface="+mn-ea"/>
                          <a:cs typeface="+mn-cs"/>
                        </a:rPr>
                        <a:t>3.67</a:t>
                      </a:r>
                      <a:endParaRPr lang="ar-SA" sz="1800" b="0" dirty="0">
                        <a:latin typeface="+mj-lt"/>
                      </a:endParaRPr>
                    </a:p>
                  </a:txBody>
                  <a:tcPr anchor="ctr"/>
                </a:tc>
                <a:tc>
                  <a:txBody>
                    <a:bodyPr/>
                    <a:lstStyle/>
                    <a:p>
                      <a:pPr algn="ctr" rtl="1"/>
                      <a:r>
                        <a:rPr lang="en-US" sz="1800" kern="1200" dirty="0" smtClean="0">
                          <a:solidFill>
                            <a:schemeClr val="tx1"/>
                          </a:solidFill>
                          <a:effectLst/>
                          <a:latin typeface="+mn-lt"/>
                          <a:ea typeface="+mn-ea"/>
                          <a:cs typeface="+mn-cs"/>
                        </a:rPr>
                        <a:t>Continuous development and improvement</a:t>
                      </a:r>
                      <a:endParaRPr lang="ar-SA" sz="1800" b="0" dirty="0">
                        <a:latin typeface="+mj-lt"/>
                      </a:endParaRPr>
                    </a:p>
                  </a:txBody>
                  <a:tcPr anchor="ctr"/>
                </a:tc>
              </a:tr>
              <a:tr h="370840">
                <a:tc>
                  <a:txBody>
                    <a:bodyPr/>
                    <a:lstStyle/>
                    <a:p>
                      <a:pPr algn="ctr" rtl="1"/>
                      <a:r>
                        <a:rPr lang="en-US" sz="1800" b="0" kern="1200" dirty="0" smtClean="0">
                          <a:solidFill>
                            <a:schemeClr val="tx1"/>
                          </a:solidFill>
                          <a:effectLst/>
                          <a:latin typeface="+mn-lt"/>
                          <a:ea typeface="+mn-ea"/>
                          <a:cs typeface="+mn-cs"/>
                        </a:rPr>
                        <a:t>64.73</a:t>
                      </a:r>
                      <a:endParaRPr lang="ar-SA" sz="1800" b="0" dirty="0">
                        <a:latin typeface="+mj-lt"/>
                      </a:endParaRPr>
                    </a:p>
                  </a:txBody>
                  <a:tcPr anchor="ctr"/>
                </a:tc>
                <a:tc>
                  <a:txBody>
                    <a:bodyPr/>
                    <a:lstStyle/>
                    <a:p>
                      <a:pPr algn="ctr" rtl="1"/>
                      <a:r>
                        <a:rPr lang="en-US" sz="1800" b="0" kern="1200" dirty="0" smtClean="0">
                          <a:solidFill>
                            <a:schemeClr val="tx1"/>
                          </a:solidFill>
                          <a:effectLst/>
                          <a:latin typeface="+mn-lt"/>
                          <a:ea typeface="+mn-ea"/>
                          <a:cs typeface="+mn-cs"/>
                        </a:rPr>
                        <a:t>3.24</a:t>
                      </a:r>
                      <a:endParaRPr lang="ar-SA" sz="1800" b="0" dirty="0">
                        <a:latin typeface="+mj-lt"/>
                      </a:endParaRPr>
                    </a:p>
                  </a:txBody>
                  <a:tcPr anchor="ctr"/>
                </a:tc>
                <a:tc>
                  <a:txBody>
                    <a:bodyPr/>
                    <a:lstStyle/>
                    <a:p>
                      <a:pPr algn="ctr" rtl="1"/>
                      <a:r>
                        <a:rPr lang="en-US" sz="1800" kern="1200" dirty="0" smtClean="0">
                          <a:solidFill>
                            <a:schemeClr val="tx1"/>
                          </a:solidFill>
                          <a:effectLst/>
                          <a:latin typeface="+mn-lt"/>
                          <a:ea typeface="+mn-ea"/>
                          <a:cs typeface="+mn-cs"/>
                        </a:rPr>
                        <a:t>Administrative system</a:t>
                      </a:r>
                      <a:endParaRPr lang="ar-SA" sz="1800" b="0" dirty="0">
                        <a:latin typeface="+mj-lt"/>
                      </a:endParaRPr>
                    </a:p>
                  </a:txBody>
                  <a:tcPr anchor="ctr"/>
                </a:tc>
              </a:tr>
            </a:tbl>
          </a:graphicData>
        </a:graphic>
      </p:graphicFrame>
    </p:spTree>
    <p:extLst>
      <p:ext uri="{BB962C8B-B14F-4D97-AF65-F5344CB8AC3E}">
        <p14:creationId xmlns:p14="http://schemas.microsoft.com/office/powerpoint/2010/main" val="23222004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One sample t- test</a:t>
            </a:r>
            <a:endParaRPr lang="ar-SA" dirty="0"/>
          </a:p>
        </p:txBody>
      </p:sp>
      <p:sp>
        <p:nvSpPr>
          <p:cNvPr id="3" name="عنصر نائب للمحتوى 2"/>
          <p:cNvSpPr>
            <a:spLocks noGrp="1"/>
          </p:cNvSpPr>
          <p:nvPr>
            <p:ph idx="1"/>
          </p:nvPr>
        </p:nvSpPr>
        <p:spPr/>
        <p:txBody>
          <a:bodyPr/>
          <a:lstStyle/>
          <a:p>
            <a:pPr marL="0" indent="0">
              <a:buNone/>
            </a:pPr>
            <a:r>
              <a:rPr lang="en-GB" dirty="0" smtClean="0"/>
              <a:t>All the </a:t>
            </a:r>
            <a:r>
              <a:rPr lang="en-GB" dirty="0"/>
              <a:t>results of the t-state that it set between –t critical one-tail and t critical tow-tail, and this </a:t>
            </a:r>
            <a:r>
              <a:rPr lang="en-US" dirty="0"/>
              <a:t>result</a:t>
            </a:r>
            <a:r>
              <a:rPr lang="ar-SA" dirty="0"/>
              <a:t>  </a:t>
            </a:r>
            <a:r>
              <a:rPr lang="en-US" dirty="0"/>
              <a:t>t</a:t>
            </a:r>
            <a:r>
              <a:rPr lang="en-US" dirty="0" smtClean="0"/>
              <a:t>urns </a:t>
            </a:r>
            <a:r>
              <a:rPr lang="en-US" dirty="0"/>
              <a:t>out </a:t>
            </a:r>
            <a:r>
              <a:rPr lang="en-US" dirty="0" smtClean="0"/>
              <a:t>that the </a:t>
            </a:r>
            <a:r>
              <a:rPr lang="en-US" dirty="0"/>
              <a:t>degree of presence have </a:t>
            </a:r>
            <a:r>
              <a:rPr lang="en-US" dirty="0" smtClean="0"/>
              <a:t>very high , … , very low </a:t>
            </a:r>
            <a:r>
              <a:rPr lang="en-US" dirty="0"/>
              <a:t>presence in the whole </a:t>
            </a:r>
            <a:r>
              <a:rPr lang="en-US" dirty="0" smtClean="0"/>
              <a:t>axes. </a:t>
            </a:r>
            <a:endParaRPr lang="ar-SA" dirty="0"/>
          </a:p>
        </p:txBody>
      </p:sp>
    </p:spTree>
    <p:extLst>
      <p:ext uri="{BB962C8B-B14F-4D97-AF65-F5344CB8AC3E}">
        <p14:creationId xmlns:p14="http://schemas.microsoft.com/office/powerpoint/2010/main" val="15602662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Recommendations</a:t>
            </a:r>
            <a:endParaRPr lang="ar-SA" dirty="0"/>
          </a:p>
        </p:txBody>
      </p:sp>
      <p:sp>
        <p:nvSpPr>
          <p:cNvPr id="5" name="عنصر نائب للمحتوى 4"/>
          <p:cNvSpPr>
            <a:spLocks noGrp="1"/>
          </p:cNvSpPr>
          <p:nvPr>
            <p:ph idx="1"/>
          </p:nvPr>
        </p:nvSpPr>
        <p:spPr/>
        <p:txBody>
          <a:bodyPr/>
          <a:lstStyle/>
          <a:p>
            <a:pPr marL="457200" lvl="0" indent="-457200">
              <a:buFont typeface="+mj-lt"/>
              <a:buAutoNum type="arabicPeriod"/>
            </a:pPr>
            <a:r>
              <a:rPr lang="en-US" dirty="0"/>
              <a:t>The necessity for NGOs to evaluate the efficiency and effectiveness of the services provided by applying the principles of total quality</a:t>
            </a:r>
            <a:r>
              <a:rPr lang="en-US" dirty="0" smtClean="0"/>
              <a:t>.</a:t>
            </a:r>
          </a:p>
          <a:p>
            <a:pPr marL="457200" indent="-457200">
              <a:buFont typeface="+mj-lt"/>
              <a:buAutoNum type="arabicPeriod"/>
            </a:pPr>
            <a:r>
              <a:rPr lang="en-US"/>
              <a:t>The necessity for NGOs to evaluate the efficiency and effectiveness of the services provided by applying the principles of total quality.</a:t>
            </a:r>
          </a:p>
          <a:p>
            <a:pPr marL="0" lvl="0" indent="0">
              <a:buNone/>
            </a:pPr>
            <a:endParaRPr lang="en-US"/>
          </a:p>
          <a:p>
            <a:pPr marL="0" indent="0">
              <a:buNone/>
            </a:pPr>
            <a:endParaRPr lang="en-US" b="1" dirty="0"/>
          </a:p>
        </p:txBody>
      </p:sp>
    </p:spTree>
    <p:extLst>
      <p:ext uri="{BB962C8B-B14F-4D97-AF65-F5344CB8AC3E}">
        <p14:creationId xmlns:p14="http://schemas.microsoft.com/office/powerpoint/2010/main" val="3206538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p:txBody>
          <a:bodyPr>
            <a:normAutofit/>
          </a:bodyPr>
          <a:lstStyle/>
          <a:p>
            <a:r>
              <a:rPr lang="en-US" sz="2800" dirty="0"/>
              <a:t>TQM is an integrated </a:t>
            </a:r>
            <a:r>
              <a:rPr lang="en-US" sz="2800" dirty="0" smtClean="0"/>
              <a:t>work.</a:t>
            </a:r>
            <a:endParaRPr lang="en-US" sz="2800" dirty="0"/>
          </a:p>
          <a:p>
            <a:r>
              <a:rPr lang="en-US" sz="2800" dirty="0"/>
              <a:t>When talking about service </a:t>
            </a:r>
            <a:r>
              <a:rPr lang="en-US" sz="2800" dirty="0" smtClean="0"/>
              <a:t>quality there </a:t>
            </a:r>
            <a:r>
              <a:rPr lang="en-US" sz="2800" smtClean="0"/>
              <a:t>are </a:t>
            </a:r>
            <a:r>
              <a:rPr lang="en-US" sz="2800" smtClean="0"/>
              <a:t>four</a:t>
            </a:r>
            <a:r>
              <a:rPr lang="en-US" sz="2800" smtClean="0"/>
              <a:t> </a:t>
            </a:r>
            <a:r>
              <a:rPr lang="en-US" sz="2800" dirty="0" smtClean="0"/>
              <a:t>main characteristics.</a:t>
            </a:r>
            <a:endParaRPr lang="en-US" dirty="0"/>
          </a:p>
        </p:txBody>
      </p:sp>
    </p:spTree>
    <p:extLst>
      <p:ext uri="{BB962C8B-B14F-4D97-AF65-F5344CB8AC3E}">
        <p14:creationId xmlns:p14="http://schemas.microsoft.com/office/powerpoint/2010/main" val="30199391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Statement</a:t>
            </a:r>
            <a:endParaRPr lang="en-US" dirty="0"/>
          </a:p>
        </p:txBody>
      </p:sp>
      <p:sp>
        <p:nvSpPr>
          <p:cNvPr id="3" name="Content Placeholder 2"/>
          <p:cNvSpPr>
            <a:spLocks noGrp="1"/>
          </p:cNvSpPr>
          <p:nvPr>
            <p:ph idx="1"/>
          </p:nvPr>
        </p:nvSpPr>
        <p:spPr>
          <a:xfrm>
            <a:off x="982133" y="2209800"/>
            <a:ext cx="7704667" cy="3332816"/>
          </a:xfrm>
        </p:spPr>
        <p:txBody>
          <a:bodyPr>
            <a:normAutofit/>
          </a:bodyPr>
          <a:lstStyle/>
          <a:p>
            <a:pPr marL="0" indent="0">
              <a:buNone/>
            </a:pPr>
            <a:r>
              <a:rPr lang="en-US" sz="2800" dirty="0"/>
              <a:t>C</a:t>
            </a:r>
            <a:r>
              <a:rPr lang="en-US" sz="2800" dirty="0" smtClean="0"/>
              <a:t>lear </a:t>
            </a:r>
            <a:r>
              <a:rPr lang="en-US" sz="2800" dirty="0"/>
              <a:t>neglect of the application of quality </a:t>
            </a:r>
            <a:r>
              <a:rPr lang="en-US" sz="2800" dirty="0" smtClean="0"/>
              <a:t>principles comprehensive </a:t>
            </a:r>
            <a:r>
              <a:rPr lang="en-US" sz="2800" dirty="0"/>
              <a:t>and even the concept of total quality is almost ignorant at times, so it is greatly and directly affected these </a:t>
            </a:r>
            <a:r>
              <a:rPr lang="en-US" sz="2800" dirty="0" smtClean="0"/>
              <a:t>institutions.</a:t>
            </a:r>
            <a:endParaRPr lang="en-US" sz="2800" dirty="0"/>
          </a:p>
        </p:txBody>
      </p:sp>
    </p:spTree>
    <p:extLst>
      <p:ext uri="{BB962C8B-B14F-4D97-AF65-F5344CB8AC3E}">
        <p14:creationId xmlns:p14="http://schemas.microsoft.com/office/powerpoint/2010/main" val="41074390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of the work</a:t>
            </a:r>
            <a:endParaRPr lang="en-US" dirty="0"/>
          </a:p>
        </p:txBody>
      </p:sp>
      <p:sp>
        <p:nvSpPr>
          <p:cNvPr id="3" name="Content Placeholder 2"/>
          <p:cNvSpPr>
            <a:spLocks noGrp="1"/>
          </p:cNvSpPr>
          <p:nvPr>
            <p:ph idx="1"/>
          </p:nvPr>
        </p:nvSpPr>
        <p:spPr>
          <a:xfrm>
            <a:off x="982133" y="2286000"/>
            <a:ext cx="7704667" cy="3332816"/>
          </a:xfrm>
        </p:spPr>
        <p:txBody>
          <a:bodyPr/>
          <a:lstStyle/>
          <a:p>
            <a:pPr lvl="0"/>
            <a:r>
              <a:rPr lang="en-US" sz="2800" dirty="0"/>
              <a:t>Knowing the concept of </a:t>
            </a:r>
            <a:r>
              <a:rPr lang="en-US" sz="2800" dirty="0" smtClean="0"/>
              <a:t>TQM and </a:t>
            </a:r>
            <a:r>
              <a:rPr lang="en-US" sz="2800" dirty="0"/>
              <a:t>the institutional performance accredited in NGOs in Nablus and </a:t>
            </a:r>
            <a:r>
              <a:rPr lang="en-US" sz="2800" dirty="0" smtClean="0"/>
              <a:t>Ramallah.</a:t>
            </a:r>
            <a:endParaRPr lang="en-US" sz="2800" dirty="0"/>
          </a:p>
          <a:p>
            <a:pPr lvl="0"/>
            <a:r>
              <a:rPr lang="en-US" sz="2800" dirty="0"/>
              <a:t>Studying the relationship between the principles of total quality and the level of evaluation of institutional performance</a:t>
            </a:r>
            <a:r>
              <a:rPr lang="en-US" dirty="0" smtClean="0"/>
              <a:t>.</a:t>
            </a:r>
            <a:endParaRPr lang="en-US" dirty="0"/>
          </a:p>
        </p:txBody>
      </p:sp>
    </p:spTree>
    <p:extLst>
      <p:ext uri="{BB962C8B-B14F-4D97-AF65-F5344CB8AC3E}">
        <p14:creationId xmlns:p14="http://schemas.microsoft.com/office/powerpoint/2010/main" val="19607429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Scope </a:t>
            </a:r>
            <a:r>
              <a:rPr lang="en-US" dirty="0"/>
              <a:t>of the </a:t>
            </a:r>
            <a:r>
              <a:rPr lang="en-US" dirty="0" smtClean="0"/>
              <a:t>work</a:t>
            </a:r>
            <a:endParaRPr lang="en-US" dirty="0"/>
          </a:p>
        </p:txBody>
      </p:sp>
      <p:sp>
        <p:nvSpPr>
          <p:cNvPr id="3" name="Content Placeholder 2"/>
          <p:cNvSpPr>
            <a:spLocks noGrp="1"/>
          </p:cNvSpPr>
          <p:nvPr>
            <p:ph idx="1"/>
          </p:nvPr>
        </p:nvSpPr>
        <p:spPr>
          <a:xfrm>
            <a:off x="990600" y="2133600"/>
            <a:ext cx="7704667" cy="3332816"/>
          </a:xfrm>
        </p:spPr>
        <p:txBody>
          <a:bodyPr>
            <a:normAutofit/>
          </a:bodyPr>
          <a:lstStyle/>
          <a:p>
            <a:pPr marL="0" indent="0">
              <a:buNone/>
            </a:pPr>
            <a:r>
              <a:rPr lang="en-US" sz="2800" dirty="0" smtClean="0"/>
              <a:t>In </a:t>
            </a:r>
            <a:r>
              <a:rPr lang="en-US" sz="2800" dirty="0"/>
              <a:t>this project we are studying </a:t>
            </a:r>
            <a:r>
              <a:rPr lang="en-US" sz="2800" dirty="0" smtClean="0"/>
              <a:t>Non-governmental Organizations (NGOs)located </a:t>
            </a:r>
            <a:r>
              <a:rPr lang="en-US" sz="2800" dirty="0"/>
              <a:t>in Nablus </a:t>
            </a:r>
            <a:r>
              <a:rPr lang="en-US" sz="2800" dirty="0" smtClean="0"/>
              <a:t>and Ramallah</a:t>
            </a:r>
            <a:endParaRPr lang="en-US" sz="2800" dirty="0"/>
          </a:p>
        </p:txBody>
      </p:sp>
    </p:spTree>
    <p:extLst>
      <p:ext uri="{BB962C8B-B14F-4D97-AF65-F5344CB8AC3E}">
        <p14:creationId xmlns:p14="http://schemas.microsoft.com/office/powerpoint/2010/main" val="25251591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ctr" defTabSz="457200" rtl="0">
              <a:spcBef>
                <a:spcPct val="0"/>
              </a:spcBef>
            </a:pPr>
            <a:r>
              <a:rPr lang="en-US" sz="4000" dirty="0"/>
              <a:t>Significance of the Project</a:t>
            </a:r>
            <a:r>
              <a:rPr lang="en-US" b="1" dirty="0"/>
              <a:t/>
            </a:r>
            <a:br>
              <a:rPr lang="en-US" b="1" dirty="0"/>
            </a:br>
            <a:endParaRPr lang="en-US" dirty="0"/>
          </a:p>
        </p:txBody>
      </p:sp>
      <p:sp>
        <p:nvSpPr>
          <p:cNvPr id="3" name="Content Placeholder 2"/>
          <p:cNvSpPr>
            <a:spLocks noGrp="1"/>
          </p:cNvSpPr>
          <p:nvPr>
            <p:ph idx="1"/>
          </p:nvPr>
        </p:nvSpPr>
        <p:spPr>
          <a:xfrm>
            <a:off x="990600" y="2362200"/>
            <a:ext cx="7704667" cy="3332816"/>
          </a:xfrm>
        </p:spPr>
        <p:txBody>
          <a:bodyPr/>
          <a:lstStyle/>
          <a:p>
            <a:r>
              <a:rPr lang="en-US" dirty="0" smtClean="0"/>
              <a:t>NGO’s play </a:t>
            </a:r>
            <a:r>
              <a:rPr lang="en-US" dirty="0"/>
              <a:t>a central role in activating and revitalizing Palestinian political, economic and social life.</a:t>
            </a:r>
          </a:p>
          <a:p>
            <a:r>
              <a:rPr lang="en-US" dirty="0" smtClean="0"/>
              <a:t>The importance of this project lies in highlighting an essential and fundamental element to the success of NGOs working</a:t>
            </a:r>
          </a:p>
        </p:txBody>
      </p:sp>
    </p:spTree>
    <p:extLst>
      <p:ext uri="{BB962C8B-B14F-4D97-AF65-F5344CB8AC3E}">
        <p14:creationId xmlns:p14="http://schemas.microsoft.com/office/powerpoint/2010/main" val="42378206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Constraints</a:t>
            </a:r>
          </a:p>
        </p:txBody>
      </p:sp>
      <p:sp>
        <p:nvSpPr>
          <p:cNvPr id="3" name="Content Placeholder 2"/>
          <p:cNvSpPr>
            <a:spLocks noGrp="1"/>
          </p:cNvSpPr>
          <p:nvPr>
            <p:ph idx="1"/>
          </p:nvPr>
        </p:nvSpPr>
        <p:spPr/>
        <p:txBody>
          <a:bodyPr>
            <a:normAutofit fontScale="92500"/>
          </a:bodyPr>
          <a:lstStyle/>
          <a:p>
            <a:pPr marL="514350" lvl="0" indent="-514350">
              <a:lnSpc>
                <a:spcPct val="115000"/>
              </a:lnSpc>
              <a:spcAft>
                <a:spcPts val="1000"/>
              </a:spcAft>
              <a:buFont typeface="+mj-lt"/>
              <a:buAutoNum type="arabicPeriod"/>
            </a:pPr>
            <a:r>
              <a:rPr lang="en-US" sz="2800" dirty="0">
                <a:latin typeface="Times New Roman"/>
                <a:ea typeface="Calibri"/>
                <a:cs typeface="Arial"/>
              </a:rPr>
              <a:t>High difficulty in communicating with organizations</a:t>
            </a:r>
            <a:r>
              <a:rPr lang="en-US" sz="2800" dirty="0" smtClean="0">
                <a:latin typeface="Times New Roman"/>
                <a:ea typeface="Calibri"/>
                <a:cs typeface="Arial"/>
              </a:rPr>
              <a:t>.</a:t>
            </a:r>
          </a:p>
          <a:p>
            <a:pPr marL="514350" indent="-514350">
              <a:lnSpc>
                <a:spcPct val="115000"/>
              </a:lnSpc>
              <a:spcAft>
                <a:spcPts val="1000"/>
              </a:spcAft>
              <a:buFont typeface="+mj-lt"/>
              <a:buAutoNum type="arabicPeriod"/>
            </a:pPr>
            <a:r>
              <a:rPr lang="en-US" sz="2800" dirty="0"/>
              <a:t>Personal interests affected participant’s responses</a:t>
            </a:r>
            <a:r>
              <a:rPr lang="en-US" sz="2800" dirty="0" smtClean="0"/>
              <a:t>.</a:t>
            </a:r>
          </a:p>
          <a:p>
            <a:pPr marL="514350" lvl="0" indent="-514350">
              <a:buFont typeface="+mj-lt"/>
              <a:buAutoNum type="arabicPeriod"/>
            </a:pPr>
            <a:r>
              <a:rPr lang="en-US" sz="2800" dirty="0" smtClean="0"/>
              <a:t>Lack </a:t>
            </a:r>
            <a:r>
              <a:rPr lang="en-US" sz="2800" dirty="0"/>
              <a:t>of TQM recognition at the respondents due to their position in the organization, education and the personal concepts of quality. </a:t>
            </a:r>
          </a:p>
        </p:txBody>
      </p:sp>
    </p:spTree>
    <p:extLst>
      <p:ext uri="{BB962C8B-B14F-4D97-AF65-F5344CB8AC3E}">
        <p14:creationId xmlns:p14="http://schemas.microsoft.com/office/powerpoint/2010/main" val="38925449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sz="2800" dirty="0"/>
              <a:t>In the NGO sector, the standards are not the same as others; we can say that there are no rigid standards for these organizations</a:t>
            </a:r>
            <a:r>
              <a:rPr lang="en-US" sz="2800" dirty="0" smtClean="0"/>
              <a:t>:</a:t>
            </a:r>
          </a:p>
          <a:p>
            <a:pPr marL="0" indent="0">
              <a:buNone/>
            </a:pPr>
            <a:endParaRPr lang="en-US" sz="2800" dirty="0"/>
          </a:p>
          <a:p>
            <a:pPr lvl="0"/>
            <a:r>
              <a:rPr lang="en-US" sz="2000" dirty="0"/>
              <a:t>The goals that the organization recorded when taking the license from the General Administration of Non-Governmental Organizations</a:t>
            </a:r>
            <a:r>
              <a:rPr lang="ar-SA" sz="2000" dirty="0"/>
              <a:t>.</a:t>
            </a:r>
            <a:endParaRPr lang="en-US" sz="2000" dirty="0"/>
          </a:p>
          <a:p>
            <a:pPr lvl="0"/>
            <a:r>
              <a:rPr lang="en-US" sz="2000" dirty="0"/>
              <a:t>Laws of the sector to which the organization belongs, as the law accounts for the organization that operates in a non-sector affiliated with it</a:t>
            </a:r>
            <a:r>
              <a:rPr lang="ar-SA" sz="2000" dirty="0"/>
              <a:t>.</a:t>
            </a:r>
            <a:endParaRPr lang="en-US" sz="2000" dirty="0"/>
          </a:p>
          <a:p>
            <a:pPr marL="0" indent="0">
              <a:buNone/>
            </a:pPr>
            <a:endParaRPr lang="en-US" dirty="0"/>
          </a:p>
        </p:txBody>
      </p:sp>
    </p:spTree>
    <p:extLst>
      <p:ext uri="{BB962C8B-B14F-4D97-AF65-F5344CB8AC3E}">
        <p14:creationId xmlns:p14="http://schemas.microsoft.com/office/powerpoint/2010/main" val="15566327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Methodology </a:t>
            </a:r>
          </a:p>
        </p:txBody>
      </p:sp>
      <p:sp>
        <p:nvSpPr>
          <p:cNvPr id="3" name="Content Placeholder 2"/>
          <p:cNvSpPr>
            <a:spLocks noGrp="1"/>
          </p:cNvSpPr>
          <p:nvPr>
            <p:ph idx="1"/>
          </p:nvPr>
        </p:nvSpPr>
        <p:spPr>
          <a:xfrm>
            <a:off x="990600" y="2286000"/>
            <a:ext cx="7704667" cy="3332816"/>
          </a:xfrm>
        </p:spPr>
        <p:txBody>
          <a:bodyPr>
            <a:normAutofit/>
          </a:bodyPr>
          <a:lstStyle/>
          <a:p>
            <a:pPr marL="0" indent="0">
              <a:buNone/>
            </a:pPr>
            <a:r>
              <a:rPr lang="en-US" sz="2800" dirty="0" smtClean="0"/>
              <a:t>We used </a:t>
            </a:r>
            <a:r>
              <a:rPr lang="en-US" sz="2800" dirty="0"/>
              <a:t>descriptive analysis in performing this study as it is the most suitable methodology to perform this study without researcher </a:t>
            </a:r>
            <a:r>
              <a:rPr lang="en-US" sz="2800" dirty="0" smtClean="0"/>
              <a:t>intervention.</a:t>
            </a:r>
            <a:endParaRPr lang="en-US" sz="2800" dirty="0"/>
          </a:p>
        </p:txBody>
      </p:sp>
    </p:spTree>
    <p:extLst>
      <p:ext uri="{BB962C8B-B14F-4D97-AF65-F5344CB8AC3E}">
        <p14:creationId xmlns:p14="http://schemas.microsoft.com/office/powerpoint/2010/main" val="20450120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715</TotalTime>
  <Words>628</Words>
  <Application>Microsoft Office PowerPoint</Application>
  <PresentationFormat>عرض على الشاشة (3:4)‏</PresentationFormat>
  <Paragraphs>98</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Parallax</vt:lpstr>
      <vt:lpstr>Applying Total Quality Management principles in Non-Governmental Organizations, Case Study of Nablus &amp; Ramallah</vt:lpstr>
      <vt:lpstr>Introduction</vt:lpstr>
      <vt:lpstr>Problem Statement</vt:lpstr>
      <vt:lpstr>Objectives of the work</vt:lpstr>
      <vt:lpstr>Scope of the work</vt:lpstr>
      <vt:lpstr>Significance of the Project </vt:lpstr>
      <vt:lpstr>Constraints</vt:lpstr>
      <vt:lpstr>Standards</vt:lpstr>
      <vt:lpstr>Methodology </vt:lpstr>
      <vt:lpstr>Sources of obtaining data </vt:lpstr>
      <vt:lpstr>Themes discussed</vt:lpstr>
      <vt:lpstr>Sample size calculations</vt:lpstr>
      <vt:lpstr>Statistical methods used in the research</vt:lpstr>
      <vt:lpstr>Cornbrash's alpha</vt:lpstr>
      <vt:lpstr>General statics</vt:lpstr>
      <vt:lpstr>Degree of presence scale</vt:lpstr>
      <vt:lpstr>Percentages and Frequencies</vt:lpstr>
      <vt:lpstr>One sample t- test</vt:lpstr>
      <vt:lpstr>Recommendations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 Of Applying Principles Of Total Quality Management On The Performance Of Operating Non-Governmental Organizations In Nablus And Ramallah</dc:title>
  <dc:creator>CD City</dc:creator>
  <cp:lastModifiedBy>Windows User</cp:lastModifiedBy>
  <cp:revision>33</cp:revision>
  <dcterms:created xsi:type="dcterms:W3CDTF">2020-08-27T16:19:15Z</dcterms:created>
  <dcterms:modified xsi:type="dcterms:W3CDTF">2020-12-30T12:35:07Z</dcterms:modified>
</cp:coreProperties>
</file>