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84" r:id="rId3"/>
    <p:sldId id="270" r:id="rId4"/>
    <p:sldId id="271" r:id="rId5"/>
    <p:sldId id="273" r:id="rId6"/>
    <p:sldId id="274" r:id="rId7"/>
    <p:sldId id="275" r:id="rId8"/>
    <p:sldId id="276" r:id="rId9"/>
    <p:sldId id="278" r:id="rId10"/>
    <p:sldId id="285" r:id="rId11"/>
    <p:sldId id="286" r:id="rId12"/>
    <p:sldId id="277" r:id="rId13"/>
    <p:sldId id="281" r:id="rId14"/>
    <p:sldId id="280" r:id="rId15"/>
    <p:sldId id="279" r:id="rId16"/>
    <p:sldId id="283" r:id="rId17"/>
    <p:sldId id="282" r:id="rId18"/>
    <p:sldId id="287" r:id="rId19"/>
    <p:sldId id="288" r:id="rId20"/>
    <p:sldId id="289"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 bsharat" initials="Ab" lastIdx="1" clrIdx="0">
    <p:extLst>
      <p:ext uri="{19B8F6BF-5375-455C-9EA6-DF929625EA0E}">
        <p15:presenceInfo xmlns:p15="http://schemas.microsoft.com/office/powerpoint/2012/main" userId="cb36a679e738ec0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0A9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6A0A56E-8C2A-4951-8E16-A16DFA282238}" type="datetimeFigureOut">
              <a:rPr lang="en-US" smtClean="0"/>
              <a:t>5/24/2023</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45C224AF-BCD8-4B65-9309-1BE1EA47E743}"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05739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A0A56E-8C2A-4951-8E16-A16DFA282238}" type="datetimeFigureOut">
              <a:rPr lang="en-US" smtClean="0"/>
              <a:t>5/24/2023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C224AF-BCD8-4B65-9309-1BE1EA47E743}"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03664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A0A56E-8C2A-4951-8E16-A16DFA282238}" type="datetimeFigureOut">
              <a:rPr lang="en-US" smtClean="0"/>
              <a:t>5/24/2023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C224AF-BCD8-4B65-9309-1BE1EA47E743}"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09678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A0A56E-8C2A-4951-8E16-A16DFA282238}" type="datetimeFigureOut">
              <a:rPr lang="en-US" smtClean="0"/>
              <a:t>5/24/2023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C224AF-BCD8-4B65-9309-1BE1EA47E743}"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39926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6A0A56E-8C2A-4951-8E16-A16DFA282238}" type="datetimeFigureOut">
              <a:rPr lang="en-US" smtClean="0"/>
              <a:t>5/24/2023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C224AF-BCD8-4B65-9309-1BE1EA47E743}"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872839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6A0A56E-8C2A-4951-8E16-A16DFA282238}" type="datetimeFigureOut">
              <a:rPr lang="en-US" smtClean="0"/>
              <a:t>5/24/2023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C224AF-BCD8-4B65-9309-1BE1EA47E743}"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86204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6A0A56E-8C2A-4951-8E16-A16DFA282238}" type="datetimeFigureOut">
              <a:rPr lang="en-US" smtClean="0"/>
              <a:t>5/24/2023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C224AF-BCD8-4B65-9309-1BE1EA47E743}"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65890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6A0A56E-8C2A-4951-8E16-A16DFA282238}" type="datetimeFigureOut">
              <a:rPr lang="en-US" smtClean="0"/>
              <a:t>5/24/2023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C224AF-BCD8-4B65-9309-1BE1EA47E743}"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91262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A0A56E-8C2A-4951-8E16-A16DFA282238}" type="datetimeFigureOut">
              <a:rPr lang="en-US" smtClean="0"/>
              <a:t>5/24/2023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C224AF-BCD8-4B65-9309-1BE1EA47E743}" type="slidenum">
              <a:rPr lang="en-US" smtClean="0"/>
              <a:t>‹#›</a:t>
            </a:fld>
            <a:endParaRPr lang="en-US"/>
          </a:p>
        </p:txBody>
      </p:sp>
    </p:spTree>
    <p:extLst>
      <p:ext uri="{BB962C8B-B14F-4D97-AF65-F5344CB8AC3E}">
        <p14:creationId xmlns:p14="http://schemas.microsoft.com/office/powerpoint/2010/main" val="1248170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6A0A56E-8C2A-4951-8E16-A16DFA282238}" type="datetimeFigureOut">
              <a:rPr lang="en-US" smtClean="0"/>
              <a:t>5/24/2023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C224AF-BCD8-4B65-9309-1BE1EA47E743}"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92389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A6A0A56E-8C2A-4951-8E16-A16DFA282238}" type="datetimeFigureOut">
              <a:rPr lang="en-US" smtClean="0"/>
              <a:t>5/24/2023</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45C224AF-BCD8-4B65-9309-1BE1EA47E743}"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43750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A6A0A56E-8C2A-4951-8E16-A16DFA282238}" type="datetimeFigureOut">
              <a:rPr lang="en-US" smtClean="0"/>
              <a:t>5/24/2023</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45C224AF-BCD8-4B65-9309-1BE1EA47E743}"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41735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7.png"/><Relationship Id="rId4" Type="http://schemas.openxmlformats.org/officeDocument/2006/relationships/image" Target="../media/image2.jpg"/></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63"/>
            <a:ext cx="12192000" cy="6866068"/>
          </a:xfrm>
          <a:prstGeom prst="rect">
            <a:avLst/>
          </a:prstGeom>
        </p:spPr>
      </p:pic>
      <p:sp>
        <p:nvSpPr>
          <p:cNvPr id="2" name="Title 1">
            <a:extLst>
              <a:ext uri="{FF2B5EF4-FFF2-40B4-BE49-F238E27FC236}">
                <a16:creationId xmlns:a16="http://schemas.microsoft.com/office/drawing/2014/main" id="{DE655F4E-3AA7-7ECE-9F78-4CAE7CBD6E1C}"/>
              </a:ext>
            </a:extLst>
          </p:cNvPr>
          <p:cNvSpPr>
            <a:spLocks noGrp="1"/>
          </p:cNvSpPr>
          <p:nvPr>
            <p:ph type="title"/>
          </p:nvPr>
        </p:nvSpPr>
        <p:spPr/>
        <p:txBody>
          <a:bodyPr/>
          <a:lstStyle/>
          <a:p>
            <a:pPr algn="ctr"/>
            <a:r>
              <a:rPr lang="en-US" sz="4400" spc="25" dirty="0"/>
              <a:t>DUAL</a:t>
            </a:r>
            <a:r>
              <a:rPr lang="en-US" sz="4400" spc="65" dirty="0"/>
              <a:t> </a:t>
            </a:r>
            <a:r>
              <a:rPr lang="en-US" sz="4800" spc="70" dirty="0"/>
              <a:t>AXIS</a:t>
            </a:r>
            <a:r>
              <a:rPr lang="en-US" sz="4800" spc="170" dirty="0"/>
              <a:t> </a:t>
            </a:r>
            <a:r>
              <a:rPr lang="en-US" sz="4400" spc="114" dirty="0"/>
              <a:t>SOLAR </a:t>
            </a:r>
            <a:r>
              <a:rPr lang="en-US" sz="4400" spc="-1340" dirty="0"/>
              <a:t> </a:t>
            </a:r>
            <a:r>
              <a:rPr lang="en-US" sz="4400" spc="55" dirty="0"/>
              <a:t>TRACKER:</a:t>
            </a:r>
            <a:endParaRPr lang="en-US" dirty="0"/>
          </a:p>
        </p:txBody>
      </p:sp>
      <p:sp>
        <p:nvSpPr>
          <p:cNvPr id="3" name="Content Placeholder 2">
            <a:extLst>
              <a:ext uri="{FF2B5EF4-FFF2-40B4-BE49-F238E27FC236}">
                <a16:creationId xmlns:a16="http://schemas.microsoft.com/office/drawing/2014/main" id="{DCBF16C2-4C47-C375-CD24-F391E8D8B42E}"/>
              </a:ext>
            </a:extLst>
          </p:cNvPr>
          <p:cNvSpPr>
            <a:spLocks noGrp="1"/>
          </p:cNvSpPr>
          <p:nvPr>
            <p:ph idx="1"/>
          </p:nvPr>
        </p:nvSpPr>
        <p:spPr/>
        <p:txBody>
          <a:bodyPr/>
          <a:lstStyle/>
          <a:p>
            <a:pPr marL="12700">
              <a:lnSpc>
                <a:spcPct val="100000"/>
              </a:lnSpc>
              <a:spcBef>
                <a:spcPts val="100"/>
              </a:spcBef>
            </a:pPr>
            <a:r>
              <a:rPr lang="en-US" sz="2400" dirty="0"/>
              <a:t>By: </a:t>
            </a:r>
          </a:p>
          <a:p>
            <a:pPr marL="12700">
              <a:lnSpc>
                <a:spcPct val="100000"/>
              </a:lnSpc>
              <a:spcBef>
                <a:spcPts val="100"/>
              </a:spcBef>
            </a:pPr>
            <a:r>
              <a:rPr lang="en-US" sz="2400" dirty="0"/>
              <a:t> Eng. Ali Bsharat.</a:t>
            </a:r>
          </a:p>
          <a:p>
            <a:pPr marL="12700">
              <a:lnSpc>
                <a:spcPct val="100000"/>
              </a:lnSpc>
              <a:spcBef>
                <a:spcPts val="100"/>
              </a:spcBef>
            </a:pPr>
            <a:r>
              <a:rPr lang="en-US" sz="2400" dirty="0"/>
              <a:t> Eng. Lana Saed . </a:t>
            </a:r>
          </a:p>
          <a:p>
            <a:pPr marL="12700">
              <a:lnSpc>
                <a:spcPct val="100000"/>
              </a:lnSpc>
              <a:spcBef>
                <a:spcPts val="100"/>
              </a:spcBef>
            </a:pPr>
            <a:r>
              <a:rPr lang="en-US" sz="2400" dirty="0"/>
              <a:t> Eng. Malak Azzam .</a:t>
            </a:r>
            <a:endParaRPr lang="en-US" sz="2400" spc="-10" dirty="0">
              <a:latin typeface="Constantia"/>
              <a:cs typeface="Constantia"/>
            </a:endParaRPr>
          </a:p>
          <a:p>
            <a:pPr marL="12700">
              <a:lnSpc>
                <a:spcPct val="100000"/>
              </a:lnSpc>
              <a:spcBef>
                <a:spcPts val="100"/>
              </a:spcBef>
            </a:pPr>
            <a:endParaRPr lang="en-US" sz="2400" spc="-10" dirty="0">
              <a:latin typeface="Constantia"/>
              <a:cs typeface="Constantia"/>
            </a:endParaRPr>
          </a:p>
          <a:p>
            <a:pPr marL="12700">
              <a:lnSpc>
                <a:spcPct val="100000"/>
              </a:lnSpc>
              <a:spcBef>
                <a:spcPts val="100"/>
              </a:spcBef>
            </a:pPr>
            <a:r>
              <a:rPr lang="en-US" sz="2400" spc="-10" dirty="0">
                <a:latin typeface="Constantia"/>
                <a:cs typeface="Constantia"/>
              </a:rPr>
              <a:t>Project</a:t>
            </a:r>
            <a:r>
              <a:rPr lang="en-US" sz="2400" spc="-50" dirty="0">
                <a:latin typeface="Constantia"/>
                <a:cs typeface="Constantia"/>
              </a:rPr>
              <a:t> </a:t>
            </a:r>
            <a:r>
              <a:rPr lang="en-US" sz="2400" dirty="0">
                <a:latin typeface="Constantia"/>
                <a:cs typeface="Constantia"/>
              </a:rPr>
              <a:t>Supervisor:</a:t>
            </a:r>
          </a:p>
          <a:p>
            <a:pPr marL="12700">
              <a:lnSpc>
                <a:spcPct val="100000"/>
              </a:lnSpc>
            </a:pPr>
            <a:r>
              <a:rPr lang="en-US" sz="2400" spc="-75" dirty="0">
                <a:latin typeface="Constantia"/>
                <a:cs typeface="Constantia"/>
              </a:rPr>
              <a:t>Dr.</a:t>
            </a:r>
            <a:r>
              <a:rPr lang="en-US" sz="2400" spc="-40" dirty="0">
                <a:latin typeface="Constantia"/>
                <a:cs typeface="Constantia"/>
              </a:rPr>
              <a:t> </a:t>
            </a:r>
            <a:r>
              <a:rPr lang="en-US" sz="2400" dirty="0" err="1"/>
              <a:t>Raed</a:t>
            </a:r>
            <a:r>
              <a:rPr lang="en-US" sz="2400" dirty="0"/>
              <a:t> Jaber</a:t>
            </a:r>
            <a:endParaRPr lang="en-US" sz="2400" dirty="0">
              <a:latin typeface="Constantia"/>
              <a:cs typeface="Constantia"/>
            </a:endParaRPr>
          </a:p>
          <a:p>
            <a:endParaRPr lang="en-US" dirty="0"/>
          </a:p>
        </p:txBody>
      </p:sp>
    </p:spTree>
    <p:extLst>
      <p:ext uri="{BB962C8B-B14F-4D97-AF65-F5344CB8AC3E}">
        <p14:creationId xmlns:p14="http://schemas.microsoft.com/office/powerpoint/2010/main" val="3374174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66068"/>
          </a:xfrm>
          <a:prstGeom prst="rect">
            <a:avLst/>
          </a:prstGeom>
        </p:spPr>
      </p:pic>
      <p:sp>
        <p:nvSpPr>
          <p:cNvPr id="2" name="Title 1">
            <a:extLst>
              <a:ext uri="{FF2B5EF4-FFF2-40B4-BE49-F238E27FC236}">
                <a16:creationId xmlns:a16="http://schemas.microsoft.com/office/drawing/2014/main" id="{DE655F4E-3AA7-7ECE-9F78-4CAE7CBD6E1C}"/>
              </a:ext>
            </a:extLst>
          </p:cNvPr>
          <p:cNvSpPr>
            <a:spLocks noGrp="1"/>
          </p:cNvSpPr>
          <p:nvPr>
            <p:ph type="title"/>
          </p:nvPr>
        </p:nvSpPr>
        <p:spPr>
          <a:xfrm>
            <a:off x="1398767" y="248381"/>
            <a:ext cx="9603275" cy="1049235"/>
          </a:xfrm>
        </p:spPr>
        <p:txBody>
          <a:bodyPr/>
          <a:lstStyle/>
          <a:p>
            <a:pPr algn="ctr"/>
            <a:r>
              <a:rPr lang="en-US" b="1" dirty="0"/>
              <a:t>software System</a:t>
            </a:r>
            <a:br>
              <a:rPr lang="en-US" b="1" dirty="0"/>
            </a:br>
            <a:endParaRPr lang="en-US" dirty="0"/>
          </a:p>
        </p:txBody>
      </p:sp>
      <p:sp>
        <p:nvSpPr>
          <p:cNvPr id="3" name="Rectangle: Diagonal Corners Rounded 2">
            <a:extLst>
              <a:ext uri="{FF2B5EF4-FFF2-40B4-BE49-F238E27FC236}">
                <a16:creationId xmlns:a16="http://schemas.microsoft.com/office/drawing/2014/main" id="{34BEB9BB-9CA7-8594-6C78-540D8B63BE54}"/>
              </a:ext>
            </a:extLst>
          </p:cNvPr>
          <p:cNvSpPr/>
          <p:nvPr/>
        </p:nvSpPr>
        <p:spPr>
          <a:xfrm>
            <a:off x="1660849" y="1156994"/>
            <a:ext cx="9229226" cy="5365103"/>
          </a:xfrm>
          <a:prstGeom prst="round2DiagRect">
            <a:avLst/>
          </a:prstGeom>
          <a:solidFill>
            <a:schemeClr val="tx1">
              <a:lumMod val="95000"/>
              <a:lumOff val="5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2000" dirty="0">
                <a:solidFill>
                  <a:schemeClr val="bg1"/>
                </a:solidFill>
              </a:rPr>
              <a:t>LDRs are used as the main light sensors. Two servo motors are installed on the chassis that holds the solar panel. The Arduino program is uploaded to the microcontroller. The project worked as follows.</a:t>
            </a:r>
          </a:p>
          <a:p>
            <a:pPr algn="ctr"/>
            <a:r>
              <a:rPr lang="en-US" sz="2000" dirty="0">
                <a:solidFill>
                  <a:schemeClr val="bg1"/>
                </a:solidFill>
              </a:rPr>
              <a:t>LDRs sense the amount of sunlight falling on them. Four LDRs divided into top, bottom, left and right.</a:t>
            </a:r>
          </a:p>
          <a:p>
            <a:pPr algn="ctr"/>
            <a:r>
              <a:rPr lang="en-US" sz="2000" dirty="0">
                <a:solidFill>
                  <a:schemeClr val="bg1"/>
                </a:solidFill>
              </a:rPr>
              <a:t>For east-west tracking, the analog values from two upper LDRs and two lower LDRs are compared, and if the upper set of LDRs receives more light, the vertical servo will move in the upper direction.</a:t>
            </a:r>
          </a:p>
          <a:p>
            <a:pPr algn="ctr"/>
            <a:r>
              <a:rPr lang="en-US" sz="2000" dirty="0">
                <a:solidFill>
                  <a:schemeClr val="bg1"/>
                </a:solidFill>
              </a:rPr>
              <a:t>If the lower LDRs receive more light, the servo moves in the lower  direction.</a:t>
            </a:r>
          </a:p>
          <a:p>
            <a:pPr algn="ctr"/>
            <a:r>
              <a:rPr lang="en-US" sz="2000" dirty="0">
                <a:solidFill>
                  <a:schemeClr val="bg1"/>
                </a:solidFill>
              </a:rPr>
              <a:t>For the angular deviation of the solar panel, the analog values from two left and two right LDRs are compared. If the left group of LDRs receives more light than the right group, the horizontal servo will move in the left direction, and if the LDRs receive more light from the right than the left, the horizontal servo will move in the right direction.</a:t>
            </a:r>
          </a:p>
          <a:p>
            <a:pPr algn="ctr"/>
            <a:r>
              <a:rPr lang="en-US" sz="2000" dirty="0">
                <a:solidFill>
                  <a:schemeClr val="bg1"/>
                </a:solidFill>
              </a:rPr>
              <a:t>The battery (DC)  will also be charged from the solar panel by the solar controller, then the charge will be transferred from the battery to the inverter and the AC Load will be supplied with electric power.</a:t>
            </a:r>
          </a:p>
        </p:txBody>
      </p:sp>
    </p:spTree>
    <p:extLst>
      <p:ext uri="{BB962C8B-B14F-4D97-AF65-F5344CB8AC3E}">
        <p14:creationId xmlns:p14="http://schemas.microsoft.com/office/powerpoint/2010/main" val="29103563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331"/>
            <a:ext cx="12192000" cy="6866068"/>
          </a:xfrm>
          <a:prstGeom prst="rect">
            <a:avLst/>
          </a:prstGeom>
        </p:spPr>
      </p:pic>
      <p:sp>
        <p:nvSpPr>
          <p:cNvPr id="2" name="Title 1">
            <a:extLst>
              <a:ext uri="{FF2B5EF4-FFF2-40B4-BE49-F238E27FC236}">
                <a16:creationId xmlns:a16="http://schemas.microsoft.com/office/drawing/2014/main" id="{DE655F4E-3AA7-7ECE-9F78-4CAE7CBD6E1C}"/>
              </a:ext>
            </a:extLst>
          </p:cNvPr>
          <p:cNvSpPr>
            <a:spLocks noGrp="1"/>
          </p:cNvSpPr>
          <p:nvPr>
            <p:ph type="title"/>
          </p:nvPr>
        </p:nvSpPr>
        <p:spPr>
          <a:xfrm>
            <a:off x="1398767" y="248381"/>
            <a:ext cx="9603275" cy="1049235"/>
          </a:xfrm>
        </p:spPr>
        <p:txBody>
          <a:bodyPr/>
          <a:lstStyle/>
          <a:p>
            <a:pPr algn="ctr"/>
            <a:r>
              <a:rPr lang="en-US" b="1" dirty="0"/>
              <a:t>software System</a:t>
            </a:r>
            <a:br>
              <a:rPr lang="en-US" b="1" dirty="0"/>
            </a:br>
            <a:endParaRPr lang="en-US" dirty="0"/>
          </a:p>
        </p:txBody>
      </p:sp>
      <p:pic>
        <p:nvPicPr>
          <p:cNvPr id="6148" name="Picture 4" descr="فتح الصورة">
            <a:extLst>
              <a:ext uri="{FF2B5EF4-FFF2-40B4-BE49-F238E27FC236}">
                <a16:creationId xmlns:a16="http://schemas.microsoft.com/office/drawing/2014/main" id="{66D2FB4F-6924-BF51-0CE5-E16B664918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111" y="1297616"/>
            <a:ext cx="3433665" cy="4892125"/>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nector: Curved 4">
            <a:extLst>
              <a:ext uri="{FF2B5EF4-FFF2-40B4-BE49-F238E27FC236}">
                <a16:creationId xmlns:a16="http://schemas.microsoft.com/office/drawing/2014/main" id="{F32C2A0F-537A-2462-8F4F-19A25FF681CD}"/>
              </a:ext>
            </a:extLst>
          </p:cNvPr>
          <p:cNvCxnSpPr>
            <a:cxnSpLocks/>
          </p:cNvCxnSpPr>
          <p:nvPr/>
        </p:nvCxnSpPr>
        <p:spPr>
          <a:xfrm flipV="1">
            <a:off x="2481943" y="1542773"/>
            <a:ext cx="3718461" cy="388664"/>
          </a:xfrm>
          <a:prstGeom prst="curvedConnector3">
            <a:avLst/>
          </a:prstGeom>
          <a:ln>
            <a:tailEnd type="triangle"/>
          </a:ln>
        </p:spPr>
        <p:style>
          <a:lnRef idx="3">
            <a:schemeClr val="dk1"/>
          </a:lnRef>
          <a:fillRef idx="0">
            <a:schemeClr val="dk1"/>
          </a:fillRef>
          <a:effectRef idx="2">
            <a:schemeClr val="dk1"/>
          </a:effectRef>
          <a:fontRef idx="minor">
            <a:schemeClr val="tx1"/>
          </a:fontRef>
        </p:style>
      </p:cxnSp>
      <p:sp>
        <p:nvSpPr>
          <p:cNvPr id="7" name="Arrow: Pentagon 6">
            <a:extLst>
              <a:ext uri="{FF2B5EF4-FFF2-40B4-BE49-F238E27FC236}">
                <a16:creationId xmlns:a16="http://schemas.microsoft.com/office/drawing/2014/main" id="{DE51B9C7-C0D4-AEDC-0B18-0071376C8C03}"/>
              </a:ext>
            </a:extLst>
          </p:cNvPr>
          <p:cNvSpPr/>
          <p:nvPr/>
        </p:nvSpPr>
        <p:spPr>
          <a:xfrm flipH="1">
            <a:off x="6280174" y="1325075"/>
            <a:ext cx="1558211" cy="40121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LDR sensors</a:t>
            </a:r>
          </a:p>
        </p:txBody>
      </p:sp>
      <p:cxnSp>
        <p:nvCxnSpPr>
          <p:cNvPr id="9" name="Connector: Curved 8">
            <a:extLst>
              <a:ext uri="{FF2B5EF4-FFF2-40B4-BE49-F238E27FC236}">
                <a16:creationId xmlns:a16="http://schemas.microsoft.com/office/drawing/2014/main" id="{51EEDAD8-206A-D97D-961C-229F3F592617}"/>
              </a:ext>
            </a:extLst>
          </p:cNvPr>
          <p:cNvCxnSpPr>
            <a:cxnSpLocks/>
          </p:cNvCxnSpPr>
          <p:nvPr/>
        </p:nvCxnSpPr>
        <p:spPr>
          <a:xfrm flipV="1">
            <a:off x="2864498" y="2267999"/>
            <a:ext cx="3335906" cy="111307"/>
          </a:xfrm>
          <a:prstGeom prst="curvedConnector3">
            <a:avLst/>
          </a:prstGeom>
          <a:ln>
            <a:tailEnd type="triangle"/>
          </a:ln>
        </p:spPr>
        <p:style>
          <a:lnRef idx="3">
            <a:schemeClr val="dk1"/>
          </a:lnRef>
          <a:fillRef idx="0">
            <a:schemeClr val="dk1"/>
          </a:fillRef>
          <a:effectRef idx="2">
            <a:schemeClr val="dk1"/>
          </a:effectRef>
          <a:fontRef idx="minor">
            <a:schemeClr val="tx1"/>
          </a:fontRef>
        </p:style>
      </p:cxnSp>
      <p:sp>
        <p:nvSpPr>
          <p:cNvPr id="10" name="Arrow: Pentagon 9">
            <a:extLst>
              <a:ext uri="{FF2B5EF4-FFF2-40B4-BE49-F238E27FC236}">
                <a16:creationId xmlns:a16="http://schemas.microsoft.com/office/drawing/2014/main" id="{D714D49A-D6C9-6BB8-341D-C7EADF8757FF}"/>
              </a:ext>
            </a:extLst>
          </p:cNvPr>
          <p:cNvSpPr/>
          <p:nvPr/>
        </p:nvSpPr>
        <p:spPr>
          <a:xfrm flipH="1">
            <a:off x="6298163" y="1987796"/>
            <a:ext cx="1558210" cy="42821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Solar panel</a:t>
            </a:r>
            <a:r>
              <a:rPr lang="ar-SY" dirty="0"/>
              <a:t> </a:t>
            </a:r>
            <a:r>
              <a:rPr lang="en-US" dirty="0"/>
              <a:t> </a:t>
            </a:r>
          </a:p>
        </p:txBody>
      </p:sp>
      <p:cxnSp>
        <p:nvCxnSpPr>
          <p:cNvPr id="12" name="Connector: Curved 11">
            <a:extLst>
              <a:ext uri="{FF2B5EF4-FFF2-40B4-BE49-F238E27FC236}">
                <a16:creationId xmlns:a16="http://schemas.microsoft.com/office/drawing/2014/main" id="{03BDEAED-984A-2400-B42D-E7EFFB1EE4A9}"/>
              </a:ext>
            </a:extLst>
          </p:cNvPr>
          <p:cNvCxnSpPr>
            <a:cxnSpLocks/>
          </p:cNvCxnSpPr>
          <p:nvPr/>
        </p:nvCxnSpPr>
        <p:spPr>
          <a:xfrm>
            <a:off x="3377682" y="2901820"/>
            <a:ext cx="2822722" cy="149290"/>
          </a:xfrm>
          <a:prstGeom prst="curvedConnector3">
            <a:avLst/>
          </a:prstGeom>
          <a:ln>
            <a:tailEnd type="triangle"/>
          </a:ln>
        </p:spPr>
        <p:style>
          <a:lnRef idx="3">
            <a:schemeClr val="dk1"/>
          </a:lnRef>
          <a:fillRef idx="0">
            <a:schemeClr val="dk1"/>
          </a:fillRef>
          <a:effectRef idx="2">
            <a:schemeClr val="dk1"/>
          </a:effectRef>
          <a:fontRef idx="minor">
            <a:schemeClr val="tx1"/>
          </a:fontRef>
        </p:style>
      </p:cxnSp>
      <p:sp>
        <p:nvSpPr>
          <p:cNvPr id="13" name="Arrow: Pentagon 12">
            <a:extLst>
              <a:ext uri="{FF2B5EF4-FFF2-40B4-BE49-F238E27FC236}">
                <a16:creationId xmlns:a16="http://schemas.microsoft.com/office/drawing/2014/main" id="{E0018A1D-12EE-2C01-1A9F-B2B3D447B51D}"/>
              </a:ext>
            </a:extLst>
          </p:cNvPr>
          <p:cNvSpPr/>
          <p:nvPr/>
        </p:nvSpPr>
        <p:spPr>
          <a:xfrm flipH="1">
            <a:off x="6280174" y="2710174"/>
            <a:ext cx="1828800" cy="620028"/>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r>
              <a:rPr lang="en-US" dirty="0"/>
              <a:t>Servo motor</a:t>
            </a:r>
          </a:p>
          <a:p>
            <a:pPr algn="ctr"/>
            <a:r>
              <a:rPr lang="en-US" dirty="0"/>
              <a:t>(Up and down)</a:t>
            </a:r>
          </a:p>
          <a:p>
            <a:pPr algn="ctr"/>
            <a:endParaRPr lang="en-US" dirty="0"/>
          </a:p>
        </p:txBody>
      </p:sp>
      <p:cxnSp>
        <p:nvCxnSpPr>
          <p:cNvPr id="15" name="Connector: Curved 14">
            <a:extLst>
              <a:ext uri="{FF2B5EF4-FFF2-40B4-BE49-F238E27FC236}">
                <a16:creationId xmlns:a16="http://schemas.microsoft.com/office/drawing/2014/main" id="{4C6285F6-8F7B-DD6C-FC4C-F7BC9E2654D7}"/>
              </a:ext>
            </a:extLst>
          </p:cNvPr>
          <p:cNvCxnSpPr>
            <a:cxnSpLocks/>
          </p:cNvCxnSpPr>
          <p:nvPr/>
        </p:nvCxnSpPr>
        <p:spPr>
          <a:xfrm>
            <a:off x="2612571" y="5206482"/>
            <a:ext cx="3587833" cy="353902"/>
          </a:xfrm>
          <a:prstGeom prst="curvedConnector3">
            <a:avLst/>
          </a:prstGeom>
          <a:ln>
            <a:tailEnd type="triangle"/>
          </a:ln>
        </p:spPr>
        <p:style>
          <a:lnRef idx="3">
            <a:schemeClr val="dk1"/>
          </a:lnRef>
          <a:fillRef idx="0">
            <a:schemeClr val="dk1"/>
          </a:fillRef>
          <a:effectRef idx="2">
            <a:schemeClr val="dk1"/>
          </a:effectRef>
          <a:fontRef idx="minor">
            <a:schemeClr val="tx1"/>
          </a:fontRef>
        </p:style>
      </p:cxnSp>
      <p:sp>
        <p:nvSpPr>
          <p:cNvPr id="16" name="Arrow: Pentagon 15">
            <a:extLst>
              <a:ext uri="{FF2B5EF4-FFF2-40B4-BE49-F238E27FC236}">
                <a16:creationId xmlns:a16="http://schemas.microsoft.com/office/drawing/2014/main" id="{89ED8585-168C-4CBF-19F6-B09F0E1070F3}"/>
              </a:ext>
            </a:extLst>
          </p:cNvPr>
          <p:cNvSpPr/>
          <p:nvPr/>
        </p:nvSpPr>
        <p:spPr>
          <a:xfrm flipH="1">
            <a:off x="6280174" y="5250370"/>
            <a:ext cx="1828800" cy="620028"/>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Servo motor (right and left )</a:t>
            </a:r>
          </a:p>
        </p:txBody>
      </p:sp>
      <p:cxnSp>
        <p:nvCxnSpPr>
          <p:cNvPr id="19" name="Connector: Curved 18">
            <a:extLst>
              <a:ext uri="{FF2B5EF4-FFF2-40B4-BE49-F238E27FC236}">
                <a16:creationId xmlns:a16="http://schemas.microsoft.com/office/drawing/2014/main" id="{94A6F56E-E5AE-4BF5-D206-30067ABB8951}"/>
              </a:ext>
            </a:extLst>
          </p:cNvPr>
          <p:cNvCxnSpPr>
            <a:cxnSpLocks/>
          </p:cNvCxnSpPr>
          <p:nvPr/>
        </p:nvCxnSpPr>
        <p:spPr>
          <a:xfrm flipV="1">
            <a:off x="3918857" y="4455037"/>
            <a:ext cx="2281547" cy="266253"/>
          </a:xfrm>
          <a:prstGeom prst="curvedConnector3">
            <a:avLst/>
          </a:prstGeom>
          <a:ln>
            <a:tailEnd type="triangle"/>
          </a:ln>
        </p:spPr>
        <p:style>
          <a:lnRef idx="3">
            <a:schemeClr val="dk1"/>
          </a:lnRef>
          <a:fillRef idx="0">
            <a:schemeClr val="dk1"/>
          </a:fillRef>
          <a:effectRef idx="2">
            <a:schemeClr val="dk1"/>
          </a:effectRef>
          <a:fontRef idx="minor">
            <a:schemeClr val="tx1"/>
          </a:fontRef>
        </p:style>
      </p:cxnSp>
      <p:sp>
        <p:nvSpPr>
          <p:cNvPr id="20" name="Arrow: Pentagon 19">
            <a:extLst>
              <a:ext uri="{FF2B5EF4-FFF2-40B4-BE49-F238E27FC236}">
                <a16:creationId xmlns:a16="http://schemas.microsoft.com/office/drawing/2014/main" id="{9ABC4F9E-60DB-F73B-784A-1F1DA29340E4}"/>
              </a:ext>
            </a:extLst>
          </p:cNvPr>
          <p:cNvSpPr/>
          <p:nvPr/>
        </p:nvSpPr>
        <p:spPr>
          <a:xfrm flipH="1">
            <a:off x="6280174" y="4254428"/>
            <a:ext cx="1558211" cy="40121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Arduino </a:t>
            </a:r>
          </a:p>
        </p:txBody>
      </p:sp>
      <p:pic>
        <p:nvPicPr>
          <p:cNvPr id="21" name="Picture 20">
            <a:extLst>
              <a:ext uri="{FF2B5EF4-FFF2-40B4-BE49-F238E27FC236}">
                <a16:creationId xmlns:a16="http://schemas.microsoft.com/office/drawing/2014/main" id="{281B9CFB-C164-C772-BCB4-2E22DF8616A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5501"/>
          <a:stretch/>
        </p:blipFill>
        <p:spPr>
          <a:xfrm>
            <a:off x="8348029" y="2147353"/>
            <a:ext cx="3334326" cy="2552700"/>
          </a:xfrm>
          <a:prstGeom prst="rect">
            <a:avLst/>
          </a:prstGeom>
        </p:spPr>
      </p:pic>
    </p:spTree>
    <p:extLst>
      <p:ext uri="{BB962C8B-B14F-4D97-AF65-F5344CB8AC3E}">
        <p14:creationId xmlns:p14="http://schemas.microsoft.com/office/powerpoint/2010/main" val="9483585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068"/>
            <a:ext cx="12192000" cy="6866068"/>
          </a:xfrm>
          <a:prstGeom prst="rect">
            <a:avLst/>
          </a:prstGeom>
        </p:spPr>
      </p:pic>
      <p:sp>
        <p:nvSpPr>
          <p:cNvPr id="2" name="Title 1">
            <a:extLst>
              <a:ext uri="{FF2B5EF4-FFF2-40B4-BE49-F238E27FC236}">
                <a16:creationId xmlns:a16="http://schemas.microsoft.com/office/drawing/2014/main" id="{DE655F4E-3AA7-7ECE-9F78-4CAE7CBD6E1C}"/>
              </a:ext>
            </a:extLst>
          </p:cNvPr>
          <p:cNvSpPr>
            <a:spLocks noGrp="1"/>
          </p:cNvSpPr>
          <p:nvPr>
            <p:ph type="title"/>
          </p:nvPr>
        </p:nvSpPr>
        <p:spPr>
          <a:xfrm>
            <a:off x="1451579" y="479215"/>
            <a:ext cx="9603275" cy="1049235"/>
          </a:xfrm>
        </p:spPr>
        <p:txBody>
          <a:bodyPr>
            <a:normAutofit fontScale="90000"/>
          </a:bodyPr>
          <a:lstStyle/>
          <a:p>
            <a:pPr algn="ctr"/>
            <a:r>
              <a:rPr lang="en-US" b="1" dirty="0"/>
              <a:t>Applications of Dual Axis Solar Trackers</a:t>
            </a:r>
            <a:br>
              <a:rPr lang="en-US" b="1" dirty="0"/>
            </a:br>
            <a:endParaRPr lang="en-US" dirty="0"/>
          </a:p>
        </p:txBody>
      </p:sp>
      <p:sp>
        <p:nvSpPr>
          <p:cNvPr id="4" name="Rectangle: Rounded Corners 3">
            <a:extLst>
              <a:ext uri="{FF2B5EF4-FFF2-40B4-BE49-F238E27FC236}">
                <a16:creationId xmlns:a16="http://schemas.microsoft.com/office/drawing/2014/main" id="{EEA64462-7C16-0AD1-3006-65487ED57A7D}"/>
              </a:ext>
            </a:extLst>
          </p:cNvPr>
          <p:cNvSpPr/>
          <p:nvPr/>
        </p:nvSpPr>
        <p:spPr>
          <a:xfrm>
            <a:off x="1451579" y="1352939"/>
            <a:ext cx="3866870" cy="21442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chemeClr val="tx1"/>
                </a:solidFill>
                <a:latin typeface="Algerian" panose="04020705040A02060702" pitchFamily="82" charset="0"/>
              </a:rPr>
              <a:t>Solar Farms :</a:t>
            </a:r>
          </a:p>
          <a:p>
            <a:endParaRPr lang="en-US" b="1" dirty="0">
              <a:solidFill>
                <a:schemeClr val="tx1"/>
              </a:solidFill>
              <a:latin typeface="Algerian" panose="04020705040A02060702" pitchFamily="82" charset="0"/>
            </a:endParaRPr>
          </a:p>
          <a:p>
            <a:r>
              <a:rPr lang="en-US" dirty="0"/>
              <a:t>Large scale installations of solar panels in open spaces, where solar trackers can improve energy generation significantly.</a:t>
            </a:r>
          </a:p>
          <a:p>
            <a:pPr algn="ctr"/>
            <a:endParaRPr lang="en-US" dirty="0"/>
          </a:p>
        </p:txBody>
      </p:sp>
      <p:sp>
        <p:nvSpPr>
          <p:cNvPr id="5" name="Rectangle: Rounded Corners 4">
            <a:extLst>
              <a:ext uri="{FF2B5EF4-FFF2-40B4-BE49-F238E27FC236}">
                <a16:creationId xmlns:a16="http://schemas.microsoft.com/office/drawing/2014/main" id="{8C612990-E0AC-68FB-0492-16AF355C4FAA}"/>
              </a:ext>
            </a:extLst>
          </p:cNvPr>
          <p:cNvSpPr/>
          <p:nvPr/>
        </p:nvSpPr>
        <p:spPr>
          <a:xfrm>
            <a:off x="1451579" y="3892204"/>
            <a:ext cx="3866870" cy="223800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chemeClr val="tx1"/>
                </a:solidFill>
                <a:latin typeface="Algerian" panose="04020705040A02060702" pitchFamily="82" charset="0"/>
              </a:rPr>
              <a:t>Off-Grid Power Systems :</a:t>
            </a:r>
          </a:p>
          <a:p>
            <a:endParaRPr lang="en-US" b="1" dirty="0">
              <a:solidFill>
                <a:schemeClr val="tx1"/>
              </a:solidFill>
              <a:latin typeface="Algerian" panose="04020705040A02060702" pitchFamily="82" charset="0"/>
            </a:endParaRPr>
          </a:p>
          <a:p>
            <a:r>
              <a:rPr lang="en-US" dirty="0"/>
              <a:t>Dual axis solar trackers can help power off-grid homes and installations, such as remote cabins or water pumps.</a:t>
            </a:r>
          </a:p>
          <a:p>
            <a:pPr algn="ctr"/>
            <a:endParaRPr lang="en-US" dirty="0"/>
          </a:p>
        </p:txBody>
      </p:sp>
      <p:sp>
        <p:nvSpPr>
          <p:cNvPr id="7" name="Rectangle: Rounded Corners 6">
            <a:extLst>
              <a:ext uri="{FF2B5EF4-FFF2-40B4-BE49-F238E27FC236}">
                <a16:creationId xmlns:a16="http://schemas.microsoft.com/office/drawing/2014/main" id="{2AB32B6A-45AA-B0F4-CF6C-0A3B2C34BB4F}"/>
              </a:ext>
            </a:extLst>
          </p:cNvPr>
          <p:cNvSpPr/>
          <p:nvPr/>
        </p:nvSpPr>
        <p:spPr>
          <a:xfrm>
            <a:off x="6539873" y="1352939"/>
            <a:ext cx="4041041" cy="21442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chemeClr val="tx1"/>
                </a:solidFill>
                <a:latin typeface="Algerian" panose="04020705040A02060702" pitchFamily="82" charset="0"/>
              </a:rPr>
              <a:t>Residential Rooftop Systems :</a:t>
            </a:r>
          </a:p>
          <a:p>
            <a:endParaRPr lang="en-US" b="1" dirty="0">
              <a:solidFill>
                <a:schemeClr val="tx1"/>
              </a:solidFill>
              <a:latin typeface="Algerian" panose="04020705040A02060702" pitchFamily="82" charset="0"/>
            </a:endParaRPr>
          </a:p>
          <a:p>
            <a:r>
              <a:rPr lang="en-US" dirty="0"/>
              <a:t>Dual axis trackers can improve the output of residential solar panel installations and help homes generate their own electricity.</a:t>
            </a:r>
          </a:p>
          <a:p>
            <a:pPr algn="ctr"/>
            <a:endParaRPr lang="en-US" dirty="0"/>
          </a:p>
        </p:txBody>
      </p:sp>
      <p:sp>
        <p:nvSpPr>
          <p:cNvPr id="8" name="Rectangle: Rounded Corners 7">
            <a:extLst>
              <a:ext uri="{FF2B5EF4-FFF2-40B4-BE49-F238E27FC236}">
                <a16:creationId xmlns:a16="http://schemas.microsoft.com/office/drawing/2014/main" id="{298594AB-3A47-B896-6562-83CEAFD672F9}"/>
              </a:ext>
            </a:extLst>
          </p:cNvPr>
          <p:cNvSpPr/>
          <p:nvPr/>
        </p:nvSpPr>
        <p:spPr>
          <a:xfrm>
            <a:off x="6539873" y="3892205"/>
            <a:ext cx="4041040" cy="22380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chemeClr val="tx1"/>
                </a:solidFill>
                <a:latin typeface="Algerian" panose="04020705040A02060702" pitchFamily="82" charset="0"/>
              </a:rPr>
              <a:t>Greenhouses :</a:t>
            </a:r>
          </a:p>
          <a:p>
            <a:endParaRPr lang="en-US" b="1" dirty="0"/>
          </a:p>
          <a:p>
            <a:r>
              <a:rPr lang="en-US" dirty="0"/>
              <a:t>Solar trackers can be used to power greenhouses, providing renewable energy for growing crops while reducing greenhouse gas emissions.</a:t>
            </a:r>
          </a:p>
          <a:p>
            <a:pPr algn="ctr"/>
            <a:endParaRPr lang="en-US" dirty="0"/>
          </a:p>
        </p:txBody>
      </p:sp>
    </p:spTree>
    <p:extLst>
      <p:ext uri="{BB962C8B-B14F-4D97-AF65-F5344CB8AC3E}">
        <p14:creationId xmlns:p14="http://schemas.microsoft.com/office/powerpoint/2010/main" val="18511850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66068"/>
          </a:xfrm>
          <a:prstGeom prst="rect">
            <a:avLst/>
          </a:prstGeom>
        </p:spPr>
      </p:pic>
      <p:sp>
        <p:nvSpPr>
          <p:cNvPr id="2" name="Title 1">
            <a:extLst>
              <a:ext uri="{FF2B5EF4-FFF2-40B4-BE49-F238E27FC236}">
                <a16:creationId xmlns:a16="http://schemas.microsoft.com/office/drawing/2014/main" id="{DE655F4E-3AA7-7ECE-9F78-4CAE7CBD6E1C}"/>
              </a:ext>
            </a:extLst>
          </p:cNvPr>
          <p:cNvSpPr>
            <a:spLocks noGrp="1"/>
          </p:cNvSpPr>
          <p:nvPr>
            <p:ph type="title"/>
          </p:nvPr>
        </p:nvSpPr>
        <p:spPr>
          <a:xfrm>
            <a:off x="1031702" y="342420"/>
            <a:ext cx="10454282" cy="1215792"/>
          </a:xfrm>
          <a:noFill/>
          <a:ln>
            <a:noFill/>
          </a:ln>
        </p:spPr>
        <p:style>
          <a:lnRef idx="0">
            <a:scrgbClr r="0" g="0" b="0"/>
          </a:lnRef>
          <a:fillRef idx="0">
            <a:scrgbClr r="0" g="0" b="0"/>
          </a:fillRef>
          <a:effectRef idx="0">
            <a:scrgbClr r="0" g="0" b="0"/>
          </a:effectRef>
          <a:fontRef idx="minor">
            <a:schemeClr val="dk1"/>
          </a:fontRef>
        </p:style>
        <p:txBody>
          <a:bodyPr>
            <a:noAutofit/>
          </a:bodyPr>
          <a:lstStyle/>
          <a:p>
            <a:r>
              <a:rPr lang="en-US" sz="2800" dirty="0"/>
              <a:t>we also is a summary of the economic feasibility study which we have done for the dual-axis solar panel project at the Turkish Government Hospital in Tubas:</a:t>
            </a:r>
          </a:p>
        </p:txBody>
      </p:sp>
      <p:sp>
        <p:nvSpPr>
          <p:cNvPr id="7" name="Rectangle 3">
            <a:extLst>
              <a:ext uri="{FF2B5EF4-FFF2-40B4-BE49-F238E27FC236}">
                <a16:creationId xmlns:a16="http://schemas.microsoft.com/office/drawing/2014/main" id="{E940BEF6-8F04-704D-76AA-254606D551F2}"/>
              </a:ext>
            </a:extLst>
          </p:cNvPr>
          <p:cNvSpPr>
            <a:spLocks noGrp="1" noChangeArrowheads="1"/>
          </p:cNvSpPr>
          <p:nvPr>
            <p:ph idx="1"/>
          </p:nvPr>
        </p:nvSpPr>
        <p:spPr bwMode="auto">
          <a:xfrm>
            <a:off x="477265" y="2158733"/>
            <a:ext cx="10984674" cy="341683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vert="horz" wrap="none" lIns="0" tIns="198375" rIns="0" bIns="198375"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rgbClr val="000000"/>
              </a:solidFill>
              <a:effectLst/>
              <a:latin typeface="Söhne"/>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b="0" i="0" u="none" strike="noStrike" cap="none" normalizeH="0" baseline="0" dirty="0">
                <a:ln>
                  <a:noFill/>
                </a:ln>
                <a:solidFill>
                  <a:schemeClr val="bg1"/>
                </a:solidFill>
                <a:effectLst/>
                <a:latin typeface="Söhne"/>
              </a:rPr>
              <a:t>The project aims to install a dual-axis solar panel system on the roof of the Turkish Government </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b="0" i="0" u="none" strike="noStrike" cap="none" normalizeH="0" baseline="0" dirty="0">
                <a:ln>
                  <a:noFill/>
                </a:ln>
                <a:solidFill>
                  <a:schemeClr val="bg1"/>
                </a:solidFill>
                <a:effectLst/>
                <a:latin typeface="Söhne"/>
              </a:rPr>
              <a:t>Hospital in Tubas.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b="0" i="0" u="none" strike="noStrike" cap="none" normalizeH="0" baseline="0" dirty="0">
                <a:ln>
                  <a:noFill/>
                </a:ln>
                <a:solidFill>
                  <a:schemeClr val="bg1"/>
                </a:solidFill>
                <a:effectLst/>
                <a:latin typeface="Söhne"/>
              </a:rPr>
              <a:t>The system consists of 100 dual-axis solar panels for electricity generation.</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b="0" i="0" u="none" strike="noStrike" cap="none" normalizeH="0" baseline="0" dirty="0">
                <a:ln>
                  <a:noFill/>
                </a:ln>
                <a:solidFill>
                  <a:schemeClr val="bg1"/>
                </a:solidFill>
                <a:effectLst/>
                <a:latin typeface="Söhne"/>
              </a:rPr>
              <a:t>The hospital's electricity consumption is approximately 200 kilowatt-hours per month, with an expected </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b="0" i="0" u="none" strike="noStrike" cap="none" normalizeH="0" baseline="0" dirty="0">
                <a:ln>
                  <a:noFill/>
                </a:ln>
                <a:solidFill>
                  <a:schemeClr val="bg1"/>
                </a:solidFill>
                <a:effectLst/>
                <a:latin typeface="Söhne"/>
              </a:rPr>
              <a:t>annual growth rate of 5%.</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b="0" i="0" u="none" strike="noStrike" cap="none" normalizeH="0" baseline="0" dirty="0">
                <a:ln>
                  <a:noFill/>
                </a:ln>
                <a:solidFill>
                  <a:schemeClr val="bg1"/>
                </a:solidFill>
                <a:effectLst/>
                <a:latin typeface="Söhne"/>
              </a:rPr>
              <a:t>The installation cost of the project is around $150,000, with annual maintenance costs of $3,000.</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b="0" i="0" u="none" strike="noStrike" cap="none" normalizeH="0" baseline="0" dirty="0">
                <a:ln>
                  <a:noFill/>
                </a:ln>
                <a:solidFill>
                  <a:schemeClr val="bg1"/>
                </a:solidFill>
                <a:effectLst/>
                <a:latin typeface="Söhne"/>
              </a:rPr>
              <a:t>The generated electricity is sold at a rate of $0.15 per kilowatt-hour.</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b="0" i="0" u="none" strike="noStrike" cap="none" normalizeH="0" baseline="0" dirty="0">
                <a:ln>
                  <a:noFill/>
                </a:ln>
                <a:solidFill>
                  <a:schemeClr val="bg1"/>
                </a:solidFill>
                <a:effectLst/>
                <a:latin typeface="Söhne"/>
              </a:rPr>
              <a:t>It is estimated that approximately 120,000 kilowatt-hours will be produced annually.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732420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068"/>
            <a:ext cx="12192000" cy="6866068"/>
          </a:xfrm>
          <a:prstGeom prst="rect">
            <a:avLst/>
          </a:prstGeom>
        </p:spPr>
      </p:pic>
      <p:sp>
        <p:nvSpPr>
          <p:cNvPr id="3" name="Content Placeholder 2">
            <a:extLst>
              <a:ext uri="{FF2B5EF4-FFF2-40B4-BE49-F238E27FC236}">
                <a16:creationId xmlns:a16="http://schemas.microsoft.com/office/drawing/2014/main" id="{DCBF16C2-4C47-C375-CD24-F391E8D8B42E}"/>
              </a:ext>
            </a:extLst>
          </p:cNvPr>
          <p:cNvSpPr>
            <a:spLocks noGrp="1"/>
          </p:cNvSpPr>
          <p:nvPr>
            <p:ph idx="1"/>
          </p:nvPr>
        </p:nvSpPr>
        <p:spPr>
          <a:xfrm>
            <a:off x="1294362" y="1076326"/>
            <a:ext cx="9603275" cy="4561470"/>
          </a:xfr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a:normAutofit fontScale="92500"/>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400" b="0" i="0" u="none" strike="noStrike" cap="none" normalizeH="0" baseline="0" dirty="0">
                <a:ln>
                  <a:noFill/>
                </a:ln>
                <a:solidFill>
                  <a:schemeClr val="bg1"/>
                </a:solidFill>
                <a:effectLst/>
                <a:latin typeface="Söhne"/>
              </a:rPr>
              <a:t>The projected payback period for the initial investment is around 4 years.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400" b="0" i="0" u="none" strike="noStrike" cap="none" normalizeH="0" baseline="0" dirty="0">
                <a:ln>
                  <a:noFill/>
                </a:ln>
                <a:solidFill>
                  <a:schemeClr val="bg1"/>
                </a:solidFill>
                <a:effectLst/>
                <a:latin typeface="Söhne"/>
              </a:rPr>
              <a:t>Net Present Value (NPV) and Internal Rate of Return (IRR) analysis are used to evaluate the project's feasibility.</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400" b="0" i="0" u="none" strike="noStrike" cap="none" normalizeH="0" baseline="0" dirty="0">
                <a:ln>
                  <a:noFill/>
                </a:ln>
                <a:solidFill>
                  <a:schemeClr val="bg1"/>
                </a:solidFill>
                <a:effectLst/>
                <a:latin typeface="Söhne"/>
              </a:rPr>
              <a:t>The project contributes to a reduction of approximately 90 tons of carbon dioxide emissions annually and improves environmental sustainability in the area.</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400" b="0" i="0" u="none" strike="noStrike" cap="none" normalizeH="0" baseline="0" dirty="0">
                <a:ln>
                  <a:noFill/>
                </a:ln>
                <a:solidFill>
                  <a:schemeClr val="bg1"/>
                </a:solidFill>
                <a:effectLst/>
                <a:latin typeface="Söhne"/>
              </a:rPr>
              <a:t>The project provides cost savings for the hospital's energy expenses and promotes reliance on renewable energy sources.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400" b="0" i="0" u="none" strike="noStrike" cap="none" normalizeH="0" baseline="0" dirty="0">
                <a:ln>
                  <a:noFill/>
                </a:ln>
                <a:solidFill>
                  <a:schemeClr val="bg1"/>
                </a:solidFill>
                <a:effectLst/>
                <a:latin typeface="Söhne"/>
              </a:rPr>
              <a:t>The project requires government support and financial facilitation to enhance its attractiveness and achieve the desired financial return.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bg1"/>
                </a:solidFill>
                <a:effectLst/>
                <a:latin typeface="Söhne"/>
              </a:rPr>
              <a:t>Based on the feasibility study analysis, investing in the dual-axis solar panel project at the Turkish Government Hospital in Tubas is economically and environmentally sustainable, enabling investors to make informed investment decisions.</a:t>
            </a:r>
          </a:p>
          <a:p>
            <a:endParaRPr lang="en-US" dirty="0"/>
          </a:p>
        </p:txBody>
      </p:sp>
    </p:spTree>
    <p:extLst>
      <p:ext uri="{BB962C8B-B14F-4D97-AF65-F5344CB8AC3E}">
        <p14:creationId xmlns:p14="http://schemas.microsoft.com/office/powerpoint/2010/main" val="14373400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92"/>
            <a:ext cx="12192000" cy="6866068"/>
          </a:xfrm>
          <a:prstGeom prst="rect">
            <a:avLst/>
          </a:prstGeom>
        </p:spPr>
      </p:pic>
      <p:sp>
        <p:nvSpPr>
          <p:cNvPr id="2" name="Title 1">
            <a:extLst>
              <a:ext uri="{FF2B5EF4-FFF2-40B4-BE49-F238E27FC236}">
                <a16:creationId xmlns:a16="http://schemas.microsoft.com/office/drawing/2014/main" id="{DE655F4E-3AA7-7ECE-9F78-4CAE7CBD6E1C}"/>
              </a:ext>
            </a:extLst>
          </p:cNvPr>
          <p:cNvSpPr>
            <a:spLocks noGrp="1"/>
          </p:cNvSpPr>
          <p:nvPr>
            <p:ph type="title"/>
          </p:nvPr>
        </p:nvSpPr>
        <p:spPr/>
        <p:txBody>
          <a:bodyPr>
            <a:normAutofit/>
          </a:bodyPr>
          <a:lstStyle/>
          <a:p>
            <a:r>
              <a:rPr lang="en-US" sz="2400" b="1" i="1" dirty="0">
                <a:effectLst/>
                <a:latin typeface="Seogo Ui"/>
                <a:ea typeface="Times New Roman" panose="02020603050405020304" pitchFamily="18" charset="0"/>
                <a:cs typeface="Arial" panose="020B0604020202020204" pitchFamily="34" charset="0"/>
              </a:rPr>
              <a:t>Power comparison of a dual-axis PV panel with a fixed  panel :</a:t>
            </a:r>
            <a:endParaRPr lang="en-US" sz="4000" dirty="0"/>
          </a:p>
        </p:txBody>
      </p:sp>
      <p:pic>
        <p:nvPicPr>
          <p:cNvPr id="10" name="Picture 9">
            <a:extLst>
              <a:ext uri="{FF2B5EF4-FFF2-40B4-BE49-F238E27FC236}">
                <a16:creationId xmlns:a16="http://schemas.microsoft.com/office/drawing/2014/main" id="{8893CC32-F688-3FD7-00E4-3DD39BA2899A}"/>
              </a:ext>
            </a:extLst>
          </p:cNvPr>
          <p:cNvPicPr>
            <a:picLocks noChangeAspect="1"/>
          </p:cNvPicPr>
          <p:nvPr/>
        </p:nvPicPr>
        <p:blipFill rotWithShape="1">
          <a:blip r:embed="rId3"/>
          <a:srcRect l="18206" t="57303" r="57820" b="8286"/>
          <a:stretch/>
        </p:blipFill>
        <p:spPr bwMode="auto">
          <a:xfrm>
            <a:off x="3393440" y="1473200"/>
            <a:ext cx="5831840" cy="429768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383070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068"/>
            <a:ext cx="12192000" cy="6866068"/>
          </a:xfrm>
          <a:prstGeom prst="rect">
            <a:avLst/>
          </a:prstGeom>
        </p:spPr>
      </p:pic>
      <p:sp>
        <p:nvSpPr>
          <p:cNvPr id="2" name="Title 1">
            <a:extLst>
              <a:ext uri="{FF2B5EF4-FFF2-40B4-BE49-F238E27FC236}">
                <a16:creationId xmlns:a16="http://schemas.microsoft.com/office/drawing/2014/main" id="{DE655F4E-3AA7-7ECE-9F78-4CAE7CBD6E1C}"/>
              </a:ext>
            </a:extLst>
          </p:cNvPr>
          <p:cNvSpPr>
            <a:spLocks noGrp="1"/>
          </p:cNvSpPr>
          <p:nvPr>
            <p:ph type="title"/>
          </p:nvPr>
        </p:nvSpPr>
        <p:spPr/>
        <p:txBody>
          <a:bodyPr/>
          <a:lstStyle/>
          <a:p>
            <a:r>
              <a:rPr lang="en-US" dirty="0"/>
              <a:t>Future Enhancements : </a:t>
            </a:r>
          </a:p>
        </p:txBody>
      </p:sp>
      <p:sp>
        <p:nvSpPr>
          <p:cNvPr id="3" name="Content Placeholder 2">
            <a:extLst>
              <a:ext uri="{FF2B5EF4-FFF2-40B4-BE49-F238E27FC236}">
                <a16:creationId xmlns:a16="http://schemas.microsoft.com/office/drawing/2014/main" id="{DCBF16C2-4C47-C375-CD24-F391E8D8B42E}"/>
              </a:ext>
            </a:extLst>
          </p:cNvPr>
          <p:cNvSpPr>
            <a:spLocks noGrp="1"/>
          </p:cNvSpPr>
          <p:nvPr>
            <p:ph idx="1"/>
          </p:nvPr>
        </p:nvSpPr>
        <p:spPr>
          <a:xfrm>
            <a:off x="1451579" y="2015732"/>
            <a:ext cx="9603275" cy="3862554"/>
          </a:xfr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a:normAutofit/>
          </a:bodyPr>
          <a:lstStyle/>
          <a:p>
            <a:r>
              <a:rPr lang="en-US" dirty="0"/>
              <a:t> Updating the database feature could be added in the software. </a:t>
            </a:r>
          </a:p>
          <a:p>
            <a:r>
              <a:rPr lang="en-US" dirty="0"/>
              <a:t> Construction of real structure from the prototype</a:t>
            </a:r>
          </a:p>
          <a:p>
            <a:r>
              <a:rPr lang="en-US" dirty="0"/>
              <a:t> Addition of capability to track the sun up to 90° zenith axis</a:t>
            </a:r>
          </a:p>
          <a:p>
            <a:r>
              <a:rPr lang="en-US" dirty="0"/>
              <a:t> Elimination of database by using Dynamic Data Generation </a:t>
            </a:r>
          </a:p>
          <a:p>
            <a:r>
              <a:rPr lang="en-US" dirty="0"/>
              <a:t> Dual Axis tracking could be achieved by single motor using complex mechanical structure. </a:t>
            </a:r>
          </a:p>
          <a:p>
            <a:r>
              <a:rPr lang="en-US" dirty="0"/>
              <a:t> The solar radiation measuring instrument and PV panel could be installed in it and use it for dual benefit</a:t>
            </a:r>
          </a:p>
        </p:txBody>
      </p:sp>
    </p:spTree>
    <p:extLst>
      <p:ext uri="{BB962C8B-B14F-4D97-AF65-F5344CB8AC3E}">
        <p14:creationId xmlns:p14="http://schemas.microsoft.com/office/powerpoint/2010/main" val="4396765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068"/>
            <a:ext cx="12192000" cy="6866068"/>
          </a:xfrm>
          <a:prstGeom prst="rect">
            <a:avLst/>
          </a:prstGeom>
        </p:spPr>
      </p:pic>
      <p:sp>
        <p:nvSpPr>
          <p:cNvPr id="2" name="Title 1">
            <a:extLst>
              <a:ext uri="{FF2B5EF4-FFF2-40B4-BE49-F238E27FC236}">
                <a16:creationId xmlns:a16="http://schemas.microsoft.com/office/drawing/2014/main" id="{DE655F4E-3AA7-7ECE-9F78-4CAE7CBD6E1C}"/>
              </a:ext>
            </a:extLst>
          </p:cNvPr>
          <p:cNvSpPr>
            <a:spLocks noGrp="1"/>
          </p:cNvSpPr>
          <p:nvPr>
            <p:ph type="title"/>
          </p:nvPr>
        </p:nvSpPr>
        <p:spPr>
          <a:xfrm>
            <a:off x="1516893" y="272674"/>
            <a:ext cx="9603275" cy="1049235"/>
          </a:xfrm>
        </p:spPr>
        <p:txBody>
          <a:bodyPr/>
          <a:lstStyle/>
          <a:p>
            <a:pPr algn="ctr"/>
            <a:r>
              <a:rPr lang="en-US" sz="3200" b="1" u="sng" dirty="0">
                <a:latin typeface="Times New Roman" pitchFamily="18" charset="0"/>
                <a:cs typeface="Times New Roman" pitchFamily="18" charset="0"/>
              </a:rPr>
              <a:t>CONCLUSION</a:t>
            </a:r>
            <a:endParaRPr lang="en-US" dirty="0"/>
          </a:p>
        </p:txBody>
      </p:sp>
      <p:sp>
        <p:nvSpPr>
          <p:cNvPr id="3" name="Content Placeholder 2">
            <a:extLst>
              <a:ext uri="{FF2B5EF4-FFF2-40B4-BE49-F238E27FC236}">
                <a16:creationId xmlns:a16="http://schemas.microsoft.com/office/drawing/2014/main" id="{DCBF16C2-4C47-C375-CD24-F391E8D8B42E}"/>
              </a:ext>
            </a:extLst>
          </p:cNvPr>
          <p:cNvSpPr>
            <a:spLocks noGrp="1"/>
          </p:cNvSpPr>
          <p:nvPr>
            <p:ph idx="1"/>
          </p:nvPr>
        </p:nvSpPr>
        <p:spPr>
          <a:xfrm>
            <a:off x="1199652" y="1511879"/>
            <a:ext cx="9603275" cy="4730301"/>
          </a:xfr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a:normAutofit fontScale="92500" lnSpcReduction="10000"/>
          </a:bodyPr>
          <a:lstStyle/>
          <a:p>
            <a:pPr marL="0" indent="0">
              <a:buNone/>
            </a:pPr>
            <a:r>
              <a:rPr lang="en-US" sz="2400" dirty="0"/>
              <a:t>This project has presented a mean of controlling a sun tracking panel with an embedded microprocessor system. Specifically, it demonstrates working solution for maximizing solar cell output by positioning a solar panel at the point of maximum light intensity.</a:t>
            </a:r>
          </a:p>
          <a:p>
            <a:pPr marL="0" indent="0">
              <a:buNone/>
            </a:pPr>
            <a:r>
              <a:rPr lang="en-US" sz="2400" dirty="0"/>
              <a:t> The proposed solution for a solar tracking system offers several advantages concerning the dual axis movement of the solar panel: the high system stability; the control microprocessor used has no searching phase; it calculates the position of the sun  and moves the motors towards that sun immediately.</a:t>
            </a:r>
          </a:p>
          <a:p>
            <a:r>
              <a:rPr lang="en-US" sz="2400" dirty="0"/>
              <a:t>Dual Axis Solar Trackers are a reliable, cost-effective way to generate renewable solar energy. They improve energy production by up to 60% compared to fixed solar panels, increasing efficiency and reducing costs over time.</a:t>
            </a:r>
          </a:p>
        </p:txBody>
      </p:sp>
    </p:spTree>
    <p:extLst>
      <p:ext uri="{BB962C8B-B14F-4D97-AF65-F5344CB8AC3E}">
        <p14:creationId xmlns:p14="http://schemas.microsoft.com/office/powerpoint/2010/main" val="32701326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8068"/>
            <a:ext cx="12192000" cy="6866068"/>
          </a:xfrm>
          <a:prstGeom prst="rect">
            <a:avLst/>
          </a:prstGeom>
        </p:spPr>
      </p:pic>
      <p:pic>
        <p:nvPicPr>
          <p:cNvPr id="8" name="350702272_6533274280064198_378218744362441350_n">
            <a:hlinkClick r:id="" action="ppaction://media"/>
            <a:extLst>
              <a:ext uri="{FF2B5EF4-FFF2-40B4-BE49-F238E27FC236}">
                <a16:creationId xmlns:a16="http://schemas.microsoft.com/office/drawing/2014/main" id="{FE2800A9-438B-B798-7C03-665B7761172B}"/>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3637280" y="203200"/>
            <a:ext cx="5384800" cy="6177280"/>
          </a:xfrm>
          <a:prstGeom prst="rect">
            <a:avLst/>
          </a:prstGeom>
          <a:ln>
            <a:noFill/>
          </a:ln>
          <a:effectLst>
            <a:outerShdw blurRad="127000" dist="190500" dir="8100000" algn="tr" rotWithShape="0">
              <a:srgbClr val="000000">
                <a:alpha val="40000"/>
              </a:srgbClr>
            </a:outerShdw>
          </a:effectLst>
          <a:scene3d>
            <a:camera prst="orthographicFront"/>
            <a:lightRig rig="flood" dir="t">
              <a:rot lat="0" lon="0" rev="8100000"/>
            </a:lightRig>
          </a:scene3d>
          <a:sp3d prstMaterial="plastic">
            <a:bevelT w="508000" h="50800" prst="cross"/>
            <a:contourClr>
              <a:srgbClr val="969696"/>
            </a:contourClr>
          </a:sp3d>
        </p:spPr>
      </p:pic>
    </p:spTree>
    <p:extLst>
      <p:ext uri="{BB962C8B-B14F-4D97-AF65-F5344CB8AC3E}">
        <p14:creationId xmlns:p14="http://schemas.microsoft.com/office/powerpoint/2010/main" val="1123509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9367"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31707">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068"/>
            <a:ext cx="12192000" cy="6866068"/>
          </a:xfrm>
          <a:prstGeom prst="rect">
            <a:avLst/>
          </a:prstGeom>
        </p:spPr>
      </p:pic>
      <p:sp>
        <p:nvSpPr>
          <p:cNvPr id="2" name="Title 1">
            <a:extLst>
              <a:ext uri="{FF2B5EF4-FFF2-40B4-BE49-F238E27FC236}">
                <a16:creationId xmlns:a16="http://schemas.microsoft.com/office/drawing/2014/main" id="{DE655F4E-3AA7-7ECE-9F78-4CAE7CBD6E1C}"/>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DCBF16C2-4C47-C375-CD24-F391E8D8B42E}"/>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12809656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068"/>
            <a:ext cx="12192000" cy="6866068"/>
          </a:xfrm>
          <a:prstGeom prst="rect">
            <a:avLst/>
          </a:prstGeom>
        </p:spPr>
      </p:pic>
      <p:sp>
        <p:nvSpPr>
          <p:cNvPr id="2" name="Title 1">
            <a:extLst>
              <a:ext uri="{FF2B5EF4-FFF2-40B4-BE49-F238E27FC236}">
                <a16:creationId xmlns:a16="http://schemas.microsoft.com/office/drawing/2014/main" id="{DE655F4E-3AA7-7ECE-9F78-4CAE7CBD6E1C}"/>
              </a:ext>
            </a:extLst>
          </p:cNvPr>
          <p:cNvSpPr>
            <a:spLocks noGrp="1"/>
          </p:cNvSpPr>
          <p:nvPr>
            <p:ph type="title"/>
          </p:nvPr>
        </p:nvSpPr>
        <p:spPr>
          <a:xfrm>
            <a:off x="1451578" y="303722"/>
            <a:ext cx="9603275" cy="1049235"/>
          </a:xfrm>
        </p:spPr>
        <p:txBody>
          <a:bodyPr/>
          <a:lstStyle/>
          <a:p>
            <a:pPr algn="ctr"/>
            <a:r>
              <a:rPr lang="en-US" sz="4400" spc="25" dirty="0"/>
              <a:t>Contents </a:t>
            </a:r>
            <a:r>
              <a:rPr lang="en-US" sz="4400" spc="55" dirty="0"/>
              <a:t>:</a:t>
            </a:r>
            <a:endParaRPr lang="en-US" dirty="0"/>
          </a:p>
        </p:txBody>
      </p:sp>
      <p:sp>
        <p:nvSpPr>
          <p:cNvPr id="3" name="Content Placeholder 2">
            <a:extLst>
              <a:ext uri="{FF2B5EF4-FFF2-40B4-BE49-F238E27FC236}">
                <a16:creationId xmlns:a16="http://schemas.microsoft.com/office/drawing/2014/main" id="{DCBF16C2-4C47-C375-CD24-F391E8D8B42E}"/>
              </a:ext>
            </a:extLst>
          </p:cNvPr>
          <p:cNvSpPr>
            <a:spLocks noGrp="1"/>
          </p:cNvSpPr>
          <p:nvPr>
            <p:ph idx="1"/>
          </p:nvPr>
        </p:nvSpPr>
        <p:spPr>
          <a:xfrm>
            <a:off x="1451579" y="1632858"/>
            <a:ext cx="9603275" cy="4420624"/>
          </a:xfrm>
        </p:spPr>
        <p:txBody>
          <a:bodyPr>
            <a:normAutofit fontScale="77500" lnSpcReduction="20000"/>
          </a:bodyPr>
          <a:lstStyle/>
          <a:p>
            <a:pPr marL="12700">
              <a:lnSpc>
                <a:spcPct val="100000"/>
              </a:lnSpc>
              <a:spcBef>
                <a:spcPts val="100"/>
              </a:spcBef>
            </a:pPr>
            <a:r>
              <a:rPr lang="en-US" sz="2400" b="1" dirty="0">
                <a:latin typeface="Andalus" panose="02020603050405020304" pitchFamily="18" charset="-78"/>
                <a:cs typeface="Andalus" panose="02020603050405020304" pitchFamily="18" charset="-78"/>
              </a:rPr>
              <a:t>Introduction .</a:t>
            </a:r>
            <a:r>
              <a:rPr lang="en-US" sz="2400" dirty="0">
                <a:latin typeface="Andalus" panose="02020603050405020304" pitchFamily="18" charset="-78"/>
                <a:cs typeface="Andalus" panose="02020603050405020304" pitchFamily="18" charset="-78"/>
              </a:rPr>
              <a:t> </a:t>
            </a:r>
          </a:p>
          <a:p>
            <a:pPr marL="12700">
              <a:lnSpc>
                <a:spcPct val="100000"/>
              </a:lnSpc>
              <a:spcBef>
                <a:spcPts val="100"/>
              </a:spcBef>
            </a:pPr>
            <a:r>
              <a:rPr lang="en-US" sz="2400" dirty="0">
                <a:latin typeface="Andalus" panose="02020603050405020304" pitchFamily="18" charset="-78"/>
                <a:cs typeface="Andalus" panose="02020603050405020304" pitchFamily="18" charset="-78"/>
              </a:rPr>
              <a:t> </a:t>
            </a:r>
            <a:r>
              <a:rPr lang="en-US" b="1" dirty="0">
                <a:latin typeface="Andalus" panose="02020603050405020304" pitchFamily="18" charset="-78"/>
                <a:cs typeface="Andalus" panose="02020603050405020304" pitchFamily="18" charset="-78"/>
              </a:rPr>
              <a:t>What is a Solar Tracker &amp; How Does it Work ?</a:t>
            </a:r>
            <a:r>
              <a:rPr lang="en-US" dirty="0">
                <a:latin typeface="Andalus" panose="02020603050405020304" pitchFamily="18" charset="-78"/>
                <a:cs typeface="Andalus" panose="02020603050405020304" pitchFamily="18" charset="-78"/>
              </a:rPr>
              <a:t> </a:t>
            </a:r>
            <a:endParaRPr lang="en-US" sz="2400" dirty="0">
              <a:latin typeface="Andalus" panose="02020603050405020304" pitchFamily="18" charset="-78"/>
              <a:cs typeface="Andalus" panose="02020603050405020304" pitchFamily="18" charset="-78"/>
            </a:endParaRPr>
          </a:p>
          <a:p>
            <a:pPr marL="12700">
              <a:lnSpc>
                <a:spcPct val="100000"/>
              </a:lnSpc>
              <a:spcBef>
                <a:spcPts val="100"/>
              </a:spcBef>
            </a:pPr>
            <a:r>
              <a:rPr lang="en-US" sz="2400" dirty="0">
                <a:latin typeface="Andalus" panose="02020603050405020304" pitchFamily="18" charset="-78"/>
                <a:cs typeface="Andalus" panose="02020603050405020304" pitchFamily="18" charset="-78"/>
              </a:rPr>
              <a:t> </a:t>
            </a:r>
            <a:r>
              <a:rPr lang="en-US" sz="2400" b="1" dirty="0">
                <a:latin typeface="Andalus" panose="02020603050405020304" pitchFamily="18" charset="-78"/>
                <a:cs typeface="Andalus" panose="02020603050405020304" pitchFamily="18" charset="-78"/>
              </a:rPr>
              <a:t>Solar Tracker </a:t>
            </a:r>
            <a:r>
              <a:rPr lang="en-US" b="1" dirty="0">
                <a:latin typeface="Andalus" panose="02020603050405020304" pitchFamily="18" charset="-78"/>
                <a:cs typeface="Andalus" panose="02020603050405020304" pitchFamily="18" charset="-78"/>
              </a:rPr>
              <a:t>:</a:t>
            </a:r>
            <a:endParaRPr lang="en-US" sz="2400" spc="-10" dirty="0">
              <a:latin typeface="Andalus" panose="02020603050405020304" pitchFamily="18" charset="-78"/>
              <a:cs typeface="Andalus" panose="02020603050405020304" pitchFamily="18" charset="-78"/>
            </a:endParaRPr>
          </a:p>
          <a:p>
            <a:pPr marL="12700">
              <a:lnSpc>
                <a:spcPct val="100000"/>
              </a:lnSpc>
              <a:spcBef>
                <a:spcPts val="100"/>
              </a:spcBef>
            </a:pPr>
            <a:r>
              <a:rPr lang="en-US" sz="2400" dirty="0">
                <a:latin typeface="Andalus" panose="02020603050405020304" pitchFamily="18" charset="-78"/>
                <a:cs typeface="Andalus" panose="02020603050405020304" pitchFamily="18" charset="-78"/>
              </a:rPr>
              <a:t>Types of Solar Tracker  Bases .</a:t>
            </a:r>
          </a:p>
          <a:p>
            <a:pPr marL="12700">
              <a:lnSpc>
                <a:spcPct val="100000"/>
              </a:lnSpc>
            </a:pPr>
            <a:r>
              <a:rPr lang="en-US" sz="2400" b="1" dirty="0">
                <a:latin typeface="Andalus" panose="02020603050405020304" pitchFamily="18" charset="-78"/>
                <a:cs typeface="Andalus" panose="02020603050405020304" pitchFamily="18" charset="-78"/>
              </a:rPr>
              <a:t>What is a Dual Axis Solar Tracker?</a:t>
            </a:r>
          </a:p>
          <a:p>
            <a:pPr marL="12700">
              <a:lnSpc>
                <a:spcPct val="100000"/>
              </a:lnSpc>
            </a:pPr>
            <a:r>
              <a:rPr lang="en-US" sz="2400" b="1" dirty="0">
                <a:latin typeface="Andalus" panose="02020603050405020304" pitchFamily="18" charset="-78"/>
                <a:cs typeface="Andalus" panose="02020603050405020304" pitchFamily="18" charset="-78"/>
              </a:rPr>
              <a:t>Solar Angles .</a:t>
            </a:r>
          </a:p>
          <a:p>
            <a:pPr marL="12700">
              <a:lnSpc>
                <a:spcPct val="100000"/>
              </a:lnSpc>
            </a:pPr>
            <a:r>
              <a:rPr lang="en-US" sz="2400" dirty="0">
                <a:latin typeface="Andalus" panose="02020603050405020304" pitchFamily="18" charset="-78"/>
                <a:cs typeface="Andalus" panose="02020603050405020304" pitchFamily="18" charset="-78"/>
              </a:rPr>
              <a:t>Block diagram of  solar tracker .</a:t>
            </a:r>
          </a:p>
          <a:p>
            <a:pPr marL="12700">
              <a:lnSpc>
                <a:spcPct val="100000"/>
              </a:lnSpc>
            </a:pPr>
            <a:r>
              <a:rPr lang="en-US" sz="3300" b="1" dirty="0">
                <a:latin typeface="Andalus" panose="02020603050405020304" pitchFamily="18" charset="-78"/>
                <a:cs typeface="Andalus" panose="02020603050405020304" pitchFamily="18" charset="-78"/>
              </a:rPr>
              <a:t>Hardware System .</a:t>
            </a:r>
            <a:endParaRPr lang="en-US" sz="2100" dirty="0">
              <a:latin typeface="Andalus" panose="02020603050405020304" pitchFamily="18" charset="-78"/>
              <a:cs typeface="Andalus" panose="02020603050405020304" pitchFamily="18" charset="-78"/>
            </a:endParaRPr>
          </a:p>
          <a:p>
            <a:pPr marL="12700">
              <a:lnSpc>
                <a:spcPct val="100000"/>
              </a:lnSpc>
            </a:pPr>
            <a:r>
              <a:rPr lang="en-US" sz="2800" b="1" dirty="0">
                <a:latin typeface="Andalus" panose="02020603050405020304" pitchFamily="18" charset="-78"/>
                <a:cs typeface="Andalus" panose="02020603050405020304" pitchFamily="18" charset="-78"/>
              </a:rPr>
              <a:t>software System .</a:t>
            </a:r>
          </a:p>
          <a:p>
            <a:pPr marL="12700">
              <a:lnSpc>
                <a:spcPct val="100000"/>
              </a:lnSpc>
            </a:pPr>
            <a:r>
              <a:rPr lang="en-US" sz="3400" b="1" dirty="0">
                <a:latin typeface="Andalus" panose="02020603050405020304" pitchFamily="18" charset="-78"/>
                <a:cs typeface="Andalus" panose="02020603050405020304" pitchFamily="18" charset="-78"/>
              </a:rPr>
              <a:t>Applications of Dual Axis Solar Trackers .</a:t>
            </a:r>
          </a:p>
          <a:p>
            <a:pPr marL="12700">
              <a:lnSpc>
                <a:spcPct val="100000"/>
              </a:lnSpc>
            </a:pPr>
            <a:r>
              <a:rPr lang="en-US" sz="2800" dirty="0">
                <a:latin typeface="Andalus" panose="02020603050405020304" pitchFamily="18" charset="-78"/>
                <a:cs typeface="Andalus" panose="02020603050405020304" pitchFamily="18" charset="-78"/>
              </a:rPr>
              <a:t>summary of the economic feasibility study</a:t>
            </a:r>
          </a:p>
          <a:p>
            <a:pPr marL="12700">
              <a:lnSpc>
                <a:spcPct val="100000"/>
              </a:lnSpc>
            </a:pPr>
            <a:r>
              <a:rPr lang="en-US" sz="3100" b="1" dirty="0">
                <a:latin typeface="Andalus" panose="02020603050405020304" pitchFamily="18" charset="-78"/>
                <a:cs typeface="Andalus" panose="02020603050405020304" pitchFamily="18" charset="-78"/>
              </a:rPr>
              <a:t>CONCLUSION :</a:t>
            </a:r>
            <a:br>
              <a:rPr lang="en-US" sz="2400" b="1" dirty="0">
                <a:latin typeface="Andalus" panose="02020603050405020304" pitchFamily="18" charset="-78"/>
                <a:cs typeface="Andalus" panose="02020603050405020304" pitchFamily="18" charset="-78"/>
              </a:rPr>
            </a:br>
            <a:endParaRPr lang="en-US" sz="1400"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16335674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068"/>
            <a:ext cx="12192000" cy="6866068"/>
          </a:xfrm>
          <a:prstGeom prst="rect">
            <a:avLst/>
          </a:prstGeom>
        </p:spPr>
      </p:pic>
      <p:sp>
        <p:nvSpPr>
          <p:cNvPr id="2" name="Title 1">
            <a:extLst>
              <a:ext uri="{FF2B5EF4-FFF2-40B4-BE49-F238E27FC236}">
                <a16:creationId xmlns:a16="http://schemas.microsoft.com/office/drawing/2014/main" id="{DE655F4E-3AA7-7ECE-9F78-4CAE7CBD6E1C}"/>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DCBF16C2-4C47-C375-CD24-F391E8D8B42E}"/>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3989138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068"/>
            <a:ext cx="12192000" cy="6866068"/>
          </a:xfrm>
          <a:prstGeom prst="rect">
            <a:avLst/>
          </a:prstGeom>
        </p:spPr>
      </p:pic>
      <p:sp>
        <p:nvSpPr>
          <p:cNvPr id="2" name="Title 1">
            <a:extLst>
              <a:ext uri="{FF2B5EF4-FFF2-40B4-BE49-F238E27FC236}">
                <a16:creationId xmlns:a16="http://schemas.microsoft.com/office/drawing/2014/main" id="{DE655F4E-3AA7-7ECE-9F78-4CAE7CBD6E1C}"/>
              </a:ext>
            </a:extLst>
          </p:cNvPr>
          <p:cNvSpPr>
            <a:spLocks noGrp="1"/>
          </p:cNvSpPr>
          <p:nvPr>
            <p:ph type="title"/>
          </p:nvPr>
        </p:nvSpPr>
        <p:spPr/>
        <p:txBody>
          <a:bodyPr/>
          <a:lstStyle/>
          <a:p>
            <a:pPr algn="ctr"/>
            <a:r>
              <a:rPr lang="en-US" b="1" dirty="0"/>
              <a:t>Introduction :</a:t>
            </a:r>
            <a:br>
              <a:rPr lang="en-US" b="1" dirty="0"/>
            </a:br>
            <a:endParaRPr lang="en-US" dirty="0"/>
          </a:p>
        </p:txBody>
      </p:sp>
      <p:sp>
        <p:nvSpPr>
          <p:cNvPr id="3" name="Content Placeholder 2">
            <a:extLst>
              <a:ext uri="{FF2B5EF4-FFF2-40B4-BE49-F238E27FC236}">
                <a16:creationId xmlns:a16="http://schemas.microsoft.com/office/drawing/2014/main" id="{DCBF16C2-4C47-C375-CD24-F391E8D8B42E}"/>
              </a:ext>
            </a:extLst>
          </p:cNvPr>
          <p:cNvSpPr>
            <a:spLocks noGrp="1"/>
          </p:cNvSpPr>
          <p:nvPr>
            <p:ph idx="1"/>
          </p:nvPr>
        </p:nvSpPr>
        <p:spPr>
          <a:xfrm>
            <a:off x="770444" y="2081047"/>
            <a:ext cx="9922437" cy="3450613"/>
          </a:xfr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a:normAutofit fontScale="92500" lnSpcReduction="10000"/>
          </a:bodyPr>
          <a:lstStyle/>
          <a:p>
            <a:r>
              <a:rPr lang="en-US" sz="2400" dirty="0"/>
              <a:t>We have worked hard to design a high performance solar panel system that increases power output and increases </a:t>
            </a:r>
            <a:r>
              <a:rPr lang="en-US" b="1" dirty="0">
                <a:effectLst/>
                <a:latin typeface="Seogo Ui"/>
                <a:ea typeface="Calibri" panose="020F0502020204030204" pitchFamily="34" charset="0"/>
                <a:cs typeface="Arial" panose="020B0604020202020204" pitchFamily="34" charset="0"/>
              </a:rPr>
              <a:t>efficiency</a:t>
            </a:r>
            <a:r>
              <a:rPr lang="en-US" sz="1800" b="1" dirty="0">
                <a:effectLst/>
                <a:latin typeface="Seogo Ui"/>
                <a:ea typeface="Calibri" panose="020F0502020204030204" pitchFamily="34" charset="0"/>
                <a:cs typeface="Arial" panose="020B0604020202020204" pitchFamily="34" charset="0"/>
              </a:rPr>
              <a:t> .</a:t>
            </a:r>
          </a:p>
          <a:p>
            <a:r>
              <a:rPr lang="en-US" sz="2400" dirty="0"/>
              <a:t> Our system uses a dual-axis tracking base to track the sun's path throughout the day, ensuring optimal power output.</a:t>
            </a:r>
          </a:p>
          <a:p>
            <a:r>
              <a:rPr lang="en-US" sz="2400" dirty="0"/>
              <a:t> In this presentation, we will explain the types of solar tracking and the difference between them, as well as explain the components of the design and its purpose in terms of efficiency, etc., circuit planning, cost analysis of our system, and other things.</a:t>
            </a:r>
          </a:p>
        </p:txBody>
      </p:sp>
    </p:spTree>
    <p:extLst>
      <p:ext uri="{BB962C8B-B14F-4D97-AF65-F5344CB8AC3E}">
        <p14:creationId xmlns:p14="http://schemas.microsoft.com/office/powerpoint/2010/main" val="884184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068"/>
            <a:ext cx="12192000" cy="6866068"/>
          </a:xfrm>
          <a:prstGeom prst="rect">
            <a:avLst/>
          </a:prstGeom>
        </p:spPr>
      </p:pic>
      <p:sp>
        <p:nvSpPr>
          <p:cNvPr id="2" name="Title 1">
            <a:extLst>
              <a:ext uri="{FF2B5EF4-FFF2-40B4-BE49-F238E27FC236}">
                <a16:creationId xmlns:a16="http://schemas.microsoft.com/office/drawing/2014/main" id="{DE655F4E-3AA7-7ECE-9F78-4CAE7CBD6E1C}"/>
              </a:ext>
            </a:extLst>
          </p:cNvPr>
          <p:cNvSpPr>
            <a:spLocks noGrp="1"/>
          </p:cNvSpPr>
          <p:nvPr>
            <p:ph type="title"/>
          </p:nvPr>
        </p:nvSpPr>
        <p:spPr>
          <a:xfrm>
            <a:off x="1059693" y="371120"/>
            <a:ext cx="9603275" cy="1049235"/>
          </a:xfrm>
        </p:spPr>
        <p:txBody>
          <a:bodyPr/>
          <a:lstStyle/>
          <a:p>
            <a:r>
              <a:rPr lang="en-US" sz="3200" b="1" dirty="0"/>
              <a:t>What is a Solar Tracker &amp; How Does it Work ?</a:t>
            </a:r>
            <a:endParaRPr lang="en-US" b="1" dirty="0"/>
          </a:p>
        </p:txBody>
      </p:sp>
      <p:sp>
        <p:nvSpPr>
          <p:cNvPr id="7" name="Rectangle: Rounded Corners 6">
            <a:extLst>
              <a:ext uri="{FF2B5EF4-FFF2-40B4-BE49-F238E27FC236}">
                <a16:creationId xmlns:a16="http://schemas.microsoft.com/office/drawing/2014/main" id="{64C5A250-81A0-BAC3-C561-668F757593BF}"/>
              </a:ext>
            </a:extLst>
          </p:cNvPr>
          <p:cNvSpPr/>
          <p:nvPr/>
        </p:nvSpPr>
        <p:spPr>
          <a:xfrm>
            <a:off x="1451579" y="1799544"/>
            <a:ext cx="4296077" cy="19926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Solar Trackers</a:t>
            </a:r>
          </a:p>
          <a:p>
            <a:r>
              <a:rPr lang="en-US" dirty="0"/>
              <a:t>Devices that orient solar panels to face the sun as it moves throughout the day. This improves power output by maximizing the amount of sunlight absorbed by the panels.</a:t>
            </a:r>
          </a:p>
          <a:p>
            <a:pPr algn="ctr"/>
            <a:endParaRPr lang="en-US" dirty="0"/>
          </a:p>
        </p:txBody>
      </p:sp>
      <p:sp>
        <p:nvSpPr>
          <p:cNvPr id="8" name="Rectangle: Rounded Corners 7">
            <a:extLst>
              <a:ext uri="{FF2B5EF4-FFF2-40B4-BE49-F238E27FC236}">
                <a16:creationId xmlns:a16="http://schemas.microsoft.com/office/drawing/2014/main" id="{BE40C86C-2A00-BB44-8911-974F704169C1}"/>
              </a:ext>
            </a:extLst>
          </p:cNvPr>
          <p:cNvSpPr/>
          <p:nvPr/>
        </p:nvSpPr>
        <p:spPr>
          <a:xfrm>
            <a:off x="7300243" y="1794878"/>
            <a:ext cx="4030825" cy="19926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How it Works</a:t>
            </a:r>
          </a:p>
          <a:p>
            <a:r>
              <a:rPr lang="en-US" dirty="0"/>
              <a:t>Solar trackers use sensors to detect the location of the sun, and then adjust the angle of the panels to constantly point towards it.</a:t>
            </a:r>
          </a:p>
          <a:p>
            <a:pPr algn="ctr"/>
            <a:endParaRPr lang="en-US" dirty="0"/>
          </a:p>
        </p:txBody>
      </p:sp>
      <p:sp>
        <p:nvSpPr>
          <p:cNvPr id="10" name="Rectangle: Rounded Corners 9">
            <a:extLst>
              <a:ext uri="{FF2B5EF4-FFF2-40B4-BE49-F238E27FC236}">
                <a16:creationId xmlns:a16="http://schemas.microsoft.com/office/drawing/2014/main" id="{4D61CE24-F345-7D2D-173C-C1C307280DB3}"/>
              </a:ext>
            </a:extLst>
          </p:cNvPr>
          <p:cNvSpPr/>
          <p:nvPr/>
        </p:nvSpPr>
        <p:spPr>
          <a:xfrm>
            <a:off x="1451578" y="4387574"/>
            <a:ext cx="4296077" cy="20993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Types of Sensors</a:t>
            </a:r>
          </a:p>
          <a:p>
            <a:r>
              <a:rPr lang="en-US" dirty="0"/>
              <a:t>Some trackers use light sensors called LDRs, while others use GPS sensors to track the location of the sun.</a:t>
            </a:r>
          </a:p>
          <a:p>
            <a:pPr algn="ctr"/>
            <a:endParaRPr lang="en-US" dirty="0"/>
          </a:p>
        </p:txBody>
      </p:sp>
      <p:sp>
        <p:nvSpPr>
          <p:cNvPr id="11" name="Rectangle: Rounded Corners 10">
            <a:extLst>
              <a:ext uri="{FF2B5EF4-FFF2-40B4-BE49-F238E27FC236}">
                <a16:creationId xmlns:a16="http://schemas.microsoft.com/office/drawing/2014/main" id="{F0DA2339-8C69-1674-CA92-15C196A6B237}"/>
              </a:ext>
            </a:extLst>
          </p:cNvPr>
          <p:cNvSpPr/>
          <p:nvPr/>
        </p:nvSpPr>
        <p:spPr>
          <a:xfrm>
            <a:off x="7300243" y="4382908"/>
            <a:ext cx="4030825" cy="20993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Benefits of Solar Trackers</a:t>
            </a:r>
          </a:p>
          <a:p>
            <a:r>
              <a:rPr lang="en-US" dirty="0"/>
              <a:t>They can increase a solar panel system's efficiency by up to 40%, leading to significant savings over time.</a:t>
            </a:r>
          </a:p>
          <a:p>
            <a:pPr algn="ctr"/>
            <a:endParaRPr lang="en-US" dirty="0"/>
          </a:p>
        </p:txBody>
      </p:sp>
    </p:spTree>
    <p:extLst>
      <p:ext uri="{BB962C8B-B14F-4D97-AF65-F5344CB8AC3E}">
        <p14:creationId xmlns:p14="http://schemas.microsoft.com/office/powerpoint/2010/main" val="1713099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66068"/>
          </a:xfrm>
          <a:prstGeom prst="rect">
            <a:avLst/>
          </a:prstGeom>
        </p:spPr>
      </p:pic>
      <p:sp>
        <p:nvSpPr>
          <p:cNvPr id="2" name="Title 1">
            <a:extLst>
              <a:ext uri="{FF2B5EF4-FFF2-40B4-BE49-F238E27FC236}">
                <a16:creationId xmlns:a16="http://schemas.microsoft.com/office/drawing/2014/main" id="{DE655F4E-3AA7-7ECE-9F78-4CAE7CBD6E1C}"/>
              </a:ext>
            </a:extLst>
          </p:cNvPr>
          <p:cNvSpPr>
            <a:spLocks noGrp="1"/>
          </p:cNvSpPr>
          <p:nvPr>
            <p:ph type="title"/>
          </p:nvPr>
        </p:nvSpPr>
        <p:spPr>
          <a:xfrm>
            <a:off x="1451578" y="118685"/>
            <a:ext cx="9603275" cy="1049235"/>
          </a:xfrm>
        </p:spPr>
        <p:txBody>
          <a:bodyPr/>
          <a:lstStyle/>
          <a:p>
            <a:pPr algn="ctr"/>
            <a:r>
              <a:rPr lang="en-US" dirty="0"/>
              <a:t>Types of Solar Tracker  Bases</a:t>
            </a:r>
          </a:p>
        </p:txBody>
      </p:sp>
      <p:sp>
        <p:nvSpPr>
          <p:cNvPr id="9" name="Arrow: Pentagon 8">
            <a:extLst>
              <a:ext uri="{FF2B5EF4-FFF2-40B4-BE49-F238E27FC236}">
                <a16:creationId xmlns:a16="http://schemas.microsoft.com/office/drawing/2014/main" id="{2CE35355-5EE1-7DD2-8C5D-0790EB679D10}"/>
              </a:ext>
            </a:extLst>
          </p:cNvPr>
          <p:cNvSpPr/>
          <p:nvPr/>
        </p:nvSpPr>
        <p:spPr>
          <a:xfrm>
            <a:off x="830423" y="1123453"/>
            <a:ext cx="7165911" cy="273942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0" i="0" dirty="0">
                <a:solidFill>
                  <a:schemeClr val="tx1"/>
                </a:solidFill>
                <a:effectLst/>
                <a:latin typeface="Algerian" panose="04020705040A02060702" pitchFamily="82" charset="0"/>
              </a:rPr>
              <a:t>Single Axis Trackers: </a:t>
            </a:r>
          </a:p>
          <a:p>
            <a:pPr algn="ctr"/>
            <a:r>
              <a:rPr lang="en-US" b="0" i="0" dirty="0">
                <a:solidFill>
                  <a:srgbClr val="FFFFFF"/>
                </a:solidFill>
                <a:effectLst/>
                <a:latin typeface="Segoe UI Historic" panose="020B0502040204020203" pitchFamily="34" charset="0"/>
              </a:rPr>
              <a:t>• A single axis tracker can pivot in </a:t>
            </a:r>
          </a:p>
          <a:p>
            <a:pPr algn="ctr"/>
            <a:r>
              <a:rPr lang="en-US" b="0" i="0" dirty="0">
                <a:solidFill>
                  <a:srgbClr val="FFFFFF"/>
                </a:solidFill>
                <a:effectLst/>
                <a:latin typeface="Segoe UI Historic" panose="020B0502040204020203" pitchFamily="34" charset="0"/>
              </a:rPr>
              <a:t>only one plane - horizontal or vertical. The horizontal type is used in tropical regions where the sun gets very high at noon, but the days are short. The vertical type is used in high latitudes (such as in UK) where the sun does not get very high, but summer days can be very long. • Although the construction is less complicated it is also less effective in harnessing the total solar energy.</a:t>
            </a:r>
            <a:endParaRPr lang="en-US" dirty="0"/>
          </a:p>
        </p:txBody>
      </p:sp>
      <p:sp>
        <p:nvSpPr>
          <p:cNvPr id="10" name="Arrow: Pentagon 9">
            <a:extLst>
              <a:ext uri="{FF2B5EF4-FFF2-40B4-BE49-F238E27FC236}">
                <a16:creationId xmlns:a16="http://schemas.microsoft.com/office/drawing/2014/main" id="{83F8ADEA-851D-615F-06E5-A6031BD1FBC4}"/>
              </a:ext>
            </a:extLst>
          </p:cNvPr>
          <p:cNvSpPr/>
          <p:nvPr/>
        </p:nvSpPr>
        <p:spPr>
          <a:xfrm>
            <a:off x="830423" y="3984172"/>
            <a:ext cx="7165911" cy="273942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0" i="0" dirty="0">
                <a:solidFill>
                  <a:schemeClr val="tx1"/>
                </a:solidFill>
                <a:effectLst/>
                <a:latin typeface="Algerian" panose="04020705040A02060702" pitchFamily="82" charset="0"/>
              </a:rPr>
              <a:t>Dual Axis Trackers: </a:t>
            </a:r>
          </a:p>
          <a:p>
            <a:pPr algn="ctr"/>
            <a:r>
              <a:rPr lang="en-US" b="0" i="0" dirty="0">
                <a:solidFill>
                  <a:srgbClr val="FFFFFF"/>
                </a:solidFill>
                <a:effectLst/>
                <a:latin typeface="Segoe UI Historic" panose="020B0502040204020203" pitchFamily="34" charset="0"/>
              </a:rPr>
              <a:t>• Dual axis solar tracker has two degrees </a:t>
            </a:r>
          </a:p>
          <a:p>
            <a:pPr algn="ctr"/>
            <a:r>
              <a:rPr lang="en-US" b="0" i="0" dirty="0">
                <a:solidFill>
                  <a:srgbClr val="FFFFFF"/>
                </a:solidFill>
                <a:effectLst/>
                <a:latin typeface="Segoe UI Historic" panose="020B0502040204020203" pitchFamily="34" charset="0"/>
              </a:rPr>
              <a:t>of freedom that act as axes of rotation. These axes are typically normal to one another. • It can rotate simultaneously in horizontal and vertical directions and are able to point at the sun at all times. Dual axis trackers track the sun both East to West and North to South for added power output (approx. 40% gain) and convenience.</a:t>
            </a:r>
            <a:endParaRPr lang="en-US" dirty="0"/>
          </a:p>
        </p:txBody>
      </p:sp>
      <p:pic>
        <p:nvPicPr>
          <p:cNvPr id="13" name="Picture 12">
            <a:extLst>
              <a:ext uri="{FF2B5EF4-FFF2-40B4-BE49-F238E27FC236}">
                <a16:creationId xmlns:a16="http://schemas.microsoft.com/office/drawing/2014/main" id="{A274CE2F-DFAB-2DED-C615-D49A4ACE170C}"/>
              </a:ext>
            </a:extLst>
          </p:cNvPr>
          <p:cNvPicPr>
            <a:picLocks noChangeAspect="1"/>
          </p:cNvPicPr>
          <p:nvPr/>
        </p:nvPicPr>
        <p:blipFill rotWithShape="1">
          <a:blip r:embed="rId3"/>
          <a:srcRect l="11923" t="51738" r="75641" b="27293"/>
          <a:stretch/>
        </p:blipFill>
        <p:spPr bwMode="auto">
          <a:xfrm>
            <a:off x="8434873" y="4273420"/>
            <a:ext cx="2062065" cy="1707501"/>
          </a:xfrm>
          <a:prstGeom prst="ellipse">
            <a:avLst/>
          </a:prstGeom>
          <a:ln>
            <a:noFill/>
          </a:ln>
          <a:effectLst>
            <a:softEdge rad="112500"/>
          </a:effectLst>
          <a:extLst>
            <a:ext uri="{53640926-AAD7-44D8-BBD7-CCE9431645EC}">
              <a14:shadowObscured xmlns:a14="http://schemas.microsoft.com/office/drawing/2010/main"/>
            </a:ext>
          </a:extLst>
        </p:spPr>
      </p:pic>
      <p:pic>
        <p:nvPicPr>
          <p:cNvPr id="14" name="Picture 13">
            <a:extLst>
              <a:ext uri="{FF2B5EF4-FFF2-40B4-BE49-F238E27FC236}">
                <a16:creationId xmlns:a16="http://schemas.microsoft.com/office/drawing/2014/main" id="{89E81A86-218E-E921-C38D-ED9536E7CCF8}"/>
              </a:ext>
            </a:extLst>
          </p:cNvPr>
          <p:cNvPicPr>
            <a:picLocks noChangeAspect="1"/>
          </p:cNvPicPr>
          <p:nvPr/>
        </p:nvPicPr>
        <p:blipFill rotWithShape="1">
          <a:blip r:embed="rId3"/>
          <a:srcRect l="11923" t="25755" r="75641" b="54188"/>
          <a:stretch/>
        </p:blipFill>
        <p:spPr bwMode="auto">
          <a:xfrm>
            <a:off x="8434874" y="1528450"/>
            <a:ext cx="1968760" cy="1522660"/>
          </a:xfrm>
          <a:prstGeom prst="ellipse">
            <a:avLst/>
          </a:prstGeom>
          <a:ln>
            <a:noFill/>
          </a:ln>
          <a:effectLst>
            <a:softEdge rad="11250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250587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63"/>
            <a:ext cx="12192000" cy="6866068"/>
          </a:xfrm>
          <a:prstGeom prst="rect">
            <a:avLst/>
          </a:prstGeom>
        </p:spPr>
      </p:pic>
      <p:sp>
        <p:nvSpPr>
          <p:cNvPr id="2" name="Title 1">
            <a:extLst>
              <a:ext uri="{FF2B5EF4-FFF2-40B4-BE49-F238E27FC236}">
                <a16:creationId xmlns:a16="http://schemas.microsoft.com/office/drawing/2014/main" id="{DE655F4E-3AA7-7ECE-9F78-4CAE7CBD6E1C}"/>
              </a:ext>
            </a:extLst>
          </p:cNvPr>
          <p:cNvSpPr>
            <a:spLocks noGrp="1"/>
          </p:cNvSpPr>
          <p:nvPr>
            <p:ph type="title"/>
          </p:nvPr>
        </p:nvSpPr>
        <p:spPr>
          <a:xfrm>
            <a:off x="1451579" y="715188"/>
            <a:ext cx="9603275" cy="1049235"/>
          </a:xfrm>
        </p:spPr>
        <p:txBody>
          <a:bodyPr/>
          <a:lstStyle/>
          <a:p>
            <a:pPr algn="ctr"/>
            <a:r>
              <a:rPr lang="en-US" b="1" dirty="0"/>
              <a:t>What is a Dual Axis Solar Tracker?</a:t>
            </a:r>
            <a:br>
              <a:rPr lang="en-US" b="1" dirty="0"/>
            </a:br>
            <a:endParaRPr lang="en-US" dirty="0"/>
          </a:p>
        </p:txBody>
      </p:sp>
      <p:sp>
        <p:nvSpPr>
          <p:cNvPr id="4" name="Rectangle: Diagonal Corners Rounded 3">
            <a:extLst>
              <a:ext uri="{FF2B5EF4-FFF2-40B4-BE49-F238E27FC236}">
                <a16:creationId xmlns:a16="http://schemas.microsoft.com/office/drawing/2014/main" id="{72FFAAE4-9D51-4231-7DA3-62C172EEFC21}"/>
              </a:ext>
            </a:extLst>
          </p:cNvPr>
          <p:cNvSpPr/>
          <p:nvPr/>
        </p:nvSpPr>
        <p:spPr>
          <a:xfrm>
            <a:off x="326570" y="2749494"/>
            <a:ext cx="3648270" cy="2503642"/>
          </a:xfrm>
          <a:prstGeom prst="round2DiagRect">
            <a:avLst/>
          </a:prstGeom>
          <a:ln/>
        </p:spPr>
        <p:style>
          <a:lnRef idx="3">
            <a:schemeClr val="lt1"/>
          </a:lnRef>
          <a:fillRef idx="1">
            <a:schemeClr val="accent1"/>
          </a:fillRef>
          <a:effectRef idx="1">
            <a:schemeClr val="accent1"/>
          </a:effectRef>
          <a:fontRef idx="minor">
            <a:schemeClr val="lt1"/>
          </a:fontRef>
        </p:style>
        <p:txBody>
          <a:bodyPr rtlCol="0" anchor="ctr"/>
          <a:lstStyle/>
          <a:p>
            <a:r>
              <a:rPr lang="en-US" b="1" dirty="0">
                <a:solidFill>
                  <a:schemeClr val="tx1"/>
                </a:solidFill>
              </a:rPr>
              <a:t>Definition :</a:t>
            </a:r>
          </a:p>
          <a:p>
            <a:r>
              <a:rPr lang="en-US" dirty="0"/>
              <a:t>A type of solar tracker that tracks the sun's position in both the horizontal and vertical planes. This allows for the most precise alignment of the panels with the sun, increasing efficiency.</a:t>
            </a:r>
          </a:p>
          <a:p>
            <a:pPr algn="ctr"/>
            <a:endParaRPr lang="en-US" dirty="0"/>
          </a:p>
        </p:txBody>
      </p:sp>
      <p:sp>
        <p:nvSpPr>
          <p:cNvPr id="5" name="Rectangle: Diagonal Corners Rounded 4">
            <a:extLst>
              <a:ext uri="{FF2B5EF4-FFF2-40B4-BE49-F238E27FC236}">
                <a16:creationId xmlns:a16="http://schemas.microsoft.com/office/drawing/2014/main" id="{255EADE0-0234-643C-B253-B1920E607A97}"/>
              </a:ext>
            </a:extLst>
          </p:cNvPr>
          <p:cNvSpPr/>
          <p:nvPr/>
        </p:nvSpPr>
        <p:spPr>
          <a:xfrm>
            <a:off x="4344954" y="2749494"/>
            <a:ext cx="3648270" cy="2503642"/>
          </a:xfrm>
          <a:prstGeom prst="round2DiagRect">
            <a:avLst/>
          </a:prstGeom>
          <a:ln/>
        </p:spPr>
        <p:style>
          <a:lnRef idx="3">
            <a:schemeClr val="lt1"/>
          </a:lnRef>
          <a:fillRef idx="1">
            <a:schemeClr val="accent1"/>
          </a:fillRef>
          <a:effectRef idx="1">
            <a:schemeClr val="accent1"/>
          </a:effectRef>
          <a:fontRef idx="minor">
            <a:schemeClr val="lt1"/>
          </a:fontRef>
        </p:style>
        <p:txBody>
          <a:bodyPr rtlCol="0" anchor="ctr"/>
          <a:lstStyle/>
          <a:p>
            <a:r>
              <a:rPr lang="en-US" b="1" dirty="0">
                <a:solidFill>
                  <a:schemeClr val="tx1"/>
                </a:solidFill>
              </a:rPr>
              <a:t>How it Works :</a:t>
            </a:r>
          </a:p>
          <a:p>
            <a:r>
              <a:rPr lang="en-US" dirty="0"/>
              <a:t>Dual axis trackers use two separate motors to move the panels in two dimensions, following the sun's movement throughout the day.</a:t>
            </a:r>
          </a:p>
          <a:p>
            <a:pPr algn="ctr"/>
            <a:endParaRPr lang="en-US" dirty="0"/>
          </a:p>
        </p:txBody>
      </p:sp>
      <p:sp>
        <p:nvSpPr>
          <p:cNvPr id="7" name="Rectangle: Diagonal Corners Rounded 6">
            <a:extLst>
              <a:ext uri="{FF2B5EF4-FFF2-40B4-BE49-F238E27FC236}">
                <a16:creationId xmlns:a16="http://schemas.microsoft.com/office/drawing/2014/main" id="{5B71B5AF-07EF-7D95-3550-93F9565BC53E}"/>
              </a:ext>
            </a:extLst>
          </p:cNvPr>
          <p:cNvSpPr/>
          <p:nvPr/>
        </p:nvSpPr>
        <p:spPr>
          <a:xfrm>
            <a:off x="8363338" y="2700507"/>
            <a:ext cx="3648270" cy="2503642"/>
          </a:xfrm>
          <a:prstGeom prst="round2DiagRect">
            <a:avLst/>
          </a:prstGeom>
          <a:ln/>
        </p:spPr>
        <p:style>
          <a:lnRef idx="3">
            <a:schemeClr val="lt1"/>
          </a:lnRef>
          <a:fillRef idx="1">
            <a:schemeClr val="accent1"/>
          </a:fillRef>
          <a:effectRef idx="1">
            <a:schemeClr val="accent1"/>
          </a:effectRef>
          <a:fontRef idx="minor">
            <a:schemeClr val="lt1"/>
          </a:fontRef>
        </p:style>
        <p:txBody>
          <a:bodyPr rtlCol="0" anchor="ctr"/>
          <a:lstStyle/>
          <a:p>
            <a:r>
              <a:rPr lang="en-US" b="1" dirty="0">
                <a:solidFill>
                  <a:schemeClr val="tx1"/>
                </a:solidFill>
              </a:rPr>
              <a:t>Benefits :</a:t>
            </a:r>
          </a:p>
          <a:p>
            <a:endParaRPr lang="en-US" b="1" dirty="0">
              <a:solidFill>
                <a:schemeClr val="tx1"/>
              </a:solidFill>
            </a:endParaRPr>
          </a:p>
          <a:p>
            <a:r>
              <a:rPr lang="en-US" dirty="0"/>
              <a:t>Can improve energy generation by up to 60% compared to fixed solar panels.</a:t>
            </a:r>
          </a:p>
          <a:p>
            <a:pPr algn="ctr"/>
            <a:endParaRPr lang="en-US" dirty="0"/>
          </a:p>
        </p:txBody>
      </p:sp>
      <p:sp>
        <p:nvSpPr>
          <p:cNvPr id="10" name="Arrow: Down 9">
            <a:extLst>
              <a:ext uri="{FF2B5EF4-FFF2-40B4-BE49-F238E27FC236}">
                <a16:creationId xmlns:a16="http://schemas.microsoft.com/office/drawing/2014/main" id="{A6573B5F-959F-85AC-94BE-621C1F8276F3}"/>
              </a:ext>
            </a:extLst>
          </p:cNvPr>
          <p:cNvSpPr/>
          <p:nvPr/>
        </p:nvSpPr>
        <p:spPr>
          <a:xfrm>
            <a:off x="5973146" y="1962987"/>
            <a:ext cx="391886" cy="718457"/>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Left-Right-Up 10">
            <a:extLst>
              <a:ext uri="{FF2B5EF4-FFF2-40B4-BE49-F238E27FC236}">
                <a16:creationId xmlns:a16="http://schemas.microsoft.com/office/drawing/2014/main" id="{7CAA0382-A90E-F4C9-22BC-DB09A933DE30}"/>
              </a:ext>
            </a:extLst>
          </p:cNvPr>
          <p:cNvSpPr/>
          <p:nvPr/>
        </p:nvSpPr>
        <p:spPr>
          <a:xfrm>
            <a:off x="2435364" y="1259633"/>
            <a:ext cx="7467450" cy="811763"/>
          </a:xfrm>
          <a:prstGeom prst="leftRigh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2" name="Arrow: Down 11">
            <a:extLst>
              <a:ext uri="{FF2B5EF4-FFF2-40B4-BE49-F238E27FC236}">
                <a16:creationId xmlns:a16="http://schemas.microsoft.com/office/drawing/2014/main" id="{7FEECDAC-75F3-1D1C-89CA-CDCE6B754C28}"/>
              </a:ext>
            </a:extLst>
          </p:cNvPr>
          <p:cNvSpPr/>
          <p:nvPr/>
        </p:nvSpPr>
        <p:spPr>
          <a:xfrm>
            <a:off x="9756636" y="1942395"/>
            <a:ext cx="391886" cy="718457"/>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Down 12">
            <a:extLst>
              <a:ext uri="{FF2B5EF4-FFF2-40B4-BE49-F238E27FC236}">
                <a16:creationId xmlns:a16="http://schemas.microsoft.com/office/drawing/2014/main" id="{2F4C2559-3AA4-4DAB-3828-274DB73EFA74}"/>
              </a:ext>
            </a:extLst>
          </p:cNvPr>
          <p:cNvSpPr/>
          <p:nvPr/>
        </p:nvSpPr>
        <p:spPr>
          <a:xfrm>
            <a:off x="2189656" y="1962987"/>
            <a:ext cx="391886" cy="718457"/>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8565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068"/>
            <a:ext cx="12192000" cy="6866068"/>
          </a:xfrm>
          <a:prstGeom prst="rect">
            <a:avLst/>
          </a:prstGeom>
        </p:spPr>
      </p:pic>
      <p:sp>
        <p:nvSpPr>
          <p:cNvPr id="2" name="Title 1">
            <a:extLst>
              <a:ext uri="{FF2B5EF4-FFF2-40B4-BE49-F238E27FC236}">
                <a16:creationId xmlns:a16="http://schemas.microsoft.com/office/drawing/2014/main" id="{DE655F4E-3AA7-7ECE-9F78-4CAE7CBD6E1C}"/>
              </a:ext>
            </a:extLst>
          </p:cNvPr>
          <p:cNvSpPr>
            <a:spLocks noGrp="1"/>
          </p:cNvSpPr>
          <p:nvPr>
            <p:ph type="title"/>
          </p:nvPr>
        </p:nvSpPr>
        <p:spPr>
          <a:xfrm>
            <a:off x="1451577" y="385881"/>
            <a:ext cx="9603275" cy="1049235"/>
          </a:xfrm>
        </p:spPr>
        <p:txBody>
          <a:bodyPr/>
          <a:lstStyle/>
          <a:p>
            <a:pPr algn="ctr"/>
            <a:r>
              <a:rPr lang="en-US" b="1" dirty="0"/>
              <a:t>Solar Angles</a:t>
            </a:r>
            <a:br>
              <a:rPr lang="en-US" b="1" dirty="0"/>
            </a:br>
            <a:endParaRPr lang="en-US" dirty="0"/>
          </a:p>
        </p:txBody>
      </p:sp>
      <p:sp>
        <p:nvSpPr>
          <p:cNvPr id="5" name="Arrow: Left-Right-Up 4">
            <a:extLst>
              <a:ext uri="{FF2B5EF4-FFF2-40B4-BE49-F238E27FC236}">
                <a16:creationId xmlns:a16="http://schemas.microsoft.com/office/drawing/2014/main" id="{89A0A7DB-8671-DB87-BEF6-A056B44DCA21}"/>
              </a:ext>
            </a:extLst>
          </p:cNvPr>
          <p:cNvSpPr/>
          <p:nvPr/>
        </p:nvSpPr>
        <p:spPr>
          <a:xfrm>
            <a:off x="2519491" y="3404566"/>
            <a:ext cx="7467450" cy="811763"/>
          </a:xfrm>
          <a:prstGeom prst="leftRigh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lgerian" panose="04020705040A02060702" pitchFamily="82" charset="0"/>
              </a:rPr>
              <a:t>2</a:t>
            </a:r>
          </a:p>
        </p:txBody>
      </p:sp>
      <p:sp>
        <p:nvSpPr>
          <p:cNvPr id="7" name="Arrow: Down 6">
            <a:extLst>
              <a:ext uri="{FF2B5EF4-FFF2-40B4-BE49-F238E27FC236}">
                <a16:creationId xmlns:a16="http://schemas.microsoft.com/office/drawing/2014/main" id="{B9D01886-1D21-EB9E-59D6-42E84B8A1404}"/>
              </a:ext>
            </a:extLst>
          </p:cNvPr>
          <p:cNvSpPr/>
          <p:nvPr/>
        </p:nvSpPr>
        <p:spPr>
          <a:xfrm>
            <a:off x="2205059" y="3996647"/>
            <a:ext cx="391886" cy="718457"/>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Algerian" panose="04020705040A02060702" pitchFamily="82" charset="0"/>
              </a:rPr>
              <a:t>1</a:t>
            </a:r>
          </a:p>
        </p:txBody>
      </p:sp>
      <p:sp>
        <p:nvSpPr>
          <p:cNvPr id="8" name="Arrow: Down 7">
            <a:extLst>
              <a:ext uri="{FF2B5EF4-FFF2-40B4-BE49-F238E27FC236}">
                <a16:creationId xmlns:a16="http://schemas.microsoft.com/office/drawing/2014/main" id="{7969018D-2364-50F4-4279-ABAF21A1012B}"/>
              </a:ext>
            </a:extLst>
          </p:cNvPr>
          <p:cNvSpPr/>
          <p:nvPr/>
        </p:nvSpPr>
        <p:spPr>
          <a:xfrm>
            <a:off x="9909487" y="3962091"/>
            <a:ext cx="391886" cy="718457"/>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lgerian" panose="04020705040A02060702" pitchFamily="82" charset="0"/>
              </a:rPr>
              <a:t>3</a:t>
            </a:r>
          </a:p>
        </p:txBody>
      </p:sp>
      <p:sp>
        <p:nvSpPr>
          <p:cNvPr id="9" name="Oval 8">
            <a:extLst>
              <a:ext uri="{FF2B5EF4-FFF2-40B4-BE49-F238E27FC236}">
                <a16:creationId xmlns:a16="http://schemas.microsoft.com/office/drawing/2014/main" id="{CD0AE20D-3260-F81B-7EE0-4791A53C67CB}"/>
              </a:ext>
            </a:extLst>
          </p:cNvPr>
          <p:cNvSpPr/>
          <p:nvPr/>
        </p:nvSpPr>
        <p:spPr>
          <a:xfrm>
            <a:off x="710417" y="4754514"/>
            <a:ext cx="3446371" cy="2074324"/>
          </a:xfrm>
          <a:prstGeom prst="ellipse">
            <a:avLst/>
          </a:prstGeom>
          <a:solidFill>
            <a:srgbClr val="92D050"/>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Azimuth Angle</a:t>
            </a:r>
          </a:p>
          <a:p>
            <a:pPr algn="ctr"/>
            <a:r>
              <a:rPr lang="en-US" dirty="0">
                <a:latin typeface="Arial" panose="020B0604020202020204" pitchFamily="34" charset="0"/>
                <a:cs typeface="Arial" panose="020B0604020202020204" pitchFamily="34" charset="0"/>
              </a:rPr>
              <a:t>The angle between due south and the position of the sun</a:t>
            </a:r>
          </a:p>
          <a:p>
            <a:pPr algn="ctr"/>
            <a:endParaRPr lang="en-US" dirty="0"/>
          </a:p>
        </p:txBody>
      </p:sp>
      <p:sp>
        <p:nvSpPr>
          <p:cNvPr id="10" name="Oval 9">
            <a:extLst>
              <a:ext uri="{FF2B5EF4-FFF2-40B4-BE49-F238E27FC236}">
                <a16:creationId xmlns:a16="http://schemas.microsoft.com/office/drawing/2014/main" id="{3BDBBBD0-7425-93FE-D060-B8458CD3AC16}"/>
              </a:ext>
            </a:extLst>
          </p:cNvPr>
          <p:cNvSpPr/>
          <p:nvPr/>
        </p:nvSpPr>
        <p:spPr>
          <a:xfrm>
            <a:off x="8313576" y="4715104"/>
            <a:ext cx="3741575" cy="2073781"/>
          </a:xfrm>
          <a:prstGeom prst="ellipse">
            <a:avLst/>
          </a:prstGeom>
          <a:solidFill>
            <a:srgbClr val="92D050"/>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b="1" dirty="0">
                <a:solidFill>
                  <a:schemeClr val="tx1"/>
                </a:solidFill>
              </a:rPr>
              <a:t>Panel Angle</a:t>
            </a:r>
          </a:p>
          <a:p>
            <a:pPr algn="ctr"/>
            <a:r>
              <a:rPr lang="en-US" sz="1600" dirty="0"/>
              <a:t>The angle at which the solar panel is tilted from horizontal on a solar tracker. This angle changes throughout the day as the sun moves through the sky.</a:t>
            </a:r>
          </a:p>
          <a:p>
            <a:pPr algn="ctr"/>
            <a:endParaRPr lang="en-US" dirty="0"/>
          </a:p>
        </p:txBody>
      </p:sp>
      <p:sp>
        <p:nvSpPr>
          <p:cNvPr id="11" name="Oval 10">
            <a:extLst>
              <a:ext uri="{FF2B5EF4-FFF2-40B4-BE49-F238E27FC236}">
                <a16:creationId xmlns:a16="http://schemas.microsoft.com/office/drawing/2014/main" id="{0868333B-A8F5-793B-05F0-6B4F8F19A720}"/>
              </a:ext>
            </a:extLst>
          </p:cNvPr>
          <p:cNvSpPr/>
          <p:nvPr/>
        </p:nvSpPr>
        <p:spPr>
          <a:xfrm>
            <a:off x="4503593" y="1362140"/>
            <a:ext cx="3499245" cy="2042426"/>
          </a:xfrm>
          <a:prstGeom prst="ellipse">
            <a:avLst/>
          </a:prstGeom>
          <a:solidFill>
            <a:srgbClr val="92D050"/>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b="1" dirty="0">
                <a:solidFill>
                  <a:schemeClr val="tx1"/>
                </a:solidFill>
              </a:rPr>
              <a:t>Altitude Angle</a:t>
            </a:r>
          </a:p>
          <a:p>
            <a:pPr algn="ctr"/>
            <a:r>
              <a:rPr lang="en-US" sz="1600" dirty="0"/>
              <a:t>The angle from the horizon to the sun's position. This angle changes with the time of day and location on the earth.</a:t>
            </a:r>
          </a:p>
          <a:p>
            <a:pPr algn="ctr"/>
            <a:endParaRPr lang="en-US" dirty="0"/>
          </a:p>
        </p:txBody>
      </p:sp>
    </p:spTree>
    <p:extLst>
      <p:ext uri="{BB962C8B-B14F-4D97-AF65-F5344CB8AC3E}">
        <p14:creationId xmlns:p14="http://schemas.microsoft.com/office/powerpoint/2010/main" val="2316610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57"/>
            <a:ext cx="12192000" cy="6866068"/>
          </a:xfrm>
          <a:prstGeom prst="rect">
            <a:avLst/>
          </a:prstGeom>
        </p:spPr>
      </p:pic>
      <p:sp>
        <p:nvSpPr>
          <p:cNvPr id="2" name="Title 1">
            <a:extLst>
              <a:ext uri="{FF2B5EF4-FFF2-40B4-BE49-F238E27FC236}">
                <a16:creationId xmlns:a16="http://schemas.microsoft.com/office/drawing/2014/main" id="{DE655F4E-3AA7-7ECE-9F78-4CAE7CBD6E1C}"/>
              </a:ext>
            </a:extLst>
          </p:cNvPr>
          <p:cNvSpPr>
            <a:spLocks noGrp="1"/>
          </p:cNvSpPr>
          <p:nvPr>
            <p:ph type="title"/>
          </p:nvPr>
        </p:nvSpPr>
        <p:spPr>
          <a:xfrm>
            <a:off x="1294362" y="230415"/>
            <a:ext cx="9603275" cy="1049235"/>
          </a:xfrm>
        </p:spPr>
        <p:txBody>
          <a:bodyPr/>
          <a:lstStyle/>
          <a:p>
            <a:pPr algn="ctr"/>
            <a:r>
              <a:rPr lang="en-US" dirty="0"/>
              <a:t>Block diagram of  solar tracker</a:t>
            </a:r>
          </a:p>
        </p:txBody>
      </p:sp>
      <p:sp>
        <p:nvSpPr>
          <p:cNvPr id="4" name="Rectangle 3">
            <a:extLst>
              <a:ext uri="{FF2B5EF4-FFF2-40B4-BE49-F238E27FC236}">
                <a16:creationId xmlns:a16="http://schemas.microsoft.com/office/drawing/2014/main" id="{886BA676-19E6-58B4-C98E-3BA707F75E1E}"/>
              </a:ext>
            </a:extLst>
          </p:cNvPr>
          <p:cNvSpPr/>
          <p:nvPr/>
        </p:nvSpPr>
        <p:spPr>
          <a:xfrm>
            <a:off x="2483909" y="1275418"/>
            <a:ext cx="2621902" cy="70944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latin typeface="Algerian" panose="04020705040A02060702" pitchFamily="82" charset="0"/>
              </a:rPr>
              <a:t>Charge controller</a:t>
            </a:r>
          </a:p>
        </p:txBody>
      </p:sp>
      <p:sp>
        <p:nvSpPr>
          <p:cNvPr id="5" name="Rectangle 4">
            <a:extLst>
              <a:ext uri="{FF2B5EF4-FFF2-40B4-BE49-F238E27FC236}">
                <a16:creationId xmlns:a16="http://schemas.microsoft.com/office/drawing/2014/main" id="{3E34426A-B303-65B2-6D22-33F99B154074}"/>
              </a:ext>
            </a:extLst>
          </p:cNvPr>
          <p:cNvSpPr/>
          <p:nvPr/>
        </p:nvSpPr>
        <p:spPr>
          <a:xfrm>
            <a:off x="6238416" y="1313240"/>
            <a:ext cx="2236237" cy="70944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latin typeface="Algerian" panose="04020705040A02060702" pitchFamily="82" charset="0"/>
              </a:rPr>
              <a:t>battery</a:t>
            </a:r>
          </a:p>
        </p:txBody>
      </p:sp>
      <p:sp>
        <p:nvSpPr>
          <p:cNvPr id="7" name="Rectangle 6">
            <a:extLst>
              <a:ext uri="{FF2B5EF4-FFF2-40B4-BE49-F238E27FC236}">
                <a16:creationId xmlns:a16="http://schemas.microsoft.com/office/drawing/2014/main" id="{F0EF45B5-77D2-82B8-79F6-E93FAA7C7E30}"/>
              </a:ext>
            </a:extLst>
          </p:cNvPr>
          <p:cNvSpPr/>
          <p:nvPr/>
        </p:nvSpPr>
        <p:spPr>
          <a:xfrm>
            <a:off x="3945616" y="2805893"/>
            <a:ext cx="2621902" cy="70944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latin typeface="Algerian" panose="04020705040A02060702" pitchFamily="82" charset="0"/>
              </a:rPr>
              <a:t>Solar Panel</a:t>
            </a:r>
          </a:p>
        </p:txBody>
      </p:sp>
      <p:sp>
        <p:nvSpPr>
          <p:cNvPr id="8" name="Rectangle 7">
            <a:extLst>
              <a:ext uri="{FF2B5EF4-FFF2-40B4-BE49-F238E27FC236}">
                <a16:creationId xmlns:a16="http://schemas.microsoft.com/office/drawing/2014/main" id="{DD4B7382-F1AF-12B5-5B9D-FC57451BBE26}"/>
              </a:ext>
            </a:extLst>
          </p:cNvPr>
          <p:cNvSpPr/>
          <p:nvPr/>
        </p:nvSpPr>
        <p:spPr>
          <a:xfrm>
            <a:off x="242594" y="2759619"/>
            <a:ext cx="2621902" cy="70944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latin typeface="Algerian" panose="04020705040A02060702" pitchFamily="82" charset="0"/>
              </a:rPr>
              <a:t>Servo Motor </a:t>
            </a:r>
          </a:p>
        </p:txBody>
      </p:sp>
      <p:sp>
        <p:nvSpPr>
          <p:cNvPr id="9" name="Rectangle 8">
            <a:extLst>
              <a:ext uri="{FF2B5EF4-FFF2-40B4-BE49-F238E27FC236}">
                <a16:creationId xmlns:a16="http://schemas.microsoft.com/office/drawing/2014/main" id="{A4DE0833-9724-C93C-F2A2-1BF39A867CC5}"/>
              </a:ext>
            </a:extLst>
          </p:cNvPr>
          <p:cNvSpPr/>
          <p:nvPr/>
        </p:nvSpPr>
        <p:spPr>
          <a:xfrm>
            <a:off x="7692830" y="2715519"/>
            <a:ext cx="2621902" cy="70944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a:p>
            <a:pPr algn="ctr"/>
            <a:r>
              <a:rPr lang="en-US" dirty="0">
                <a:latin typeface="Algerian" panose="04020705040A02060702" pitchFamily="82" charset="0"/>
              </a:rPr>
              <a:t>Servo Motor </a:t>
            </a:r>
          </a:p>
          <a:p>
            <a:pPr algn="ctr"/>
            <a:endParaRPr lang="en-US" dirty="0"/>
          </a:p>
        </p:txBody>
      </p:sp>
      <p:sp>
        <p:nvSpPr>
          <p:cNvPr id="10" name="Rectangle 9">
            <a:extLst>
              <a:ext uri="{FF2B5EF4-FFF2-40B4-BE49-F238E27FC236}">
                <a16:creationId xmlns:a16="http://schemas.microsoft.com/office/drawing/2014/main" id="{210CE132-4020-BEF5-E139-45E6D118644A}"/>
              </a:ext>
            </a:extLst>
          </p:cNvPr>
          <p:cNvSpPr/>
          <p:nvPr/>
        </p:nvSpPr>
        <p:spPr>
          <a:xfrm>
            <a:off x="4285599" y="3968258"/>
            <a:ext cx="1991049" cy="70944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latin typeface="Algerian" panose="04020705040A02060702" pitchFamily="82" charset="0"/>
              </a:rPr>
              <a:t>LDRs</a:t>
            </a:r>
          </a:p>
        </p:txBody>
      </p:sp>
      <p:sp>
        <p:nvSpPr>
          <p:cNvPr id="11" name="Rectangle 10">
            <a:extLst>
              <a:ext uri="{FF2B5EF4-FFF2-40B4-BE49-F238E27FC236}">
                <a16:creationId xmlns:a16="http://schemas.microsoft.com/office/drawing/2014/main" id="{747D6E79-3DDB-241A-FD96-D9CCEA5C2188}"/>
              </a:ext>
            </a:extLst>
          </p:cNvPr>
          <p:cNvSpPr/>
          <p:nvPr/>
        </p:nvSpPr>
        <p:spPr>
          <a:xfrm>
            <a:off x="3970174" y="5160170"/>
            <a:ext cx="2621902" cy="70944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latin typeface="Algerian" panose="04020705040A02060702" pitchFamily="82" charset="0"/>
              </a:rPr>
              <a:t>ARDUINO</a:t>
            </a:r>
          </a:p>
        </p:txBody>
      </p:sp>
      <p:sp>
        <p:nvSpPr>
          <p:cNvPr id="12" name="Rectangle 11">
            <a:extLst>
              <a:ext uri="{FF2B5EF4-FFF2-40B4-BE49-F238E27FC236}">
                <a16:creationId xmlns:a16="http://schemas.microsoft.com/office/drawing/2014/main" id="{DD79D1D1-DFA9-015A-BF75-ADAC7770ED77}"/>
              </a:ext>
            </a:extLst>
          </p:cNvPr>
          <p:cNvSpPr/>
          <p:nvPr/>
        </p:nvSpPr>
        <p:spPr>
          <a:xfrm>
            <a:off x="7692830" y="6043825"/>
            <a:ext cx="2621902" cy="70944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latin typeface="Algerian" panose="04020705040A02060702" pitchFamily="82" charset="0"/>
              </a:rPr>
              <a:t>Power supply</a:t>
            </a:r>
          </a:p>
        </p:txBody>
      </p:sp>
      <p:sp>
        <p:nvSpPr>
          <p:cNvPr id="13" name="Arrow: Right 12">
            <a:extLst>
              <a:ext uri="{FF2B5EF4-FFF2-40B4-BE49-F238E27FC236}">
                <a16:creationId xmlns:a16="http://schemas.microsoft.com/office/drawing/2014/main" id="{8D0AF02F-754B-48C8-491F-02770EF58DAB}"/>
              </a:ext>
            </a:extLst>
          </p:cNvPr>
          <p:cNvSpPr/>
          <p:nvPr/>
        </p:nvSpPr>
        <p:spPr>
          <a:xfrm>
            <a:off x="5187811" y="1515014"/>
            <a:ext cx="1012373" cy="3074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Right 13">
            <a:extLst>
              <a:ext uri="{FF2B5EF4-FFF2-40B4-BE49-F238E27FC236}">
                <a16:creationId xmlns:a16="http://schemas.microsoft.com/office/drawing/2014/main" id="{914BD04D-7084-3E59-1B20-125671AB8BB2}"/>
              </a:ext>
            </a:extLst>
          </p:cNvPr>
          <p:cNvSpPr/>
          <p:nvPr/>
        </p:nvSpPr>
        <p:spPr>
          <a:xfrm>
            <a:off x="2908686" y="2974949"/>
            <a:ext cx="1012373" cy="3074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Right 14">
            <a:extLst>
              <a:ext uri="{FF2B5EF4-FFF2-40B4-BE49-F238E27FC236}">
                <a16:creationId xmlns:a16="http://schemas.microsoft.com/office/drawing/2014/main" id="{FBDA2B59-98A6-C90B-ED21-AD47A2FB9A7D}"/>
              </a:ext>
            </a:extLst>
          </p:cNvPr>
          <p:cNvSpPr/>
          <p:nvPr/>
        </p:nvSpPr>
        <p:spPr>
          <a:xfrm flipH="1">
            <a:off x="6592076" y="2949365"/>
            <a:ext cx="1012373" cy="3074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Right 16">
            <a:extLst>
              <a:ext uri="{FF2B5EF4-FFF2-40B4-BE49-F238E27FC236}">
                <a16:creationId xmlns:a16="http://schemas.microsoft.com/office/drawing/2014/main" id="{CA9CEF91-4313-BDD3-BEBB-9C9008C071DB}"/>
              </a:ext>
            </a:extLst>
          </p:cNvPr>
          <p:cNvSpPr/>
          <p:nvPr/>
        </p:nvSpPr>
        <p:spPr>
          <a:xfrm rot="5400000">
            <a:off x="4946580" y="4853616"/>
            <a:ext cx="482463" cy="1306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Connector: Curved 18">
            <a:extLst>
              <a:ext uri="{FF2B5EF4-FFF2-40B4-BE49-F238E27FC236}">
                <a16:creationId xmlns:a16="http://schemas.microsoft.com/office/drawing/2014/main" id="{6CEB76DB-AB6C-596B-FD92-1DE3390351B4}"/>
              </a:ext>
            </a:extLst>
          </p:cNvPr>
          <p:cNvCxnSpPr>
            <a:cxnSpLocks/>
            <a:stCxn id="8" idx="2"/>
            <a:endCxn id="11" idx="1"/>
          </p:cNvCxnSpPr>
          <p:nvPr/>
        </p:nvCxnSpPr>
        <p:spPr>
          <a:xfrm rot="16200000" flipH="1">
            <a:off x="1738945" y="3283665"/>
            <a:ext cx="2045828" cy="2416629"/>
          </a:xfrm>
          <a:prstGeom prst="curvedConnector2">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23" name="Connector: Curved 22">
            <a:extLst>
              <a:ext uri="{FF2B5EF4-FFF2-40B4-BE49-F238E27FC236}">
                <a16:creationId xmlns:a16="http://schemas.microsoft.com/office/drawing/2014/main" id="{0EEEDF69-578C-89C8-0FE6-D5FB7DB9B70F}"/>
              </a:ext>
            </a:extLst>
          </p:cNvPr>
          <p:cNvCxnSpPr>
            <a:cxnSpLocks/>
            <a:stCxn id="9" idx="2"/>
            <a:endCxn id="11" idx="3"/>
          </p:cNvCxnSpPr>
          <p:nvPr/>
        </p:nvCxnSpPr>
        <p:spPr>
          <a:xfrm rot="5400000">
            <a:off x="6752965" y="3264078"/>
            <a:ext cx="2089928" cy="2411705"/>
          </a:xfrm>
          <a:prstGeom prst="curvedConnector2">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33" name="Connector: Curved 32">
            <a:extLst>
              <a:ext uri="{FF2B5EF4-FFF2-40B4-BE49-F238E27FC236}">
                <a16:creationId xmlns:a16="http://schemas.microsoft.com/office/drawing/2014/main" id="{45FDACE2-1A71-9A9F-F72A-C6E4D9EFB07E}"/>
              </a:ext>
            </a:extLst>
          </p:cNvPr>
          <p:cNvCxnSpPr>
            <a:cxnSpLocks/>
            <a:endCxn id="11" idx="2"/>
          </p:cNvCxnSpPr>
          <p:nvPr/>
        </p:nvCxnSpPr>
        <p:spPr>
          <a:xfrm rot="10800000">
            <a:off x="5281126" y="5869618"/>
            <a:ext cx="2411707" cy="679933"/>
          </a:xfrm>
          <a:prstGeom prst="curvedConnector2">
            <a:avLst/>
          </a:prstGeom>
          <a:ln>
            <a:tailEnd type="triangle"/>
          </a:ln>
        </p:spPr>
        <p:style>
          <a:lnRef idx="3">
            <a:schemeClr val="dk1"/>
          </a:lnRef>
          <a:fillRef idx="0">
            <a:schemeClr val="dk1"/>
          </a:fillRef>
          <a:effectRef idx="2">
            <a:schemeClr val="dk1"/>
          </a:effectRef>
          <a:fontRef idx="minor">
            <a:schemeClr val="tx1"/>
          </a:fontRef>
        </p:style>
      </p:cxnSp>
      <p:sp>
        <p:nvSpPr>
          <p:cNvPr id="37" name="Rectangle 36">
            <a:extLst>
              <a:ext uri="{FF2B5EF4-FFF2-40B4-BE49-F238E27FC236}">
                <a16:creationId xmlns:a16="http://schemas.microsoft.com/office/drawing/2014/main" id="{DF754647-3134-2CA6-ECC5-127CB0BB7EEB}"/>
              </a:ext>
            </a:extLst>
          </p:cNvPr>
          <p:cNvSpPr/>
          <p:nvPr/>
        </p:nvSpPr>
        <p:spPr>
          <a:xfrm>
            <a:off x="9308581" y="1275418"/>
            <a:ext cx="2236237" cy="70944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latin typeface="Algerian" panose="04020705040A02060702" pitchFamily="82" charset="0"/>
              </a:rPr>
              <a:t>inverter</a:t>
            </a:r>
          </a:p>
        </p:txBody>
      </p:sp>
      <p:sp>
        <p:nvSpPr>
          <p:cNvPr id="38" name="Arrow: Right 37">
            <a:extLst>
              <a:ext uri="{FF2B5EF4-FFF2-40B4-BE49-F238E27FC236}">
                <a16:creationId xmlns:a16="http://schemas.microsoft.com/office/drawing/2014/main" id="{3C362F62-3990-06A0-ED34-DA909D849430}"/>
              </a:ext>
            </a:extLst>
          </p:cNvPr>
          <p:cNvSpPr/>
          <p:nvPr/>
        </p:nvSpPr>
        <p:spPr>
          <a:xfrm>
            <a:off x="8512885" y="1483370"/>
            <a:ext cx="795696" cy="2882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Connector: Curved 40">
            <a:extLst>
              <a:ext uri="{FF2B5EF4-FFF2-40B4-BE49-F238E27FC236}">
                <a16:creationId xmlns:a16="http://schemas.microsoft.com/office/drawing/2014/main" id="{432B6493-51FD-323A-BD7A-D51BFB57E941}"/>
              </a:ext>
            </a:extLst>
          </p:cNvPr>
          <p:cNvCxnSpPr>
            <a:cxnSpLocks/>
            <a:stCxn id="7" idx="0"/>
            <a:endCxn id="4" idx="2"/>
          </p:cNvCxnSpPr>
          <p:nvPr/>
        </p:nvCxnSpPr>
        <p:spPr>
          <a:xfrm rot="16200000" flipV="1">
            <a:off x="4115200" y="1664525"/>
            <a:ext cx="821028" cy="1461707"/>
          </a:xfrm>
          <a:prstGeom prst="curvedConnector3">
            <a:avLst>
              <a:gd name="adj1" fmla="val 50000"/>
            </a:avLst>
          </a:prstGeom>
          <a:ln>
            <a:tailEnd type="triangle"/>
          </a:ln>
        </p:spPr>
        <p:style>
          <a:lnRef idx="3">
            <a:schemeClr val="dk1"/>
          </a:lnRef>
          <a:fillRef idx="0">
            <a:schemeClr val="dk1"/>
          </a:fillRef>
          <a:effectRef idx="2">
            <a:schemeClr val="dk1"/>
          </a:effectRef>
          <a:fontRef idx="minor">
            <a:schemeClr val="tx1"/>
          </a:fontRef>
        </p:style>
      </p:cxnSp>
      <p:sp>
        <p:nvSpPr>
          <p:cNvPr id="61" name="Rectangle 60">
            <a:extLst>
              <a:ext uri="{FF2B5EF4-FFF2-40B4-BE49-F238E27FC236}">
                <a16:creationId xmlns:a16="http://schemas.microsoft.com/office/drawing/2014/main" id="{F6E1EF9D-C0C6-9EA6-19A4-8E7BF7C250AE}"/>
              </a:ext>
            </a:extLst>
          </p:cNvPr>
          <p:cNvSpPr/>
          <p:nvPr/>
        </p:nvSpPr>
        <p:spPr>
          <a:xfrm>
            <a:off x="9779518" y="3898509"/>
            <a:ext cx="2236237" cy="70944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latin typeface="Algerian" panose="04020705040A02060702" pitchFamily="82" charset="0"/>
              </a:rPr>
              <a:t>Ac load</a:t>
            </a:r>
          </a:p>
        </p:txBody>
      </p:sp>
      <p:cxnSp>
        <p:nvCxnSpPr>
          <p:cNvPr id="62" name="Connector: Curved 61">
            <a:extLst>
              <a:ext uri="{FF2B5EF4-FFF2-40B4-BE49-F238E27FC236}">
                <a16:creationId xmlns:a16="http://schemas.microsoft.com/office/drawing/2014/main" id="{4D9E0F33-42FB-50EB-17C4-12CCFA469413}"/>
              </a:ext>
            </a:extLst>
          </p:cNvPr>
          <p:cNvCxnSpPr>
            <a:cxnSpLocks/>
            <a:stCxn id="37" idx="2"/>
            <a:endCxn id="61" idx="0"/>
          </p:cNvCxnSpPr>
          <p:nvPr/>
        </p:nvCxnSpPr>
        <p:spPr>
          <a:xfrm rot="16200000" flipH="1">
            <a:off x="9705346" y="2706218"/>
            <a:ext cx="1913644" cy="470937"/>
          </a:xfrm>
          <a:prstGeom prst="curvedConnector3">
            <a:avLst>
              <a:gd name="adj1" fmla="val 54388"/>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8918130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A4E4E5-0BF1-9F82-38AE-A0CE4DB00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66068"/>
          </a:xfrm>
          <a:prstGeom prst="rect">
            <a:avLst/>
          </a:prstGeom>
        </p:spPr>
      </p:pic>
      <p:sp>
        <p:nvSpPr>
          <p:cNvPr id="2" name="Title 1">
            <a:extLst>
              <a:ext uri="{FF2B5EF4-FFF2-40B4-BE49-F238E27FC236}">
                <a16:creationId xmlns:a16="http://schemas.microsoft.com/office/drawing/2014/main" id="{DE655F4E-3AA7-7ECE-9F78-4CAE7CBD6E1C}"/>
              </a:ext>
            </a:extLst>
          </p:cNvPr>
          <p:cNvSpPr>
            <a:spLocks noGrp="1"/>
          </p:cNvSpPr>
          <p:nvPr>
            <p:ph type="title"/>
          </p:nvPr>
        </p:nvSpPr>
        <p:spPr>
          <a:xfrm>
            <a:off x="1398767" y="248381"/>
            <a:ext cx="9603275" cy="1049235"/>
          </a:xfrm>
        </p:spPr>
        <p:txBody>
          <a:bodyPr/>
          <a:lstStyle/>
          <a:p>
            <a:pPr algn="ctr"/>
            <a:r>
              <a:rPr lang="en-US" b="1" dirty="0"/>
              <a:t>Hardware System</a:t>
            </a:r>
            <a:br>
              <a:rPr lang="en-US" b="1" dirty="0"/>
            </a:br>
            <a:endParaRPr lang="en-US" dirty="0"/>
          </a:p>
        </p:txBody>
      </p:sp>
      <p:sp>
        <p:nvSpPr>
          <p:cNvPr id="9" name="Oval 8">
            <a:extLst>
              <a:ext uri="{FF2B5EF4-FFF2-40B4-BE49-F238E27FC236}">
                <a16:creationId xmlns:a16="http://schemas.microsoft.com/office/drawing/2014/main" id="{E44ACC41-AE1B-F620-36AA-074BF24E9C42}"/>
              </a:ext>
            </a:extLst>
          </p:cNvPr>
          <p:cNvSpPr/>
          <p:nvPr/>
        </p:nvSpPr>
        <p:spPr>
          <a:xfrm>
            <a:off x="111967" y="1228316"/>
            <a:ext cx="3008314" cy="33405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Algerian" panose="04020705040A02060702" pitchFamily="82" charset="0"/>
              </a:rPr>
              <a:t>Servo Motors</a:t>
            </a:r>
          </a:p>
          <a:p>
            <a:pPr algn="ctr"/>
            <a:r>
              <a:rPr lang="en-US" dirty="0"/>
              <a:t>The motors control the movement of the solar panels in two dimensions. They are connected to an Arduino board equipped with light sensors that detect the sun's position.</a:t>
            </a:r>
          </a:p>
          <a:p>
            <a:pPr algn="ctr"/>
            <a:endParaRPr lang="en-US" dirty="0"/>
          </a:p>
        </p:txBody>
      </p:sp>
      <p:sp>
        <p:nvSpPr>
          <p:cNvPr id="10" name="Oval 9">
            <a:extLst>
              <a:ext uri="{FF2B5EF4-FFF2-40B4-BE49-F238E27FC236}">
                <a16:creationId xmlns:a16="http://schemas.microsoft.com/office/drawing/2014/main" id="{ED50EFF4-6962-866B-B668-8B10BE935F24}"/>
              </a:ext>
            </a:extLst>
          </p:cNvPr>
          <p:cNvSpPr/>
          <p:nvPr/>
        </p:nvSpPr>
        <p:spPr>
          <a:xfrm>
            <a:off x="3277553" y="1228315"/>
            <a:ext cx="2818447" cy="33405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Algerian" panose="04020705040A02060702" pitchFamily="82" charset="0"/>
              </a:rPr>
              <a:t>LDR Sensors :</a:t>
            </a:r>
          </a:p>
          <a:p>
            <a:pPr algn="ctr"/>
            <a:r>
              <a:rPr lang="en-US" sz="1800" dirty="0"/>
              <a:t>Light sensors called Light Dependent Resistors (LDRs) are attached to a servo motor to detect the sun's position.</a:t>
            </a:r>
          </a:p>
          <a:p>
            <a:pPr algn="ctr"/>
            <a:endParaRPr lang="en-US" dirty="0"/>
          </a:p>
          <a:p>
            <a:pPr algn="ctr"/>
            <a:endParaRPr lang="en-US" dirty="0"/>
          </a:p>
        </p:txBody>
      </p:sp>
      <p:sp>
        <p:nvSpPr>
          <p:cNvPr id="11" name="Oval 10">
            <a:extLst>
              <a:ext uri="{FF2B5EF4-FFF2-40B4-BE49-F238E27FC236}">
                <a16:creationId xmlns:a16="http://schemas.microsoft.com/office/drawing/2014/main" id="{A9BDCFFF-8186-CFDB-FE63-2EFC4CEE31DB}"/>
              </a:ext>
            </a:extLst>
          </p:cNvPr>
          <p:cNvSpPr/>
          <p:nvPr/>
        </p:nvSpPr>
        <p:spPr>
          <a:xfrm>
            <a:off x="9280528" y="1297616"/>
            <a:ext cx="2466714" cy="32712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Algerian" panose="04020705040A02060702" pitchFamily="82" charset="0"/>
              </a:rPr>
              <a:t>Solar Panels :</a:t>
            </a:r>
            <a:endParaRPr lang="en-US" b="1" dirty="0"/>
          </a:p>
          <a:p>
            <a:pPr algn="ctr"/>
            <a:r>
              <a:rPr lang="en-US" sz="1800" dirty="0"/>
              <a:t>Solar panels are mounted on the servo motors and move in response to the inputs from the light sensors and motors</a:t>
            </a:r>
            <a:r>
              <a:rPr lang="en-US" dirty="0"/>
              <a:t>.</a:t>
            </a:r>
          </a:p>
          <a:p>
            <a:pPr algn="ctr"/>
            <a:endParaRPr lang="en-US" dirty="0"/>
          </a:p>
        </p:txBody>
      </p:sp>
      <p:sp>
        <p:nvSpPr>
          <p:cNvPr id="12" name="Oval 11">
            <a:extLst>
              <a:ext uri="{FF2B5EF4-FFF2-40B4-BE49-F238E27FC236}">
                <a16:creationId xmlns:a16="http://schemas.microsoft.com/office/drawing/2014/main" id="{F70D3F2B-F8D1-DDA9-7CB3-90C1B704AB0A}"/>
              </a:ext>
            </a:extLst>
          </p:cNvPr>
          <p:cNvSpPr/>
          <p:nvPr/>
        </p:nvSpPr>
        <p:spPr>
          <a:xfrm>
            <a:off x="6346298" y="1228315"/>
            <a:ext cx="2704115" cy="33405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Algerian" panose="04020705040A02060702" pitchFamily="82" charset="0"/>
              </a:rPr>
              <a:t>Arduino Board :</a:t>
            </a:r>
            <a:endParaRPr lang="en-US" b="1" dirty="0"/>
          </a:p>
          <a:p>
            <a:pPr algn="ctr"/>
            <a:r>
              <a:rPr lang="en-US" dirty="0"/>
              <a:t>The Arduino board controls the servo motors based on input from LDR sensors, keeping the panels optimally oriented towards the sun.</a:t>
            </a:r>
          </a:p>
          <a:p>
            <a:pPr algn="ctr"/>
            <a:endParaRPr lang="en-US" dirty="0"/>
          </a:p>
        </p:txBody>
      </p:sp>
      <p:sp>
        <p:nvSpPr>
          <p:cNvPr id="13" name="Oval 12">
            <a:extLst>
              <a:ext uri="{FF2B5EF4-FFF2-40B4-BE49-F238E27FC236}">
                <a16:creationId xmlns:a16="http://schemas.microsoft.com/office/drawing/2014/main" id="{2A837E06-6793-1A3F-4822-F29B5AE15398}"/>
              </a:ext>
            </a:extLst>
          </p:cNvPr>
          <p:cNvSpPr/>
          <p:nvPr/>
        </p:nvSpPr>
        <p:spPr>
          <a:xfrm>
            <a:off x="572964" y="4630120"/>
            <a:ext cx="5094634" cy="21625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0" i="0" dirty="0">
                <a:solidFill>
                  <a:schemeClr val="tx1"/>
                </a:solidFill>
                <a:effectLst/>
                <a:latin typeface="Algerian" panose="04020705040A02060702" pitchFamily="82" charset="0"/>
              </a:rPr>
              <a:t>Charge Controller:</a:t>
            </a:r>
          </a:p>
          <a:p>
            <a:pPr algn="ctr"/>
            <a:r>
              <a:rPr lang="en-US" b="0" i="0" dirty="0">
                <a:solidFill>
                  <a:srgbClr val="FFFFFF"/>
                </a:solidFill>
                <a:effectLst/>
                <a:latin typeface="Segoe UI Historic" panose="020B0502040204020203" pitchFamily="34" charset="0"/>
              </a:rPr>
              <a:t> This is basically a voltage regulating circuit which is placed between a solar panel and battery to be charged or any load connected to the panel.</a:t>
            </a:r>
            <a:endParaRPr lang="en-US" dirty="0"/>
          </a:p>
        </p:txBody>
      </p:sp>
      <p:sp>
        <p:nvSpPr>
          <p:cNvPr id="14" name="Oval 13">
            <a:extLst>
              <a:ext uri="{FF2B5EF4-FFF2-40B4-BE49-F238E27FC236}">
                <a16:creationId xmlns:a16="http://schemas.microsoft.com/office/drawing/2014/main" id="{36AA3D6D-6422-97BC-06CF-8ABC3CF1B73E}"/>
              </a:ext>
            </a:extLst>
          </p:cNvPr>
          <p:cNvSpPr/>
          <p:nvPr/>
        </p:nvSpPr>
        <p:spPr>
          <a:xfrm>
            <a:off x="6503096" y="4672838"/>
            <a:ext cx="5094634" cy="21198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lgerian" panose="04020705040A02060702" pitchFamily="82" charset="0"/>
              </a:rPr>
              <a:t>power inverter :</a:t>
            </a:r>
          </a:p>
          <a:p>
            <a:pPr algn="ctr"/>
            <a:r>
              <a:rPr lang="en-US" dirty="0"/>
              <a:t> is a piece of power electronics equipment or circuitry that transforms direct current (DC) into alternating current (AC).</a:t>
            </a:r>
          </a:p>
        </p:txBody>
      </p:sp>
    </p:spTree>
    <p:extLst>
      <p:ext uri="{BB962C8B-B14F-4D97-AF65-F5344CB8AC3E}">
        <p14:creationId xmlns:p14="http://schemas.microsoft.com/office/powerpoint/2010/main" val="3542885479"/>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6211</TotalTime>
  <Words>1682</Words>
  <Application>Microsoft Office PowerPoint</Application>
  <PresentationFormat>Widescreen</PresentationFormat>
  <Paragraphs>140</Paragraphs>
  <Slides>20</Slides>
  <Notes>0</Notes>
  <HiddenSlides>0</HiddenSlides>
  <MMClips>1</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20</vt:i4>
      </vt:variant>
    </vt:vector>
  </HeadingPairs>
  <TitlesOfParts>
    <vt:vector size="30" baseType="lpstr">
      <vt:lpstr>Algerian</vt:lpstr>
      <vt:lpstr>Andalus</vt:lpstr>
      <vt:lpstr>Arial</vt:lpstr>
      <vt:lpstr>Constantia</vt:lpstr>
      <vt:lpstr>Gill Sans MT</vt:lpstr>
      <vt:lpstr>Segoe UI Historic</vt:lpstr>
      <vt:lpstr>Seogo Ui</vt:lpstr>
      <vt:lpstr>Söhne</vt:lpstr>
      <vt:lpstr>Times New Roman</vt:lpstr>
      <vt:lpstr>Gallery</vt:lpstr>
      <vt:lpstr>DUAL AXIS SOLAR  TRACKER:</vt:lpstr>
      <vt:lpstr>Contents :</vt:lpstr>
      <vt:lpstr>Introduction : </vt:lpstr>
      <vt:lpstr>What is a Solar Tracker &amp; How Does it Work ?</vt:lpstr>
      <vt:lpstr>Types of Solar Tracker  Bases</vt:lpstr>
      <vt:lpstr>What is a Dual Axis Solar Tracker? </vt:lpstr>
      <vt:lpstr>Solar Angles </vt:lpstr>
      <vt:lpstr>Block diagram of  solar tracker</vt:lpstr>
      <vt:lpstr>Hardware System </vt:lpstr>
      <vt:lpstr>software System </vt:lpstr>
      <vt:lpstr>software System </vt:lpstr>
      <vt:lpstr>Applications of Dual Axis Solar Trackers </vt:lpstr>
      <vt:lpstr>we also is a summary of the economic feasibility study which we have done for the dual-axis solar panel project at the Turkish Government Hospital in Tubas:</vt:lpstr>
      <vt:lpstr>PowerPoint Presentation</vt:lpstr>
      <vt:lpstr>Power comparison of a dual-axis PV panel with a fixed  panel :</vt:lpstr>
      <vt:lpstr>Future Enhancements : </vt:lpstr>
      <vt:lpstr>CONCLUSION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DUAL AXIS SOLAR  TRACKER:</dc:title>
  <dc:creator>Ali bsharat</dc:creator>
  <cp:lastModifiedBy>Ali bsharat</cp:lastModifiedBy>
  <cp:revision>35</cp:revision>
  <dcterms:created xsi:type="dcterms:W3CDTF">2023-06-02T14:55:21Z</dcterms:created>
  <dcterms:modified xsi:type="dcterms:W3CDTF">2023-06-06T22:26:29Z</dcterms:modified>
</cp:coreProperties>
</file>