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9"/>
  </p:notesMasterIdLst>
  <p:sldIdLst>
    <p:sldId id="256" r:id="rId2"/>
    <p:sldId id="407" r:id="rId3"/>
    <p:sldId id="371" r:id="rId4"/>
    <p:sldId id="326" r:id="rId5"/>
    <p:sldId id="367" r:id="rId6"/>
    <p:sldId id="368" r:id="rId7"/>
    <p:sldId id="369" r:id="rId8"/>
    <p:sldId id="370" r:id="rId9"/>
    <p:sldId id="287" r:id="rId10"/>
    <p:sldId id="372" r:id="rId11"/>
    <p:sldId id="374" r:id="rId12"/>
    <p:sldId id="373" r:id="rId13"/>
    <p:sldId id="288" r:id="rId14"/>
    <p:sldId id="289" r:id="rId15"/>
    <p:sldId id="293" r:id="rId16"/>
    <p:sldId id="329" r:id="rId17"/>
    <p:sldId id="375" r:id="rId18"/>
    <p:sldId id="331" r:id="rId19"/>
    <p:sldId id="376" r:id="rId20"/>
    <p:sldId id="294" r:id="rId21"/>
    <p:sldId id="295" r:id="rId22"/>
    <p:sldId id="296" r:id="rId23"/>
    <p:sldId id="298" r:id="rId24"/>
    <p:sldId id="257" r:id="rId25"/>
    <p:sldId id="258" r:id="rId26"/>
    <p:sldId id="259" r:id="rId27"/>
    <p:sldId id="265" r:id="rId28"/>
    <p:sldId id="266" r:id="rId29"/>
    <p:sldId id="267" r:id="rId30"/>
    <p:sldId id="268" r:id="rId31"/>
    <p:sldId id="362" r:id="rId32"/>
    <p:sldId id="269" r:id="rId33"/>
    <p:sldId id="363" r:id="rId34"/>
    <p:sldId id="270" r:id="rId35"/>
    <p:sldId id="378" r:id="rId36"/>
    <p:sldId id="273" r:id="rId37"/>
    <p:sldId id="377" r:id="rId38"/>
    <p:sldId id="379" r:id="rId39"/>
    <p:sldId id="380" r:id="rId40"/>
    <p:sldId id="274" r:id="rId41"/>
    <p:sldId id="275" r:id="rId42"/>
    <p:sldId id="381" r:id="rId43"/>
    <p:sldId id="382" r:id="rId44"/>
    <p:sldId id="383" r:id="rId45"/>
    <p:sldId id="384" r:id="rId46"/>
    <p:sldId id="385" r:id="rId47"/>
    <p:sldId id="386" r:id="rId48"/>
    <p:sldId id="387" r:id="rId49"/>
    <p:sldId id="388" r:id="rId50"/>
    <p:sldId id="389" r:id="rId51"/>
    <p:sldId id="390" r:id="rId52"/>
    <p:sldId id="391" r:id="rId53"/>
    <p:sldId id="392" r:id="rId54"/>
    <p:sldId id="393" r:id="rId55"/>
    <p:sldId id="394" r:id="rId56"/>
    <p:sldId id="395" r:id="rId57"/>
    <p:sldId id="396" r:id="rId58"/>
    <p:sldId id="397" r:id="rId59"/>
    <p:sldId id="398" r:id="rId60"/>
    <p:sldId id="399" r:id="rId61"/>
    <p:sldId id="400" r:id="rId62"/>
    <p:sldId id="401" r:id="rId63"/>
    <p:sldId id="402" r:id="rId64"/>
    <p:sldId id="403" r:id="rId65"/>
    <p:sldId id="404" r:id="rId66"/>
    <p:sldId id="405" r:id="rId67"/>
    <p:sldId id="406"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7329BF-1F25-4F95-9F78-D32C9496FD6C}" type="datetimeFigureOut">
              <a:rPr lang="en-GB" smtClean="0"/>
              <a:pPr/>
              <a:t>20/05/2013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A48953-561D-4858-957F-EB8F44057FC9}" type="slidenum">
              <a:rPr lang="en-GB" smtClean="0"/>
              <a:pPr/>
              <a:t>‹#›</a:t>
            </a:fld>
            <a:endParaRPr lang="en-GB"/>
          </a:p>
        </p:txBody>
      </p:sp>
    </p:spTree>
    <p:extLst>
      <p:ext uri="{BB962C8B-B14F-4D97-AF65-F5344CB8AC3E}">
        <p14:creationId xmlns="" xmlns:p14="http://schemas.microsoft.com/office/powerpoint/2010/main" val="2282395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7EE80FFE-2F3B-41ED-860F-2ACB5C0BAACF}" type="slidenum">
              <a:rPr lang="ar-SA" smtClean="0"/>
              <a:pPr/>
              <a:t>43</a:t>
            </a:fld>
            <a:endParaRPr lang="ar-SA"/>
          </a:p>
        </p:txBody>
      </p:sp>
    </p:spTree>
    <p:extLst>
      <p:ext uri="{BB962C8B-B14F-4D97-AF65-F5344CB8AC3E}">
        <p14:creationId xmlns="" xmlns:p14="http://schemas.microsoft.com/office/powerpoint/2010/main" val="3967014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1143000" y="685800"/>
            <a:ext cx="4572000" cy="3429000"/>
          </a:xfrm>
        </p:spPr>
      </p:sp>
      <p:sp>
        <p:nvSpPr>
          <p:cNvPr id="3" name="عنصر نائب للملاحظات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(Moment diagram from sap)</a:t>
            </a:r>
          </a:p>
          <a:p>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fld id="{7EE80FFE-2F3B-41ED-860F-2ACB5C0BAACF}" type="slidenum">
              <a:rPr lang="ar-SA" smtClean="0"/>
              <a:pPr/>
              <a:t>60</a:t>
            </a:fld>
            <a:endParaRPr lang="ar-SA"/>
          </a:p>
        </p:txBody>
      </p:sp>
    </p:spTree>
    <p:extLst>
      <p:ext uri="{BB962C8B-B14F-4D97-AF65-F5344CB8AC3E}">
        <p14:creationId xmlns="" xmlns:p14="http://schemas.microsoft.com/office/powerpoint/2010/main" val="2795925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5/20/2013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5/20/2013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2800" b="0" dirty="0" smtClean="0">
                <a:solidFill>
                  <a:schemeClr val="bg1">
                    <a:lumMod val="95000"/>
                    <a:lumOff val="5000"/>
                  </a:schemeClr>
                </a:solidFill>
              </a:rPr>
              <a:t>An-</a:t>
            </a:r>
            <a:r>
              <a:rPr lang="en-US" sz="2800" b="0" dirty="0" err="1" smtClean="0">
                <a:solidFill>
                  <a:schemeClr val="bg1">
                    <a:lumMod val="95000"/>
                    <a:lumOff val="5000"/>
                  </a:schemeClr>
                </a:solidFill>
              </a:rPr>
              <a:t>Najah</a:t>
            </a:r>
            <a:r>
              <a:rPr lang="en-US" sz="2800" b="0" dirty="0" smtClean="0">
                <a:solidFill>
                  <a:schemeClr val="bg1">
                    <a:lumMod val="95000"/>
                    <a:lumOff val="5000"/>
                  </a:schemeClr>
                </a:solidFill>
              </a:rPr>
              <a:t> National University</a:t>
            </a:r>
            <a:br>
              <a:rPr lang="en-US" sz="2800" b="0" dirty="0" smtClean="0">
                <a:solidFill>
                  <a:schemeClr val="bg1">
                    <a:lumMod val="95000"/>
                    <a:lumOff val="5000"/>
                  </a:schemeClr>
                </a:solidFill>
              </a:rPr>
            </a:br>
            <a:r>
              <a:rPr lang="en-US" sz="2800" b="0" dirty="0" smtClean="0">
                <a:solidFill>
                  <a:schemeClr val="bg1">
                    <a:lumMod val="95000"/>
                    <a:lumOff val="5000"/>
                  </a:schemeClr>
                </a:solidFill>
              </a:rPr>
              <a:t>Engineering Collage</a:t>
            </a:r>
            <a:br>
              <a:rPr lang="en-US" sz="2800" b="0" dirty="0" smtClean="0">
                <a:solidFill>
                  <a:schemeClr val="bg1">
                    <a:lumMod val="95000"/>
                    <a:lumOff val="5000"/>
                  </a:schemeClr>
                </a:solidFill>
              </a:rPr>
            </a:br>
            <a:r>
              <a:rPr lang="en-US" sz="2800" b="0" dirty="0" smtClean="0">
                <a:solidFill>
                  <a:schemeClr val="bg1">
                    <a:lumMod val="95000"/>
                    <a:lumOff val="5000"/>
                  </a:schemeClr>
                </a:solidFill>
              </a:rPr>
              <a:t>Civil Engineering Department</a:t>
            </a:r>
            <a:endParaRPr lang="ar-SA" sz="2800" dirty="0"/>
          </a:p>
        </p:txBody>
      </p:sp>
      <p:sp>
        <p:nvSpPr>
          <p:cNvPr id="3" name="Subtitle 2"/>
          <p:cNvSpPr>
            <a:spLocks noGrp="1"/>
          </p:cNvSpPr>
          <p:nvPr>
            <p:ph type="subTitle" idx="1"/>
          </p:nvPr>
        </p:nvSpPr>
        <p:spPr>
          <a:xfrm>
            <a:off x="533400" y="3581400"/>
            <a:ext cx="7854696" cy="2667000"/>
          </a:xfrm>
        </p:spPr>
        <p:txBody>
          <a:bodyPr>
            <a:normAutofit fontScale="25000" lnSpcReduction="20000"/>
          </a:bodyPr>
          <a:lstStyle/>
          <a:p>
            <a:pPr algn="ctr"/>
            <a:r>
              <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Graduation project:</a:t>
            </a:r>
          </a:p>
          <a:p>
            <a:pPr algn="ctr" rtl="0"/>
            <a:r>
              <a:rPr lang="en-US" sz="11200" dirty="0">
                <a:solidFill>
                  <a:srgbClr val="C00000"/>
                </a:solidFill>
                <a:effectLst>
                  <a:outerShdw blurRad="38100" dist="25400" dir="5400000" algn="tl" rotWithShape="0">
                    <a:srgbClr val="000000">
                      <a:alpha val="43000"/>
                    </a:srgbClr>
                  </a:outerShdw>
                </a:effectLst>
                <a:latin typeface="+mj-lt"/>
                <a:ea typeface="+mj-ea"/>
                <a:cs typeface="+mj-cs"/>
              </a:rPr>
              <a:t>S</a:t>
            </a:r>
            <a:r>
              <a:rPr lang="en-US" sz="11200" dirty="0" smtClean="0">
                <a:solidFill>
                  <a:srgbClr val="C00000"/>
                </a:solidFill>
                <a:effectLst>
                  <a:outerShdw blurRad="38100" dist="25400" dir="5400000" algn="tl" rotWithShape="0">
                    <a:srgbClr val="000000">
                      <a:alpha val="43000"/>
                    </a:srgbClr>
                  </a:outerShdw>
                </a:effectLst>
                <a:latin typeface="+mj-lt"/>
                <a:ea typeface="+mj-ea"/>
                <a:cs typeface="+mj-cs"/>
              </a:rPr>
              <a:t>tructrural Design Of Palestine Islamic Bank</a:t>
            </a:r>
          </a:p>
          <a:p>
            <a:pPr algn="ctr" rtl="0"/>
            <a:endPar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endParaRPr>
          </a:p>
          <a:p>
            <a:pPr algn="ctr" rtl="0"/>
            <a:r>
              <a:rPr lang="en-US" sz="11200" dirty="0" smtClean="0">
                <a:solidFill>
                  <a:schemeClr val="bg1">
                    <a:lumMod val="95000"/>
                    <a:lumOff val="5000"/>
                  </a:schemeClr>
                </a:solidFill>
                <a:effectLst>
                  <a:outerShdw blurRad="38100" dist="25400" dir="5400000" algn="tl" rotWithShape="0">
                    <a:srgbClr val="000000">
                      <a:alpha val="43000"/>
                    </a:srgbClr>
                  </a:outerShdw>
                </a:effectLst>
                <a:latin typeface="+mj-lt"/>
                <a:ea typeface="+mj-ea"/>
                <a:cs typeface="+mj-cs"/>
              </a:rPr>
              <a:t>Supervised by: Eng. Ibrahim Mohamed</a:t>
            </a:r>
          </a:p>
          <a:p>
            <a:pPr algn="ctr" rtl="0"/>
            <a:endParaRPr lang="en-US" b="1" dirty="0" smtClean="0">
              <a:solidFill>
                <a:srgbClr val="C00000"/>
              </a:solidFill>
            </a:endParaRPr>
          </a:p>
          <a:p>
            <a:pPr algn="ctr" rtl="0"/>
            <a:r>
              <a:rPr lang="en-US" b="1" dirty="0" smtClean="0">
                <a:solidFill>
                  <a:srgbClr val="C00000"/>
                </a:solidFill>
              </a:rPr>
              <a:t> </a:t>
            </a:r>
            <a:endParaRPr lang="ar-SA" b="1" dirty="0">
              <a:solidFill>
                <a:srgbClr val="C00000"/>
              </a:solidFill>
            </a:endParaRPr>
          </a:p>
        </p:txBody>
      </p:sp>
      <p:pic>
        <p:nvPicPr>
          <p:cNvPr id="4" name="Picture 3" descr="D:\Logos\NNU_Seal_logo.jpg"/>
          <p:cNvPicPr/>
          <p:nvPr/>
        </p:nvPicPr>
        <p:blipFill>
          <a:blip r:embed="rId2" cstate="print"/>
          <a:srcRect/>
          <a:stretch>
            <a:fillRect/>
          </a:stretch>
        </p:blipFill>
        <p:spPr bwMode="auto">
          <a:xfrm>
            <a:off x="3505200" y="0"/>
            <a:ext cx="1676400" cy="16002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195861"/>
            <a:ext cx="9144000" cy="6466277"/>
          </a:xfrm>
          <a:prstGeom prst="rect">
            <a:avLst/>
          </a:prstGeom>
        </p:spPr>
      </p:pic>
    </p:spTree>
    <p:extLst>
      <p:ext uri="{BB962C8B-B14F-4D97-AF65-F5344CB8AC3E}">
        <p14:creationId xmlns="" xmlns:p14="http://schemas.microsoft.com/office/powerpoint/2010/main" val="18247475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195861"/>
            <a:ext cx="9144000" cy="6466277"/>
          </a:xfrm>
          <a:prstGeom prst="rect">
            <a:avLst/>
          </a:prstGeom>
        </p:spPr>
      </p:pic>
    </p:spTree>
    <p:extLst>
      <p:ext uri="{BB962C8B-B14F-4D97-AF65-F5344CB8AC3E}">
        <p14:creationId xmlns="" xmlns:p14="http://schemas.microsoft.com/office/powerpoint/2010/main" val="33377272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195861"/>
            <a:ext cx="9144000" cy="6466277"/>
          </a:xfrm>
          <a:prstGeom prst="rect">
            <a:avLst/>
          </a:prstGeom>
        </p:spPr>
      </p:pic>
    </p:spTree>
    <p:extLst>
      <p:ext uri="{BB962C8B-B14F-4D97-AF65-F5344CB8AC3E}">
        <p14:creationId xmlns="" xmlns:p14="http://schemas.microsoft.com/office/powerpoint/2010/main" val="11463268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rtl="0"/>
            <a:r>
              <a:rPr lang="en-US" dirty="0" smtClean="0"/>
              <a:t> From a structural point of view the structural </a:t>
            </a:r>
          </a:p>
          <a:p>
            <a:pPr algn="l" rtl="0">
              <a:buNone/>
            </a:pPr>
            <a:r>
              <a:rPr lang="en-US" dirty="0" smtClean="0"/>
              <a:t>    elements, footings, columns, beams, and slabs will be </a:t>
            </a:r>
          </a:p>
          <a:p>
            <a:pPr algn="l" rtl="0">
              <a:buNone/>
            </a:pPr>
            <a:r>
              <a:rPr lang="en-US" dirty="0" smtClean="0"/>
              <a:t>    designed statically firstly by hand and using SAP for</a:t>
            </a:r>
          </a:p>
          <a:p>
            <a:pPr algn="l" rtl="0">
              <a:buNone/>
            </a:pPr>
            <a:r>
              <a:rPr lang="en-US" dirty="0" smtClean="0"/>
              <a:t>     </a:t>
            </a:r>
            <a:r>
              <a:rPr lang="en-US" smtClean="0"/>
              <a:t>dynamic design.</a:t>
            </a:r>
            <a:endParaRPr lang="en-US" dirty="0" smtClean="0"/>
          </a:p>
          <a:p>
            <a:pPr algn="l" rtl="0">
              <a:buNone/>
            </a:pPr>
            <a:endParaRPr lang="en-US" dirty="0" smtClean="0"/>
          </a:p>
          <a:p>
            <a:pPr marL="0" indent="0" algn="l" rtl="0">
              <a:buNone/>
            </a:pP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Determinants </a:t>
            </a:r>
            <a:endParaRPr lang="ar-SA" dirty="0"/>
          </a:p>
        </p:txBody>
      </p:sp>
      <p:sp>
        <p:nvSpPr>
          <p:cNvPr id="3" name="Content Placeholder 2"/>
          <p:cNvSpPr>
            <a:spLocks noGrp="1"/>
          </p:cNvSpPr>
          <p:nvPr>
            <p:ph idx="1"/>
          </p:nvPr>
        </p:nvSpPr>
        <p:spPr/>
        <p:txBody>
          <a:bodyPr/>
          <a:lstStyle/>
          <a:p>
            <a:pPr algn="l" rtl="0"/>
            <a:r>
              <a:rPr lang="en-US" dirty="0" smtClean="0"/>
              <a:t>Materials:</a:t>
            </a:r>
          </a:p>
          <a:p>
            <a:pPr algn="l" rtl="0">
              <a:buFont typeface="Arial" pitchFamily="34" charset="0"/>
              <a:buChar char="•"/>
            </a:pPr>
            <a:r>
              <a:rPr lang="en-US" dirty="0" smtClean="0"/>
              <a:t>Concrete: For beams and slabs: </a:t>
            </a:r>
          </a:p>
          <a:p>
            <a:pPr algn="l" rtl="0">
              <a:buNone/>
            </a:pPr>
            <a:r>
              <a:rPr lang="en-US" dirty="0" smtClean="0"/>
              <a:t>    </a:t>
            </a:r>
            <a:r>
              <a:rPr lang="en-US" dirty="0" err="1" smtClean="0"/>
              <a:t>F’c</a:t>
            </a:r>
            <a:r>
              <a:rPr lang="en-US" dirty="0" smtClean="0"/>
              <a:t> = 32 </a:t>
            </a:r>
            <a:r>
              <a:rPr lang="en-US" dirty="0" err="1"/>
              <a:t>M</a:t>
            </a:r>
            <a:r>
              <a:rPr lang="en-US" dirty="0" err="1" smtClean="0"/>
              <a:t>pa</a:t>
            </a:r>
            <a:r>
              <a:rPr lang="en-US" dirty="0" smtClean="0"/>
              <a:t>,</a:t>
            </a:r>
            <a:r>
              <a:rPr lang="en-US" baseline="30000" dirty="0" smtClean="0"/>
              <a:t> </a:t>
            </a:r>
            <a:r>
              <a:rPr lang="el-GR" dirty="0" smtClean="0"/>
              <a:t>ρ</a:t>
            </a:r>
            <a:r>
              <a:rPr lang="en-US" dirty="0" smtClean="0"/>
              <a:t>= 2500 Kg/m</a:t>
            </a:r>
            <a:r>
              <a:rPr lang="en-US" baseline="30000" dirty="0" smtClean="0"/>
              <a:t>3</a:t>
            </a:r>
            <a:endParaRPr lang="en-US" dirty="0" smtClean="0"/>
          </a:p>
          <a:p>
            <a:pPr algn="l" rtl="0">
              <a:buFont typeface="Arial" pitchFamily="34" charset="0"/>
              <a:buChar char="•"/>
            </a:pPr>
            <a:r>
              <a:rPr lang="en-US" dirty="0" smtClean="0"/>
              <a:t>For Columns: </a:t>
            </a:r>
            <a:r>
              <a:rPr lang="en-US" dirty="0" smtClean="0">
                <a:latin typeface="+mj-lt"/>
              </a:rPr>
              <a:t>F’c</a:t>
            </a:r>
            <a:r>
              <a:rPr lang="en-US" dirty="0" smtClean="0"/>
              <a:t> = 40 </a:t>
            </a:r>
            <a:r>
              <a:rPr lang="en-US" dirty="0" err="1" smtClean="0"/>
              <a:t>Mpa</a:t>
            </a:r>
            <a:endParaRPr lang="en-US" dirty="0" smtClean="0"/>
          </a:p>
          <a:p>
            <a:pPr algn="l" rtl="0"/>
            <a:r>
              <a:rPr lang="en-US" dirty="0" smtClean="0"/>
              <a:t>Reinforcing Steel:</a:t>
            </a:r>
          </a:p>
          <a:p>
            <a:pPr algn="l" rtl="0">
              <a:buNone/>
            </a:pPr>
            <a:r>
              <a:rPr lang="en-US" dirty="0" smtClean="0"/>
              <a:t>   Fy =4200 Kg/cm</a:t>
            </a:r>
            <a:r>
              <a:rPr lang="en-US" baseline="30000" dirty="0" smtClean="0"/>
              <a:t>2     </a:t>
            </a:r>
          </a:p>
          <a:p>
            <a:pPr algn="l" rtl="0">
              <a:buFont typeface="Arial" pitchFamily="34" charset="0"/>
              <a:buChar char="•"/>
            </a:pPr>
            <a:r>
              <a:rPr lang="en-US" dirty="0" smtClean="0"/>
              <a:t>Soil : Bearing capacity = 3.5 Kg/cm</a:t>
            </a:r>
            <a:r>
              <a:rPr lang="en-US" baseline="30000" dirty="0" smtClean="0"/>
              <a:t>2</a:t>
            </a:r>
            <a:r>
              <a:rPr lang="en-US" dirty="0" smtClean="0"/>
              <a:t> </a:t>
            </a:r>
            <a:r>
              <a:rPr lang="en-US" baseline="30000" dirty="0" smtClean="0"/>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Preliminary design</a:t>
            </a:r>
            <a:endParaRPr lang="ar-SA" dirty="0">
              <a:solidFill>
                <a:schemeClr val="accent1"/>
              </a:solidFill>
            </a:endParaRPr>
          </a:p>
        </p:txBody>
      </p:sp>
      <p:sp>
        <p:nvSpPr>
          <p:cNvPr id="3" name="Content Placeholder 2"/>
          <p:cNvSpPr>
            <a:spLocks noGrp="1"/>
          </p:cNvSpPr>
          <p:nvPr>
            <p:ph idx="1"/>
          </p:nvPr>
        </p:nvSpPr>
        <p:spPr/>
        <p:txBody>
          <a:bodyPr>
            <a:normAutofit/>
          </a:bodyPr>
          <a:lstStyle/>
          <a:p>
            <a:pPr algn="l" rtl="0">
              <a:buNone/>
            </a:pPr>
            <a:r>
              <a:rPr lang="en-US" sz="3200" dirty="0" smtClean="0">
                <a:solidFill>
                  <a:schemeClr val="accent2"/>
                </a:solidFill>
              </a:rPr>
              <a:t>1- Beams </a:t>
            </a:r>
          </a:p>
          <a:p>
            <a:pPr algn="l" rtl="0">
              <a:buNone/>
            </a:pPr>
            <a:r>
              <a:rPr lang="en-US" dirty="0" smtClean="0"/>
              <a:t>Dimensions : 75 cm*50 cm drop beams</a:t>
            </a:r>
          </a:p>
          <a:p>
            <a:pPr algn="l" rtl="0">
              <a:buNone/>
            </a:pPr>
            <a:endParaRPr lang="en-US" dirty="0" smtClean="0"/>
          </a:p>
          <a:p>
            <a:pPr algn="l" rtl="0">
              <a:buNone/>
            </a:pPr>
            <a:endParaRPr lang="en-US" dirty="0" smtClean="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64024" y="3200400"/>
            <a:ext cx="7924800" cy="382318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Preliminary design</a:t>
            </a:r>
            <a:endParaRPr lang="en-US" dirty="0"/>
          </a:p>
        </p:txBody>
      </p:sp>
      <p:sp>
        <p:nvSpPr>
          <p:cNvPr id="3" name="Content Placeholder 2"/>
          <p:cNvSpPr>
            <a:spLocks noGrp="1"/>
          </p:cNvSpPr>
          <p:nvPr>
            <p:ph idx="1"/>
          </p:nvPr>
        </p:nvSpPr>
        <p:spPr>
          <a:xfrm>
            <a:off x="533400" y="1828800"/>
            <a:ext cx="8229600" cy="4389120"/>
          </a:xfrm>
        </p:spPr>
        <p:txBody>
          <a:bodyPr/>
          <a:lstStyle/>
          <a:p>
            <a:pPr algn="l" rtl="0">
              <a:buNone/>
            </a:pPr>
            <a:r>
              <a:rPr lang="en-US" dirty="0" smtClean="0">
                <a:solidFill>
                  <a:schemeClr val="accent2"/>
                </a:solidFill>
              </a:rPr>
              <a:t>2-Column :</a:t>
            </a:r>
          </a:p>
          <a:p>
            <a:pPr algn="l" rtl="0">
              <a:buNone/>
            </a:pPr>
            <a:r>
              <a:rPr lang="en-US" dirty="0" smtClean="0"/>
              <a:t>Dimension : 80cm</a:t>
            </a:r>
            <a:r>
              <a:rPr lang="en-US" i="1" dirty="0" smtClean="0"/>
              <a:t>*80cm</a:t>
            </a:r>
          </a:p>
          <a:p>
            <a:pPr algn="l" rtl="0">
              <a:buFont typeface="Arial" panose="020B0604020202020204" pitchFamily="34" charset="0"/>
              <a:buChar char="•"/>
            </a:pPr>
            <a:r>
              <a:rPr lang="en-US" i="1" dirty="0" smtClean="0"/>
              <a:t>The </a:t>
            </a:r>
            <a:r>
              <a:rPr lang="en-US" i="1" dirty="0"/>
              <a:t>first step was to </a:t>
            </a:r>
            <a:r>
              <a:rPr lang="en-US" i="1" dirty="0" err="1"/>
              <a:t>detrmine</a:t>
            </a:r>
            <a:r>
              <a:rPr lang="en-US" i="1" dirty="0"/>
              <a:t> the tributary area for </a:t>
            </a:r>
            <a:r>
              <a:rPr lang="en-US" i="1" dirty="0" smtClean="0"/>
              <a:t>each </a:t>
            </a:r>
            <a:r>
              <a:rPr lang="en-US" i="1" dirty="0"/>
              <a:t>column in each floor by using Auto-CAD 2012</a:t>
            </a:r>
            <a:r>
              <a:rPr lang="en-US" i="1" dirty="0" smtClean="0"/>
              <a:t>.</a:t>
            </a:r>
          </a:p>
          <a:p>
            <a:pPr algn="l" rtl="0">
              <a:buFont typeface="Arial" panose="020B0604020202020204" pitchFamily="34" charset="0"/>
              <a:buChar char="•"/>
            </a:pPr>
            <a:r>
              <a:rPr lang="en-US" i="1" dirty="0"/>
              <a:t>Then all of columns were be divided into </a:t>
            </a:r>
            <a:r>
              <a:rPr lang="en-US" i="1" dirty="0" err="1"/>
              <a:t>catagories</a:t>
            </a:r>
            <a:r>
              <a:rPr lang="en-US" i="1" dirty="0"/>
              <a:t> to make them  groups to be able to compute the </a:t>
            </a:r>
            <a:r>
              <a:rPr lang="en-US" i="1" dirty="0" err="1"/>
              <a:t>diemension</a:t>
            </a:r>
            <a:r>
              <a:rPr lang="en-US" i="1" dirty="0"/>
              <a:t> and the </a:t>
            </a:r>
            <a:r>
              <a:rPr lang="en-US" i="1" dirty="0" err="1"/>
              <a:t>reinfocment</a:t>
            </a:r>
            <a:r>
              <a:rPr lang="en-US" i="1" dirty="0"/>
              <a:t>.</a:t>
            </a:r>
          </a:p>
        </p:txBody>
      </p:sp>
      <p:sp>
        <p:nvSpPr>
          <p:cNvPr id="5" name="Rectangle 4"/>
          <p:cNvSpPr/>
          <p:nvPr/>
        </p:nvSpPr>
        <p:spPr>
          <a:xfrm>
            <a:off x="609600" y="3581400"/>
            <a:ext cx="184731" cy="369332"/>
          </a:xfrm>
          <a:prstGeom prst="rect">
            <a:avLst/>
          </a:prstGeom>
        </p:spPr>
        <p:txBody>
          <a:bodyPr wrap="none">
            <a:spAutoFit/>
          </a:bodyPr>
          <a:lstStyle/>
          <a:p>
            <a:endParaRPr lang="en-US" dirty="0"/>
          </a:p>
        </p:txBody>
      </p:sp>
      <p:sp>
        <p:nvSpPr>
          <p:cNvPr id="2049" name="Rectangle 1"/>
          <p:cNvSpPr>
            <a:spLocks noChangeArrowheads="1"/>
          </p:cNvSpPr>
          <p:nvPr/>
        </p:nvSpPr>
        <p:spPr bwMode="auto">
          <a:xfrm>
            <a:off x="533400" y="4344888"/>
            <a:ext cx="38862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276225"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 name="Rectangle 2"/>
          <p:cNvSpPr>
            <a:spLocks noChangeArrowheads="1"/>
          </p:cNvSpPr>
          <p:nvPr/>
        </p:nvSpPr>
        <p:spPr bwMode="auto">
          <a:xfrm>
            <a:off x="304800" y="5487888"/>
            <a:ext cx="48768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a typeface="Candara" pitchFamily="34" charset="0"/>
              <a:cs typeface="Times New Roman" pitchFamily="18" charset="0"/>
              <a:sym typeface="Wingdings" pitchFamily="2" charset="2"/>
            </a:endParaRPr>
          </a:p>
        </p:txBody>
      </p:sp>
      <p:sp>
        <p:nvSpPr>
          <p:cNvPr id="2051" name="Rectangle 3"/>
          <p:cNvSpPr>
            <a:spLocks noChangeArrowheads="1"/>
          </p:cNvSpPr>
          <p:nvPr/>
        </p:nvSpPr>
        <p:spPr bwMode="auto">
          <a:xfrm>
            <a:off x="533400" y="2910245"/>
            <a:ext cx="3810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304800"/>
            <a:ext cx="9144000" cy="6172200"/>
          </a:xfrm>
          <a:prstGeom prst="rect">
            <a:avLst/>
          </a:prstGeom>
        </p:spPr>
      </p:pic>
    </p:spTree>
    <p:extLst>
      <p:ext uri="{BB962C8B-B14F-4D97-AF65-F5344CB8AC3E}">
        <p14:creationId xmlns="" xmlns:p14="http://schemas.microsoft.com/office/powerpoint/2010/main" val="35240884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1"/>
                </a:solidFill>
              </a:rPr>
              <a:t>Preliminary design</a:t>
            </a:r>
            <a:endParaRPr lang="en-US" dirty="0"/>
          </a:p>
        </p:txBody>
      </p:sp>
      <p:sp>
        <p:nvSpPr>
          <p:cNvPr id="3" name="Content Placeholder 2"/>
          <p:cNvSpPr>
            <a:spLocks noGrp="1"/>
          </p:cNvSpPr>
          <p:nvPr>
            <p:ph idx="1"/>
          </p:nvPr>
        </p:nvSpPr>
        <p:spPr>
          <a:xfrm>
            <a:off x="381000" y="1828800"/>
            <a:ext cx="8229600" cy="4389120"/>
          </a:xfrm>
        </p:spPr>
        <p:txBody>
          <a:bodyPr>
            <a:normAutofit/>
          </a:bodyPr>
          <a:lstStyle/>
          <a:p>
            <a:pPr lvl="2" algn="l">
              <a:buNone/>
            </a:pPr>
            <a:r>
              <a:rPr lang="en-US" sz="2400" dirty="0" smtClean="0">
                <a:solidFill>
                  <a:schemeClr val="accent1">
                    <a:lumMod val="60000"/>
                    <a:lumOff val="40000"/>
                  </a:schemeClr>
                </a:solidFill>
                <a:latin typeface="Arial Rounded MT Bold" pitchFamily="34" charset="0"/>
              </a:rPr>
              <a:t>3.Slab</a:t>
            </a:r>
          </a:p>
          <a:p>
            <a:pPr lvl="2" algn="l" rtl="0">
              <a:buNone/>
            </a:pPr>
            <a:r>
              <a:rPr lang="en-US" sz="2400" b="1" dirty="0">
                <a:latin typeface="Arial" pitchFamily="34" charset="0"/>
                <a:ea typeface="Candara" pitchFamily="34" charset="0"/>
                <a:cs typeface="Times New Roman" pitchFamily="18" charset="0"/>
              </a:rPr>
              <a:t>According to ACI code the equation that will govern the thickness of two way slab is :</a:t>
            </a:r>
          </a:p>
          <a:p>
            <a:pPr lvl="2" algn="l" rtl="0">
              <a:buNone/>
            </a:pPr>
            <a:endParaRPr lang="en-US" sz="2400" b="1" dirty="0">
              <a:latin typeface="Arial" pitchFamily="34" charset="0"/>
              <a:ea typeface="Candara" pitchFamily="34" charset="0"/>
              <a:cs typeface="Times New Roman" pitchFamily="18" charset="0"/>
            </a:endParaRPr>
          </a:p>
          <a:p>
            <a:pPr lvl="2" algn="l" rtl="0">
              <a:buNone/>
            </a:pPr>
            <a:r>
              <a:rPr lang="en-US" sz="2400" b="1" dirty="0">
                <a:latin typeface="Arial" pitchFamily="34" charset="0"/>
                <a:ea typeface="Candara" pitchFamily="34" charset="0"/>
                <a:cs typeface="Times New Roman" pitchFamily="18" charset="0"/>
              </a:rPr>
              <a:t>h=(</a:t>
            </a:r>
            <a:r>
              <a:rPr lang="en-US" sz="2400" b="1" dirty="0" err="1">
                <a:latin typeface="Arial" pitchFamily="34" charset="0"/>
                <a:ea typeface="Candara" pitchFamily="34" charset="0"/>
                <a:cs typeface="Times New Roman" pitchFamily="18" charset="0"/>
              </a:rPr>
              <a:t>ln</a:t>
            </a:r>
            <a:r>
              <a:rPr lang="en-US" sz="2400" b="1" dirty="0">
                <a:latin typeface="Arial" pitchFamily="34" charset="0"/>
                <a:ea typeface="Candara" pitchFamily="34" charset="0"/>
                <a:cs typeface="Times New Roman" pitchFamily="18" charset="0"/>
              </a:rPr>
              <a:t>(0.8+fy/1400))/(36+9β) </a:t>
            </a:r>
          </a:p>
          <a:p>
            <a:pPr lvl="2" algn="l" rtl="0">
              <a:buNone/>
            </a:pPr>
            <a:r>
              <a:rPr lang="en-US" sz="2400" b="1" dirty="0">
                <a:latin typeface="Arial" pitchFamily="34" charset="0"/>
                <a:ea typeface="Candara" pitchFamily="34" charset="0"/>
                <a:cs typeface="Times New Roman" pitchFamily="18" charset="0"/>
              </a:rPr>
              <a:t>If αm≥2</a:t>
            </a:r>
          </a:p>
          <a:p>
            <a:pPr lvl="2" algn="l" rtl="0">
              <a:buNone/>
            </a:pPr>
            <a:r>
              <a:rPr lang="en-US" sz="2400" b="1" dirty="0">
                <a:latin typeface="Arial" pitchFamily="34" charset="0"/>
                <a:ea typeface="Candara" pitchFamily="34" charset="0"/>
                <a:cs typeface="Times New Roman" pitchFamily="18" charset="0"/>
              </a:rPr>
              <a:t>where :</a:t>
            </a:r>
          </a:p>
          <a:p>
            <a:pPr lvl="2" algn="l" rtl="0">
              <a:buNone/>
            </a:pPr>
            <a:r>
              <a:rPr lang="en-US" sz="2400" b="1" dirty="0">
                <a:latin typeface="Arial" pitchFamily="34" charset="0"/>
                <a:ea typeface="Candara" pitchFamily="34" charset="0"/>
                <a:cs typeface="Times New Roman" pitchFamily="18" charset="0"/>
              </a:rPr>
              <a:t>- αm is the average of all α for each panel</a:t>
            </a:r>
          </a:p>
          <a:p>
            <a:pPr lvl="2" algn="l" rtl="0">
              <a:buNone/>
            </a:pPr>
            <a:r>
              <a:rPr lang="en-US" sz="2400" b="1" dirty="0">
                <a:latin typeface="Arial" pitchFamily="34" charset="0"/>
                <a:ea typeface="Candara" pitchFamily="34" charset="0"/>
                <a:cs typeface="Times New Roman" pitchFamily="18" charset="0"/>
              </a:rPr>
              <a:t>α =(stiffness of beam )/(stiffness of slab )                           =    </a:t>
            </a:r>
            <a:r>
              <a:rPr lang="en-US" sz="2400" b="1" dirty="0" err="1">
                <a:latin typeface="Arial" pitchFamily="34" charset="0"/>
                <a:ea typeface="Candara" pitchFamily="34" charset="0"/>
                <a:cs typeface="Times New Roman" pitchFamily="18" charset="0"/>
              </a:rPr>
              <a:t>Ibeam</a:t>
            </a:r>
            <a:r>
              <a:rPr lang="en-US" sz="2400" b="1" dirty="0">
                <a:latin typeface="Arial" pitchFamily="34" charset="0"/>
                <a:ea typeface="Candara" pitchFamily="34" charset="0"/>
                <a:cs typeface="Times New Roman" pitchFamily="18" charset="0"/>
              </a:rPr>
              <a:t>/</a:t>
            </a:r>
            <a:r>
              <a:rPr lang="en-US" sz="2400" b="1" dirty="0" err="1">
                <a:latin typeface="Arial" pitchFamily="34" charset="0"/>
                <a:ea typeface="Candara" pitchFamily="34" charset="0"/>
                <a:cs typeface="Times New Roman" pitchFamily="18" charset="0"/>
              </a:rPr>
              <a:t>Islab</a:t>
            </a:r>
            <a:endParaRPr lang="en-US" sz="2400" b="1" dirty="0" smtClean="0">
              <a:latin typeface="Arial" pitchFamily="34" charset="0"/>
              <a:ea typeface="Candara" pitchFamily="34" charset="0"/>
              <a:cs typeface="Times New Roman" pitchFamily="18" charset="0"/>
            </a:endParaRPr>
          </a:p>
          <a:p>
            <a:pPr lvl="2">
              <a:buNone/>
            </a:pPr>
            <a:endParaRPr lang="en-US" sz="2800" b="1" dirty="0" smtClean="0">
              <a:latin typeface="Arial" pitchFamily="34" charset="0"/>
              <a:cs typeface="Arial" pitchFamily="34" charset="0"/>
            </a:endParaRPr>
          </a:p>
          <a:p>
            <a:pPr lvl="2">
              <a:buNone/>
            </a:pPr>
            <a:endParaRPr lang="en-US" sz="2400" dirty="0">
              <a:solidFill>
                <a:schemeClr val="accent1">
                  <a:lumMod val="60000"/>
                  <a:lumOff val="40000"/>
                </a:schemeClr>
              </a:solidFill>
              <a:latin typeface="Arial Rounded MT Bold" pitchFamily="34" charset="0"/>
            </a:endParaRP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9" name="Rectangle 5"/>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077200" cy="5486400"/>
          </a:xfrm>
        </p:spPr>
        <p:txBody>
          <a:bodyPr/>
          <a:lstStyle/>
          <a:p>
            <a:pPr algn="l" rtl="0"/>
            <a:r>
              <a:rPr lang="en-US" dirty="0"/>
              <a:t>Based on the length of spans that we have there are two categories :</a:t>
            </a:r>
          </a:p>
          <a:p>
            <a:pPr algn="l" rtl="0"/>
            <a:r>
              <a:rPr lang="en-US" dirty="0"/>
              <a:t>1- h= .25 m   </a:t>
            </a:r>
          </a:p>
          <a:p>
            <a:pPr algn="l" rtl="0"/>
            <a:r>
              <a:rPr lang="en-US" dirty="0" smtClean="0"/>
              <a:t>and </a:t>
            </a:r>
            <a:r>
              <a:rPr lang="en-US" dirty="0"/>
              <a:t>the second zone where h = .3 m</a:t>
            </a:r>
            <a:endParaRPr lang="en-GB" dirty="0"/>
          </a:p>
        </p:txBody>
      </p:sp>
    </p:spTree>
    <p:extLst>
      <p:ext uri="{BB962C8B-B14F-4D97-AF65-F5344CB8AC3E}">
        <p14:creationId xmlns="" xmlns:p14="http://schemas.microsoft.com/office/powerpoint/2010/main" val="4242754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5858.jpg"/>
          <p:cNvPicPr>
            <a:picLocks noGrp="1" noChangeAspect="1"/>
          </p:cNvPicPr>
          <p:nvPr>
            <p:ph idx="1"/>
          </p:nvPr>
        </p:nvPicPr>
        <p:blipFill>
          <a:blip r:embed="rId2" cstate="print"/>
          <a:stretch>
            <a:fillRect/>
          </a:stretch>
        </p:blipFill>
        <p:spPr>
          <a:xfrm>
            <a:off x="533400" y="304800"/>
            <a:ext cx="7924800" cy="62484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0"/>
            <a:ext cx="8305800" cy="1847088"/>
          </a:xfrm>
        </p:spPr>
        <p:txBody>
          <a:bodyPr>
            <a:normAutofit fontScale="90000"/>
          </a:bodyPr>
          <a:lstStyle/>
          <a:p>
            <a:pPr algn="ctr"/>
            <a:r>
              <a:rPr lang="en-US" i="1" dirty="0" smtClean="0"/>
              <a:t>Chapter Three:3D</a:t>
            </a:r>
            <a:r>
              <a:rPr lang="en-US" dirty="0" smtClean="0"/>
              <a:t/>
            </a:r>
            <a:br>
              <a:rPr lang="en-US" dirty="0" smtClean="0"/>
            </a:br>
            <a:r>
              <a:rPr lang="en-US" i="1" dirty="0" smtClean="0"/>
              <a:t> MODELING &amp; CHECKS</a:t>
            </a:r>
            <a:br>
              <a:rPr lang="en-US" i="1" dirty="0" smtClean="0"/>
            </a:br>
            <a:r>
              <a:rPr lang="en-US" i="1" dirty="0" smtClean="0"/>
              <a:t>(for the building)</a:t>
            </a:r>
            <a:r>
              <a:rPr lang="en-US" dirty="0" smtClean="0"/>
              <a:t/>
            </a:r>
            <a:br>
              <a:rPr lang="en-US" dirty="0" smtClean="0"/>
            </a:br>
            <a:endParaRPr lang="ar-SA" dirty="0"/>
          </a:p>
        </p:txBody>
      </p:sp>
      <p:pic>
        <p:nvPicPr>
          <p:cNvPr id="4" name="Content Placeholder 3" descr="images.jpg"/>
          <p:cNvPicPr>
            <a:picLocks noGrp="1" noChangeAspect="1"/>
          </p:cNvPicPr>
          <p:nvPr>
            <p:ph idx="1"/>
          </p:nvPr>
        </p:nvPicPr>
        <p:blipFill>
          <a:blip r:embed="rId2" cstate="print"/>
          <a:stretch>
            <a:fillRect/>
          </a:stretch>
        </p:blipFill>
        <p:spPr>
          <a:xfrm>
            <a:off x="1676400" y="3429000"/>
            <a:ext cx="5429288" cy="278608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Checks</a:t>
            </a:r>
            <a:endParaRPr lang="ar-SA" dirty="0"/>
          </a:p>
        </p:txBody>
      </p:sp>
      <p:sp>
        <p:nvSpPr>
          <p:cNvPr id="3" name="Content Placeholder 2"/>
          <p:cNvSpPr>
            <a:spLocks noGrp="1"/>
          </p:cNvSpPr>
          <p:nvPr>
            <p:ph idx="1"/>
          </p:nvPr>
        </p:nvSpPr>
        <p:spPr/>
        <p:txBody>
          <a:bodyPr/>
          <a:lstStyle/>
          <a:p>
            <a:pPr algn="l" rtl="0"/>
            <a:r>
              <a:rPr lang="en-US" dirty="0" smtClean="0"/>
              <a:t>Compatibility </a:t>
            </a:r>
            <a:endParaRPr lang="ar-SA" dirty="0"/>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886200" y="1219200"/>
            <a:ext cx="5068103" cy="548647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Checks</a:t>
            </a:r>
            <a:endParaRPr lang="ar-SA" dirty="0"/>
          </a:p>
        </p:txBody>
      </p:sp>
      <p:sp>
        <p:nvSpPr>
          <p:cNvPr id="3" name="Content Placeholder 2"/>
          <p:cNvSpPr>
            <a:spLocks noGrp="1"/>
          </p:cNvSpPr>
          <p:nvPr>
            <p:ph idx="1"/>
          </p:nvPr>
        </p:nvSpPr>
        <p:spPr/>
        <p:txBody>
          <a:bodyPr/>
          <a:lstStyle/>
          <a:p>
            <a:pPr algn="l" rtl="0"/>
            <a:r>
              <a:rPr lang="en-US" dirty="0" smtClean="0"/>
              <a:t>Equilibrium</a:t>
            </a:r>
          </a:p>
          <a:p>
            <a:pPr algn="l" rtl="0">
              <a:buNone/>
            </a:pPr>
            <a:r>
              <a:rPr lang="en-US" dirty="0" smtClean="0"/>
              <a:t>                            </a:t>
            </a:r>
          </a:p>
          <a:p>
            <a:pPr algn="l" rtl="0">
              <a:buNone/>
            </a:pPr>
            <a:r>
              <a:rPr lang="en-US" dirty="0" smtClean="0"/>
              <a:t> </a:t>
            </a:r>
          </a:p>
          <a:p>
            <a:pPr algn="l" rtl="0">
              <a:buNone/>
            </a:pPr>
            <a:endParaRPr lang="ar-SA" dirty="0"/>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0" y="2286000"/>
            <a:ext cx="7258765" cy="4418862"/>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525618" cy="6705600"/>
          </a:xfrm>
        </p:spPr>
        <p:txBody>
          <a:bodyPr/>
          <a:lstStyle/>
          <a:p>
            <a:pPr algn="l" rtl="0"/>
            <a:r>
              <a:rPr lang="en-US" dirty="0" smtClean="0"/>
              <a:t>Stress strain relationship</a:t>
            </a:r>
          </a:p>
          <a:p>
            <a:pPr algn="l" rtl="0">
              <a:buNone/>
            </a:pPr>
            <a:r>
              <a:rPr lang="en-US" dirty="0" smtClean="0"/>
              <a:t> </a:t>
            </a:r>
            <a:endParaRPr lang="ar-SA"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905000" y="990600"/>
            <a:ext cx="6620618" cy="526806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6000" dirty="0" smtClean="0">
                <a:solidFill>
                  <a:schemeClr val="tx1"/>
                </a:solidFill>
                <a:effectLst>
                  <a:outerShdw blurRad="38100" dist="25400" dir="5400000" algn="tl" rotWithShape="0">
                    <a:srgbClr val="000000">
                      <a:alpha val="43000"/>
                    </a:srgbClr>
                  </a:outerShdw>
                </a:effectLst>
              </a:rPr>
              <a:t>Dynamic Design</a:t>
            </a:r>
            <a:endParaRPr lang="ar-SA" sz="6000" dirty="0" smtClean="0">
              <a:solidFill>
                <a:schemeClr val="tx1"/>
              </a:solidFill>
              <a:effectLst>
                <a:outerShdw blurRad="38100" dist="25400" dir="5400000" algn="tl" rotWithShape="0">
                  <a:srgbClr val="000000">
                    <a:alpha val="43000"/>
                  </a:srgbClr>
                </a:outerShdw>
              </a:effectLst>
            </a:endParaRPr>
          </a:p>
        </p:txBody>
      </p:sp>
      <p:pic>
        <p:nvPicPr>
          <p:cNvPr id="4" name="Content Placeholder 3" descr="C:\Users\user\Desktop\dynamic\earthquake_logo.jpg"/>
          <p:cNvPicPr>
            <a:picLocks noGrp="1"/>
          </p:cNvPicPr>
          <p:nvPr>
            <p:ph idx="1"/>
          </p:nvPr>
        </p:nvPicPr>
        <p:blipFill>
          <a:blip r:embed="rId2" cstate="print">
            <a:lum bright="10000" contrast="-20000"/>
          </a:blip>
          <a:srcRect/>
          <a:stretch>
            <a:fillRect/>
          </a:stretch>
        </p:blipFill>
        <p:spPr bwMode="auto">
          <a:xfrm>
            <a:off x="2209800" y="2133600"/>
            <a:ext cx="4572000" cy="3886199"/>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content</a:t>
            </a:r>
            <a:endParaRPr lang="ar-SA" dirty="0"/>
          </a:p>
        </p:txBody>
      </p:sp>
      <p:sp>
        <p:nvSpPr>
          <p:cNvPr id="3" name="Content Placeholder 2"/>
          <p:cNvSpPr>
            <a:spLocks noGrp="1"/>
          </p:cNvSpPr>
          <p:nvPr>
            <p:ph idx="1"/>
          </p:nvPr>
        </p:nvSpPr>
        <p:spPr/>
        <p:txBody>
          <a:bodyPr/>
          <a:lstStyle/>
          <a:p>
            <a:pPr algn="l" rtl="0"/>
            <a:r>
              <a:rPr lang="en-US" dirty="0" smtClean="0"/>
              <a:t>Calculation of  modal period by using static equivalent method and to compare this period with SAP results.</a:t>
            </a:r>
          </a:p>
          <a:p>
            <a:pPr algn="l" rtl="0">
              <a:buNone/>
            </a:pPr>
            <a:endParaRPr lang="en-US" dirty="0" smtClean="0"/>
          </a:p>
          <a:p>
            <a:pPr algn="l" rtl="0"/>
            <a:r>
              <a:rPr lang="en-US" dirty="0" smtClean="0"/>
              <a:t>design using  response spectra.</a:t>
            </a: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Calculation of periods</a:t>
            </a:r>
            <a:endParaRPr lang="ar-SA" dirty="0"/>
          </a:p>
        </p:txBody>
      </p:sp>
      <p:sp>
        <p:nvSpPr>
          <p:cNvPr id="3" name="Content Placeholder 2"/>
          <p:cNvSpPr>
            <a:spLocks noGrp="1"/>
          </p:cNvSpPr>
          <p:nvPr>
            <p:ph idx="1"/>
          </p:nvPr>
        </p:nvSpPr>
        <p:spPr/>
        <p:txBody>
          <a:bodyPr/>
          <a:lstStyle/>
          <a:p>
            <a:pPr algn="l" rtl="0"/>
            <a:r>
              <a:rPr lang="en-US" dirty="0" smtClean="0"/>
              <a:t> </a:t>
            </a:r>
            <a:r>
              <a:rPr lang="en-US" i="1" dirty="0" smtClean="0"/>
              <a:t>SAP results &amp; hand results:</a:t>
            </a:r>
            <a:endParaRPr lang="en-US" dirty="0" smtClean="0"/>
          </a:p>
          <a:p>
            <a:pPr algn="l" rtl="0"/>
            <a:endParaRPr lang="en-US" dirty="0" smtClean="0"/>
          </a:p>
          <a:p>
            <a:pPr algn="l" rtl="0"/>
            <a:r>
              <a:rPr lang="en-US" dirty="0" smtClean="0"/>
              <a:t>Period (T) by static equivalent method = 1.45 </a:t>
            </a:r>
          </a:p>
          <a:p>
            <a:pPr algn="l" rtl="0"/>
            <a:endParaRPr lang="en-US" dirty="0" smtClean="0"/>
          </a:p>
          <a:p>
            <a:pPr algn="l" rtl="0"/>
            <a:r>
              <a:rPr lang="en-US" dirty="0" smtClean="0"/>
              <a:t>Period (T) by sap =.98</a:t>
            </a:r>
          </a:p>
          <a:p>
            <a:pPr algn="l" rtl="0"/>
            <a:r>
              <a:rPr lang="en-US" dirty="0" smtClean="0"/>
              <a:t>Still there is a difference because of static equivalent does not applicable on this type of building.</a:t>
            </a:r>
          </a:p>
          <a:p>
            <a:pPr algn="l" rtl="0">
              <a:buNone/>
            </a:pPr>
            <a:endParaRPr lang="en-US" dirty="0" smtClean="0"/>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Design using response spectra</a:t>
            </a:r>
            <a:endParaRPr lang="ar-SA" dirty="0"/>
          </a:p>
        </p:txBody>
      </p:sp>
      <p:sp>
        <p:nvSpPr>
          <p:cNvPr id="3" name="Content Placeholder 2"/>
          <p:cNvSpPr>
            <a:spLocks noGrp="1"/>
          </p:cNvSpPr>
          <p:nvPr>
            <p:ph idx="1"/>
          </p:nvPr>
        </p:nvSpPr>
        <p:spPr/>
        <p:txBody>
          <a:bodyPr>
            <a:normAutofit lnSpcReduction="10000"/>
          </a:bodyPr>
          <a:lstStyle/>
          <a:p>
            <a:pPr algn="l" rtl="0">
              <a:buNone/>
            </a:pPr>
            <a:r>
              <a:rPr lang="en-US" dirty="0" smtClean="0"/>
              <a:t>Location characteristics : from the following figures</a:t>
            </a:r>
          </a:p>
          <a:p>
            <a:pPr algn="l" rtl="0"/>
            <a:r>
              <a:rPr lang="en-US" dirty="0" smtClean="0"/>
              <a:t>For Ramallah site</a:t>
            </a:r>
          </a:p>
          <a:p>
            <a:pPr algn="l" rtl="0"/>
            <a:r>
              <a:rPr lang="en-US" dirty="0" smtClean="0"/>
              <a:t> </a:t>
            </a:r>
            <a:r>
              <a:rPr lang="en-US" dirty="0" err="1" smtClean="0"/>
              <a:t>Ss</a:t>
            </a:r>
            <a:r>
              <a:rPr lang="en-US" dirty="0" smtClean="0"/>
              <a:t>=1.25 z, S1=2.5z</a:t>
            </a:r>
          </a:p>
          <a:p>
            <a:pPr algn="l" rtl="0"/>
            <a:r>
              <a:rPr lang="en-US" dirty="0" smtClean="0"/>
              <a:t> Ss: mapped spectral acceleration for short periods (0.2 second).</a:t>
            </a:r>
          </a:p>
          <a:p>
            <a:pPr algn="l" rtl="0"/>
            <a:r>
              <a:rPr lang="en-US" dirty="0" smtClean="0"/>
              <a:t> S</a:t>
            </a:r>
            <a:r>
              <a:rPr lang="en-US" baseline="-25000" dirty="0" smtClean="0"/>
              <a:t>1</a:t>
            </a:r>
            <a:r>
              <a:rPr lang="en-US" dirty="0" smtClean="0"/>
              <a:t>: mapped spectral acceleration for 1.0 sec. periods</a:t>
            </a:r>
          </a:p>
          <a:p>
            <a:pPr algn="l" rtl="0"/>
            <a:r>
              <a:rPr lang="en-US" dirty="0" smtClean="0"/>
              <a:t>SDS and SD1 are calculated automatically by SAP.</a:t>
            </a:r>
          </a:p>
          <a:p>
            <a:pPr algn="l" rtl="0"/>
            <a:r>
              <a:rPr lang="en-US" dirty="0" smtClean="0"/>
              <a:t>Soil Bering capacity = 3.5kg/cm</a:t>
            </a:r>
            <a:r>
              <a:rPr lang="en-US" baseline="30000" dirty="0" smtClean="0"/>
              <a:t>2</a:t>
            </a:r>
            <a:r>
              <a:rPr lang="en-US" dirty="0" smtClean="0"/>
              <a:t> =7168psf</a:t>
            </a:r>
            <a:r>
              <a:rPr lang="en-US" dirty="0" smtClean="0">
                <a:sym typeface="Wingdings"/>
              </a:rPr>
              <a:t> </a:t>
            </a:r>
          </a:p>
          <a:p>
            <a:pPr algn="l" rtl="0"/>
            <a:r>
              <a:rPr lang="en-US" dirty="0" smtClean="0"/>
              <a:t>Site class from international building code = C (Very dense soil and soft rock</a:t>
            </a:r>
            <a:r>
              <a:rPr lang="ar-SA" dirty="0" smtClean="0"/>
              <a:t> (</a:t>
            </a:r>
            <a:endParaRPr lang="en-US" dirty="0" smtClean="0"/>
          </a:p>
          <a:p>
            <a:pPr algn="l" rtl="0">
              <a:buNone/>
            </a:pPr>
            <a:endParaRPr lang="en-US" dirty="0" smtClean="0"/>
          </a:p>
          <a:p>
            <a:pPr algn="l" rtl="0">
              <a:buNone/>
            </a:pP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Ss</a:t>
            </a:r>
            <a:endParaRPr lang="ar-SA" dirty="0"/>
          </a:p>
        </p:txBody>
      </p:sp>
      <p:pic>
        <p:nvPicPr>
          <p:cNvPr id="4" name="Content Placeholder 3"/>
          <p:cNvPicPr>
            <a:picLocks noGrp="1"/>
          </p:cNvPicPr>
          <p:nvPr>
            <p:ph idx="1"/>
          </p:nvPr>
        </p:nvPicPr>
        <p:blipFill>
          <a:blip r:embed="rId2" cstate="print"/>
          <a:srcRect/>
          <a:stretch>
            <a:fillRect/>
          </a:stretch>
        </p:blipFill>
        <p:spPr bwMode="auto">
          <a:xfrm>
            <a:off x="838200" y="2133600"/>
            <a:ext cx="7772400" cy="4190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S1</a:t>
            </a:r>
            <a:endParaRPr lang="ar-SA" dirty="0"/>
          </a:p>
        </p:txBody>
      </p:sp>
      <p:pic>
        <p:nvPicPr>
          <p:cNvPr id="4" name="Content Placeholder 3"/>
          <p:cNvPicPr>
            <a:picLocks noGrp="1"/>
          </p:cNvPicPr>
          <p:nvPr>
            <p:ph idx="1"/>
          </p:nvPr>
        </p:nvPicPr>
        <p:blipFill>
          <a:blip r:embed="rId2" cstate="print"/>
          <a:srcRect/>
          <a:stretch>
            <a:fillRect/>
          </a:stretch>
        </p:blipFill>
        <p:spPr bwMode="auto">
          <a:xfrm>
            <a:off x="685801" y="1676401"/>
            <a:ext cx="8077200" cy="441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33400" y="1"/>
            <a:ext cx="8153400" cy="6858000"/>
          </a:xfrm>
          <a:prstGeom prst="rect">
            <a:avLst/>
          </a:prstGeom>
        </p:spPr>
      </p:pic>
    </p:spTree>
    <p:extLst>
      <p:ext uri="{BB962C8B-B14F-4D97-AF65-F5344CB8AC3E}">
        <p14:creationId xmlns="" xmlns:p14="http://schemas.microsoft.com/office/powerpoint/2010/main" val="12920891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Site Class Definition</a:t>
            </a:r>
            <a:endParaRPr lang="ar-SA" dirty="0"/>
          </a:p>
        </p:txBody>
      </p:sp>
      <p:pic>
        <p:nvPicPr>
          <p:cNvPr id="4" name="Content Placeholder 3"/>
          <p:cNvPicPr>
            <a:picLocks noGrp="1"/>
          </p:cNvPicPr>
          <p:nvPr>
            <p:ph idx="1"/>
          </p:nvPr>
        </p:nvPicPr>
        <p:blipFill>
          <a:blip r:embed="rId2" cstate="print">
            <a:lum/>
          </a:blip>
          <a:srcRect/>
          <a:stretch>
            <a:fillRect/>
          </a:stretch>
        </p:blipFill>
        <p:spPr bwMode="auto">
          <a:xfrm>
            <a:off x="1143000" y="1905000"/>
            <a:ext cx="73914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dirty="0" smtClean="0"/>
              <a:t>Function definition</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cstate="print">
            <a:lum/>
          </a:blip>
          <a:srcRect/>
          <a:stretch>
            <a:fillRect/>
          </a:stretch>
        </p:blipFill>
        <p:spPr bwMode="auto">
          <a:xfrm>
            <a:off x="609600" y="1676400"/>
            <a:ext cx="8153399"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algn="ctr" rtl="0"/>
            <a:r>
              <a:rPr lang="en-US" dirty="0" smtClean="0"/>
              <a:t>Load Cases</a:t>
            </a:r>
            <a:endParaRPr lang="ar-SA" dirty="0"/>
          </a:p>
        </p:txBody>
      </p:sp>
      <p:sp>
        <p:nvSpPr>
          <p:cNvPr id="3" name="Content Placeholder 2"/>
          <p:cNvSpPr>
            <a:spLocks noGrp="1"/>
          </p:cNvSpPr>
          <p:nvPr>
            <p:ph idx="1"/>
          </p:nvPr>
        </p:nvSpPr>
        <p:spPr>
          <a:xfrm>
            <a:off x="533400" y="1524000"/>
            <a:ext cx="8229600" cy="4389120"/>
          </a:xfrm>
        </p:spPr>
        <p:txBody>
          <a:bodyPr/>
          <a:lstStyle/>
          <a:p>
            <a:pPr algn="l" rtl="0"/>
            <a:r>
              <a:rPr lang="en-US" dirty="0" smtClean="0"/>
              <a:t>Load case 1 :</a:t>
            </a:r>
          </a:p>
          <a:p>
            <a:pPr algn="l" rtl="0">
              <a:buNone/>
            </a:pPr>
            <a:r>
              <a:rPr lang="en-US" dirty="0" smtClean="0"/>
              <a:t>Response X: U1</a:t>
            </a:r>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r>
              <a:rPr lang="en-US" dirty="0" smtClean="0"/>
              <a:t> </a:t>
            </a:r>
          </a:p>
          <a:p>
            <a:pPr algn="l" rtl="0"/>
            <a:endParaRPr lang="ar-SA" dirty="0"/>
          </a:p>
        </p:txBody>
      </p:sp>
      <p:pic>
        <p:nvPicPr>
          <p:cNvPr id="5" name="Picture 4"/>
          <p:cNvPicPr/>
          <p:nvPr/>
        </p:nvPicPr>
        <p:blipFill>
          <a:blip r:embed="rId2" cstate="print"/>
          <a:srcRect/>
          <a:stretch>
            <a:fillRect/>
          </a:stretch>
        </p:blipFill>
        <p:spPr bwMode="auto">
          <a:xfrm>
            <a:off x="609600" y="2667000"/>
            <a:ext cx="7620000" cy="4038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sz="5400" dirty="0" smtClean="0"/>
              <a:t>Load case 2</a:t>
            </a:r>
            <a:endParaRPr lang="en-US" dirty="0"/>
          </a:p>
        </p:txBody>
      </p:sp>
      <p:sp>
        <p:nvSpPr>
          <p:cNvPr id="3" name="Content Placeholder 2"/>
          <p:cNvSpPr>
            <a:spLocks noGrp="1"/>
          </p:cNvSpPr>
          <p:nvPr>
            <p:ph idx="1"/>
          </p:nvPr>
        </p:nvSpPr>
        <p:spPr>
          <a:xfrm>
            <a:off x="381000" y="1447800"/>
            <a:ext cx="8229600" cy="5029200"/>
          </a:xfrm>
        </p:spPr>
        <p:txBody>
          <a:bodyPr/>
          <a:lstStyle/>
          <a:p>
            <a:pPr algn="l" rtl="0">
              <a:buNone/>
            </a:pPr>
            <a:endParaRPr lang="en-US" dirty="0"/>
          </a:p>
        </p:txBody>
      </p:sp>
      <p:sp>
        <p:nvSpPr>
          <p:cNvPr id="4" name="Rectangle 3"/>
          <p:cNvSpPr/>
          <p:nvPr/>
        </p:nvSpPr>
        <p:spPr>
          <a:xfrm>
            <a:off x="461749" y="1715869"/>
            <a:ext cx="3814549" cy="523220"/>
          </a:xfrm>
          <a:prstGeom prst="rect">
            <a:avLst/>
          </a:prstGeom>
        </p:spPr>
        <p:txBody>
          <a:bodyPr wrap="square">
            <a:spAutoFit/>
          </a:bodyPr>
          <a:lstStyle/>
          <a:p>
            <a:r>
              <a:rPr lang="en-US" sz="2800" dirty="0" smtClean="0"/>
              <a:t>Response Y: U2</a:t>
            </a:r>
          </a:p>
        </p:txBody>
      </p:sp>
      <p:sp>
        <p:nvSpPr>
          <p:cNvPr id="5" name="Rectangle 4"/>
          <p:cNvSpPr/>
          <p:nvPr/>
        </p:nvSpPr>
        <p:spPr>
          <a:xfrm>
            <a:off x="304800" y="5791200"/>
            <a:ext cx="6858000" cy="646331"/>
          </a:xfrm>
          <a:prstGeom prst="rect">
            <a:avLst/>
          </a:prstGeom>
        </p:spPr>
        <p:txBody>
          <a:bodyPr wrap="square">
            <a:spAutoFit/>
          </a:bodyPr>
          <a:lstStyle/>
          <a:p>
            <a:pPr>
              <a:buFont typeface="Arial" pitchFamily="34" charset="0"/>
              <a:buChar char="•"/>
            </a:pPr>
            <a:r>
              <a:rPr lang="en-US" dirty="0" smtClean="0"/>
              <a:t>Importance factor I =1.0 (category II) </a:t>
            </a:r>
          </a:p>
          <a:p>
            <a:pPr>
              <a:buFont typeface="Arial" pitchFamily="34" charset="0"/>
              <a:buChar char="•"/>
            </a:pPr>
            <a:r>
              <a:rPr lang="en-US" dirty="0" smtClean="0"/>
              <a:t>R=3 (ordinary reinforced concrete moment frames</a:t>
            </a:r>
            <a:endParaRPr lang="en-US" dirty="0"/>
          </a:p>
        </p:txBody>
      </p:sp>
      <p:pic>
        <p:nvPicPr>
          <p:cNvPr id="6" name="Picture 5"/>
          <p:cNvPicPr/>
          <p:nvPr/>
        </p:nvPicPr>
        <p:blipFill>
          <a:blip r:embed="rId2" cstate="print"/>
          <a:srcRect/>
          <a:stretch>
            <a:fillRect/>
          </a:stretch>
        </p:blipFill>
        <p:spPr bwMode="auto">
          <a:xfrm>
            <a:off x="457200" y="2438400"/>
            <a:ext cx="71628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Slab Design</a:t>
            </a:r>
            <a:endParaRPr lang="ar-SA" dirty="0"/>
          </a:p>
        </p:txBody>
      </p:sp>
      <p:sp>
        <p:nvSpPr>
          <p:cNvPr id="3" name="Content Placeholder 2"/>
          <p:cNvSpPr>
            <a:spLocks noGrp="1"/>
          </p:cNvSpPr>
          <p:nvPr>
            <p:ph idx="1"/>
          </p:nvPr>
        </p:nvSpPr>
        <p:spPr/>
        <p:txBody>
          <a:bodyPr/>
          <a:lstStyle/>
          <a:p>
            <a:pPr algn="l" rtl="0"/>
            <a:r>
              <a:rPr lang="en-US" dirty="0" smtClean="0"/>
              <a:t>From SAP and by using envelope combination, the differences in moment from one slab to another can be neglected.</a:t>
            </a:r>
          </a:p>
          <a:p>
            <a:pPr algn="l" rtl="0"/>
            <a:endParaRPr lang="en-US" dirty="0" smtClean="0"/>
          </a:p>
          <a:p>
            <a:pPr algn="l" rtl="0"/>
            <a:r>
              <a:rPr lang="en-US" dirty="0" smtClean="0"/>
              <a:t>Design  using maximum value  in each floor</a:t>
            </a:r>
          </a:p>
          <a:p>
            <a:pPr algn="l" rtl="0"/>
            <a:endParaRPr lang="en-US" dirty="0" smtClean="0"/>
          </a:p>
          <a:p>
            <a:pPr algn="l" rtl="0">
              <a:buNone/>
            </a:pPr>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472" y="1371600"/>
            <a:ext cx="9144000" cy="2316480"/>
          </a:xfrm>
          <a:prstGeom prst="rect">
            <a:avLst/>
          </a:prstGeom>
        </p:spPr>
      </p:pic>
    </p:spTree>
    <p:extLst>
      <p:ext uri="{BB962C8B-B14F-4D97-AF65-F5344CB8AC3E}">
        <p14:creationId xmlns="" xmlns:p14="http://schemas.microsoft.com/office/powerpoint/2010/main" val="11707753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normAutofit/>
          </a:bodyPr>
          <a:lstStyle/>
          <a:p>
            <a:pPr algn="ctr" rtl="0"/>
            <a:r>
              <a:rPr lang="en-US" sz="4000" dirty="0" smtClean="0"/>
              <a:t>Beam Design(dynamic combination)</a:t>
            </a:r>
            <a:endParaRPr lang="ar-SA" sz="4000" dirty="0"/>
          </a:p>
        </p:txBody>
      </p:sp>
      <p:sp>
        <p:nvSpPr>
          <p:cNvPr id="3" name="Content Placeholder 2"/>
          <p:cNvSpPr>
            <a:spLocks noGrp="1"/>
          </p:cNvSpPr>
          <p:nvPr>
            <p:ph idx="1"/>
          </p:nvPr>
        </p:nvSpPr>
        <p:spPr/>
        <p:txBody>
          <a:bodyPr/>
          <a:lstStyle/>
          <a:p>
            <a:pPr algn="l" rtl="0"/>
            <a:r>
              <a:rPr lang="en-US" dirty="0" smtClean="0"/>
              <a:t>Here we did more than reading the results from sap also we made a sheet of excel to be sure that code requirement was satisfied.</a:t>
            </a:r>
            <a:endParaRPr lang="en-GB"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3629532"/>
          </a:xfrm>
          <a:prstGeom prst="rect">
            <a:avLst/>
          </a:prstGeo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3629532"/>
            <a:ext cx="9144000" cy="3342520"/>
          </a:xfrm>
          <a:prstGeom prst="rect">
            <a:avLst/>
          </a:prstGeom>
        </p:spPr>
      </p:pic>
    </p:spTree>
    <p:extLst>
      <p:ext uri="{BB962C8B-B14F-4D97-AF65-F5344CB8AC3E}">
        <p14:creationId xmlns="" xmlns:p14="http://schemas.microsoft.com/office/powerpoint/2010/main" val="31922010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2820537"/>
          </a:xfrm>
          <a:prstGeom prst="rect">
            <a:avLst/>
          </a:prstGeo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3648" y="3124200"/>
            <a:ext cx="9144000" cy="3011453"/>
          </a:xfrm>
          <a:prstGeom prst="rect">
            <a:avLst/>
          </a:prstGeom>
        </p:spPr>
      </p:pic>
    </p:spTree>
    <p:extLst>
      <p:ext uri="{BB962C8B-B14F-4D97-AF65-F5344CB8AC3E}">
        <p14:creationId xmlns="" xmlns:p14="http://schemas.microsoft.com/office/powerpoint/2010/main" val="2051814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 xmlns:p14="http://schemas.microsoft.com/office/powerpoint/2010/main" val="2817438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981200"/>
          </a:xfrm>
        </p:spPr>
        <p:txBody>
          <a:bodyPr>
            <a:normAutofit fontScale="90000"/>
          </a:bodyPr>
          <a:lstStyle/>
          <a:p>
            <a:pPr algn="ctr"/>
            <a:r>
              <a:rPr lang="en-US" i="1" dirty="0" smtClean="0"/>
              <a:t/>
            </a:r>
            <a:br>
              <a:rPr lang="en-US" i="1" dirty="0" smtClean="0"/>
            </a:br>
            <a:r>
              <a:rPr lang="en-US" i="1" dirty="0" smtClean="0"/>
              <a:t/>
            </a:r>
            <a:br>
              <a:rPr lang="en-US" i="1" dirty="0" smtClean="0"/>
            </a:br>
            <a:r>
              <a:rPr lang="en-US" sz="6000" dirty="0" smtClean="0"/>
              <a:t>Chapter One: Introduction</a:t>
            </a:r>
            <a:r>
              <a:rPr lang="en-US" dirty="0" smtClean="0"/>
              <a:t/>
            </a:r>
            <a:br>
              <a:rPr lang="en-US" dirty="0" smtClean="0"/>
            </a:br>
            <a:endParaRPr lang="en-US" dirty="0"/>
          </a:p>
        </p:txBody>
      </p:sp>
      <p:pic>
        <p:nvPicPr>
          <p:cNvPr id="4" name="Picture 3"/>
          <p:cNvPicPr/>
          <p:nvPr/>
        </p:nvPicPr>
        <p:blipFill>
          <a:blip r:embed="rId2" cstate="print"/>
          <a:srcRect/>
          <a:stretch>
            <a:fillRect/>
          </a:stretch>
        </p:blipFill>
        <p:spPr bwMode="auto">
          <a:xfrm>
            <a:off x="2743200" y="2667000"/>
            <a:ext cx="3217129" cy="34763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14400" y="228600"/>
            <a:ext cx="7010400" cy="1754326"/>
          </a:xfrm>
          <a:prstGeom prst="rect">
            <a:avLst/>
          </a:prstGeom>
          <a:noFill/>
        </p:spPr>
        <p:txBody>
          <a:bodyPr wrap="square" rtlCol="0">
            <a:spAutoFit/>
          </a:bodyPr>
          <a:lstStyle/>
          <a:p>
            <a:r>
              <a:rPr lang="en-US" dirty="0" smtClean="0"/>
              <a:t>Columns design:</a:t>
            </a:r>
          </a:p>
          <a:p>
            <a:endParaRPr lang="en-US" dirty="0"/>
          </a:p>
          <a:p>
            <a:r>
              <a:rPr lang="en-US" dirty="0" smtClean="0"/>
              <a:t>We depend in the preliminary design on the equation that deals with only axial force with minimum eccentricity but when we install the earthquake that add a large moment that that affect the preliminary design so much and modify it. </a:t>
            </a:r>
            <a:endParaRPr lang="en-GB"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457200"/>
            <a:ext cx="7620000" cy="1200329"/>
          </a:xfrm>
          <a:prstGeom prst="rect">
            <a:avLst/>
          </a:prstGeom>
          <a:noFill/>
        </p:spPr>
        <p:txBody>
          <a:bodyPr wrap="square" rtlCol="0">
            <a:spAutoFit/>
          </a:bodyPr>
          <a:lstStyle/>
          <a:p>
            <a:r>
              <a:rPr lang="en-US" dirty="0" smtClean="0"/>
              <a:t>The differences between static design ( preliminary design ) and dynamic design that we enlarge most of columns and make some of them to extend in the direction of x or in y to create a good frame that can resist the earthquake </a:t>
            </a:r>
            <a:endParaRPr lang="en-GB" dirty="0"/>
          </a:p>
        </p:txBody>
      </p:sp>
      <p:pic>
        <p:nvPicPr>
          <p:cNvPr id="7" name="Picture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85800" y="2057400"/>
            <a:ext cx="6019800" cy="4071338"/>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637890" y="1352260"/>
            <a:ext cx="5868219" cy="4153480"/>
          </a:xfrm>
          <a:prstGeom prst="rect">
            <a:avLst/>
          </a:prstGeom>
        </p:spPr>
      </p:pic>
    </p:spTree>
    <p:extLst>
      <p:ext uri="{BB962C8B-B14F-4D97-AF65-F5344CB8AC3E}">
        <p14:creationId xmlns="" xmlns:p14="http://schemas.microsoft.com/office/powerpoint/2010/main" val="22232378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عنوان 13"/>
          <p:cNvSpPr>
            <a:spLocks noGrp="1"/>
          </p:cNvSpPr>
          <p:nvPr>
            <p:ph type="title"/>
          </p:nvPr>
        </p:nvSpPr>
        <p:spPr/>
        <p:txBody>
          <a:bodyPr>
            <a:normAutofit/>
          </a:bodyPr>
          <a:lstStyle/>
          <a:p>
            <a:r>
              <a:rPr lang="en-US" sz="4374" b="1" i="1" u="sng" dirty="0"/>
              <a:t>Design of mat foundation</a:t>
            </a:r>
            <a:endParaRPr lang="ar-SA" b="1" i="1" u="sng" dirty="0"/>
          </a:p>
        </p:txBody>
      </p:sp>
      <p:sp>
        <p:nvSpPr>
          <p:cNvPr id="15" name="عنصر نائب للمحتوى 14"/>
          <p:cNvSpPr>
            <a:spLocks noGrp="1"/>
          </p:cNvSpPr>
          <p:nvPr>
            <p:ph idx="1"/>
          </p:nvPr>
        </p:nvSpPr>
        <p:spPr/>
        <p:txBody>
          <a:bodyPr>
            <a:normAutofit fontScale="55000" lnSpcReduction="20000"/>
          </a:bodyPr>
          <a:lstStyle/>
          <a:p>
            <a:pPr algn="l" rtl="0">
              <a:buNone/>
            </a:pPr>
            <a:r>
              <a:rPr lang="en-US" sz="4179" i="1" u="sng" dirty="0">
                <a:ln w="0"/>
                <a:effectLst>
                  <a:outerShdw blurRad="38100" dist="19050" dir="2700000" algn="tl" rotWithShape="0">
                    <a:schemeClr val="dk1">
                      <a:alpha val="40000"/>
                    </a:schemeClr>
                  </a:outerShdw>
                </a:effectLst>
                <a:latin typeface="+mj-lt"/>
              </a:rPr>
              <a:t>INTRODUCTION:</a:t>
            </a:r>
          </a:p>
          <a:p>
            <a:pPr algn="l" rtl="0">
              <a:buNone/>
            </a:pPr>
            <a:endParaRPr lang="en-US" sz="4179" dirty="0">
              <a:ln w="0"/>
              <a:effectLst>
                <a:outerShdw blurRad="38100" dist="19050" dir="2700000" algn="tl" rotWithShape="0">
                  <a:schemeClr val="dk1">
                    <a:alpha val="40000"/>
                  </a:schemeClr>
                </a:outerShdw>
              </a:effectLst>
              <a:latin typeface="+mj-lt"/>
            </a:endParaRPr>
          </a:p>
          <a:p>
            <a:pPr algn="l" rtl="0">
              <a:buNone/>
            </a:pPr>
            <a:r>
              <a:rPr lang="en-US" sz="4179" dirty="0">
                <a:ln w="0"/>
                <a:effectLst>
                  <a:outerShdw blurRad="38100" dist="19050" dir="2700000" algn="tl" rotWithShape="0">
                    <a:schemeClr val="dk1">
                      <a:alpha val="40000"/>
                    </a:schemeClr>
                  </a:outerShdw>
                </a:effectLst>
                <a:latin typeface="+mj-lt"/>
              </a:rPr>
              <a:t>A foundation is the lower part of a structure which transmits loads to the underlying soil without causing a shear failure of soil or excessive settlement. </a:t>
            </a:r>
          </a:p>
          <a:p>
            <a:pPr algn="l" rtl="0">
              <a:buNone/>
            </a:pPr>
            <a:r>
              <a:rPr lang="en-US" i="1" dirty="0" smtClean="0">
                <a:ln w="0"/>
                <a:effectLst>
                  <a:outerShdw blurRad="38100" dist="19050" dir="2700000" algn="tl" rotWithShape="0">
                    <a:schemeClr val="dk1">
                      <a:alpha val="40000"/>
                    </a:schemeClr>
                  </a:outerShdw>
                </a:effectLst>
                <a:latin typeface="+mj-lt"/>
              </a:rPr>
              <a:t> </a:t>
            </a:r>
            <a:endParaRPr lang="en-US" sz="3790" dirty="0">
              <a:ln w="0"/>
              <a:effectLst>
                <a:outerShdw blurRad="38100" dist="19050" dir="2700000" algn="tl" rotWithShape="0">
                  <a:schemeClr val="dk1">
                    <a:alpha val="40000"/>
                  </a:schemeClr>
                </a:outerShdw>
              </a:effectLst>
              <a:latin typeface="+mj-lt"/>
            </a:endParaRPr>
          </a:p>
          <a:p>
            <a:pPr algn="l" rtl="0">
              <a:buNone/>
            </a:pPr>
            <a:r>
              <a:rPr lang="en-GB" sz="3790" i="1" dirty="0">
                <a:ln w="0"/>
                <a:effectLst>
                  <a:outerShdw blurRad="38100" dist="19050" dir="2700000" algn="tl" rotWithShape="0">
                    <a:schemeClr val="dk1">
                      <a:alpha val="40000"/>
                    </a:schemeClr>
                  </a:outerShdw>
                </a:effectLst>
                <a:latin typeface="+mj-lt"/>
              </a:rPr>
              <a:t>The raft foundation is continuous footing that covers the entire area beneath a structure and supports all the walls and columns. The term mat is also used for foundation of this type. It is used generally on soil of low bearing capacity and where the area covered by spread footings is more than half the area covered by the structure. </a:t>
            </a:r>
            <a:endParaRPr lang="en-US" sz="3790" dirty="0">
              <a:ln w="0"/>
              <a:effectLst>
                <a:outerShdw blurRad="38100" dist="19050" dir="2700000" algn="tl" rotWithShape="0">
                  <a:schemeClr val="dk1">
                    <a:alpha val="40000"/>
                  </a:schemeClr>
                </a:outerShdw>
              </a:effectLst>
              <a:latin typeface="+mj-lt"/>
            </a:endParaRPr>
          </a:p>
          <a:p>
            <a:pPr rtl="0">
              <a:buNone/>
            </a:pPr>
            <a:r>
              <a:rPr lang="en-US" i="1" dirty="0" smtClean="0">
                <a:ln w="0"/>
                <a:effectLst>
                  <a:outerShdw blurRad="38100" dist="19050" dir="2700000" algn="tl" rotWithShape="0">
                    <a:schemeClr val="dk1">
                      <a:alpha val="40000"/>
                    </a:schemeClr>
                  </a:outerShdw>
                </a:effectLst>
                <a:latin typeface="+mj-lt"/>
              </a:rPr>
              <a:t> </a:t>
            </a:r>
            <a:endParaRPr lang="en-US" dirty="0" smtClean="0">
              <a:ln w="0"/>
              <a:effectLst>
                <a:outerShdw blurRad="38100" dist="19050" dir="2700000" algn="tl" rotWithShape="0">
                  <a:schemeClr val="dk1">
                    <a:alpha val="40000"/>
                  </a:schemeClr>
                </a:outerShdw>
              </a:effectLst>
              <a:latin typeface="+mj-lt"/>
            </a:endParaRPr>
          </a:p>
          <a:p>
            <a:pPr rtl="0">
              <a:buNone/>
            </a:pPr>
            <a:r>
              <a:rPr lang="en-US" i="1" dirty="0" smtClean="0">
                <a:ln w="0"/>
                <a:effectLst>
                  <a:outerShdw blurRad="38100" dist="19050" dir="2700000" algn="tl" rotWithShape="0">
                    <a:schemeClr val="dk1">
                      <a:alpha val="40000"/>
                    </a:schemeClr>
                  </a:outerShdw>
                </a:effectLst>
                <a:latin typeface="+mj-lt"/>
              </a:rPr>
              <a:t>.</a:t>
            </a:r>
            <a:endParaRPr lang="en-US" dirty="0" smtClean="0">
              <a:ln w="0"/>
              <a:effectLst>
                <a:outerShdw blurRad="38100" dist="19050" dir="2700000" algn="tl" rotWithShape="0">
                  <a:schemeClr val="dk1">
                    <a:alpha val="40000"/>
                  </a:schemeClr>
                </a:outerShdw>
              </a:effectLst>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en-US" dirty="0" smtClean="0">
              <a:latin typeface="+mj-lt"/>
            </a:endParaRPr>
          </a:p>
          <a:p>
            <a:pPr algn="l" rtl="0">
              <a:buNone/>
            </a:pPr>
            <a:endParaRPr lang="ar-SA" dirty="0">
              <a:latin typeface="+mj-lt"/>
            </a:endParaRPr>
          </a:p>
        </p:txBody>
      </p:sp>
    </p:spTree>
    <p:extLst>
      <p:ext uri="{BB962C8B-B14F-4D97-AF65-F5344CB8AC3E}">
        <p14:creationId xmlns="" xmlns:p14="http://schemas.microsoft.com/office/powerpoint/2010/main" val="860802083"/>
      </p:ext>
    </p:extLst>
  </p:cSld>
  <p:clrMapOvr>
    <a:masterClrMapping/>
  </p:clrMapOvr>
  <p:transition>
    <p:split orient="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r>
              <a:rPr lang="en-GB" sz="2430" b="1" i="1" dirty="0"/>
              <a:t>There are many types of raft foundations:</a:t>
            </a:r>
            <a:r>
              <a:rPr lang="en-US" sz="2430" dirty="0"/>
              <a:t/>
            </a:r>
            <a:br>
              <a:rPr lang="en-US" sz="2430" dirty="0"/>
            </a:br>
            <a:endParaRPr lang="ar-SA" sz="2430" dirty="0"/>
          </a:p>
        </p:txBody>
      </p:sp>
      <p:pic>
        <p:nvPicPr>
          <p:cNvPr id="4" name="Picture 15"/>
          <p:cNvPicPr>
            <a:picLocks noGrp="1"/>
          </p:cNvPicPr>
          <p:nvPr>
            <p:ph idx="1"/>
          </p:nvPr>
        </p:nvPicPr>
        <p:blipFill>
          <a:blip r:embed="rId2" cstate="print"/>
          <a:stretch>
            <a:fillRect/>
          </a:stretch>
        </p:blipFill>
        <p:spPr bwMode="auto">
          <a:xfrm>
            <a:off x="1300063" y="1600201"/>
            <a:ext cx="5791474" cy="4525963"/>
          </a:xfrm>
          <a:prstGeom prst="rect">
            <a:avLst/>
          </a:prstGeom>
          <a:noFill/>
          <a:ln w="9525">
            <a:noFill/>
            <a:miter lim="800000"/>
            <a:headEnd/>
            <a:tailEnd/>
          </a:ln>
        </p:spPr>
      </p:pic>
    </p:spTree>
    <p:extLst>
      <p:ext uri="{BB962C8B-B14F-4D97-AF65-F5344CB8AC3E}">
        <p14:creationId xmlns="" xmlns:p14="http://schemas.microsoft.com/office/powerpoint/2010/main" val="3348581227"/>
      </p:ext>
    </p:extLst>
  </p:cSld>
  <p:clrMapOvr>
    <a:masterClrMapping/>
  </p:clrMapOvr>
  <p:transition>
    <p:split orient="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r>
              <a:rPr lang="en-US" sz="2430" b="1" i="1" dirty="0"/>
              <a:t>Steps for designing mat foundation:</a:t>
            </a:r>
            <a:endParaRPr lang="ar-SA" sz="2430" b="1" i="1" dirty="0"/>
          </a:p>
        </p:txBody>
      </p:sp>
      <p:sp>
        <p:nvSpPr>
          <p:cNvPr id="2" name="عنصر نائب للمحتوى 1"/>
          <p:cNvSpPr>
            <a:spLocks noGrp="1"/>
          </p:cNvSpPr>
          <p:nvPr>
            <p:ph idx="1"/>
          </p:nvPr>
        </p:nvSpPr>
        <p:spPr/>
        <p:txBody>
          <a:bodyPr>
            <a:normAutofit fontScale="32500" lnSpcReduction="20000"/>
          </a:bodyPr>
          <a:lstStyle/>
          <a:p>
            <a:pPr algn="l">
              <a:buNone/>
            </a:pPr>
            <a:r>
              <a:rPr lang="en-US" sz="4957" b="1" i="1" dirty="0">
                <a:latin typeface="+mj-lt"/>
              </a:rPr>
              <a:t>In our project  the mat was designed </a:t>
            </a:r>
          </a:p>
          <a:p>
            <a:pPr algn="l">
              <a:buNone/>
            </a:pPr>
            <a:r>
              <a:rPr lang="en-US" sz="4957" b="1" i="1" dirty="0">
                <a:latin typeface="+mj-lt"/>
              </a:rPr>
              <a:t>as flat plate with the following </a:t>
            </a:r>
            <a:r>
              <a:rPr lang="en-US" sz="4957" b="1" dirty="0">
                <a:latin typeface="+mj-lt"/>
                <a:cs typeface="Andalus" pitchFamily="18" charset="-78"/>
              </a:rPr>
              <a:t>Structural material</a:t>
            </a:r>
          </a:p>
          <a:p>
            <a:pPr algn="l">
              <a:buNone/>
            </a:pPr>
            <a:endParaRPr lang="en-US" sz="4957" b="1" dirty="0">
              <a:latin typeface="+mj-lt"/>
              <a:cs typeface="Andalus" pitchFamily="18" charset="-78"/>
            </a:endParaRPr>
          </a:p>
          <a:p>
            <a:pPr algn="l">
              <a:buNone/>
            </a:pPr>
            <a:r>
              <a:rPr lang="en-US" sz="4957" b="1" dirty="0">
                <a:latin typeface="+mj-lt"/>
                <a:cs typeface="Andalus" pitchFamily="18" charset="-78"/>
              </a:rPr>
              <a:t>The compressive strengths of concrete are :  </a:t>
            </a:r>
          </a:p>
          <a:p>
            <a:pPr algn="l">
              <a:buNone/>
            </a:pPr>
            <a:r>
              <a:rPr lang="en-US" sz="4957" b="1" dirty="0" err="1">
                <a:latin typeface="+mj-lt"/>
                <a:cs typeface="Andalus" pitchFamily="18" charset="-78"/>
              </a:rPr>
              <a:t>f’</a:t>
            </a:r>
            <a:r>
              <a:rPr lang="en-US" sz="4957" b="1" baseline="-25000" dirty="0" err="1">
                <a:latin typeface="+mj-lt"/>
                <a:cs typeface="Andalus" pitchFamily="18" charset="-78"/>
              </a:rPr>
              <a:t>c</a:t>
            </a:r>
            <a:r>
              <a:rPr lang="en-US" sz="4957" b="1" dirty="0">
                <a:latin typeface="+mj-lt"/>
                <a:cs typeface="Andalus" pitchFamily="18" charset="-78"/>
              </a:rPr>
              <a:t>  = 40 </a:t>
            </a:r>
            <a:r>
              <a:rPr lang="en-US" sz="4957" b="1" dirty="0" err="1">
                <a:latin typeface="+mj-lt"/>
                <a:cs typeface="Andalus" pitchFamily="18" charset="-78"/>
              </a:rPr>
              <a:t>Mpa</a:t>
            </a:r>
            <a:r>
              <a:rPr lang="en-US" sz="4957" b="1" dirty="0">
                <a:latin typeface="+mj-lt"/>
                <a:cs typeface="Andalus" pitchFamily="18" charset="-78"/>
              </a:rPr>
              <a:t> for mat foundation , </a:t>
            </a:r>
          </a:p>
          <a:p>
            <a:pPr algn="l">
              <a:buNone/>
            </a:pPr>
            <a:r>
              <a:rPr lang="en-US" sz="4957" b="1" dirty="0">
                <a:latin typeface="+mj-lt"/>
                <a:cs typeface="Andalus" pitchFamily="18" charset="-78"/>
              </a:rPr>
              <a:t>Columns and basement walls .</a:t>
            </a:r>
          </a:p>
          <a:p>
            <a:pPr marL="0" indent="0" algn="l">
              <a:buNone/>
            </a:pPr>
            <a:endParaRPr lang="en-US" sz="4957" b="1" dirty="0">
              <a:latin typeface="+mj-lt"/>
              <a:cs typeface="Andalus" pitchFamily="18" charset="-78"/>
            </a:endParaRPr>
          </a:p>
          <a:p>
            <a:pPr marL="0" indent="0" algn="l">
              <a:buNone/>
            </a:pPr>
            <a:r>
              <a:rPr lang="en-US" sz="4957" b="1" dirty="0">
                <a:latin typeface="+mj-lt"/>
                <a:cs typeface="Andalus" pitchFamily="18" charset="-78"/>
              </a:rPr>
              <a:t>Yield strength of Steel :</a:t>
            </a:r>
            <a:endParaRPr lang="ar-SA" sz="4957" b="1" dirty="0">
              <a:latin typeface="+mj-lt"/>
              <a:cs typeface="Andalus" pitchFamily="18" charset="-78"/>
            </a:endParaRPr>
          </a:p>
          <a:p>
            <a:pPr algn="l">
              <a:buNone/>
            </a:pPr>
            <a:r>
              <a:rPr lang="en-US" sz="4957" b="1" dirty="0" err="1">
                <a:latin typeface="+mj-lt"/>
                <a:cs typeface="Andalus" pitchFamily="18" charset="-78"/>
              </a:rPr>
              <a:t>f</a:t>
            </a:r>
            <a:r>
              <a:rPr lang="en-US" sz="4957" b="1" baseline="-25000" dirty="0" err="1">
                <a:latin typeface="+mj-lt"/>
                <a:cs typeface="Andalus" pitchFamily="18" charset="-78"/>
              </a:rPr>
              <a:t>y</a:t>
            </a:r>
            <a:r>
              <a:rPr lang="en-US" sz="4957" b="1" dirty="0">
                <a:latin typeface="+mj-lt"/>
                <a:cs typeface="Andalus" pitchFamily="18" charset="-78"/>
              </a:rPr>
              <a:t> = 420 </a:t>
            </a:r>
            <a:r>
              <a:rPr lang="en-US" sz="4957" b="1" dirty="0" err="1">
                <a:latin typeface="+mj-lt"/>
                <a:cs typeface="Andalus" pitchFamily="18" charset="-78"/>
              </a:rPr>
              <a:t>Mpa</a:t>
            </a:r>
            <a:r>
              <a:rPr lang="en-US" sz="4957" b="1" dirty="0">
                <a:latin typeface="+mj-lt"/>
                <a:cs typeface="Andalus" pitchFamily="18" charset="-78"/>
              </a:rPr>
              <a:t> .</a:t>
            </a:r>
          </a:p>
          <a:p>
            <a:pPr algn="l"/>
            <a:endParaRPr lang="en-US" sz="4957" b="1" i="1" dirty="0">
              <a:latin typeface="+mj-lt"/>
            </a:endParaRPr>
          </a:p>
          <a:p>
            <a:pPr algn="l">
              <a:buNone/>
            </a:pPr>
            <a:r>
              <a:rPr lang="en-US" sz="4957" b="1" dirty="0" err="1">
                <a:latin typeface="+mj-lt"/>
              </a:rPr>
              <a:t>q</a:t>
            </a:r>
            <a:r>
              <a:rPr lang="en-US" sz="4957" b="1" baseline="-25000" dirty="0" err="1">
                <a:latin typeface="+mj-lt"/>
              </a:rPr>
              <a:t>all</a:t>
            </a:r>
            <a:r>
              <a:rPr lang="en-US" sz="4957" b="1" dirty="0">
                <a:latin typeface="+mj-lt"/>
              </a:rPr>
              <a:t> =300kn/m</a:t>
            </a:r>
            <a:r>
              <a:rPr lang="en-US" sz="4957" b="1" baseline="30000" dirty="0">
                <a:latin typeface="+mj-lt"/>
              </a:rPr>
              <a:t>2</a:t>
            </a:r>
          </a:p>
          <a:p>
            <a:pPr algn="l"/>
            <a:endParaRPr lang="en-US" sz="4957" b="1" i="1" baseline="30000" dirty="0">
              <a:latin typeface="+mj-lt"/>
            </a:endParaRPr>
          </a:p>
          <a:p>
            <a:pPr algn="l">
              <a:buNone/>
            </a:pPr>
            <a:r>
              <a:rPr lang="en-US" sz="4957" b="1" i="1" dirty="0">
                <a:latin typeface="+mj-lt"/>
              </a:rPr>
              <a:t>Thickness can be determined by </a:t>
            </a:r>
          </a:p>
          <a:p>
            <a:pPr algn="l">
              <a:buNone/>
            </a:pPr>
            <a:r>
              <a:rPr lang="en-US" sz="4957" b="1" i="1" dirty="0">
                <a:latin typeface="+mj-lt"/>
              </a:rPr>
              <a:t>check column with high load and </a:t>
            </a:r>
            <a:endParaRPr lang="ar-SA" sz="4957" b="1" i="1" dirty="0">
              <a:latin typeface="+mj-lt"/>
            </a:endParaRPr>
          </a:p>
          <a:p>
            <a:pPr algn="l">
              <a:buNone/>
            </a:pPr>
            <a:r>
              <a:rPr lang="en-US" sz="4957" b="1" i="1" dirty="0">
                <a:latin typeface="+mj-lt"/>
              </a:rPr>
              <a:t>minimum area.</a:t>
            </a:r>
          </a:p>
          <a:p>
            <a:pPr algn="l">
              <a:buNone/>
            </a:pPr>
            <a:endParaRPr lang="en-US" sz="4957" b="1" dirty="0">
              <a:latin typeface="+mj-lt"/>
              <a:cs typeface="Andalus" pitchFamily="18" charset="-78"/>
            </a:endParaRPr>
          </a:p>
          <a:p>
            <a:pPr algn="l" rtl="0">
              <a:buNone/>
            </a:pPr>
            <a:endParaRPr lang="en-US" sz="2819" b="1" i="1" dirty="0"/>
          </a:p>
          <a:p>
            <a:pPr algn="l" rtl="0">
              <a:buNone/>
            </a:pPr>
            <a:endParaRPr lang="en-US" sz="2819" b="1" i="1" dirty="0"/>
          </a:p>
          <a:p>
            <a:pPr algn="l" rtl="0">
              <a:buNone/>
            </a:pPr>
            <a:r>
              <a:rPr lang="ar-SA" sz="2819" b="1" i="1" dirty="0"/>
              <a:t>	</a:t>
            </a:r>
            <a:endParaRPr lang="ar-SA" dirty="0"/>
          </a:p>
        </p:txBody>
      </p:sp>
      <p:pic>
        <p:nvPicPr>
          <p:cNvPr id="4" name="Picture 4" descr="foot6"/>
          <p:cNvPicPr>
            <a:picLocks noChangeAspect="1" noChangeArrowheads="1"/>
          </p:cNvPicPr>
          <p:nvPr/>
        </p:nvPicPr>
        <p:blipFill>
          <a:blip r:embed="rId2" cstate="print"/>
          <a:srcRect l="6815" t="1666" r="1901"/>
          <a:stretch>
            <a:fillRect/>
          </a:stretch>
        </p:blipFill>
        <p:spPr bwMode="auto">
          <a:xfrm>
            <a:off x="5271831" y="-1"/>
            <a:ext cx="3814570" cy="6858001"/>
          </a:xfrm>
          <a:prstGeom prst="rect">
            <a:avLst/>
          </a:prstGeom>
          <a:noFill/>
          <a:ln w="9525">
            <a:noFill/>
            <a:miter lim="800000"/>
            <a:headEnd/>
            <a:tailEnd/>
          </a:ln>
        </p:spPr>
      </p:pic>
    </p:spTree>
    <p:extLst>
      <p:ext uri="{BB962C8B-B14F-4D97-AF65-F5344CB8AC3E}">
        <p14:creationId xmlns="" xmlns:p14="http://schemas.microsoft.com/office/powerpoint/2010/main" val="1901326883"/>
      </p:ext>
    </p:extLst>
  </p:cSld>
  <p:clrMapOvr>
    <a:masterClrMapping/>
  </p:clrMapOvr>
  <p:transition>
    <p:split orient="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074" name="Picture 2" descr="C:\Users\someone\Desktop\التقاط.PNG"/>
          <p:cNvPicPr>
            <a:picLocks noGrp="1" noChangeAspect="1" noChangeArrowheads="1"/>
          </p:cNvPicPr>
          <p:nvPr>
            <p:ph idx="1"/>
          </p:nvPr>
        </p:nvPicPr>
        <p:blipFill>
          <a:blip r:embed="rId2" cstate="print"/>
          <a:srcRect/>
          <a:stretch>
            <a:fillRect/>
          </a:stretch>
        </p:blipFill>
        <p:spPr bwMode="auto">
          <a:xfrm>
            <a:off x="57600" y="0"/>
            <a:ext cx="9028800" cy="6858000"/>
          </a:xfrm>
          <a:prstGeom prst="rect">
            <a:avLst/>
          </a:prstGeom>
          <a:noFill/>
        </p:spPr>
      </p:pic>
    </p:spTree>
    <p:extLst>
      <p:ext uri="{BB962C8B-B14F-4D97-AF65-F5344CB8AC3E}">
        <p14:creationId xmlns="" xmlns:p14="http://schemas.microsoft.com/office/powerpoint/2010/main" val="337818684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074" name="Picture 2" descr="D:\conc\mashrooo3\مجلد جديد ‫‬\1.png"/>
          <p:cNvPicPr>
            <a:picLocks noGrp="1" noChangeAspect="1" noChangeArrowheads="1"/>
          </p:cNvPicPr>
          <p:nvPr>
            <p:ph idx="1"/>
          </p:nvPr>
        </p:nvPicPr>
        <p:blipFill>
          <a:blip r:embed="rId2" cstate="print"/>
          <a:srcRect/>
          <a:stretch>
            <a:fillRect/>
          </a:stretch>
        </p:blipFill>
        <p:spPr bwMode="auto">
          <a:xfrm>
            <a:off x="57600" y="0"/>
            <a:ext cx="9028800" cy="6858000"/>
          </a:xfrm>
          <a:prstGeom prst="rect">
            <a:avLst/>
          </a:prstGeom>
          <a:noFill/>
        </p:spPr>
      </p:pic>
    </p:spTree>
    <p:extLst>
      <p:ext uri="{BB962C8B-B14F-4D97-AF65-F5344CB8AC3E}">
        <p14:creationId xmlns="" xmlns:p14="http://schemas.microsoft.com/office/powerpoint/2010/main" val="41201885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57600" y="0"/>
            <a:ext cx="9028800" cy="6669361"/>
          </a:xfrm>
        </p:spPr>
        <p:txBody>
          <a:bodyPr>
            <a:normAutofit/>
          </a:bodyPr>
          <a:lstStyle/>
          <a:p>
            <a:pPr algn="l" rtl="0">
              <a:buNone/>
            </a:pPr>
            <a:r>
              <a:rPr lang="en-US" sz="2430" dirty="0">
                <a:latin typeface="+mj-lt"/>
              </a:rPr>
              <a:t> </a:t>
            </a:r>
          </a:p>
          <a:p>
            <a:pPr algn="l" rtl="0">
              <a:buNone/>
            </a:pPr>
            <a:r>
              <a:rPr lang="en-US" sz="2430" dirty="0">
                <a:latin typeface="+mj-lt"/>
              </a:rPr>
              <a:t> Using SAP2000, Bending moment values determined, there for the amount of required steel is also determined.</a:t>
            </a:r>
          </a:p>
          <a:p>
            <a:pPr lvl="0" algn="l" rtl="0">
              <a:buNone/>
            </a:pPr>
            <a:r>
              <a:rPr lang="en-US" sz="2430" dirty="0">
                <a:latin typeface="+mj-lt"/>
              </a:rPr>
              <a:t>The mat divided into strips in order to put the required amount of steel in the required place instead of providing maximum steel to the whole area. (column strip and middle strip)</a:t>
            </a:r>
          </a:p>
          <a:p>
            <a:pPr lvl="0" algn="l">
              <a:buNone/>
            </a:pPr>
            <a:r>
              <a:rPr lang="en-US" sz="2430" dirty="0"/>
              <a:t>Ultimate load =17500kn</a:t>
            </a:r>
            <a:endParaRPr lang="en-US" sz="2430" dirty="0">
              <a:latin typeface="+mj-lt"/>
            </a:endParaRPr>
          </a:p>
          <a:p>
            <a:pPr lvl="0" algn="l">
              <a:buNone/>
            </a:pPr>
            <a:r>
              <a:rPr lang="en-US" sz="2430" b="1" dirty="0">
                <a:latin typeface="+mj-lt"/>
              </a:rPr>
              <a:t>Use </a:t>
            </a:r>
            <a:r>
              <a:rPr lang="en-US" sz="2430" b="1" dirty="0" err="1">
                <a:latin typeface="+mj-lt"/>
              </a:rPr>
              <a:t>q</a:t>
            </a:r>
            <a:r>
              <a:rPr lang="en-US" sz="2430" b="1" baseline="-25000" dirty="0" err="1">
                <a:latin typeface="+mj-lt"/>
              </a:rPr>
              <a:t>u</a:t>
            </a:r>
            <a:r>
              <a:rPr lang="en-US" sz="2430" b="1" dirty="0">
                <a:latin typeface="+mj-lt"/>
              </a:rPr>
              <a:t> = </a:t>
            </a:r>
            <a:r>
              <a:rPr lang="en-US" sz="2430" b="1" dirty="0" err="1">
                <a:latin typeface="+mj-lt"/>
              </a:rPr>
              <a:t>q</a:t>
            </a:r>
            <a:r>
              <a:rPr lang="en-US" sz="2430" b="1" baseline="-25000" dirty="0" err="1">
                <a:latin typeface="+mj-lt"/>
              </a:rPr>
              <a:t>all</a:t>
            </a:r>
            <a:r>
              <a:rPr lang="en-US" sz="2430" b="1" dirty="0">
                <a:latin typeface="+mj-lt"/>
              </a:rPr>
              <a:t> =300kn/m</a:t>
            </a:r>
            <a:r>
              <a:rPr lang="en-US" sz="2430" b="1" baseline="30000" dirty="0">
                <a:latin typeface="+mj-lt"/>
              </a:rPr>
              <a:t>2</a:t>
            </a:r>
            <a:endParaRPr lang="en-US" sz="2430" b="1" dirty="0">
              <a:latin typeface="+mj-lt"/>
            </a:endParaRPr>
          </a:p>
          <a:p>
            <a:pPr lvl="0" algn="l">
              <a:buNone/>
            </a:pPr>
            <a:r>
              <a:rPr lang="en-US" sz="2430" b="1" dirty="0">
                <a:latin typeface="+mj-lt"/>
              </a:rPr>
              <a:t>Vu=17500 – (300*1.3) =17110kn</a:t>
            </a:r>
          </a:p>
          <a:p>
            <a:pPr lvl="0" algn="l">
              <a:buNone/>
            </a:pPr>
            <a:r>
              <a:rPr lang="en-US" sz="2430" b="1" dirty="0">
                <a:latin typeface="+mj-lt"/>
              </a:rPr>
              <a:t>Φ*</a:t>
            </a:r>
            <a:r>
              <a:rPr lang="en-US" sz="2430" b="1" dirty="0" err="1">
                <a:latin typeface="+mj-lt"/>
              </a:rPr>
              <a:t>Vc</a:t>
            </a:r>
            <a:r>
              <a:rPr lang="en-US" sz="2430" b="1" dirty="0">
                <a:latin typeface="+mj-lt"/>
              </a:rPr>
              <a:t> = Φ (0.33)√</a:t>
            </a:r>
            <a:r>
              <a:rPr lang="en-US" sz="2430" b="1" dirty="0" err="1">
                <a:latin typeface="+mj-lt"/>
              </a:rPr>
              <a:t>f'</a:t>
            </a:r>
            <a:r>
              <a:rPr lang="en-US" sz="2430" b="1" baseline="-25000" dirty="0" err="1">
                <a:latin typeface="+mj-lt"/>
              </a:rPr>
              <a:t>c</a:t>
            </a:r>
            <a:r>
              <a:rPr lang="en-US" sz="2430" b="1" dirty="0">
                <a:latin typeface="+mj-lt"/>
              </a:rPr>
              <a:t>*</a:t>
            </a:r>
            <a:r>
              <a:rPr lang="en-US" sz="2430" b="1" dirty="0" err="1">
                <a:latin typeface="+mj-lt"/>
              </a:rPr>
              <a:t>b</a:t>
            </a:r>
            <a:r>
              <a:rPr lang="en-US" sz="2430" b="1" baseline="-25000" dirty="0" err="1">
                <a:latin typeface="+mj-lt"/>
              </a:rPr>
              <a:t>o</a:t>
            </a:r>
            <a:r>
              <a:rPr lang="en-US" sz="2430" b="1" dirty="0">
                <a:latin typeface="+mj-lt"/>
              </a:rPr>
              <a:t>*d</a:t>
            </a:r>
          </a:p>
          <a:p>
            <a:pPr lvl="0" algn="l">
              <a:buNone/>
            </a:pPr>
            <a:r>
              <a:rPr lang="en-US" sz="2430" b="1" dirty="0">
                <a:latin typeface="+mj-lt"/>
              </a:rPr>
              <a:t>=0.75(0.33) )√40*9200*1300/1000=18721KN</a:t>
            </a:r>
          </a:p>
          <a:p>
            <a:pPr lvl="0" algn="l">
              <a:buNone/>
            </a:pPr>
            <a:r>
              <a:rPr lang="en-US" sz="2430" b="1" dirty="0">
                <a:latin typeface="+mj-lt"/>
              </a:rPr>
              <a:t> </a:t>
            </a:r>
          </a:p>
          <a:p>
            <a:pPr>
              <a:buNone/>
            </a:pPr>
            <a:endParaRPr lang="ar-SA" dirty="0">
              <a:latin typeface="+mj-lt"/>
            </a:endParaRPr>
          </a:p>
        </p:txBody>
      </p:sp>
      <p:sp>
        <p:nvSpPr>
          <p:cNvPr id="4" name="مستطيل ذو زوايا قطرية مستديرة 3"/>
          <p:cNvSpPr/>
          <p:nvPr/>
        </p:nvSpPr>
        <p:spPr>
          <a:xfrm>
            <a:off x="1870170" y="5013176"/>
            <a:ext cx="2915133" cy="1484784"/>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lIns="90779" tIns="45390" rIns="90779" bIns="45390" rtlCol="1" anchor="ctr"/>
          <a:lstStyle/>
          <a:p>
            <a:pPr lvl="0" algn="l">
              <a:buNone/>
            </a:pPr>
            <a:r>
              <a:rPr lang="en-US" sz="1749" b="1" dirty="0"/>
              <a:t> Use d=140cm</a:t>
            </a:r>
          </a:p>
          <a:p>
            <a:pPr lvl="0" algn="l">
              <a:buNone/>
            </a:pPr>
            <a:r>
              <a:rPr lang="en-US" sz="1749" b="1" dirty="0"/>
              <a:t>        h=150cm</a:t>
            </a:r>
          </a:p>
          <a:p>
            <a:pPr lvl="0" algn="l">
              <a:buNone/>
            </a:pPr>
            <a:r>
              <a:rPr lang="en-US" sz="1749" b="1" dirty="0"/>
              <a:t>     Cover = 10cm</a:t>
            </a:r>
          </a:p>
        </p:txBody>
      </p:sp>
    </p:spTree>
    <p:extLst>
      <p:ext uri="{BB962C8B-B14F-4D97-AF65-F5344CB8AC3E}">
        <p14:creationId xmlns="" xmlns:p14="http://schemas.microsoft.com/office/powerpoint/2010/main" val="2029582821"/>
      </p:ext>
    </p:extLst>
  </p:cSld>
  <p:clrMapOvr>
    <a:masterClrMapping/>
  </p:clrMapOvr>
  <p:transition>
    <p:split orient="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09041" y="152400"/>
            <a:ext cx="8125920" cy="612304"/>
          </a:xfrm>
        </p:spPr>
        <p:txBody>
          <a:bodyPr>
            <a:normAutofit/>
          </a:bodyPr>
          <a:lstStyle/>
          <a:p>
            <a:r>
              <a:rPr lang="en-US" sz="1944" b="1" dirty="0"/>
              <a:t>Determine the thickness of the mat:</a:t>
            </a:r>
            <a:endParaRPr lang="ar-SA" sz="1944" b="1" dirty="0"/>
          </a:p>
        </p:txBody>
      </p:sp>
      <p:sp>
        <p:nvSpPr>
          <p:cNvPr id="2" name="عنصر نائب للمحتوى 1"/>
          <p:cNvSpPr>
            <a:spLocks noGrp="1"/>
          </p:cNvSpPr>
          <p:nvPr>
            <p:ph idx="1"/>
          </p:nvPr>
        </p:nvSpPr>
        <p:spPr>
          <a:xfrm>
            <a:off x="234851" y="548680"/>
            <a:ext cx="8125920" cy="6093296"/>
          </a:xfrm>
        </p:spPr>
        <p:txBody>
          <a:bodyPr>
            <a:noAutofit/>
          </a:bodyPr>
          <a:lstStyle/>
          <a:p>
            <a:pPr lvl="0" algn="l" rtl="0">
              <a:buNone/>
            </a:pPr>
            <a:r>
              <a:rPr lang="en-US" sz="972" b="1" dirty="0"/>
              <a:t> </a:t>
            </a:r>
          </a:p>
          <a:p>
            <a:pPr lvl="0" algn="l" rtl="0">
              <a:buNone/>
            </a:pPr>
            <a:r>
              <a:rPr lang="en-US" sz="972" b="1" dirty="0"/>
              <a:t> Check column 39:</a:t>
            </a:r>
            <a:endParaRPr lang="en-US" sz="1166" b="1" dirty="0"/>
          </a:p>
          <a:p>
            <a:pPr lvl="0" algn="l" rtl="0">
              <a:buNone/>
            </a:pPr>
            <a:r>
              <a:rPr lang="en-US" sz="1166" b="1" dirty="0"/>
              <a:t>Ultimate load =10200kn</a:t>
            </a:r>
          </a:p>
          <a:p>
            <a:pPr lvl="0" algn="l" rtl="0">
              <a:buNone/>
            </a:pPr>
            <a:r>
              <a:rPr lang="en-US" sz="1166" b="1" dirty="0"/>
              <a:t>Assume d=100cm</a:t>
            </a:r>
          </a:p>
          <a:p>
            <a:pPr lvl="0" algn="l" rtl="0">
              <a:buNone/>
            </a:pPr>
            <a:r>
              <a:rPr lang="en-US" sz="1166" b="1" dirty="0"/>
              <a:t>Use </a:t>
            </a:r>
            <a:r>
              <a:rPr lang="en-US" sz="1166" b="1" dirty="0" err="1"/>
              <a:t>q</a:t>
            </a:r>
            <a:r>
              <a:rPr lang="en-US" sz="1166" b="1" baseline="-25000" dirty="0" err="1"/>
              <a:t>u</a:t>
            </a:r>
            <a:r>
              <a:rPr lang="en-US" sz="1166" b="1" dirty="0"/>
              <a:t> = </a:t>
            </a:r>
            <a:r>
              <a:rPr lang="en-US" sz="1166" b="1" dirty="0" err="1"/>
              <a:t>q</a:t>
            </a:r>
            <a:r>
              <a:rPr lang="en-US" sz="1166" b="1" baseline="-25000" dirty="0" err="1"/>
              <a:t>all</a:t>
            </a:r>
            <a:r>
              <a:rPr lang="en-US" sz="1166" b="1" dirty="0"/>
              <a:t> =300kn/ m</a:t>
            </a:r>
            <a:r>
              <a:rPr lang="en-US" sz="1166" b="1" baseline="30000" dirty="0"/>
              <a:t>2</a:t>
            </a:r>
            <a:endParaRPr lang="en-US" sz="1166" b="1" dirty="0"/>
          </a:p>
          <a:p>
            <a:pPr lvl="0" algn="l" rtl="0">
              <a:buNone/>
            </a:pPr>
            <a:r>
              <a:rPr lang="en-US" sz="1166" b="1" dirty="0"/>
              <a:t>Vu=10200 – (300*0.8) =9900 </a:t>
            </a:r>
            <a:r>
              <a:rPr lang="en-US" sz="1166" b="1" dirty="0" err="1"/>
              <a:t>kn</a:t>
            </a:r>
            <a:endParaRPr lang="en-US" sz="1166" b="1" dirty="0"/>
          </a:p>
          <a:p>
            <a:pPr lvl="0" algn="l" rtl="0">
              <a:buNone/>
            </a:pPr>
            <a:r>
              <a:rPr lang="en-US" sz="1166" b="1" dirty="0"/>
              <a:t>Φ</a:t>
            </a:r>
            <a:r>
              <a:rPr lang="fr-FR" sz="1166" b="1" dirty="0"/>
              <a:t>*</a:t>
            </a:r>
            <a:r>
              <a:rPr lang="fr-FR" sz="1166" b="1" dirty="0" err="1"/>
              <a:t>Vc</a:t>
            </a:r>
            <a:r>
              <a:rPr lang="fr-FR" sz="1166" b="1" dirty="0"/>
              <a:t> = </a:t>
            </a:r>
            <a:r>
              <a:rPr lang="en-US" sz="1166" b="1" dirty="0"/>
              <a:t>Φ</a:t>
            </a:r>
            <a:r>
              <a:rPr lang="fr-FR" sz="1166" b="1" dirty="0"/>
              <a:t> (0.33)√40*7200*1000/1000 =1159KN      (OK)</a:t>
            </a:r>
            <a:endParaRPr lang="en-US" sz="1166" b="1" dirty="0"/>
          </a:p>
          <a:p>
            <a:pPr lvl="0" algn="l" rtl="0">
              <a:buNone/>
            </a:pPr>
            <a:r>
              <a:rPr lang="fr-FR" sz="1166" b="1" dirty="0"/>
              <a:t> </a:t>
            </a:r>
            <a:endParaRPr lang="en-US" sz="1166" b="1" dirty="0"/>
          </a:p>
          <a:p>
            <a:pPr lvl="0" algn="l" rtl="0">
              <a:buNone/>
            </a:pPr>
            <a:r>
              <a:rPr lang="en-US" sz="1166" b="1" dirty="0"/>
              <a:t> </a:t>
            </a:r>
          </a:p>
          <a:p>
            <a:pPr lvl="0" algn="l" rtl="0">
              <a:buNone/>
            </a:pPr>
            <a:r>
              <a:rPr lang="en-US" sz="1166" b="1" dirty="0"/>
              <a:t> Check Column 41 :</a:t>
            </a:r>
          </a:p>
          <a:p>
            <a:pPr lvl="0" algn="l" rtl="0">
              <a:buNone/>
            </a:pPr>
            <a:r>
              <a:rPr lang="en-US" sz="1166" b="1" dirty="0"/>
              <a:t>d=100cm</a:t>
            </a:r>
          </a:p>
          <a:p>
            <a:pPr lvl="0" algn="l" rtl="0">
              <a:buNone/>
            </a:pPr>
            <a:r>
              <a:rPr lang="en-US" sz="1166" b="1" dirty="0"/>
              <a:t>Ultimate load =16700 </a:t>
            </a:r>
            <a:r>
              <a:rPr lang="en-US" sz="1166" b="1" dirty="0" err="1"/>
              <a:t>kn</a:t>
            </a:r>
            <a:endParaRPr lang="en-US" sz="1166" b="1" dirty="0"/>
          </a:p>
          <a:p>
            <a:pPr lvl="0" algn="l" rtl="0">
              <a:buNone/>
            </a:pPr>
            <a:r>
              <a:rPr lang="en-US" sz="1166" b="1" dirty="0"/>
              <a:t>Vu= 16700-(300*1)=1600kn</a:t>
            </a:r>
          </a:p>
          <a:p>
            <a:pPr lvl="0" algn="l" rtl="0">
              <a:buNone/>
            </a:pPr>
            <a:r>
              <a:rPr lang="en-US" sz="1166" b="1" dirty="0"/>
              <a:t>Φ</a:t>
            </a:r>
            <a:r>
              <a:rPr lang="fr-FR" sz="1166" b="1" dirty="0"/>
              <a:t>*</a:t>
            </a:r>
            <a:r>
              <a:rPr lang="fr-FR" sz="1166" b="1" dirty="0" err="1"/>
              <a:t>Vc</a:t>
            </a:r>
            <a:r>
              <a:rPr lang="fr-FR" sz="1166" b="1" dirty="0"/>
              <a:t> = </a:t>
            </a:r>
            <a:r>
              <a:rPr lang="en-US" sz="1166" b="1" dirty="0"/>
              <a:t>Φ</a:t>
            </a:r>
            <a:r>
              <a:rPr lang="fr-FR" sz="1166" b="1" dirty="0"/>
              <a:t> (0.33)√40*7200*1000/1000 =11270 KN      </a:t>
            </a:r>
            <a:r>
              <a:rPr lang="en-US" sz="1166" b="1" dirty="0"/>
              <a:t>(not ok)</a:t>
            </a:r>
          </a:p>
          <a:p>
            <a:pPr lvl="0" algn="l" rtl="0">
              <a:buNone/>
            </a:pPr>
            <a:r>
              <a:rPr lang="en-US" sz="1166" b="1" dirty="0"/>
              <a:t>Increase d</a:t>
            </a:r>
          </a:p>
          <a:p>
            <a:pPr lvl="0" algn="l" rtl="0">
              <a:buNone/>
            </a:pPr>
            <a:r>
              <a:rPr lang="en-US" sz="1166" b="1" dirty="0"/>
              <a:t>D= 130cm</a:t>
            </a:r>
          </a:p>
          <a:p>
            <a:pPr lvl="0" algn="l" rtl="0">
              <a:buNone/>
            </a:pPr>
            <a:r>
              <a:rPr lang="en-US" sz="1166" b="1" dirty="0"/>
              <a:t>Vu=16700-(300*1.3)=16310kn</a:t>
            </a:r>
          </a:p>
          <a:p>
            <a:pPr lvl="0" algn="l" rtl="0">
              <a:buNone/>
            </a:pPr>
            <a:r>
              <a:rPr lang="en-US" sz="1166" b="1" dirty="0"/>
              <a:t>Φ</a:t>
            </a:r>
            <a:r>
              <a:rPr lang="fr-FR" sz="1166" b="1" dirty="0"/>
              <a:t>*</a:t>
            </a:r>
            <a:r>
              <a:rPr lang="fr-FR" sz="1166" b="1" dirty="0" err="1"/>
              <a:t>Vc</a:t>
            </a:r>
            <a:r>
              <a:rPr lang="fr-FR" sz="1166" b="1" dirty="0"/>
              <a:t> = </a:t>
            </a:r>
            <a:r>
              <a:rPr lang="en-US" sz="1166" b="1" dirty="0"/>
              <a:t>Φ</a:t>
            </a:r>
            <a:r>
              <a:rPr lang="fr-FR" sz="1166" b="1" dirty="0"/>
              <a:t> (0.33)√40*9200*1300/1000 =18721 KN   (ok)</a:t>
            </a:r>
            <a:endParaRPr lang="en-US" sz="1166" b="1" dirty="0"/>
          </a:p>
          <a:p>
            <a:pPr algn="l" rtl="0">
              <a:buNone/>
            </a:pPr>
            <a:r>
              <a:rPr lang="fr-FR" sz="1166" b="1" dirty="0" err="1"/>
              <a:t>Coloumn</a:t>
            </a:r>
            <a:r>
              <a:rPr lang="fr-FR" sz="1166" b="1" dirty="0"/>
              <a:t>   42 </a:t>
            </a:r>
            <a:endParaRPr lang="en-US" sz="1166" b="1" dirty="0"/>
          </a:p>
          <a:p>
            <a:pPr lvl="0" algn="l" rtl="0">
              <a:buNone/>
            </a:pPr>
            <a:r>
              <a:rPr lang="en-US" sz="1166" b="1" dirty="0"/>
              <a:t>Ultimate load =17500kn</a:t>
            </a:r>
          </a:p>
          <a:p>
            <a:pPr lvl="0" algn="l" rtl="0">
              <a:buNone/>
            </a:pPr>
            <a:r>
              <a:rPr lang="en-US" sz="1166" b="1" dirty="0"/>
              <a:t>Use </a:t>
            </a:r>
            <a:r>
              <a:rPr lang="en-US" sz="1166" b="1" dirty="0" err="1"/>
              <a:t>q</a:t>
            </a:r>
            <a:r>
              <a:rPr lang="en-US" sz="1166" b="1" baseline="-25000" dirty="0" err="1"/>
              <a:t>u</a:t>
            </a:r>
            <a:r>
              <a:rPr lang="en-US" sz="1166" b="1" dirty="0"/>
              <a:t> = </a:t>
            </a:r>
            <a:r>
              <a:rPr lang="en-US" sz="1166" b="1" dirty="0" err="1"/>
              <a:t>q</a:t>
            </a:r>
            <a:r>
              <a:rPr lang="en-US" sz="1166" b="1" baseline="-25000" dirty="0" err="1"/>
              <a:t>all</a:t>
            </a:r>
            <a:r>
              <a:rPr lang="en-US" sz="1166" b="1" dirty="0"/>
              <a:t> =300kn/m</a:t>
            </a:r>
            <a:r>
              <a:rPr lang="en-US" sz="1166" b="1" baseline="30000" dirty="0"/>
              <a:t>2</a:t>
            </a:r>
            <a:endParaRPr lang="en-US" sz="1166" b="1" dirty="0"/>
          </a:p>
          <a:p>
            <a:pPr lvl="0" algn="l" rtl="0">
              <a:buNone/>
            </a:pPr>
            <a:r>
              <a:rPr lang="en-US" sz="1166" b="1" dirty="0"/>
              <a:t>Vu=17500 – (300*1.3) =17110kn</a:t>
            </a:r>
          </a:p>
          <a:p>
            <a:pPr lvl="0" algn="l" rtl="0">
              <a:buNone/>
            </a:pPr>
            <a:r>
              <a:rPr lang="en-US" sz="1166" b="1" dirty="0"/>
              <a:t>Φ*</a:t>
            </a:r>
            <a:r>
              <a:rPr lang="en-US" sz="1166" b="1" dirty="0" err="1"/>
              <a:t>Vc</a:t>
            </a:r>
            <a:r>
              <a:rPr lang="en-US" sz="1166" b="1" dirty="0"/>
              <a:t> = Φ (0.33)√</a:t>
            </a:r>
            <a:r>
              <a:rPr lang="en-US" sz="1166" b="1" dirty="0" err="1"/>
              <a:t>f'</a:t>
            </a:r>
            <a:r>
              <a:rPr lang="en-US" sz="1166" b="1" baseline="-25000" dirty="0" err="1"/>
              <a:t>c</a:t>
            </a:r>
            <a:r>
              <a:rPr lang="en-US" sz="1166" b="1" dirty="0"/>
              <a:t>*</a:t>
            </a:r>
            <a:r>
              <a:rPr lang="en-US" sz="1166" b="1" dirty="0" err="1"/>
              <a:t>b</a:t>
            </a:r>
            <a:r>
              <a:rPr lang="en-US" sz="1166" b="1" baseline="-25000" dirty="0" err="1"/>
              <a:t>o</a:t>
            </a:r>
            <a:r>
              <a:rPr lang="en-US" sz="1166" b="1" dirty="0"/>
              <a:t>*d</a:t>
            </a:r>
          </a:p>
          <a:p>
            <a:pPr lvl="0" algn="l">
              <a:buNone/>
            </a:pPr>
            <a:r>
              <a:rPr lang="en-US" sz="1166" b="1" dirty="0"/>
              <a:t>=0.75(0.33) )√40*9200*1300/1000=18721KN=</a:t>
            </a:r>
          </a:p>
          <a:p>
            <a:pPr lvl="0" algn="l">
              <a:buNone/>
            </a:pPr>
            <a:r>
              <a:rPr lang="en-US" sz="1166" b="1" dirty="0"/>
              <a:t> </a:t>
            </a:r>
          </a:p>
          <a:p>
            <a:pPr lvl="0" algn="l">
              <a:buNone/>
            </a:pPr>
            <a:r>
              <a:rPr lang="en-US" sz="1166" b="1" dirty="0"/>
              <a:t>     Use d=140cm</a:t>
            </a:r>
          </a:p>
          <a:p>
            <a:pPr lvl="0" algn="l">
              <a:buNone/>
            </a:pPr>
            <a:r>
              <a:rPr lang="en-US" sz="1166" b="1" dirty="0"/>
              <a:t>        h=150cm</a:t>
            </a:r>
          </a:p>
          <a:p>
            <a:pPr lvl="0" algn="l">
              <a:buNone/>
            </a:pPr>
            <a:r>
              <a:rPr lang="en-US" sz="1166" b="1" dirty="0"/>
              <a:t>     Cover = 10cm</a:t>
            </a:r>
          </a:p>
          <a:p>
            <a:pPr algn="l" rtl="0">
              <a:buNone/>
            </a:pPr>
            <a:endParaRPr lang="ar-SA" sz="972" b="1" dirty="0"/>
          </a:p>
        </p:txBody>
      </p:sp>
    </p:spTree>
    <p:extLst>
      <p:ext uri="{BB962C8B-B14F-4D97-AF65-F5344CB8AC3E}">
        <p14:creationId xmlns="" xmlns:p14="http://schemas.microsoft.com/office/powerpoint/2010/main" val="1966562771"/>
      </p:ext>
    </p:extLst>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Preface</a:t>
            </a:r>
            <a:endParaRPr lang="en-GB" dirty="0"/>
          </a:p>
        </p:txBody>
      </p:sp>
      <p:sp>
        <p:nvSpPr>
          <p:cNvPr id="3" name="Content Placeholder 2"/>
          <p:cNvSpPr>
            <a:spLocks noGrp="1"/>
          </p:cNvSpPr>
          <p:nvPr>
            <p:ph idx="1"/>
          </p:nvPr>
        </p:nvSpPr>
        <p:spPr/>
        <p:txBody>
          <a:bodyPr/>
          <a:lstStyle/>
          <a:p>
            <a:pPr marL="0" indent="0" algn="l" rtl="0">
              <a:buNone/>
            </a:pPr>
            <a:r>
              <a:rPr lang="en-US" dirty="0"/>
              <a:t>OBJECTIVES :</a:t>
            </a:r>
          </a:p>
          <a:p>
            <a:pPr algn="l" rtl="0"/>
            <a:r>
              <a:rPr lang="en-US" dirty="0"/>
              <a:t>* The essence of the graduation project and practical life is to face such problem and transform architectural plans for structural design.</a:t>
            </a:r>
          </a:p>
          <a:p>
            <a:pPr algn="l" rtl="0"/>
            <a:endParaRPr lang="en-US" dirty="0"/>
          </a:p>
          <a:p>
            <a:pPr algn="l" rtl="0"/>
            <a:r>
              <a:rPr lang="en-US" dirty="0"/>
              <a:t>* Simulating the structure and all applied loads by computer software and using principles of structural design to obtain the perfect design.</a:t>
            </a:r>
            <a:endParaRPr lang="en-GB" dirty="0"/>
          </a:p>
        </p:txBody>
      </p:sp>
    </p:spTree>
    <p:extLst>
      <p:ext uri="{BB962C8B-B14F-4D97-AF65-F5344CB8AC3E}">
        <p14:creationId xmlns="" xmlns:p14="http://schemas.microsoft.com/office/powerpoint/2010/main" val="17605756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Autofit/>
          </a:bodyPr>
          <a:lstStyle/>
          <a:p>
            <a:pPr lvl="0" rtl="0"/>
            <a:r>
              <a:rPr lang="en-US" sz="1944" u="sng" dirty="0"/>
              <a:t>X-direction:</a:t>
            </a:r>
            <a:r>
              <a:rPr lang="en-US" sz="1555" dirty="0"/>
              <a:t/>
            </a:r>
            <a:br>
              <a:rPr lang="en-US" sz="1555" dirty="0"/>
            </a:br>
            <a:r>
              <a:rPr lang="en-US" sz="1555" dirty="0"/>
              <a:t>The area in the x-direction will be divided into  column strip and middle strip </a:t>
            </a:r>
            <a:br>
              <a:rPr lang="en-US" sz="1555" dirty="0"/>
            </a:br>
            <a:r>
              <a:rPr lang="en-US" sz="1555" dirty="0"/>
              <a:t>Figure below show bending moment in x-direction using SAP2000:</a:t>
            </a:r>
            <a:br>
              <a:rPr lang="en-US" sz="1555" dirty="0"/>
            </a:br>
            <a:endParaRPr lang="ar-SA" sz="1555" dirty="0"/>
          </a:p>
        </p:txBody>
      </p:sp>
      <p:pic>
        <p:nvPicPr>
          <p:cNvPr id="6" name="عنصر نائب للمحتوى 3" descr="C:\Users\someone\Desktop\m11.PNG"/>
          <p:cNvPicPr>
            <a:picLocks noGrp="1"/>
          </p:cNvPicPr>
          <p:nvPr>
            <p:ph idx="1"/>
          </p:nvPr>
        </p:nvPicPr>
        <p:blipFill>
          <a:blip r:embed="rId2" cstate="print"/>
          <a:srcRect/>
          <a:stretch>
            <a:fillRect/>
          </a:stretch>
        </p:blipFill>
        <p:spPr bwMode="auto">
          <a:xfrm>
            <a:off x="57600" y="1189544"/>
            <a:ext cx="9028800" cy="5668457"/>
          </a:xfrm>
          <a:prstGeom prst="rect">
            <a:avLst/>
          </a:prstGeom>
          <a:noFill/>
          <a:ln w="9525">
            <a:noFill/>
            <a:miter lim="800000"/>
            <a:headEnd/>
            <a:tailEnd/>
          </a:ln>
        </p:spPr>
      </p:pic>
    </p:spTree>
    <p:extLst>
      <p:ext uri="{BB962C8B-B14F-4D97-AF65-F5344CB8AC3E}">
        <p14:creationId xmlns="" xmlns:p14="http://schemas.microsoft.com/office/powerpoint/2010/main" val="1923541367"/>
      </p:ext>
    </p:extLst>
  </p:cSld>
  <p:clrMapOvr>
    <a:masterClrMapping/>
  </p:clrMapOvr>
  <p:transition>
    <p:split orient="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fontScale="90000"/>
          </a:bodyPr>
          <a:lstStyle/>
          <a:p>
            <a:r>
              <a:rPr lang="en-US" sz="2430" dirty="0"/>
              <a:t>Summary of reinforcement in x-direction shown in the following table:</a:t>
            </a:r>
            <a:br>
              <a:rPr lang="en-US" sz="2430" dirty="0"/>
            </a:br>
            <a:endParaRPr lang="ar-SA" sz="2430" dirty="0"/>
          </a:p>
        </p:txBody>
      </p:sp>
      <p:pic>
        <p:nvPicPr>
          <p:cNvPr id="1026" name="Picture 2" descr="C:\Users\someone\Desktop\التقاط.PNG"/>
          <p:cNvPicPr>
            <a:picLocks noGrp="1" noChangeAspect="1" noChangeArrowheads="1"/>
          </p:cNvPicPr>
          <p:nvPr>
            <p:ph idx="1"/>
          </p:nvPr>
        </p:nvPicPr>
        <p:blipFill>
          <a:blip r:embed="rId2" cstate="print"/>
          <a:srcRect/>
          <a:stretch>
            <a:fillRect/>
          </a:stretch>
        </p:blipFill>
        <p:spPr bwMode="auto">
          <a:xfrm>
            <a:off x="509041" y="1052735"/>
            <a:ext cx="8125920" cy="5400601"/>
          </a:xfrm>
          <a:prstGeom prst="rect">
            <a:avLst/>
          </a:prstGeom>
          <a:noFill/>
        </p:spPr>
      </p:pic>
    </p:spTree>
    <p:extLst>
      <p:ext uri="{BB962C8B-B14F-4D97-AF65-F5344CB8AC3E}">
        <p14:creationId xmlns="" xmlns:p14="http://schemas.microsoft.com/office/powerpoint/2010/main" val="1600464708"/>
      </p:ext>
    </p:extLst>
  </p:cSld>
  <p:clrMapOvr>
    <a:masterClrMapping/>
  </p:clrMapOvr>
  <p:transition>
    <p:split orient="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ar-SA"/>
          </a:p>
        </p:txBody>
      </p:sp>
      <p:pic>
        <p:nvPicPr>
          <p:cNvPr id="2050" name="Picture 2" descr="C:\Users\someone\Desktop\التقاط.PNG"/>
          <p:cNvPicPr>
            <a:picLocks noGrp="1" noChangeAspect="1" noChangeArrowheads="1"/>
          </p:cNvPicPr>
          <p:nvPr>
            <p:ph idx="1"/>
          </p:nvPr>
        </p:nvPicPr>
        <p:blipFill>
          <a:blip r:embed="rId2" cstate="print"/>
          <a:srcRect/>
          <a:stretch>
            <a:fillRect/>
          </a:stretch>
        </p:blipFill>
        <p:spPr bwMode="auto">
          <a:xfrm>
            <a:off x="57600" y="-210117"/>
            <a:ext cx="9028800" cy="7068118"/>
          </a:xfrm>
          <a:prstGeom prst="rect">
            <a:avLst/>
          </a:prstGeom>
          <a:noFill/>
        </p:spPr>
      </p:pic>
    </p:spTree>
    <p:extLst>
      <p:ext uri="{BB962C8B-B14F-4D97-AF65-F5344CB8AC3E}">
        <p14:creationId xmlns="" xmlns:p14="http://schemas.microsoft.com/office/powerpoint/2010/main" val="3631628046"/>
      </p:ext>
    </p:extLst>
  </p:cSld>
  <p:clrMapOvr>
    <a:masterClrMapping/>
  </p:clrMapOvr>
  <p:transition>
    <p:split orient="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09040" y="0"/>
            <a:ext cx="7373520" cy="1417638"/>
          </a:xfrm>
        </p:spPr>
        <p:txBody>
          <a:bodyPr>
            <a:noAutofit/>
          </a:bodyPr>
          <a:lstStyle/>
          <a:p>
            <a:pPr rtl="0"/>
            <a:r>
              <a:rPr lang="en-US" sz="1944" dirty="0"/>
              <a:t/>
            </a:r>
            <a:br>
              <a:rPr lang="en-US" sz="1944" dirty="0"/>
            </a:br>
            <a:r>
              <a:rPr lang="en-US" sz="1944" dirty="0"/>
              <a:t>Reinforcement in Y-direction:</a:t>
            </a:r>
            <a:br>
              <a:rPr lang="en-US" sz="1944" dirty="0"/>
            </a:br>
            <a:r>
              <a:rPr lang="en-US" sz="1944" dirty="0"/>
              <a:t>The area in the y-direction will be divided into column strip and middle strip.</a:t>
            </a:r>
            <a:br>
              <a:rPr lang="en-US" sz="1944" dirty="0"/>
            </a:br>
            <a:r>
              <a:rPr lang="en-US" sz="1944" dirty="0"/>
              <a:t>Figure show bending moment in y-direction using SAP2000:</a:t>
            </a:r>
            <a:br>
              <a:rPr lang="en-US" sz="1944" dirty="0"/>
            </a:br>
            <a:endParaRPr lang="ar-SA" sz="1944" dirty="0"/>
          </a:p>
        </p:txBody>
      </p:sp>
      <p:pic>
        <p:nvPicPr>
          <p:cNvPr id="4" name="عنصر نائب للمحتوى 3" descr="C:\Users\someone\Desktop\matt 22.PNG"/>
          <p:cNvPicPr>
            <a:picLocks noGrp="1"/>
          </p:cNvPicPr>
          <p:nvPr>
            <p:ph idx="1"/>
          </p:nvPr>
        </p:nvPicPr>
        <p:blipFill>
          <a:blip r:embed="rId2" cstate="print">
            <a:extLst>
              <a:ext uri="{28A0092B-C50C-407E-A947-70E740481C1C}">
                <a14:useLocalDpi xmlns="" xmlns:a14="http://schemas.microsoft.com/office/drawing/2010/main" val="0"/>
              </a:ext>
            </a:extLst>
          </a:blip>
          <a:stretch>
            <a:fillRect/>
          </a:stretch>
        </p:blipFill>
        <p:spPr bwMode="auto">
          <a:xfrm>
            <a:off x="57601" y="1469476"/>
            <a:ext cx="9028799" cy="5388525"/>
          </a:xfrm>
          <a:prstGeom prst="rect">
            <a:avLst/>
          </a:prstGeom>
          <a:noFill/>
          <a:ln w="9525">
            <a:noFill/>
            <a:miter lim="800000"/>
            <a:headEnd/>
            <a:tailEnd/>
          </a:ln>
        </p:spPr>
      </p:pic>
    </p:spTree>
    <p:extLst>
      <p:ext uri="{BB962C8B-B14F-4D97-AF65-F5344CB8AC3E}">
        <p14:creationId xmlns="" xmlns:p14="http://schemas.microsoft.com/office/powerpoint/2010/main" val="3478944581"/>
      </p:ext>
    </p:extLst>
  </p:cSld>
  <p:clrMapOvr>
    <a:masterClrMapping/>
  </p:clrMapOvr>
  <p:transition>
    <p:split orient="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57600" y="0"/>
            <a:ext cx="9028800" cy="6858000"/>
          </a:xfrm>
        </p:spPr>
        <p:txBody>
          <a:bodyPr>
            <a:noAutofit/>
          </a:bodyPr>
          <a:lstStyle/>
          <a:p>
            <a:pPr algn="l" rtl="0">
              <a:buNone/>
            </a:pPr>
            <a:r>
              <a:rPr lang="en-US" sz="1944" b="1" dirty="0" err="1">
                <a:latin typeface="+mj-lt"/>
              </a:rPr>
              <a:t>BM</a:t>
            </a:r>
            <a:r>
              <a:rPr lang="en-US" sz="1944" b="1" baseline="-25000" dirty="0" err="1">
                <a:latin typeface="+mj-lt"/>
              </a:rPr>
              <a:t>+ve</a:t>
            </a:r>
            <a:r>
              <a:rPr lang="en-US" sz="1944" b="1" baseline="-25000" dirty="0">
                <a:latin typeface="+mj-lt"/>
              </a:rPr>
              <a:t> </a:t>
            </a:r>
            <a:r>
              <a:rPr lang="en-US" sz="1944" b="1" dirty="0">
                <a:latin typeface="+mj-lt"/>
              </a:rPr>
              <a:t>=1200kn.m</a:t>
            </a:r>
          </a:p>
          <a:p>
            <a:pPr algn="l" rtl="0">
              <a:buNone/>
            </a:pPr>
            <a:r>
              <a:rPr lang="en-US" sz="1944" b="1" dirty="0">
                <a:latin typeface="+mj-lt"/>
              </a:rPr>
              <a:t>=1200 </a:t>
            </a:r>
            <a:r>
              <a:rPr lang="en-US" sz="1944" b="1" dirty="0" err="1">
                <a:latin typeface="+mj-lt"/>
              </a:rPr>
              <a:t>kn.m</a:t>
            </a:r>
            <a:endParaRPr lang="en-US" sz="1944" b="1" dirty="0">
              <a:latin typeface="+mj-lt"/>
            </a:endParaRPr>
          </a:p>
          <a:p>
            <a:pPr algn="l" rtl="0">
              <a:buNone/>
            </a:pPr>
            <a:r>
              <a:rPr lang="en-US" sz="1944" b="1" dirty="0">
                <a:latin typeface="+mj-lt"/>
              </a:rPr>
              <a:t>ρ= </a:t>
            </a:r>
            <a:r>
              <a:rPr lang="en-US" sz="1944" b="1" u="sng" dirty="0">
                <a:latin typeface="+mj-lt"/>
              </a:rPr>
              <a:t>0.85 *40   </a:t>
            </a:r>
            <a:r>
              <a:rPr lang="en-US" sz="1944" b="1" dirty="0">
                <a:latin typeface="+mj-lt"/>
              </a:rPr>
              <a:t>( 1- (√(1-(</a:t>
            </a:r>
            <a:r>
              <a:rPr lang="en-US" sz="1944" b="1" u="sng" dirty="0">
                <a:latin typeface="+mj-lt"/>
              </a:rPr>
              <a:t>2.61*1200*10</a:t>
            </a:r>
            <a:r>
              <a:rPr lang="en-US" sz="1944" b="1" u="sng" baseline="30000" dirty="0">
                <a:latin typeface="+mj-lt"/>
              </a:rPr>
              <a:t>6</a:t>
            </a:r>
            <a:r>
              <a:rPr lang="en-US" sz="1944" b="1" dirty="0">
                <a:latin typeface="+mj-lt"/>
              </a:rPr>
              <a:t>) ) ) =1.631*10-3</a:t>
            </a:r>
          </a:p>
          <a:p>
            <a:pPr algn="l" rtl="0">
              <a:buNone/>
            </a:pPr>
            <a:r>
              <a:rPr lang="en-US" sz="1944" b="1" dirty="0">
                <a:latin typeface="+mj-lt"/>
              </a:rPr>
              <a:t>          420                    40*1000*1400</a:t>
            </a:r>
            <a:r>
              <a:rPr lang="en-US" sz="1944" b="1" baseline="30000" dirty="0">
                <a:latin typeface="+mj-lt"/>
              </a:rPr>
              <a:t>2</a:t>
            </a:r>
            <a:endParaRPr lang="en-US" sz="1944" b="1" dirty="0">
              <a:latin typeface="+mj-lt"/>
            </a:endParaRPr>
          </a:p>
          <a:p>
            <a:pPr algn="l" rtl="0">
              <a:buNone/>
            </a:pPr>
            <a:r>
              <a:rPr lang="en-US" sz="1944" b="1" dirty="0">
                <a:latin typeface="+mj-lt"/>
              </a:rPr>
              <a:t>Therefore, </a:t>
            </a:r>
            <a:r>
              <a:rPr lang="en-US" sz="1944" b="1" dirty="0" err="1">
                <a:latin typeface="+mj-lt"/>
              </a:rPr>
              <a:t>A</a:t>
            </a:r>
            <a:r>
              <a:rPr lang="en-US" sz="1944" b="1" baseline="-25000" dirty="0" err="1">
                <a:latin typeface="+mj-lt"/>
              </a:rPr>
              <a:t>st</a:t>
            </a:r>
            <a:r>
              <a:rPr lang="en-US" sz="1944" b="1" dirty="0">
                <a:latin typeface="+mj-lt"/>
              </a:rPr>
              <a:t> =1.631*10-3 (1000) (1400) =2800cm</a:t>
            </a:r>
            <a:r>
              <a:rPr lang="en-US" sz="1944" b="1" baseline="30000" dirty="0">
                <a:latin typeface="+mj-lt"/>
              </a:rPr>
              <a:t>2</a:t>
            </a:r>
            <a:r>
              <a:rPr lang="en-US" sz="1944" b="1" dirty="0">
                <a:latin typeface="+mj-lt"/>
              </a:rPr>
              <a:t> </a:t>
            </a:r>
          </a:p>
          <a:p>
            <a:pPr algn="l" rtl="0">
              <a:buNone/>
            </a:pPr>
            <a:r>
              <a:rPr lang="en-US" sz="1944" b="1" dirty="0">
                <a:latin typeface="+mj-lt"/>
              </a:rPr>
              <a:t>   </a:t>
            </a:r>
            <a:r>
              <a:rPr lang="en-US" sz="1944" b="1" u="sng" dirty="0">
                <a:latin typeface="+mj-lt"/>
              </a:rPr>
              <a:t>Use 6Φ25/m (Bottom steel)</a:t>
            </a:r>
            <a:endParaRPr lang="en-US" sz="1944" b="1" dirty="0">
              <a:latin typeface="+mj-lt"/>
            </a:endParaRPr>
          </a:p>
          <a:p>
            <a:pPr algn="l" rtl="0">
              <a:buNone/>
            </a:pPr>
            <a:r>
              <a:rPr lang="en-US" sz="1944" b="1" dirty="0">
                <a:latin typeface="+mj-lt"/>
              </a:rPr>
              <a:t> </a:t>
            </a:r>
          </a:p>
          <a:p>
            <a:pPr algn="l" rtl="0">
              <a:buNone/>
            </a:pPr>
            <a:r>
              <a:rPr lang="en-US" sz="1944" b="1" dirty="0">
                <a:latin typeface="+mj-lt"/>
              </a:rPr>
              <a:t>Max BM</a:t>
            </a:r>
            <a:r>
              <a:rPr lang="en-US" sz="1944" b="1" baseline="-25000" dirty="0">
                <a:latin typeface="+mj-lt"/>
              </a:rPr>
              <a:t>-</a:t>
            </a:r>
            <a:r>
              <a:rPr lang="en-US" sz="1944" b="1" baseline="-25000" dirty="0" err="1">
                <a:latin typeface="+mj-lt"/>
              </a:rPr>
              <a:t>ve</a:t>
            </a:r>
            <a:r>
              <a:rPr lang="en-US" sz="1944" b="1" baseline="-25000" dirty="0">
                <a:latin typeface="+mj-lt"/>
              </a:rPr>
              <a:t> </a:t>
            </a:r>
            <a:r>
              <a:rPr lang="en-US" sz="1944" b="1" dirty="0">
                <a:latin typeface="+mj-lt"/>
              </a:rPr>
              <a:t>=1200 </a:t>
            </a:r>
            <a:r>
              <a:rPr lang="en-US" sz="1944" b="1" dirty="0" err="1">
                <a:latin typeface="+mj-lt"/>
              </a:rPr>
              <a:t>kn.m</a:t>
            </a:r>
            <a:endParaRPr lang="en-US" sz="1944" b="1" dirty="0">
              <a:latin typeface="+mj-lt"/>
            </a:endParaRPr>
          </a:p>
          <a:p>
            <a:pPr algn="l" rtl="0">
              <a:buNone/>
            </a:pPr>
            <a:r>
              <a:rPr lang="en-US" sz="1944" b="1" dirty="0">
                <a:latin typeface="+mj-lt"/>
              </a:rPr>
              <a:t>ρ= </a:t>
            </a:r>
            <a:r>
              <a:rPr lang="en-US" sz="1944" b="1" u="sng" dirty="0">
                <a:latin typeface="+mj-lt"/>
              </a:rPr>
              <a:t>0.85 *40    </a:t>
            </a:r>
            <a:r>
              <a:rPr lang="en-US" sz="1944" b="1" dirty="0">
                <a:latin typeface="+mj-lt"/>
              </a:rPr>
              <a:t>( 1- (√(1-(</a:t>
            </a:r>
            <a:r>
              <a:rPr lang="en-US" sz="1944" b="1" u="sng" dirty="0">
                <a:latin typeface="+mj-lt"/>
              </a:rPr>
              <a:t>2.61*1200*10</a:t>
            </a:r>
            <a:r>
              <a:rPr lang="en-US" sz="1944" b="1" u="sng" baseline="30000" dirty="0">
                <a:latin typeface="+mj-lt"/>
              </a:rPr>
              <a:t>6</a:t>
            </a:r>
            <a:r>
              <a:rPr lang="en-US" sz="1944" b="1" dirty="0">
                <a:latin typeface="+mj-lt"/>
              </a:rPr>
              <a:t>) ) ) =1.631*10-3</a:t>
            </a:r>
          </a:p>
          <a:p>
            <a:pPr algn="l" rtl="0">
              <a:buNone/>
            </a:pPr>
            <a:r>
              <a:rPr lang="en-US" sz="1944" b="1" dirty="0">
                <a:latin typeface="+mj-lt"/>
              </a:rPr>
              <a:t>          420                    40*1000*1400</a:t>
            </a:r>
            <a:r>
              <a:rPr lang="en-US" sz="1944" b="1" baseline="30000" dirty="0">
                <a:latin typeface="+mj-lt"/>
              </a:rPr>
              <a:t>2</a:t>
            </a:r>
            <a:endParaRPr lang="en-US" sz="1944" b="1" dirty="0">
              <a:latin typeface="+mj-lt"/>
            </a:endParaRPr>
          </a:p>
          <a:p>
            <a:pPr algn="l" rtl="0">
              <a:buNone/>
            </a:pPr>
            <a:r>
              <a:rPr lang="en-US" sz="1944" b="1" dirty="0">
                <a:latin typeface="+mj-lt"/>
              </a:rPr>
              <a:t>Therefore, </a:t>
            </a:r>
            <a:r>
              <a:rPr lang="en-US" sz="1944" b="1" dirty="0" err="1">
                <a:latin typeface="+mj-lt"/>
              </a:rPr>
              <a:t>A</a:t>
            </a:r>
            <a:r>
              <a:rPr lang="en-US" sz="1944" b="1" baseline="-25000" dirty="0" err="1">
                <a:latin typeface="+mj-lt"/>
              </a:rPr>
              <a:t>st</a:t>
            </a:r>
            <a:r>
              <a:rPr lang="en-US" sz="1944" b="1" dirty="0">
                <a:latin typeface="+mj-lt"/>
              </a:rPr>
              <a:t> =1.631*10-3 (1000) (1400) =2800cm</a:t>
            </a:r>
            <a:r>
              <a:rPr lang="en-US" sz="1944" b="1" baseline="30000" dirty="0">
                <a:latin typeface="+mj-lt"/>
              </a:rPr>
              <a:t>2</a:t>
            </a:r>
            <a:r>
              <a:rPr lang="en-US" sz="1944" b="1" dirty="0">
                <a:latin typeface="+mj-lt"/>
              </a:rPr>
              <a:t> </a:t>
            </a:r>
          </a:p>
          <a:p>
            <a:pPr algn="l" rtl="0">
              <a:buNone/>
            </a:pPr>
            <a:r>
              <a:rPr lang="en-US" sz="1944" b="1" dirty="0">
                <a:latin typeface="+mj-lt"/>
              </a:rPr>
              <a:t>    </a:t>
            </a:r>
            <a:r>
              <a:rPr lang="en-US" sz="1944" b="1" u="sng" dirty="0">
                <a:latin typeface="+mj-lt"/>
              </a:rPr>
              <a:t>Use 6Φ25/m (Top steel)</a:t>
            </a:r>
            <a:r>
              <a:rPr lang="en-US" sz="1944" b="1" dirty="0">
                <a:latin typeface="+mj-lt"/>
              </a:rPr>
              <a:t>   </a:t>
            </a:r>
          </a:p>
          <a:p>
            <a:pPr algn="l" rtl="0">
              <a:buNone/>
            </a:pPr>
            <a:r>
              <a:rPr lang="en-US" sz="1944" b="1" dirty="0">
                <a:latin typeface="+mj-lt"/>
              </a:rPr>
              <a:t> </a:t>
            </a:r>
          </a:p>
          <a:p>
            <a:pPr algn="l" rtl="0">
              <a:buNone/>
            </a:pPr>
            <a:r>
              <a:rPr lang="en-US" sz="1944" b="1" dirty="0">
                <a:latin typeface="+mj-lt"/>
              </a:rPr>
              <a:t>Max </a:t>
            </a:r>
            <a:r>
              <a:rPr lang="en-US" sz="1944" b="1" dirty="0" err="1">
                <a:latin typeface="+mj-lt"/>
              </a:rPr>
              <a:t>BM</a:t>
            </a:r>
            <a:r>
              <a:rPr lang="en-US" sz="1944" b="1" baseline="-25000" dirty="0" err="1">
                <a:latin typeface="+mj-lt"/>
              </a:rPr>
              <a:t>+ve</a:t>
            </a:r>
            <a:r>
              <a:rPr lang="en-US" sz="1944" b="1" baseline="-25000" dirty="0">
                <a:latin typeface="+mj-lt"/>
              </a:rPr>
              <a:t> </a:t>
            </a:r>
            <a:r>
              <a:rPr lang="en-US" sz="1944" b="1" dirty="0">
                <a:latin typeface="+mj-lt"/>
              </a:rPr>
              <a:t>=3850kn.m</a:t>
            </a:r>
          </a:p>
          <a:p>
            <a:pPr algn="l" rtl="0">
              <a:buNone/>
            </a:pPr>
            <a:r>
              <a:rPr lang="en-US" sz="1944" b="1" dirty="0">
                <a:latin typeface="+mj-lt"/>
              </a:rPr>
              <a:t>ρ= </a:t>
            </a:r>
            <a:r>
              <a:rPr lang="en-US" sz="1944" b="1" u="sng" dirty="0">
                <a:latin typeface="+mj-lt"/>
              </a:rPr>
              <a:t>0.85 *40    </a:t>
            </a:r>
            <a:r>
              <a:rPr lang="en-US" sz="1944" b="1" dirty="0">
                <a:latin typeface="+mj-lt"/>
              </a:rPr>
              <a:t>(1- (√(1-(</a:t>
            </a:r>
            <a:r>
              <a:rPr lang="en-US" sz="1944" b="1" u="sng" dirty="0">
                <a:latin typeface="+mj-lt"/>
              </a:rPr>
              <a:t>2.61*3850*10</a:t>
            </a:r>
            <a:r>
              <a:rPr lang="en-US" sz="1944" b="1" u="sng" baseline="30000" dirty="0">
                <a:latin typeface="+mj-lt"/>
              </a:rPr>
              <a:t>6</a:t>
            </a:r>
            <a:r>
              <a:rPr lang="en-US" sz="1944" b="1" dirty="0">
                <a:latin typeface="+mj-lt"/>
              </a:rPr>
              <a:t>) ) ) =5.3*10-3</a:t>
            </a:r>
          </a:p>
          <a:p>
            <a:pPr algn="l" rtl="0">
              <a:buNone/>
            </a:pPr>
            <a:r>
              <a:rPr lang="en-US" sz="1944" b="1" dirty="0">
                <a:latin typeface="+mj-lt"/>
              </a:rPr>
              <a:t>          420                    40*1000*1400</a:t>
            </a:r>
            <a:r>
              <a:rPr lang="en-US" sz="1944" b="1" baseline="30000" dirty="0">
                <a:latin typeface="+mj-lt"/>
              </a:rPr>
              <a:t>2</a:t>
            </a:r>
            <a:endParaRPr lang="en-US" sz="1944" b="1" dirty="0">
              <a:latin typeface="+mj-lt"/>
            </a:endParaRPr>
          </a:p>
          <a:p>
            <a:pPr algn="l" rtl="0">
              <a:buNone/>
            </a:pPr>
            <a:r>
              <a:rPr lang="en-US" sz="1944" b="1" dirty="0">
                <a:latin typeface="+mj-lt"/>
              </a:rPr>
              <a:t>Therefore, </a:t>
            </a:r>
            <a:r>
              <a:rPr lang="en-US" sz="1944" b="1" dirty="0" err="1">
                <a:latin typeface="+mj-lt"/>
              </a:rPr>
              <a:t>A</a:t>
            </a:r>
            <a:r>
              <a:rPr lang="en-US" sz="1944" b="1" baseline="-25000" dirty="0" err="1">
                <a:latin typeface="+mj-lt"/>
              </a:rPr>
              <a:t>st</a:t>
            </a:r>
            <a:r>
              <a:rPr lang="en-US" sz="1944" b="1" dirty="0">
                <a:latin typeface="+mj-lt"/>
              </a:rPr>
              <a:t> =5.331*10-3 (1000) (1400) =7410cm</a:t>
            </a:r>
            <a:r>
              <a:rPr lang="en-US" sz="1944" b="1" baseline="30000" dirty="0">
                <a:latin typeface="+mj-lt"/>
              </a:rPr>
              <a:t>2</a:t>
            </a:r>
            <a:r>
              <a:rPr lang="en-US" sz="1944" b="1" dirty="0">
                <a:latin typeface="+mj-lt"/>
              </a:rPr>
              <a:t> </a:t>
            </a:r>
          </a:p>
          <a:p>
            <a:pPr algn="l" rtl="0">
              <a:buNone/>
            </a:pPr>
            <a:r>
              <a:rPr lang="en-US" sz="1944" b="1" dirty="0">
                <a:latin typeface="+mj-lt"/>
              </a:rPr>
              <a:t>        </a:t>
            </a:r>
          </a:p>
          <a:p>
            <a:pPr algn="l" rtl="0">
              <a:buNone/>
            </a:pPr>
            <a:r>
              <a:rPr lang="en-US" sz="1749" dirty="0">
                <a:latin typeface="+mj-lt"/>
              </a:rPr>
              <a:t> </a:t>
            </a:r>
            <a:r>
              <a:rPr lang="en-US" sz="1749" u="sng" dirty="0">
                <a:latin typeface="+mj-lt"/>
              </a:rPr>
              <a:t>Use 10Φ25/m (bottom steel)</a:t>
            </a:r>
            <a:r>
              <a:rPr lang="en-US" sz="1749" dirty="0">
                <a:latin typeface="+mj-lt"/>
              </a:rPr>
              <a:t>   </a:t>
            </a:r>
            <a:r>
              <a:rPr lang="en-US" sz="1361" dirty="0">
                <a:latin typeface="+mj-lt"/>
              </a:rPr>
              <a:t>	</a:t>
            </a:r>
          </a:p>
          <a:p>
            <a:pPr algn="l" rtl="0">
              <a:buNone/>
            </a:pPr>
            <a:endParaRPr lang="ar-SA" sz="1361" dirty="0">
              <a:latin typeface="+mj-lt"/>
            </a:endParaRPr>
          </a:p>
        </p:txBody>
      </p:sp>
    </p:spTree>
    <p:extLst>
      <p:ext uri="{BB962C8B-B14F-4D97-AF65-F5344CB8AC3E}">
        <p14:creationId xmlns="" xmlns:p14="http://schemas.microsoft.com/office/powerpoint/2010/main" val="726919428"/>
      </p:ext>
    </p:extLst>
  </p:cSld>
  <p:clrMapOvr>
    <a:masterClrMapping/>
  </p:clrMapOvr>
  <p:transition>
    <p:split orient="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90355" y="0"/>
            <a:ext cx="6470174" cy="548680"/>
          </a:xfrm>
        </p:spPr>
        <p:txBody>
          <a:bodyPr>
            <a:normAutofit fontScale="90000"/>
          </a:bodyPr>
          <a:lstStyle/>
          <a:p>
            <a:r>
              <a:rPr lang="en-US" sz="2138" b="1" dirty="0"/>
              <a:t>Summ</a:t>
            </a:r>
            <a:r>
              <a:rPr lang="en-US" sz="1749" b="1" dirty="0"/>
              <a:t>ary of reinforcement in Y-direction shown in the following </a:t>
            </a:r>
            <a:r>
              <a:rPr lang="en-US" sz="2138" b="1" dirty="0"/>
              <a:t>table</a:t>
            </a:r>
            <a:r>
              <a:rPr lang="en-US" dirty="0" smtClean="0"/>
              <a:t>:</a:t>
            </a:r>
            <a:br>
              <a:rPr lang="en-US" dirty="0" smtClean="0"/>
            </a:br>
            <a:endParaRPr lang="ar-SA" dirty="0"/>
          </a:p>
        </p:txBody>
      </p:sp>
      <p:pic>
        <p:nvPicPr>
          <p:cNvPr id="1026" name="Picture 2" descr="C:\Users\someone\Desktop\التقاط.PNG"/>
          <p:cNvPicPr>
            <a:picLocks noGrp="1" noChangeAspect="1" noChangeArrowheads="1"/>
          </p:cNvPicPr>
          <p:nvPr>
            <p:ph idx="1"/>
          </p:nvPr>
        </p:nvPicPr>
        <p:blipFill>
          <a:blip r:embed="rId2" cstate="print"/>
          <a:srcRect/>
          <a:stretch>
            <a:fillRect/>
          </a:stretch>
        </p:blipFill>
        <p:spPr bwMode="auto">
          <a:xfrm>
            <a:off x="57600" y="188640"/>
            <a:ext cx="9028800" cy="5904657"/>
          </a:xfrm>
          <a:prstGeom prst="rect">
            <a:avLst/>
          </a:prstGeom>
          <a:noFill/>
        </p:spPr>
      </p:pic>
      <p:pic>
        <p:nvPicPr>
          <p:cNvPr id="1027" name="Picture 3" descr="C:\Users\someone\Desktop\التقاط.PNG"/>
          <p:cNvPicPr>
            <a:picLocks noChangeAspect="1" noChangeArrowheads="1"/>
          </p:cNvPicPr>
          <p:nvPr/>
        </p:nvPicPr>
        <p:blipFill>
          <a:blip r:embed="rId3" cstate="print"/>
          <a:srcRect/>
          <a:stretch>
            <a:fillRect/>
          </a:stretch>
        </p:blipFill>
        <p:spPr bwMode="auto">
          <a:xfrm>
            <a:off x="57600" y="6093297"/>
            <a:ext cx="9028800" cy="764704"/>
          </a:xfrm>
          <a:prstGeom prst="rect">
            <a:avLst/>
          </a:prstGeom>
          <a:noFill/>
        </p:spPr>
      </p:pic>
    </p:spTree>
    <p:extLst>
      <p:ext uri="{BB962C8B-B14F-4D97-AF65-F5344CB8AC3E}">
        <p14:creationId xmlns="" xmlns:p14="http://schemas.microsoft.com/office/powerpoint/2010/main" val="3410604352"/>
      </p:ext>
    </p:extLst>
  </p:cSld>
  <p:clrMapOvr>
    <a:masterClrMapping/>
  </p:clrMapOvr>
  <p:transition>
    <p:split orient="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026" name="Picture 2" descr="C:\Users\someone\Desktop\التقاط.PNG"/>
          <p:cNvPicPr>
            <a:picLocks noGrp="1" noChangeAspect="1" noChangeArrowheads="1"/>
          </p:cNvPicPr>
          <p:nvPr>
            <p:ph idx="1"/>
          </p:nvPr>
        </p:nvPicPr>
        <p:blipFill>
          <a:blip r:embed="rId2" cstate="print"/>
          <a:srcRect/>
          <a:stretch>
            <a:fillRect/>
          </a:stretch>
        </p:blipFill>
        <p:spPr bwMode="auto">
          <a:xfrm>
            <a:off x="-186845" y="0"/>
            <a:ext cx="9273245" cy="6858000"/>
          </a:xfrm>
          <a:prstGeom prst="rect">
            <a:avLst/>
          </a:prstGeom>
          <a:noFill/>
        </p:spPr>
      </p:pic>
    </p:spTree>
    <p:extLst>
      <p:ext uri="{BB962C8B-B14F-4D97-AF65-F5344CB8AC3E}">
        <p14:creationId xmlns="" xmlns:p14="http://schemas.microsoft.com/office/powerpoint/2010/main" val="125941786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098" name="Picture 2" descr="C:\Users\someone\Desktop\التقاط.PNG"/>
          <p:cNvPicPr>
            <a:picLocks noGrp="1" noChangeAspect="1" noChangeArrowheads="1"/>
          </p:cNvPicPr>
          <p:nvPr>
            <p:ph idx="1"/>
          </p:nvPr>
        </p:nvPicPr>
        <p:blipFill>
          <a:blip r:embed="rId2" cstate="print"/>
          <a:srcRect/>
          <a:stretch>
            <a:fillRect/>
          </a:stretch>
        </p:blipFill>
        <p:spPr bwMode="auto">
          <a:xfrm>
            <a:off x="57600" y="0"/>
            <a:ext cx="9028800" cy="6858000"/>
          </a:xfrm>
          <a:prstGeom prst="rect">
            <a:avLst/>
          </a:prstGeom>
          <a:noFill/>
        </p:spPr>
      </p:pic>
    </p:spTree>
    <p:extLst>
      <p:ext uri="{BB962C8B-B14F-4D97-AF65-F5344CB8AC3E}">
        <p14:creationId xmlns="" xmlns:p14="http://schemas.microsoft.com/office/powerpoint/2010/main" val="12088158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5248" dirty="0"/>
              <a:t>SETTLEMENT</a:t>
            </a:r>
            <a:endParaRPr lang="ar-SA" dirty="0"/>
          </a:p>
        </p:txBody>
      </p:sp>
      <p:sp>
        <p:nvSpPr>
          <p:cNvPr id="3" name="عنصر نائب للمحتوى 2"/>
          <p:cNvSpPr>
            <a:spLocks noGrp="1"/>
          </p:cNvSpPr>
          <p:nvPr>
            <p:ph idx="1"/>
          </p:nvPr>
        </p:nvSpPr>
        <p:spPr/>
        <p:txBody>
          <a:bodyPr>
            <a:normAutofit/>
          </a:bodyPr>
          <a:lstStyle/>
          <a:p>
            <a:pPr algn="justLow" rtl="0">
              <a:buNone/>
            </a:pPr>
            <a:r>
              <a:rPr lang="en-US" sz="2721" dirty="0">
                <a:latin typeface="+mj-lt"/>
              </a:rPr>
              <a:t>The allowable settlement in mat footing</a:t>
            </a:r>
          </a:p>
          <a:p>
            <a:pPr algn="justLow" rtl="0">
              <a:buNone/>
            </a:pPr>
            <a:r>
              <a:rPr lang="en-US" sz="2721" dirty="0">
                <a:latin typeface="+mj-lt"/>
              </a:rPr>
              <a:t> is </a:t>
            </a:r>
            <a:r>
              <a:rPr lang="en-US" sz="2721" i="1" dirty="0">
                <a:latin typeface="+mj-lt"/>
              </a:rPr>
              <a:t>50mm and the allowable differential settlement is 19 mm</a:t>
            </a:r>
          </a:p>
          <a:p>
            <a:pPr algn="justLow" rtl="0">
              <a:buNone/>
            </a:pPr>
            <a:endParaRPr lang="en-US" sz="2721" i="1" dirty="0">
              <a:latin typeface="+mj-lt"/>
            </a:endParaRPr>
          </a:p>
          <a:p>
            <a:pPr algn="justLow" rtl="0">
              <a:buNone/>
            </a:pPr>
            <a:r>
              <a:rPr lang="en-US" sz="2721" dirty="0">
                <a:latin typeface="+mj-lt"/>
              </a:rPr>
              <a:t>The settlement calculations for mat are less than the allowable , the design is ok </a:t>
            </a:r>
            <a:endParaRPr lang="en-US" sz="2721" i="1" dirty="0">
              <a:latin typeface="+mj-lt"/>
            </a:endParaRPr>
          </a:p>
          <a:p>
            <a:pPr algn="justLow">
              <a:buNone/>
            </a:pPr>
            <a:endParaRPr lang="ar-SA" sz="2721" dirty="0">
              <a:latin typeface="+mj-lt"/>
            </a:endParaRPr>
          </a:p>
        </p:txBody>
      </p:sp>
    </p:spTree>
    <p:extLst>
      <p:ext uri="{BB962C8B-B14F-4D97-AF65-F5344CB8AC3E}">
        <p14:creationId xmlns="" xmlns:p14="http://schemas.microsoft.com/office/powerpoint/2010/main" val="7961391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fontScale="90000"/>
          </a:bodyPr>
          <a:lstStyle/>
          <a:p>
            <a:r>
              <a:rPr lang="en-US" b="1" smtClean="0"/>
              <a:t>Basement wall design:</a:t>
            </a:r>
            <a:br>
              <a:rPr lang="en-US" b="1" smtClean="0"/>
            </a:br>
            <a:endParaRPr lang="ar-SA" dirty="0"/>
          </a:p>
        </p:txBody>
      </p:sp>
      <p:sp>
        <p:nvSpPr>
          <p:cNvPr id="2" name="عنصر نائب للمحتوى 1"/>
          <p:cNvSpPr>
            <a:spLocks noGrp="1"/>
          </p:cNvSpPr>
          <p:nvPr>
            <p:ph idx="1"/>
          </p:nvPr>
        </p:nvSpPr>
        <p:spPr>
          <a:xfrm>
            <a:off x="509040" y="1600200"/>
            <a:ext cx="7373520" cy="4925144"/>
          </a:xfrm>
        </p:spPr>
        <p:txBody>
          <a:bodyPr>
            <a:normAutofit/>
          </a:bodyPr>
          <a:lstStyle/>
          <a:p>
            <a:pPr lvl="1" algn="l" rtl="0">
              <a:lnSpc>
                <a:spcPct val="150000"/>
              </a:lnSpc>
              <a:buNone/>
            </a:pPr>
            <a:r>
              <a:rPr lang="en-US" sz="2138" dirty="0">
                <a:latin typeface="+mj-lt"/>
              </a:rPr>
              <a:t>All basement walls in the building are modeled using (sap2000 14.2.4) and the values</a:t>
            </a:r>
          </a:p>
          <a:p>
            <a:pPr lvl="1" algn="l" rtl="0">
              <a:lnSpc>
                <a:spcPct val="150000"/>
              </a:lnSpc>
              <a:buNone/>
            </a:pPr>
            <a:r>
              <a:rPr lang="en-US" sz="2138" dirty="0">
                <a:latin typeface="+mj-lt"/>
              </a:rPr>
              <a:t>Of moments and the axial forces due to live loads, dead load &amp; soil pressure are taken from this model, and the reinforcement is determined manually, We use three </a:t>
            </a:r>
          </a:p>
          <a:p>
            <a:pPr lvl="1" algn="l" rtl="0">
              <a:lnSpc>
                <a:spcPct val="150000"/>
              </a:lnSpc>
              <a:buNone/>
            </a:pPr>
            <a:r>
              <a:rPr lang="en-US" sz="2138" dirty="0">
                <a:latin typeface="+mj-lt"/>
              </a:rPr>
              <a:t>basement walls with the following dimensions:</a:t>
            </a:r>
          </a:p>
          <a:p>
            <a:pPr lvl="1" algn="l" rtl="0">
              <a:lnSpc>
                <a:spcPct val="150000"/>
              </a:lnSpc>
              <a:buNone/>
            </a:pPr>
            <a:r>
              <a:rPr lang="en-US" sz="2138" dirty="0">
                <a:latin typeface="+mj-lt"/>
              </a:rPr>
              <a:t> </a:t>
            </a:r>
          </a:p>
          <a:p>
            <a:pPr lvl="1" algn="l" rtl="0">
              <a:lnSpc>
                <a:spcPct val="150000"/>
              </a:lnSpc>
              <a:buNone/>
            </a:pPr>
            <a:r>
              <a:rPr lang="en-US" sz="2138" dirty="0">
                <a:latin typeface="+mj-lt"/>
              </a:rPr>
              <a:t> (b3=600mm, b2=450, b1=300mm)</a:t>
            </a:r>
          </a:p>
          <a:p>
            <a:pPr lvl="1" algn="justLow" rtl="0">
              <a:lnSpc>
                <a:spcPct val="150000"/>
              </a:lnSpc>
              <a:buNone/>
            </a:pPr>
            <a:r>
              <a:rPr lang="en-US" sz="2138" b="1" dirty="0"/>
              <a:t> </a:t>
            </a:r>
          </a:p>
          <a:p>
            <a:endParaRPr lang="ar-SA" dirty="0"/>
          </a:p>
        </p:txBody>
      </p:sp>
    </p:spTree>
    <p:extLst>
      <p:ext uri="{BB962C8B-B14F-4D97-AF65-F5344CB8AC3E}">
        <p14:creationId xmlns="" xmlns:p14="http://schemas.microsoft.com/office/powerpoint/2010/main" val="2678837586"/>
      </p:ext>
    </p:extLst>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we accomplished in this part of graduation project</a:t>
            </a:r>
            <a:endParaRPr lang="en-GB" dirty="0"/>
          </a:p>
        </p:txBody>
      </p:sp>
      <p:sp>
        <p:nvSpPr>
          <p:cNvPr id="3" name="Content Placeholder 2"/>
          <p:cNvSpPr>
            <a:spLocks noGrp="1"/>
          </p:cNvSpPr>
          <p:nvPr>
            <p:ph idx="1"/>
          </p:nvPr>
        </p:nvSpPr>
        <p:spPr/>
        <p:txBody>
          <a:bodyPr>
            <a:normAutofit fontScale="92500" lnSpcReduction="10000"/>
          </a:bodyPr>
          <a:lstStyle/>
          <a:p>
            <a:pPr marL="0" indent="0" algn="l" rtl="0">
              <a:buNone/>
            </a:pPr>
            <a:r>
              <a:rPr lang="en-US" dirty="0" smtClean="0"/>
              <a:t> * </a:t>
            </a:r>
            <a:r>
              <a:rPr lang="en-US" dirty="0"/>
              <a:t>We collect all of the necessary data that related to the project: materials, loads and load combinations, site investigation and seismic factors</a:t>
            </a:r>
            <a:r>
              <a:rPr lang="en-US" dirty="0" smtClean="0"/>
              <a:t>.</a:t>
            </a:r>
          </a:p>
          <a:p>
            <a:pPr marL="0" indent="0" algn="l" rtl="0">
              <a:buNone/>
            </a:pPr>
            <a:endParaRPr lang="en-US" dirty="0" smtClean="0"/>
          </a:p>
          <a:p>
            <a:pPr algn="l" rtl="0"/>
            <a:r>
              <a:rPr lang="en-US" dirty="0" smtClean="0"/>
              <a:t>* </a:t>
            </a:r>
            <a:r>
              <a:rPr lang="en-US" dirty="0"/>
              <a:t>Make a new distribution of the columns centers in the floors, and  modified the architectural plans  based on this distribution</a:t>
            </a:r>
            <a:r>
              <a:rPr lang="en-US" dirty="0" smtClean="0"/>
              <a:t>.</a:t>
            </a:r>
          </a:p>
          <a:p>
            <a:pPr algn="l" rtl="0"/>
            <a:endParaRPr lang="en-US" dirty="0" smtClean="0"/>
          </a:p>
          <a:p>
            <a:pPr algn="l" rtl="0"/>
            <a:r>
              <a:rPr lang="en-US" dirty="0" smtClean="0"/>
              <a:t>* </a:t>
            </a:r>
            <a:r>
              <a:rPr lang="en-US" dirty="0"/>
              <a:t>Choosing the proper structural </a:t>
            </a:r>
            <a:r>
              <a:rPr lang="en-US" dirty="0" smtClean="0"/>
              <a:t>system</a:t>
            </a:r>
            <a:r>
              <a:rPr lang="en-GB" dirty="0" smtClean="0"/>
              <a:t>.</a:t>
            </a:r>
          </a:p>
          <a:p>
            <a:pPr algn="l" rtl="0"/>
            <a:endParaRPr lang="en-GB" dirty="0" smtClean="0"/>
          </a:p>
          <a:p>
            <a:pPr algn="l" rtl="0"/>
            <a:r>
              <a:rPr lang="en-US" dirty="0" smtClean="0"/>
              <a:t>* draw the structure on sap 2000</a:t>
            </a:r>
          </a:p>
        </p:txBody>
      </p:sp>
    </p:spTree>
    <p:extLst>
      <p:ext uri="{BB962C8B-B14F-4D97-AF65-F5344CB8AC3E}">
        <p14:creationId xmlns="" xmlns:p14="http://schemas.microsoft.com/office/powerpoint/2010/main" val="224367868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ar-SA"/>
          </a:p>
        </p:txBody>
      </p:sp>
      <p:pic>
        <p:nvPicPr>
          <p:cNvPr id="4" name="عنصر نائب للمحتوى 3" descr="C:\Users\someone\Desktop\2.PNG"/>
          <p:cNvPicPr>
            <a:picLocks noGrp="1"/>
          </p:cNvPicPr>
          <p:nvPr>
            <p:ph idx="1"/>
          </p:nvPr>
        </p:nvPicPr>
        <p:blipFill>
          <a:blip r:embed="rId3" cstate="print"/>
          <a:srcRect/>
          <a:stretch>
            <a:fillRect/>
          </a:stretch>
        </p:blipFill>
        <p:spPr bwMode="auto">
          <a:xfrm>
            <a:off x="57600" y="0"/>
            <a:ext cx="9028800" cy="6858000"/>
          </a:xfrm>
          <a:prstGeom prst="rect">
            <a:avLst/>
          </a:prstGeom>
          <a:noFill/>
          <a:ln w="9525">
            <a:noFill/>
            <a:miter lim="800000"/>
            <a:headEnd/>
            <a:tailEnd/>
          </a:ln>
        </p:spPr>
      </p:pic>
    </p:spTree>
    <p:extLst>
      <p:ext uri="{BB962C8B-B14F-4D97-AF65-F5344CB8AC3E}">
        <p14:creationId xmlns="" xmlns:p14="http://schemas.microsoft.com/office/powerpoint/2010/main" val="1634417058"/>
      </p:ext>
    </p:extLst>
  </p:cSld>
  <p:clrMapOvr>
    <a:masterClrMapping/>
  </p:clrMapOvr>
  <p:transition>
    <p:split orient="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09041" y="152401"/>
            <a:ext cx="8125920" cy="972344"/>
          </a:xfrm>
        </p:spPr>
        <p:txBody>
          <a:bodyPr>
            <a:normAutofit fontScale="90000"/>
          </a:bodyPr>
          <a:lstStyle/>
          <a:p>
            <a:r>
              <a:rPr lang="en-US" dirty="0" smtClean="0"/>
              <a:t>(Moment diagram from sap)</a:t>
            </a:r>
            <a:br>
              <a:rPr lang="en-US" dirty="0" smtClean="0"/>
            </a:br>
            <a:endParaRPr lang="ar-SA" dirty="0"/>
          </a:p>
        </p:txBody>
      </p:sp>
      <p:pic>
        <p:nvPicPr>
          <p:cNvPr id="4" name="عنصر نائب للمحتوى 3" descr="C:\Users\someone\Desktop\التقاط.PNG"/>
          <p:cNvPicPr>
            <a:picLocks noGrp="1"/>
          </p:cNvPicPr>
          <p:nvPr>
            <p:ph idx="1"/>
          </p:nvPr>
        </p:nvPicPr>
        <p:blipFill>
          <a:blip r:embed="rId2" cstate="print"/>
          <a:srcRect/>
          <a:stretch>
            <a:fillRect/>
          </a:stretch>
        </p:blipFill>
        <p:spPr bwMode="auto">
          <a:xfrm>
            <a:off x="57600" y="692696"/>
            <a:ext cx="9028800" cy="6165306"/>
          </a:xfrm>
          <a:prstGeom prst="rect">
            <a:avLst/>
          </a:prstGeom>
          <a:noFill/>
          <a:ln w="9525">
            <a:noFill/>
            <a:miter lim="800000"/>
            <a:headEnd/>
            <a:tailEnd/>
          </a:ln>
        </p:spPr>
      </p:pic>
    </p:spTree>
    <p:extLst>
      <p:ext uri="{BB962C8B-B14F-4D97-AF65-F5344CB8AC3E}">
        <p14:creationId xmlns="" xmlns:p14="http://schemas.microsoft.com/office/powerpoint/2010/main" val="2519532814"/>
      </p:ext>
    </p:extLst>
  </p:cSld>
  <p:clrMapOvr>
    <a:masterClrMapping/>
  </p:clrMapOvr>
  <p:transition>
    <p:split orient="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09041" y="152401"/>
            <a:ext cx="8125920" cy="684312"/>
          </a:xfrm>
        </p:spPr>
        <p:txBody>
          <a:bodyPr>
            <a:noAutofit/>
          </a:bodyPr>
          <a:lstStyle/>
          <a:p>
            <a:pPr algn="l"/>
            <a:r>
              <a:rPr lang="en-US" sz="2819" dirty="0"/>
              <a:t>(shear diagram from sap)</a:t>
            </a:r>
            <a:br>
              <a:rPr lang="en-US" sz="2819" dirty="0"/>
            </a:br>
            <a:endParaRPr lang="ar-SA" sz="2819" dirty="0"/>
          </a:p>
        </p:txBody>
      </p:sp>
      <p:pic>
        <p:nvPicPr>
          <p:cNvPr id="4" name="عنصر نائب للمحتوى 3" descr="C:\Users\someone\Desktop\v22.png"/>
          <p:cNvPicPr>
            <a:picLocks noGrp="1"/>
          </p:cNvPicPr>
          <p:nvPr>
            <p:ph idx="1"/>
          </p:nvPr>
        </p:nvPicPr>
        <p:blipFill>
          <a:blip r:embed="rId2" cstate="print"/>
          <a:srcRect/>
          <a:stretch>
            <a:fillRect/>
          </a:stretch>
        </p:blipFill>
        <p:spPr bwMode="auto">
          <a:xfrm>
            <a:off x="57600" y="548679"/>
            <a:ext cx="9028800" cy="6309321"/>
          </a:xfrm>
          <a:prstGeom prst="rect">
            <a:avLst/>
          </a:prstGeom>
          <a:noFill/>
          <a:ln w="9525">
            <a:noFill/>
            <a:miter lim="800000"/>
            <a:headEnd/>
            <a:tailEnd/>
          </a:ln>
        </p:spPr>
      </p:pic>
    </p:spTree>
    <p:extLst>
      <p:ext uri="{BB962C8B-B14F-4D97-AF65-F5344CB8AC3E}">
        <p14:creationId xmlns="" xmlns:p14="http://schemas.microsoft.com/office/powerpoint/2010/main" val="4248571618"/>
      </p:ext>
    </p:extLst>
  </p:cSld>
  <p:clrMapOvr>
    <a:masterClrMapping/>
  </p:clrMapOvr>
  <p:transition>
    <p:split orient="ver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590355" y="260648"/>
            <a:ext cx="8125920" cy="6597352"/>
          </a:xfrm>
        </p:spPr>
        <p:txBody>
          <a:bodyPr>
            <a:noAutofit/>
          </a:bodyPr>
          <a:lstStyle/>
          <a:p>
            <a:pPr algn="l" rtl="0">
              <a:buNone/>
            </a:pPr>
            <a:r>
              <a:rPr lang="en-US" sz="1069" b="1" i="1" dirty="0"/>
              <a:t>Design for basement three (600 mm wall)</a:t>
            </a:r>
          </a:p>
          <a:p>
            <a:pPr algn="l" rtl="0">
              <a:buNone/>
            </a:pPr>
            <a:r>
              <a:rPr lang="en-US" sz="1069" b="1" i="1" dirty="0"/>
              <a:t>Checks shear capacity for b3</a:t>
            </a:r>
          </a:p>
          <a:p>
            <a:pPr algn="l" rtl="0">
              <a:buNone/>
            </a:pPr>
            <a:r>
              <a:rPr lang="en-US" sz="1069" b="1" i="1" dirty="0"/>
              <a:t> = *0.17* * d* b</a:t>
            </a:r>
          </a:p>
          <a:p>
            <a:pPr algn="l" rtl="0">
              <a:buNone/>
            </a:pPr>
            <a:r>
              <a:rPr lang="en-US" sz="1069" b="1" i="1" dirty="0"/>
              <a:t>Where,</a:t>
            </a:r>
          </a:p>
          <a:p>
            <a:pPr algn="l" rtl="0">
              <a:buNone/>
            </a:pPr>
            <a:r>
              <a:rPr lang="en-US" sz="1069" b="1" i="1" dirty="0"/>
              <a:t> = 0.75           d: depth (mm)</a:t>
            </a:r>
          </a:p>
          <a:p>
            <a:pPr algn="l" rtl="0">
              <a:buNone/>
            </a:pPr>
            <a:r>
              <a:rPr lang="en-US" sz="1069" b="1" i="1" dirty="0" err="1"/>
              <a:t>fc</a:t>
            </a:r>
            <a:r>
              <a:rPr lang="en-US" sz="1069" b="1" i="1" dirty="0"/>
              <a:t> = 40mpa      b: width (mm)</a:t>
            </a:r>
          </a:p>
          <a:p>
            <a:pPr algn="l" rtl="0">
              <a:buNone/>
            </a:pPr>
            <a:r>
              <a:rPr lang="en-US" sz="1069" b="1" i="1" dirty="0"/>
              <a:t> = *0.17* * d* b</a:t>
            </a:r>
          </a:p>
          <a:p>
            <a:pPr algn="l" rtl="0">
              <a:buNone/>
            </a:pPr>
            <a:r>
              <a:rPr lang="en-US" sz="1069" b="1" i="1" dirty="0"/>
              <a:t>=.75*.17**1000*540/1000=</a:t>
            </a:r>
          </a:p>
          <a:p>
            <a:pPr algn="l" rtl="0">
              <a:buNone/>
            </a:pPr>
            <a:r>
              <a:rPr lang="en-US" sz="1069" b="1" i="1" dirty="0"/>
              <a:t>Vu (from sap) =420     ok</a:t>
            </a:r>
          </a:p>
          <a:p>
            <a:pPr algn="l" rtl="0">
              <a:buNone/>
            </a:pPr>
            <a:r>
              <a:rPr lang="en-US" sz="1069" b="1" i="1" dirty="0"/>
              <a:t>Vertical reinforcement:</a:t>
            </a:r>
          </a:p>
          <a:p>
            <a:pPr algn="l" rtl="0">
              <a:buNone/>
            </a:pPr>
            <a:r>
              <a:rPr lang="en-US" sz="1069" b="1" i="1" dirty="0"/>
              <a:t>From sap:</a:t>
            </a:r>
          </a:p>
          <a:p>
            <a:pPr algn="l" rtl="0">
              <a:buNone/>
            </a:pPr>
            <a:r>
              <a:rPr lang="en-US" sz="1069" b="1" i="1" dirty="0"/>
              <a:t>M +</a:t>
            </a:r>
            <a:r>
              <a:rPr lang="en-US" sz="1069" b="1" i="1" dirty="0" err="1"/>
              <a:t>ve</a:t>
            </a:r>
            <a:r>
              <a:rPr lang="en-US" sz="1069" b="1" i="1" dirty="0"/>
              <a:t> max=346kn.m</a:t>
            </a:r>
          </a:p>
          <a:p>
            <a:pPr algn="l" rtl="0">
              <a:buNone/>
            </a:pPr>
            <a:r>
              <a:rPr lang="en-US" sz="1069" b="1" i="1" dirty="0"/>
              <a:t>M –</a:t>
            </a:r>
            <a:r>
              <a:rPr lang="en-US" sz="1069" b="1" i="1" dirty="0" err="1"/>
              <a:t>ve</a:t>
            </a:r>
            <a:r>
              <a:rPr lang="en-US" sz="1069" b="1" i="1" dirty="0"/>
              <a:t> max=159kn.m</a:t>
            </a:r>
          </a:p>
          <a:p>
            <a:pPr algn="l" rtl="0">
              <a:buNone/>
            </a:pPr>
            <a:r>
              <a:rPr lang="en-US" sz="1069" b="1" i="1" dirty="0"/>
              <a:t>For +</a:t>
            </a:r>
            <a:r>
              <a:rPr lang="en-US" sz="1069" b="1" i="1" dirty="0" err="1"/>
              <a:t>ve</a:t>
            </a:r>
            <a:r>
              <a:rPr lang="en-US" sz="1069" b="1" i="1" dirty="0"/>
              <a:t> moment</a:t>
            </a:r>
          </a:p>
          <a:p>
            <a:pPr algn="l" rtl="0">
              <a:buNone/>
            </a:pPr>
            <a:r>
              <a:rPr lang="en-US" sz="1069" b="1" i="1" dirty="0"/>
              <a:t>ρ = 0.85fc/</a:t>
            </a:r>
            <a:r>
              <a:rPr lang="en-US" sz="1069" b="1" i="1" dirty="0" err="1"/>
              <a:t>fy</a:t>
            </a:r>
            <a:r>
              <a:rPr lang="en-US" sz="1069" b="1" i="1" dirty="0"/>
              <a:t> (1 - √1 – (2.61*10^5 * Mu / bd^2 *</a:t>
            </a:r>
            <a:r>
              <a:rPr lang="en-US" sz="1069" b="1" i="1" dirty="0" err="1"/>
              <a:t>fc</a:t>
            </a:r>
            <a:r>
              <a:rPr lang="en-US" sz="1069" b="1" i="1" dirty="0"/>
              <a:t>))</a:t>
            </a:r>
          </a:p>
          <a:p>
            <a:pPr algn="l" rtl="0">
              <a:buNone/>
            </a:pPr>
            <a:r>
              <a:rPr lang="en-US" sz="1069" b="1" i="1" dirty="0"/>
              <a:t>ρ = 0.85*40/420(1 - √1 – (2.61*10^6 * 346 / 1000*540^2 *40))= 3.17*10-3</a:t>
            </a:r>
          </a:p>
          <a:p>
            <a:pPr algn="l" rtl="0">
              <a:buNone/>
            </a:pPr>
            <a:r>
              <a:rPr lang="en-US" sz="1069" b="1" i="1" dirty="0"/>
              <a:t>As= ρ*b*d</a:t>
            </a:r>
          </a:p>
          <a:p>
            <a:pPr algn="l" rtl="0">
              <a:buNone/>
            </a:pPr>
            <a:r>
              <a:rPr lang="en-US" sz="1069" b="1" i="1" dirty="0"/>
              <a:t>=3.17*10-3*1000*540=1727 mm2</a:t>
            </a:r>
          </a:p>
          <a:p>
            <a:pPr algn="l" rtl="0">
              <a:buNone/>
            </a:pPr>
            <a:r>
              <a:rPr lang="en-US" sz="1069" b="1" i="1" dirty="0"/>
              <a:t>Use 8</a:t>
            </a:r>
            <a:r>
              <a:rPr lang="en-US" sz="1069" b="1" i="1" dirty="0">
                <a:sym typeface="Symbol"/>
              </a:rPr>
              <a:t></a:t>
            </a:r>
            <a:r>
              <a:rPr lang="en-US" sz="1069" b="1" i="1" dirty="0"/>
              <a:t>18</a:t>
            </a:r>
          </a:p>
          <a:p>
            <a:pPr algn="l" rtl="0">
              <a:buNone/>
            </a:pPr>
            <a:r>
              <a:rPr lang="en-US" sz="1069" b="1" i="1" dirty="0"/>
              <a:t>For –</a:t>
            </a:r>
            <a:r>
              <a:rPr lang="en-US" sz="1069" b="1" i="1" dirty="0" err="1"/>
              <a:t>ve</a:t>
            </a:r>
            <a:r>
              <a:rPr lang="en-US" sz="1069" b="1" i="1" dirty="0"/>
              <a:t> moments= M –</a:t>
            </a:r>
            <a:r>
              <a:rPr lang="en-US" sz="1069" b="1" i="1" dirty="0" err="1"/>
              <a:t>ve</a:t>
            </a:r>
            <a:r>
              <a:rPr lang="en-US" sz="1069" b="1" i="1" dirty="0"/>
              <a:t> max=159kn.m</a:t>
            </a:r>
          </a:p>
          <a:p>
            <a:pPr algn="l" rtl="0">
              <a:buNone/>
            </a:pPr>
            <a:r>
              <a:rPr lang="en-US" sz="1069" b="1" i="1" dirty="0"/>
              <a:t>ρ = 0.85fc/</a:t>
            </a:r>
            <a:r>
              <a:rPr lang="en-US" sz="1069" b="1" i="1" dirty="0" err="1"/>
              <a:t>fy</a:t>
            </a:r>
            <a:r>
              <a:rPr lang="en-US" sz="1069" b="1" i="1" dirty="0"/>
              <a:t> (1 - √1 – (2.61*10^5 * Mu / bd^2 *</a:t>
            </a:r>
            <a:r>
              <a:rPr lang="en-US" sz="1069" b="1" i="1" dirty="0" err="1"/>
              <a:t>fc</a:t>
            </a:r>
            <a:r>
              <a:rPr lang="en-US" sz="1069" b="1" i="1" dirty="0"/>
              <a:t>))</a:t>
            </a:r>
          </a:p>
          <a:p>
            <a:pPr algn="l" rtl="0">
              <a:buNone/>
            </a:pPr>
            <a:r>
              <a:rPr lang="en-US" sz="1069" b="1" i="1" dirty="0"/>
              <a:t>ρ = 0.85*40/420(1 - √1 – (2.61*10^6*159 /1000*540^2 *40))=1.453*10-3</a:t>
            </a:r>
          </a:p>
          <a:p>
            <a:pPr algn="l" rtl="0">
              <a:buNone/>
            </a:pPr>
            <a:r>
              <a:rPr lang="en-US" sz="1069" b="1" i="1" dirty="0"/>
              <a:t>As= ρ*b*d</a:t>
            </a:r>
          </a:p>
          <a:p>
            <a:pPr algn="l" rtl="0">
              <a:buNone/>
            </a:pPr>
            <a:r>
              <a:rPr lang="en-US" sz="1069" b="1" i="1" dirty="0"/>
              <a:t>=1.453*10-3*1000*540=785mm</a:t>
            </a:r>
          </a:p>
          <a:p>
            <a:pPr algn="l" rtl="0">
              <a:buNone/>
            </a:pPr>
            <a:r>
              <a:rPr lang="en-US" sz="1069" b="1" i="1" dirty="0"/>
              <a:t>Use 5</a:t>
            </a:r>
            <a:r>
              <a:rPr lang="en-US" sz="1069" b="1" i="1" dirty="0">
                <a:sym typeface="Symbol"/>
              </a:rPr>
              <a:t></a:t>
            </a:r>
            <a:r>
              <a:rPr lang="en-US" sz="1069" b="1" i="1" dirty="0"/>
              <a:t>14</a:t>
            </a:r>
          </a:p>
          <a:p>
            <a:pPr algn="l" rtl="0">
              <a:buNone/>
            </a:pPr>
            <a:r>
              <a:rPr lang="en-US" sz="1069" b="1" i="1" dirty="0"/>
              <a:t>As min= </a:t>
            </a:r>
            <a:r>
              <a:rPr lang="en-US" sz="1069" b="1" i="1" dirty="0" err="1"/>
              <a:t>ρmin</a:t>
            </a:r>
            <a:r>
              <a:rPr lang="en-US" sz="1069" b="1" i="1" dirty="0"/>
              <a:t>*b*d</a:t>
            </a:r>
          </a:p>
          <a:p>
            <a:pPr algn="l" rtl="0">
              <a:buNone/>
            </a:pPr>
            <a:r>
              <a:rPr lang="en-US" sz="1069" b="1" i="1" dirty="0"/>
              <a:t>As min=.0033*1000*540=1620mm</a:t>
            </a:r>
          </a:p>
          <a:p>
            <a:pPr algn="l" rtl="0">
              <a:buNone/>
            </a:pPr>
            <a:r>
              <a:rPr lang="en-US" sz="1069" b="1" i="1" dirty="0"/>
              <a:t>Use 7</a:t>
            </a:r>
            <a:r>
              <a:rPr lang="en-US" sz="1069" b="1" i="1" dirty="0">
                <a:sym typeface="Symbol"/>
              </a:rPr>
              <a:t></a:t>
            </a:r>
            <a:r>
              <a:rPr lang="en-US" sz="1069" b="1" i="1" dirty="0"/>
              <a:t>18</a:t>
            </a:r>
          </a:p>
          <a:p>
            <a:pPr algn="l" rtl="0">
              <a:buNone/>
            </a:pPr>
            <a:r>
              <a:rPr lang="en-US" sz="1069" b="1" i="1" dirty="0"/>
              <a:t>Horizontal reinforcement:</a:t>
            </a:r>
          </a:p>
          <a:p>
            <a:pPr algn="l" rtl="0">
              <a:buNone/>
            </a:pPr>
            <a:r>
              <a:rPr lang="en-US" sz="1069" b="1" i="1" dirty="0"/>
              <a:t>As= ρ*b*h</a:t>
            </a:r>
          </a:p>
          <a:p>
            <a:pPr algn="l" rtl="0">
              <a:buNone/>
            </a:pPr>
            <a:r>
              <a:rPr lang="en-US" sz="1069" b="1" i="1" dirty="0"/>
              <a:t>As min=.003*1000*600=1800mm</a:t>
            </a:r>
          </a:p>
          <a:p>
            <a:pPr algn="l" rtl="0">
              <a:buNone/>
            </a:pPr>
            <a:r>
              <a:rPr lang="en-US" sz="1069" b="1" i="1" dirty="0"/>
              <a:t>Use 8</a:t>
            </a:r>
            <a:r>
              <a:rPr lang="en-US" sz="1069" b="1" i="1" dirty="0">
                <a:sym typeface="Symbol"/>
              </a:rPr>
              <a:t></a:t>
            </a:r>
            <a:r>
              <a:rPr lang="en-US" sz="1069" b="1" i="1" dirty="0"/>
              <a:t>18</a:t>
            </a:r>
          </a:p>
          <a:p>
            <a:pPr algn="l" rtl="0">
              <a:buNone/>
            </a:pPr>
            <a:r>
              <a:rPr lang="en-US" sz="1069" b="1" i="1" dirty="0"/>
              <a:t>Use 4</a:t>
            </a:r>
            <a:r>
              <a:rPr lang="en-US" sz="1069" b="1" i="1" dirty="0">
                <a:sym typeface="Symbol"/>
              </a:rPr>
              <a:t></a:t>
            </a:r>
            <a:r>
              <a:rPr lang="en-US" sz="1069" b="1" i="1" dirty="0"/>
              <a:t>18 in each direction</a:t>
            </a:r>
          </a:p>
          <a:p>
            <a:pPr algn="l" rtl="0">
              <a:buNone/>
            </a:pPr>
            <a:r>
              <a:rPr lang="en-US" sz="1069" b="1" i="1" dirty="0"/>
              <a:t> </a:t>
            </a:r>
          </a:p>
          <a:p>
            <a:pPr algn="l">
              <a:buNone/>
            </a:pPr>
            <a:endParaRPr lang="ar-SA" sz="1069" b="1" i="1" dirty="0"/>
          </a:p>
        </p:txBody>
      </p:sp>
    </p:spTree>
    <p:extLst>
      <p:ext uri="{BB962C8B-B14F-4D97-AF65-F5344CB8AC3E}">
        <p14:creationId xmlns="" xmlns:p14="http://schemas.microsoft.com/office/powerpoint/2010/main" val="3859680978"/>
      </p:ext>
    </p:extLst>
  </p:cSld>
  <p:clrMapOvr>
    <a:masterClrMapping/>
  </p:clrMapOvr>
  <p:transition>
    <p:split orient="ver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09040" y="152400"/>
            <a:ext cx="6551488" cy="756320"/>
          </a:xfrm>
        </p:spPr>
        <p:txBody>
          <a:bodyPr>
            <a:normAutofit/>
          </a:bodyPr>
          <a:lstStyle/>
          <a:p>
            <a:pPr algn="l"/>
            <a:r>
              <a:rPr lang="en-US" sz="1944" dirty="0"/>
              <a:t>Reinforcement for basement two (450mm wall)</a:t>
            </a:r>
            <a:endParaRPr lang="ar-SA" sz="1944" dirty="0"/>
          </a:p>
        </p:txBody>
      </p:sp>
      <p:sp>
        <p:nvSpPr>
          <p:cNvPr id="2" name="عنصر نائب للمحتوى 1"/>
          <p:cNvSpPr>
            <a:spLocks noGrp="1"/>
          </p:cNvSpPr>
          <p:nvPr>
            <p:ph idx="1"/>
          </p:nvPr>
        </p:nvSpPr>
        <p:spPr>
          <a:xfrm>
            <a:off x="509041" y="836711"/>
            <a:ext cx="8125920" cy="6021289"/>
          </a:xfrm>
        </p:spPr>
        <p:txBody>
          <a:bodyPr>
            <a:normAutofit/>
          </a:bodyPr>
          <a:lstStyle/>
          <a:p>
            <a:pPr algn="l" rtl="0">
              <a:buNone/>
            </a:pPr>
            <a:r>
              <a:rPr lang="en-US" sz="972" b="1" dirty="0"/>
              <a:t>Check shears capacity for b2:</a:t>
            </a:r>
          </a:p>
          <a:p>
            <a:pPr algn="l" rtl="0">
              <a:buNone/>
            </a:pPr>
            <a:r>
              <a:rPr lang="en-US" sz="972" b="1" dirty="0"/>
              <a:t> = *0.17* * d* b</a:t>
            </a:r>
          </a:p>
          <a:p>
            <a:pPr algn="l" rtl="0">
              <a:buNone/>
            </a:pPr>
            <a:r>
              <a:rPr lang="en-US" sz="972" b="1" dirty="0"/>
              <a:t>Where,</a:t>
            </a:r>
          </a:p>
          <a:p>
            <a:pPr algn="l" rtl="0">
              <a:buNone/>
            </a:pPr>
            <a:r>
              <a:rPr lang="en-US" sz="972" b="1" dirty="0"/>
              <a:t> = 0.75           d: depth (mm)</a:t>
            </a:r>
          </a:p>
          <a:p>
            <a:pPr algn="l" rtl="0">
              <a:buNone/>
            </a:pPr>
            <a:r>
              <a:rPr lang="en-US" sz="972" b="1" dirty="0" err="1"/>
              <a:t>fc</a:t>
            </a:r>
            <a:r>
              <a:rPr lang="en-US" sz="972" b="1" dirty="0"/>
              <a:t> = 40mpa           b: width (mm)</a:t>
            </a:r>
          </a:p>
          <a:p>
            <a:pPr algn="l" rtl="0">
              <a:buNone/>
            </a:pPr>
            <a:r>
              <a:rPr lang="en-US" sz="972" b="1" dirty="0"/>
              <a:t> = *0.17* * d* b</a:t>
            </a:r>
          </a:p>
          <a:p>
            <a:pPr algn="l" rtl="0">
              <a:buNone/>
            </a:pPr>
            <a:r>
              <a:rPr lang="en-US" sz="972" b="1" dirty="0"/>
              <a:t>=.75*.17**1000*390/1000=308.3kn</a:t>
            </a:r>
          </a:p>
          <a:p>
            <a:pPr algn="l" rtl="0">
              <a:buNone/>
            </a:pPr>
            <a:r>
              <a:rPr lang="en-US" sz="972" b="1" dirty="0"/>
              <a:t>Vu (from sap)=384kn     ok</a:t>
            </a:r>
          </a:p>
          <a:p>
            <a:pPr algn="l" rtl="0">
              <a:buNone/>
            </a:pPr>
            <a:r>
              <a:rPr lang="en-US" sz="972" b="1" dirty="0"/>
              <a:t>Vertical reinforcement:</a:t>
            </a:r>
          </a:p>
          <a:p>
            <a:pPr algn="l" rtl="0">
              <a:buNone/>
            </a:pPr>
            <a:r>
              <a:rPr lang="en-US" sz="972" b="1" dirty="0"/>
              <a:t>From sap:</a:t>
            </a:r>
          </a:p>
          <a:p>
            <a:pPr algn="l" rtl="0">
              <a:buNone/>
            </a:pPr>
            <a:r>
              <a:rPr lang="en-US" sz="972" b="1" dirty="0"/>
              <a:t>M +</a:t>
            </a:r>
            <a:r>
              <a:rPr lang="en-US" sz="972" b="1" dirty="0" err="1"/>
              <a:t>ve</a:t>
            </a:r>
            <a:r>
              <a:rPr lang="en-US" sz="972" b="1" dirty="0"/>
              <a:t> max=247kn.m</a:t>
            </a:r>
          </a:p>
          <a:p>
            <a:pPr algn="l" rtl="0">
              <a:buNone/>
            </a:pPr>
            <a:r>
              <a:rPr lang="en-US" sz="972" b="1" dirty="0"/>
              <a:t>M –</a:t>
            </a:r>
            <a:r>
              <a:rPr lang="en-US" sz="972" b="1" dirty="0" err="1"/>
              <a:t>ve</a:t>
            </a:r>
            <a:r>
              <a:rPr lang="en-US" sz="972" b="1" dirty="0"/>
              <a:t> max=102kn.m</a:t>
            </a:r>
          </a:p>
          <a:p>
            <a:pPr algn="l" rtl="0">
              <a:buNone/>
            </a:pPr>
            <a:r>
              <a:rPr lang="en-US" sz="972" b="1" dirty="0"/>
              <a:t>For +</a:t>
            </a:r>
            <a:r>
              <a:rPr lang="en-US" sz="972" b="1" dirty="0" err="1"/>
              <a:t>ve</a:t>
            </a:r>
            <a:r>
              <a:rPr lang="en-US" sz="972" b="1" dirty="0"/>
              <a:t> moment</a:t>
            </a:r>
          </a:p>
          <a:p>
            <a:pPr algn="l" rtl="0">
              <a:buNone/>
            </a:pPr>
            <a:r>
              <a:rPr lang="en-US" sz="972" b="1" dirty="0"/>
              <a:t>ρ = 0.85fc/</a:t>
            </a:r>
            <a:r>
              <a:rPr lang="en-US" sz="972" b="1" dirty="0" err="1"/>
              <a:t>fy</a:t>
            </a:r>
            <a:r>
              <a:rPr lang="en-US" sz="972" b="1" dirty="0"/>
              <a:t> (1 - √1 – (2.61*10^5 * Mu / bd^2 *</a:t>
            </a:r>
            <a:r>
              <a:rPr lang="en-US" sz="972" b="1" dirty="0" err="1"/>
              <a:t>fc</a:t>
            </a:r>
            <a:r>
              <a:rPr lang="en-US" sz="972" b="1" dirty="0"/>
              <a:t>))</a:t>
            </a:r>
          </a:p>
          <a:p>
            <a:pPr algn="l" rtl="0">
              <a:buNone/>
            </a:pPr>
            <a:r>
              <a:rPr lang="en-US" sz="972" b="1" dirty="0"/>
              <a:t>ρ = 0.85*40/420(1 - √1 – (2.61*10^6 * 247/ 1000*390^2 *40))= 4.41*10-3</a:t>
            </a:r>
          </a:p>
          <a:p>
            <a:pPr algn="l" rtl="0">
              <a:buNone/>
            </a:pPr>
            <a:r>
              <a:rPr lang="en-US" sz="972" b="1" dirty="0"/>
              <a:t>As= ρ*b*d</a:t>
            </a:r>
          </a:p>
          <a:p>
            <a:pPr algn="l" rtl="0">
              <a:buNone/>
            </a:pPr>
            <a:r>
              <a:rPr lang="en-US" sz="972" b="1" dirty="0"/>
              <a:t>=3.17*10-3*1000*390=1720 mm2</a:t>
            </a:r>
          </a:p>
          <a:p>
            <a:pPr algn="l" rtl="0">
              <a:buNone/>
            </a:pPr>
            <a:r>
              <a:rPr lang="en-US" sz="972" b="1" dirty="0"/>
              <a:t>Use 7</a:t>
            </a:r>
            <a:r>
              <a:rPr lang="en-US" sz="972" b="1" dirty="0">
                <a:sym typeface="Symbol"/>
              </a:rPr>
              <a:t></a:t>
            </a:r>
            <a:r>
              <a:rPr lang="en-US" sz="972" b="1" dirty="0"/>
              <a:t>18</a:t>
            </a:r>
          </a:p>
          <a:p>
            <a:pPr algn="l" rtl="0">
              <a:buNone/>
            </a:pPr>
            <a:r>
              <a:rPr lang="en-US" sz="972" b="1" dirty="0"/>
              <a:t>For –</a:t>
            </a:r>
            <a:r>
              <a:rPr lang="en-US" sz="972" b="1" dirty="0" err="1"/>
              <a:t>ve</a:t>
            </a:r>
            <a:r>
              <a:rPr lang="en-US" sz="972" b="1" dirty="0"/>
              <a:t> moments= M –</a:t>
            </a:r>
            <a:r>
              <a:rPr lang="en-US" sz="972" b="1" dirty="0" err="1"/>
              <a:t>ve</a:t>
            </a:r>
            <a:r>
              <a:rPr lang="en-US" sz="972" b="1" dirty="0"/>
              <a:t> max=102kn.m</a:t>
            </a:r>
          </a:p>
          <a:p>
            <a:pPr algn="l" rtl="0">
              <a:buNone/>
            </a:pPr>
            <a:r>
              <a:rPr lang="en-US" sz="972" b="1" dirty="0"/>
              <a:t>ρ = 0.85fc/</a:t>
            </a:r>
            <a:r>
              <a:rPr lang="en-US" sz="972" b="1" dirty="0" err="1"/>
              <a:t>fy</a:t>
            </a:r>
            <a:r>
              <a:rPr lang="en-US" sz="972" b="1" dirty="0"/>
              <a:t> (1 - √1 – (2.61*10^6* Mu / bd^2 *</a:t>
            </a:r>
            <a:r>
              <a:rPr lang="en-US" sz="972" b="1" dirty="0" err="1"/>
              <a:t>fc</a:t>
            </a:r>
            <a:r>
              <a:rPr lang="en-US" sz="972" b="1" dirty="0"/>
              <a:t>))</a:t>
            </a:r>
          </a:p>
          <a:p>
            <a:pPr algn="l" rtl="0">
              <a:buNone/>
            </a:pPr>
            <a:r>
              <a:rPr lang="en-US" sz="972" b="1" dirty="0"/>
              <a:t>ρ = 0.85*40/420(1 - √1 – (2.61*10^6*159 /1000*540^2 *40))=1.8*10-3</a:t>
            </a:r>
          </a:p>
          <a:p>
            <a:pPr algn="l" rtl="0">
              <a:buNone/>
            </a:pPr>
            <a:r>
              <a:rPr lang="en-US" sz="972" b="1" dirty="0"/>
              <a:t>As= ρ*b*d</a:t>
            </a:r>
          </a:p>
          <a:p>
            <a:pPr algn="l" rtl="0">
              <a:buNone/>
            </a:pPr>
            <a:r>
              <a:rPr lang="en-US" sz="972" b="1" dirty="0"/>
              <a:t>=1.453*10-3*1000*390=698.5mm</a:t>
            </a:r>
          </a:p>
          <a:p>
            <a:pPr algn="l" rtl="0">
              <a:buNone/>
            </a:pPr>
            <a:r>
              <a:rPr lang="en-US" sz="972" b="1" dirty="0"/>
              <a:t>As min= </a:t>
            </a:r>
            <a:r>
              <a:rPr lang="en-US" sz="972" b="1" dirty="0" err="1"/>
              <a:t>ρmin</a:t>
            </a:r>
            <a:r>
              <a:rPr lang="en-US" sz="972" b="1" dirty="0"/>
              <a:t>*b*d</a:t>
            </a:r>
          </a:p>
          <a:p>
            <a:pPr algn="l" rtl="0">
              <a:buNone/>
            </a:pPr>
            <a:r>
              <a:rPr lang="en-US" sz="972" b="1" dirty="0"/>
              <a:t>As min=.0033*1000*390=1620mm</a:t>
            </a:r>
          </a:p>
          <a:p>
            <a:pPr algn="l" rtl="0">
              <a:buNone/>
            </a:pPr>
            <a:r>
              <a:rPr lang="en-US" sz="972" b="1" dirty="0"/>
              <a:t>Use 7</a:t>
            </a:r>
            <a:r>
              <a:rPr lang="en-US" sz="972" b="1" dirty="0">
                <a:sym typeface="Symbol"/>
              </a:rPr>
              <a:t></a:t>
            </a:r>
            <a:r>
              <a:rPr lang="en-US" sz="972" b="1" dirty="0"/>
              <a:t>18</a:t>
            </a:r>
          </a:p>
          <a:p>
            <a:pPr algn="l" rtl="0">
              <a:buNone/>
            </a:pPr>
            <a:r>
              <a:rPr lang="en-US" sz="972" b="1" dirty="0"/>
              <a:t>Horizontal reinforcement:</a:t>
            </a:r>
          </a:p>
          <a:p>
            <a:pPr algn="l" rtl="0">
              <a:buNone/>
            </a:pPr>
            <a:r>
              <a:rPr lang="en-US" sz="972" b="1" dirty="0"/>
              <a:t>As= ρ*b*h</a:t>
            </a:r>
          </a:p>
          <a:p>
            <a:pPr algn="l" rtl="0">
              <a:buNone/>
            </a:pPr>
            <a:r>
              <a:rPr lang="en-US" sz="972" b="1" dirty="0"/>
              <a:t>As min=.003*1000*450=1350mm</a:t>
            </a:r>
          </a:p>
          <a:p>
            <a:pPr algn="l" rtl="0">
              <a:buNone/>
            </a:pPr>
            <a:r>
              <a:rPr lang="en-US" sz="972" b="1" dirty="0"/>
              <a:t>Use 6</a:t>
            </a:r>
            <a:r>
              <a:rPr lang="en-US" sz="972" b="1" dirty="0">
                <a:sym typeface="Symbol"/>
              </a:rPr>
              <a:t></a:t>
            </a:r>
            <a:r>
              <a:rPr lang="en-US" sz="972" b="1" dirty="0"/>
              <a:t>16</a:t>
            </a:r>
          </a:p>
          <a:p>
            <a:pPr algn="l" rtl="0">
              <a:buNone/>
            </a:pPr>
            <a:r>
              <a:rPr lang="en-US" sz="972" b="1" dirty="0"/>
              <a:t>Use 3</a:t>
            </a:r>
            <a:r>
              <a:rPr lang="en-US" sz="972" b="1" dirty="0">
                <a:sym typeface="Symbol"/>
              </a:rPr>
              <a:t></a:t>
            </a:r>
            <a:r>
              <a:rPr lang="en-US" sz="972" b="1" dirty="0"/>
              <a:t>16 in each direction</a:t>
            </a:r>
          </a:p>
          <a:p>
            <a:pPr algn="l">
              <a:buNone/>
            </a:pPr>
            <a:endParaRPr lang="ar-SA" sz="972" b="1" dirty="0"/>
          </a:p>
        </p:txBody>
      </p:sp>
    </p:spTree>
    <p:extLst>
      <p:ext uri="{BB962C8B-B14F-4D97-AF65-F5344CB8AC3E}">
        <p14:creationId xmlns="" xmlns:p14="http://schemas.microsoft.com/office/powerpoint/2010/main" val="1318580520"/>
      </p:ext>
    </p:extLst>
  </p:cSld>
  <p:clrMapOvr>
    <a:masterClrMapping/>
  </p:clrMapOvr>
  <p:transition>
    <p:split orient="vert"/>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57600" y="0"/>
            <a:ext cx="9028800" cy="8397552"/>
          </a:xfrm>
        </p:spPr>
        <p:txBody>
          <a:bodyPr>
            <a:noAutofit/>
          </a:bodyPr>
          <a:lstStyle/>
          <a:p>
            <a:pPr algn="l" rtl="0">
              <a:buNone/>
            </a:pPr>
            <a:r>
              <a:rPr lang="en-US" sz="972" i="1" dirty="0"/>
              <a:t>Check</a:t>
            </a:r>
            <a:r>
              <a:rPr lang="en-US" sz="1069" b="1" i="1" dirty="0"/>
              <a:t>s shear capacity for basement one (300mm wall):</a:t>
            </a:r>
          </a:p>
          <a:p>
            <a:pPr algn="l" rtl="0">
              <a:buNone/>
            </a:pPr>
            <a:r>
              <a:rPr lang="en-US" sz="1069" b="1" i="1" dirty="0"/>
              <a:t> = *0.17* * d* b</a:t>
            </a:r>
          </a:p>
          <a:p>
            <a:pPr algn="l" rtl="0">
              <a:buNone/>
            </a:pPr>
            <a:r>
              <a:rPr lang="en-US" sz="1069" b="1" i="1" dirty="0"/>
              <a:t>Where,</a:t>
            </a:r>
          </a:p>
          <a:p>
            <a:pPr algn="l" rtl="0">
              <a:buNone/>
            </a:pPr>
            <a:r>
              <a:rPr lang="en-US" sz="1069" b="1" i="1" dirty="0"/>
              <a:t> = 0.75           d: depth (mm)</a:t>
            </a:r>
          </a:p>
          <a:p>
            <a:pPr algn="l" rtl="0">
              <a:buNone/>
            </a:pPr>
            <a:r>
              <a:rPr lang="en-US" sz="1069" b="1" i="1" dirty="0" err="1"/>
              <a:t>fc</a:t>
            </a:r>
            <a:r>
              <a:rPr lang="en-US" sz="1069" b="1" i="1" dirty="0"/>
              <a:t> =40mpa      b: width (mm)</a:t>
            </a:r>
          </a:p>
          <a:p>
            <a:pPr algn="l" rtl="0">
              <a:buNone/>
            </a:pPr>
            <a:r>
              <a:rPr lang="en-US" sz="1069" b="1" i="1" dirty="0"/>
              <a:t> = *0.17* * d* b</a:t>
            </a:r>
          </a:p>
          <a:p>
            <a:pPr algn="l" rtl="0">
              <a:buNone/>
            </a:pPr>
            <a:r>
              <a:rPr lang="en-US" sz="1069" b="1" i="1" dirty="0"/>
              <a:t>=.75*.17**1000*240/1000=189.75</a:t>
            </a:r>
          </a:p>
          <a:p>
            <a:pPr algn="l" rtl="0">
              <a:buNone/>
            </a:pPr>
            <a:r>
              <a:rPr lang="en-US" sz="1069" b="1" i="1" dirty="0"/>
              <a:t>Vu (from sap)=140    ok</a:t>
            </a:r>
          </a:p>
          <a:p>
            <a:pPr algn="l" rtl="0">
              <a:buNone/>
            </a:pPr>
            <a:r>
              <a:rPr lang="en-US" sz="1069" b="1" i="1" dirty="0"/>
              <a:t> </a:t>
            </a:r>
          </a:p>
          <a:p>
            <a:pPr algn="l" rtl="0">
              <a:buNone/>
            </a:pPr>
            <a:r>
              <a:rPr lang="en-US" sz="1069" b="1" i="1" dirty="0"/>
              <a:t>From sap:</a:t>
            </a:r>
          </a:p>
          <a:p>
            <a:pPr algn="l" rtl="0">
              <a:buNone/>
            </a:pPr>
            <a:r>
              <a:rPr lang="en-US" sz="1069" b="1" i="1" dirty="0"/>
              <a:t>M +</a:t>
            </a:r>
            <a:r>
              <a:rPr lang="en-US" sz="1069" b="1" i="1" dirty="0" err="1"/>
              <a:t>ve</a:t>
            </a:r>
            <a:r>
              <a:rPr lang="en-US" sz="1069" b="1" i="1" dirty="0"/>
              <a:t> max=126kn.m</a:t>
            </a:r>
          </a:p>
          <a:p>
            <a:pPr algn="l" rtl="0">
              <a:buNone/>
            </a:pPr>
            <a:r>
              <a:rPr lang="en-US" sz="1069" b="1" i="1" dirty="0"/>
              <a:t>M –</a:t>
            </a:r>
            <a:r>
              <a:rPr lang="en-US" sz="1069" b="1" i="1" dirty="0" err="1"/>
              <a:t>ve</a:t>
            </a:r>
            <a:r>
              <a:rPr lang="en-US" sz="1069" b="1" i="1" dirty="0"/>
              <a:t> max=51kn.m</a:t>
            </a:r>
          </a:p>
          <a:p>
            <a:pPr algn="l" rtl="0">
              <a:buNone/>
            </a:pPr>
            <a:r>
              <a:rPr lang="en-US" sz="1069" b="1" i="1" dirty="0"/>
              <a:t>For +</a:t>
            </a:r>
            <a:r>
              <a:rPr lang="en-US" sz="1069" b="1" i="1" dirty="0" err="1"/>
              <a:t>ve</a:t>
            </a:r>
            <a:r>
              <a:rPr lang="en-US" sz="1069" b="1" i="1" dirty="0"/>
              <a:t> moment</a:t>
            </a:r>
          </a:p>
          <a:p>
            <a:pPr algn="l" rtl="0">
              <a:buNone/>
            </a:pPr>
            <a:r>
              <a:rPr lang="en-US" sz="1069" b="1" i="1" dirty="0"/>
              <a:t>ρ = 0.85fc/</a:t>
            </a:r>
            <a:r>
              <a:rPr lang="en-US" sz="1069" b="1" i="1" dirty="0" err="1"/>
              <a:t>fy</a:t>
            </a:r>
            <a:r>
              <a:rPr lang="en-US" sz="1069" b="1" i="1" dirty="0"/>
              <a:t> (1 - √1 – (2.61*10^6 * Mu / bd^2 *</a:t>
            </a:r>
            <a:r>
              <a:rPr lang="en-US" sz="1069" b="1" i="1" dirty="0" err="1"/>
              <a:t>fc</a:t>
            </a:r>
            <a:r>
              <a:rPr lang="en-US" sz="1069" b="1" i="1" dirty="0"/>
              <a:t>))</a:t>
            </a:r>
          </a:p>
          <a:p>
            <a:pPr algn="l" rtl="0">
              <a:buNone/>
            </a:pPr>
            <a:r>
              <a:rPr lang="en-US" sz="1069" b="1" i="1" dirty="0"/>
              <a:t> </a:t>
            </a:r>
          </a:p>
          <a:p>
            <a:pPr algn="l" rtl="0">
              <a:buNone/>
            </a:pPr>
            <a:r>
              <a:rPr lang="en-US" sz="1069" b="1" i="1" dirty="0"/>
              <a:t>ρ = 0.85*40/420(1 - √1 – (2.61*10^6 * 126 / 1000*240^2 *40))= 5.99*10-3</a:t>
            </a:r>
          </a:p>
          <a:p>
            <a:pPr algn="l" rtl="0">
              <a:buNone/>
            </a:pPr>
            <a:r>
              <a:rPr lang="en-US" sz="1069" b="1" i="1" dirty="0"/>
              <a:t>As= ρ*b*d</a:t>
            </a:r>
          </a:p>
          <a:p>
            <a:pPr algn="l" rtl="0">
              <a:buNone/>
            </a:pPr>
            <a:r>
              <a:rPr lang="en-US" sz="1069" b="1" i="1" dirty="0"/>
              <a:t>=5.99*10-3*1000*240=1440mm2</a:t>
            </a:r>
          </a:p>
          <a:p>
            <a:pPr algn="l" rtl="0">
              <a:buNone/>
            </a:pPr>
            <a:r>
              <a:rPr lang="en-US" sz="1069" b="1" i="1" dirty="0"/>
              <a:t>Use 6</a:t>
            </a:r>
            <a:r>
              <a:rPr lang="en-US" sz="1069" b="1" i="1" dirty="0">
                <a:sym typeface="Symbol"/>
              </a:rPr>
              <a:t></a:t>
            </a:r>
            <a:r>
              <a:rPr lang="en-US" sz="1069" b="1" i="1" dirty="0"/>
              <a:t>18</a:t>
            </a:r>
          </a:p>
          <a:p>
            <a:pPr algn="l" rtl="0">
              <a:buNone/>
            </a:pPr>
            <a:r>
              <a:rPr lang="en-US" sz="1069" b="1" i="1" dirty="0"/>
              <a:t>For –</a:t>
            </a:r>
            <a:r>
              <a:rPr lang="en-US" sz="1069" b="1" i="1" dirty="0" err="1"/>
              <a:t>ve</a:t>
            </a:r>
            <a:r>
              <a:rPr lang="en-US" sz="1069" b="1" i="1" dirty="0"/>
              <a:t> moments= M –</a:t>
            </a:r>
            <a:r>
              <a:rPr lang="en-US" sz="1069" b="1" i="1" dirty="0" err="1"/>
              <a:t>ve</a:t>
            </a:r>
            <a:r>
              <a:rPr lang="en-US" sz="1069" b="1" i="1" dirty="0"/>
              <a:t> max=51kn.m</a:t>
            </a:r>
          </a:p>
          <a:p>
            <a:pPr algn="l" rtl="0">
              <a:buNone/>
            </a:pPr>
            <a:r>
              <a:rPr lang="en-US" sz="1069" b="1" i="1" dirty="0"/>
              <a:t> </a:t>
            </a:r>
          </a:p>
          <a:p>
            <a:pPr algn="l" rtl="0">
              <a:buNone/>
            </a:pPr>
            <a:r>
              <a:rPr lang="en-US" sz="1069" b="1" i="1" dirty="0"/>
              <a:t>ρ = 0.85fc/</a:t>
            </a:r>
            <a:r>
              <a:rPr lang="en-US" sz="1069" b="1" i="1" dirty="0" err="1"/>
              <a:t>fy</a:t>
            </a:r>
            <a:r>
              <a:rPr lang="en-US" sz="1069" b="1" i="1" dirty="0"/>
              <a:t> (1 - √1 – (2.61*10^5 * Mu / bd^2 *</a:t>
            </a:r>
            <a:r>
              <a:rPr lang="en-US" sz="1069" b="1" i="1" dirty="0" err="1"/>
              <a:t>fc</a:t>
            </a:r>
            <a:r>
              <a:rPr lang="en-US" sz="1069" b="1" i="1" dirty="0"/>
              <a:t>))</a:t>
            </a:r>
          </a:p>
          <a:p>
            <a:pPr algn="l" rtl="0">
              <a:buNone/>
            </a:pPr>
            <a:r>
              <a:rPr lang="en-US" sz="1069" b="1" i="1" dirty="0"/>
              <a:t>ρ = 0.85*40/420(1 - √1 – (2.61*10^6*51 /1000*240^2 *40))=2.373*10-3</a:t>
            </a:r>
          </a:p>
          <a:p>
            <a:pPr algn="l" rtl="0">
              <a:buNone/>
            </a:pPr>
            <a:r>
              <a:rPr lang="en-US" sz="1069" b="1" i="1" dirty="0"/>
              <a:t>As= ρ*b*d</a:t>
            </a:r>
          </a:p>
          <a:p>
            <a:pPr algn="l" rtl="0">
              <a:buNone/>
            </a:pPr>
            <a:r>
              <a:rPr lang="en-US" sz="1069" b="1" i="1" dirty="0"/>
              <a:t>=1.453*10-3*1000*240=570mm</a:t>
            </a:r>
          </a:p>
          <a:p>
            <a:pPr algn="l" rtl="0">
              <a:buNone/>
            </a:pPr>
            <a:r>
              <a:rPr lang="en-US" sz="1069" b="1" i="1" dirty="0"/>
              <a:t>Use 5</a:t>
            </a:r>
            <a:r>
              <a:rPr lang="en-US" sz="1069" b="1" i="1" dirty="0">
                <a:sym typeface="Symbol"/>
              </a:rPr>
              <a:t></a:t>
            </a:r>
            <a:r>
              <a:rPr lang="en-US" sz="1069" b="1" i="1" dirty="0"/>
              <a:t>14</a:t>
            </a:r>
          </a:p>
          <a:p>
            <a:pPr algn="l" rtl="0">
              <a:buNone/>
            </a:pPr>
            <a:r>
              <a:rPr lang="en-US" sz="1069" b="1" i="1" dirty="0"/>
              <a:t>As min= </a:t>
            </a:r>
            <a:r>
              <a:rPr lang="en-US" sz="1069" b="1" i="1" dirty="0" err="1"/>
              <a:t>ρmin</a:t>
            </a:r>
            <a:r>
              <a:rPr lang="en-US" sz="1069" b="1" i="1" dirty="0"/>
              <a:t>*b*d</a:t>
            </a:r>
          </a:p>
          <a:p>
            <a:pPr algn="l" rtl="0">
              <a:buNone/>
            </a:pPr>
            <a:r>
              <a:rPr lang="en-US" sz="1069" b="1" i="1" dirty="0"/>
              <a:t> </a:t>
            </a:r>
          </a:p>
          <a:p>
            <a:pPr algn="l" rtl="0">
              <a:buNone/>
            </a:pPr>
            <a:r>
              <a:rPr lang="en-US" sz="1069" b="1" i="1" dirty="0"/>
              <a:t>As min=.0033*1000*340=720mm</a:t>
            </a:r>
          </a:p>
          <a:p>
            <a:pPr algn="l" rtl="0">
              <a:buNone/>
            </a:pPr>
            <a:r>
              <a:rPr lang="en-US" sz="1069" b="1" i="1" dirty="0"/>
              <a:t>Use 5</a:t>
            </a:r>
            <a:r>
              <a:rPr lang="en-US" sz="1069" b="1" i="1" dirty="0">
                <a:sym typeface="Symbol"/>
              </a:rPr>
              <a:t></a:t>
            </a:r>
            <a:r>
              <a:rPr lang="en-US" sz="1069" b="1" i="1" dirty="0"/>
              <a:t>14</a:t>
            </a:r>
          </a:p>
          <a:p>
            <a:pPr algn="l" rtl="0">
              <a:buNone/>
            </a:pPr>
            <a:r>
              <a:rPr lang="en-US" sz="1069" b="1" i="1" dirty="0"/>
              <a:t> </a:t>
            </a:r>
          </a:p>
          <a:p>
            <a:pPr algn="l" rtl="0">
              <a:buNone/>
            </a:pPr>
            <a:r>
              <a:rPr lang="en-US" sz="1069" b="1" i="1" dirty="0"/>
              <a:t> Horizontal reinforcement:</a:t>
            </a:r>
          </a:p>
          <a:p>
            <a:pPr algn="l" rtl="0">
              <a:buNone/>
            </a:pPr>
            <a:r>
              <a:rPr lang="en-US" sz="1069" b="1" i="1" dirty="0"/>
              <a:t>As= ρ*b*h</a:t>
            </a:r>
          </a:p>
          <a:p>
            <a:pPr algn="l" rtl="0">
              <a:buNone/>
            </a:pPr>
            <a:r>
              <a:rPr lang="en-US" sz="1069" b="1" i="1" dirty="0"/>
              <a:t>As min=.003*1000*300=900mm</a:t>
            </a:r>
          </a:p>
          <a:p>
            <a:pPr algn="l" rtl="0">
              <a:buNone/>
            </a:pPr>
            <a:r>
              <a:rPr lang="en-US" sz="1069" b="1" i="1" dirty="0"/>
              <a:t>Use 6</a:t>
            </a:r>
            <a:r>
              <a:rPr lang="en-US" sz="1069" b="1" i="1" dirty="0">
                <a:sym typeface="Symbol"/>
              </a:rPr>
              <a:t></a:t>
            </a:r>
            <a:r>
              <a:rPr lang="en-US" sz="1069" b="1" i="1" dirty="0"/>
              <a:t>14</a:t>
            </a:r>
          </a:p>
          <a:p>
            <a:pPr algn="l" rtl="0">
              <a:buNone/>
            </a:pPr>
            <a:r>
              <a:rPr lang="en-US" sz="1069" b="1" i="1" dirty="0"/>
              <a:t>(Use 3</a:t>
            </a:r>
            <a:r>
              <a:rPr lang="en-US" sz="1069" b="1" i="1" dirty="0">
                <a:sym typeface="Symbol"/>
              </a:rPr>
              <a:t></a:t>
            </a:r>
            <a:r>
              <a:rPr lang="en-US" sz="1069" b="1" i="1" dirty="0"/>
              <a:t>14 in each direction)</a:t>
            </a:r>
          </a:p>
          <a:p>
            <a:pPr algn="l" rtl="0">
              <a:buNone/>
            </a:pPr>
            <a:r>
              <a:rPr lang="en-US" sz="972" i="1" dirty="0"/>
              <a:t> </a:t>
            </a:r>
          </a:p>
          <a:p>
            <a:pPr algn="l" rtl="0">
              <a:buNone/>
            </a:pPr>
            <a:r>
              <a:rPr lang="en-US" sz="972" i="1" dirty="0"/>
              <a:t> </a:t>
            </a:r>
          </a:p>
          <a:p>
            <a:pPr algn="l" rtl="0">
              <a:buNone/>
            </a:pPr>
            <a:r>
              <a:rPr lang="en-US" sz="972" i="1" dirty="0"/>
              <a:t> </a:t>
            </a:r>
          </a:p>
          <a:p>
            <a:pPr algn="l" rtl="0">
              <a:buNone/>
            </a:pPr>
            <a:r>
              <a:rPr lang="en-US" sz="972" i="1" dirty="0"/>
              <a:t> </a:t>
            </a:r>
          </a:p>
          <a:p>
            <a:pPr algn="l" rtl="0">
              <a:buNone/>
            </a:pPr>
            <a:r>
              <a:rPr lang="en-US" sz="972" i="1" dirty="0"/>
              <a:t> </a:t>
            </a:r>
          </a:p>
          <a:p>
            <a:pPr algn="l" rtl="0">
              <a:buNone/>
            </a:pPr>
            <a:r>
              <a:rPr lang="en-US" sz="972" i="1" dirty="0"/>
              <a:t> </a:t>
            </a:r>
          </a:p>
          <a:p>
            <a:pPr algn="l" rtl="0">
              <a:buNone/>
            </a:pPr>
            <a:r>
              <a:rPr lang="en-US" sz="972" i="1" dirty="0"/>
              <a:t> </a:t>
            </a:r>
          </a:p>
          <a:p>
            <a:pPr algn="l">
              <a:buNone/>
            </a:pPr>
            <a:endParaRPr lang="ar-SA" sz="972" i="1" dirty="0"/>
          </a:p>
        </p:txBody>
      </p:sp>
    </p:spTree>
    <p:extLst>
      <p:ext uri="{BB962C8B-B14F-4D97-AF65-F5344CB8AC3E}">
        <p14:creationId xmlns="" xmlns:p14="http://schemas.microsoft.com/office/powerpoint/2010/main" val="3945040666"/>
      </p:ext>
    </p:extLst>
  </p:cSld>
  <p:clrMapOvr>
    <a:masterClrMapping/>
  </p:clrMapOvr>
  <p:transition>
    <p:split orient="vert"/>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p:txBody>
          <a:bodyPr/>
          <a:lstStyle/>
          <a:p>
            <a:endParaRPr lang="ar-SA"/>
          </a:p>
        </p:txBody>
      </p:sp>
      <p:pic>
        <p:nvPicPr>
          <p:cNvPr id="1026" name="Picture 2" descr="C:\Users\someone\Desktop\التقاط.PNG"/>
          <p:cNvPicPr>
            <a:picLocks noGrp="1" noChangeAspect="1" noChangeArrowheads="1"/>
          </p:cNvPicPr>
          <p:nvPr>
            <p:ph idx="1"/>
          </p:nvPr>
        </p:nvPicPr>
        <p:blipFill>
          <a:blip r:embed="rId2" cstate="print"/>
          <a:srcRect/>
          <a:stretch>
            <a:fillRect/>
          </a:stretch>
        </p:blipFill>
        <p:spPr bwMode="auto">
          <a:xfrm>
            <a:off x="57601" y="0"/>
            <a:ext cx="9028800" cy="6858000"/>
          </a:xfrm>
          <a:prstGeom prst="rect">
            <a:avLst/>
          </a:prstGeom>
          <a:noFill/>
        </p:spPr>
      </p:pic>
    </p:spTree>
    <p:extLst>
      <p:ext uri="{BB962C8B-B14F-4D97-AF65-F5344CB8AC3E}">
        <p14:creationId xmlns="" xmlns:p14="http://schemas.microsoft.com/office/powerpoint/2010/main" val="2570588161"/>
      </p:ext>
    </p:extLst>
  </p:cSld>
  <p:clrMapOvr>
    <a:masterClrMapping/>
  </p:clrMapOvr>
  <p:transition>
    <p:split orient="ver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Content Placeholder 3" descr="Thanks.jpg"/>
          <p:cNvPicPr>
            <a:picLocks noGrp="1" noChangeAspect="1"/>
          </p:cNvPicPr>
          <p:nvPr>
            <p:ph idx="1"/>
          </p:nvPr>
        </p:nvPicPr>
        <p:blipFill>
          <a:blip r:embed="rId2" cstate="print"/>
          <a:stretch>
            <a:fillRect/>
          </a:stretch>
        </p:blipFill>
        <p:spPr>
          <a:xfrm>
            <a:off x="57600" y="1"/>
            <a:ext cx="9028800" cy="6858000"/>
          </a:xfrm>
        </p:spPr>
      </p:pic>
    </p:spTree>
    <p:extLst>
      <p:ext uri="{BB962C8B-B14F-4D97-AF65-F5344CB8AC3E}">
        <p14:creationId xmlns="" xmlns:p14="http://schemas.microsoft.com/office/powerpoint/2010/main" val="34555639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8229600" cy="3627120"/>
          </a:xfrm>
        </p:spPr>
        <p:txBody>
          <a:bodyPr>
            <a:normAutofit/>
          </a:bodyPr>
          <a:lstStyle/>
          <a:p>
            <a:pPr marL="0" indent="0" algn="l" rtl="0">
              <a:buNone/>
            </a:pPr>
            <a:r>
              <a:rPr lang="en-US" dirty="0" smtClean="0"/>
              <a:t> * Dynamic design for all structure members ( columns, beams, slabs, footings and basement wall).</a:t>
            </a:r>
          </a:p>
          <a:p>
            <a:pPr marL="0" indent="0" algn="l" rtl="0">
              <a:buNone/>
            </a:pPr>
            <a:endParaRPr lang="en-US" dirty="0" smtClean="0"/>
          </a:p>
          <a:p>
            <a:pPr algn="l" rtl="0">
              <a:buFont typeface="Arial" panose="020B0604020202020204" pitchFamily="34" charset="0"/>
              <a:buChar char="•"/>
            </a:pPr>
            <a:r>
              <a:rPr lang="en-US" dirty="0" smtClean="0"/>
              <a:t>Draw samples for structural detailing.</a:t>
            </a:r>
          </a:p>
          <a:p>
            <a:pPr algn="l" rtl="0">
              <a:buFont typeface="Arial" panose="020B0604020202020204" pitchFamily="34" charset="0"/>
              <a:buChar char="•"/>
            </a:pPr>
            <a:r>
              <a:rPr lang="en-US" dirty="0" smtClean="0"/>
              <a:t>Some checks on sap results for design of beams </a:t>
            </a:r>
          </a:p>
        </p:txBody>
      </p:sp>
    </p:spTree>
    <p:extLst>
      <p:ext uri="{BB962C8B-B14F-4D97-AF65-F5344CB8AC3E}">
        <p14:creationId xmlns="" xmlns:p14="http://schemas.microsoft.com/office/powerpoint/2010/main" val="1958474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066800"/>
            <a:ext cx="8839200" cy="3693319"/>
          </a:xfrm>
          <a:prstGeom prst="rect">
            <a:avLst/>
          </a:prstGeom>
        </p:spPr>
        <p:txBody>
          <a:bodyPr wrap="square">
            <a:spAutoFit/>
          </a:bodyPr>
          <a:lstStyle/>
          <a:p>
            <a:r>
              <a:rPr lang="en-GB" dirty="0" smtClean="0"/>
              <a:t>                      Abstract </a:t>
            </a:r>
            <a:r>
              <a:rPr lang="en-GB" dirty="0"/>
              <a:t>:</a:t>
            </a:r>
          </a:p>
          <a:p>
            <a:endParaRPr lang="en-GB" dirty="0"/>
          </a:p>
          <a:p>
            <a:r>
              <a:rPr lang="en-GB" dirty="0"/>
              <a:t>       * One of the most important feature of this project </a:t>
            </a:r>
            <a:r>
              <a:rPr lang="en-GB" dirty="0" smtClean="0"/>
              <a:t>is </a:t>
            </a:r>
            <a:r>
              <a:rPr lang="en-GB" dirty="0"/>
              <a:t>that it was designed architecturally in the academic year 2007/2008 according to modern international standards by the student </a:t>
            </a:r>
            <a:r>
              <a:rPr lang="en-GB" dirty="0" err="1"/>
              <a:t>Sufyan</a:t>
            </a:r>
            <a:r>
              <a:rPr lang="en-GB" dirty="0"/>
              <a:t> </a:t>
            </a:r>
            <a:r>
              <a:rPr lang="en-GB" dirty="0" err="1"/>
              <a:t>Sa'abneh</a:t>
            </a:r>
            <a:r>
              <a:rPr lang="en-GB" dirty="0"/>
              <a:t> and was supervised by professors of architecture department in An-</a:t>
            </a:r>
            <a:r>
              <a:rPr lang="en-GB" dirty="0" err="1"/>
              <a:t>Najah</a:t>
            </a:r>
            <a:r>
              <a:rPr lang="en-GB" dirty="0"/>
              <a:t> National University.</a:t>
            </a:r>
          </a:p>
          <a:p>
            <a:endParaRPr lang="en-GB" dirty="0"/>
          </a:p>
          <a:p>
            <a:r>
              <a:rPr lang="en-GB" dirty="0"/>
              <a:t>* This project deals with the analysis and design of reinforced concrete central bank which will be designed as an </a:t>
            </a:r>
            <a:r>
              <a:rPr lang="en-GB" dirty="0" err="1"/>
              <a:t>islamic</a:t>
            </a:r>
            <a:r>
              <a:rPr lang="en-GB" dirty="0"/>
              <a:t> bank.</a:t>
            </a:r>
          </a:p>
          <a:p>
            <a:endParaRPr lang="en-GB" dirty="0"/>
          </a:p>
          <a:p>
            <a:r>
              <a:rPr lang="en-GB" dirty="0"/>
              <a:t>     * The interest in the luxury and attractive architectural </a:t>
            </a:r>
            <a:r>
              <a:rPr lang="en-GB" dirty="0" smtClean="0"/>
              <a:t>design </a:t>
            </a:r>
            <a:r>
              <a:rPr lang="en-GB" dirty="0"/>
              <a:t>become one of this era requirements, which prompts us to keep up with these things by modern, safe and economical structural systems that achieve structural and architectural </a:t>
            </a:r>
            <a:r>
              <a:rPr lang="en-GB" dirty="0" smtClean="0"/>
              <a:t>purposes.</a:t>
            </a:r>
            <a:endParaRPr lang="en-GB" dirty="0"/>
          </a:p>
        </p:txBody>
      </p:sp>
    </p:spTree>
    <p:extLst>
      <p:ext uri="{BB962C8B-B14F-4D97-AF65-F5344CB8AC3E}">
        <p14:creationId xmlns="" xmlns:p14="http://schemas.microsoft.com/office/powerpoint/2010/main" val="4212100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description </a:t>
            </a:r>
            <a:endParaRPr lang="ar-SA" dirty="0"/>
          </a:p>
        </p:txBody>
      </p:sp>
      <p:sp>
        <p:nvSpPr>
          <p:cNvPr id="3" name="Content Placeholder 2"/>
          <p:cNvSpPr>
            <a:spLocks noGrp="1"/>
          </p:cNvSpPr>
          <p:nvPr>
            <p:ph idx="1"/>
          </p:nvPr>
        </p:nvSpPr>
        <p:spPr/>
        <p:txBody>
          <a:bodyPr>
            <a:normAutofit fontScale="92500" lnSpcReduction="10000"/>
          </a:bodyPr>
          <a:lstStyle/>
          <a:p>
            <a:pPr algn="l" rtl="0"/>
            <a:r>
              <a:rPr lang="en-US" dirty="0" smtClean="0"/>
              <a:t>“Palestine Islamic Bank" building is to be constructed in Nablus-</a:t>
            </a:r>
            <a:r>
              <a:rPr lang="en-US" dirty="0" err="1" smtClean="0"/>
              <a:t>Rafedya</a:t>
            </a:r>
            <a:endParaRPr lang="en-US" dirty="0" smtClean="0"/>
          </a:p>
          <a:p>
            <a:pPr algn="l" rtl="0"/>
            <a:endParaRPr lang="en-US" dirty="0" smtClean="0"/>
          </a:p>
          <a:p>
            <a:pPr algn="l" rtl="0">
              <a:buNone/>
            </a:pPr>
            <a:r>
              <a:rPr lang="en-US" dirty="0" smtClean="0"/>
              <a:t>   on a 40000 m</a:t>
            </a:r>
            <a:r>
              <a:rPr lang="en-US" baseline="30000" dirty="0" smtClean="0"/>
              <a:t>2 </a:t>
            </a:r>
            <a:r>
              <a:rPr lang="en-US" dirty="0" smtClean="0"/>
              <a:t>area. It consists of 12 stories, each</a:t>
            </a:r>
          </a:p>
          <a:p>
            <a:pPr algn="l" rtl="0">
              <a:buNone/>
            </a:pPr>
            <a:endParaRPr lang="en-US" dirty="0" smtClean="0"/>
          </a:p>
          <a:p>
            <a:pPr algn="l" rtl="0">
              <a:buNone/>
            </a:pPr>
            <a:r>
              <a:rPr lang="en-US" dirty="0" smtClean="0"/>
              <a:t> </a:t>
            </a:r>
            <a:r>
              <a:rPr lang="en-US" dirty="0" err="1"/>
              <a:t>FloorArea</a:t>
            </a:r>
            <a:r>
              <a:rPr lang="en-US" dirty="0"/>
              <a:t>                                                 (m2)</a:t>
            </a:r>
          </a:p>
          <a:p>
            <a:pPr algn="l" rtl="0">
              <a:buNone/>
            </a:pPr>
            <a:r>
              <a:rPr lang="en-US" dirty="0"/>
              <a:t>Basement 3,2 and 1                                       3550</a:t>
            </a:r>
          </a:p>
          <a:p>
            <a:pPr algn="l" rtl="0">
              <a:buNone/>
            </a:pPr>
            <a:r>
              <a:rPr lang="en-US" dirty="0"/>
              <a:t>Ground floor and first floor                         2470</a:t>
            </a:r>
          </a:p>
          <a:p>
            <a:pPr algn="l" rtl="0">
              <a:buNone/>
            </a:pPr>
            <a:r>
              <a:rPr lang="en-US" dirty="0"/>
              <a:t>Second and third floors                                1710</a:t>
            </a:r>
          </a:p>
          <a:p>
            <a:pPr algn="l" rtl="0">
              <a:buNone/>
            </a:pPr>
            <a:r>
              <a:rPr lang="en-US" dirty="0"/>
              <a:t>Fourth floor                                                   1310</a:t>
            </a:r>
          </a:p>
          <a:p>
            <a:pPr algn="l" rtl="0">
              <a:buNone/>
            </a:pPr>
            <a:r>
              <a:rPr lang="en-US" dirty="0"/>
              <a:t>Fifth, sixth, seventh and eighth floor          650                                                                                                                                    </a:t>
            </a:r>
            <a:endParaRPr lang="en-US" dirty="0" smtClean="0"/>
          </a:p>
          <a:p>
            <a:pPr algn="l" rtl="0"/>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1488</TotalTime>
  <Words>1719</Words>
  <Application>Microsoft Office PowerPoint</Application>
  <PresentationFormat>On-screen Show (4:3)</PresentationFormat>
  <Paragraphs>366</Paragraphs>
  <Slides>67</Slides>
  <Notes>2</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Flow</vt:lpstr>
      <vt:lpstr>An-Najah National University Engineering Collage Civil Engineering Department</vt:lpstr>
      <vt:lpstr>Slide 2</vt:lpstr>
      <vt:lpstr>Slide 3</vt:lpstr>
      <vt:lpstr>  Chapter One: Introduction </vt:lpstr>
      <vt:lpstr>Preface</vt:lpstr>
      <vt:lpstr>What we accomplished in this part of graduation project</vt:lpstr>
      <vt:lpstr>Slide 7</vt:lpstr>
      <vt:lpstr>Slide 8</vt:lpstr>
      <vt:lpstr>Project description </vt:lpstr>
      <vt:lpstr>Slide 10</vt:lpstr>
      <vt:lpstr>Slide 11</vt:lpstr>
      <vt:lpstr>Slide 12</vt:lpstr>
      <vt:lpstr>Slide 13</vt:lpstr>
      <vt:lpstr>Design Determinants </vt:lpstr>
      <vt:lpstr>Preliminary design</vt:lpstr>
      <vt:lpstr>Preliminary design</vt:lpstr>
      <vt:lpstr>Slide 17</vt:lpstr>
      <vt:lpstr>Preliminary design</vt:lpstr>
      <vt:lpstr>Slide 19</vt:lpstr>
      <vt:lpstr>Chapter Three:3D  MODELING &amp; CHECKS (for the building) </vt:lpstr>
      <vt:lpstr>Checks</vt:lpstr>
      <vt:lpstr>Checks</vt:lpstr>
      <vt:lpstr>Slide 23</vt:lpstr>
      <vt:lpstr>Dynamic Design</vt:lpstr>
      <vt:lpstr>content</vt:lpstr>
      <vt:lpstr>Calculation of periods</vt:lpstr>
      <vt:lpstr>Design using response spectra</vt:lpstr>
      <vt:lpstr>Ss</vt:lpstr>
      <vt:lpstr>S1</vt:lpstr>
      <vt:lpstr>Site Class Definition</vt:lpstr>
      <vt:lpstr>Function definition</vt:lpstr>
      <vt:lpstr>Load Cases</vt:lpstr>
      <vt:lpstr>Load case 2</vt:lpstr>
      <vt:lpstr>Slab Design</vt:lpstr>
      <vt:lpstr>Slide 35</vt:lpstr>
      <vt:lpstr>Beam Design(dynamic combination)</vt:lpstr>
      <vt:lpstr>Slide 37</vt:lpstr>
      <vt:lpstr>Slide 38</vt:lpstr>
      <vt:lpstr>Slide 39</vt:lpstr>
      <vt:lpstr>Slide 40</vt:lpstr>
      <vt:lpstr>Slide 41</vt:lpstr>
      <vt:lpstr>Slide 42</vt:lpstr>
      <vt:lpstr>Design of mat foundation</vt:lpstr>
      <vt:lpstr>There are many types of raft foundations: </vt:lpstr>
      <vt:lpstr>Steps for designing mat foundation:</vt:lpstr>
      <vt:lpstr>Slide 46</vt:lpstr>
      <vt:lpstr>Slide 47</vt:lpstr>
      <vt:lpstr>Slide 48</vt:lpstr>
      <vt:lpstr>Determine the thickness of the mat:</vt:lpstr>
      <vt:lpstr>X-direction: The area in the x-direction will be divided into  column strip and middle strip  Figure below show bending moment in x-direction using SAP2000: </vt:lpstr>
      <vt:lpstr>Summary of reinforcement in x-direction shown in the following table: </vt:lpstr>
      <vt:lpstr>Slide 52</vt:lpstr>
      <vt:lpstr> Reinforcement in Y-direction: The area in the y-direction will be divided into column strip and middle strip. Figure show bending moment in y-direction using SAP2000: </vt:lpstr>
      <vt:lpstr>Slide 54</vt:lpstr>
      <vt:lpstr>Summary of reinforcement in Y-direction shown in the following table: </vt:lpstr>
      <vt:lpstr>Slide 56</vt:lpstr>
      <vt:lpstr>Slide 57</vt:lpstr>
      <vt:lpstr>SETTLEMENT</vt:lpstr>
      <vt:lpstr>Basement wall design: </vt:lpstr>
      <vt:lpstr>Slide 60</vt:lpstr>
      <vt:lpstr>(Moment diagram from sap) </vt:lpstr>
      <vt:lpstr>(shear diagram from sap) </vt:lpstr>
      <vt:lpstr>Slide 63</vt:lpstr>
      <vt:lpstr>Reinforcement for basement two (450mm wall)</vt:lpstr>
      <vt:lpstr>Slide 65</vt:lpstr>
      <vt:lpstr>Slide 66</vt:lpstr>
      <vt:lpstr>Slide 67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Engineering Collage Civil Engineering Department</dc:title>
  <dc:creator>tayseer musmar</dc:creator>
  <cp:lastModifiedBy>user</cp:lastModifiedBy>
  <cp:revision>139</cp:revision>
  <dcterms:created xsi:type="dcterms:W3CDTF">2006-08-16T00:00:00Z</dcterms:created>
  <dcterms:modified xsi:type="dcterms:W3CDTF">2013-05-19T21:54:20Z</dcterms:modified>
</cp:coreProperties>
</file>