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webextensions/webextension4.xml" ContentType="application/vnd.ms-office.webextension+xml"/>
  <Override PartName="/ppt/webextensions/webextension5.xml" ContentType="application/vnd.ms-office.webextension+xml"/>
  <Override PartName="/ppt/webextensions/webextension6.xml" ContentType="application/vnd.ms-office.webextension+xml"/>
  <Override PartName="/ppt/webextensions/webextension7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6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6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6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6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6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66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notesSlides/notesSlide67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notesSlides/notesSlide68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notesSlides/notesSlide69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notesSlides/notesSlide70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notesSlides/notesSlide71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notesSlides/notesSlide72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notesSlides/notesSlide73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notesSlides/notesSlide74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  <p:sldMasterId id="2147483662" r:id="rId2"/>
    <p:sldMasterId id="2147483694" r:id="rId3"/>
    <p:sldMasterId id="2147483700" r:id="rId4"/>
  </p:sldMasterIdLst>
  <p:notesMasterIdLst>
    <p:notesMasterId r:id="rId103"/>
  </p:notesMasterIdLst>
  <p:handoutMasterIdLst>
    <p:handoutMasterId r:id="rId104"/>
  </p:handoutMasterIdLst>
  <p:sldIdLst>
    <p:sldId id="365" r:id="rId5"/>
    <p:sldId id="457" r:id="rId6"/>
    <p:sldId id="368" r:id="rId7"/>
    <p:sldId id="448" r:id="rId8"/>
    <p:sldId id="420" r:id="rId9"/>
    <p:sldId id="371" r:id="rId10"/>
    <p:sldId id="468" r:id="rId11"/>
    <p:sldId id="445" r:id="rId12"/>
    <p:sldId id="419" r:id="rId13"/>
    <p:sldId id="432" r:id="rId14"/>
    <p:sldId id="426" r:id="rId15"/>
    <p:sldId id="433" r:id="rId16"/>
    <p:sldId id="427" r:id="rId17"/>
    <p:sldId id="434" r:id="rId18"/>
    <p:sldId id="428" r:id="rId19"/>
    <p:sldId id="435" r:id="rId20"/>
    <p:sldId id="444" r:id="rId21"/>
    <p:sldId id="443" r:id="rId22"/>
    <p:sldId id="377" r:id="rId23"/>
    <p:sldId id="405" r:id="rId24"/>
    <p:sldId id="472" r:id="rId25"/>
    <p:sldId id="458" r:id="rId26"/>
    <p:sldId id="465" r:id="rId27"/>
    <p:sldId id="466" r:id="rId28"/>
    <p:sldId id="467" r:id="rId29"/>
    <p:sldId id="463" r:id="rId30"/>
    <p:sldId id="464" r:id="rId31"/>
    <p:sldId id="389" r:id="rId32"/>
    <p:sldId id="450" r:id="rId33"/>
    <p:sldId id="402" r:id="rId34"/>
    <p:sldId id="403" r:id="rId35"/>
    <p:sldId id="406" r:id="rId36"/>
    <p:sldId id="407" r:id="rId37"/>
    <p:sldId id="409" r:id="rId38"/>
    <p:sldId id="411" r:id="rId39"/>
    <p:sldId id="412" r:id="rId40"/>
    <p:sldId id="413" r:id="rId41"/>
    <p:sldId id="470" r:id="rId42"/>
    <p:sldId id="471" r:id="rId43"/>
    <p:sldId id="473" r:id="rId44"/>
    <p:sldId id="558" r:id="rId45"/>
    <p:sldId id="559" r:id="rId46"/>
    <p:sldId id="560" r:id="rId47"/>
    <p:sldId id="410" r:id="rId48"/>
    <p:sldId id="469" r:id="rId49"/>
    <p:sldId id="476" r:id="rId50"/>
    <p:sldId id="477" r:id="rId51"/>
    <p:sldId id="478" r:id="rId52"/>
    <p:sldId id="479" r:id="rId53"/>
    <p:sldId id="480" r:id="rId54"/>
    <p:sldId id="488" r:id="rId55"/>
    <p:sldId id="489" r:id="rId56"/>
    <p:sldId id="481" r:id="rId57"/>
    <p:sldId id="490" r:id="rId58"/>
    <p:sldId id="491" r:id="rId59"/>
    <p:sldId id="483" r:id="rId60"/>
    <p:sldId id="484" r:id="rId61"/>
    <p:sldId id="486" r:id="rId62"/>
    <p:sldId id="485" r:id="rId63"/>
    <p:sldId id="487" r:id="rId64"/>
    <p:sldId id="417" r:id="rId65"/>
    <p:sldId id="418" r:id="rId66"/>
    <p:sldId id="501" r:id="rId67"/>
    <p:sldId id="502" r:id="rId68"/>
    <p:sldId id="503" r:id="rId69"/>
    <p:sldId id="505" r:id="rId70"/>
    <p:sldId id="506" r:id="rId71"/>
    <p:sldId id="557" r:id="rId72"/>
    <p:sldId id="561" r:id="rId73"/>
    <p:sldId id="562" r:id="rId74"/>
    <p:sldId id="565" r:id="rId75"/>
    <p:sldId id="564" r:id="rId76"/>
    <p:sldId id="563" r:id="rId77"/>
    <p:sldId id="507" r:id="rId78"/>
    <p:sldId id="532" r:id="rId79"/>
    <p:sldId id="533" r:id="rId80"/>
    <p:sldId id="534" r:id="rId81"/>
    <p:sldId id="535" r:id="rId82"/>
    <p:sldId id="536" r:id="rId83"/>
    <p:sldId id="537" r:id="rId84"/>
    <p:sldId id="538" r:id="rId85"/>
    <p:sldId id="539" r:id="rId86"/>
    <p:sldId id="540" r:id="rId87"/>
    <p:sldId id="541" r:id="rId88"/>
    <p:sldId id="545" r:id="rId89"/>
    <p:sldId id="543" r:id="rId90"/>
    <p:sldId id="547" r:id="rId91"/>
    <p:sldId id="548" r:id="rId92"/>
    <p:sldId id="549" r:id="rId93"/>
    <p:sldId id="550" r:id="rId94"/>
    <p:sldId id="551" r:id="rId95"/>
    <p:sldId id="554" r:id="rId96"/>
    <p:sldId id="552" r:id="rId97"/>
    <p:sldId id="566" r:id="rId98"/>
    <p:sldId id="556" r:id="rId99"/>
    <p:sldId id="474" r:id="rId100"/>
    <p:sldId id="492" r:id="rId101"/>
    <p:sldId id="451" r:id="rId102"/>
  </p:sldIdLst>
  <p:sldSz cx="9144000" cy="5143500" type="screen16x9"/>
  <p:notesSz cx="6858000" cy="9144000"/>
  <p:embeddedFontLst>
    <p:embeddedFont>
      <p:font typeface="Cambria" panose="02040503050406030204" pitchFamily="18" charset="0"/>
      <p:regular r:id="rId105"/>
      <p:bold r:id="rId106"/>
      <p:italic r:id="rId107"/>
      <p:boldItalic r:id="rId108"/>
    </p:embeddedFont>
    <p:embeddedFont>
      <p:font typeface="Montserrat" panose="00000500000000000000" pitchFamily="2" charset="0"/>
      <p:regular r:id="rId109"/>
    </p:embeddedFont>
    <p:embeddedFont>
      <p:font typeface="Montserrat ExtraBold" panose="020B0604020202020204" charset="0"/>
      <p:bold r:id="rId110"/>
      <p:boldItalic r:id="rId111"/>
    </p:embeddedFont>
    <p:embeddedFont>
      <p:font typeface="Quicksand" panose="020B0604020202020204" charset="0"/>
      <p:regular r:id="rId112"/>
      <p:bold r:id="rId113"/>
    </p:embeddedFont>
    <p:embeddedFont>
      <p:font typeface="Roboto Condensed Light" panose="020B0604020202020204" charset="0"/>
      <p:regular r:id="rId114"/>
      <p:italic r:id="rId115"/>
    </p:embeddedFont>
    <p:embeddedFont>
      <p:font typeface="EB Garamond" panose="020B0604020202020204" charset="0"/>
      <p:regular r:id="rId116"/>
      <p:bold r:id="rId117"/>
      <p:italic r:id="rId118"/>
      <p:boldItalic r:id="rId119"/>
    </p:embeddedFont>
    <p:embeddedFont>
      <p:font typeface="Bodoni" panose="020B0604020202020204" charset="0"/>
      <p:regular r:id="rId120"/>
      <p:bold r:id="rId121"/>
      <p:italic r:id="rId122"/>
      <p:boldItalic r:id="rId123"/>
    </p:embeddedFont>
    <p:embeddedFont>
      <p:font typeface="Calibri" panose="020F0502020204030204" pitchFamily="34" charset="0"/>
      <p:regular r:id="rId124"/>
      <p:bold r:id="rId125"/>
      <p:italic r:id="rId126"/>
      <p:boldItalic r:id="rId127"/>
    </p:embeddedFont>
    <p:embeddedFont>
      <p:font typeface="Arvo" panose="020B0604020202020204" charset="0"/>
      <p:regular r:id="rId128"/>
      <p:bold r:id="rId129"/>
      <p:italic r:id="rId130"/>
      <p:boldItalic r:id="rId131"/>
    </p:embeddedFont>
    <p:embeddedFont>
      <p:font typeface="Bebas Neue" panose="020B0604020202020204" charset="0"/>
      <p:regular r:id="rId132"/>
    </p:embeddedFont>
    <p:embeddedFont>
      <p:font typeface="Ubuntu Medium" panose="020B0604020202020204" charset="0"/>
      <p:regular r:id="rId133"/>
      <p:bold r:id="rId134"/>
      <p:italic r:id="rId135"/>
      <p:boldItalic r:id="rId136"/>
    </p:embeddedFont>
    <p:embeddedFont>
      <p:font typeface="Ubuntu Light" panose="020B0604020202020204" charset="0"/>
      <p:regular r:id="rId137"/>
      <p:bold r:id="rId138"/>
      <p:italic r:id="rId139"/>
      <p:boldItalic r:id="rId140"/>
    </p:embeddedFont>
    <p:embeddedFont>
      <p:font typeface="Ubuntu" panose="020B0504030602030204" pitchFamily="34" charset="0"/>
      <p:regular r:id="rId1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7CF090E7-FF7C-48AD-9A64-65D40144D6E2}">
          <p14:sldIdLst>
            <p14:sldId id="365"/>
            <p14:sldId id="457"/>
            <p14:sldId id="368"/>
            <p14:sldId id="448"/>
            <p14:sldId id="420"/>
            <p14:sldId id="371"/>
            <p14:sldId id="468"/>
            <p14:sldId id="445"/>
            <p14:sldId id="419"/>
            <p14:sldId id="432"/>
            <p14:sldId id="426"/>
            <p14:sldId id="433"/>
            <p14:sldId id="427"/>
            <p14:sldId id="434"/>
            <p14:sldId id="428"/>
            <p14:sldId id="435"/>
            <p14:sldId id="444"/>
            <p14:sldId id="443"/>
            <p14:sldId id="377"/>
            <p14:sldId id="405"/>
            <p14:sldId id="472"/>
            <p14:sldId id="458"/>
            <p14:sldId id="465"/>
            <p14:sldId id="466"/>
            <p14:sldId id="467"/>
            <p14:sldId id="463"/>
            <p14:sldId id="464"/>
            <p14:sldId id="389"/>
            <p14:sldId id="450"/>
            <p14:sldId id="402"/>
            <p14:sldId id="403"/>
            <p14:sldId id="406"/>
            <p14:sldId id="407"/>
            <p14:sldId id="409"/>
            <p14:sldId id="411"/>
            <p14:sldId id="412"/>
            <p14:sldId id="413"/>
            <p14:sldId id="470"/>
            <p14:sldId id="471"/>
            <p14:sldId id="473"/>
            <p14:sldId id="558"/>
            <p14:sldId id="559"/>
            <p14:sldId id="560"/>
            <p14:sldId id="410"/>
            <p14:sldId id="469"/>
            <p14:sldId id="476"/>
            <p14:sldId id="477"/>
            <p14:sldId id="478"/>
            <p14:sldId id="479"/>
            <p14:sldId id="480"/>
            <p14:sldId id="488"/>
            <p14:sldId id="489"/>
            <p14:sldId id="481"/>
            <p14:sldId id="490"/>
            <p14:sldId id="491"/>
            <p14:sldId id="483"/>
            <p14:sldId id="484"/>
            <p14:sldId id="486"/>
            <p14:sldId id="485"/>
            <p14:sldId id="487"/>
            <p14:sldId id="417"/>
            <p14:sldId id="418"/>
            <p14:sldId id="501"/>
            <p14:sldId id="502"/>
            <p14:sldId id="503"/>
            <p14:sldId id="505"/>
            <p14:sldId id="506"/>
            <p14:sldId id="557"/>
            <p14:sldId id="561"/>
            <p14:sldId id="562"/>
            <p14:sldId id="565"/>
            <p14:sldId id="564"/>
            <p14:sldId id="563"/>
            <p14:sldId id="507"/>
            <p14:sldId id="532"/>
            <p14:sldId id="533"/>
            <p14:sldId id="534"/>
            <p14:sldId id="535"/>
            <p14:sldId id="536"/>
            <p14:sldId id="537"/>
            <p14:sldId id="538"/>
            <p14:sldId id="539"/>
            <p14:sldId id="540"/>
            <p14:sldId id="541"/>
            <p14:sldId id="545"/>
            <p14:sldId id="543"/>
            <p14:sldId id="547"/>
            <p14:sldId id="548"/>
            <p14:sldId id="549"/>
            <p14:sldId id="550"/>
            <p14:sldId id="551"/>
            <p14:sldId id="554"/>
            <p14:sldId id="552"/>
            <p14:sldId id="566"/>
            <p14:sldId id="556"/>
            <p14:sldId id="474"/>
            <p14:sldId id="492"/>
            <p14:sldId id="451"/>
          </p14:sldIdLst>
        </p14:section>
        <p14:section name="Untitled Section" id="{65E798D1-5736-4F8D-A7E8-32629430379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8A8"/>
    <a:srgbClr val="772A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A21DE4D-DB45-4A50-B6EA-811850B7E086}">
  <a:tblStyle styleId="{6A21DE4D-DB45-4A50-B6EA-811850B7E08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6433" autoAdjust="0"/>
  </p:normalViewPr>
  <p:slideViewPr>
    <p:cSldViewPr snapToGrid="0">
      <p:cViewPr varScale="1">
        <p:scale>
          <a:sx n="112" d="100"/>
          <a:sy n="112" d="100"/>
        </p:scale>
        <p:origin x="60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font" Target="fonts/font13.fntdata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openxmlformats.org/officeDocument/2006/relationships/font" Target="fonts/font34.fntdata"/><Relationship Id="rId107" Type="http://schemas.openxmlformats.org/officeDocument/2006/relationships/font" Target="fonts/font3.fntdata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53" Type="http://schemas.openxmlformats.org/officeDocument/2006/relationships/slide" Target="slides/slide49.xml"/><Relationship Id="rId74" Type="http://schemas.openxmlformats.org/officeDocument/2006/relationships/slide" Target="slides/slide70.xml"/><Relationship Id="rId128" Type="http://schemas.openxmlformats.org/officeDocument/2006/relationships/font" Target="fonts/font24.fntdata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font" Target="fonts/font9.fntdata"/><Relationship Id="rId118" Type="http://schemas.openxmlformats.org/officeDocument/2006/relationships/font" Target="fonts/font14.fntdata"/><Relationship Id="rId134" Type="http://schemas.openxmlformats.org/officeDocument/2006/relationships/font" Target="fonts/font30.fntdata"/><Relationship Id="rId139" Type="http://schemas.openxmlformats.org/officeDocument/2006/relationships/font" Target="fonts/font35.fntdata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notesMaster" Target="notesMasters/notesMaster1.xml"/><Relationship Id="rId108" Type="http://schemas.openxmlformats.org/officeDocument/2006/relationships/font" Target="fonts/font4.fntdata"/><Relationship Id="rId124" Type="http://schemas.openxmlformats.org/officeDocument/2006/relationships/font" Target="fonts/font20.fntdata"/><Relationship Id="rId129" Type="http://schemas.openxmlformats.org/officeDocument/2006/relationships/font" Target="fonts/font25.fntdata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40" Type="http://schemas.openxmlformats.org/officeDocument/2006/relationships/font" Target="fonts/font36.fntdata"/><Relationship Id="rId14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font" Target="fonts/font10.fntdata"/><Relationship Id="rId119" Type="http://schemas.openxmlformats.org/officeDocument/2006/relationships/font" Target="fonts/font15.fntdata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130" Type="http://schemas.openxmlformats.org/officeDocument/2006/relationships/font" Target="fonts/font26.fntdata"/><Relationship Id="rId135" Type="http://schemas.openxmlformats.org/officeDocument/2006/relationships/font" Target="fonts/font31.fntdata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font" Target="fonts/font5.fntdata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handoutMaster" Target="handoutMasters/handoutMaster1.xml"/><Relationship Id="rId120" Type="http://schemas.openxmlformats.org/officeDocument/2006/relationships/font" Target="fonts/font16.fntdata"/><Relationship Id="rId125" Type="http://schemas.openxmlformats.org/officeDocument/2006/relationships/font" Target="fonts/font21.fntdata"/><Relationship Id="rId141" Type="http://schemas.openxmlformats.org/officeDocument/2006/relationships/font" Target="fonts/font37.fntdata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font" Target="fonts/font6.fntdata"/><Relationship Id="rId115" Type="http://schemas.openxmlformats.org/officeDocument/2006/relationships/font" Target="fonts/font11.fntdata"/><Relationship Id="rId131" Type="http://schemas.openxmlformats.org/officeDocument/2006/relationships/font" Target="fonts/font27.fntdata"/><Relationship Id="rId136" Type="http://schemas.openxmlformats.org/officeDocument/2006/relationships/font" Target="fonts/font32.fntdata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font" Target="fonts/font1.fntdata"/><Relationship Id="rId126" Type="http://schemas.openxmlformats.org/officeDocument/2006/relationships/font" Target="fonts/font22.fntdata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font" Target="fonts/font17.fntdata"/><Relationship Id="rId14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font" Target="fonts/font12.fntdata"/><Relationship Id="rId137" Type="http://schemas.openxmlformats.org/officeDocument/2006/relationships/font" Target="fonts/font33.fntdata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font" Target="fonts/font7.fntdata"/><Relationship Id="rId132" Type="http://schemas.openxmlformats.org/officeDocument/2006/relationships/font" Target="fonts/font28.fntdata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font" Target="fonts/font2.fntdata"/><Relationship Id="rId127" Type="http://schemas.openxmlformats.org/officeDocument/2006/relationships/font" Target="fonts/font23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font" Target="fonts/font18.fntdata"/><Relationship Id="rId143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font" Target="fonts/font8.fntdata"/><Relationship Id="rId133" Type="http://schemas.openxmlformats.org/officeDocument/2006/relationships/font" Target="fonts/font29.fntdata"/><Relationship Id="rId16" Type="http://schemas.openxmlformats.org/officeDocument/2006/relationships/slide" Target="slides/slide12.xml"/><Relationship Id="rId37" Type="http://schemas.openxmlformats.org/officeDocument/2006/relationships/slide" Target="slides/slide33.xml"/><Relationship Id="rId58" Type="http://schemas.openxmlformats.org/officeDocument/2006/relationships/slide" Target="slides/slide54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font" Target="fonts/font19.fntdata"/><Relationship Id="rId14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2A9D2-93A4-436C-A200-05A2D37D8E9F}" type="datetimeFigureOut">
              <a:rPr lang="en-US" smtClean="0"/>
              <a:t>12/30/2021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D8BEC-E251-4E05-8766-52B7EBA376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63191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6621634"/>
      </p:ext>
    </p:extLst>
  </p:cSld>
  <p:clrMap bg1="lt1" tx1="dk1" bg2="dk2" tx2="lt2" accent1="accent1" accent2="accent2" accent3="accent3" accent4="accent4" accent5="accent5" accent6="accent6" hlink="hlink" folHlink="folHlink"/>
  <p:hf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0609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87941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9212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01456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0159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1833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37990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86137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692196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74357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7559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91932f1ae0_4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91932f1ae0_4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61722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80918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759523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441570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618388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23900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923906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004480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46489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78395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44180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89524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37849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72600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7124996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317295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1005639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361044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96279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334066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595694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98114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91932f1ae0_4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91932f1ae0_4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480326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6719881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698921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71358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8591821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701186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1014095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7543886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8097938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624423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8356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91932f1ae0_4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91932f1ae0_4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516489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9415608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9620334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1952317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7846001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7716563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229449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414998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925215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222916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4031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446012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8267391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503734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260613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9091091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4809934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4977435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34405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4299553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710957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54075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947937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240597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8052796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6812799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58393945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113431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35465997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2746764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0676368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98923657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44198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3728930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9430358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2298719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0024216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90768571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8798325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51169529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5426236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8046137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52720084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99764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bcc2e6dd0_3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bcc2e6dd0_3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9435146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24938787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1799822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80965347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3077035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91932f1ae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91932f1ae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3136812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42eb61d9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42eb61d9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93537629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g442eb61d9d_0_7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3" name="Google Shape;913;g442eb61d9d_0_7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9082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://bit.ly/2TtBDfr" TargetMode="Externa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88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1">
  <p:cSld name="Title + two columns 1">
    <p:bg>
      <p:bgPr>
        <a:noFill/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/>
          <p:nvPr/>
        </p:nvSpPr>
        <p:spPr>
          <a:xfrm rot="-5400000">
            <a:off x="-383250" y="3792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4685800" y="2340886"/>
            <a:ext cx="37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2"/>
          </p:nvPr>
        </p:nvSpPr>
        <p:spPr>
          <a:xfrm>
            <a:off x="4685800" y="2659012"/>
            <a:ext cx="3735600" cy="19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3"/>
          </p:nvPr>
        </p:nvSpPr>
        <p:spPr>
          <a:xfrm>
            <a:off x="723298" y="2340886"/>
            <a:ext cx="37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4"/>
          </p:nvPr>
        </p:nvSpPr>
        <p:spPr>
          <a:xfrm>
            <a:off x="723225" y="2659864"/>
            <a:ext cx="3735600" cy="19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633640" y="316432"/>
            <a:ext cx="2071500" cy="13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4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/>
          <p:nvPr/>
        </p:nvSpPr>
        <p:spPr>
          <a:xfrm>
            <a:off x="6819825" y="768350"/>
            <a:ext cx="1041300" cy="10356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3" name="Google Shape;63;p13"/>
          <p:cNvSpPr/>
          <p:nvPr/>
        </p:nvSpPr>
        <p:spPr>
          <a:xfrm>
            <a:off x="6565461" y="562400"/>
            <a:ext cx="477600" cy="4749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2720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noFill/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/>
          <p:nvPr/>
        </p:nvSpPr>
        <p:spPr>
          <a:xfrm rot="5400000">
            <a:off x="648300" y="2234736"/>
            <a:ext cx="2067600" cy="1253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86" name="Google Shape;86;p15"/>
          <p:cNvSpPr/>
          <p:nvPr/>
        </p:nvSpPr>
        <p:spPr>
          <a:xfrm rot="10800000">
            <a:off x="722371" y="1496715"/>
            <a:ext cx="664200" cy="6642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7" name="Google Shape;87;p15"/>
          <p:cNvSpPr/>
          <p:nvPr/>
        </p:nvSpPr>
        <p:spPr>
          <a:xfrm rot="5400000">
            <a:off x="7683904" y="798698"/>
            <a:ext cx="602700" cy="6027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8" name="Google Shape;88;p15"/>
          <p:cNvSpPr/>
          <p:nvPr/>
        </p:nvSpPr>
        <p:spPr>
          <a:xfrm rot="5400000">
            <a:off x="7517896" y="621351"/>
            <a:ext cx="351300" cy="3513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1569765" y="2428582"/>
            <a:ext cx="4565100" cy="12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title" idx="2"/>
          </p:nvPr>
        </p:nvSpPr>
        <p:spPr>
          <a:xfrm>
            <a:off x="1569775" y="3682467"/>
            <a:ext cx="26685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15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91" name="Google Shape;91;p15"/>
          <p:cNvSpPr/>
          <p:nvPr/>
        </p:nvSpPr>
        <p:spPr>
          <a:xfrm>
            <a:off x="7671625" y="3682475"/>
            <a:ext cx="1500000" cy="1481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2" name="Google Shape;92;p15"/>
          <p:cNvSpPr/>
          <p:nvPr/>
        </p:nvSpPr>
        <p:spPr>
          <a:xfrm>
            <a:off x="0" y="0"/>
            <a:ext cx="1500000" cy="539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8819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two columns">
  <p:cSld name="Title + text + two columns">
    <p:bg>
      <p:bgPr>
        <a:noFill/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>
            <a:spLocks noGrp="1"/>
          </p:cNvSpPr>
          <p:nvPr>
            <p:ph type="title"/>
          </p:nvPr>
        </p:nvSpPr>
        <p:spPr>
          <a:xfrm>
            <a:off x="633878" y="316625"/>
            <a:ext cx="2894700" cy="10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1"/>
          </p:nvPr>
        </p:nvSpPr>
        <p:spPr>
          <a:xfrm>
            <a:off x="5516915" y="3569075"/>
            <a:ext cx="25770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subTitle" idx="2"/>
          </p:nvPr>
        </p:nvSpPr>
        <p:spPr>
          <a:xfrm>
            <a:off x="5516917" y="3893673"/>
            <a:ext cx="2577000" cy="6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subTitle" idx="3"/>
          </p:nvPr>
        </p:nvSpPr>
        <p:spPr>
          <a:xfrm>
            <a:off x="612175" y="3321215"/>
            <a:ext cx="3484200" cy="11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subTitle" idx="4"/>
          </p:nvPr>
        </p:nvSpPr>
        <p:spPr>
          <a:xfrm>
            <a:off x="5516938" y="1427200"/>
            <a:ext cx="25770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subTitle" idx="5"/>
          </p:nvPr>
        </p:nvSpPr>
        <p:spPr>
          <a:xfrm>
            <a:off x="5516901" y="1751754"/>
            <a:ext cx="2577000" cy="6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/>
          <p:nvPr/>
        </p:nvSpPr>
        <p:spPr>
          <a:xfrm rot="-5400000">
            <a:off x="-383250" y="383253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01" name="Google Shape;101;p16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32760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3">
  <p:cSld name="Title + three columns 3"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/>
          <p:nvPr/>
        </p:nvSpPr>
        <p:spPr>
          <a:xfrm>
            <a:off x="2514500" y="4434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subTitle" idx="1"/>
          </p:nvPr>
        </p:nvSpPr>
        <p:spPr>
          <a:xfrm>
            <a:off x="722374" y="3281968"/>
            <a:ext cx="22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subTitle" idx="2"/>
          </p:nvPr>
        </p:nvSpPr>
        <p:spPr>
          <a:xfrm>
            <a:off x="722400" y="3627892"/>
            <a:ext cx="22356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ubTitle" idx="3"/>
          </p:nvPr>
        </p:nvSpPr>
        <p:spPr>
          <a:xfrm>
            <a:off x="3454801" y="3281968"/>
            <a:ext cx="22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subTitle" idx="4"/>
          </p:nvPr>
        </p:nvSpPr>
        <p:spPr>
          <a:xfrm>
            <a:off x="3454801" y="3639392"/>
            <a:ext cx="22356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subTitle" idx="5"/>
          </p:nvPr>
        </p:nvSpPr>
        <p:spPr>
          <a:xfrm>
            <a:off x="6186025" y="3281968"/>
            <a:ext cx="22344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ubTitle" idx="6"/>
          </p:nvPr>
        </p:nvSpPr>
        <p:spPr>
          <a:xfrm>
            <a:off x="6187231" y="3639390"/>
            <a:ext cx="22344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title" hasCustomPrompt="1"/>
          </p:nvPr>
        </p:nvSpPr>
        <p:spPr>
          <a:xfrm>
            <a:off x="1418844" y="2426604"/>
            <a:ext cx="8427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11" name="Google Shape;111;p17"/>
          <p:cNvSpPr txBox="1">
            <a:spLocks noGrp="1"/>
          </p:cNvSpPr>
          <p:nvPr>
            <p:ph type="title" idx="7" hasCustomPrompt="1"/>
          </p:nvPr>
        </p:nvSpPr>
        <p:spPr>
          <a:xfrm>
            <a:off x="4151244" y="2428304"/>
            <a:ext cx="8427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12" name="Google Shape;112;p17"/>
          <p:cNvSpPr txBox="1">
            <a:spLocks noGrp="1"/>
          </p:cNvSpPr>
          <p:nvPr>
            <p:ph type="title" idx="8" hasCustomPrompt="1"/>
          </p:nvPr>
        </p:nvSpPr>
        <p:spPr>
          <a:xfrm>
            <a:off x="6883644" y="2426604"/>
            <a:ext cx="8427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13" name="Google Shape;113;p17"/>
          <p:cNvSpPr txBox="1">
            <a:spLocks noGrp="1"/>
          </p:cNvSpPr>
          <p:nvPr>
            <p:ph type="title" idx="9"/>
          </p:nvPr>
        </p:nvSpPr>
        <p:spPr>
          <a:xfrm>
            <a:off x="629898" y="312197"/>
            <a:ext cx="2353200" cy="11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7"/>
          <p:cNvSpPr/>
          <p:nvPr/>
        </p:nvSpPr>
        <p:spPr>
          <a:xfrm>
            <a:off x="4361375" y="1336325"/>
            <a:ext cx="402300" cy="4023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27478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 + text">
  <p:cSld name="Title + subtitle + text">
    <p:bg>
      <p:bgPr>
        <a:noFill/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/>
          <p:nvPr/>
        </p:nvSpPr>
        <p:spPr>
          <a:xfrm rot="-5400000">
            <a:off x="-383250" y="383253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612961" y="315240"/>
            <a:ext cx="2563800" cy="12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ubTitle" idx="1"/>
          </p:nvPr>
        </p:nvSpPr>
        <p:spPr>
          <a:xfrm>
            <a:off x="618829" y="2882175"/>
            <a:ext cx="28068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subTitle" idx="2"/>
          </p:nvPr>
        </p:nvSpPr>
        <p:spPr>
          <a:xfrm>
            <a:off x="618860" y="3199493"/>
            <a:ext cx="2806800" cy="63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8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3366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noFill/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/>
          <p:nvPr/>
        </p:nvSpPr>
        <p:spPr>
          <a:xfrm>
            <a:off x="2514600" y="4434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   </a:t>
            </a:r>
            <a:endParaRPr/>
          </a:p>
        </p:txBody>
      </p:sp>
      <p:sp>
        <p:nvSpPr>
          <p:cNvPr id="123" name="Google Shape;123;p19"/>
          <p:cNvSpPr txBox="1">
            <a:spLocks noGrp="1"/>
          </p:cNvSpPr>
          <p:nvPr>
            <p:ph type="title"/>
          </p:nvPr>
        </p:nvSpPr>
        <p:spPr>
          <a:xfrm>
            <a:off x="618574" y="319854"/>
            <a:ext cx="3081600" cy="47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subTitle" idx="1"/>
          </p:nvPr>
        </p:nvSpPr>
        <p:spPr>
          <a:xfrm>
            <a:off x="6420325" y="3504676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subTitle" idx="2"/>
          </p:nvPr>
        </p:nvSpPr>
        <p:spPr>
          <a:xfrm>
            <a:off x="6121832" y="3825122"/>
            <a:ext cx="2299800" cy="59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subTitle" idx="3"/>
          </p:nvPr>
        </p:nvSpPr>
        <p:spPr>
          <a:xfrm>
            <a:off x="917675" y="3504698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subTitle" idx="4"/>
          </p:nvPr>
        </p:nvSpPr>
        <p:spPr>
          <a:xfrm>
            <a:off x="619055" y="3825126"/>
            <a:ext cx="2299800" cy="59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subTitle" idx="5"/>
          </p:nvPr>
        </p:nvSpPr>
        <p:spPr>
          <a:xfrm>
            <a:off x="3796524" y="3504678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19"/>
          <p:cNvSpPr txBox="1">
            <a:spLocks noGrp="1"/>
          </p:cNvSpPr>
          <p:nvPr>
            <p:ph type="subTitle" idx="6"/>
          </p:nvPr>
        </p:nvSpPr>
        <p:spPr>
          <a:xfrm>
            <a:off x="3497976" y="3825120"/>
            <a:ext cx="2299800" cy="59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19"/>
          <p:cNvSpPr txBox="1">
            <a:spLocks noGrp="1"/>
          </p:cNvSpPr>
          <p:nvPr>
            <p:ph type="subTitle" idx="7"/>
          </p:nvPr>
        </p:nvSpPr>
        <p:spPr>
          <a:xfrm>
            <a:off x="6420325" y="2308300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subTitle" idx="8"/>
          </p:nvPr>
        </p:nvSpPr>
        <p:spPr>
          <a:xfrm>
            <a:off x="6121832" y="2627840"/>
            <a:ext cx="22998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subTitle" idx="9"/>
          </p:nvPr>
        </p:nvSpPr>
        <p:spPr>
          <a:xfrm>
            <a:off x="917675" y="2308325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subTitle" idx="13"/>
          </p:nvPr>
        </p:nvSpPr>
        <p:spPr>
          <a:xfrm>
            <a:off x="619055" y="2627858"/>
            <a:ext cx="22998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ubTitle" idx="14"/>
          </p:nvPr>
        </p:nvSpPr>
        <p:spPr>
          <a:xfrm>
            <a:off x="3796524" y="2308300"/>
            <a:ext cx="20013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15"/>
          </p:nvPr>
        </p:nvSpPr>
        <p:spPr>
          <a:xfrm>
            <a:off x="3497976" y="2627833"/>
            <a:ext cx="22998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6" name="Google Shape;136;p19"/>
          <p:cNvSpPr/>
          <p:nvPr/>
        </p:nvSpPr>
        <p:spPr>
          <a:xfrm>
            <a:off x="4361375" y="1336325"/>
            <a:ext cx="402300" cy="4023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8410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three columns">
  <p:cSld name="Title + text + three columns">
    <p:bg>
      <p:bgPr>
        <a:noFill/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0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39" name="Google Shape;139;p20"/>
          <p:cNvSpPr/>
          <p:nvPr/>
        </p:nvSpPr>
        <p:spPr>
          <a:xfrm>
            <a:off x="1362275" y="2088150"/>
            <a:ext cx="1902900" cy="22989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0" name="Google Shape;140;p20"/>
          <p:cNvSpPr/>
          <p:nvPr/>
        </p:nvSpPr>
        <p:spPr>
          <a:xfrm>
            <a:off x="3611874" y="2088150"/>
            <a:ext cx="1902900" cy="22989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1" name="Google Shape;141;p20"/>
          <p:cNvSpPr/>
          <p:nvPr/>
        </p:nvSpPr>
        <p:spPr>
          <a:xfrm>
            <a:off x="5873000" y="2088150"/>
            <a:ext cx="1902900" cy="22989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title"/>
          </p:nvPr>
        </p:nvSpPr>
        <p:spPr>
          <a:xfrm>
            <a:off x="624000" y="318750"/>
            <a:ext cx="1627500" cy="11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subTitle" idx="1"/>
          </p:nvPr>
        </p:nvSpPr>
        <p:spPr>
          <a:xfrm>
            <a:off x="1481186" y="2935648"/>
            <a:ext cx="1699200" cy="3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subTitle" idx="2"/>
          </p:nvPr>
        </p:nvSpPr>
        <p:spPr>
          <a:xfrm>
            <a:off x="3713725" y="2935648"/>
            <a:ext cx="1699200" cy="3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subTitle" idx="3"/>
          </p:nvPr>
        </p:nvSpPr>
        <p:spPr>
          <a:xfrm>
            <a:off x="5963442" y="2935648"/>
            <a:ext cx="1699200" cy="3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 sz="17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subTitle" idx="4"/>
          </p:nvPr>
        </p:nvSpPr>
        <p:spPr>
          <a:xfrm>
            <a:off x="4147975" y="705716"/>
            <a:ext cx="4273800" cy="6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ubTitle" idx="5"/>
          </p:nvPr>
        </p:nvSpPr>
        <p:spPr>
          <a:xfrm>
            <a:off x="1481200" y="3254975"/>
            <a:ext cx="1699200" cy="9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6"/>
          </p:nvPr>
        </p:nvSpPr>
        <p:spPr>
          <a:xfrm>
            <a:off x="3713675" y="3254975"/>
            <a:ext cx="1699200" cy="9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0"/>
          <p:cNvSpPr txBox="1">
            <a:spLocks noGrp="1"/>
          </p:cNvSpPr>
          <p:nvPr>
            <p:ph type="subTitle" idx="7"/>
          </p:nvPr>
        </p:nvSpPr>
        <p:spPr>
          <a:xfrm>
            <a:off x="5963612" y="3253350"/>
            <a:ext cx="1699200" cy="98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594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4">
  <p:cSld name="Title + three columns 4">
    <p:bg>
      <p:bgPr>
        <a:noFill/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/>
          <p:nvPr/>
        </p:nvSpPr>
        <p:spPr>
          <a:xfrm>
            <a:off x="0" y="2116000"/>
            <a:ext cx="3049800" cy="30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2" name="Google Shape;152;p21"/>
          <p:cNvSpPr/>
          <p:nvPr/>
        </p:nvSpPr>
        <p:spPr>
          <a:xfrm>
            <a:off x="6087300" y="2116000"/>
            <a:ext cx="3049800" cy="30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3" name="Google Shape;153;p21"/>
          <p:cNvSpPr/>
          <p:nvPr/>
        </p:nvSpPr>
        <p:spPr>
          <a:xfrm>
            <a:off x="2514500" y="4434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54" name="Google Shape;154;p21"/>
          <p:cNvSpPr txBox="1">
            <a:spLocks noGrp="1"/>
          </p:cNvSpPr>
          <p:nvPr>
            <p:ph type="title"/>
          </p:nvPr>
        </p:nvSpPr>
        <p:spPr>
          <a:xfrm>
            <a:off x="619047" y="318788"/>
            <a:ext cx="3391800" cy="10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5" name="Google Shape;155;p21"/>
          <p:cNvSpPr txBox="1">
            <a:spLocks noGrp="1"/>
          </p:cNvSpPr>
          <p:nvPr>
            <p:ph type="subTitle" idx="1"/>
          </p:nvPr>
        </p:nvSpPr>
        <p:spPr>
          <a:xfrm>
            <a:off x="3690012" y="3171795"/>
            <a:ext cx="17571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21"/>
          <p:cNvSpPr txBox="1">
            <a:spLocks noGrp="1"/>
          </p:cNvSpPr>
          <p:nvPr>
            <p:ph type="subTitle" idx="2"/>
          </p:nvPr>
        </p:nvSpPr>
        <p:spPr>
          <a:xfrm>
            <a:off x="3690010" y="3499218"/>
            <a:ext cx="1757100" cy="8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subTitle" idx="3"/>
          </p:nvPr>
        </p:nvSpPr>
        <p:spPr>
          <a:xfrm>
            <a:off x="613800" y="3174774"/>
            <a:ext cx="17571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8" name="Google Shape;158;p21"/>
          <p:cNvSpPr txBox="1">
            <a:spLocks noGrp="1"/>
          </p:cNvSpPr>
          <p:nvPr>
            <p:ph type="subTitle" idx="4"/>
          </p:nvPr>
        </p:nvSpPr>
        <p:spPr>
          <a:xfrm>
            <a:off x="613625" y="3495810"/>
            <a:ext cx="1757100" cy="8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1"/>
          <p:cNvSpPr txBox="1">
            <a:spLocks noGrp="1"/>
          </p:cNvSpPr>
          <p:nvPr>
            <p:ph type="subTitle" idx="5"/>
          </p:nvPr>
        </p:nvSpPr>
        <p:spPr>
          <a:xfrm>
            <a:off x="6767159" y="3479196"/>
            <a:ext cx="17571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subTitle" idx="6"/>
          </p:nvPr>
        </p:nvSpPr>
        <p:spPr>
          <a:xfrm>
            <a:off x="6767129" y="3794675"/>
            <a:ext cx="1757100" cy="8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21"/>
          <p:cNvSpPr txBox="1">
            <a:spLocks noGrp="1"/>
          </p:cNvSpPr>
          <p:nvPr>
            <p:ph type="subTitle" idx="7"/>
          </p:nvPr>
        </p:nvSpPr>
        <p:spPr>
          <a:xfrm>
            <a:off x="4132673" y="2693854"/>
            <a:ext cx="807600" cy="8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3000" b="1"/>
            </a:lvl1pPr>
            <a:lvl2pPr lvl="1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1"/>
          <p:cNvSpPr txBox="1">
            <a:spLocks noGrp="1"/>
          </p:cNvSpPr>
          <p:nvPr>
            <p:ph type="subTitle" idx="8"/>
          </p:nvPr>
        </p:nvSpPr>
        <p:spPr>
          <a:xfrm>
            <a:off x="7214954" y="2693854"/>
            <a:ext cx="807600" cy="8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 sz="3000" b="1"/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1"/>
          <p:cNvSpPr txBox="1">
            <a:spLocks noGrp="1"/>
          </p:cNvSpPr>
          <p:nvPr>
            <p:ph type="subTitle" idx="9"/>
          </p:nvPr>
        </p:nvSpPr>
        <p:spPr>
          <a:xfrm>
            <a:off x="1088375" y="2693854"/>
            <a:ext cx="807600" cy="8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 sz="3000" b="1"/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8679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numbers">
  <p:cSld name="title + numbers">
    <p:bg>
      <p:bgPr>
        <a:noFill/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66" name="Google Shape;166;p22"/>
          <p:cNvSpPr txBox="1">
            <a:spLocks noGrp="1"/>
          </p:cNvSpPr>
          <p:nvPr>
            <p:ph type="subTitle" idx="1"/>
          </p:nvPr>
        </p:nvSpPr>
        <p:spPr>
          <a:xfrm>
            <a:off x="623289" y="2982593"/>
            <a:ext cx="22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22"/>
          <p:cNvSpPr txBox="1">
            <a:spLocks noGrp="1"/>
          </p:cNvSpPr>
          <p:nvPr>
            <p:ph type="subTitle" idx="2"/>
          </p:nvPr>
        </p:nvSpPr>
        <p:spPr>
          <a:xfrm>
            <a:off x="623315" y="3285135"/>
            <a:ext cx="2235600" cy="117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p22"/>
          <p:cNvSpPr txBox="1">
            <a:spLocks noGrp="1"/>
          </p:cNvSpPr>
          <p:nvPr>
            <p:ph type="subTitle" idx="3"/>
          </p:nvPr>
        </p:nvSpPr>
        <p:spPr>
          <a:xfrm>
            <a:off x="3349994" y="2982593"/>
            <a:ext cx="22356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p22"/>
          <p:cNvSpPr txBox="1">
            <a:spLocks noGrp="1"/>
          </p:cNvSpPr>
          <p:nvPr>
            <p:ph type="subTitle" idx="4"/>
          </p:nvPr>
        </p:nvSpPr>
        <p:spPr>
          <a:xfrm>
            <a:off x="3349993" y="3296635"/>
            <a:ext cx="2235600" cy="117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70" name="Google Shape;170;p22"/>
          <p:cNvSpPr txBox="1">
            <a:spLocks noGrp="1"/>
          </p:cNvSpPr>
          <p:nvPr>
            <p:ph type="subTitle" idx="5"/>
          </p:nvPr>
        </p:nvSpPr>
        <p:spPr>
          <a:xfrm>
            <a:off x="6081218" y="2982593"/>
            <a:ext cx="22344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700" b="1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2"/>
          <p:cNvSpPr txBox="1">
            <a:spLocks noGrp="1"/>
          </p:cNvSpPr>
          <p:nvPr>
            <p:ph type="subTitle" idx="6"/>
          </p:nvPr>
        </p:nvSpPr>
        <p:spPr>
          <a:xfrm>
            <a:off x="6082418" y="3296592"/>
            <a:ext cx="2234400" cy="117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500">
                <a:solidFill>
                  <a:schemeClr val="accent4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72" name="Google Shape;172;p22"/>
          <p:cNvSpPr txBox="1">
            <a:spLocks noGrp="1"/>
          </p:cNvSpPr>
          <p:nvPr>
            <p:ph type="title" hasCustomPrompt="1"/>
          </p:nvPr>
        </p:nvSpPr>
        <p:spPr>
          <a:xfrm>
            <a:off x="723448" y="2285051"/>
            <a:ext cx="22344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73" name="Google Shape;173;p22"/>
          <p:cNvSpPr txBox="1">
            <a:spLocks noGrp="1"/>
          </p:cNvSpPr>
          <p:nvPr>
            <p:ph type="title" idx="7" hasCustomPrompt="1"/>
          </p:nvPr>
        </p:nvSpPr>
        <p:spPr>
          <a:xfrm>
            <a:off x="3454798" y="2286751"/>
            <a:ext cx="22344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74" name="Google Shape;174;p22"/>
          <p:cNvSpPr txBox="1">
            <a:spLocks noGrp="1"/>
          </p:cNvSpPr>
          <p:nvPr>
            <p:ph type="title" idx="8" hasCustomPrompt="1"/>
          </p:nvPr>
        </p:nvSpPr>
        <p:spPr>
          <a:xfrm>
            <a:off x="6185898" y="2285051"/>
            <a:ext cx="2234400" cy="50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75" name="Google Shape;175;p22"/>
          <p:cNvSpPr txBox="1">
            <a:spLocks noGrp="1"/>
          </p:cNvSpPr>
          <p:nvPr>
            <p:ph type="title" idx="9"/>
          </p:nvPr>
        </p:nvSpPr>
        <p:spPr>
          <a:xfrm>
            <a:off x="618574" y="316625"/>
            <a:ext cx="1953300" cy="10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60416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5">
  <p:cSld name="Title + three columns 5">
    <p:bg>
      <p:bgPr>
        <a:noFill/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3"/>
          <p:cNvSpPr txBox="1">
            <a:spLocks noGrp="1"/>
          </p:cNvSpPr>
          <p:nvPr>
            <p:ph type="subTitle" idx="1"/>
          </p:nvPr>
        </p:nvSpPr>
        <p:spPr>
          <a:xfrm>
            <a:off x="6903007" y="3501969"/>
            <a:ext cx="15180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78" name="Google Shape;178;p23"/>
          <p:cNvSpPr txBox="1">
            <a:spLocks noGrp="1"/>
          </p:cNvSpPr>
          <p:nvPr>
            <p:ph type="subTitle" idx="2"/>
          </p:nvPr>
        </p:nvSpPr>
        <p:spPr>
          <a:xfrm>
            <a:off x="6903024" y="3818558"/>
            <a:ext cx="1518000" cy="7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23"/>
          <p:cNvSpPr txBox="1">
            <a:spLocks noGrp="1"/>
          </p:cNvSpPr>
          <p:nvPr>
            <p:ph type="subTitle" idx="3"/>
          </p:nvPr>
        </p:nvSpPr>
        <p:spPr>
          <a:xfrm>
            <a:off x="3441301" y="3501969"/>
            <a:ext cx="15180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23"/>
          <p:cNvSpPr txBox="1">
            <a:spLocks noGrp="1"/>
          </p:cNvSpPr>
          <p:nvPr>
            <p:ph type="subTitle" idx="4"/>
          </p:nvPr>
        </p:nvSpPr>
        <p:spPr>
          <a:xfrm>
            <a:off x="3441294" y="3819178"/>
            <a:ext cx="1518000" cy="7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1" name="Google Shape;181;p23"/>
          <p:cNvSpPr txBox="1">
            <a:spLocks noGrp="1"/>
          </p:cNvSpPr>
          <p:nvPr>
            <p:ph type="subTitle" idx="5"/>
          </p:nvPr>
        </p:nvSpPr>
        <p:spPr>
          <a:xfrm>
            <a:off x="5172154" y="3501969"/>
            <a:ext cx="1518000" cy="3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2" name="Google Shape;182;p23"/>
          <p:cNvSpPr txBox="1">
            <a:spLocks noGrp="1"/>
          </p:cNvSpPr>
          <p:nvPr>
            <p:ph type="subTitle" idx="6"/>
          </p:nvPr>
        </p:nvSpPr>
        <p:spPr>
          <a:xfrm>
            <a:off x="5172169" y="3813077"/>
            <a:ext cx="1518000" cy="7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83" name="Google Shape;183;p23"/>
          <p:cNvSpPr/>
          <p:nvPr/>
        </p:nvSpPr>
        <p:spPr>
          <a:xfrm rot="-5400000">
            <a:off x="-383250" y="379275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84" name="Google Shape;184;p23"/>
          <p:cNvSpPr txBox="1">
            <a:spLocks noGrp="1"/>
          </p:cNvSpPr>
          <p:nvPr>
            <p:ph type="title"/>
          </p:nvPr>
        </p:nvSpPr>
        <p:spPr>
          <a:xfrm>
            <a:off x="633650" y="316425"/>
            <a:ext cx="2128200" cy="13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 sz="4000">
                <a:solidFill>
                  <a:schemeClr val="accent4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3"/>
          <p:cNvSpPr txBox="1">
            <a:spLocks noGrp="1"/>
          </p:cNvSpPr>
          <p:nvPr>
            <p:ph type="subTitle" idx="7"/>
          </p:nvPr>
        </p:nvSpPr>
        <p:spPr>
          <a:xfrm>
            <a:off x="633550" y="2441715"/>
            <a:ext cx="2236500" cy="80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3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521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noFill/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6085069" y="1110550"/>
            <a:ext cx="2334300" cy="191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4231500" y="3294556"/>
            <a:ext cx="3737100" cy="87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4633488" y="539489"/>
            <a:ext cx="2805600" cy="194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15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644022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ercentajes">
  <p:cSld name="Percentajes">
    <p:bg>
      <p:bgPr>
        <a:noFill/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4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189" name="Google Shape;189;p24"/>
          <p:cNvSpPr txBox="1">
            <a:spLocks noGrp="1"/>
          </p:cNvSpPr>
          <p:nvPr>
            <p:ph type="title"/>
          </p:nvPr>
        </p:nvSpPr>
        <p:spPr>
          <a:xfrm>
            <a:off x="624472" y="316781"/>
            <a:ext cx="25710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24"/>
          <p:cNvSpPr txBox="1">
            <a:spLocks noGrp="1"/>
          </p:cNvSpPr>
          <p:nvPr>
            <p:ph type="title" idx="2" hasCustomPrompt="1"/>
          </p:nvPr>
        </p:nvSpPr>
        <p:spPr>
          <a:xfrm>
            <a:off x="722375" y="2693771"/>
            <a:ext cx="1841100" cy="46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91" name="Google Shape;191;p24"/>
          <p:cNvSpPr txBox="1">
            <a:spLocks noGrp="1"/>
          </p:cNvSpPr>
          <p:nvPr>
            <p:ph type="title" idx="3" hasCustomPrompt="1"/>
          </p:nvPr>
        </p:nvSpPr>
        <p:spPr>
          <a:xfrm>
            <a:off x="2680325" y="2693771"/>
            <a:ext cx="1841100" cy="46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92" name="Google Shape;192;p24"/>
          <p:cNvSpPr txBox="1">
            <a:spLocks noGrp="1"/>
          </p:cNvSpPr>
          <p:nvPr>
            <p:ph type="title" idx="4" hasCustomPrompt="1"/>
          </p:nvPr>
        </p:nvSpPr>
        <p:spPr>
          <a:xfrm>
            <a:off x="4638275" y="2693771"/>
            <a:ext cx="1841100" cy="46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93" name="Google Shape;193;p24"/>
          <p:cNvSpPr txBox="1">
            <a:spLocks noGrp="1"/>
          </p:cNvSpPr>
          <p:nvPr>
            <p:ph type="title" idx="5" hasCustomPrompt="1"/>
          </p:nvPr>
        </p:nvSpPr>
        <p:spPr>
          <a:xfrm>
            <a:off x="6596225" y="2693771"/>
            <a:ext cx="1841100" cy="46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94" name="Google Shape;194;p24"/>
          <p:cNvSpPr txBox="1">
            <a:spLocks noGrp="1"/>
          </p:cNvSpPr>
          <p:nvPr>
            <p:ph type="subTitle" idx="1"/>
          </p:nvPr>
        </p:nvSpPr>
        <p:spPr>
          <a:xfrm>
            <a:off x="707075" y="3498000"/>
            <a:ext cx="1871700" cy="3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700"/>
              <a:buNone/>
              <a:defRPr sz="1700" b="1"/>
            </a:lvl9pPr>
          </a:lstStyle>
          <a:p>
            <a:endParaRPr/>
          </a:p>
        </p:txBody>
      </p:sp>
      <p:sp>
        <p:nvSpPr>
          <p:cNvPr id="195" name="Google Shape;195;p24"/>
          <p:cNvSpPr txBox="1">
            <a:spLocks noGrp="1"/>
          </p:cNvSpPr>
          <p:nvPr>
            <p:ph type="subTitle" idx="6"/>
          </p:nvPr>
        </p:nvSpPr>
        <p:spPr>
          <a:xfrm>
            <a:off x="2665038" y="3498000"/>
            <a:ext cx="1871700" cy="3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700"/>
              <a:buNone/>
              <a:defRPr sz="1700" b="1"/>
            </a:lvl9pPr>
          </a:lstStyle>
          <a:p>
            <a:endParaRPr/>
          </a:p>
        </p:txBody>
      </p:sp>
      <p:sp>
        <p:nvSpPr>
          <p:cNvPr id="196" name="Google Shape;196;p24"/>
          <p:cNvSpPr txBox="1">
            <a:spLocks noGrp="1"/>
          </p:cNvSpPr>
          <p:nvPr>
            <p:ph type="subTitle" idx="7"/>
          </p:nvPr>
        </p:nvSpPr>
        <p:spPr>
          <a:xfrm>
            <a:off x="4601975" y="3498000"/>
            <a:ext cx="1871700" cy="3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700"/>
              <a:buNone/>
              <a:defRPr sz="1700" b="1"/>
            </a:lvl9pPr>
          </a:lstStyle>
          <a:p>
            <a:endParaRPr/>
          </a:p>
        </p:txBody>
      </p:sp>
      <p:sp>
        <p:nvSpPr>
          <p:cNvPr id="197" name="Google Shape;197;p24"/>
          <p:cNvSpPr txBox="1">
            <a:spLocks noGrp="1"/>
          </p:cNvSpPr>
          <p:nvPr>
            <p:ph type="subTitle" idx="8"/>
          </p:nvPr>
        </p:nvSpPr>
        <p:spPr>
          <a:xfrm>
            <a:off x="6538900" y="3498000"/>
            <a:ext cx="1871700" cy="3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700"/>
              <a:buNone/>
              <a:defRPr sz="1700" b="1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700"/>
              <a:buNone/>
              <a:defRPr sz="1700" b="1"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700"/>
              <a:buNone/>
              <a:defRPr sz="1700" b="1"/>
            </a:lvl9pPr>
          </a:lstStyle>
          <a:p>
            <a:endParaRPr/>
          </a:p>
        </p:txBody>
      </p:sp>
      <p:sp>
        <p:nvSpPr>
          <p:cNvPr id="198" name="Google Shape;198;p24"/>
          <p:cNvSpPr txBox="1">
            <a:spLocks noGrp="1"/>
          </p:cNvSpPr>
          <p:nvPr>
            <p:ph type="subTitle" idx="9"/>
          </p:nvPr>
        </p:nvSpPr>
        <p:spPr>
          <a:xfrm>
            <a:off x="728625" y="3827225"/>
            <a:ext cx="18717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24"/>
          <p:cNvSpPr txBox="1">
            <a:spLocks noGrp="1"/>
          </p:cNvSpPr>
          <p:nvPr>
            <p:ph type="subTitle" idx="13"/>
          </p:nvPr>
        </p:nvSpPr>
        <p:spPr>
          <a:xfrm>
            <a:off x="2665300" y="3827225"/>
            <a:ext cx="18717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24"/>
          <p:cNvSpPr txBox="1">
            <a:spLocks noGrp="1"/>
          </p:cNvSpPr>
          <p:nvPr>
            <p:ph type="subTitle" idx="14"/>
          </p:nvPr>
        </p:nvSpPr>
        <p:spPr>
          <a:xfrm>
            <a:off x="4602100" y="3827225"/>
            <a:ext cx="18717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4"/>
          <p:cNvSpPr txBox="1">
            <a:spLocks noGrp="1"/>
          </p:cNvSpPr>
          <p:nvPr>
            <p:ph type="subTitle" idx="15"/>
          </p:nvPr>
        </p:nvSpPr>
        <p:spPr>
          <a:xfrm>
            <a:off x="6538900" y="3827225"/>
            <a:ext cx="18717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9086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noFill/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5"/>
          <p:cNvSpPr txBox="1">
            <a:spLocks noGrp="1"/>
          </p:cNvSpPr>
          <p:nvPr>
            <p:ph type="subTitle" idx="1"/>
          </p:nvPr>
        </p:nvSpPr>
        <p:spPr>
          <a:xfrm>
            <a:off x="624615" y="3507184"/>
            <a:ext cx="3178500" cy="54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04" name="Google Shape;204;p25"/>
          <p:cNvSpPr txBox="1">
            <a:spLocks noGrp="1"/>
          </p:cNvSpPr>
          <p:nvPr>
            <p:ph type="subTitle" idx="2"/>
          </p:nvPr>
        </p:nvSpPr>
        <p:spPr>
          <a:xfrm>
            <a:off x="624755" y="3805255"/>
            <a:ext cx="3178500" cy="54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05" name="Google Shape;205;p25"/>
          <p:cNvSpPr txBox="1">
            <a:spLocks noGrp="1"/>
          </p:cNvSpPr>
          <p:nvPr>
            <p:ph type="subTitle" idx="3"/>
          </p:nvPr>
        </p:nvSpPr>
        <p:spPr>
          <a:xfrm>
            <a:off x="624475" y="2481505"/>
            <a:ext cx="3178500" cy="54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2200"/>
              <a:buNone/>
              <a:defRPr sz="2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06" name="Google Shape;206;p25"/>
          <p:cNvSpPr txBox="1">
            <a:spLocks noGrp="1"/>
          </p:cNvSpPr>
          <p:nvPr>
            <p:ph type="subTitle" idx="4"/>
          </p:nvPr>
        </p:nvSpPr>
        <p:spPr>
          <a:xfrm>
            <a:off x="624475" y="2806704"/>
            <a:ext cx="3178500" cy="54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07" name="Google Shape;207;p25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08" name="Google Shape;208;p25"/>
          <p:cNvSpPr txBox="1">
            <a:spLocks noGrp="1"/>
          </p:cNvSpPr>
          <p:nvPr>
            <p:ph type="title"/>
          </p:nvPr>
        </p:nvSpPr>
        <p:spPr>
          <a:xfrm>
            <a:off x="619047" y="316781"/>
            <a:ext cx="28476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25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9333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bg>
      <p:bgPr>
        <a:noFill/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7"/>
          <p:cNvSpPr/>
          <p:nvPr/>
        </p:nvSpPr>
        <p:spPr>
          <a:xfrm rot="-5400000">
            <a:off x="3285275" y="-3290700"/>
            <a:ext cx="2566200" cy="9147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16" name="Google Shape;216;p27"/>
          <p:cNvSpPr txBox="1">
            <a:spLocks noGrp="1"/>
          </p:cNvSpPr>
          <p:nvPr>
            <p:ph type="title"/>
          </p:nvPr>
        </p:nvSpPr>
        <p:spPr>
          <a:xfrm>
            <a:off x="722375" y="447855"/>
            <a:ext cx="769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17" name="Google Shape;217;p27"/>
          <p:cNvSpPr txBox="1">
            <a:spLocks noGrp="1"/>
          </p:cNvSpPr>
          <p:nvPr>
            <p:ph type="subTitle" idx="1"/>
          </p:nvPr>
        </p:nvSpPr>
        <p:spPr>
          <a:xfrm>
            <a:off x="2638625" y="1137675"/>
            <a:ext cx="3866700" cy="3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18" name="Google Shape;218;p27"/>
          <p:cNvSpPr txBox="1">
            <a:spLocks noGrp="1"/>
          </p:cNvSpPr>
          <p:nvPr>
            <p:ph type="subTitle" idx="2"/>
          </p:nvPr>
        </p:nvSpPr>
        <p:spPr>
          <a:xfrm>
            <a:off x="3289800" y="1522900"/>
            <a:ext cx="2564400" cy="79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19" name="Google Shape;219;p27"/>
          <p:cNvSpPr txBox="1"/>
          <p:nvPr/>
        </p:nvSpPr>
        <p:spPr>
          <a:xfrm>
            <a:off x="1462775" y="3724325"/>
            <a:ext cx="6218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300"/>
              </a:spcBef>
              <a:buSzPts val="1100"/>
            </a:pPr>
            <a:r>
              <a:rPr lang="en" sz="12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CREDITS:</a:t>
            </a:r>
            <a:r>
              <a:rPr lang="en" sz="12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This presentation template was created by </a:t>
            </a:r>
            <a:r>
              <a:rPr lang="en" sz="1200" b="1">
                <a:solidFill>
                  <a:srgbClr val="434343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200" b="1">
                <a:solidFill>
                  <a:srgbClr val="434343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lang="en" sz="1200" b="1">
                <a:solidFill>
                  <a:srgbClr val="434343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5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0" name="Google Shape;220;p27"/>
          <p:cNvSpPr txBox="1">
            <a:spLocks noGrp="1"/>
          </p:cNvSpPr>
          <p:nvPr>
            <p:ph type="subTitle" idx="3"/>
          </p:nvPr>
        </p:nvSpPr>
        <p:spPr>
          <a:xfrm>
            <a:off x="1177875" y="4332300"/>
            <a:ext cx="6503400" cy="3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200"/>
              <a:buNone/>
              <a:defRPr sz="12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0225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2">
  <p:cSld name="only Title 2">
    <p:bg>
      <p:bgPr>
        <a:noFill/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8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23" name="Google Shape;223;p28"/>
          <p:cNvSpPr txBox="1">
            <a:spLocks noGrp="1"/>
          </p:cNvSpPr>
          <p:nvPr>
            <p:ph type="title"/>
          </p:nvPr>
        </p:nvSpPr>
        <p:spPr>
          <a:xfrm>
            <a:off x="629424" y="318095"/>
            <a:ext cx="1979700" cy="129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59149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s points">
  <p:cSld name="title + bullets points">
    <p:bg>
      <p:bgPr>
        <a:noFill/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9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26" name="Google Shape;226;p29"/>
          <p:cNvSpPr txBox="1">
            <a:spLocks noGrp="1"/>
          </p:cNvSpPr>
          <p:nvPr>
            <p:ph type="title"/>
          </p:nvPr>
        </p:nvSpPr>
        <p:spPr>
          <a:xfrm>
            <a:off x="629838" y="316210"/>
            <a:ext cx="76992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0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7" name="Google Shape;227;p29"/>
          <p:cNvSpPr txBox="1">
            <a:spLocks noGrp="1"/>
          </p:cNvSpPr>
          <p:nvPr>
            <p:ph type="subTitle" idx="1"/>
          </p:nvPr>
        </p:nvSpPr>
        <p:spPr>
          <a:xfrm>
            <a:off x="1454075" y="1386950"/>
            <a:ext cx="69681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 sz="1200" b="1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500"/>
              <a:buNone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 txBox="1">
            <a:spLocks noGrp="1"/>
          </p:cNvSpPr>
          <p:nvPr>
            <p:ph type="body" idx="2"/>
          </p:nvPr>
        </p:nvSpPr>
        <p:spPr>
          <a:xfrm>
            <a:off x="1458036" y="1756000"/>
            <a:ext cx="6968100" cy="28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 sz="1200">
                <a:solidFill>
                  <a:schemeClr val="accent4"/>
                </a:solidFill>
              </a:defRPr>
            </a:lvl1pPr>
            <a:lvl2pPr marL="914400" lvl="1" indent="-323850">
              <a:spcBef>
                <a:spcPts val="1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4"/>
                </a:solidFill>
              </a:defRPr>
            </a:lvl2pPr>
            <a:lvl3pPr marL="1371600" lvl="2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4"/>
                </a:solidFill>
              </a:defRPr>
            </a:lvl3pPr>
            <a:lvl4pPr marL="1828800" lvl="3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4"/>
                </a:solidFill>
              </a:defRPr>
            </a:lvl4pPr>
            <a:lvl5pPr marL="2286000" lvl="4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4"/>
                </a:solidFill>
              </a:defRPr>
            </a:lvl5pPr>
            <a:lvl6pPr marL="2743200" lvl="5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4"/>
                </a:solidFill>
              </a:defRPr>
            </a:lvl6pPr>
            <a:lvl7pPr marL="3200400" lvl="6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●"/>
              <a:defRPr>
                <a:solidFill>
                  <a:schemeClr val="accent4"/>
                </a:solidFill>
              </a:defRPr>
            </a:lvl7pPr>
            <a:lvl8pPr marL="3657600" lvl="7" indent="-32385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○"/>
              <a:defRPr>
                <a:solidFill>
                  <a:schemeClr val="accent4"/>
                </a:solidFill>
              </a:defRPr>
            </a:lvl8pPr>
            <a:lvl9pPr marL="4114800" lvl="8" indent="-32385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Char char="■"/>
              <a:defRPr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9115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bg>
      <p:bgPr>
        <a:noFill/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0"/>
          <p:cNvSpPr/>
          <p:nvPr/>
        </p:nvSpPr>
        <p:spPr>
          <a:xfrm rot="-5400000">
            <a:off x="3597600" y="-3601575"/>
            <a:ext cx="1947000" cy="9142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889673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ackground 2">
    <p:bg>
      <p:bgPr>
        <a:noFill/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1"/>
          <p:cNvSpPr/>
          <p:nvPr/>
        </p:nvSpPr>
        <p:spPr>
          <a:xfrm rot="-5400000">
            <a:off x="4280850" y="285475"/>
            <a:ext cx="5152500" cy="4573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309914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noFill/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2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35" name="Google Shape;235;p32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0884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 &amp; body slide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1"/>
          </p:nvPr>
        </p:nvSpPr>
        <p:spPr>
          <a:xfrm>
            <a:off x="1454050" y="1904925"/>
            <a:ext cx="5877000" cy="25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fld id="{00000000-1234-1234-1234-123412341234}" type="slidenum">
              <a:rPr lang="es"/>
              <a:pPr/>
              <a:t>‹#›</a:t>
            </a:fld>
            <a:endParaRPr/>
          </a:p>
        </p:txBody>
      </p:sp>
      <p:cxnSp>
        <p:nvCxnSpPr>
          <p:cNvPr id="55" name="Google Shape;55;p8"/>
          <p:cNvCxnSpPr/>
          <p:nvPr/>
        </p:nvCxnSpPr>
        <p:spPr>
          <a:xfrm>
            <a:off x="4233900" y="1223600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4928677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1">
  <p:cSld name="Title design 1">
    <p:bg>
      <p:bgPr>
        <a:solidFill>
          <a:schemeClr val="lt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fld id="{00000000-1234-1234-1234-123412341234}" type="slidenum">
              <a:rPr lang="es"/>
              <a:pPr/>
              <a:t>‹#›</a:t>
            </a:fld>
            <a:endParaRPr/>
          </a:p>
        </p:txBody>
      </p:sp>
      <p:cxnSp>
        <p:nvCxnSpPr>
          <p:cNvPr id="60" name="Google Shape;60;p9"/>
          <p:cNvCxnSpPr/>
          <p:nvPr/>
        </p:nvCxnSpPr>
        <p:spPr>
          <a:xfrm>
            <a:off x="4233900" y="1223600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37475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noFill/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619391" y="315111"/>
            <a:ext cx="76992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625121" y="1089715"/>
            <a:ext cx="7802100" cy="304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Livvic"/>
              <a:buAutoNum type="arabicPeriod"/>
              <a:defRPr sz="12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rabicPeriod"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rabicPeriod"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Roboto Condensed Light"/>
              <a:buAutoNum type="alphaLcPeriod"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200"/>
              <a:buFont typeface="Roboto Condensed Light"/>
              <a:buAutoNum type="romanLcPeriod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1999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 2">
  <p:cSld name="BIG number &amp; some text slide 2"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hasCustomPrompt="1"/>
          </p:nvPr>
        </p:nvSpPr>
        <p:spPr>
          <a:xfrm>
            <a:off x="742950" y="1238100"/>
            <a:ext cx="7729500" cy="19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25" name="Google Shape;125;p16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fld id="{00000000-1234-1234-1234-123412341234}" type="slidenum">
              <a:rPr lang="es"/>
              <a:pPr/>
              <a:t>‹#›</a:t>
            </a:fld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subTitle" idx="1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728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bg>
      <p:bgPr>
        <a:solidFill>
          <a:schemeClr val="lt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264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rame">
  <p:cSld name="White frame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/>
          <p:nvPr/>
        </p:nvSpPr>
        <p:spPr>
          <a:xfrm>
            <a:off x="406950" y="41625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6545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 &amp; body slide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1"/>
          </p:nvPr>
        </p:nvSpPr>
        <p:spPr>
          <a:xfrm>
            <a:off x="1454050" y="1904925"/>
            <a:ext cx="5877000" cy="25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fld id="{00000000-1234-1234-1234-123412341234}" type="slidenum">
              <a:rPr lang="es"/>
              <a:pPr/>
              <a:t>‹#›</a:t>
            </a:fld>
            <a:endParaRPr/>
          </a:p>
        </p:txBody>
      </p:sp>
      <p:cxnSp>
        <p:nvCxnSpPr>
          <p:cNvPr id="55" name="Google Shape;55;p8"/>
          <p:cNvCxnSpPr/>
          <p:nvPr/>
        </p:nvCxnSpPr>
        <p:spPr>
          <a:xfrm>
            <a:off x="4233900" y="1223600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7129177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1">
  <p:cSld name="Title design 1">
    <p:bg>
      <p:bgPr>
        <a:solidFill>
          <a:schemeClr val="lt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fld id="{00000000-1234-1234-1234-123412341234}" type="slidenum">
              <a:rPr lang="es"/>
              <a:pPr/>
              <a:t>‹#›</a:t>
            </a:fld>
            <a:endParaRPr/>
          </a:p>
        </p:txBody>
      </p:sp>
      <p:cxnSp>
        <p:nvCxnSpPr>
          <p:cNvPr id="60" name="Google Shape;60;p9"/>
          <p:cNvCxnSpPr/>
          <p:nvPr/>
        </p:nvCxnSpPr>
        <p:spPr>
          <a:xfrm>
            <a:off x="4233900" y="1223600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9612049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 2">
  <p:cSld name="BIG number &amp; some text slide 2"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hasCustomPrompt="1"/>
          </p:nvPr>
        </p:nvSpPr>
        <p:spPr>
          <a:xfrm>
            <a:off x="742950" y="1238100"/>
            <a:ext cx="7729500" cy="19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25" name="Google Shape;125;p16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fld id="{00000000-1234-1234-1234-123412341234}" type="slidenum">
              <a:rPr lang="es"/>
              <a:pPr/>
              <a:t>‹#›</a:t>
            </a:fld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subTitle" idx="1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35035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bg>
      <p:bgPr>
        <a:solidFill>
          <a:schemeClr val="lt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4900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rame">
  <p:cSld name="White frame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/>
          <p:nvPr/>
        </p:nvSpPr>
        <p:spPr>
          <a:xfrm>
            <a:off x="406950" y="41625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45530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BIG Title slide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676300" y="321200"/>
            <a:ext cx="4885500" cy="443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>
              <a:solidFill>
                <a:srgbClr val="434343"/>
              </a:solidFill>
            </a:endParaRPr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610650" y="1856275"/>
            <a:ext cx="6157800" cy="875700"/>
          </a:xfrm>
          <a:prstGeom prst="rect">
            <a:avLst/>
          </a:prstGeom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018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dos columnas" type="twoColTx">
  <p:cSld name="Título y dos columnas">
    <p:bg>
      <p:bgPr>
        <a:noFill/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/>
          <p:nvPr/>
        </p:nvSpPr>
        <p:spPr>
          <a:xfrm rot="-5400000">
            <a:off x="-383250" y="383253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618324" y="319145"/>
            <a:ext cx="2711400" cy="11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1"/>
          </p:nvPr>
        </p:nvSpPr>
        <p:spPr>
          <a:xfrm>
            <a:off x="4156017" y="3002139"/>
            <a:ext cx="2660700" cy="46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2"/>
          </p:nvPr>
        </p:nvSpPr>
        <p:spPr>
          <a:xfrm>
            <a:off x="5760925" y="1127681"/>
            <a:ext cx="2660700" cy="46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3"/>
          </p:nvPr>
        </p:nvSpPr>
        <p:spPr>
          <a:xfrm>
            <a:off x="4156017" y="3322812"/>
            <a:ext cx="2660700" cy="72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4"/>
          </p:nvPr>
        </p:nvSpPr>
        <p:spPr>
          <a:xfrm>
            <a:off x="5760925" y="1446527"/>
            <a:ext cx="2660700" cy="6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5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5398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noFill/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/>
        </p:nvSpPr>
        <p:spPr>
          <a:xfrm rot="-5400000">
            <a:off x="-383250" y="383250"/>
            <a:ext cx="1947000" cy="118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/>
              <a:t> </a:t>
            </a:r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619047" y="317964"/>
            <a:ext cx="2847600" cy="79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245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noFill/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1027175" y="1906650"/>
            <a:ext cx="4041900" cy="14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Patrick Hand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None/>
              <a:defRPr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7960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noFill/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1624725" y="2571750"/>
            <a:ext cx="4638300" cy="1647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" name="Google Shape;39;p9"/>
          <p:cNvSpPr/>
          <p:nvPr/>
        </p:nvSpPr>
        <p:spPr>
          <a:xfrm>
            <a:off x="1635775" y="924150"/>
            <a:ext cx="1668600" cy="1647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1073349" y="1210475"/>
            <a:ext cx="2805600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6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1938350" y="2846175"/>
            <a:ext cx="3849900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title" idx="2" hasCustomPrompt="1"/>
          </p:nvPr>
        </p:nvSpPr>
        <p:spPr>
          <a:xfrm>
            <a:off x="1889450" y="76705"/>
            <a:ext cx="2680200" cy="23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15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3103172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noFill/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918264" y="3392942"/>
            <a:ext cx="1092000" cy="1092000"/>
          </a:xfrm>
          <a:prstGeom prst="rect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9" name="Google Shape;49;p11"/>
          <p:cNvSpPr/>
          <p:nvPr/>
        </p:nvSpPr>
        <p:spPr>
          <a:xfrm>
            <a:off x="0" y="0"/>
            <a:ext cx="3204000" cy="32040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0" name="Google Shape;50;p11"/>
          <p:cNvSpPr/>
          <p:nvPr/>
        </p:nvSpPr>
        <p:spPr>
          <a:xfrm>
            <a:off x="1578000" y="1130567"/>
            <a:ext cx="2764500" cy="2764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title" hasCustomPrompt="1"/>
          </p:nvPr>
        </p:nvSpPr>
        <p:spPr>
          <a:xfrm>
            <a:off x="1046051" y="2021319"/>
            <a:ext cx="3545100" cy="194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15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0"/>
              <a:buNone/>
              <a:defRPr sz="20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1"/>
          <p:cNvSpPr txBox="1">
            <a:spLocks noGrp="1"/>
          </p:cNvSpPr>
          <p:nvPr>
            <p:ph type="subTitle" idx="1"/>
          </p:nvPr>
        </p:nvSpPr>
        <p:spPr>
          <a:xfrm>
            <a:off x="4640025" y="1898479"/>
            <a:ext cx="3781800" cy="50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700"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ubTitle" idx="2"/>
          </p:nvPr>
        </p:nvSpPr>
        <p:spPr>
          <a:xfrm>
            <a:off x="4640025" y="2214104"/>
            <a:ext cx="3781800" cy="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500"/>
              <a:buNone/>
              <a:defRPr sz="15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9334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801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26" Type="http://schemas.openxmlformats.org/officeDocument/2006/relationships/slideLayout" Target="../slideLayouts/slideLayout27.xml"/><Relationship Id="rId3" Type="http://schemas.openxmlformats.org/officeDocument/2006/relationships/slideLayout" Target="../slideLayouts/slideLayout4.xml"/><Relationship Id="rId21" Type="http://schemas.openxmlformats.org/officeDocument/2006/relationships/slideLayout" Target="../slideLayouts/slideLayout22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5" Type="http://schemas.openxmlformats.org/officeDocument/2006/relationships/slideLayout" Target="../slideLayouts/slideLayout26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2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23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20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Relationship Id="rId22" Type="http://schemas.openxmlformats.org/officeDocument/2006/relationships/slideLayout" Target="../slideLayouts/slideLayout23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Montserrat ExtraBold"/>
              <a:buNone/>
              <a:defRPr sz="28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quada One"/>
              <a:buNone/>
              <a:defRPr sz="2800">
                <a:solidFill>
                  <a:srgbClr val="434343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■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■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●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EB Garamond"/>
              <a:buChar char="○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EB Garamond"/>
              <a:buChar char="■"/>
              <a:defRPr sz="1200">
                <a:solidFill>
                  <a:srgbClr val="434343"/>
                </a:solidFill>
                <a:latin typeface="EB Garamond"/>
                <a:ea typeface="EB Garamond"/>
                <a:cs typeface="EB Garamond"/>
                <a:sym typeface="EB Garamo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000"/>
              <a:buFont typeface="Bebas Neue"/>
              <a:buNone/>
              <a:defRPr sz="4000">
                <a:solidFill>
                  <a:srgbClr val="434343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●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Montserrat"/>
              <a:buChar char="○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238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500"/>
              <a:buFont typeface="Montserrat"/>
              <a:buChar char="■"/>
              <a:defRPr sz="15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552797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9" r:id="rId5"/>
    <p:sldLayoutId id="2147483670" r:id="rId6"/>
    <p:sldLayoutId id="2147483672" r:id="rId7"/>
    <p:sldLayoutId id="2147483673" r:id="rId8"/>
    <p:sldLayoutId id="2147483674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8" r:id="rId21"/>
    <p:sldLayoutId id="2147483689" r:id="rId22"/>
    <p:sldLayoutId id="2147483690" r:id="rId23"/>
    <p:sldLayoutId id="2147483691" r:id="rId24"/>
    <p:sldLayoutId id="2147483692" r:id="rId25"/>
    <p:sldLayoutId id="2147483693" r:id="rId2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55">
          <p15:clr>
            <a:srgbClr val="EA4335"/>
          </p15:clr>
        </p15:guide>
        <p15:guide id="2" pos="5305">
          <p15:clr>
            <a:srgbClr val="EA4335"/>
          </p15:clr>
        </p15:guide>
        <p15:guide id="3" orient="horz" pos="340">
          <p15:clr>
            <a:srgbClr val="EA4335"/>
          </p15:clr>
        </p15:guide>
        <p15:guide id="4" orient="horz" pos="2903">
          <p15:clr>
            <a:srgbClr val="EA4335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sz="24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●"/>
              <a:defRPr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○"/>
              <a:defRPr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■"/>
              <a:defRPr sz="13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●"/>
              <a:defRPr sz="13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○"/>
              <a:defRPr sz="12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■"/>
              <a:defRPr sz="12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●"/>
              <a:defRPr sz="11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○"/>
              <a:defRPr sz="11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Ubuntu Light"/>
              <a:buChar char="■"/>
              <a:defRPr sz="10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fld id="{00000000-1234-1234-1234-123412341234}" type="slidenum">
              <a:rPr lang="es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377564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sz="24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●"/>
              <a:defRPr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○"/>
              <a:defRPr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■"/>
              <a:defRPr sz="13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●"/>
              <a:defRPr sz="13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○"/>
              <a:defRPr sz="12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■"/>
              <a:defRPr sz="12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●"/>
              <a:defRPr sz="11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○"/>
              <a:defRPr sz="11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Ubuntu Light"/>
              <a:buChar char="■"/>
              <a:defRPr sz="10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fld id="{00000000-1234-1234-1234-123412341234}" type="slidenum">
              <a:rPr lang="es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383075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9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9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8.xml"/><Relationship Id="rId4" Type="http://schemas.openxmlformats.org/officeDocument/2006/relationships/chart" Target="../charts/char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0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0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0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0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0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7" Type="http://schemas.openxmlformats.org/officeDocument/2006/relationships/image" Target="../media/image114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1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16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7" Type="http://schemas.openxmlformats.org/officeDocument/2006/relationships/image" Target="../media/image122.jp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21.jpg"/><Relationship Id="rId5" Type="http://schemas.openxmlformats.org/officeDocument/2006/relationships/image" Target="../media/image120.jpg"/><Relationship Id="rId4" Type="http://schemas.openxmlformats.org/officeDocument/2006/relationships/image" Target="../media/image119.jp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7" Type="http://schemas.openxmlformats.org/officeDocument/2006/relationships/image" Target="../media/image126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jp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7" Type="http://schemas.openxmlformats.org/officeDocument/2006/relationships/image" Target="../media/image126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jp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31.jpe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34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36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7" Type="http://schemas.openxmlformats.org/officeDocument/2006/relationships/image" Target="../media/image14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40.png"/><Relationship Id="rId5" Type="http://schemas.openxmlformats.org/officeDocument/2006/relationships/image" Target="../media/image139.jpeg"/><Relationship Id="rId4" Type="http://schemas.openxmlformats.org/officeDocument/2006/relationships/image" Target="../media/image138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43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46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e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51.jpe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53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56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59.png"/><Relationship Id="rId4" Type="http://schemas.openxmlformats.org/officeDocument/2006/relationships/image" Target="../media/image158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61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63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jp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65.jp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jpe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8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586694" y="43256"/>
            <a:ext cx="1378602" cy="1378602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8023344" y="-1561"/>
            <a:ext cx="1120657" cy="5145061"/>
            <a:chOff x="0" y="0"/>
            <a:chExt cx="628169" cy="3480856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28169" cy="3480856"/>
            </a:xfrm>
            <a:custGeom>
              <a:avLst/>
              <a:gdLst/>
              <a:ahLst/>
              <a:cxnLst/>
              <a:rect l="l" t="t" r="r" b="b"/>
              <a:pathLst>
                <a:path w="628169" h="3480856">
                  <a:moveTo>
                    <a:pt x="0" y="0"/>
                  </a:moveTo>
                  <a:lnTo>
                    <a:pt x="628169" y="0"/>
                  </a:lnTo>
                  <a:lnTo>
                    <a:pt x="628169" y="3480856"/>
                  </a:lnTo>
                  <a:lnTo>
                    <a:pt x="0" y="3480856"/>
                  </a:ln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-296005" y="1377169"/>
            <a:ext cx="9144000" cy="2387600"/>
          </a:xfrm>
          <a:prstGeom prst="rect">
            <a:avLst/>
          </a:prstGeom>
        </p:spPr>
        <p:txBody>
          <a:bodyPr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b="1" dirty="0" smtClean="0"/>
              <a:t>An-</a:t>
            </a:r>
            <a:r>
              <a:rPr lang="en-US" b="1" dirty="0" err="1" smtClean="0"/>
              <a:t>Najah</a:t>
            </a:r>
            <a:r>
              <a:rPr lang="en-US" b="1" dirty="0" smtClean="0"/>
              <a:t> National University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Faculty of Engineering &amp; Information Technology.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Building Engineering Department.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Graduation project (2)</a:t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  <a:cs typeface="+mj-cs"/>
              </a:rPr>
              <a:t>Integrated redesign of the Children’s Hospital of Palestine in Ramallah city.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-296005" y="2652644"/>
            <a:ext cx="9144000" cy="287121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b="1" dirty="0" smtClean="0">
                <a:cs typeface="+mj-cs"/>
              </a:rPr>
              <a:t/>
            </a:r>
            <a:br>
              <a:rPr lang="en-US" sz="2000" b="1" dirty="0" smtClean="0">
                <a:cs typeface="+mj-cs"/>
              </a:rPr>
            </a:br>
            <a:r>
              <a:rPr lang="ar-SA" sz="2000" b="1" dirty="0" smtClean="0">
                <a:cs typeface="+mj-cs"/>
              </a:rPr>
              <a:t> </a:t>
            </a:r>
            <a:r>
              <a:rPr lang="en-US" b="1" dirty="0" smtClean="0">
                <a:latin typeface="+mn-lt"/>
                <a:cs typeface="+mj-cs"/>
              </a:rPr>
              <a:t>Prepared By: </a:t>
            </a:r>
            <a:endParaRPr lang="en-US" dirty="0" smtClean="0">
              <a:latin typeface="+mn-lt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b="1" dirty="0" smtClean="0">
                <a:latin typeface="+mn-lt"/>
                <a:cs typeface="+mj-cs"/>
              </a:rPr>
              <a:t>1. Ameer </a:t>
            </a:r>
            <a:r>
              <a:rPr lang="en-US" b="1" dirty="0" err="1" smtClean="0">
                <a:latin typeface="+mn-lt"/>
                <a:cs typeface="+mj-cs"/>
              </a:rPr>
              <a:t>Ihmedan</a:t>
            </a:r>
            <a:r>
              <a:rPr lang="en-US" b="1" dirty="0" smtClean="0">
                <a:latin typeface="+mn-lt"/>
                <a:cs typeface="+mj-cs"/>
              </a:rPr>
              <a:t>. </a:t>
            </a:r>
            <a:endParaRPr lang="en-US" dirty="0" smtClean="0">
              <a:latin typeface="+mn-lt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b="1" dirty="0" smtClean="0">
                <a:latin typeface="+mn-lt"/>
                <a:cs typeface="+mj-cs"/>
              </a:rPr>
              <a:t>2. </a:t>
            </a:r>
            <a:r>
              <a:rPr lang="en-US" b="1" dirty="0" err="1" smtClean="0">
                <a:latin typeface="+mn-lt"/>
                <a:cs typeface="+mj-cs"/>
              </a:rPr>
              <a:t>Anees</a:t>
            </a:r>
            <a:r>
              <a:rPr lang="en-US" b="1" dirty="0" smtClean="0">
                <a:latin typeface="+mn-lt"/>
                <a:cs typeface="+mj-cs"/>
              </a:rPr>
              <a:t> </a:t>
            </a:r>
            <a:r>
              <a:rPr lang="en-US" b="1" dirty="0" err="1" smtClean="0">
                <a:latin typeface="+mn-lt"/>
                <a:cs typeface="+mj-cs"/>
              </a:rPr>
              <a:t>Ihmedan</a:t>
            </a:r>
            <a:r>
              <a:rPr lang="en-US" b="1" dirty="0" smtClean="0">
                <a:latin typeface="+mn-lt"/>
                <a:cs typeface="+mj-cs"/>
              </a:rPr>
              <a:t>.</a:t>
            </a:r>
            <a:endParaRPr lang="en-US" dirty="0" smtClean="0">
              <a:latin typeface="+mn-lt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b="1" dirty="0" smtClean="0">
                <a:latin typeface="+mn-lt"/>
                <a:cs typeface="+mj-cs"/>
              </a:rPr>
              <a:t>   3. </a:t>
            </a:r>
            <a:r>
              <a:rPr lang="en-US" b="1" dirty="0" err="1" smtClean="0">
                <a:latin typeface="+mn-lt"/>
                <a:cs typeface="+mj-cs"/>
              </a:rPr>
              <a:t>Rawan</a:t>
            </a:r>
            <a:r>
              <a:rPr lang="en-US" b="1" dirty="0" smtClean="0">
                <a:latin typeface="+mn-lt"/>
                <a:cs typeface="+mj-cs"/>
              </a:rPr>
              <a:t> </a:t>
            </a:r>
            <a:r>
              <a:rPr lang="en-US" b="1" dirty="0" err="1" smtClean="0">
                <a:latin typeface="+mn-lt"/>
                <a:cs typeface="+mj-cs"/>
              </a:rPr>
              <a:t>Amireh</a:t>
            </a:r>
            <a:r>
              <a:rPr lang="en-US" b="1" dirty="0" smtClean="0">
                <a:latin typeface="+mn-lt"/>
                <a:cs typeface="+mj-cs"/>
              </a:rPr>
              <a:t>.	</a:t>
            </a:r>
            <a:endParaRPr lang="en-US" dirty="0" smtClean="0">
              <a:latin typeface="+mn-lt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en-US" b="1" dirty="0" smtClean="0">
                <a:latin typeface="+mn-lt"/>
                <a:cs typeface="+mj-cs"/>
              </a:rPr>
              <a:t>Supervisor: Eng. </a:t>
            </a:r>
            <a:r>
              <a:rPr lang="en-US" b="1" dirty="0" err="1" smtClean="0">
                <a:latin typeface="+mn-lt"/>
                <a:cs typeface="+mj-cs"/>
              </a:rPr>
              <a:t>Haitham</a:t>
            </a:r>
            <a:r>
              <a:rPr lang="en-US" b="1" dirty="0" smtClean="0">
                <a:latin typeface="+mn-lt"/>
                <a:cs typeface="+mj-cs"/>
              </a:rPr>
              <a:t> </a:t>
            </a:r>
            <a:r>
              <a:rPr lang="en-US" b="1" dirty="0" err="1" smtClean="0">
                <a:latin typeface="+mn-lt"/>
                <a:cs typeface="+mj-cs"/>
              </a:rPr>
              <a:t>Sawalha</a:t>
            </a:r>
            <a:r>
              <a:rPr lang="en-US" b="1" dirty="0" smtClean="0">
                <a:cs typeface="+mj-cs"/>
              </a:rPr>
              <a:t>.</a:t>
            </a:r>
            <a:endParaRPr lang="en-US" dirty="0"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0544" y="4733945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576" y="-57630"/>
            <a:ext cx="6748818" cy="48269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1988" y="4696466"/>
            <a:ext cx="3135086" cy="1306200"/>
          </a:xfrm>
        </p:spPr>
        <p:txBody>
          <a:bodyPr/>
          <a:lstStyle/>
          <a:p>
            <a:r>
              <a:rPr lang="en-US" sz="1200" dirty="0" smtClean="0"/>
              <a:t>Basement floor2 after modification 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51261" y="935025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Plan after modification</a:t>
            </a:r>
            <a:endParaRPr lang="en-US" sz="1600" dirty="0"/>
          </a:p>
        </p:txBody>
      </p:sp>
      <p:sp>
        <p:nvSpPr>
          <p:cNvPr id="9" name="Oval 8"/>
          <p:cNvSpPr/>
          <p:nvPr/>
        </p:nvSpPr>
        <p:spPr>
          <a:xfrm>
            <a:off x="2964735" y="117552"/>
            <a:ext cx="2605699" cy="44766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1261" y="2279475"/>
            <a:ext cx="2288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Added two ramp for parking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10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0694" y="98478"/>
            <a:ext cx="6503928" cy="46923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68185" y="4790849"/>
            <a:ext cx="30989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Basement </a:t>
            </a:r>
            <a:r>
              <a:rPr lang="en-US" dirty="0" smtClean="0"/>
              <a:t>floor1 </a:t>
            </a:r>
            <a:r>
              <a:rPr lang="en-US" dirty="0"/>
              <a:t>before modification </a:t>
            </a:r>
          </a:p>
        </p:txBody>
      </p:sp>
      <p:sp>
        <p:nvSpPr>
          <p:cNvPr id="7" name="Oval 6"/>
          <p:cNvSpPr/>
          <p:nvPr/>
        </p:nvSpPr>
        <p:spPr>
          <a:xfrm>
            <a:off x="5960788" y="852524"/>
            <a:ext cx="825022" cy="137186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47628" y="2096934"/>
            <a:ext cx="1168782" cy="1313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040191" y="2507726"/>
            <a:ext cx="797522" cy="10897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842802" y="2286519"/>
            <a:ext cx="1168782" cy="6240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5333" y="1139889"/>
            <a:ext cx="2105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Plan before modification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11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17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568" y="90453"/>
            <a:ext cx="6329431" cy="441071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68185" y="4790849"/>
            <a:ext cx="29498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Basement </a:t>
            </a:r>
            <a:r>
              <a:rPr lang="en-US" dirty="0" smtClean="0"/>
              <a:t>floor1 after modification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886" y="1051903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Plan after modification</a:t>
            </a:r>
            <a:endParaRPr lang="en-US" sz="1600" dirty="0"/>
          </a:p>
        </p:txBody>
      </p:sp>
      <p:sp>
        <p:nvSpPr>
          <p:cNvPr id="5" name="Oval 4"/>
          <p:cNvSpPr/>
          <p:nvPr/>
        </p:nvSpPr>
        <p:spPr>
          <a:xfrm>
            <a:off x="4647628" y="2096934"/>
            <a:ext cx="1168782" cy="1313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816410" y="852524"/>
            <a:ext cx="1223781" cy="12444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998934" y="2404695"/>
            <a:ext cx="797522" cy="10897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823281" y="2164529"/>
            <a:ext cx="1168782" cy="6240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2365" y="2096934"/>
            <a:ext cx="2476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1.Waiting area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2.Change in control room location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12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44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945" y="316260"/>
            <a:ext cx="6950674" cy="43016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72552" y="4617922"/>
            <a:ext cx="27895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Ground floor before </a:t>
            </a:r>
            <a:r>
              <a:rPr lang="en-US" dirty="0"/>
              <a:t>modification </a:t>
            </a:r>
          </a:p>
        </p:txBody>
      </p:sp>
      <p:sp>
        <p:nvSpPr>
          <p:cNvPr id="8" name="Oval 7"/>
          <p:cNvSpPr/>
          <p:nvPr/>
        </p:nvSpPr>
        <p:spPr>
          <a:xfrm>
            <a:off x="2782111" y="557720"/>
            <a:ext cx="1443398" cy="14520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542179" y="1822315"/>
            <a:ext cx="405319" cy="3307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333" y="1139889"/>
            <a:ext cx="2105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Plan before modification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4993533" y="2518368"/>
            <a:ext cx="1958501" cy="7652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252716" y="1712068"/>
            <a:ext cx="836579" cy="88197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13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67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425" y="0"/>
            <a:ext cx="6631622" cy="47806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05705" y="4738424"/>
            <a:ext cx="26404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Ground floor after </a:t>
            </a:r>
            <a:r>
              <a:rPr lang="en-US" dirty="0"/>
              <a:t>modification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1307350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Plan after modification</a:t>
            </a:r>
            <a:endParaRPr lang="en-US" sz="1600" dirty="0"/>
          </a:p>
        </p:txBody>
      </p:sp>
      <p:sp>
        <p:nvSpPr>
          <p:cNvPr id="9" name="Oval 8"/>
          <p:cNvSpPr/>
          <p:nvPr/>
        </p:nvSpPr>
        <p:spPr>
          <a:xfrm>
            <a:off x="3091094" y="483754"/>
            <a:ext cx="1443398" cy="14520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260644" y="1494817"/>
            <a:ext cx="836579" cy="88197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457011" y="1488332"/>
            <a:ext cx="556509" cy="44747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2130335"/>
            <a:ext cx="1090363" cy="6121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1. Pharmacy 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2. Reception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2742490"/>
            <a:ext cx="2315184" cy="889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3. Elevator </a:t>
            </a:r>
            <a:r>
              <a:rPr lang="en-US" sz="1200" dirty="0"/>
              <a:t>in emergency room and medical staff</a:t>
            </a:r>
          </a:p>
          <a:p>
            <a:pPr>
              <a:lnSpc>
                <a:spcPct val="150000"/>
              </a:lnSpc>
            </a:pPr>
            <a:endParaRPr lang="en-US" sz="1200" dirty="0" smtClean="0"/>
          </a:p>
        </p:txBody>
      </p:sp>
      <p:sp>
        <p:nvSpPr>
          <p:cNvPr id="14" name="Oval 13"/>
          <p:cNvSpPr/>
          <p:nvPr/>
        </p:nvSpPr>
        <p:spPr>
          <a:xfrm>
            <a:off x="5024219" y="2126950"/>
            <a:ext cx="1809344" cy="7652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14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04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2559" y="661662"/>
            <a:ext cx="6971442" cy="40707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47559" y="4732375"/>
            <a:ext cx="2541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First floor before </a:t>
            </a:r>
            <a:r>
              <a:rPr lang="en-US" dirty="0"/>
              <a:t>modification </a:t>
            </a:r>
          </a:p>
        </p:txBody>
      </p:sp>
      <p:sp>
        <p:nvSpPr>
          <p:cNvPr id="7" name="Oval 6"/>
          <p:cNvSpPr/>
          <p:nvPr/>
        </p:nvSpPr>
        <p:spPr>
          <a:xfrm>
            <a:off x="5219857" y="1997412"/>
            <a:ext cx="1168782" cy="5901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066163" y="3754877"/>
            <a:ext cx="1835284" cy="92787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761363" y="985736"/>
            <a:ext cx="1303506" cy="114137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5333" y="1139889"/>
            <a:ext cx="2105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Plan before modification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15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54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2706" y="0"/>
            <a:ext cx="6601294" cy="47453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99506" y="4682756"/>
            <a:ext cx="23920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First floor after </a:t>
            </a:r>
            <a:r>
              <a:rPr lang="en-US" dirty="0"/>
              <a:t>modification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130" y="1145045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Plan after modification</a:t>
            </a:r>
            <a:endParaRPr lang="en-US" sz="1600" dirty="0"/>
          </a:p>
        </p:txBody>
      </p:sp>
      <p:sp>
        <p:nvSpPr>
          <p:cNvPr id="9" name="Oval 8"/>
          <p:cNvSpPr/>
          <p:nvPr/>
        </p:nvSpPr>
        <p:spPr>
          <a:xfrm>
            <a:off x="5222987" y="1483599"/>
            <a:ext cx="1168782" cy="5901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9217" y="2253778"/>
            <a:ext cx="1880643" cy="3351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1. Door </a:t>
            </a:r>
            <a:r>
              <a:rPr lang="en-US" sz="1200" dirty="0"/>
              <a:t>in operation </a:t>
            </a:r>
            <a:r>
              <a:rPr lang="en-US" sz="1200" dirty="0" smtClean="0"/>
              <a:t>area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126791" y="2588934"/>
            <a:ext cx="2055371" cy="3351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 2. </a:t>
            </a:r>
            <a:r>
              <a:rPr lang="en-US" sz="1200" dirty="0" smtClean="0">
                <a:solidFill>
                  <a:schemeClr val="tx1"/>
                </a:solidFill>
              </a:rPr>
              <a:t>Stairs </a:t>
            </a:r>
            <a:r>
              <a:rPr lang="en-US" sz="1200" dirty="0">
                <a:solidFill>
                  <a:schemeClr val="tx1"/>
                </a:solidFill>
              </a:rPr>
              <a:t>and </a:t>
            </a:r>
            <a:r>
              <a:rPr lang="en-US" sz="1200" dirty="0">
                <a:ln w="0"/>
                <a:solidFill>
                  <a:schemeClr val="tx1"/>
                </a:solidFill>
              </a:rPr>
              <a:t>Escape stairs</a:t>
            </a:r>
          </a:p>
        </p:txBody>
      </p:sp>
      <p:sp>
        <p:nvSpPr>
          <p:cNvPr id="12" name="Oval 11"/>
          <p:cNvSpPr/>
          <p:nvPr/>
        </p:nvSpPr>
        <p:spPr>
          <a:xfrm>
            <a:off x="4387479" y="3254288"/>
            <a:ext cx="1835284" cy="92787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803394" y="629310"/>
            <a:ext cx="1168170" cy="114137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16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27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35698" y="4514794"/>
            <a:ext cx="21739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Roof before </a:t>
            </a:r>
            <a:r>
              <a:rPr lang="en-US" dirty="0"/>
              <a:t>modification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730" y="247506"/>
            <a:ext cx="6614270" cy="41898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95333" y="1139889"/>
            <a:ext cx="2105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Plan before modification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09351" y="4822571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17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34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92906" y="4723743"/>
            <a:ext cx="20249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Roof after </a:t>
            </a:r>
            <a:r>
              <a:rPr lang="en-US" dirty="0"/>
              <a:t>modification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9929" y="1261174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Plan after modification</a:t>
            </a:r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0697" y="172996"/>
            <a:ext cx="6573303" cy="45507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18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8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5156" y="2340903"/>
            <a:ext cx="305258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-1931"/>
            <a:ext cx="4294598" cy="48332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19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05" y="2414614"/>
            <a:ext cx="4279331" cy="24071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6879" y="742559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3D view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6843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54;p16"/>
          <p:cNvSpPr/>
          <p:nvPr/>
        </p:nvSpPr>
        <p:spPr>
          <a:xfrm>
            <a:off x="2114209" y="1516700"/>
            <a:ext cx="657300" cy="6573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Google Shape;153;p16"/>
          <p:cNvSpPr/>
          <p:nvPr/>
        </p:nvSpPr>
        <p:spPr>
          <a:xfrm>
            <a:off x="6431417" y="1509467"/>
            <a:ext cx="657300" cy="6573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" name="Google Shape;156;p16"/>
          <p:cNvSpPr/>
          <p:nvPr/>
        </p:nvSpPr>
        <p:spPr>
          <a:xfrm>
            <a:off x="4052244" y="3012350"/>
            <a:ext cx="657300" cy="6573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" name="Google Shape;154;p16"/>
          <p:cNvSpPr/>
          <p:nvPr/>
        </p:nvSpPr>
        <p:spPr>
          <a:xfrm>
            <a:off x="4074824" y="1492004"/>
            <a:ext cx="657300" cy="6573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" name="Google Shape;156;p16"/>
          <p:cNvSpPr/>
          <p:nvPr/>
        </p:nvSpPr>
        <p:spPr>
          <a:xfrm>
            <a:off x="2068511" y="3012350"/>
            <a:ext cx="657300" cy="6573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" name="Google Shape;156;p16"/>
          <p:cNvSpPr/>
          <p:nvPr/>
        </p:nvSpPr>
        <p:spPr>
          <a:xfrm>
            <a:off x="6453292" y="2989904"/>
            <a:ext cx="657300" cy="6573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3" name="Google Shape;303;p41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220494" y="589063"/>
            <a:ext cx="39934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2800" dirty="0"/>
              <a:t>TABLE OF CONTENTS</a:t>
            </a:r>
            <a:endParaRPr lang="en-US" sz="2800" dirty="0"/>
          </a:p>
        </p:txBody>
      </p:sp>
      <p:sp>
        <p:nvSpPr>
          <p:cNvPr id="10" name="Google Shape;155;p16"/>
          <p:cNvSpPr txBox="1">
            <a:spLocks noGrp="1"/>
          </p:cNvSpPr>
          <p:nvPr>
            <p:ph type="title" idx="2"/>
          </p:nvPr>
        </p:nvSpPr>
        <p:spPr>
          <a:xfrm>
            <a:off x="3524334" y="1545330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ln w="0"/>
                <a:solidFill>
                  <a:schemeClr val="tx1"/>
                </a:solidFill>
                <a:latin typeface="+mn-lt"/>
              </a:rPr>
              <a:t>02</a:t>
            </a:r>
            <a:endParaRPr sz="1400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2" name="Google Shape;157;p16"/>
          <p:cNvSpPr txBox="1">
            <a:spLocks noGrp="1"/>
          </p:cNvSpPr>
          <p:nvPr>
            <p:ph type="title" idx="4294967295"/>
          </p:nvPr>
        </p:nvSpPr>
        <p:spPr>
          <a:xfrm>
            <a:off x="5883167" y="1516700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solidFill>
                  <a:schemeClr val="tx1"/>
                </a:solidFill>
                <a:latin typeface="+mn-lt"/>
              </a:rPr>
              <a:t>03</a:t>
            </a:r>
            <a:endParaRPr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Google Shape;159;p16"/>
          <p:cNvSpPr txBox="1">
            <a:spLocks noGrp="1"/>
          </p:cNvSpPr>
          <p:nvPr>
            <p:ph type="title" idx="4294967295"/>
          </p:nvPr>
        </p:nvSpPr>
        <p:spPr>
          <a:xfrm>
            <a:off x="3503252" y="3029658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solidFill>
                  <a:schemeClr val="tx1"/>
                </a:solidFill>
                <a:latin typeface="+mn-lt"/>
              </a:rPr>
              <a:t>05</a:t>
            </a:r>
            <a:endParaRPr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Google Shape;161;p16"/>
          <p:cNvSpPr txBox="1">
            <a:spLocks noGrp="1"/>
          </p:cNvSpPr>
          <p:nvPr>
            <p:ph type="title" idx="4294967295"/>
          </p:nvPr>
        </p:nvSpPr>
        <p:spPr>
          <a:xfrm>
            <a:off x="5901346" y="3052100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solidFill>
                  <a:schemeClr val="tx1"/>
                </a:solidFill>
                <a:latin typeface="+mn-lt"/>
              </a:rPr>
              <a:t>06</a:t>
            </a:r>
            <a:endParaRPr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Google Shape;162;p16"/>
          <p:cNvSpPr txBox="1">
            <a:spLocks/>
          </p:cNvSpPr>
          <p:nvPr/>
        </p:nvSpPr>
        <p:spPr>
          <a:xfrm>
            <a:off x="5589023" y="1949114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 smtClean="0"/>
              <a:t>Environmental Aspects</a:t>
            </a:r>
            <a:endParaRPr lang="en-US" dirty="0"/>
          </a:p>
        </p:txBody>
      </p:sp>
      <p:sp>
        <p:nvSpPr>
          <p:cNvPr id="16" name="Google Shape;164;p16"/>
          <p:cNvSpPr txBox="1">
            <a:spLocks noGrp="1"/>
          </p:cNvSpPr>
          <p:nvPr>
            <p:ph type="title" idx="4294967295"/>
          </p:nvPr>
        </p:nvSpPr>
        <p:spPr>
          <a:xfrm>
            <a:off x="1548389" y="1556450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 smtClean="0">
                <a:solidFill>
                  <a:schemeClr val="tx1"/>
                </a:solidFill>
                <a:latin typeface="+mn-lt"/>
              </a:rPr>
              <a:t>01</a:t>
            </a:r>
            <a:endParaRPr sz="3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Google Shape;165;p16"/>
          <p:cNvSpPr txBox="1">
            <a:spLocks/>
          </p:cNvSpPr>
          <p:nvPr/>
        </p:nvSpPr>
        <p:spPr>
          <a:xfrm>
            <a:off x="5617096" y="3588072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 smtClean="0"/>
              <a:t>Quantity Surveying and Cost Estimation</a:t>
            </a:r>
            <a:endParaRPr lang="en-US" dirty="0"/>
          </a:p>
        </p:txBody>
      </p:sp>
      <p:sp>
        <p:nvSpPr>
          <p:cNvPr id="18" name="Google Shape;166;p16"/>
          <p:cNvSpPr txBox="1">
            <a:spLocks/>
          </p:cNvSpPr>
          <p:nvPr/>
        </p:nvSpPr>
        <p:spPr>
          <a:xfrm>
            <a:off x="1228839" y="1949114"/>
            <a:ext cx="23928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9" name="Google Shape;168;p16"/>
          <p:cNvSpPr txBox="1">
            <a:spLocks/>
          </p:cNvSpPr>
          <p:nvPr/>
        </p:nvSpPr>
        <p:spPr>
          <a:xfrm>
            <a:off x="1232300" y="3420500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 smtClean="0"/>
              <a:t>Structural Aspects</a:t>
            </a:r>
            <a:endParaRPr lang="en-US" dirty="0"/>
          </a:p>
        </p:txBody>
      </p:sp>
      <p:sp>
        <p:nvSpPr>
          <p:cNvPr id="20" name="Google Shape;170;p16"/>
          <p:cNvSpPr txBox="1">
            <a:spLocks noGrp="1"/>
          </p:cNvSpPr>
          <p:nvPr>
            <p:ph type="title" idx="4294967295"/>
          </p:nvPr>
        </p:nvSpPr>
        <p:spPr>
          <a:xfrm>
            <a:off x="1516550" y="3052100"/>
            <a:ext cx="17538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chemeClr val="tx1"/>
                </a:solidFill>
                <a:latin typeface="+mn-lt"/>
              </a:rPr>
              <a:t>04</a:t>
            </a:r>
            <a:endParaRPr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Google Shape;173;p16"/>
          <p:cNvSpPr txBox="1">
            <a:spLocks/>
          </p:cNvSpPr>
          <p:nvPr/>
        </p:nvSpPr>
        <p:spPr>
          <a:xfrm>
            <a:off x="3337278" y="3650268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 err="1" smtClean="0"/>
              <a:t>Eloctro</a:t>
            </a:r>
            <a:r>
              <a:rPr lang="en-US" dirty="0" smtClean="0"/>
              <a:t>-Mechanical Aspects</a:t>
            </a:r>
            <a:endParaRPr lang="en-US" dirty="0"/>
          </a:p>
        </p:txBody>
      </p:sp>
      <p:sp>
        <p:nvSpPr>
          <p:cNvPr id="26" name="Google Shape;162;p16"/>
          <p:cNvSpPr txBox="1">
            <a:spLocks/>
          </p:cNvSpPr>
          <p:nvPr/>
        </p:nvSpPr>
        <p:spPr>
          <a:xfrm>
            <a:off x="3283557" y="1985221"/>
            <a:ext cx="2322300" cy="57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dirty="0" smtClean="0"/>
              <a:t>Architectural Aspects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236424" y="4812754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2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6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Analysis</a:t>
            </a:r>
            <a:r>
              <a:rPr lang="ar-JO" dirty="0" smtClean="0"/>
              <a:t/>
            </a:r>
            <a:br>
              <a:rPr lang="ar-JO" dirty="0" smtClean="0"/>
            </a:br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31" y="840947"/>
            <a:ext cx="6633854" cy="37379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06992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20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5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2988253" y="-233350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-61876" y="877376"/>
            <a:ext cx="5115140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s" sz="3600" dirty="0">
                <a:solidFill>
                  <a:schemeClr val="tx1">
                    <a:lumMod val="50000"/>
                  </a:schemeClr>
                </a:solidFill>
              </a:rPr>
              <a:t>Enviromental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Aspects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279" name="Google Shape;279;p38"/>
          <p:cNvSpPr/>
          <p:nvPr/>
        </p:nvSpPr>
        <p:spPr>
          <a:xfrm>
            <a:off x="1636175" y="2490281"/>
            <a:ext cx="4638300" cy="26532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1839362" y="2252257"/>
            <a:ext cx="4498827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23850" lvl="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dk1"/>
                </a:solidFill>
                <a:latin typeface="Ubuntu Medium"/>
                <a:ea typeface="Ubuntu Medium"/>
                <a:cs typeface="Ubuntu Medium"/>
                <a:sym typeface="Ubuntu Medium"/>
              </a:rPr>
              <a:t>Simulation </a:t>
            </a:r>
            <a:r>
              <a:rPr lang="en-US" sz="1600" dirty="0" smtClean="0">
                <a:solidFill>
                  <a:schemeClr val="dk1"/>
                </a:solidFill>
                <a:latin typeface="Ubuntu Medium"/>
                <a:ea typeface="Ubuntu Medium"/>
                <a:cs typeface="Ubuntu Medium"/>
                <a:sym typeface="Ubuntu Medium"/>
              </a:rPr>
              <a:t>Analysis</a:t>
            </a:r>
          </a:p>
          <a:p>
            <a:pPr marL="323850" lvl="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dk1"/>
                </a:solidFill>
                <a:latin typeface="Ubuntu Medium"/>
                <a:ea typeface="Ubuntu Medium"/>
                <a:cs typeface="Ubuntu Medium"/>
                <a:sym typeface="Ubuntu Medium"/>
              </a:rPr>
              <a:t>CFD </a:t>
            </a:r>
            <a:r>
              <a:rPr lang="en-US" sz="1600" dirty="0" smtClean="0">
                <a:solidFill>
                  <a:schemeClr val="dk1"/>
                </a:solidFill>
                <a:latin typeface="Ubuntu Medium"/>
                <a:ea typeface="Ubuntu Medium"/>
                <a:cs typeface="Ubuntu Medium"/>
                <a:sym typeface="Ubuntu Medium"/>
              </a:rPr>
              <a:t>Analysis</a:t>
            </a:r>
            <a:endParaRPr lang="en-US" sz="1600" dirty="0">
              <a:solidFill>
                <a:schemeClr val="dk1"/>
              </a:solidFill>
              <a:latin typeface="Ubuntu Medium"/>
              <a:ea typeface="Ubuntu Medium"/>
              <a:cs typeface="Ubuntu Medium"/>
              <a:sym typeface="Ubuntu Medium"/>
            </a:endParaRPr>
          </a:p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dk1"/>
                </a:solidFill>
                <a:latin typeface="Ubuntu Medium"/>
                <a:ea typeface="Ubuntu Medium"/>
                <a:cs typeface="Ubuntu Medium"/>
                <a:sym typeface="Ubuntu Medium"/>
              </a:rPr>
              <a:t>Daylight Factor </a:t>
            </a:r>
            <a:r>
              <a:rPr lang="en-US" sz="1600" dirty="0" smtClean="0">
                <a:solidFill>
                  <a:schemeClr val="dk1"/>
                </a:solidFill>
                <a:latin typeface="Ubuntu Medium"/>
                <a:ea typeface="Ubuntu Medium"/>
                <a:cs typeface="Ubuntu Medium"/>
                <a:sym typeface="Ubuntu Medium"/>
              </a:rPr>
              <a:t>Analysis</a:t>
            </a:r>
            <a:endParaRPr lang="en-US" sz="1600" dirty="0">
              <a:solidFill>
                <a:schemeClr val="dk1"/>
              </a:solidFill>
              <a:latin typeface="Ubuntu Medium"/>
              <a:ea typeface="Ubuntu Medium"/>
              <a:cs typeface="Ubuntu Medium"/>
              <a:sym typeface="Ubuntu Medium"/>
            </a:endParaRPr>
          </a:p>
          <a:p>
            <a:pPr marL="323850" lvl="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dk1"/>
                </a:solidFill>
                <a:latin typeface="Ubuntu Medium"/>
                <a:ea typeface="Ubuntu Medium"/>
                <a:cs typeface="Ubuntu Medium"/>
                <a:sym typeface="Ubuntu Medium"/>
              </a:rPr>
              <a:t>Shading Analysis</a:t>
            </a:r>
          </a:p>
          <a:p>
            <a:pPr marL="152400" indent="0">
              <a:lnSpc>
                <a:spcPct val="250000"/>
              </a:lnSpc>
            </a:pPr>
            <a:endParaRPr lang="en-US" dirty="0"/>
          </a:p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937" y="0"/>
            <a:ext cx="2888063" cy="16245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06992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21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42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50000"/>
              </a:lnSpc>
              <a:buClr>
                <a:schemeClr val="bg2"/>
              </a:buClr>
            </a:pPr>
            <a:r>
              <a:rPr lang="en-US" sz="24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 Builder Simulation Analysis</a:t>
            </a:r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22</a:t>
            </a:fld>
            <a:endParaRPr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065486" y="1516608"/>
            <a:ext cx="1589004" cy="157460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604482" y="3451314"/>
            <a:ext cx="2050008" cy="45877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272731" y="1156511"/>
            <a:ext cx="114005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buClr>
                <a:schemeClr val="bg2"/>
              </a:buClr>
            </a:pPr>
            <a:r>
              <a:rPr lang="en-US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Wall Section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2FC5923-F78D-45BE-99A4-97FDF53B03CE}"/>
              </a:ext>
            </a:extLst>
          </p:cNvPr>
          <p:cNvSpPr txBox="1"/>
          <p:nvPr/>
        </p:nvSpPr>
        <p:spPr>
          <a:xfrm>
            <a:off x="1000618" y="3910084"/>
            <a:ext cx="2103282" cy="4672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Wall </a:t>
            </a:r>
            <a:r>
              <a:rPr lang="en-US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U-Value</a:t>
            </a:r>
            <a:endParaRPr lang="en-US" sz="1800" b="1" dirty="0">
              <a:solidFill>
                <a:schemeClr val="bg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3738521" y="1732750"/>
            <a:ext cx="1843413" cy="157460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" name="Picture 9"/>
          <p:cNvPicPr/>
          <p:nvPr/>
        </p:nvPicPr>
        <p:blipFill>
          <a:blip r:embed="rId6"/>
          <a:stretch>
            <a:fillRect/>
          </a:stretch>
        </p:blipFill>
        <p:spPr>
          <a:xfrm>
            <a:off x="3416261" y="3451315"/>
            <a:ext cx="2281679" cy="45877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44D19A6-31BB-44C8-A2CF-686B1D86A594}"/>
              </a:ext>
            </a:extLst>
          </p:cNvPr>
          <p:cNvSpPr txBox="1"/>
          <p:nvPr/>
        </p:nvSpPr>
        <p:spPr>
          <a:xfrm>
            <a:off x="3840097" y="1244463"/>
            <a:ext cx="1523473" cy="383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Roof Section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2FC5923-F78D-45BE-99A4-97FDF53B03CE}"/>
              </a:ext>
            </a:extLst>
          </p:cNvPr>
          <p:cNvSpPr txBox="1"/>
          <p:nvPr/>
        </p:nvSpPr>
        <p:spPr>
          <a:xfrm>
            <a:off x="3774765" y="3885305"/>
            <a:ext cx="165413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Roof U-Value</a:t>
            </a:r>
          </a:p>
        </p:txBody>
      </p:sp>
      <p:pic>
        <p:nvPicPr>
          <p:cNvPr id="13" name="Picture 12"/>
          <p:cNvPicPr/>
          <p:nvPr/>
        </p:nvPicPr>
        <p:blipFill>
          <a:blip r:embed="rId7"/>
          <a:stretch>
            <a:fillRect/>
          </a:stretch>
        </p:blipFill>
        <p:spPr>
          <a:xfrm>
            <a:off x="5977719" y="2133729"/>
            <a:ext cx="2460748" cy="81297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2FC5923-F78D-45BE-99A4-97FDF53B03CE}"/>
              </a:ext>
            </a:extLst>
          </p:cNvPr>
          <p:cNvSpPr txBox="1"/>
          <p:nvPr/>
        </p:nvSpPr>
        <p:spPr>
          <a:xfrm>
            <a:off x="6352926" y="1643813"/>
            <a:ext cx="1705908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</a:pPr>
            <a:r>
              <a:rPr lang="en-US" sz="1800" b="1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Glass U-Value</a:t>
            </a:r>
          </a:p>
        </p:txBody>
      </p:sp>
    </p:spTree>
    <p:extLst>
      <p:ext uri="{BB962C8B-B14F-4D97-AF65-F5344CB8AC3E}">
        <p14:creationId xmlns:p14="http://schemas.microsoft.com/office/powerpoint/2010/main" val="47693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50000"/>
              </a:lnSpc>
              <a:buClr>
                <a:schemeClr val="bg2"/>
              </a:buClr>
            </a:pPr>
            <a:r>
              <a:rPr lang="en-US" sz="24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 Builder Simulation </a:t>
            </a:r>
            <a:r>
              <a:rPr lang="en-US" sz="2400" dirty="0" smtClean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Result</a:t>
            </a:r>
            <a:endParaRPr lang="en-US" sz="2400" dirty="0">
              <a:solidFill>
                <a:schemeClr val="bg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23</a:t>
            </a:fld>
            <a:endParaRPr/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595043" y="1366138"/>
            <a:ext cx="5256866" cy="69467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595044" y="2149250"/>
            <a:ext cx="5256866" cy="78501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652708" y="3111419"/>
            <a:ext cx="5199201" cy="54589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5" name="Picture 14"/>
          <p:cNvPicPr/>
          <p:nvPr/>
        </p:nvPicPr>
        <p:blipFill>
          <a:blip r:embed="rId6"/>
          <a:stretch>
            <a:fillRect/>
          </a:stretch>
        </p:blipFill>
        <p:spPr>
          <a:xfrm>
            <a:off x="652708" y="3657312"/>
            <a:ext cx="5199201" cy="75117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2675" y="1333480"/>
            <a:ext cx="2435983" cy="3201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02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50000"/>
              </a:lnSpc>
              <a:buClr>
                <a:schemeClr val="bg2"/>
              </a:buClr>
            </a:pPr>
            <a:r>
              <a:rPr lang="en-US" sz="24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 Builder Simulation </a:t>
            </a:r>
            <a:r>
              <a:rPr lang="en-US" sz="2400" dirty="0" smtClean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Result</a:t>
            </a:r>
            <a:endParaRPr lang="en-US" sz="2400" dirty="0">
              <a:solidFill>
                <a:schemeClr val="bg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24</a:t>
            </a:fld>
            <a:endParaRPr dirty="0"/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534196" y="1321752"/>
            <a:ext cx="3766963" cy="93205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534196" y="2325507"/>
            <a:ext cx="3766962" cy="93669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9656" y="1321752"/>
            <a:ext cx="2769002" cy="32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50000"/>
              </a:lnSpc>
              <a:buClr>
                <a:schemeClr val="bg2"/>
              </a:buClr>
            </a:pPr>
            <a:r>
              <a:rPr lang="en-US" sz="2400" dirty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 Builder Simulation </a:t>
            </a:r>
            <a:r>
              <a:rPr lang="en-US" sz="2400" dirty="0" smtClean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Result</a:t>
            </a:r>
            <a:endParaRPr lang="en-US" sz="2400" dirty="0">
              <a:solidFill>
                <a:schemeClr val="bg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25</a:t>
            </a:fld>
            <a:endParaRPr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467427" y="1547201"/>
            <a:ext cx="4351020" cy="95083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491437" y="2915212"/>
            <a:ext cx="4351019" cy="8697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CF6813-CE76-4A05-ACDB-86BA83D379AB}"/>
              </a:ext>
            </a:extLst>
          </p:cNvPr>
          <p:cNvSpPr txBox="1"/>
          <p:nvPr/>
        </p:nvSpPr>
        <p:spPr>
          <a:xfrm>
            <a:off x="1611505" y="3784966"/>
            <a:ext cx="20628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Predicted Mean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Vote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408BCB5-915C-47A0-8160-8E82B6D4686D}"/>
              </a:ext>
            </a:extLst>
          </p:cNvPr>
          <p:cNvSpPr txBox="1"/>
          <p:nvPr/>
        </p:nvSpPr>
        <p:spPr>
          <a:xfrm>
            <a:off x="5465241" y="3784966"/>
            <a:ext cx="2750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Energy Baseline Comparison</a:t>
            </a:r>
          </a:p>
        </p:txBody>
      </p:sp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4979643" y="1380240"/>
            <a:ext cx="3721540" cy="240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38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50000"/>
              </a:lnSpc>
              <a:buClr>
                <a:schemeClr val="bg2"/>
              </a:buClr>
            </a:pPr>
            <a:r>
              <a:rPr lang="en-US" sz="2400" dirty="0" smtClean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 Builder CFD</a:t>
            </a:r>
            <a:endParaRPr lang="en-US" sz="2400" dirty="0">
              <a:solidFill>
                <a:schemeClr val="bg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26</a:t>
            </a:fld>
            <a:endParaRPr/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983346" y="1296421"/>
            <a:ext cx="4954981" cy="330777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5733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150000"/>
              </a:lnSpc>
              <a:buClr>
                <a:schemeClr val="bg2"/>
              </a:buClr>
            </a:pPr>
            <a:r>
              <a:rPr lang="en-US" sz="2400" dirty="0" smtClean="0">
                <a:solidFill>
                  <a:schemeClr val="bg2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 Builder CFD</a:t>
            </a:r>
            <a:endParaRPr lang="en-US" sz="2400" dirty="0">
              <a:solidFill>
                <a:schemeClr val="bg2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27</a:t>
            </a:fld>
            <a:endParaRPr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2258703" y="1313645"/>
            <a:ext cx="4626594" cy="328517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8744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/>
              <a:t>Daylight Factor Analysis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28</a:t>
            </a:fld>
            <a:endParaRPr/>
          </a:p>
        </p:txBody>
      </p:sp>
      <p:pic>
        <p:nvPicPr>
          <p:cNvPr id="7" name="عنصر نائب للمحتوى 6">
            <a:extLst>
              <a:ext uri="{FF2B5EF4-FFF2-40B4-BE49-F238E27FC236}">
                <a16:creationId xmlns="" xmlns:a16="http://schemas.microsoft.com/office/drawing/2014/main" id="{1F72CDAB-9DDF-49CB-A59F-8E344BF80B6B}"/>
              </a:ext>
            </a:extLst>
          </p:cNvPr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71" y="1594117"/>
            <a:ext cx="3826945" cy="2605008"/>
          </a:xfrm>
          <a:prstGeom prst="rect">
            <a:avLst/>
          </a:prstGeom>
        </p:spPr>
      </p:pic>
      <p:pic>
        <p:nvPicPr>
          <p:cNvPr id="8" name="عنصر نائب للمحتوى 7">
            <a:extLst>
              <a:ext uri="{FF2B5EF4-FFF2-40B4-BE49-F238E27FC236}">
                <a16:creationId xmlns="" xmlns:a16="http://schemas.microsoft.com/office/drawing/2014/main" id="{D5C7A019-9170-4EA4-9F52-2FB1DB10F4A5}"/>
              </a:ext>
            </a:extLst>
          </p:cNvPr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995" y="1594117"/>
            <a:ext cx="3504172" cy="260500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9296CCBC-FEA4-4FAF-A1CD-DD60C7B7B859}"/>
              </a:ext>
            </a:extLst>
          </p:cNvPr>
          <p:cNvSpPr/>
          <p:nvPr/>
        </p:nvSpPr>
        <p:spPr>
          <a:xfrm>
            <a:off x="1130846" y="4300392"/>
            <a:ext cx="235994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434343"/>
                </a:solidFill>
                <a:effectLst>
                  <a:outerShdw blurRad="38100" dist="19050" dir="2700000" algn="tl" rotWithShape="0">
                    <a:srgbClr val="434343">
                      <a:alpha val="40000"/>
                    </a:srgbClr>
                  </a:outerShdw>
                </a:effectLst>
              </a:rPr>
              <a:t>Third Floor Before Modifications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0CDC9DBF-DE90-42A2-91C5-D6E82BED2BD9}"/>
              </a:ext>
            </a:extLst>
          </p:cNvPr>
          <p:cNvSpPr/>
          <p:nvPr/>
        </p:nvSpPr>
        <p:spPr>
          <a:xfrm>
            <a:off x="5557059" y="4280064"/>
            <a:ext cx="2233305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434343"/>
                </a:solidFill>
                <a:effectLst>
                  <a:outerShdw blurRad="38100" dist="19050" dir="2700000" algn="tl" rotWithShape="0">
                    <a:srgbClr val="434343">
                      <a:alpha val="40000"/>
                    </a:srgbClr>
                  </a:outerShdw>
                </a:effectLst>
              </a:rPr>
              <a:t>Third Floor After Modifications</a:t>
            </a:r>
          </a:p>
        </p:txBody>
      </p:sp>
    </p:spTree>
    <p:extLst>
      <p:ext uri="{BB962C8B-B14F-4D97-AF65-F5344CB8AC3E}">
        <p14:creationId xmlns:p14="http://schemas.microsoft.com/office/powerpoint/2010/main" val="34347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002447"/>
              </p:ext>
            </p:extLst>
          </p:nvPr>
        </p:nvGraphicFramePr>
        <p:xfrm>
          <a:off x="90791" y="466937"/>
          <a:ext cx="4230071" cy="3525506"/>
        </p:xfrm>
        <a:graphic>
          <a:graphicData uri="http://schemas.openxmlformats.org/drawingml/2006/table">
            <a:tbl>
              <a:tblPr>
                <a:tableStyleId>{6A21DE4D-DB45-4A50-B6EA-811850B7E086}</a:tableStyleId>
              </a:tblPr>
              <a:tblGrid>
                <a:gridCol w="1058614"/>
                <a:gridCol w="1058614"/>
                <a:gridCol w="1189133"/>
                <a:gridCol w="923710"/>
              </a:tblGrid>
              <a:tr h="354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Floor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Space name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</a:rPr>
                        <a:t>Lighting daylight</a:t>
                      </a:r>
                      <a:br>
                        <a:rPr lang="en-US" sz="700" u="none" strike="noStrike" dirty="0">
                          <a:effectLst/>
                        </a:rPr>
                      </a:br>
                      <a:r>
                        <a:rPr lang="en-US" sz="700" u="none" strike="noStrike" dirty="0">
                          <a:effectLst/>
                        </a:rPr>
                        <a:t> Factor </a:t>
                      </a:r>
                      <a:r>
                        <a:rPr lang="en-US" sz="700" u="none" strike="noStrike" dirty="0" smtClean="0">
                          <a:effectLst/>
                        </a:rPr>
                        <a:t>Before </a:t>
                      </a:r>
                      <a:r>
                        <a:rPr lang="en-US" sz="700" u="none" strike="noStrike" dirty="0">
                          <a:effectLst/>
                        </a:rPr>
                        <a:t>modification %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Lighting daylight</a:t>
                      </a:r>
                      <a:br>
                        <a:rPr lang="en-US" sz="700" u="none" strike="noStrike">
                          <a:effectLst/>
                        </a:rPr>
                      </a:br>
                      <a:r>
                        <a:rPr lang="en-US" sz="700" u="none" strike="noStrike">
                          <a:effectLst/>
                        </a:rPr>
                        <a:t> Factor after modification %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118037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</a:rPr>
                        <a:t>Ground floor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Clinic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8-34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2-6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Clinic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4-14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1-6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Clinic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4-14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1-6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Entrance 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4-20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2-6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Clinic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8-24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2-5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206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Dining area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4-30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2-7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078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</a:rPr>
                        <a:t>First floor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sterile </a:t>
                      </a:r>
                      <a:r>
                        <a:rPr lang="en-US" sz="700" u="none" strike="noStrike" dirty="0" smtClean="0">
                          <a:effectLst/>
                        </a:rPr>
                        <a:t>room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2-20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2-6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STUFF room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7-22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2-10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2274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>
                          <a:effectLst/>
                        </a:rPr>
                        <a:t>Second floor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ICU  </a:t>
                      </a:r>
                      <a:r>
                        <a:rPr lang="en-US" sz="700" u="none" strike="noStrike" dirty="0" smtClean="0">
                          <a:effectLst/>
                        </a:rPr>
                        <a:t>room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smtClean="0">
                          <a:effectLst/>
                        </a:rPr>
                        <a:t>5-22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700" u="none" strike="noStrike" dirty="0" smtClean="0">
                          <a:effectLst/>
                        </a:rPr>
                        <a:t>2-10</a:t>
                      </a:r>
                      <a:r>
                        <a:rPr lang="en-US" sz="700" u="none" strike="noStrike" dirty="0">
                          <a:effectLst/>
                        </a:rPr>
                        <a:t> 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078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Machine </a:t>
                      </a:r>
                      <a:r>
                        <a:rPr lang="en-US" sz="700" u="none" strike="noStrike" dirty="0" smtClean="0">
                          <a:effectLst/>
                        </a:rPr>
                        <a:t>room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4-14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3-11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ICU room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10-34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3-7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ICU  room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5-22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2-6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CCU room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1-20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1-7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ICU  room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5-28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2-6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206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wating area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30-34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3-8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Third floor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wating area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2-32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1-7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Patients room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12-32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2-7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LABOUR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1-22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1-9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Patients room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2-22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1-5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206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Patients room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2-22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1-7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>
                          <a:effectLst/>
                        </a:rPr>
                        <a:t>Fourth floor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Hall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2-33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2-7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W.C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2-16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2-5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W.C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4-18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1-5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Patients room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2-20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2-10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Patients room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2-20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2-6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180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Patients room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4-33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2-10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206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Baby room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2-18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1-9</a:t>
                      </a:r>
                      <a:endParaRPr lang="en-US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537335"/>
              </p:ext>
            </p:extLst>
          </p:nvPr>
        </p:nvGraphicFramePr>
        <p:xfrm>
          <a:off x="4533362" y="447468"/>
          <a:ext cx="4526332" cy="3448399"/>
        </p:xfrm>
        <a:graphic>
          <a:graphicData uri="http://schemas.openxmlformats.org/drawingml/2006/table">
            <a:tbl>
              <a:tblPr>
                <a:tableStyleId>{6A21DE4D-DB45-4A50-B6EA-811850B7E086}</a:tableStyleId>
              </a:tblPr>
              <a:tblGrid>
                <a:gridCol w="1140945"/>
                <a:gridCol w="1140945"/>
                <a:gridCol w="1316643"/>
                <a:gridCol w="927799"/>
              </a:tblGrid>
              <a:tr h="413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Floor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Space name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Lighting daylight</a:t>
                      </a:r>
                      <a:br>
                        <a:rPr lang="en-US" sz="800" u="none" strike="noStrike" dirty="0">
                          <a:effectLst/>
                        </a:rPr>
                      </a:br>
                      <a:r>
                        <a:rPr lang="en-US" sz="800" u="none" strike="noStrike" dirty="0">
                          <a:effectLst/>
                        </a:rPr>
                        <a:t> Factor </a:t>
                      </a:r>
                      <a:r>
                        <a:rPr lang="en-US" sz="800" u="none" strike="noStrike" dirty="0" smtClean="0">
                          <a:effectLst/>
                        </a:rPr>
                        <a:t>Before modification %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Lighting daylight</a:t>
                      </a:r>
                      <a:br>
                        <a:rPr lang="en-US" sz="800" u="none" strike="noStrike" dirty="0">
                          <a:effectLst/>
                        </a:rPr>
                      </a:br>
                      <a:r>
                        <a:rPr lang="en-US" sz="800" u="none" strike="noStrike" dirty="0">
                          <a:effectLst/>
                        </a:rPr>
                        <a:t> Factor after </a:t>
                      </a:r>
                      <a:r>
                        <a:rPr lang="en-US" sz="800" u="none" strike="noStrike" dirty="0" smtClean="0">
                          <a:effectLst/>
                        </a:rPr>
                        <a:t>modification %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137936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Fourth floor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Hall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2-33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2-7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W.C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2-16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2-5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W.C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4-18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1-5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2-20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2-10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2-20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4-33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2-10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Baby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2-18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1-9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Fifth Floor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8-33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2-7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2-22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2-18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1-6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3-22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1-6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1-14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1-8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Hall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6-33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Sixth floor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8-33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2-7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2-22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2-18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1-6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3-22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1-6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Patients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1-14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1-8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Hall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6-33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Roof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Meeting room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40-60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2-7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Admnistration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6-30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1-4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37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>
                          <a:effectLst/>
                        </a:rPr>
                        <a:t>HAll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40-60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2-6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4408777" y="0"/>
            <a:ext cx="6485" cy="51435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77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1929474" y="-209150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197708" y="1096275"/>
            <a:ext cx="4125113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lnSpc>
                <a:spcPct val="250000"/>
              </a:lnSpc>
              <a:buClr>
                <a:schemeClr val="dk1"/>
              </a:buClr>
              <a:buSzPts val="1100"/>
            </a:pPr>
            <a:r>
              <a:rPr lang="en-US" sz="4000" dirty="0"/>
              <a:t>Introduction</a:t>
            </a:r>
            <a:endParaRPr lang="ar-JO" sz="4000" dirty="0"/>
          </a:p>
        </p:txBody>
      </p:sp>
      <p:sp>
        <p:nvSpPr>
          <p:cNvPr id="279" name="Google Shape;279;p38"/>
          <p:cNvSpPr/>
          <p:nvPr/>
        </p:nvSpPr>
        <p:spPr>
          <a:xfrm>
            <a:off x="1131745" y="2419275"/>
            <a:ext cx="4638300" cy="27242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1525945" y="2646187"/>
            <a:ext cx="3849900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indent="-171450">
              <a:lnSpc>
                <a:spcPct val="25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400" cap="small" dirty="0" smtClean="0">
                <a:solidFill>
                  <a:schemeClr val="tx1"/>
                </a:solidFill>
                <a:latin typeface="+mn-lt"/>
              </a:rPr>
              <a:t>Project Description &amp;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location</a:t>
            </a:r>
            <a:endParaRPr lang="ar-JO" sz="1400" dirty="0" smtClean="0">
              <a:solidFill>
                <a:schemeClr val="tx1"/>
              </a:solidFill>
              <a:latin typeface="+mn-lt"/>
            </a:endParaRPr>
          </a:p>
          <a:p>
            <a:pPr marL="171450" indent="-171450">
              <a:lnSpc>
                <a:spcPct val="250000"/>
              </a:lnSpc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Methodology</a:t>
            </a:r>
          </a:p>
          <a:p>
            <a:pPr marL="0" indent="0">
              <a:lnSpc>
                <a:spcPct val="250000"/>
              </a:lnSpc>
              <a:buClr>
                <a:schemeClr val="dk1"/>
              </a:buClr>
              <a:buSzPts val="1100"/>
            </a:pPr>
            <a:endParaRPr lang="ar-JO" dirty="0" smtClean="0"/>
          </a:p>
          <a:p>
            <a:pPr marL="0" indent="0">
              <a:lnSpc>
                <a:spcPct val="250000"/>
              </a:lnSpc>
              <a:buClr>
                <a:schemeClr val="dk1"/>
              </a:buClr>
              <a:buSzPts val="1100"/>
            </a:pPr>
            <a:endParaRPr lang="ar-JO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4330" y="1010653"/>
            <a:ext cx="3923413" cy="41328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23202" y="4812754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62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/>
              <a:t>Shading Analysis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30</a:t>
            </a:fld>
            <a:endParaRPr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1314DD78-FBB8-49D7-946C-4D15AD534753}"/>
              </a:ext>
            </a:extLst>
          </p:cNvPr>
          <p:cNvSpPr/>
          <p:nvPr/>
        </p:nvSpPr>
        <p:spPr>
          <a:xfrm>
            <a:off x="1636390" y="4401607"/>
            <a:ext cx="708848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434343"/>
                </a:solidFill>
                <a:effectLst>
                  <a:outerShdw blurRad="38100" dist="19050" dir="2700000" algn="tl" rotWithShape="0">
                    <a:srgbClr val="434343">
                      <a:alpha val="40000"/>
                    </a:srgbClr>
                  </a:outerShdw>
                </a:effectLst>
              </a:rPr>
              <a:t>8:00 AM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B734FF2-31E5-487D-9795-AA768C55E060}"/>
              </a:ext>
            </a:extLst>
          </p:cNvPr>
          <p:cNvSpPr/>
          <p:nvPr/>
        </p:nvSpPr>
        <p:spPr>
          <a:xfrm>
            <a:off x="4389875" y="4401607"/>
            <a:ext cx="787395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434343"/>
                </a:solidFill>
                <a:effectLst>
                  <a:outerShdw blurRad="38100" dist="19050" dir="2700000" algn="tl" rotWithShape="0">
                    <a:srgbClr val="434343">
                      <a:alpha val="40000"/>
                    </a:srgbClr>
                  </a:outerShdw>
                </a:effectLst>
              </a:rPr>
              <a:t>12:00 PM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198BD28A-33F3-4501-AA27-F1B04450A069}"/>
              </a:ext>
            </a:extLst>
          </p:cNvPr>
          <p:cNvSpPr/>
          <p:nvPr/>
        </p:nvSpPr>
        <p:spPr>
          <a:xfrm>
            <a:off x="346775" y="1322418"/>
            <a:ext cx="328808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71450" indent="-171450" algn="ctr">
              <a:buClr>
                <a:srgbClr val="73F5AD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434343"/>
                </a:solidFill>
                <a:effectLst>
                  <a:outerShdw blurRad="38100" dist="19050" dir="2700000" algn="tl" rotWithShape="0">
                    <a:srgbClr val="434343">
                      <a:alpha val="40000"/>
                    </a:srgbClr>
                  </a:outerShdw>
                </a:effectLst>
              </a:rPr>
              <a:t>South east Elevation in Summer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FC02E888-C5A9-43E4-BD37-975CED75C6D4}"/>
              </a:ext>
            </a:extLst>
          </p:cNvPr>
          <p:cNvSpPr/>
          <p:nvPr/>
        </p:nvSpPr>
        <p:spPr>
          <a:xfrm>
            <a:off x="7072548" y="4383284"/>
            <a:ext cx="708848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434343"/>
                </a:solidFill>
                <a:effectLst>
                  <a:outerShdw blurRad="38100" dist="19050" dir="2700000" algn="tl" rotWithShape="0">
                    <a:srgbClr val="434343">
                      <a:alpha val="40000"/>
                    </a:srgbClr>
                  </a:outerShdw>
                </a:effectLst>
              </a:rPr>
              <a:t>2:00 PM</a:t>
            </a:r>
          </a:p>
        </p:txBody>
      </p:sp>
      <p:pic>
        <p:nvPicPr>
          <p:cNvPr id="14" name="صورة 3">
            <a:extLst>
              <a:ext uri="{FF2B5EF4-FFF2-40B4-BE49-F238E27FC236}">
                <a16:creationId xmlns="" xmlns:a16="http://schemas.microsoft.com/office/drawing/2014/main" id="{18AA4D45-FB2D-4A64-891E-AFF1E3B1D0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28" y="1869865"/>
            <a:ext cx="2755085" cy="2324221"/>
          </a:xfrm>
          <a:prstGeom prst="rect">
            <a:avLst/>
          </a:prstGeom>
        </p:spPr>
      </p:pic>
      <p:pic>
        <p:nvPicPr>
          <p:cNvPr id="17" name="صورة 4">
            <a:extLst>
              <a:ext uri="{FF2B5EF4-FFF2-40B4-BE49-F238E27FC236}">
                <a16:creationId xmlns="" xmlns:a16="http://schemas.microsoft.com/office/drawing/2014/main" id="{744A2ECD-3192-4A61-92F7-9277A4F834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855" y="1869867"/>
            <a:ext cx="2439106" cy="2324220"/>
          </a:xfrm>
          <a:prstGeom prst="rect">
            <a:avLst/>
          </a:prstGeom>
        </p:spPr>
      </p:pic>
      <p:pic>
        <p:nvPicPr>
          <p:cNvPr id="18" name="صورة 5">
            <a:extLst>
              <a:ext uri="{FF2B5EF4-FFF2-40B4-BE49-F238E27FC236}">
                <a16:creationId xmlns="" xmlns:a16="http://schemas.microsoft.com/office/drawing/2014/main" id="{4C52D7D7-88D6-496D-935C-28F4CEF1EE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003" y="1869865"/>
            <a:ext cx="2319513" cy="232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45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/>
              <a:t>Shading Analysis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31</a:t>
            </a:fld>
            <a:endParaRPr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1314DD78-FBB8-49D7-946C-4D15AD534753}"/>
              </a:ext>
            </a:extLst>
          </p:cNvPr>
          <p:cNvSpPr/>
          <p:nvPr/>
        </p:nvSpPr>
        <p:spPr>
          <a:xfrm>
            <a:off x="1636390" y="4401607"/>
            <a:ext cx="708848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434343"/>
                </a:solidFill>
                <a:effectLst>
                  <a:outerShdw blurRad="38100" dist="19050" dir="2700000" algn="tl" rotWithShape="0">
                    <a:srgbClr val="434343">
                      <a:alpha val="40000"/>
                    </a:srgbClr>
                  </a:outerShdw>
                </a:effectLst>
              </a:rPr>
              <a:t>8:00 AM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B734FF2-31E5-487D-9795-AA768C55E060}"/>
              </a:ext>
            </a:extLst>
          </p:cNvPr>
          <p:cNvSpPr/>
          <p:nvPr/>
        </p:nvSpPr>
        <p:spPr>
          <a:xfrm>
            <a:off x="4389875" y="4401607"/>
            <a:ext cx="787395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434343"/>
                </a:solidFill>
                <a:effectLst>
                  <a:outerShdw blurRad="38100" dist="19050" dir="2700000" algn="tl" rotWithShape="0">
                    <a:srgbClr val="434343">
                      <a:alpha val="40000"/>
                    </a:srgbClr>
                  </a:outerShdw>
                </a:effectLst>
              </a:rPr>
              <a:t>12:00 PM</a:t>
            </a:r>
          </a:p>
        </p:txBody>
      </p:sp>
      <p:pic>
        <p:nvPicPr>
          <p:cNvPr id="11" name="صورة 3">
            <a:extLst>
              <a:ext uri="{FF2B5EF4-FFF2-40B4-BE49-F238E27FC236}">
                <a16:creationId xmlns="" xmlns:a16="http://schemas.microsoft.com/office/drawing/2014/main" id="{A61EDDB4-96C3-480B-B27E-ED1D047291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54" y="1729465"/>
            <a:ext cx="2381120" cy="2354098"/>
          </a:xfrm>
          <a:prstGeom prst="rect">
            <a:avLst/>
          </a:prstGeom>
        </p:spPr>
      </p:pic>
      <p:pic>
        <p:nvPicPr>
          <p:cNvPr id="12" name="صورة 4">
            <a:extLst>
              <a:ext uri="{FF2B5EF4-FFF2-40B4-BE49-F238E27FC236}">
                <a16:creationId xmlns="" xmlns:a16="http://schemas.microsoft.com/office/drawing/2014/main" id="{9548BC60-D05F-48BD-AF58-BA30AA59BD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83" y="2191919"/>
            <a:ext cx="2243374" cy="1891644"/>
          </a:xfrm>
          <a:prstGeom prst="rect">
            <a:avLst/>
          </a:prstGeom>
        </p:spPr>
      </p:pic>
      <p:pic>
        <p:nvPicPr>
          <p:cNvPr id="13" name="صورة 5">
            <a:extLst>
              <a:ext uri="{FF2B5EF4-FFF2-40B4-BE49-F238E27FC236}">
                <a16:creationId xmlns="" xmlns:a16="http://schemas.microsoft.com/office/drawing/2014/main" id="{FC7F98F1-8A6B-4E1A-A3E9-D53DB8A1E6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285" y="2360837"/>
            <a:ext cx="2243373" cy="172272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198BD28A-33F3-4501-AA27-F1B04450A069}"/>
              </a:ext>
            </a:extLst>
          </p:cNvPr>
          <p:cNvSpPr/>
          <p:nvPr/>
        </p:nvSpPr>
        <p:spPr>
          <a:xfrm>
            <a:off x="438145" y="1322418"/>
            <a:ext cx="310533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71450" indent="-171450" algn="ctr">
              <a:buClr>
                <a:srgbClr val="73F5AD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rgbClr val="434343"/>
                </a:solidFill>
                <a:effectLst>
                  <a:outerShdw blurRad="38100" dist="19050" dir="2700000" algn="tl" rotWithShape="0">
                    <a:srgbClr val="434343">
                      <a:alpha val="40000"/>
                    </a:srgbClr>
                  </a:outerShdw>
                </a:effectLst>
              </a:rPr>
              <a:t>South east Elevation in Winter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FC02E888-C5A9-43E4-BD37-975CED75C6D4}"/>
              </a:ext>
            </a:extLst>
          </p:cNvPr>
          <p:cNvSpPr/>
          <p:nvPr/>
        </p:nvSpPr>
        <p:spPr>
          <a:xfrm>
            <a:off x="7072548" y="4383284"/>
            <a:ext cx="708848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434343"/>
                </a:solidFill>
                <a:effectLst>
                  <a:outerShdw blurRad="38100" dist="19050" dir="2700000" algn="tl" rotWithShape="0">
                    <a:srgbClr val="434343">
                      <a:alpha val="40000"/>
                    </a:srgbClr>
                  </a:outerShdw>
                </a:effectLst>
              </a:rPr>
              <a:t>2:00 PM</a:t>
            </a:r>
          </a:p>
        </p:txBody>
      </p:sp>
    </p:spTree>
    <p:extLst>
      <p:ext uri="{BB962C8B-B14F-4D97-AF65-F5344CB8AC3E}">
        <p14:creationId xmlns:p14="http://schemas.microsoft.com/office/powerpoint/2010/main" val="6639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2988253" y="-233350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165006" y="854525"/>
            <a:ext cx="5115140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600" dirty="0"/>
              <a:t>Structural Aspects</a:t>
            </a:r>
            <a:endParaRPr sz="3600" dirty="0"/>
          </a:p>
        </p:txBody>
      </p:sp>
      <p:sp>
        <p:nvSpPr>
          <p:cNvPr id="279" name="Google Shape;279;p38"/>
          <p:cNvSpPr/>
          <p:nvPr/>
        </p:nvSpPr>
        <p:spPr>
          <a:xfrm>
            <a:off x="986709" y="2571750"/>
            <a:ext cx="4638300" cy="2571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1224331" y="2245629"/>
            <a:ext cx="4498827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Structural </a:t>
            </a:r>
            <a:r>
              <a:rPr lang="en-US" dirty="0" smtClean="0"/>
              <a:t>System</a:t>
            </a:r>
            <a:endParaRPr lang="en-US" dirty="0"/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Structural Checks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Seismic Design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Seismic Checks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Design &amp; Details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010" y="611746"/>
            <a:ext cx="3116382" cy="42536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06992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32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15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Structural System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33</a:t>
            </a:fld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752810" y="1316197"/>
            <a:ext cx="555019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ea typeface="EB Garamond" panose="020B0604020202020204" charset="0"/>
                <a:cs typeface="EB Garamond" panose="020B0604020202020204" charset="0"/>
              </a:rPr>
              <a:t>The following codes were used in the structural design:</a:t>
            </a: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1">
                  <a:lumMod val="50000"/>
                </a:schemeClr>
              </a:solidFill>
              <a:latin typeface="+mn-lt"/>
              <a:ea typeface="EB Garamond" panose="020B0604020202020204" charset="0"/>
              <a:cs typeface="EB Garamond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ACI-318R-11 </a:t>
            </a: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for reinforced concrete structural design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>
                  <a:lumMod val="50000"/>
                </a:schemeClr>
              </a:solidFill>
              <a:latin typeface="+mn-lt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ASCE 7 2010 for load combinations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>
                  <a:lumMod val="50000"/>
                </a:schemeClr>
              </a:solidFill>
              <a:latin typeface="+mn-lt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ea typeface="EB Garamond" panose="020B0604020202020204" charset="0"/>
                <a:cs typeface="EB Garamond" panose="020B0604020202020204" charset="0"/>
              </a:rPr>
              <a:t>IBC –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+mn-lt"/>
                <a:ea typeface="EB Garamond" panose="020B0604020202020204" charset="0"/>
                <a:cs typeface="Times New Roman" panose="02020603050405020304" pitchFamily="18" charset="0"/>
              </a:rPr>
              <a:t>2016 for seismic design.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409127" y="1670937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Dead load (From ETABS)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SID= 4 KN/m</a:t>
            </a:r>
            <a:r>
              <a:rPr lang="en-GB" sz="1200" baseline="30000" dirty="0"/>
              <a:t>2 </a:t>
            </a:r>
            <a:r>
              <a:rPr lang="en-GB" sz="1200" dirty="0"/>
              <a:t>, 7 KN/m</a:t>
            </a:r>
            <a:r>
              <a:rPr lang="en-GB" sz="1200" baseline="30000" dirty="0"/>
              <a:t>2</a:t>
            </a:r>
            <a:r>
              <a:rPr lang="en-GB" sz="1200" dirty="0"/>
              <a:t> and 12 KN/m</a:t>
            </a:r>
            <a:r>
              <a:rPr lang="en-GB" sz="1200" baseline="30000" dirty="0"/>
              <a:t>2</a:t>
            </a:r>
            <a:endParaRPr lang="en-GB" sz="1200" dirty="0"/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Live Loads = 4 KN/m</a:t>
            </a:r>
            <a:r>
              <a:rPr lang="en-GB" sz="1200" baseline="30000" dirty="0"/>
              <a:t>2 </a:t>
            </a:r>
            <a:r>
              <a:rPr lang="en-GB" sz="1200" dirty="0"/>
              <a:t>and 7 KN/m</a:t>
            </a:r>
            <a:r>
              <a:rPr lang="en-GB" sz="1200" baseline="30000" dirty="0"/>
              <a:t>2 </a:t>
            </a:r>
            <a:endParaRPr lang="en-GB" sz="1200" dirty="0"/>
          </a:p>
          <a:p>
            <a:pPr marL="285750" indent="-285750">
              <a:lnSpc>
                <a:spcPct val="300000"/>
              </a:lnSpc>
              <a:buFont typeface="Courier New" panose="02070309020205020404" pitchFamily="49" charset="0"/>
              <a:buChar char="o"/>
            </a:pPr>
            <a:r>
              <a:rPr lang="en-GB" sz="1200" dirty="0"/>
              <a:t>Lateral Loads</a:t>
            </a:r>
            <a:endParaRPr lang="en-US" sz="1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280338" y="1184856"/>
            <a:ext cx="12879" cy="3303431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71049" y="1316197"/>
            <a:ext cx="124585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Load effect 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193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238" y="1249250"/>
            <a:ext cx="4494509" cy="3356823"/>
          </a:xfrm>
          <a:prstGeom prst="rect">
            <a:avLst/>
          </a:prstGeom>
        </p:spPr>
      </p:pic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34</a:t>
            </a:fld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553168" y="1333192"/>
            <a:ext cx="3047629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GB" b="1" dirty="0">
                <a:solidFill>
                  <a:schemeClr val="tx1"/>
                </a:solidFill>
              </a:rPr>
              <a:t>Ground </a:t>
            </a:r>
            <a:r>
              <a:rPr lang="en-GB" b="1" dirty="0" smtClean="0">
                <a:solidFill>
                  <a:schemeClr val="tx1"/>
                </a:solidFill>
              </a:rPr>
              <a:t>floor Column </a:t>
            </a:r>
            <a:r>
              <a:rPr lang="en-GB" b="1" dirty="0">
                <a:solidFill>
                  <a:schemeClr val="tx1"/>
                </a:solidFill>
              </a:rPr>
              <a:t>Distribution</a:t>
            </a:r>
          </a:p>
        </p:txBody>
      </p:sp>
      <p:sp>
        <p:nvSpPr>
          <p:cNvPr id="7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5900"/>
            <a:ext cx="9144000" cy="91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Structural System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0780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/>
              <a:t>Structural Checks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35</a:t>
            </a:fld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6E91D7D-D78C-4500-B44A-CD67262DEE77}"/>
              </a:ext>
            </a:extLst>
          </p:cNvPr>
          <p:cNvSpPr txBox="1"/>
          <p:nvPr/>
        </p:nvSpPr>
        <p:spPr>
          <a:xfrm>
            <a:off x="514437" y="1320018"/>
            <a:ext cx="555019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Compatibility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5665156" y="1223783"/>
            <a:ext cx="20624" cy="3439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5776174" y="1320018"/>
            <a:ext cx="2876897" cy="329416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3076716" y="1320018"/>
            <a:ext cx="2498046" cy="329415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155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/>
              <a:t>Structural Checks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36</a:t>
            </a:fld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727159" y="1420959"/>
            <a:ext cx="16257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Equilibrium Check</a:t>
            </a:r>
            <a:endParaRPr lang="en-US" b="1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graphicFrame>
        <p:nvGraphicFramePr>
          <p:cNvPr id="10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360559"/>
              </p:ext>
            </p:extLst>
          </p:nvPr>
        </p:nvGraphicFramePr>
        <p:xfrm>
          <a:off x="1748158" y="2165912"/>
          <a:ext cx="6400802" cy="1418138"/>
        </p:xfrm>
        <a:graphic>
          <a:graphicData uri="http://schemas.openxmlformats.org/drawingml/2006/table">
            <a:tbl>
              <a:tblPr/>
              <a:tblGrid>
                <a:gridCol w="16241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682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50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509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5820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51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Etabs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Manual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Error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&lt; 5 %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1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Dead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73301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70647.49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3.62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50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Live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27876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27785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0.33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1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SID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37628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38218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1.57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26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/>
              <a:t>Structural Checks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37</a:t>
            </a:fld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823412" y="1290330"/>
            <a:ext cx="25298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Columns</a:t>
            </a:r>
          </a:p>
        </p:txBody>
      </p:sp>
      <p:graphicFrame>
        <p:nvGraphicFramePr>
          <p:cNvPr id="15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845245"/>
              </p:ext>
            </p:extLst>
          </p:nvPr>
        </p:nvGraphicFramePr>
        <p:xfrm>
          <a:off x="721917" y="1672101"/>
          <a:ext cx="4809558" cy="1051783"/>
        </p:xfrm>
        <a:graphic>
          <a:graphicData uri="http://schemas.openxmlformats.org/drawingml/2006/table">
            <a:tbl>
              <a:tblPr/>
              <a:tblGrid>
                <a:gridCol w="12204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21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05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2053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4597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120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Etabs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Manual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Error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&lt; 10 %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20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interior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column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10590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10203.71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56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Edge column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8751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8513.92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2.705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20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corner column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3193.6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44.91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Not 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448076"/>
              </p:ext>
            </p:extLst>
          </p:nvPr>
        </p:nvGraphicFramePr>
        <p:xfrm>
          <a:off x="694407" y="3271939"/>
          <a:ext cx="3877594" cy="1267863"/>
        </p:xfrm>
        <a:graphic>
          <a:graphicData uri="http://schemas.openxmlformats.org/drawingml/2006/table">
            <a:tbl>
              <a:tblPr/>
              <a:tblGrid>
                <a:gridCol w="9839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48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421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421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0453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138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Moment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A-B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Etabs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Manual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Error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&lt; 10 %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38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Moment(+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ve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122.3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117.6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3.84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38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Moment(-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ve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139.5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136.2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2.37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638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Moment(-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ve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4C1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29840" y="2888618"/>
            <a:ext cx="21691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 – Slab</a:t>
            </a:r>
          </a:p>
        </p:txBody>
      </p:sp>
    </p:spTree>
    <p:extLst>
      <p:ext uri="{BB962C8B-B14F-4D97-AF65-F5344CB8AC3E}">
        <p14:creationId xmlns:p14="http://schemas.microsoft.com/office/powerpoint/2010/main" val="180986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/>
              <a:t>Seismic Design</a:t>
            </a:r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38</a:t>
            </a:fld>
            <a:endParaRPr/>
          </a:p>
        </p:txBody>
      </p:sp>
      <p:sp>
        <p:nvSpPr>
          <p:cNvPr id="4" name="Rectangle 3"/>
          <p:cNvSpPr/>
          <p:nvPr/>
        </p:nvSpPr>
        <p:spPr>
          <a:xfrm>
            <a:off x="693287" y="1336037"/>
            <a:ext cx="13003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Seismic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Design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302180"/>
              </p:ext>
            </p:extLst>
          </p:nvPr>
        </p:nvGraphicFramePr>
        <p:xfrm>
          <a:off x="1256748" y="1699146"/>
          <a:ext cx="7196376" cy="2253410"/>
        </p:xfrm>
        <a:graphic>
          <a:graphicData uri="http://schemas.openxmlformats.org/drawingml/2006/table">
            <a:tbl>
              <a:tblPr>
                <a:tableStyleId>{6A21DE4D-DB45-4A50-B6EA-811850B7E086}</a:tableStyleId>
              </a:tblPr>
              <a:tblGrid>
                <a:gridCol w="25132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31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00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City of Structure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Ramallah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21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Soil Capacity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520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KN/m2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94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Site Class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14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Seismic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Design</a:t>
                      </a:r>
                      <a:r>
                        <a:rPr lang="en-US" sz="1100" u="none" strike="noStrike" dirty="0" smtClean="0">
                          <a:effectLst/>
                        </a:rPr>
                        <a:t> </a:t>
                      </a:r>
                      <a:r>
                        <a:rPr lang="en-US" sz="1100" u="none" strike="noStrike" dirty="0">
                          <a:effectLst/>
                        </a:rPr>
                        <a:t>Category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14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Seismic Importance Factor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I=1.5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14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Structural Design Type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solidFill>
                            <a:srgbClr val="7030A0"/>
                          </a:solidFill>
                          <a:effectLst/>
                        </a:rPr>
                        <a:t>DUAL SYSTEMS WITH INTERMEDIATE MOMENT FRAMES</a:t>
                      </a:r>
                      <a:r>
                        <a:rPr lang="en-US" sz="1100" b="1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100" b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CAPABLE OF RESISTING AT LEAST 25% OF PRESCRIBED </a:t>
                      </a:r>
                      <a:r>
                        <a:rPr lang="en-US" sz="11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SEISMIC FORCES-</a:t>
                      </a:r>
                      <a:r>
                        <a:rPr lang="en-US" sz="1100" b="1" i="0" u="none" strike="noStrike" cap="none" dirty="0" smtClean="0">
                          <a:solidFill>
                            <a:srgbClr val="7030A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ORDINARY REINFORCED CONCRETE SHEAR WALLS</a:t>
                      </a:r>
                      <a:endParaRPr lang="en-US" sz="11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11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Response Modification factor</a:t>
                      </a:r>
                      <a:r>
                        <a:rPr lang="en-US" sz="1200" u="none" strike="noStrike" dirty="0">
                          <a:effectLst/>
                        </a:rPr>
                        <a:t> ( R)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R=5.5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32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39</a:t>
            </a:fld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570020" y="1245885"/>
            <a:ext cx="16417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DUAL SYSTEMS </a:t>
            </a:r>
            <a:endParaRPr lang="ar-SA" dirty="0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6445876" y="1886754"/>
            <a:ext cx="2261968" cy="2723667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3045855" y="1886755"/>
            <a:ext cx="2366102" cy="2723666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001248" y="1479482"/>
            <a:ext cx="2736761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/>
              <a:t>Building with 25%seismic load</a:t>
            </a:r>
            <a:endParaRPr lang="ar-SA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6527442" y="1479482"/>
            <a:ext cx="2736761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/>
              <a:t>Building with 100%seismic load</a:t>
            </a:r>
            <a:endParaRPr lang="ar-SA" sz="1050" dirty="0"/>
          </a:p>
        </p:txBody>
      </p:sp>
      <p:sp>
        <p:nvSpPr>
          <p:cNvPr id="12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5900"/>
            <a:ext cx="9144000" cy="91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/>
              <a:t>Seismic Design</a:t>
            </a:r>
          </a:p>
        </p:txBody>
      </p:sp>
    </p:spTree>
    <p:extLst>
      <p:ext uri="{BB962C8B-B14F-4D97-AF65-F5344CB8AC3E}">
        <p14:creationId xmlns:p14="http://schemas.microsoft.com/office/powerpoint/2010/main" val="336790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1"/>
          <p:cNvSpPr txBox="1">
            <a:spLocks noGrp="1"/>
          </p:cNvSpPr>
          <p:nvPr>
            <p:ph type="title"/>
          </p:nvPr>
        </p:nvSpPr>
        <p:spPr>
          <a:xfrm>
            <a:off x="238939" y="289752"/>
            <a:ext cx="2934636" cy="12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lvl="1">
              <a:lnSpc>
                <a:spcPct val="250000"/>
              </a:lnSpc>
              <a:buClr>
                <a:srgbClr val="434343"/>
              </a:buClr>
              <a:buSzPts val="1500"/>
            </a:pPr>
            <a:r>
              <a:rPr lang="en-US" sz="2000" b="1" cap="small" dirty="0">
                <a:solidFill>
                  <a:srgbClr val="434343"/>
                </a:solidFill>
                <a:latin typeface="Montserrat"/>
                <a:sym typeface="Montserrat"/>
              </a:rPr>
              <a:t>Project Description</a:t>
            </a:r>
            <a:endParaRPr lang="en-US" sz="2000" b="1" dirty="0">
              <a:solidFill>
                <a:srgbClr val="434343"/>
              </a:solidFill>
              <a:latin typeface="Montserrat"/>
              <a:sym typeface="Montserrat"/>
            </a:endParaRPr>
          </a:p>
        </p:txBody>
      </p:sp>
      <p:sp>
        <p:nvSpPr>
          <p:cNvPr id="301" name="Google Shape;301;p41"/>
          <p:cNvSpPr txBox="1">
            <a:spLocks noGrp="1"/>
          </p:cNvSpPr>
          <p:nvPr>
            <p:ph type="subTitle" idx="1"/>
          </p:nvPr>
        </p:nvSpPr>
        <p:spPr>
          <a:xfrm>
            <a:off x="-76504" y="2089001"/>
            <a:ext cx="5510644" cy="127799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This project is a specialized hospital for children located in Ramallah in </a:t>
            </a:r>
            <a:r>
              <a:rPr lang="ar-SA" sz="1400" dirty="0" smtClean="0">
                <a:solidFill>
                  <a:schemeClr val="tx1"/>
                </a:solidFill>
              </a:rPr>
              <a:t> </a:t>
            </a:r>
            <a:r>
              <a:rPr lang="en-US" sz="1400" dirty="0" smtClean="0">
                <a:solidFill>
                  <a:schemeClr val="tx1"/>
                </a:solidFill>
              </a:rPr>
              <a:t>Al-</a:t>
            </a:r>
            <a:r>
              <a:rPr lang="en-US" sz="1400" dirty="0" err="1" smtClean="0">
                <a:solidFill>
                  <a:schemeClr val="tx1"/>
                </a:solidFill>
              </a:rPr>
              <a:t>Bireh</a:t>
            </a:r>
            <a:r>
              <a:rPr lang="ar-JO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Khallat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ar-SA" sz="1400" dirty="0" smtClean="0">
                <a:solidFill>
                  <a:schemeClr val="tx1"/>
                </a:solidFill>
              </a:rPr>
              <a:t> </a:t>
            </a:r>
            <a:r>
              <a:rPr lang="en-US" sz="1400" dirty="0" smtClean="0">
                <a:solidFill>
                  <a:schemeClr val="tx1"/>
                </a:solidFill>
              </a:rPr>
              <a:t>Al-</a:t>
            </a:r>
            <a:r>
              <a:rPr lang="en-US" sz="1400" dirty="0" err="1" smtClean="0">
                <a:solidFill>
                  <a:schemeClr val="tx1"/>
                </a:solidFill>
              </a:rPr>
              <a:t>Salamia</a:t>
            </a:r>
            <a:r>
              <a:rPr lang="en-US" sz="1400" dirty="0" smtClean="0">
                <a:solidFill>
                  <a:schemeClr val="tx1"/>
                </a:solidFill>
              </a:rPr>
              <a:t>, Block No. 102, Basin 8. with total area 7551 and number of floors 12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</p:txBody>
      </p:sp>
      <p:sp>
        <p:nvSpPr>
          <p:cNvPr id="303" name="Google Shape;303;p41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4140" y="1497668"/>
            <a:ext cx="3355491" cy="3272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4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15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40</a:t>
            </a:fld>
            <a:endParaRPr/>
          </a:p>
        </p:txBody>
      </p:sp>
      <p:sp>
        <p:nvSpPr>
          <p:cNvPr id="12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5900"/>
            <a:ext cx="9144000" cy="91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/>
              <a:t>Seismic Design</a:t>
            </a:r>
          </a:p>
        </p:txBody>
      </p:sp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5786989" y="1493765"/>
            <a:ext cx="2761669" cy="3121785"/>
          </a:xfrm>
          <a:prstGeom prst="rect">
            <a:avLst/>
          </a:prstGeom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3115055" y="1493766"/>
            <a:ext cx="1681994" cy="3121785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86081" y="1852969"/>
            <a:ext cx="2736761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/>
              <a:t>From maps: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TL= 9</a:t>
            </a:r>
          </a:p>
          <a:p>
            <a:pPr>
              <a:lnSpc>
                <a:spcPct val="150000"/>
              </a:lnSpc>
            </a:pPr>
            <a:r>
              <a:rPr lang="en-US" sz="1600" dirty="0" err="1" smtClean="0"/>
              <a:t>Ss</a:t>
            </a:r>
            <a:r>
              <a:rPr lang="en-US" sz="1600" dirty="0" smtClean="0"/>
              <a:t>= 0.4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S1= 0.1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108585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41</a:t>
            </a:fld>
            <a:endParaRPr/>
          </a:p>
        </p:txBody>
      </p:sp>
      <p:sp>
        <p:nvSpPr>
          <p:cNvPr id="12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5900"/>
            <a:ext cx="9144000" cy="91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/>
              <a:t>Seismic </a:t>
            </a:r>
            <a:r>
              <a:rPr lang="en-US" sz="2400" dirty="0" smtClean="0"/>
              <a:t>Check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-865259" y="1327251"/>
            <a:ext cx="3251211" cy="376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71600" lvl="3">
              <a:lnSpc>
                <a:spcPct val="150000"/>
              </a:lnSpc>
              <a:spcBef>
                <a:spcPts val="1000"/>
              </a:spcBef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 Shear Check (V)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382554" y="2408237"/>
          <a:ext cx="6418580" cy="908050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449681"/>
                <a:gridCol w="486467"/>
                <a:gridCol w="617681"/>
                <a:gridCol w="547352"/>
                <a:gridCol w="603882"/>
                <a:gridCol w="563846"/>
                <a:gridCol w="563846"/>
                <a:gridCol w="653274"/>
                <a:gridCol w="723042"/>
                <a:gridCol w="723042"/>
                <a:gridCol w="486467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Axis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T(limit)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Tfinal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Cs1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Cs2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Cs3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Csfinal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V(Etabs)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Error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X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1.247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2.924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1.247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0.0727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0.0146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0.0176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0.01760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2338.437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2331.6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0.292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Y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1.726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2.924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1.726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0.0727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0.0105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0.0176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0.01760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2338.437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2318.219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0.865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28923" y="3653139"/>
            <a:ext cx="2837636" cy="322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85750">
              <a:lnSpc>
                <a:spcPct val="107000"/>
              </a:lnSpc>
              <a:spcAft>
                <a:spcPts val="800"/>
              </a:spcAft>
              <a:tabLst>
                <a:tab pos="285750" algn="l"/>
              </a:tabLs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704020202020204" pitchFamily="34" charset="0"/>
              </a:rPr>
              <a:t>Error percentage is less than 5%.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04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42</a:t>
            </a:fld>
            <a:endParaRPr/>
          </a:p>
        </p:txBody>
      </p:sp>
      <p:sp>
        <p:nvSpPr>
          <p:cNvPr id="12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5900"/>
            <a:ext cx="9144000" cy="91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/>
              <a:t>Seismic </a:t>
            </a:r>
            <a:r>
              <a:rPr lang="en-US" sz="2400" dirty="0" smtClean="0"/>
              <a:t>Check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101922" y="1326442"/>
          <a:ext cx="4581291" cy="3311017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1383033"/>
                <a:gridCol w="777953"/>
                <a:gridCol w="821176"/>
                <a:gridCol w="821176"/>
                <a:gridCol w="777953"/>
              </a:tblGrid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Number of story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Axis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drift (m)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factor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Check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Story11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0.00524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0.004716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Story11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0.006845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0.006161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Story11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X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0.004799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0.004319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Story11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0.006786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0.006107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Story10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X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0.001752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0.001577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Story10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0.001409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0.001268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Story10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0.002015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0.001814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Story10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0.001447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0.001302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X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0.001849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0.001664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Y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0.001458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0.001312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0.002226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0.002003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0.001617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0.001455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0.002003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0.001803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0.001459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0.001313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0.002303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0.002073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Story8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0.001549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0.001394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0.002095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0.001886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Story7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0.001397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0.001257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0.002262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0.002036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Story7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0.001427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0.001284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0.00211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0.001899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0.001316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0.001184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0.002069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0.001862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Story6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0.001309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0.001178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0.002051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0.001846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0.001332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0.001199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ok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X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0.001721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0.001549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ok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04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Story5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Y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0.001119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0.001007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ok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35554" y="1746713"/>
          <a:ext cx="3308762" cy="2658273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998872"/>
                <a:gridCol w="561865"/>
                <a:gridCol w="593080"/>
                <a:gridCol w="593080"/>
                <a:gridCol w="561865"/>
              </a:tblGrid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Number of story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Axis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drift (m)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factor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Check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Story4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X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0.002025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0.001823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ok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19580" marR="19580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Story4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0.00191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0.001719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ok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X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0.001262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0.001136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0.000883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0.000795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X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0.001038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0.000934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0.001458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0.001312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X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0.000304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0.000274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0.000372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0.000335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X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0.00011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0.000099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0.000057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5.13E-05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X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0.000122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0.00011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0.000041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3.69E-05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X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0.000031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2.79E-05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0.000039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3.51E-05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X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0.00003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0.000027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  <a:tr h="15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Story1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0.000025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2.25E-05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ok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56293" marR="56293" marT="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0079" y="1068947"/>
            <a:ext cx="148751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3"/>
            <a:r>
              <a:rPr lang="en-US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  <a:p>
            <a:pPr lvl="3"/>
            <a:endParaRPr lang="en-US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639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43</a:t>
            </a:fld>
            <a:endParaRPr/>
          </a:p>
        </p:txBody>
      </p:sp>
      <p:sp>
        <p:nvSpPr>
          <p:cNvPr id="12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5900"/>
            <a:ext cx="9144000" cy="91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/>
              <a:t>Seismic </a:t>
            </a:r>
            <a:r>
              <a:rPr lang="en-US" sz="2400" dirty="0" smtClean="0"/>
              <a:t>Check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-615766" y="1130300"/>
            <a:ext cx="2922595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71600" lvl="3">
              <a:lnSpc>
                <a:spcPct val="150000"/>
              </a:lnSpc>
              <a:spcBef>
                <a:spcPts val="1000"/>
              </a:spcBef>
            </a:pPr>
            <a:r>
              <a:rPr lang="en-US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Stiffness 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646786" y="1642522"/>
          <a:ext cx="4077970" cy="867410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571500"/>
                <a:gridCol w="668655"/>
                <a:gridCol w="633095"/>
                <a:gridCol w="469900"/>
                <a:gridCol w="1118425"/>
                <a:gridCol w="616395"/>
              </a:tblGrid>
              <a:tr h="190500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Story 2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959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Axis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 (KN)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 (KN)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 (m)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Stability coefficient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Check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X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155275.9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2532384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0.01426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155275.9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2144707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0.016837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ok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650382" y="3330843"/>
          <a:ext cx="4024648" cy="932065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548649"/>
                <a:gridCol w="641920"/>
                <a:gridCol w="641920"/>
                <a:gridCol w="526704"/>
                <a:gridCol w="1118057"/>
                <a:gridCol w="547398"/>
              </a:tblGrid>
              <a:tr h="156894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Story 4</a:t>
                      </a:r>
                      <a:endParaRPr lang="en-US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137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Axis</a:t>
                      </a:r>
                      <a:endParaRPr lang="en-US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P (KN)</a:t>
                      </a:r>
                      <a:endParaRPr lang="en-US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S (KN)</a:t>
                      </a:r>
                      <a:endParaRPr lang="en-US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H (m)</a:t>
                      </a:r>
                      <a:endParaRPr lang="en-US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Stability coefficient</a:t>
                      </a:r>
                      <a:endParaRPr lang="en-US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Check</a:t>
                      </a:r>
                      <a:endParaRPr lang="en-US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306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X</a:t>
                      </a:r>
                      <a:endParaRPr lang="en-US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112827.4</a:t>
                      </a:r>
                      <a:endParaRPr lang="en-US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457838.1</a:t>
                      </a:r>
                      <a:endParaRPr lang="en-US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4.3</a:t>
                      </a:r>
                      <a:endParaRPr lang="en-US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0.057311</a:t>
                      </a:r>
                      <a:endParaRPr lang="en-US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ok</a:t>
                      </a:r>
                      <a:endParaRPr lang="en-US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306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Y</a:t>
                      </a:r>
                      <a:endParaRPr lang="en-US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112827.4</a:t>
                      </a:r>
                      <a:endParaRPr lang="en-US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703862.4</a:t>
                      </a:r>
                      <a:endParaRPr lang="en-US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4.3</a:t>
                      </a:r>
                      <a:endParaRPr lang="en-US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0.037278</a:t>
                      </a:r>
                      <a:endParaRPr lang="en-US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ok</a:t>
                      </a:r>
                      <a:endParaRPr lang="en-US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4781709" y="1643712"/>
          <a:ext cx="3924409" cy="858253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534985"/>
                <a:gridCol w="625932"/>
                <a:gridCol w="625932"/>
                <a:gridCol w="513585"/>
                <a:gridCol w="1071830"/>
                <a:gridCol w="552145"/>
              </a:tblGrid>
              <a:tr h="188252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Story 5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90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Axis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 (KN)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 (KN)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 (m)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Stability coefficient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Check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88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X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98972.73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355599.5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0.064727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882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98972.73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451490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0.05098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ok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4813785" y="3324708"/>
          <a:ext cx="3821500" cy="972680"/>
        </p:xfrm>
        <a:graphic>
          <a:graphicData uri="http://schemas.openxmlformats.org/drawingml/2006/table">
            <a:tbl>
              <a:tblPr firstRow="1" firstCol="1" bandRow="1">
                <a:tableStyleId>{6A21DE4D-DB45-4A50-B6EA-811850B7E086}</a:tableStyleId>
              </a:tblPr>
              <a:tblGrid>
                <a:gridCol w="434356"/>
                <a:gridCol w="631289"/>
                <a:gridCol w="714553"/>
                <a:gridCol w="459912"/>
                <a:gridCol w="997214"/>
                <a:gridCol w="584176"/>
              </a:tblGrid>
              <a:tr h="13310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Story 8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662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Axis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 (KN)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 (KN)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 (m)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Stability coefficient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Check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662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X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55266.1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204338.8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0.062898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ok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662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55266.1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273102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0.047061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ok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436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194" y="1685800"/>
            <a:ext cx="4515454" cy="2925902"/>
          </a:xfrm>
          <a:prstGeom prst="rect">
            <a:avLst/>
          </a:prstGeom>
        </p:spPr>
      </p:pic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44</a:t>
            </a:fld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5297796" y="1067874"/>
            <a:ext cx="2082621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GB" b="1" dirty="0" smtClean="0">
                <a:solidFill>
                  <a:schemeClr val="tx1"/>
                </a:solidFill>
              </a:rPr>
              <a:t>First </a:t>
            </a:r>
            <a:r>
              <a:rPr lang="en-US" b="1" dirty="0" smtClean="0">
                <a:solidFill>
                  <a:schemeClr val="tx1"/>
                </a:solidFill>
              </a:rPr>
              <a:t>floor U-Boot plan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8645" y="131265"/>
            <a:ext cx="2427268" cy="847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400" b="1" dirty="0">
                <a:solidFill>
                  <a:schemeClr val="bg2"/>
                </a:solidFill>
                <a:latin typeface="Ubuntu" panose="020B0604020202090204" charset="0"/>
              </a:rPr>
              <a:t>Design &amp; Details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5013" y="1291108"/>
            <a:ext cx="1505540" cy="768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Slab Design</a:t>
            </a:r>
            <a:endParaRPr lang="en-GB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12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909" y="1920124"/>
            <a:ext cx="3892582" cy="2691578"/>
          </a:xfrm>
          <a:prstGeom prst="rect">
            <a:avLst/>
          </a:prstGeom>
        </p:spPr>
      </p:pic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45</a:t>
            </a:fld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684088" y="1302198"/>
            <a:ext cx="2372765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GB" b="1" dirty="0" smtClean="0">
                <a:solidFill>
                  <a:schemeClr val="tx1"/>
                </a:solidFill>
              </a:rPr>
              <a:t>First </a:t>
            </a:r>
            <a:r>
              <a:rPr lang="en-US" b="1" dirty="0" smtClean="0">
                <a:solidFill>
                  <a:schemeClr val="tx1"/>
                </a:solidFill>
              </a:rPr>
              <a:t>floor Reinforcement 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668" y="1921916"/>
            <a:ext cx="3975709" cy="268978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35548" y="1216111"/>
            <a:ext cx="2372765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GB" b="1" dirty="0" smtClean="0">
                <a:solidFill>
                  <a:schemeClr val="tx1"/>
                </a:solidFill>
              </a:rPr>
              <a:t>First </a:t>
            </a:r>
            <a:r>
              <a:rPr lang="en-US" b="1" dirty="0" smtClean="0">
                <a:solidFill>
                  <a:schemeClr val="tx1"/>
                </a:solidFill>
              </a:rPr>
              <a:t>floor Reinforcement 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5103" y="852017"/>
            <a:ext cx="120898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b="1" dirty="0">
                <a:solidFill>
                  <a:schemeClr val="tx1"/>
                </a:solidFill>
              </a:rPr>
              <a:t>Slab Design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81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46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75103" y="852017"/>
            <a:ext cx="1326004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/>
              <a:t>slab detailing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1671105" y="2208207"/>
            <a:ext cx="3393440" cy="1720215"/>
          </a:xfrm>
          <a:prstGeom prst="rect">
            <a:avLst/>
          </a:prstGeom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6065949" y="2034860"/>
            <a:ext cx="2482709" cy="2565123"/>
          </a:xfrm>
          <a:prstGeom prst="rect">
            <a:avLst/>
          </a:prstGeom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6231659" y="1611474"/>
            <a:ext cx="19639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704020202020204" pitchFamily="34" charset="0"/>
              </a:rPr>
              <a:t>Shrinkage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704020202020204" pitchFamily="34" charset="0"/>
              </a:rPr>
              <a:t>reinforcement</a:t>
            </a:r>
            <a:endParaRPr lang="ar-SA" dirty="0"/>
          </a:p>
        </p:txBody>
      </p:sp>
      <p:sp>
        <p:nvSpPr>
          <p:cNvPr id="12" name="Rectangle 11"/>
          <p:cNvSpPr/>
          <p:nvPr/>
        </p:nvSpPr>
        <p:spPr>
          <a:xfrm>
            <a:off x="2513958" y="1625354"/>
            <a:ext cx="12426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704020202020204" pitchFamily="34" charset="0"/>
              </a:rPr>
              <a:t>Section in slab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336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47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23587" y="917129"/>
            <a:ext cx="2440092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Column design &amp; </a:t>
            </a:r>
            <a:r>
              <a:rPr lang="en-US" dirty="0"/>
              <a:t>detailing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323526" y="1732208"/>
            <a:ext cx="2345739" cy="2854486"/>
          </a:xfrm>
          <a:prstGeom prst="rect">
            <a:avLst/>
          </a:prstGeom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3747751" y="1732208"/>
            <a:ext cx="2413821" cy="2854486"/>
          </a:xfrm>
          <a:prstGeom prst="rect">
            <a:avLst/>
          </a:prstGeom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592428" y="1912511"/>
            <a:ext cx="2891752" cy="259046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24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48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23587" y="917129"/>
            <a:ext cx="2440092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Column design &amp; </a:t>
            </a:r>
            <a:r>
              <a:rPr lang="en-US" dirty="0"/>
              <a:t>detailing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23526" y="1403797"/>
            <a:ext cx="2387802" cy="3214344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3320480" y="1750687"/>
            <a:ext cx="2860169" cy="2681846"/>
          </a:xfrm>
          <a:prstGeom prst="rect">
            <a:avLst/>
          </a:prstGeom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423587" y="1625208"/>
            <a:ext cx="2754017" cy="293280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852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49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23587" y="917129"/>
            <a:ext cx="2440092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Column design &amp; </a:t>
            </a:r>
            <a:r>
              <a:rPr lang="en-US" dirty="0"/>
              <a:t>detailing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6175421" y="1802612"/>
            <a:ext cx="2471866" cy="2789725"/>
          </a:xfrm>
          <a:prstGeom prst="rect">
            <a:avLst/>
          </a:prstGeom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4018208" y="1802612"/>
            <a:ext cx="2041837" cy="2789725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/>
          <a:stretch>
            <a:fillRect/>
          </a:stretch>
        </p:blipFill>
        <p:spPr>
          <a:xfrm>
            <a:off x="682580" y="1933961"/>
            <a:ext cx="2975020" cy="245254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509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1"/>
          <p:cNvSpPr txBox="1">
            <a:spLocks noGrp="1"/>
          </p:cNvSpPr>
          <p:nvPr>
            <p:ph type="title"/>
          </p:nvPr>
        </p:nvSpPr>
        <p:spPr>
          <a:xfrm>
            <a:off x="342065" y="379129"/>
            <a:ext cx="3301783" cy="121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250000"/>
              </a:lnSpc>
              <a:buClr>
                <a:schemeClr val="dk1"/>
              </a:buClr>
              <a:buSzPts val="1100"/>
            </a:pPr>
            <a:r>
              <a:rPr lang="en-US" sz="2000" dirty="0"/>
              <a:t>Methodology</a:t>
            </a:r>
            <a:endParaRPr lang="ar-JO" sz="2000" dirty="0"/>
          </a:p>
        </p:txBody>
      </p:sp>
      <p:sp>
        <p:nvSpPr>
          <p:cNvPr id="303" name="Google Shape;303;p41"/>
          <p:cNvSpPr/>
          <p:nvPr/>
        </p:nvSpPr>
        <p:spPr>
          <a:xfrm>
            <a:off x="985750" y="1763900"/>
            <a:ext cx="410100" cy="410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9ED8A52-AD57-4E70-945E-1A57C27233E5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91895" y="932568"/>
            <a:ext cx="8481484" cy="40255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75000"/>
                  </a:schemeClr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8817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2530699" y="1300766"/>
            <a:ext cx="4821966" cy="3298856"/>
          </a:xfrm>
          <a:prstGeom prst="rect">
            <a:avLst/>
          </a:prstGeom>
          <a:ln>
            <a:noFill/>
          </a:ln>
        </p:spPr>
      </p:pic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50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23587" y="917129"/>
            <a:ext cx="1130438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Column 3D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27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51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23587" y="917129"/>
            <a:ext cx="2262158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Beam design &amp; </a:t>
            </a:r>
            <a:r>
              <a:rPr lang="en-US" dirty="0"/>
              <a:t>detailing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2685746" y="2105041"/>
            <a:ext cx="3360884" cy="2234458"/>
          </a:xfrm>
          <a:prstGeom prst="rect">
            <a:avLst/>
          </a:prstGeom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1081825" y="2235959"/>
            <a:ext cx="1432772" cy="2094975"/>
          </a:xfrm>
          <a:prstGeom prst="rect">
            <a:avLst/>
          </a:prstGeom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5621628" y="1700011"/>
            <a:ext cx="3024871" cy="1101144"/>
          </a:xfrm>
          <a:prstGeom prst="rect">
            <a:avLst/>
          </a:prstGeom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/>
          <a:stretch>
            <a:fillRect/>
          </a:stretch>
        </p:blipFill>
        <p:spPr>
          <a:xfrm>
            <a:off x="6709893" y="3095243"/>
            <a:ext cx="1621128" cy="116122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398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52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23587" y="917129"/>
            <a:ext cx="2262158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Beam design &amp; </a:t>
            </a:r>
            <a:r>
              <a:rPr lang="en-US" dirty="0"/>
              <a:t>detailing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5177307" y="2998040"/>
            <a:ext cx="3371351" cy="1565943"/>
          </a:xfrm>
          <a:prstGeom prst="rect">
            <a:avLst/>
          </a:prstGeom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2706710" y="1971943"/>
            <a:ext cx="1865290" cy="2148343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63104" y="1359394"/>
            <a:ext cx="3185554" cy="15394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97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2665928" y="1444634"/>
            <a:ext cx="4481950" cy="3146684"/>
          </a:xfrm>
          <a:prstGeom prst="rect">
            <a:avLst/>
          </a:prstGeom>
          <a:ln>
            <a:noFill/>
          </a:ln>
        </p:spPr>
      </p:pic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53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23587" y="917129"/>
            <a:ext cx="2271776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Stairs design &amp; </a:t>
            </a:r>
            <a:r>
              <a:rPr lang="en-US" dirty="0"/>
              <a:t>detailing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41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54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23587" y="917129"/>
            <a:ext cx="2393604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Stairs Beam and Detailing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595870" y="1267504"/>
            <a:ext cx="3104179" cy="3323814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1880315" y="1661374"/>
            <a:ext cx="3834685" cy="292994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218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55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23587" y="917129"/>
            <a:ext cx="2393604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Stairs Beam and Detailing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5847008" y="1590540"/>
            <a:ext cx="2848570" cy="3031582"/>
          </a:xfrm>
          <a:prstGeom prst="rect">
            <a:avLst/>
          </a:prstGeom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2817191" y="1590540"/>
            <a:ext cx="2472744" cy="297717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868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629955" y="1371601"/>
            <a:ext cx="3918703" cy="3188586"/>
          </a:xfrm>
          <a:prstGeom prst="rect">
            <a:avLst/>
          </a:prstGeom>
        </p:spPr>
      </p:pic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56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23587" y="917129"/>
            <a:ext cx="289053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Mat Foundation design &amp; </a:t>
            </a:r>
            <a:r>
              <a:rPr lang="en-US" dirty="0"/>
              <a:t>detailing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54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57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23587" y="917129"/>
            <a:ext cx="1986441" cy="6179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Check Punching shear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513268" y="1848107"/>
            <a:ext cx="3195533" cy="2721927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4984124" y="1848106"/>
            <a:ext cx="3700891" cy="2721927"/>
          </a:xfrm>
          <a:prstGeom prst="rect">
            <a:avLst/>
          </a:prstGeom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835239" y="1594192"/>
            <a:ext cx="2736761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/>
              <a:t>Building with load </a:t>
            </a:r>
            <a:r>
              <a:rPr lang="en-US" sz="1050" dirty="0" smtClean="0"/>
              <a:t>25%seismic</a:t>
            </a:r>
            <a:endParaRPr lang="ar-SA" sz="1050" dirty="0"/>
          </a:p>
        </p:txBody>
      </p:sp>
      <p:sp>
        <p:nvSpPr>
          <p:cNvPr id="11" name="TextBox 10"/>
          <p:cNvSpPr txBox="1"/>
          <p:nvPr/>
        </p:nvSpPr>
        <p:spPr>
          <a:xfrm>
            <a:off x="5588386" y="1408097"/>
            <a:ext cx="2736761" cy="2539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050" dirty="0"/>
              <a:t>Building with load </a:t>
            </a:r>
            <a:r>
              <a:rPr lang="en-US" sz="1050" dirty="0" smtClean="0"/>
              <a:t>100%seismic</a:t>
            </a:r>
            <a:endParaRPr lang="ar-SA" sz="1050" dirty="0"/>
          </a:p>
        </p:txBody>
      </p:sp>
    </p:spTree>
    <p:extLst>
      <p:ext uri="{BB962C8B-B14F-4D97-AF65-F5344CB8AC3E}">
        <p14:creationId xmlns:p14="http://schemas.microsoft.com/office/powerpoint/2010/main" val="290598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58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384635" y="1400086"/>
            <a:ext cx="4187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Isolated footing Design </a:t>
            </a:r>
            <a:r>
              <a:rPr lang="en-US" b="1" dirty="0" smtClean="0"/>
              <a:t>and </a:t>
            </a:r>
            <a:r>
              <a:rPr lang="en-US" b="1" dirty="0"/>
              <a:t>tie beam for bridge</a:t>
            </a: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646519" y="2105696"/>
            <a:ext cx="3693661" cy="970313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6690575" y="2016483"/>
            <a:ext cx="1999751" cy="1760276"/>
          </a:xfrm>
          <a:prstGeom prst="rect">
            <a:avLst/>
          </a:prstGeom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4617075" y="2047741"/>
            <a:ext cx="1976908" cy="1409920"/>
          </a:xfrm>
          <a:prstGeom prst="rect">
            <a:avLst/>
          </a:prstGeom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936938" y="3206162"/>
            <a:ext cx="3403242" cy="103098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328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59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526303" y="1393647"/>
            <a:ext cx="17956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Water Tank Design</a:t>
            </a:r>
            <a:endParaRPr lang="en-US" b="1" dirty="0"/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6661219" y="1906074"/>
            <a:ext cx="1977591" cy="2700176"/>
          </a:xfrm>
          <a:prstGeom prst="rect">
            <a:avLst/>
          </a:prstGeom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330" y="1736513"/>
            <a:ext cx="4728894" cy="286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5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2988253" y="-233350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-61876" y="877376"/>
            <a:ext cx="5115140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600" dirty="0" smtClean="0">
                <a:solidFill>
                  <a:schemeClr val="tx1"/>
                </a:solidFill>
              </a:rPr>
              <a:t>Architectural </a:t>
            </a:r>
            <a:r>
              <a:rPr lang="en-US" sz="3600" dirty="0">
                <a:solidFill>
                  <a:schemeClr val="tx1"/>
                </a:solidFill>
              </a:rPr>
              <a:t>Aspects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279" name="Google Shape;279;p38"/>
          <p:cNvSpPr/>
          <p:nvPr/>
        </p:nvSpPr>
        <p:spPr>
          <a:xfrm>
            <a:off x="1636175" y="2490281"/>
            <a:ext cx="4638300" cy="26532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1825714" y="2410655"/>
            <a:ext cx="4498827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238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chemeClr val="tx1"/>
                </a:solidFill>
              </a:rPr>
              <a:t>Adding </a:t>
            </a:r>
            <a:r>
              <a:rPr lang="en-US" sz="1600" dirty="0" smtClean="0">
                <a:ln w="0"/>
                <a:solidFill>
                  <a:schemeClr val="tx1"/>
                </a:solidFill>
              </a:rPr>
              <a:t>an ambulance bridge</a:t>
            </a:r>
          </a:p>
          <a:p>
            <a:pPr marL="3238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n w="0"/>
                <a:solidFill>
                  <a:schemeClr val="tx1"/>
                </a:solidFill>
              </a:rPr>
              <a:t>Adding a parking floor</a:t>
            </a:r>
          </a:p>
          <a:p>
            <a:pPr marL="3238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plans </a:t>
            </a:r>
            <a:r>
              <a:rPr lang="en-US" sz="1600" dirty="0">
                <a:solidFill>
                  <a:schemeClr val="tx1"/>
                </a:solidFill>
              </a:rPr>
              <a:t>before and after </a:t>
            </a:r>
            <a:r>
              <a:rPr lang="en-US" sz="1600" dirty="0" smtClean="0">
                <a:solidFill>
                  <a:schemeClr val="tx1"/>
                </a:solidFill>
              </a:rPr>
              <a:t>modification</a:t>
            </a:r>
          </a:p>
          <a:p>
            <a:pPr marL="3238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3D </a:t>
            </a:r>
            <a:r>
              <a:rPr lang="en-US" sz="1600" dirty="0" smtClean="0">
                <a:solidFill>
                  <a:schemeClr val="tx1"/>
                </a:solidFill>
              </a:rPr>
              <a:t>View</a:t>
            </a:r>
            <a:endParaRPr lang="en-US" sz="1600" dirty="0">
              <a:solidFill>
                <a:schemeClr val="tx1"/>
              </a:solidFill>
            </a:endParaRPr>
          </a:p>
          <a:p>
            <a:pPr marL="3238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Site analysis</a:t>
            </a:r>
          </a:p>
          <a:p>
            <a:pPr marL="152400" indent="0">
              <a:lnSpc>
                <a:spcPct val="250000"/>
              </a:lnSpc>
            </a:pPr>
            <a:endParaRPr lang="en-US" dirty="0"/>
          </a:p>
          <a:p>
            <a:pPr marL="323850" indent="-17145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3765" y="2746951"/>
            <a:ext cx="2330235" cy="19248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3765" y="82134"/>
            <a:ext cx="2330235" cy="26648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6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9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2400" dirty="0" smtClean="0"/>
              <a:t>Design &amp; Detailing</a:t>
            </a:r>
            <a:endParaRPr sz="2400" dirty="0"/>
          </a:p>
        </p:txBody>
      </p:sp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60</a:t>
            </a:fld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61909" y="1451602"/>
            <a:ext cx="33778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en-US" b="1" dirty="0"/>
              <a:t>Basement wall </a:t>
            </a:r>
            <a:r>
              <a:rPr lang="en-US" b="1" dirty="0" smtClean="0"/>
              <a:t>and Shear wall Design</a:t>
            </a:r>
            <a:endParaRPr lang="en-US" b="1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445876" y="1701425"/>
            <a:ext cx="2149993" cy="2850774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3015183" y="1909875"/>
            <a:ext cx="3113633" cy="243387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639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3140790" y="-343132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1044506" y="687968"/>
            <a:ext cx="6706324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3600" dirty="0"/>
              <a:t>Electro-Mechanical Aspects</a:t>
            </a:r>
          </a:p>
        </p:txBody>
      </p:sp>
      <p:sp>
        <p:nvSpPr>
          <p:cNvPr id="279" name="Google Shape;279;p38"/>
          <p:cNvSpPr/>
          <p:nvPr/>
        </p:nvSpPr>
        <p:spPr>
          <a:xfrm>
            <a:off x="984070" y="1956138"/>
            <a:ext cx="5297213" cy="31540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1301456" y="1738089"/>
            <a:ext cx="4736360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HAVC System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Water </a:t>
            </a:r>
            <a:r>
              <a:rPr lang="en-US" dirty="0" smtClean="0"/>
              <a:t>Supply system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/>
              <a:t>Artificial Lighting </a:t>
            </a:r>
            <a:r>
              <a:rPr lang="en-US" dirty="0" smtClean="0"/>
              <a:t>system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Drainage system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Fire fighting system</a:t>
            </a:r>
            <a:endParaRPr lang="en-US" dirty="0"/>
          </a:p>
          <a:p>
            <a:pPr marL="41910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Power Design and </a:t>
            </a:r>
            <a:r>
              <a:rPr lang="en-US" sz="1600" dirty="0" smtClean="0"/>
              <a:t>photovoltaic </a:t>
            </a:r>
            <a:r>
              <a:rPr lang="en-US" sz="1600" dirty="0"/>
              <a:t>system </a:t>
            </a:r>
            <a:r>
              <a:rPr lang="en-US" dirty="0" smtClean="0"/>
              <a:t>Acoustical </a:t>
            </a:r>
            <a:r>
              <a:rPr lang="en-US" dirty="0"/>
              <a:t>Design</a:t>
            </a:r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14" name="Google Shape;1196;p32">
            <a:extLst>
              <a:ext uri="{FF2B5EF4-FFF2-40B4-BE49-F238E27FC236}">
                <a16:creationId xmlns:a16="http://schemas.microsoft.com/office/drawing/2014/main" xmlns="" id="{73B1A101-4E2F-4AD0-949A-123CF3F8DB9B}"/>
              </a:ext>
            </a:extLst>
          </p:cNvPr>
          <p:cNvSpPr/>
          <p:nvPr/>
        </p:nvSpPr>
        <p:spPr>
          <a:xfrm>
            <a:off x="6583838" y="1956138"/>
            <a:ext cx="2223196" cy="2867711"/>
          </a:xfrm>
          <a:custGeom>
            <a:avLst/>
            <a:gdLst/>
            <a:ahLst/>
            <a:cxnLst/>
            <a:rect l="l" t="t" r="r" b="b"/>
            <a:pathLst>
              <a:path w="138366" h="178479" extrusionOk="0">
                <a:moveTo>
                  <a:pt x="65053" y="1"/>
                </a:moveTo>
                <a:lnTo>
                  <a:pt x="65053" y="35048"/>
                </a:lnTo>
                <a:cubicBezTo>
                  <a:pt x="65053" y="46401"/>
                  <a:pt x="74287" y="55635"/>
                  <a:pt x="85640" y="55635"/>
                </a:cubicBezTo>
                <a:lnTo>
                  <a:pt x="111253" y="55635"/>
                </a:lnTo>
                <a:cubicBezTo>
                  <a:pt x="115118" y="55635"/>
                  <a:pt x="118242" y="58790"/>
                  <a:pt x="118203" y="62655"/>
                </a:cubicBezTo>
                <a:cubicBezTo>
                  <a:pt x="118162" y="66450"/>
                  <a:pt x="115046" y="69535"/>
                  <a:pt x="111253" y="69535"/>
                </a:cubicBezTo>
                <a:lnTo>
                  <a:pt x="32647" y="69535"/>
                </a:lnTo>
                <a:cubicBezTo>
                  <a:pt x="14645" y="69535"/>
                  <a:pt x="1" y="84182"/>
                  <a:pt x="1" y="102181"/>
                </a:cubicBezTo>
                <a:cubicBezTo>
                  <a:pt x="1" y="120183"/>
                  <a:pt x="14647" y="134827"/>
                  <a:pt x="32647" y="134827"/>
                </a:cubicBezTo>
                <a:lnTo>
                  <a:pt x="107026" y="134827"/>
                </a:lnTo>
                <a:cubicBezTo>
                  <a:pt x="113814" y="134827"/>
                  <a:pt x="119335" y="140351"/>
                  <a:pt x="119335" y="147139"/>
                </a:cubicBezTo>
                <a:cubicBezTo>
                  <a:pt x="119335" y="153925"/>
                  <a:pt x="113814" y="159448"/>
                  <a:pt x="107026" y="159448"/>
                </a:cubicBezTo>
                <a:lnTo>
                  <a:pt x="65223" y="159448"/>
                </a:lnTo>
                <a:lnTo>
                  <a:pt x="65223" y="178479"/>
                </a:lnTo>
                <a:lnTo>
                  <a:pt x="107026" y="178479"/>
                </a:lnTo>
                <a:cubicBezTo>
                  <a:pt x="124308" y="178479"/>
                  <a:pt x="138365" y="164418"/>
                  <a:pt x="138365" y="147139"/>
                </a:cubicBezTo>
                <a:cubicBezTo>
                  <a:pt x="138365" y="129857"/>
                  <a:pt x="124308" y="115797"/>
                  <a:pt x="107026" y="115797"/>
                </a:cubicBezTo>
                <a:lnTo>
                  <a:pt x="32647" y="115797"/>
                </a:lnTo>
                <a:cubicBezTo>
                  <a:pt x="25136" y="115797"/>
                  <a:pt x="19029" y="109690"/>
                  <a:pt x="19029" y="102181"/>
                </a:cubicBezTo>
                <a:cubicBezTo>
                  <a:pt x="19029" y="94673"/>
                  <a:pt x="25138" y="88566"/>
                  <a:pt x="32647" y="88566"/>
                </a:cubicBezTo>
                <a:lnTo>
                  <a:pt x="111255" y="88566"/>
                </a:lnTo>
                <a:cubicBezTo>
                  <a:pt x="125436" y="88566"/>
                  <a:pt x="137090" y="77028"/>
                  <a:pt x="137234" y="62847"/>
                </a:cubicBezTo>
                <a:cubicBezTo>
                  <a:pt x="137301" y="55858"/>
                  <a:pt x="134632" y="49273"/>
                  <a:pt x="129715" y="44308"/>
                </a:cubicBezTo>
                <a:cubicBezTo>
                  <a:pt x="124799" y="39340"/>
                  <a:pt x="118242" y="36607"/>
                  <a:pt x="111255" y="36607"/>
                </a:cubicBezTo>
                <a:lnTo>
                  <a:pt x="85640" y="36607"/>
                </a:lnTo>
                <a:cubicBezTo>
                  <a:pt x="84781" y="36604"/>
                  <a:pt x="84084" y="35907"/>
                  <a:pt x="84084" y="35048"/>
                </a:cubicBezTo>
                <a:lnTo>
                  <a:pt x="84084" y="1"/>
                </a:lnTo>
                <a:close/>
              </a:path>
            </a:pathLst>
          </a:custGeom>
          <a:solidFill>
            <a:srgbClr val="ADD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197;p32">
            <a:extLst>
              <a:ext uri="{FF2B5EF4-FFF2-40B4-BE49-F238E27FC236}">
                <a16:creationId xmlns:a16="http://schemas.microsoft.com/office/drawing/2014/main" xmlns="" id="{7305300A-9711-4192-A3E6-9F8CB7F7F1BF}"/>
              </a:ext>
            </a:extLst>
          </p:cNvPr>
          <p:cNvSpPr/>
          <p:nvPr/>
        </p:nvSpPr>
        <p:spPr>
          <a:xfrm>
            <a:off x="7631809" y="4308758"/>
            <a:ext cx="1175225" cy="515092"/>
          </a:xfrm>
          <a:custGeom>
            <a:avLst/>
            <a:gdLst/>
            <a:ahLst/>
            <a:cxnLst/>
            <a:rect l="l" t="t" r="r" b="b"/>
            <a:pathLst>
              <a:path w="73143" h="32058" extrusionOk="0">
                <a:moveTo>
                  <a:pt x="54091" y="1"/>
                </a:moveTo>
                <a:cubicBezTo>
                  <a:pt x="54104" y="237"/>
                  <a:pt x="54112" y="476"/>
                  <a:pt x="54112" y="715"/>
                </a:cubicBezTo>
                <a:cubicBezTo>
                  <a:pt x="54112" y="7504"/>
                  <a:pt x="48591" y="13027"/>
                  <a:pt x="41803" y="13027"/>
                </a:cubicBezTo>
                <a:lnTo>
                  <a:pt x="0" y="13027"/>
                </a:lnTo>
                <a:lnTo>
                  <a:pt x="0" y="32058"/>
                </a:lnTo>
                <a:lnTo>
                  <a:pt x="41803" y="32058"/>
                </a:lnTo>
                <a:cubicBezTo>
                  <a:pt x="59085" y="32058"/>
                  <a:pt x="73142" y="17997"/>
                  <a:pt x="73142" y="715"/>
                </a:cubicBezTo>
                <a:cubicBezTo>
                  <a:pt x="73142" y="476"/>
                  <a:pt x="73129" y="240"/>
                  <a:pt x="73124" y="1"/>
                </a:cubicBez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198;p32">
            <a:extLst>
              <a:ext uri="{FF2B5EF4-FFF2-40B4-BE49-F238E27FC236}">
                <a16:creationId xmlns:a16="http://schemas.microsoft.com/office/drawing/2014/main" xmlns="" id="{9557ACEE-7D9A-4793-87AD-57A2822DDA9F}"/>
              </a:ext>
            </a:extLst>
          </p:cNvPr>
          <p:cNvSpPr/>
          <p:nvPr/>
        </p:nvSpPr>
        <p:spPr>
          <a:xfrm>
            <a:off x="6583806" y="3578104"/>
            <a:ext cx="2222939" cy="730670"/>
          </a:xfrm>
          <a:custGeom>
            <a:avLst/>
            <a:gdLst/>
            <a:ahLst/>
            <a:cxnLst/>
            <a:rect l="l" t="t" r="r" b="b"/>
            <a:pathLst>
              <a:path w="138350" h="45475" extrusionOk="0">
                <a:moveTo>
                  <a:pt x="34" y="0"/>
                </a:moveTo>
                <a:cubicBezTo>
                  <a:pt x="18" y="409"/>
                  <a:pt x="0" y="820"/>
                  <a:pt x="0" y="1234"/>
                </a:cubicBezTo>
                <a:cubicBezTo>
                  <a:pt x="0" y="19234"/>
                  <a:pt x="14647" y="33880"/>
                  <a:pt x="32646" y="33880"/>
                </a:cubicBezTo>
                <a:lnTo>
                  <a:pt x="107025" y="33880"/>
                </a:lnTo>
                <a:cubicBezTo>
                  <a:pt x="113574" y="33880"/>
                  <a:pt x="118943" y="39020"/>
                  <a:pt x="119313" y="45475"/>
                </a:cubicBezTo>
                <a:lnTo>
                  <a:pt x="138349" y="45475"/>
                </a:lnTo>
                <a:cubicBezTo>
                  <a:pt x="137966" y="28524"/>
                  <a:pt x="124068" y="14850"/>
                  <a:pt x="107025" y="14850"/>
                </a:cubicBezTo>
                <a:lnTo>
                  <a:pt x="32649" y="14850"/>
                </a:lnTo>
                <a:cubicBezTo>
                  <a:pt x="25140" y="14850"/>
                  <a:pt x="19031" y="8743"/>
                  <a:pt x="19031" y="1234"/>
                </a:cubicBezTo>
                <a:cubicBezTo>
                  <a:pt x="19031" y="818"/>
                  <a:pt x="19054" y="406"/>
                  <a:pt x="19090" y="0"/>
                </a:cubicBez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199;p32">
            <a:extLst>
              <a:ext uri="{FF2B5EF4-FFF2-40B4-BE49-F238E27FC236}">
                <a16:creationId xmlns:a16="http://schemas.microsoft.com/office/drawing/2014/main" xmlns="" id="{1760E620-3156-4205-9CF2-AE7D502E75F0}"/>
              </a:ext>
            </a:extLst>
          </p:cNvPr>
          <p:cNvSpPr/>
          <p:nvPr/>
        </p:nvSpPr>
        <p:spPr>
          <a:xfrm>
            <a:off x="6584336" y="3073392"/>
            <a:ext cx="1439777" cy="504728"/>
          </a:xfrm>
          <a:custGeom>
            <a:avLst/>
            <a:gdLst/>
            <a:ahLst/>
            <a:cxnLst/>
            <a:rect l="l" t="t" r="r" b="b"/>
            <a:pathLst>
              <a:path w="89608" h="31413" extrusionOk="0">
                <a:moveTo>
                  <a:pt x="32616" y="0"/>
                </a:moveTo>
                <a:cubicBezTo>
                  <a:pt x="15028" y="0"/>
                  <a:pt x="654" y="13981"/>
                  <a:pt x="1" y="31410"/>
                </a:cubicBezTo>
                <a:lnTo>
                  <a:pt x="19057" y="31412"/>
                </a:lnTo>
                <a:cubicBezTo>
                  <a:pt x="19684" y="24480"/>
                  <a:pt x="25524" y="19031"/>
                  <a:pt x="32616" y="19031"/>
                </a:cubicBezTo>
                <a:lnTo>
                  <a:pt x="89607" y="19031"/>
                </a:lnTo>
                <a:lnTo>
                  <a:pt x="89607" y="0"/>
                </a:ln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200;p32">
            <a:extLst>
              <a:ext uri="{FF2B5EF4-FFF2-40B4-BE49-F238E27FC236}">
                <a16:creationId xmlns:a16="http://schemas.microsoft.com/office/drawing/2014/main" xmlns="" id="{D3456CB9-F22F-45FF-A6D7-165188A6416E}"/>
              </a:ext>
            </a:extLst>
          </p:cNvPr>
          <p:cNvSpPr/>
          <p:nvPr/>
        </p:nvSpPr>
        <p:spPr>
          <a:xfrm>
            <a:off x="7629029" y="2217010"/>
            <a:ext cx="1160893" cy="1162210"/>
          </a:xfrm>
          <a:custGeom>
            <a:avLst/>
            <a:gdLst/>
            <a:ahLst/>
            <a:cxnLst/>
            <a:rect l="l" t="t" r="r" b="b"/>
            <a:pathLst>
              <a:path w="72251" h="72333" extrusionOk="0">
                <a:moveTo>
                  <a:pt x="1" y="0"/>
                </a:moveTo>
                <a:lnTo>
                  <a:pt x="1" y="18812"/>
                </a:lnTo>
                <a:cubicBezTo>
                  <a:pt x="1" y="30165"/>
                  <a:pt x="9237" y="39399"/>
                  <a:pt x="20587" y="39399"/>
                </a:cubicBezTo>
                <a:lnTo>
                  <a:pt x="46203" y="39399"/>
                </a:lnTo>
                <a:cubicBezTo>
                  <a:pt x="50070" y="39399"/>
                  <a:pt x="53192" y="42554"/>
                  <a:pt x="53153" y="46421"/>
                </a:cubicBezTo>
                <a:cubicBezTo>
                  <a:pt x="53115" y="50214"/>
                  <a:pt x="49996" y="53302"/>
                  <a:pt x="46203" y="53302"/>
                </a:cubicBezTo>
                <a:lnTo>
                  <a:pt x="24588" y="53302"/>
                </a:lnTo>
                <a:lnTo>
                  <a:pt x="24588" y="72333"/>
                </a:lnTo>
                <a:lnTo>
                  <a:pt x="46203" y="72333"/>
                </a:lnTo>
                <a:cubicBezTo>
                  <a:pt x="60384" y="72333"/>
                  <a:pt x="72040" y="60792"/>
                  <a:pt x="72181" y="46611"/>
                </a:cubicBezTo>
                <a:cubicBezTo>
                  <a:pt x="72251" y="39622"/>
                  <a:pt x="69582" y="33040"/>
                  <a:pt x="64665" y="28072"/>
                </a:cubicBezTo>
                <a:cubicBezTo>
                  <a:pt x="59746" y="23107"/>
                  <a:pt x="53189" y="20371"/>
                  <a:pt x="46203" y="20371"/>
                </a:cubicBezTo>
                <a:lnTo>
                  <a:pt x="20590" y="20371"/>
                </a:lnTo>
                <a:cubicBezTo>
                  <a:pt x="19731" y="20371"/>
                  <a:pt x="19034" y="19674"/>
                  <a:pt x="19034" y="18815"/>
                </a:cubicBezTo>
                <a:lnTo>
                  <a:pt x="19034" y="0"/>
                </a:lnTo>
                <a:close/>
              </a:path>
            </a:pathLst>
          </a:cu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201;p32">
            <a:extLst>
              <a:ext uri="{FF2B5EF4-FFF2-40B4-BE49-F238E27FC236}">
                <a16:creationId xmlns:a16="http://schemas.microsoft.com/office/drawing/2014/main" xmlns="" id="{3D7A1C03-5FD3-4470-B9C6-FD84916ECBAA}"/>
              </a:ext>
            </a:extLst>
          </p:cNvPr>
          <p:cNvSpPr/>
          <p:nvPr/>
        </p:nvSpPr>
        <p:spPr>
          <a:xfrm>
            <a:off x="6711462" y="1960733"/>
            <a:ext cx="1967739" cy="2735283"/>
          </a:xfrm>
          <a:custGeom>
            <a:avLst/>
            <a:gdLst/>
            <a:ahLst/>
            <a:cxnLst/>
            <a:rect l="l" t="t" r="r" b="b"/>
            <a:pathLst>
              <a:path w="122467" h="170237" extrusionOk="0">
                <a:moveTo>
                  <a:pt x="66624" y="0"/>
                </a:moveTo>
                <a:cubicBezTo>
                  <a:pt x="65763" y="0"/>
                  <a:pt x="65066" y="697"/>
                  <a:pt x="65066" y="1559"/>
                </a:cubicBezTo>
                <a:lnTo>
                  <a:pt x="65066" y="8483"/>
                </a:lnTo>
                <a:cubicBezTo>
                  <a:pt x="65064" y="9345"/>
                  <a:pt x="65763" y="10041"/>
                  <a:pt x="66622" y="10041"/>
                </a:cubicBezTo>
                <a:lnTo>
                  <a:pt x="66624" y="10041"/>
                </a:lnTo>
                <a:cubicBezTo>
                  <a:pt x="67486" y="10041"/>
                  <a:pt x="68183" y="9345"/>
                  <a:pt x="68183" y="8483"/>
                </a:cubicBezTo>
                <a:lnTo>
                  <a:pt x="68183" y="1559"/>
                </a:lnTo>
                <a:cubicBezTo>
                  <a:pt x="68183" y="697"/>
                  <a:pt x="67486" y="0"/>
                  <a:pt x="66624" y="0"/>
                </a:cubicBezTo>
                <a:close/>
                <a:moveTo>
                  <a:pt x="66624" y="13850"/>
                </a:moveTo>
                <a:cubicBezTo>
                  <a:pt x="65763" y="13850"/>
                  <a:pt x="65066" y="14549"/>
                  <a:pt x="65066" y="15410"/>
                </a:cubicBezTo>
                <a:lnTo>
                  <a:pt x="65066" y="22335"/>
                </a:lnTo>
                <a:cubicBezTo>
                  <a:pt x="65064" y="23196"/>
                  <a:pt x="65760" y="23896"/>
                  <a:pt x="66622" y="23896"/>
                </a:cubicBezTo>
                <a:lnTo>
                  <a:pt x="66624" y="23893"/>
                </a:lnTo>
                <a:cubicBezTo>
                  <a:pt x="67486" y="23893"/>
                  <a:pt x="68183" y="23196"/>
                  <a:pt x="68183" y="22335"/>
                </a:cubicBezTo>
                <a:lnTo>
                  <a:pt x="68183" y="15410"/>
                </a:lnTo>
                <a:cubicBezTo>
                  <a:pt x="68183" y="14549"/>
                  <a:pt x="67486" y="13850"/>
                  <a:pt x="66624" y="13850"/>
                </a:cubicBezTo>
                <a:close/>
                <a:moveTo>
                  <a:pt x="66624" y="27701"/>
                </a:moveTo>
                <a:cubicBezTo>
                  <a:pt x="65763" y="27701"/>
                  <a:pt x="65066" y="28401"/>
                  <a:pt x="65066" y="29262"/>
                </a:cubicBezTo>
                <a:lnTo>
                  <a:pt x="65066" y="34765"/>
                </a:lnTo>
                <a:cubicBezTo>
                  <a:pt x="65066" y="35305"/>
                  <a:pt x="65100" y="35845"/>
                  <a:pt x="65169" y="36382"/>
                </a:cubicBezTo>
                <a:cubicBezTo>
                  <a:pt x="65267" y="37159"/>
                  <a:pt x="65928" y="37743"/>
                  <a:pt x="66712" y="37743"/>
                </a:cubicBezTo>
                <a:lnTo>
                  <a:pt x="66712" y="37740"/>
                </a:lnTo>
                <a:cubicBezTo>
                  <a:pt x="67653" y="37740"/>
                  <a:pt x="68378" y="36917"/>
                  <a:pt x="68260" y="35984"/>
                </a:cubicBezTo>
                <a:cubicBezTo>
                  <a:pt x="68208" y="35580"/>
                  <a:pt x="68183" y="35171"/>
                  <a:pt x="68183" y="34762"/>
                </a:cubicBezTo>
                <a:lnTo>
                  <a:pt x="68183" y="29262"/>
                </a:lnTo>
                <a:cubicBezTo>
                  <a:pt x="68183" y="28401"/>
                  <a:pt x="67486" y="27701"/>
                  <a:pt x="66624" y="27701"/>
                </a:cubicBezTo>
                <a:close/>
                <a:moveTo>
                  <a:pt x="69637" y="40797"/>
                </a:moveTo>
                <a:cubicBezTo>
                  <a:pt x="69255" y="40797"/>
                  <a:pt x="68872" y="40937"/>
                  <a:pt x="68571" y="41219"/>
                </a:cubicBezTo>
                <a:cubicBezTo>
                  <a:pt x="67951" y="41803"/>
                  <a:pt x="67913" y="42777"/>
                  <a:pt x="68489" y="43407"/>
                </a:cubicBezTo>
                <a:cubicBezTo>
                  <a:pt x="70304" y="45344"/>
                  <a:pt x="72685" y="46660"/>
                  <a:pt x="75290" y="47164"/>
                </a:cubicBezTo>
                <a:cubicBezTo>
                  <a:pt x="75387" y="47182"/>
                  <a:pt x="75486" y="47192"/>
                  <a:pt x="75586" y="47192"/>
                </a:cubicBezTo>
                <a:lnTo>
                  <a:pt x="75586" y="47192"/>
                </a:lnTo>
                <a:cubicBezTo>
                  <a:pt x="76391" y="47190"/>
                  <a:pt x="77062" y="46580"/>
                  <a:pt x="77136" y="45781"/>
                </a:cubicBezTo>
                <a:cubicBezTo>
                  <a:pt x="77213" y="44981"/>
                  <a:pt x="76668" y="44256"/>
                  <a:pt x="75881" y="44104"/>
                </a:cubicBezTo>
                <a:cubicBezTo>
                  <a:pt x="74896" y="43914"/>
                  <a:pt x="73950" y="43569"/>
                  <a:pt x="73073" y="43081"/>
                </a:cubicBezTo>
                <a:cubicBezTo>
                  <a:pt x="72215" y="42600"/>
                  <a:pt x="71433" y="41991"/>
                  <a:pt x="70759" y="41273"/>
                </a:cubicBezTo>
                <a:cubicBezTo>
                  <a:pt x="70454" y="40957"/>
                  <a:pt x="70046" y="40797"/>
                  <a:pt x="69637" y="40797"/>
                </a:cubicBezTo>
                <a:close/>
                <a:moveTo>
                  <a:pt x="75586" y="47192"/>
                </a:moveTo>
                <a:cubicBezTo>
                  <a:pt x="75586" y="47192"/>
                  <a:pt x="75586" y="47192"/>
                  <a:pt x="75586" y="47192"/>
                </a:cubicBezTo>
                <a:lnTo>
                  <a:pt x="75588" y="47192"/>
                </a:lnTo>
                <a:cubicBezTo>
                  <a:pt x="75587" y="47192"/>
                  <a:pt x="75587" y="47192"/>
                  <a:pt x="75586" y="47192"/>
                </a:cubicBezTo>
                <a:close/>
                <a:moveTo>
                  <a:pt x="82500" y="44276"/>
                </a:moveTo>
                <a:cubicBezTo>
                  <a:pt x="81639" y="44276"/>
                  <a:pt x="80942" y="44973"/>
                  <a:pt x="80942" y="45835"/>
                </a:cubicBezTo>
                <a:cubicBezTo>
                  <a:pt x="80942" y="46696"/>
                  <a:pt x="81639" y="47393"/>
                  <a:pt x="82500" y="47393"/>
                </a:cubicBezTo>
                <a:lnTo>
                  <a:pt x="89425" y="47393"/>
                </a:lnTo>
                <a:cubicBezTo>
                  <a:pt x="90286" y="47393"/>
                  <a:pt x="90983" y="46696"/>
                  <a:pt x="90983" y="45835"/>
                </a:cubicBezTo>
                <a:cubicBezTo>
                  <a:pt x="90983" y="44973"/>
                  <a:pt x="90286" y="44276"/>
                  <a:pt x="89425" y="44276"/>
                </a:cubicBezTo>
                <a:close/>
                <a:moveTo>
                  <a:pt x="96352" y="44276"/>
                </a:moveTo>
                <a:cubicBezTo>
                  <a:pt x="95490" y="44276"/>
                  <a:pt x="94794" y="44973"/>
                  <a:pt x="94794" y="45835"/>
                </a:cubicBezTo>
                <a:cubicBezTo>
                  <a:pt x="94794" y="46696"/>
                  <a:pt x="95490" y="47393"/>
                  <a:pt x="96352" y="47393"/>
                </a:cubicBezTo>
                <a:lnTo>
                  <a:pt x="103276" y="47393"/>
                </a:lnTo>
                <a:cubicBezTo>
                  <a:pt x="104138" y="47393"/>
                  <a:pt x="104837" y="46696"/>
                  <a:pt x="104837" y="45835"/>
                </a:cubicBezTo>
                <a:cubicBezTo>
                  <a:pt x="104837" y="44973"/>
                  <a:pt x="104138" y="44276"/>
                  <a:pt x="103276" y="44276"/>
                </a:cubicBezTo>
                <a:close/>
                <a:moveTo>
                  <a:pt x="110004" y="45692"/>
                </a:moveTo>
                <a:cubicBezTo>
                  <a:pt x="109408" y="45692"/>
                  <a:pt x="108838" y="46036"/>
                  <a:pt x="108579" y="46616"/>
                </a:cubicBezTo>
                <a:cubicBezTo>
                  <a:pt x="108229" y="47403"/>
                  <a:pt x="108584" y="48324"/>
                  <a:pt x="109371" y="48673"/>
                </a:cubicBezTo>
                <a:cubicBezTo>
                  <a:pt x="111284" y="49530"/>
                  <a:pt x="112999" y="50777"/>
                  <a:pt x="114400" y="52338"/>
                </a:cubicBezTo>
                <a:cubicBezTo>
                  <a:pt x="114695" y="52666"/>
                  <a:pt x="115117" y="52854"/>
                  <a:pt x="115558" y="52854"/>
                </a:cubicBezTo>
                <a:lnTo>
                  <a:pt x="115558" y="52854"/>
                </a:lnTo>
                <a:cubicBezTo>
                  <a:pt x="116175" y="52854"/>
                  <a:pt x="116730" y="52492"/>
                  <a:pt x="116982" y="51929"/>
                </a:cubicBezTo>
                <a:cubicBezTo>
                  <a:pt x="117231" y="51368"/>
                  <a:pt x="117128" y="50710"/>
                  <a:pt x="116717" y="50255"/>
                </a:cubicBezTo>
                <a:cubicBezTo>
                  <a:pt x="115022" y="48367"/>
                  <a:pt x="112952" y="46861"/>
                  <a:pt x="110638" y="45827"/>
                </a:cubicBezTo>
                <a:cubicBezTo>
                  <a:pt x="110432" y="45735"/>
                  <a:pt x="110216" y="45692"/>
                  <a:pt x="110004" y="45692"/>
                </a:cubicBezTo>
                <a:close/>
                <a:moveTo>
                  <a:pt x="115558" y="52854"/>
                </a:moveTo>
                <a:cubicBezTo>
                  <a:pt x="115558" y="52854"/>
                  <a:pt x="115558" y="52854"/>
                  <a:pt x="115557" y="52854"/>
                </a:cubicBezTo>
                <a:lnTo>
                  <a:pt x="115560" y="52854"/>
                </a:lnTo>
                <a:cubicBezTo>
                  <a:pt x="115559" y="52854"/>
                  <a:pt x="115559" y="52854"/>
                  <a:pt x="115558" y="52854"/>
                </a:cubicBezTo>
                <a:close/>
                <a:moveTo>
                  <a:pt x="118985" y="55696"/>
                </a:moveTo>
                <a:cubicBezTo>
                  <a:pt x="118827" y="55696"/>
                  <a:pt x="118667" y="55720"/>
                  <a:pt x="118509" y="55770"/>
                </a:cubicBezTo>
                <a:cubicBezTo>
                  <a:pt x="117689" y="56035"/>
                  <a:pt x="117239" y="56912"/>
                  <a:pt x="117501" y="57732"/>
                </a:cubicBezTo>
                <a:cubicBezTo>
                  <a:pt x="117974" y="59208"/>
                  <a:pt x="118216" y="60746"/>
                  <a:pt x="118213" y="62297"/>
                </a:cubicBezTo>
                <a:lnTo>
                  <a:pt x="118213" y="62448"/>
                </a:lnTo>
                <a:cubicBezTo>
                  <a:pt x="118211" y="62942"/>
                  <a:pt x="118180" y="63438"/>
                  <a:pt x="118129" y="63924"/>
                </a:cubicBezTo>
                <a:cubicBezTo>
                  <a:pt x="118036" y="64780"/>
                  <a:pt x="118653" y="65549"/>
                  <a:pt x="119509" y="65642"/>
                </a:cubicBezTo>
                <a:cubicBezTo>
                  <a:pt x="119566" y="65650"/>
                  <a:pt x="119622" y="65652"/>
                  <a:pt x="119679" y="65652"/>
                </a:cubicBezTo>
                <a:cubicBezTo>
                  <a:pt x="120474" y="65650"/>
                  <a:pt x="121140" y="65050"/>
                  <a:pt x="121227" y="64261"/>
                </a:cubicBezTo>
                <a:cubicBezTo>
                  <a:pt x="121289" y="63675"/>
                  <a:pt x="121325" y="63076"/>
                  <a:pt x="121330" y="62482"/>
                </a:cubicBezTo>
                <a:lnTo>
                  <a:pt x="121330" y="62474"/>
                </a:lnTo>
                <a:lnTo>
                  <a:pt x="121330" y="62297"/>
                </a:lnTo>
                <a:cubicBezTo>
                  <a:pt x="121332" y="60425"/>
                  <a:pt x="121042" y="58560"/>
                  <a:pt x="120468" y="56778"/>
                </a:cubicBezTo>
                <a:cubicBezTo>
                  <a:pt x="120257" y="56116"/>
                  <a:pt x="119643" y="55696"/>
                  <a:pt x="118985" y="55696"/>
                </a:cubicBezTo>
                <a:close/>
                <a:moveTo>
                  <a:pt x="117523" y="69061"/>
                </a:moveTo>
                <a:cubicBezTo>
                  <a:pt x="116988" y="69061"/>
                  <a:pt x="116467" y="69337"/>
                  <a:pt x="116177" y="69831"/>
                </a:cubicBezTo>
                <a:cubicBezTo>
                  <a:pt x="115115" y="71641"/>
                  <a:pt x="113685" y="73207"/>
                  <a:pt x="111980" y="74428"/>
                </a:cubicBezTo>
                <a:cubicBezTo>
                  <a:pt x="111428" y="74822"/>
                  <a:pt x="111196" y="75526"/>
                  <a:pt x="111402" y="76172"/>
                </a:cubicBezTo>
                <a:cubicBezTo>
                  <a:pt x="111610" y="76817"/>
                  <a:pt x="112209" y="77254"/>
                  <a:pt x="112888" y="77254"/>
                </a:cubicBezTo>
                <a:cubicBezTo>
                  <a:pt x="113212" y="77254"/>
                  <a:pt x="113531" y="77151"/>
                  <a:pt x="113793" y="76964"/>
                </a:cubicBezTo>
                <a:cubicBezTo>
                  <a:pt x="115855" y="75488"/>
                  <a:pt x="117583" y="73595"/>
                  <a:pt x="118867" y="71409"/>
                </a:cubicBezTo>
                <a:cubicBezTo>
                  <a:pt x="119301" y="70666"/>
                  <a:pt x="119052" y="69710"/>
                  <a:pt x="118309" y="69275"/>
                </a:cubicBezTo>
                <a:cubicBezTo>
                  <a:pt x="118062" y="69130"/>
                  <a:pt x="117791" y="69061"/>
                  <a:pt x="117523" y="69061"/>
                </a:cubicBezTo>
                <a:close/>
                <a:moveTo>
                  <a:pt x="30422" y="77205"/>
                </a:moveTo>
                <a:cubicBezTo>
                  <a:pt x="29561" y="77205"/>
                  <a:pt x="28862" y="77902"/>
                  <a:pt x="28862" y="78763"/>
                </a:cubicBezTo>
                <a:cubicBezTo>
                  <a:pt x="28862" y="79625"/>
                  <a:pt x="29561" y="80324"/>
                  <a:pt x="30422" y="80324"/>
                </a:cubicBezTo>
                <a:lnTo>
                  <a:pt x="37347" y="80324"/>
                </a:lnTo>
                <a:cubicBezTo>
                  <a:pt x="38208" y="80324"/>
                  <a:pt x="38905" y="79625"/>
                  <a:pt x="38905" y="78763"/>
                </a:cubicBezTo>
                <a:cubicBezTo>
                  <a:pt x="38905" y="77902"/>
                  <a:pt x="38208" y="77205"/>
                  <a:pt x="37347" y="77205"/>
                </a:cubicBezTo>
                <a:close/>
                <a:moveTo>
                  <a:pt x="44274" y="77205"/>
                </a:moveTo>
                <a:cubicBezTo>
                  <a:pt x="43413" y="77205"/>
                  <a:pt x="42716" y="77902"/>
                  <a:pt x="42716" y="78763"/>
                </a:cubicBezTo>
                <a:cubicBezTo>
                  <a:pt x="42716" y="79625"/>
                  <a:pt x="43413" y="80324"/>
                  <a:pt x="44274" y="80324"/>
                </a:cubicBezTo>
                <a:lnTo>
                  <a:pt x="51199" y="80324"/>
                </a:lnTo>
                <a:cubicBezTo>
                  <a:pt x="52060" y="80324"/>
                  <a:pt x="52757" y="79625"/>
                  <a:pt x="52757" y="78763"/>
                </a:cubicBezTo>
                <a:cubicBezTo>
                  <a:pt x="52757" y="77902"/>
                  <a:pt x="52060" y="77205"/>
                  <a:pt x="51199" y="77205"/>
                </a:cubicBezTo>
                <a:close/>
                <a:moveTo>
                  <a:pt x="58126" y="77205"/>
                </a:moveTo>
                <a:cubicBezTo>
                  <a:pt x="57265" y="77205"/>
                  <a:pt x="56568" y="77902"/>
                  <a:pt x="56568" y="78763"/>
                </a:cubicBezTo>
                <a:cubicBezTo>
                  <a:pt x="56568" y="79625"/>
                  <a:pt x="57265" y="80324"/>
                  <a:pt x="58126" y="80324"/>
                </a:cubicBezTo>
                <a:lnTo>
                  <a:pt x="65051" y="80324"/>
                </a:lnTo>
                <a:cubicBezTo>
                  <a:pt x="65912" y="80324"/>
                  <a:pt x="66609" y="79625"/>
                  <a:pt x="66609" y="78763"/>
                </a:cubicBezTo>
                <a:cubicBezTo>
                  <a:pt x="66609" y="77902"/>
                  <a:pt x="65912" y="77205"/>
                  <a:pt x="65051" y="77205"/>
                </a:cubicBezTo>
                <a:close/>
                <a:moveTo>
                  <a:pt x="71978" y="77205"/>
                </a:moveTo>
                <a:cubicBezTo>
                  <a:pt x="71117" y="77205"/>
                  <a:pt x="70420" y="77902"/>
                  <a:pt x="70420" y="78763"/>
                </a:cubicBezTo>
                <a:cubicBezTo>
                  <a:pt x="70420" y="79625"/>
                  <a:pt x="71117" y="80324"/>
                  <a:pt x="71978" y="80324"/>
                </a:cubicBezTo>
                <a:lnTo>
                  <a:pt x="78903" y="80324"/>
                </a:lnTo>
                <a:cubicBezTo>
                  <a:pt x="79764" y="80324"/>
                  <a:pt x="80463" y="79625"/>
                  <a:pt x="80463" y="78763"/>
                </a:cubicBezTo>
                <a:cubicBezTo>
                  <a:pt x="80463" y="77902"/>
                  <a:pt x="79764" y="77205"/>
                  <a:pt x="78903" y="77205"/>
                </a:cubicBezTo>
                <a:close/>
                <a:moveTo>
                  <a:pt x="85830" y="77205"/>
                </a:moveTo>
                <a:cubicBezTo>
                  <a:pt x="84968" y="77205"/>
                  <a:pt x="84269" y="77902"/>
                  <a:pt x="84269" y="78763"/>
                </a:cubicBezTo>
                <a:cubicBezTo>
                  <a:pt x="84269" y="79625"/>
                  <a:pt x="84968" y="80324"/>
                  <a:pt x="85830" y="80324"/>
                </a:cubicBezTo>
                <a:lnTo>
                  <a:pt x="92754" y="80324"/>
                </a:lnTo>
                <a:cubicBezTo>
                  <a:pt x="93616" y="80324"/>
                  <a:pt x="94313" y="79625"/>
                  <a:pt x="94313" y="78763"/>
                </a:cubicBezTo>
                <a:cubicBezTo>
                  <a:pt x="94313" y="77902"/>
                  <a:pt x="93616" y="77205"/>
                  <a:pt x="92754" y="77205"/>
                </a:cubicBezTo>
                <a:close/>
                <a:moveTo>
                  <a:pt x="106629" y="76869"/>
                </a:moveTo>
                <a:cubicBezTo>
                  <a:pt x="106513" y="76869"/>
                  <a:pt x="106395" y="76882"/>
                  <a:pt x="106277" y="76910"/>
                </a:cubicBezTo>
                <a:cubicBezTo>
                  <a:pt x="105300" y="77108"/>
                  <a:pt x="104305" y="77205"/>
                  <a:pt x="103310" y="77205"/>
                </a:cubicBezTo>
                <a:lnTo>
                  <a:pt x="99682" y="77205"/>
                </a:lnTo>
                <a:cubicBezTo>
                  <a:pt x="98820" y="77205"/>
                  <a:pt x="98123" y="77902"/>
                  <a:pt x="98123" y="78763"/>
                </a:cubicBezTo>
                <a:cubicBezTo>
                  <a:pt x="98123" y="79625"/>
                  <a:pt x="98820" y="80324"/>
                  <a:pt x="99682" y="80324"/>
                </a:cubicBezTo>
                <a:lnTo>
                  <a:pt x="103310" y="80324"/>
                </a:lnTo>
                <a:cubicBezTo>
                  <a:pt x="104513" y="80322"/>
                  <a:pt x="105714" y="80203"/>
                  <a:pt x="106894" y="79964"/>
                </a:cubicBezTo>
                <a:cubicBezTo>
                  <a:pt x="107758" y="79815"/>
                  <a:pt x="108332" y="78979"/>
                  <a:pt x="108157" y="78121"/>
                </a:cubicBezTo>
                <a:cubicBezTo>
                  <a:pt x="108006" y="77378"/>
                  <a:pt x="107353" y="76869"/>
                  <a:pt x="106629" y="76869"/>
                </a:cubicBezTo>
                <a:close/>
                <a:moveTo>
                  <a:pt x="23501" y="77239"/>
                </a:moveTo>
                <a:cubicBezTo>
                  <a:pt x="23472" y="77239"/>
                  <a:pt x="23444" y="77240"/>
                  <a:pt x="23415" y="77241"/>
                </a:cubicBezTo>
                <a:cubicBezTo>
                  <a:pt x="20952" y="77365"/>
                  <a:pt x="18520" y="77861"/>
                  <a:pt x="16200" y="78709"/>
                </a:cubicBezTo>
                <a:cubicBezTo>
                  <a:pt x="15493" y="78972"/>
                  <a:pt x="15071" y="79702"/>
                  <a:pt x="15205" y="80445"/>
                </a:cubicBezTo>
                <a:cubicBezTo>
                  <a:pt x="15336" y="81188"/>
                  <a:pt x="15982" y="81731"/>
                  <a:pt x="16738" y="81731"/>
                </a:cubicBezTo>
                <a:cubicBezTo>
                  <a:pt x="16920" y="81731"/>
                  <a:pt x="17103" y="81700"/>
                  <a:pt x="17275" y="81636"/>
                </a:cubicBezTo>
                <a:cubicBezTo>
                  <a:pt x="19299" y="80895"/>
                  <a:pt x="21423" y="80461"/>
                  <a:pt x="23577" y="80353"/>
                </a:cubicBezTo>
                <a:cubicBezTo>
                  <a:pt x="24436" y="80309"/>
                  <a:pt x="25097" y="79576"/>
                  <a:pt x="25053" y="78717"/>
                </a:cubicBezTo>
                <a:cubicBezTo>
                  <a:pt x="25009" y="77884"/>
                  <a:pt x="24324" y="77239"/>
                  <a:pt x="23501" y="77239"/>
                </a:cubicBezTo>
                <a:close/>
                <a:moveTo>
                  <a:pt x="10673" y="81945"/>
                </a:moveTo>
                <a:cubicBezTo>
                  <a:pt x="10350" y="81945"/>
                  <a:pt x="10023" y="82045"/>
                  <a:pt x="9744" y="82253"/>
                </a:cubicBezTo>
                <a:cubicBezTo>
                  <a:pt x="7782" y="83747"/>
                  <a:pt x="6054" y="85529"/>
                  <a:pt x="4616" y="87534"/>
                </a:cubicBezTo>
                <a:cubicBezTo>
                  <a:pt x="4277" y="88010"/>
                  <a:pt x="4231" y="88635"/>
                  <a:pt x="4498" y="89154"/>
                </a:cubicBezTo>
                <a:cubicBezTo>
                  <a:pt x="4765" y="89674"/>
                  <a:pt x="5300" y="90000"/>
                  <a:pt x="5884" y="90000"/>
                </a:cubicBezTo>
                <a:cubicBezTo>
                  <a:pt x="6385" y="90000"/>
                  <a:pt x="6859" y="89759"/>
                  <a:pt x="7152" y="89350"/>
                </a:cubicBezTo>
                <a:cubicBezTo>
                  <a:pt x="8406" y="87596"/>
                  <a:pt x="9918" y="86038"/>
                  <a:pt x="11634" y="84732"/>
                </a:cubicBezTo>
                <a:cubicBezTo>
                  <a:pt x="12305" y="84204"/>
                  <a:pt x="12428" y="83238"/>
                  <a:pt x="11911" y="82559"/>
                </a:cubicBezTo>
                <a:cubicBezTo>
                  <a:pt x="11605" y="82157"/>
                  <a:pt x="11142" y="81945"/>
                  <a:pt x="10673" y="81945"/>
                </a:cubicBezTo>
                <a:close/>
                <a:moveTo>
                  <a:pt x="2753" y="93021"/>
                </a:moveTo>
                <a:cubicBezTo>
                  <a:pt x="2097" y="93021"/>
                  <a:pt x="1488" y="93438"/>
                  <a:pt x="1274" y="94096"/>
                </a:cubicBezTo>
                <a:cubicBezTo>
                  <a:pt x="494" y="96439"/>
                  <a:pt x="70" y="98884"/>
                  <a:pt x="19" y="101350"/>
                </a:cubicBezTo>
                <a:cubicBezTo>
                  <a:pt x="1" y="102212"/>
                  <a:pt x="682" y="102924"/>
                  <a:pt x="1544" y="102944"/>
                </a:cubicBezTo>
                <a:lnTo>
                  <a:pt x="1577" y="102944"/>
                </a:lnTo>
                <a:cubicBezTo>
                  <a:pt x="2426" y="102944"/>
                  <a:pt x="3117" y="102266"/>
                  <a:pt x="3138" y="101420"/>
                </a:cubicBezTo>
                <a:cubicBezTo>
                  <a:pt x="3182" y="99262"/>
                  <a:pt x="3549" y="97126"/>
                  <a:pt x="4231" y="95079"/>
                </a:cubicBezTo>
                <a:cubicBezTo>
                  <a:pt x="4506" y="94261"/>
                  <a:pt x="4066" y="93374"/>
                  <a:pt x="3246" y="93101"/>
                </a:cubicBezTo>
                <a:cubicBezTo>
                  <a:pt x="3082" y="93047"/>
                  <a:pt x="2916" y="93021"/>
                  <a:pt x="2753" y="93021"/>
                </a:cubicBezTo>
                <a:close/>
                <a:moveTo>
                  <a:pt x="2450" y="106669"/>
                </a:moveTo>
                <a:cubicBezTo>
                  <a:pt x="2309" y="106669"/>
                  <a:pt x="2165" y="106689"/>
                  <a:pt x="2022" y="106730"/>
                </a:cubicBezTo>
                <a:cubicBezTo>
                  <a:pt x="1194" y="106964"/>
                  <a:pt x="713" y="107825"/>
                  <a:pt x="950" y="108653"/>
                </a:cubicBezTo>
                <a:cubicBezTo>
                  <a:pt x="1623" y="111029"/>
                  <a:pt x="2654" y="113289"/>
                  <a:pt x="4002" y="115356"/>
                </a:cubicBezTo>
                <a:cubicBezTo>
                  <a:pt x="4288" y="115797"/>
                  <a:pt x="4779" y="116064"/>
                  <a:pt x="5303" y="116064"/>
                </a:cubicBezTo>
                <a:cubicBezTo>
                  <a:pt x="5306" y="116064"/>
                  <a:pt x="5308" y="116064"/>
                  <a:pt x="5311" y="116064"/>
                </a:cubicBezTo>
                <a:lnTo>
                  <a:pt x="5311" y="116064"/>
                </a:lnTo>
                <a:lnTo>
                  <a:pt x="5308" y="116066"/>
                </a:lnTo>
                <a:cubicBezTo>
                  <a:pt x="5881" y="116066"/>
                  <a:pt x="6406" y="115752"/>
                  <a:pt x="6679" y="115248"/>
                </a:cubicBezTo>
                <a:cubicBezTo>
                  <a:pt x="6951" y="114747"/>
                  <a:pt x="6925" y="114135"/>
                  <a:pt x="6612" y="113657"/>
                </a:cubicBezTo>
                <a:cubicBezTo>
                  <a:pt x="5434" y="111849"/>
                  <a:pt x="4537" y="109877"/>
                  <a:pt x="3948" y="107802"/>
                </a:cubicBezTo>
                <a:cubicBezTo>
                  <a:pt x="3752" y="107117"/>
                  <a:pt x="3128" y="106669"/>
                  <a:pt x="2450" y="106669"/>
                </a:cubicBezTo>
                <a:close/>
                <a:moveTo>
                  <a:pt x="9885" y="118104"/>
                </a:moveTo>
                <a:cubicBezTo>
                  <a:pt x="9439" y="118104"/>
                  <a:pt x="8997" y="118294"/>
                  <a:pt x="8689" y="118663"/>
                </a:cubicBezTo>
                <a:cubicBezTo>
                  <a:pt x="8137" y="119324"/>
                  <a:pt x="8226" y="120306"/>
                  <a:pt x="8887" y="120859"/>
                </a:cubicBezTo>
                <a:cubicBezTo>
                  <a:pt x="10782" y="122440"/>
                  <a:pt x="12901" y="123731"/>
                  <a:pt x="15179" y="124683"/>
                </a:cubicBezTo>
                <a:cubicBezTo>
                  <a:pt x="15370" y="124762"/>
                  <a:pt x="15575" y="124804"/>
                  <a:pt x="15781" y="124804"/>
                </a:cubicBezTo>
                <a:cubicBezTo>
                  <a:pt x="15783" y="124804"/>
                  <a:pt x="15785" y="124804"/>
                  <a:pt x="15787" y="124804"/>
                </a:cubicBezTo>
                <a:cubicBezTo>
                  <a:pt x="16527" y="124804"/>
                  <a:pt x="17162" y="124280"/>
                  <a:pt x="17309" y="123554"/>
                </a:cubicBezTo>
                <a:cubicBezTo>
                  <a:pt x="17455" y="122824"/>
                  <a:pt x="17067" y="122093"/>
                  <a:pt x="16383" y="121808"/>
                </a:cubicBezTo>
                <a:cubicBezTo>
                  <a:pt x="14393" y="120975"/>
                  <a:pt x="12539" y="119849"/>
                  <a:pt x="10883" y="118465"/>
                </a:cubicBezTo>
                <a:cubicBezTo>
                  <a:pt x="10591" y="118222"/>
                  <a:pt x="10237" y="118104"/>
                  <a:pt x="9885" y="118104"/>
                </a:cubicBezTo>
                <a:close/>
                <a:moveTo>
                  <a:pt x="22476" y="123362"/>
                </a:moveTo>
                <a:cubicBezTo>
                  <a:pt x="21682" y="123362"/>
                  <a:pt x="21004" y="123967"/>
                  <a:pt x="20926" y="124773"/>
                </a:cubicBezTo>
                <a:cubicBezTo>
                  <a:pt x="20844" y="125629"/>
                  <a:pt x="21474" y="126390"/>
                  <a:pt x="22330" y="126472"/>
                </a:cubicBezTo>
                <a:cubicBezTo>
                  <a:pt x="23112" y="126547"/>
                  <a:pt x="23912" y="126586"/>
                  <a:pt x="24704" y="126586"/>
                </a:cubicBezTo>
                <a:lnTo>
                  <a:pt x="29399" y="126586"/>
                </a:lnTo>
                <a:cubicBezTo>
                  <a:pt x="30260" y="126586"/>
                  <a:pt x="30957" y="125889"/>
                  <a:pt x="30957" y="125027"/>
                </a:cubicBezTo>
                <a:cubicBezTo>
                  <a:pt x="30957" y="124166"/>
                  <a:pt x="30260" y="123469"/>
                  <a:pt x="29399" y="123469"/>
                </a:cubicBezTo>
                <a:lnTo>
                  <a:pt x="24704" y="123469"/>
                </a:lnTo>
                <a:cubicBezTo>
                  <a:pt x="24009" y="123469"/>
                  <a:pt x="23310" y="123433"/>
                  <a:pt x="22626" y="123369"/>
                </a:cubicBezTo>
                <a:cubicBezTo>
                  <a:pt x="22576" y="123364"/>
                  <a:pt x="22525" y="123362"/>
                  <a:pt x="22476" y="123362"/>
                </a:cubicBezTo>
                <a:close/>
                <a:moveTo>
                  <a:pt x="36326" y="123466"/>
                </a:moveTo>
                <a:cubicBezTo>
                  <a:pt x="35465" y="123466"/>
                  <a:pt x="34768" y="124166"/>
                  <a:pt x="34768" y="125025"/>
                </a:cubicBezTo>
                <a:cubicBezTo>
                  <a:pt x="34768" y="125886"/>
                  <a:pt x="35465" y="126586"/>
                  <a:pt x="36326" y="126586"/>
                </a:cubicBezTo>
                <a:lnTo>
                  <a:pt x="43251" y="126586"/>
                </a:lnTo>
                <a:cubicBezTo>
                  <a:pt x="44112" y="126586"/>
                  <a:pt x="44809" y="125886"/>
                  <a:pt x="44809" y="125025"/>
                </a:cubicBezTo>
                <a:cubicBezTo>
                  <a:pt x="44809" y="124166"/>
                  <a:pt x="44112" y="123466"/>
                  <a:pt x="43251" y="123466"/>
                </a:cubicBezTo>
                <a:close/>
                <a:moveTo>
                  <a:pt x="50178" y="123466"/>
                </a:moveTo>
                <a:cubicBezTo>
                  <a:pt x="49317" y="123466"/>
                  <a:pt x="48620" y="124166"/>
                  <a:pt x="48620" y="125025"/>
                </a:cubicBezTo>
                <a:cubicBezTo>
                  <a:pt x="48620" y="125886"/>
                  <a:pt x="49317" y="126586"/>
                  <a:pt x="50178" y="126586"/>
                </a:cubicBezTo>
                <a:lnTo>
                  <a:pt x="57103" y="126586"/>
                </a:lnTo>
                <a:cubicBezTo>
                  <a:pt x="57964" y="126586"/>
                  <a:pt x="58661" y="125886"/>
                  <a:pt x="58661" y="125025"/>
                </a:cubicBezTo>
                <a:cubicBezTo>
                  <a:pt x="58661" y="124166"/>
                  <a:pt x="57964" y="123466"/>
                  <a:pt x="57103" y="123466"/>
                </a:cubicBezTo>
                <a:close/>
                <a:moveTo>
                  <a:pt x="64030" y="123466"/>
                </a:moveTo>
                <a:cubicBezTo>
                  <a:pt x="63169" y="123466"/>
                  <a:pt x="62472" y="124166"/>
                  <a:pt x="62472" y="125025"/>
                </a:cubicBezTo>
                <a:cubicBezTo>
                  <a:pt x="62472" y="125886"/>
                  <a:pt x="63169" y="126586"/>
                  <a:pt x="64030" y="126586"/>
                </a:cubicBezTo>
                <a:lnTo>
                  <a:pt x="70955" y="126586"/>
                </a:lnTo>
                <a:cubicBezTo>
                  <a:pt x="71816" y="126586"/>
                  <a:pt x="72515" y="125886"/>
                  <a:pt x="72515" y="125025"/>
                </a:cubicBezTo>
                <a:cubicBezTo>
                  <a:pt x="72515" y="124166"/>
                  <a:pt x="71816" y="123466"/>
                  <a:pt x="70955" y="123466"/>
                </a:cubicBezTo>
                <a:close/>
                <a:moveTo>
                  <a:pt x="77882" y="123466"/>
                </a:moveTo>
                <a:cubicBezTo>
                  <a:pt x="77020" y="123466"/>
                  <a:pt x="76324" y="124166"/>
                  <a:pt x="76324" y="125025"/>
                </a:cubicBezTo>
                <a:cubicBezTo>
                  <a:pt x="76324" y="125886"/>
                  <a:pt x="77020" y="126586"/>
                  <a:pt x="77882" y="126586"/>
                </a:cubicBezTo>
                <a:lnTo>
                  <a:pt x="84806" y="126586"/>
                </a:lnTo>
                <a:cubicBezTo>
                  <a:pt x="85668" y="126586"/>
                  <a:pt x="86367" y="125886"/>
                  <a:pt x="86367" y="125025"/>
                </a:cubicBezTo>
                <a:cubicBezTo>
                  <a:pt x="86367" y="124166"/>
                  <a:pt x="85668" y="123466"/>
                  <a:pt x="84806" y="123466"/>
                </a:cubicBezTo>
                <a:close/>
                <a:moveTo>
                  <a:pt x="91734" y="123466"/>
                </a:moveTo>
                <a:cubicBezTo>
                  <a:pt x="90872" y="123466"/>
                  <a:pt x="90175" y="124166"/>
                  <a:pt x="90175" y="125025"/>
                </a:cubicBezTo>
                <a:cubicBezTo>
                  <a:pt x="90175" y="125886"/>
                  <a:pt x="90872" y="126586"/>
                  <a:pt x="91734" y="126586"/>
                </a:cubicBezTo>
                <a:lnTo>
                  <a:pt x="98661" y="126586"/>
                </a:lnTo>
                <a:cubicBezTo>
                  <a:pt x="99520" y="126586"/>
                  <a:pt x="100219" y="125886"/>
                  <a:pt x="100219" y="125025"/>
                </a:cubicBezTo>
                <a:cubicBezTo>
                  <a:pt x="100219" y="124166"/>
                  <a:pt x="99520" y="123466"/>
                  <a:pt x="98661" y="123466"/>
                </a:cubicBezTo>
                <a:close/>
                <a:moveTo>
                  <a:pt x="105479" y="124421"/>
                </a:moveTo>
                <a:cubicBezTo>
                  <a:pt x="104813" y="124421"/>
                  <a:pt x="104195" y="124851"/>
                  <a:pt x="103989" y="125524"/>
                </a:cubicBezTo>
                <a:cubicBezTo>
                  <a:pt x="103737" y="126349"/>
                  <a:pt x="104205" y="127223"/>
                  <a:pt x="105030" y="127470"/>
                </a:cubicBezTo>
                <a:cubicBezTo>
                  <a:pt x="107085" y="128100"/>
                  <a:pt x="109023" y="129054"/>
                  <a:pt x="110774" y="130296"/>
                </a:cubicBezTo>
                <a:cubicBezTo>
                  <a:pt x="111037" y="130484"/>
                  <a:pt x="111353" y="130584"/>
                  <a:pt x="111674" y="130584"/>
                </a:cubicBezTo>
                <a:cubicBezTo>
                  <a:pt x="112353" y="130581"/>
                  <a:pt x="112955" y="130144"/>
                  <a:pt x="113161" y="129496"/>
                </a:cubicBezTo>
                <a:cubicBezTo>
                  <a:pt x="113366" y="128851"/>
                  <a:pt x="113130" y="128144"/>
                  <a:pt x="112574" y="127753"/>
                </a:cubicBezTo>
                <a:cubicBezTo>
                  <a:pt x="110553" y="126318"/>
                  <a:pt x="108314" y="125218"/>
                  <a:pt x="105945" y="124492"/>
                </a:cubicBezTo>
                <a:cubicBezTo>
                  <a:pt x="105790" y="124444"/>
                  <a:pt x="105634" y="124421"/>
                  <a:pt x="105479" y="124421"/>
                </a:cubicBezTo>
                <a:close/>
                <a:moveTo>
                  <a:pt x="116605" y="132284"/>
                </a:moveTo>
                <a:cubicBezTo>
                  <a:pt x="116282" y="132284"/>
                  <a:pt x="115955" y="132384"/>
                  <a:pt x="115675" y="132592"/>
                </a:cubicBezTo>
                <a:cubicBezTo>
                  <a:pt x="114986" y="133106"/>
                  <a:pt x="114842" y="134081"/>
                  <a:pt x="115357" y="134773"/>
                </a:cubicBezTo>
                <a:cubicBezTo>
                  <a:pt x="116637" y="136496"/>
                  <a:pt x="117637" y="138411"/>
                  <a:pt x="118316" y="140450"/>
                </a:cubicBezTo>
                <a:cubicBezTo>
                  <a:pt x="118527" y="141088"/>
                  <a:pt x="119124" y="141517"/>
                  <a:pt x="119795" y="141517"/>
                </a:cubicBezTo>
                <a:cubicBezTo>
                  <a:pt x="120857" y="141515"/>
                  <a:pt x="121608" y="140476"/>
                  <a:pt x="121273" y="139465"/>
                </a:cubicBezTo>
                <a:cubicBezTo>
                  <a:pt x="120489" y="137115"/>
                  <a:pt x="119337" y="134901"/>
                  <a:pt x="117856" y="132914"/>
                </a:cubicBezTo>
                <a:cubicBezTo>
                  <a:pt x="117551" y="132502"/>
                  <a:pt x="117081" y="132284"/>
                  <a:pt x="116605" y="132284"/>
                </a:cubicBezTo>
                <a:close/>
                <a:moveTo>
                  <a:pt x="120898" y="145205"/>
                </a:moveTo>
                <a:cubicBezTo>
                  <a:pt x="120039" y="145210"/>
                  <a:pt x="119342" y="145909"/>
                  <a:pt x="119347" y="146771"/>
                </a:cubicBezTo>
                <a:lnTo>
                  <a:pt x="119347" y="146850"/>
                </a:lnTo>
                <a:cubicBezTo>
                  <a:pt x="119350" y="148972"/>
                  <a:pt x="119018" y="151080"/>
                  <a:pt x="118368" y="153096"/>
                </a:cubicBezTo>
                <a:cubicBezTo>
                  <a:pt x="118041" y="154104"/>
                  <a:pt x="118792" y="155135"/>
                  <a:pt x="119849" y="155135"/>
                </a:cubicBezTo>
                <a:lnTo>
                  <a:pt x="119851" y="155135"/>
                </a:lnTo>
                <a:cubicBezTo>
                  <a:pt x="120528" y="155135"/>
                  <a:pt x="121124" y="154698"/>
                  <a:pt x="121332" y="154058"/>
                </a:cubicBezTo>
                <a:cubicBezTo>
                  <a:pt x="122083" y="151728"/>
                  <a:pt x="122466" y="149298"/>
                  <a:pt x="122464" y="146850"/>
                </a:cubicBezTo>
                <a:lnTo>
                  <a:pt x="122464" y="146758"/>
                </a:lnTo>
                <a:cubicBezTo>
                  <a:pt x="122461" y="145899"/>
                  <a:pt x="121764" y="145205"/>
                  <a:pt x="120906" y="145205"/>
                </a:cubicBezTo>
                <a:close/>
                <a:moveTo>
                  <a:pt x="116716" y="158158"/>
                </a:moveTo>
                <a:cubicBezTo>
                  <a:pt x="116235" y="158158"/>
                  <a:pt x="115761" y="158379"/>
                  <a:pt x="115457" y="158797"/>
                </a:cubicBezTo>
                <a:cubicBezTo>
                  <a:pt x="114187" y="160533"/>
                  <a:pt x="112652" y="162055"/>
                  <a:pt x="110908" y="163312"/>
                </a:cubicBezTo>
                <a:cubicBezTo>
                  <a:pt x="110358" y="163706"/>
                  <a:pt x="110126" y="164410"/>
                  <a:pt x="110335" y="165056"/>
                </a:cubicBezTo>
                <a:cubicBezTo>
                  <a:pt x="110543" y="165698"/>
                  <a:pt x="111142" y="166136"/>
                  <a:pt x="111821" y="166136"/>
                </a:cubicBezTo>
                <a:cubicBezTo>
                  <a:pt x="112148" y="166136"/>
                  <a:pt x="112466" y="166033"/>
                  <a:pt x="112731" y="165840"/>
                </a:cubicBezTo>
                <a:cubicBezTo>
                  <a:pt x="114742" y="164392"/>
                  <a:pt x="116511" y="162636"/>
                  <a:pt x="117972" y="160635"/>
                </a:cubicBezTo>
                <a:cubicBezTo>
                  <a:pt x="118481" y="159941"/>
                  <a:pt x="118329" y="158967"/>
                  <a:pt x="117632" y="158457"/>
                </a:cubicBezTo>
                <a:cubicBezTo>
                  <a:pt x="117355" y="158255"/>
                  <a:pt x="117034" y="158158"/>
                  <a:pt x="116716" y="158158"/>
                </a:cubicBezTo>
                <a:close/>
                <a:moveTo>
                  <a:pt x="57280" y="167118"/>
                </a:moveTo>
                <a:cubicBezTo>
                  <a:pt x="56419" y="167118"/>
                  <a:pt x="55722" y="167815"/>
                  <a:pt x="55722" y="168676"/>
                </a:cubicBezTo>
                <a:cubicBezTo>
                  <a:pt x="55722" y="169537"/>
                  <a:pt x="56419" y="170237"/>
                  <a:pt x="57280" y="170237"/>
                </a:cubicBezTo>
                <a:lnTo>
                  <a:pt x="64207" y="170237"/>
                </a:lnTo>
                <a:cubicBezTo>
                  <a:pt x="65066" y="170237"/>
                  <a:pt x="65766" y="169537"/>
                  <a:pt x="65766" y="168676"/>
                </a:cubicBezTo>
                <a:cubicBezTo>
                  <a:pt x="65766" y="167815"/>
                  <a:pt x="65066" y="167118"/>
                  <a:pt x="64207" y="167118"/>
                </a:cubicBezTo>
                <a:close/>
                <a:moveTo>
                  <a:pt x="71132" y="167118"/>
                </a:moveTo>
                <a:cubicBezTo>
                  <a:pt x="70271" y="167118"/>
                  <a:pt x="69574" y="167815"/>
                  <a:pt x="69574" y="168676"/>
                </a:cubicBezTo>
                <a:cubicBezTo>
                  <a:pt x="69574" y="169537"/>
                  <a:pt x="70271" y="170237"/>
                  <a:pt x="71132" y="170237"/>
                </a:cubicBezTo>
                <a:lnTo>
                  <a:pt x="78059" y="170237"/>
                </a:lnTo>
                <a:cubicBezTo>
                  <a:pt x="78918" y="170237"/>
                  <a:pt x="79617" y="169537"/>
                  <a:pt x="79617" y="168676"/>
                </a:cubicBezTo>
                <a:cubicBezTo>
                  <a:pt x="79617" y="167815"/>
                  <a:pt x="78918" y="167118"/>
                  <a:pt x="78059" y="167118"/>
                </a:cubicBezTo>
                <a:close/>
                <a:moveTo>
                  <a:pt x="84984" y="167118"/>
                </a:moveTo>
                <a:cubicBezTo>
                  <a:pt x="84122" y="167118"/>
                  <a:pt x="83426" y="167815"/>
                  <a:pt x="83426" y="168676"/>
                </a:cubicBezTo>
                <a:cubicBezTo>
                  <a:pt x="83426" y="169537"/>
                  <a:pt x="84122" y="170237"/>
                  <a:pt x="84984" y="170237"/>
                </a:cubicBezTo>
                <a:lnTo>
                  <a:pt x="91911" y="170237"/>
                </a:lnTo>
                <a:cubicBezTo>
                  <a:pt x="92772" y="170237"/>
                  <a:pt x="93469" y="169537"/>
                  <a:pt x="93469" y="168676"/>
                </a:cubicBezTo>
                <a:cubicBezTo>
                  <a:pt x="93469" y="167815"/>
                  <a:pt x="92772" y="167118"/>
                  <a:pt x="91911" y="167118"/>
                </a:cubicBezTo>
                <a:close/>
                <a:moveTo>
                  <a:pt x="105658" y="166109"/>
                </a:moveTo>
                <a:cubicBezTo>
                  <a:pt x="105503" y="166109"/>
                  <a:pt x="105345" y="166132"/>
                  <a:pt x="105190" y="166182"/>
                </a:cubicBezTo>
                <a:cubicBezTo>
                  <a:pt x="103220" y="166802"/>
                  <a:pt x="101169" y="167118"/>
                  <a:pt x="99108" y="167118"/>
                </a:cubicBezTo>
                <a:cubicBezTo>
                  <a:pt x="99099" y="167118"/>
                  <a:pt x="99091" y="167118"/>
                  <a:pt x="99083" y="167118"/>
                </a:cubicBezTo>
                <a:lnTo>
                  <a:pt x="98836" y="167118"/>
                </a:lnTo>
                <a:cubicBezTo>
                  <a:pt x="97974" y="167118"/>
                  <a:pt x="97277" y="167815"/>
                  <a:pt x="97277" y="168676"/>
                </a:cubicBezTo>
                <a:cubicBezTo>
                  <a:pt x="97277" y="169537"/>
                  <a:pt x="97974" y="170237"/>
                  <a:pt x="98836" y="170237"/>
                </a:cubicBezTo>
                <a:lnTo>
                  <a:pt x="99083" y="170237"/>
                </a:lnTo>
                <a:cubicBezTo>
                  <a:pt x="101471" y="170237"/>
                  <a:pt x="103847" y="169872"/>
                  <a:pt x="106128" y="169154"/>
                </a:cubicBezTo>
                <a:cubicBezTo>
                  <a:pt x="106948" y="168895"/>
                  <a:pt x="107403" y="168020"/>
                  <a:pt x="107144" y="167200"/>
                </a:cubicBezTo>
                <a:cubicBezTo>
                  <a:pt x="106933" y="166536"/>
                  <a:pt x="106320" y="166109"/>
                  <a:pt x="105658" y="166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202;p32">
            <a:extLst>
              <a:ext uri="{FF2B5EF4-FFF2-40B4-BE49-F238E27FC236}">
                <a16:creationId xmlns:a16="http://schemas.microsoft.com/office/drawing/2014/main" xmlns="" id="{84AD8B14-A1ED-4FD5-8712-5F047A2EF00B}"/>
              </a:ext>
            </a:extLst>
          </p:cNvPr>
          <p:cNvSpPr/>
          <p:nvPr/>
        </p:nvSpPr>
        <p:spPr>
          <a:xfrm>
            <a:off x="8212729" y="3873113"/>
            <a:ext cx="811746" cy="811746"/>
          </a:xfrm>
          <a:custGeom>
            <a:avLst/>
            <a:gdLst/>
            <a:ahLst/>
            <a:cxnLst/>
            <a:rect l="l" t="t" r="r" b="b"/>
            <a:pathLst>
              <a:path w="50521" h="50521" extrusionOk="0">
                <a:moveTo>
                  <a:pt x="25259" y="1"/>
                </a:moveTo>
                <a:cubicBezTo>
                  <a:pt x="18561" y="1"/>
                  <a:pt x="12135" y="2662"/>
                  <a:pt x="7399" y="7401"/>
                </a:cubicBezTo>
                <a:cubicBezTo>
                  <a:pt x="2662" y="12138"/>
                  <a:pt x="1" y="18564"/>
                  <a:pt x="1" y="25262"/>
                </a:cubicBezTo>
                <a:cubicBezTo>
                  <a:pt x="1" y="31960"/>
                  <a:pt x="2662" y="38386"/>
                  <a:pt x="7399" y="43123"/>
                </a:cubicBezTo>
                <a:cubicBezTo>
                  <a:pt x="12135" y="47862"/>
                  <a:pt x="18561" y="50520"/>
                  <a:pt x="25259" y="50520"/>
                </a:cubicBezTo>
                <a:cubicBezTo>
                  <a:pt x="31960" y="50520"/>
                  <a:pt x="38383" y="47862"/>
                  <a:pt x="43122" y="43123"/>
                </a:cubicBezTo>
                <a:cubicBezTo>
                  <a:pt x="47859" y="38386"/>
                  <a:pt x="50520" y="31960"/>
                  <a:pt x="50520" y="25262"/>
                </a:cubicBezTo>
                <a:cubicBezTo>
                  <a:pt x="50520" y="18564"/>
                  <a:pt x="47859" y="12138"/>
                  <a:pt x="43122" y="7401"/>
                </a:cubicBezTo>
                <a:cubicBezTo>
                  <a:pt x="38383" y="2662"/>
                  <a:pt x="31960" y="1"/>
                  <a:pt x="25259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203;p32">
            <a:extLst>
              <a:ext uri="{FF2B5EF4-FFF2-40B4-BE49-F238E27FC236}">
                <a16:creationId xmlns:a16="http://schemas.microsoft.com/office/drawing/2014/main" xmlns="" id="{F672EAE4-28DE-42F3-97D9-66DC2383D36F}"/>
              </a:ext>
            </a:extLst>
          </p:cNvPr>
          <p:cNvSpPr/>
          <p:nvPr/>
        </p:nvSpPr>
        <p:spPr>
          <a:xfrm>
            <a:off x="8315320" y="3975752"/>
            <a:ext cx="606516" cy="606516"/>
          </a:xfrm>
          <a:custGeom>
            <a:avLst/>
            <a:gdLst/>
            <a:ahLst/>
            <a:cxnLst/>
            <a:rect l="l" t="t" r="r" b="b"/>
            <a:pathLst>
              <a:path w="37748" h="37748" extrusionOk="0">
                <a:moveTo>
                  <a:pt x="18874" y="0"/>
                </a:moveTo>
                <a:cubicBezTo>
                  <a:pt x="13870" y="0"/>
                  <a:pt x="9070" y="1988"/>
                  <a:pt x="5529" y="5529"/>
                </a:cubicBezTo>
                <a:cubicBezTo>
                  <a:pt x="1991" y="9067"/>
                  <a:pt x="1" y="13868"/>
                  <a:pt x="1" y="18874"/>
                </a:cubicBezTo>
                <a:cubicBezTo>
                  <a:pt x="1" y="23880"/>
                  <a:pt x="1991" y="28681"/>
                  <a:pt x="5529" y="32219"/>
                </a:cubicBezTo>
                <a:cubicBezTo>
                  <a:pt x="9070" y="35760"/>
                  <a:pt x="13870" y="37748"/>
                  <a:pt x="18874" y="37748"/>
                </a:cubicBezTo>
                <a:cubicBezTo>
                  <a:pt x="23881" y="37748"/>
                  <a:pt x="28681" y="35760"/>
                  <a:pt x="32220" y="32219"/>
                </a:cubicBezTo>
                <a:cubicBezTo>
                  <a:pt x="35760" y="28681"/>
                  <a:pt x="37748" y="23880"/>
                  <a:pt x="37748" y="18874"/>
                </a:cubicBezTo>
                <a:cubicBezTo>
                  <a:pt x="37748" y="13868"/>
                  <a:pt x="35760" y="9067"/>
                  <a:pt x="32220" y="5529"/>
                </a:cubicBezTo>
                <a:cubicBezTo>
                  <a:pt x="28681" y="1988"/>
                  <a:pt x="23881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" name="Google Shape;1204;p32">
            <a:extLst>
              <a:ext uri="{FF2B5EF4-FFF2-40B4-BE49-F238E27FC236}">
                <a16:creationId xmlns:a16="http://schemas.microsoft.com/office/drawing/2014/main" xmlns="" id="{A98F8ECF-E668-4E29-A961-5E00061C6020}"/>
              </a:ext>
            </a:extLst>
          </p:cNvPr>
          <p:cNvSpPr/>
          <p:nvPr/>
        </p:nvSpPr>
        <p:spPr>
          <a:xfrm>
            <a:off x="7052929" y="4265086"/>
            <a:ext cx="811746" cy="811746"/>
          </a:xfrm>
          <a:custGeom>
            <a:avLst/>
            <a:gdLst/>
            <a:ahLst/>
            <a:cxnLst/>
            <a:rect l="l" t="t" r="r" b="b"/>
            <a:pathLst>
              <a:path w="50521" h="50521" extrusionOk="0">
                <a:moveTo>
                  <a:pt x="25262" y="1"/>
                </a:moveTo>
                <a:cubicBezTo>
                  <a:pt x="18564" y="1"/>
                  <a:pt x="12138" y="2662"/>
                  <a:pt x="7401" y="7398"/>
                </a:cubicBezTo>
                <a:cubicBezTo>
                  <a:pt x="2662" y="12135"/>
                  <a:pt x="1" y="18561"/>
                  <a:pt x="1" y="25259"/>
                </a:cubicBezTo>
                <a:cubicBezTo>
                  <a:pt x="1" y="31960"/>
                  <a:pt x="2662" y="38383"/>
                  <a:pt x="7401" y="43122"/>
                </a:cubicBezTo>
                <a:cubicBezTo>
                  <a:pt x="12138" y="47859"/>
                  <a:pt x="18564" y="50520"/>
                  <a:pt x="25262" y="50520"/>
                </a:cubicBezTo>
                <a:cubicBezTo>
                  <a:pt x="31960" y="50520"/>
                  <a:pt x="38386" y="47859"/>
                  <a:pt x="43122" y="43122"/>
                </a:cubicBezTo>
                <a:cubicBezTo>
                  <a:pt x="47861" y="38383"/>
                  <a:pt x="50520" y="31960"/>
                  <a:pt x="50520" y="25259"/>
                </a:cubicBezTo>
                <a:cubicBezTo>
                  <a:pt x="50520" y="18561"/>
                  <a:pt x="47861" y="12135"/>
                  <a:pt x="43122" y="7398"/>
                </a:cubicBezTo>
                <a:cubicBezTo>
                  <a:pt x="38386" y="2662"/>
                  <a:pt x="31960" y="1"/>
                  <a:pt x="2526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205;p32">
            <a:extLst>
              <a:ext uri="{FF2B5EF4-FFF2-40B4-BE49-F238E27FC236}">
                <a16:creationId xmlns:a16="http://schemas.microsoft.com/office/drawing/2014/main" xmlns="" id="{083761C1-DD34-45AF-A77B-06630BCA4819}"/>
              </a:ext>
            </a:extLst>
          </p:cNvPr>
          <p:cNvSpPr/>
          <p:nvPr/>
        </p:nvSpPr>
        <p:spPr>
          <a:xfrm>
            <a:off x="7155568" y="4367677"/>
            <a:ext cx="606516" cy="606516"/>
          </a:xfrm>
          <a:custGeom>
            <a:avLst/>
            <a:gdLst/>
            <a:ahLst/>
            <a:cxnLst/>
            <a:rect l="l" t="t" r="r" b="b"/>
            <a:pathLst>
              <a:path w="37748" h="37748" extrusionOk="0">
                <a:moveTo>
                  <a:pt x="18874" y="0"/>
                </a:moveTo>
                <a:cubicBezTo>
                  <a:pt x="13867" y="0"/>
                  <a:pt x="9067" y="1991"/>
                  <a:pt x="5529" y="5529"/>
                </a:cubicBezTo>
                <a:cubicBezTo>
                  <a:pt x="1988" y="9069"/>
                  <a:pt x="0" y="13870"/>
                  <a:pt x="0" y="18874"/>
                </a:cubicBezTo>
                <a:cubicBezTo>
                  <a:pt x="0" y="23880"/>
                  <a:pt x="1988" y="28681"/>
                  <a:pt x="5529" y="32222"/>
                </a:cubicBezTo>
                <a:cubicBezTo>
                  <a:pt x="9067" y="35760"/>
                  <a:pt x="13867" y="37748"/>
                  <a:pt x="18874" y="37748"/>
                </a:cubicBezTo>
                <a:cubicBezTo>
                  <a:pt x="23880" y="37748"/>
                  <a:pt x="28681" y="35760"/>
                  <a:pt x="32219" y="32222"/>
                </a:cubicBezTo>
                <a:cubicBezTo>
                  <a:pt x="35760" y="28681"/>
                  <a:pt x="37748" y="23880"/>
                  <a:pt x="37748" y="18874"/>
                </a:cubicBezTo>
                <a:cubicBezTo>
                  <a:pt x="37748" y="13870"/>
                  <a:pt x="35760" y="9069"/>
                  <a:pt x="32219" y="5529"/>
                </a:cubicBezTo>
                <a:cubicBezTo>
                  <a:pt x="28681" y="1991"/>
                  <a:pt x="23880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" name="Google Shape;1206;p32">
            <a:extLst>
              <a:ext uri="{FF2B5EF4-FFF2-40B4-BE49-F238E27FC236}">
                <a16:creationId xmlns:a16="http://schemas.microsoft.com/office/drawing/2014/main" xmlns="" id="{64F09B21-C53D-4E15-B09C-FFF2C9881324}"/>
              </a:ext>
            </a:extLst>
          </p:cNvPr>
          <p:cNvSpPr/>
          <p:nvPr/>
        </p:nvSpPr>
        <p:spPr>
          <a:xfrm>
            <a:off x="6433671" y="3138096"/>
            <a:ext cx="811730" cy="811730"/>
          </a:xfrm>
          <a:custGeom>
            <a:avLst/>
            <a:gdLst/>
            <a:ahLst/>
            <a:cxnLst/>
            <a:rect l="l" t="t" r="r" b="b"/>
            <a:pathLst>
              <a:path w="50520" h="50520" extrusionOk="0">
                <a:moveTo>
                  <a:pt x="25261" y="0"/>
                </a:moveTo>
                <a:cubicBezTo>
                  <a:pt x="18560" y="0"/>
                  <a:pt x="12137" y="2662"/>
                  <a:pt x="7398" y="7398"/>
                </a:cubicBezTo>
                <a:cubicBezTo>
                  <a:pt x="2661" y="12134"/>
                  <a:pt x="0" y="18560"/>
                  <a:pt x="0" y="25259"/>
                </a:cubicBezTo>
                <a:cubicBezTo>
                  <a:pt x="0" y="31960"/>
                  <a:pt x="2661" y="38383"/>
                  <a:pt x="7398" y="43122"/>
                </a:cubicBezTo>
                <a:cubicBezTo>
                  <a:pt x="12137" y="47858"/>
                  <a:pt x="18560" y="50520"/>
                  <a:pt x="25261" y="50520"/>
                </a:cubicBezTo>
                <a:cubicBezTo>
                  <a:pt x="31959" y="50520"/>
                  <a:pt x="38385" y="47858"/>
                  <a:pt x="43122" y="43122"/>
                </a:cubicBezTo>
                <a:cubicBezTo>
                  <a:pt x="47858" y="38383"/>
                  <a:pt x="50519" y="31960"/>
                  <a:pt x="50519" y="25259"/>
                </a:cubicBezTo>
                <a:cubicBezTo>
                  <a:pt x="50519" y="18560"/>
                  <a:pt x="47858" y="12134"/>
                  <a:pt x="43122" y="7398"/>
                </a:cubicBezTo>
                <a:cubicBezTo>
                  <a:pt x="38385" y="2662"/>
                  <a:pt x="31959" y="0"/>
                  <a:pt x="25261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1207;p32">
            <a:extLst>
              <a:ext uri="{FF2B5EF4-FFF2-40B4-BE49-F238E27FC236}">
                <a16:creationId xmlns:a16="http://schemas.microsoft.com/office/drawing/2014/main" xmlns="" id="{0050D0D2-18AC-407C-AA81-6DE1889EC97F}"/>
              </a:ext>
            </a:extLst>
          </p:cNvPr>
          <p:cNvSpPr/>
          <p:nvPr/>
        </p:nvSpPr>
        <p:spPr>
          <a:xfrm>
            <a:off x="6536294" y="3240670"/>
            <a:ext cx="606516" cy="606532"/>
          </a:xfrm>
          <a:custGeom>
            <a:avLst/>
            <a:gdLst/>
            <a:ahLst/>
            <a:cxnLst/>
            <a:rect l="l" t="t" r="r" b="b"/>
            <a:pathLst>
              <a:path w="37748" h="37749" extrusionOk="0">
                <a:moveTo>
                  <a:pt x="18874" y="1"/>
                </a:moveTo>
                <a:cubicBezTo>
                  <a:pt x="13868" y="1"/>
                  <a:pt x="9067" y="1991"/>
                  <a:pt x="5526" y="5529"/>
                </a:cubicBezTo>
                <a:cubicBezTo>
                  <a:pt x="1988" y="9070"/>
                  <a:pt x="0" y="13871"/>
                  <a:pt x="0" y="18875"/>
                </a:cubicBezTo>
                <a:cubicBezTo>
                  <a:pt x="0" y="23881"/>
                  <a:pt x="1988" y="28682"/>
                  <a:pt x="5526" y="32223"/>
                </a:cubicBezTo>
                <a:cubicBezTo>
                  <a:pt x="9067" y="35761"/>
                  <a:pt x="13868" y="37748"/>
                  <a:pt x="18874" y="37748"/>
                </a:cubicBezTo>
                <a:cubicBezTo>
                  <a:pt x="23878" y="37748"/>
                  <a:pt x="28678" y="35761"/>
                  <a:pt x="32219" y="32223"/>
                </a:cubicBezTo>
                <a:cubicBezTo>
                  <a:pt x="35757" y="28682"/>
                  <a:pt x="37748" y="23881"/>
                  <a:pt x="37748" y="18875"/>
                </a:cubicBezTo>
                <a:cubicBezTo>
                  <a:pt x="37748" y="13871"/>
                  <a:pt x="35757" y="9070"/>
                  <a:pt x="32219" y="5529"/>
                </a:cubicBezTo>
                <a:cubicBezTo>
                  <a:pt x="28678" y="1991"/>
                  <a:pt x="23878" y="1"/>
                  <a:pt x="1887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" name="Google Shape;1208;p32">
            <a:extLst>
              <a:ext uri="{FF2B5EF4-FFF2-40B4-BE49-F238E27FC236}">
                <a16:creationId xmlns:a16="http://schemas.microsoft.com/office/drawing/2014/main" xmlns="" id="{A57F4470-886D-4607-B358-641EC69EB803}"/>
              </a:ext>
            </a:extLst>
          </p:cNvPr>
          <p:cNvSpPr/>
          <p:nvPr/>
        </p:nvSpPr>
        <p:spPr>
          <a:xfrm>
            <a:off x="7321658" y="1719737"/>
            <a:ext cx="811730" cy="811730"/>
          </a:xfrm>
          <a:custGeom>
            <a:avLst/>
            <a:gdLst/>
            <a:ahLst/>
            <a:cxnLst/>
            <a:rect l="l" t="t" r="r" b="b"/>
            <a:pathLst>
              <a:path w="50520" h="50520" extrusionOk="0">
                <a:moveTo>
                  <a:pt x="25258" y="1"/>
                </a:moveTo>
                <a:cubicBezTo>
                  <a:pt x="18560" y="1"/>
                  <a:pt x="12134" y="2662"/>
                  <a:pt x="7398" y="7398"/>
                </a:cubicBezTo>
                <a:cubicBezTo>
                  <a:pt x="2659" y="12137"/>
                  <a:pt x="0" y="18561"/>
                  <a:pt x="0" y="25262"/>
                </a:cubicBezTo>
                <a:cubicBezTo>
                  <a:pt x="0" y="31960"/>
                  <a:pt x="2659" y="38386"/>
                  <a:pt x="7398" y="43122"/>
                </a:cubicBezTo>
                <a:cubicBezTo>
                  <a:pt x="12134" y="47859"/>
                  <a:pt x="18560" y="50520"/>
                  <a:pt x="25258" y="50520"/>
                </a:cubicBezTo>
                <a:cubicBezTo>
                  <a:pt x="31957" y="50520"/>
                  <a:pt x="38383" y="47859"/>
                  <a:pt x="43119" y="43122"/>
                </a:cubicBezTo>
                <a:cubicBezTo>
                  <a:pt x="47858" y="38386"/>
                  <a:pt x="50519" y="31960"/>
                  <a:pt x="50519" y="25262"/>
                </a:cubicBezTo>
                <a:cubicBezTo>
                  <a:pt x="50519" y="18561"/>
                  <a:pt x="47858" y="12137"/>
                  <a:pt x="43119" y="7398"/>
                </a:cubicBezTo>
                <a:cubicBezTo>
                  <a:pt x="38383" y="2662"/>
                  <a:pt x="31957" y="1"/>
                  <a:pt x="2525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1209;p32">
            <a:extLst>
              <a:ext uri="{FF2B5EF4-FFF2-40B4-BE49-F238E27FC236}">
                <a16:creationId xmlns:a16="http://schemas.microsoft.com/office/drawing/2014/main" xmlns="" id="{2F021CC9-00D6-42F7-8E0E-0B9ADDCC3436}"/>
              </a:ext>
            </a:extLst>
          </p:cNvPr>
          <p:cNvSpPr/>
          <p:nvPr/>
        </p:nvSpPr>
        <p:spPr>
          <a:xfrm>
            <a:off x="7424233" y="1822328"/>
            <a:ext cx="606532" cy="606564"/>
          </a:xfrm>
          <a:custGeom>
            <a:avLst/>
            <a:gdLst/>
            <a:ahLst/>
            <a:cxnLst/>
            <a:rect l="l" t="t" r="r" b="b"/>
            <a:pathLst>
              <a:path w="37749" h="37751" extrusionOk="0">
                <a:moveTo>
                  <a:pt x="18874" y="0"/>
                </a:moveTo>
                <a:cubicBezTo>
                  <a:pt x="13868" y="0"/>
                  <a:pt x="9067" y="1990"/>
                  <a:pt x="5529" y="5529"/>
                </a:cubicBezTo>
                <a:cubicBezTo>
                  <a:pt x="1988" y="9069"/>
                  <a:pt x="1" y="13870"/>
                  <a:pt x="1" y="18877"/>
                </a:cubicBezTo>
                <a:cubicBezTo>
                  <a:pt x="1" y="23880"/>
                  <a:pt x="1988" y="28681"/>
                  <a:pt x="5529" y="32222"/>
                </a:cubicBezTo>
                <a:cubicBezTo>
                  <a:pt x="9067" y="35760"/>
                  <a:pt x="13868" y="37750"/>
                  <a:pt x="18874" y="37750"/>
                </a:cubicBezTo>
                <a:cubicBezTo>
                  <a:pt x="23881" y="37750"/>
                  <a:pt x="28681" y="35760"/>
                  <a:pt x="32220" y="32222"/>
                </a:cubicBezTo>
                <a:cubicBezTo>
                  <a:pt x="35760" y="28681"/>
                  <a:pt x="37748" y="23880"/>
                  <a:pt x="37748" y="18877"/>
                </a:cubicBezTo>
                <a:cubicBezTo>
                  <a:pt x="37748" y="13870"/>
                  <a:pt x="35760" y="9069"/>
                  <a:pt x="32220" y="5529"/>
                </a:cubicBezTo>
                <a:cubicBezTo>
                  <a:pt x="28681" y="1990"/>
                  <a:pt x="23881" y="0"/>
                  <a:pt x="188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8" name="Google Shape;1219;p32">
            <a:extLst>
              <a:ext uri="{FF2B5EF4-FFF2-40B4-BE49-F238E27FC236}">
                <a16:creationId xmlns:a16="http://schemas.microsoft.com/office/drawing/2014/main" xmlns="" id="{CD7635C0-2702-4408-B18B-7AD0C28EF767}"/>
              </a:ext>
            </a:extLst>
          </p:cNvPr>
          <p:cNvGrpSpPr/>
          <p:nvPr/>
        </p:nvGrpSpPr>
        <p:grpSpPr>
          <a:xfrm>
            <a:off x="8212705" y="2567116"/>
            <a:ext cx="811730" cy="811746"/>
            <a:chOff x="4964259" y="2424308"/>
            <a:chExt cx="811730" cy="811746"/>
          </a:xfrm>
        </p:grpSpPr>
        <p:sp>
          <p:nvSpPr>
            <p:cNvPr id="29" name="Google Shape;1220;p32">
              <a:extLst>
                <a:ext uri="{FF2B5EF4-FFF2-40B4-BE49-F238E27FC236}">
                  <a16:creationId xmlns:a16="http://schemas.microsoft.com/office/drawing/2014/main" xmlns="" id="{8373BBC1-B192-4D1B-B178-F5424E4E9117}"/>
                </a:ext>
              </a:extLst>
            </p:cNvPr>
            <p:cNvSpPr/>
            <p:nvPr/>
          </p:nvSpPr>
          <p:spPr>
            <a:xfrm>
              <a:off x="4964259" y="2424308"/>
              <a:ext cx="811730" cy="811746"/>
            </a:xfrm>
            <a:custGeom>
              <a:avLst/>
              <a:gdLst/>
              <a:ahLst/>
              <a:cxnLst/>
              <a:rect l="l" t="t" r="r" b="b"/>
              <a:pathLst>
                <a:path w="50520" h="50521" extrusionOk="0">
                  <a:moveTo>
                    <a:pt x="25261" y="1"/>
                  </a:moveTo>
                  <a:cubicBezTo>
                    <a:pt x="18563" y="1"/>
                    <a:pt x="12137" y="2662"/>
                    <a:pt x="7401" y="7401"/>
                  </a:cubicBezTo>
                  <a:cubicBezTo>
                    <a:pt x="2662" y="12138"/>
                    <a:pt x="0" y="18563"/>
                    <a:pt x="0" y="25262"/>
                  </a:cubicBezTo>
                  <a:cubicBezTo>
                    <a:pt x="0" y="31960"/>
                    <a:pt x="2662" y="38386"/>
                    <a:pt x="7401" y="43122"/>
                  </a:cubicBezTo>
                  <a:cubicBezTo>
                    <a:pt x="12137" y="47861"/>
                    <a:pt x="18563" y="50520"/>
                    <a:pt x="25261" y="50520"/>
                  </a:cubicBezTo>
                  <a:cubicBezTo>
                    <a:pt x="31960" y="50520"/>
                    <a:pt x="38385" y="47861"/>
                    <a:pt x="43122" y="43122"/>
                  </a:cubicBezTo>
                  <a:cubicBezTo>
                    <a:pt x="47861" y="38386"/>
                    <a:pt x="50520" y="31960"/>
                    <a:pt x="50520" y="25262"/>
                  </a:cubicBezTo>
                  <a:cubicBezTo>
                    <a:pt x="50520" y="18563"/>
                    <a:pt x="47861" y="12138"/>
                    <a:pt x="43122" y="7401"/>
                  </a:cubicBezTo>
                  <a:cubicBezTo>
                    <a:pt x="38385" y="2662"/>
                    <a:pt x="31960" y="1"/>
                    <a:pt x="252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221;p32">
              <a:extLst>
                <a:ext uri="{FF2B5EF4-FFF2-40B4-BE49-F238E27FC236}">
                  <a16:creationId xmlns:a16="http://schemas.microsoft.com/office/drawing/2014/main" xmlns="" id="{2C4C17D0-D723-4CFD-8C15-ADD8B4F73FCE}"/>
                </a:ext>
              </a:extLst>
            </p:cNvPr>
            <p:cNvSpPr/>
            <p:nvPr/>
          </p:nvSpPr>
          <p:spPr>
            <a:xfrm>
              <a:off x="5066882" y="2526931"/>
              <a:ext cx="606532" cy="606532"/>
            </a:xfrm>
            <a:custGeom>
              <a:avLst/>
              <a:gdLst/>
              <a:ahLst/>
              <a:cxnLst/>
              <a:rect l="l" t="t" r="r" b="b"/>
              <a:pathLst>
                <a:path w="37749" h="37749" extrusionOk="0">
                  <a:moveTo>
                    <a:pt x="18874" y="1"/>
                  </a:moveTo>
                  <a:cubicBezTo>
                    <a:pt x="13868" y="1"/>
                    <a:pt x="9067" y="1989"/>
                    <a:pt x="5529" y="5529"/>
                  </a:cubicBezTo>
                  <a:cubicBezTo>
                    <a:pt x="1988" y="9068"/>
                    <a:pt x="1" y="13868"/>
                    <a:pt x="1" y="18875"/>
                  </a:cubicBezTo>
                  <a:cubicBezTo>
                    <a:pt x="1" y="23881"/>
                    <a:pt x="1988" y="28682"/>
                    <a:pt x="5529" y="32220"/>
                  </a:cubicBezTo>
                  <a:cubicBezTo>
                    <a:pt x="9067" y="35761"/>
                    <a:pt x="13868" y="37748"/>
                    <a:pt x="18874" y="37748"/>
                  </a:cubicBezTo>
                  <a:cubicBezTo>
                    <a:pt x="23881" y="37748"/>
                    <a:pt x="28681" y="35761"/>
                    <a:pt x="32220" y="32220"/>
                  </a:cubicBezTo>
                  <a:cubicBezTo>
                    <a:pt x="35760" y="28682"/>
                    <a:pt x="37748" y="23881"/>
                    <a:pt x="37748" y="18875"/>
                  </a:cubicBezTo>
                  <a:cubicBezTo>
                    <a:pt x="37748" y="13868"/>
                    <a:pt x="35760" y="9068"/>
                    <a:pt x="32220" y="5529"/>
                  </a:cubicBezTo>
                  <a:cubicBezTo>
                    <a:pt x="28681" y="1989"/>
                    <a:pt x="23881" y="1"/>
                    <a:pt x="188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1" name="Google Shape;1250;p32">
            <a:extLst>
              <a:ext uri="{FF2B5EF4-FFF2-40B4-BE49-F238E27FC236}">
                <a16:creationId xmlns:a16="http://schemas.microsoft.com/office/drawing/2014/main" xmlns="" id="{D84F5540-C9DE-4D85-8F62-E9192060C49A}"/>
              </a:ext>
            </a:extLst>
          </p:cNvPr>
          <p:cNvSpPr/>
          <p:nvPr/>
        </p:nvSpPr>
        <p:spPr>
          <a:xfrm>
            <a:off x="8006358" y="3073383"/>
            <a:ext cx="39600" cy="306000"/>
          </a:xfrm>
          <a:prstGeom prst="rect">
            <a:avLst/>
          </a:prstGeom>
          <a:solidFill>
            <a:srgbClr val="66AAA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AEDDDC66-902B-4C24-B3CE-F0F8D14B8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097" y="2672626"/>
            <a:ext cx="535900" cy="5359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F9818326-F9F7-4E6A-A4D6-86F1DA40C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1906" y="3975751"/>
            <a:ext cx="611965" cy="61196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FF4291E3-030C-44CA-8366-74D0B4B207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6166" y="1873428"/>
            <a:ext cx="504468" cy="50446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32060697-267C-4CD1-BD9F-75A1897E3F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9393" y="3362960"/>
            <a:ext cx="426520" cy="42652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83ED62C8-AC63-4259-871F-A992FC9083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6081" y="4385471"/>
            <a:ext cx="548756" cy="548756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7806992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61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77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740" y="1310095"/>
            <a:ext cx="3432414" cy="3254799"/>
          </a:xfrm>
          <a:prstGeom prst="rect">
            <a:avLst/>
          </a:prstGeom>
        </p:spPr>
      </p:pic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62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950" y="908053"/>
            <a:ext cx="9144000" cy="913800"/>
          </a:xfrm>
        </p:spPr>
        <p:txBody>
          <a:bodyPr/>
          <a:lstStyle/>
          <a:p>
            <a:r>
              <a:rPr lang="en-US" sz="2400" dirty="0"/>
              <a:t>HAVC </a:t>
            </a:r>
            <a:r>
              <a:rPr lang="en-US" sz="2400" dirty="0" smtClean="0"/>
              <a:t>System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552723" y="1118241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VRF System has been considered.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A133689-CE66-435E-9FAE-6DBE9A70305D}"/>
              </a:ext>
            </a:extLst>
          </p:cNvPr>
          <p:cNvSpPr txBox="1"/>
          <p:nvPr/>
        </p:nvSpPr>
        <p:spPr>
          <a:xfrm>
            <a:off x="616932" y="1600320"/>
            <a:ext cx="8343953" cy="355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HVAC System Used Components: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Air handling Unit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Ducts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Diffusers</a:t>
            </a:r>
          </a:p>
          <a:p>
            <a:pPr marL="342900" indent="-342900">
              <a:lnSpc>
                <a:spcPct val="20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Split unit</a:t>
            </a:r>
          </a:p>
          <a:p>
            <a:pPr marR="0" lvl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80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63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950" y="908053"/>
            <a:ext cx="9144000" cy="913800"/>
          </a:xfrm>
        </p:spPr>
        <p:txBody>
          <a:bodyPr/>
          <a:lstStyle/>
          <a:p>
            <a:r>
              <a:rPr lang="en-US" sz="2400" dirty="0"/>
              <a:t>HAVC </a:t>
            </a:r>
            <a:r>
              <a:rPr lang="en-US" sz="2400" dirty="0" smtClean="0"/>
              <a:t>System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555519" y="1177402"/>
            <a:ext cx="834395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Design Capacity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= 188 kW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>
              <a:lnSpc>
                <a:spcPct val="250000"/>
              </a:lnSpc>
              <a:buClr>
                <a:schemeClr val="accent4"/>
              </a:buClr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Total Design Flowrate =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10000 L/sec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.</a:t>
            </a:r>
          </a:p>
          <a:p>
            <a:pPr>
              <a:lnSpc>
                <a:spcPct val="250000"/>
              </a:lnSpc>
              <a:buClr>
                <a:schemeClr val="accent4"/>
              </a:buClr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0D629AD-0C02-48E4-8FD2-C687A4D3BFD3}"/>
              </a:ext>
            </a:extLst>
          </p:cNvPr>
          <p:cNvSpPr txBox="1"/>
          <p:nvPr/>
        </p:nvSpPr>
        <p:spPr>
          <a:xfrm>
            <a:off x="5474317" y="4355440"/>
            <a:ext cx="24526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Air Handling Unit Catalogue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9211" y="1456407"/>
            <a:ext cx="4359192" cy="287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2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64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950" y="908053"/>
            <a:ext cx="9144000" cy="913800"/>
          </a:xfrm>
        </p:spPr>
        <p:txBody>
          <a:bodyPr/>
          <a:lstStyle/>
          <a:p>
            <a:r>
              <a:rPr lang="en-US" sz="2400" dirty="0"/>
              <a:t>HAVC </a:t>
            </a:r>
            <a:r>
              <a:rPr lang="en-US" sz="2400" dirty="0" smtClean="0"/>
              <a:t>System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75468CF-2645-49DA-92AE-27CB9DF5A5A1}"/>
              </a:ext>
            </a:extLst>
          </p:cNvPr>
          <p:cNvSpPr txBox="1"/>
          <p:nvPr/>
        </p:nvSpPr>
        <p:spPr>
          <a:xfrm>
            <a:off x="4064867" y="4257161"/>
            <a:ext cx="15034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Ground Floor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487" y="1282365"/>
            <a:ext cx="6280937" cy="297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88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65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950" y="908053"/>
            <a:ext cx="9144000" cy="913800"/>
          </a:xfrm>
        </p:spPr>
        <p:txBody>
          <a:bodyPr/>
          <a:lstStyle/>
          <a:p>
            <a:r>
              <a:rPr lang="en-US" sz="2400" dirty="0"/>
              <a:t>HAVC </a:t>
            </a:r>
            <a:r>
              <a:rPr lang="en-US" sz="2400" dirty="0" smtClean="0"/>
              <a:t>System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75468CF-2645-49DA-92AE-27CB9DF5A5A1}"/>
              </a:ext>
            </a:extLst>
          </p:cNvPr>
          <p:cNvSpPr txBox="1"/>
          <p:nvPr/>
        </p:nvSpPr>
        <p:spPr>
          <a:xfrm>
            <a:off x="5907318" y="1337798"/>
            <a:ext cx="12403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HEPA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9823" y="1645575"/>
            <a:ext cx="4377546" cy="29228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75468CF-2645-49DA-92AE-27CB9DF5A5A1}"/>
              </a:ext>
            </a:extLst>
          </p:cNvPr>
          <p:cNvSpPr txBox="1"/>
          <p:nvPr/>
        </p:nvSpPr>
        <p:spPr>
          <a:xfrm>
            <a:off x="2160813" y="1281855"/>
            <a:ext cx="10668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NACH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42" y="1661119"/>
            <a:ext cx="3590181" cy="7985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765" y="2574919"/>
            <a:ext cx="3725924" cy="17104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0D629AD-0C02-48E4-8FD2-C687A4D3BFD3}"/>
              </a:ext>
            </a:extLst>
          </p:cNvPr>
          <p:cNvSpPr txBox="1"/>
          <p:nvPr/>
        </p:nvSpPr>
        <p:spPr>
          <a:xfrm>
            <a:off x="1243887" y="4341019"/>
            <a:ext cx="21066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Fan Coil Catalogue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41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66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950" y="908053"/>
            <a:ext cx="9144000" cy="913800"/>
          </a:xfrm>
        </p:spPr>
        <p:txBody>
          <a:bodyPr/>
          <a:lstStyle/>
          <a:p>
            <a:r>
              <a:rPr lang="en-US" sz="2400" dirty="0"/>
              <a:t>HAVC </a:t>
            </a:r>
            <a:r>
              <a:rPr lang="en-US" sz="2400" dirty="0" smtClean="0"/>
              <a:t>System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75468CF-2645-49DA-92AE-27CB9DF5A5A1}"/>
              </a:ext>
            </a:extLst>
          </p:cNvPr>
          <p:cNvSpPr txBox="1"/>
          <p:nvPr/>
        </p:nvSpPr>
        <p:spPr>
          <a:xfrm>
            <a:off x="595281" y="1340372"/>
            <a:ext cx="23257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/>
              <a:t>diffuser </a:t>
            </a:r>
            <a:r>
              <a:rPr lang="en-US" dirty="0"/>
              <a:t>design with check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7883" y="1285781"/>
            <a:ext cx="5130775" cy="329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68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67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950" y="908053"/>
            <a:ext cx="9144000" cy="913800"/>
          </a:xfrm>
        </p:spPr>
        <p:txBody>
          <a:bodyPr/>
          <a:lstStyle/>
          <a:p>
            <a:r>
              <a:rPr lang="en-US" sz="2400" dirty="0"/>
              <a:t>HAVC </a:t>
            </a:r>
            <a:r>
              <a:rPr lang="en-US" sz="2400" dirty="0" smtClean="0"/>
              <a:t>System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75468CF-2645-49DA-92AE-27CB9DF5A5A1}"/>
              </a:ext>
            </a:extLst>
          </p:cNvPr>
          <p:cNvSpPr txBox="1"/>
          <p:nvPr/>
        </p:nvSpPr>
        <p:spPr>
          <a:xfrm>
            <a:off x="497312" y="1257260"/>
            <a:ext cx="19115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smtClean="0"/>
              <a:t>Split </a:t>
            </a:r>
            <a:r>
              <a:rPr lang="en-US" sz="1600" dirty="0"/>
              <a:t>unit </a:t>
            </a:r>
            <a:r>
              <a:rPr lang="en-US" sz="1600" dirty="0" smtClean="0"/>
              <a:t>design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4061" y="1565037"/>
            <a:ext cx="6018803" cy="287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09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68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98" y="1228776"/>
            <a:ext cx="9144000" cy="913800"/>
          </a:xfrm>
        </p:spPr>
        <p:txBody>
          <a:bodyPr/>
          <a:lstStyle/>
          <a:p>
            <a:r>
              <a:rPr lang="en-US" sz="2400" dirty="0"/>
              <a:t>Water Supply system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75468CF-2645-49DA-92AE-27CB9DF5A5A1}"/>
              </a:ext>
            </a:extLst>
          </p:cNvPr>
          <p:cNvSpPr txBox="1"/>
          <p:nvPr/>
        </p:nvSpPr>
        <p:spPr>
          <a:xfrm>
            <a:off x="638409" y="1036736"/>
            <a:ext cx="15952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/>
              <a:t>Fixture unit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3612" y="1190625"/>
            <a:ext cx="5566084" cy="328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71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69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98" y="1228776"/>
            <a:ext cx="9144000" cy="913800"/>
          </a:xfrm>
        </p:spPr>
        <p:txBody>
          <a:bodyPr/>
          <a:lstStyle/>
          <a:p>
            <a:r>
              <a:rPr lang="en-US" sz="2400" dirty="0"/>
              <a:t>Water Supply system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1039" y="1228776"/>
            <a:ext cx="2328365" cy="33745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582" y="1260312"/>
            <a:ext cx="3156066" cy="323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22265FB-406C-436E-8159-BC10A9F02620}"/>
              </a:ext>
            </a:extLst>
          </p:cNvPr>
          <p:cNvSpPr/>
          <p:nvPr/>
        </p:nvSpPr>
        <p:spPr>
          <a:xfrm>
            <a:off x="-58723" y="1125273"/>
            <a:ext cx="21595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800" dirty="0" smtClean="0">
                <a:ln w="0"/>
                <a:solidFill>
                  <a:srgbClr val="434343"/>
                </a:solidFill>
              </a:rPr>
              <a:t>Adding </a:t>
            </a:r>
            <a:r>
              <a:rPr lang="en-US" sz="1800" dirty="0">
                <a:ln w="0"/>
                <a:solidFill>
                  <a:srgbClr val="434343"/>
                </a:solidFill>
              </a:rPr>
              <a:t>a </a:t>
            </a:r>
            <a:endParaRPr lang="en-US" sz="1800" dirty="0" smtClean="0">
              <a:ln w="0"/>
              <a:solidFill>
                <a:srgbClr val="434343"/>
              </a:solidFill>
            </a:endParaRPr>
          </a:p>
          <a:p>
            <a:pPr algn="ctr"/>
            <a:r>
              <a:rPr lang="en-US" sz="1800" dirty="0" smtClean="0">
                <a:ln w="0"/>
                <a:solidFill>
                  <a:srgbClr val="434343"/>
                </a:solidFill>
              </a:rPr>
              <a:t>ambulance </a:t>
            </a:r>
            <a:r>
              <a:rPr lang="en-US" sz="1800" dirty="0">
                <a:ln w="0"/>
                <a:solidFill>
                  <a:srgbClr val="434343"/>
                </a:solidFill>
              </a:rPr>
              <a:t>bridge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490" y="406656"/>
            <a:ext cx="7056510" cy="40687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7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24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70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98" y="1228776"/>
            <a:ext cx="9144000" cy="913800"/>
          </a:xfrm>
        </p:spPr>
        <p:txBody>
          <a:bodyPr/>
          <a:lstStyle/>
          <a:p>
            <a:r>
              <a:rPr lang="en-US" sz="2400" dirty="0"/>
              <a:t>Water Supply system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2339" y="3368985"/>
            <a:ext cx="2249930" cy="11409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3746" y="1460311"/>
            <a:ext cx="2744170" cy="30496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5555" y="1685676"/>
            <a:ext cx="1428182" cy="15587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7254" y="1685676"/>
            <a:ext cx="1457960" cy="15662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75468CF-2645-49DA-92AE-27CB9DF5A5A1}"/>
              </a:ext>
            </a:extLst>
          </p:cNvPr>
          <p:cNvSpPr txBox="1"/>
          <p:nvPr/>
        </p:nvSpPr>
        <p:spPr>
          <a:xfrm>
            <a:off x="492534" y="1149449"/>
            <a:ext cx="25142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/>
              <a:t>Water loss and limiter used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66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71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98" y="1228776"/>
            <a:ext cx="9144000" cy="913800"/>
          </a:xfrm>
        </p:spPr>
        <p:txBody>
          <a:bodyPr/>
          <a:lstStyle/>
          <a:p>
            <a:r>
              <a:rPr lang="en-US" sz="2400" dirty="0"/>
              <a:t>Water Supply system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3842" y="1433794"/>
            <a:ext cx="5608434" cy="29874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75468CF-2645-49DA-92AE-27CB9DF5A5A1}"/>
              </a:ext>
            </a:extLst>
          </p:cNvPr>
          <p:cNvSpPr txBox="1"/>
          <p:nvPr/>
        </p:nvSpPr>
        <p:spPr>
          <a:xfrm>
            <a:off x="492534" y="1149449"/>
            <a:ext cx="25142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/>
              <a:t>Water for fifth plan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9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72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98" y="1228776"/>
            <a:ext cx="9144000" cy="913800"/>
          </a:xfrm>
        </p:spPr>
        <p:txBody>
          <a:bodyPr/>
          <a:lstStyle/>
          <a:p>
            <a:r>
              <a:rPr lang="en-US" sz="2400" dirty="0"/>
              <a:t>Water Supply system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4994" y="1536553"/>
            <a:ext cx="4895619" cy="29991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75468CF-2645-49DA-92AE-27CB9DF5A5A1}"/>
              </a:ext>
            </a:extLst>
          </p:cNvPr>
          <p:cNvSpPr txBox="1"/>
          <p:nvPr/>
        </p:nvSpPr>
        <p:spPr>
          <a:xfrm>
            <a:off x="492534" y="1149449"/>
            <a:ext cx="25142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/>
              <a:t>Water Tank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13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73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98" y="1228776"/>
            <a:ext cx="9144000" cy="913800"/>
          </a:xfrm>
        </p:spPr>
        <p:txBody>
          <a:bodyPr/>
          <a:lstStyle/>
          <a:p>
            <a:r>
              <a:rPr lang="en-US" sz="2400" dirty="0"/>
              <a:t>Water Supply system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9834" y="1612000"/>
            <a:ext cx="4159838" cy="28225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232" y="2062732"/>
            <a:ext cx="3769815" cy="17176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75468CF-2645-49DA-92AE-27CB9DF5A5A1}"/>
              </a:ext>
            </a:extLst>
          </p:cNvPr>
          <p:cNvSpPr txBox="1"/>
          <p:nvPr/>
        </p:nvSpPr>
        <p:spPr>
          <a:xfrm>
            <a:off x="524232" y="1228776"/>
            <a:ext cx="25142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smtClean="0"/>
              <a:t>Solar boiler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63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74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Artificial Lighting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89245DE-E2C1-4A45-8FF0-2E82D347B159}"/>
              </a:ext>
            </a:extLst>
          </p:cNvPr>
          <p:cNvSpPr txBox="1"/>
          <p:nvPr/>
        </p:nvSpPr>
        <p:spPr>
          <a:xfrm>
            <a:off x="591853" y="1317332"/>
            <a:ext cx="8383196" cy="3739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CSDD</a:t>
            </a:r>
            <a:endParaRPr lang="en-US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Operation Room</a:t>
            </a:r>
            <a:endParaRPr lang="en-US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Recovery Room </a:t>
            </a:r>
            <a:endParaRPr lang="en-US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indent="-342900">
              <a:lnSpc>
                <a:spcPct val="150000"/>
              </a:lnSpc>
              <a:buClr>
                <a:schemeClr val="bg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Reception Room                                                                                           </a:t>
            </a:r>
            <a:r>
              <a:rPr lang="en-US" sz="1000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Operation Room                                            CSDD</a:t>
            </a:r>
            <a:endParaRPr lang="en-US" sz="1000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Clinic Room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Patient Room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Emergency </a:t>
            </a:r>
          </a:p>
          <a:p>
            <a:pPr marL="342900" marR="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Pharmacy                                                                                                              </a:t>
            </a:r>
          </a:p>
          <a:p>
            <a:pPr>
              <a:lnSpc>
                <a:spcPct val="150000"/>
              </a:lnSpc>
              <a:buClr>
                <a:schemeClr val="bg2"/>
              </a:buClr>
            </a:pPr>
            <a:r>
              <a:rPr lang="en-US" dirty="0" smtClean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                                                                                                                                             </a:t>
            </a:r>
            <a:r>
              <a:rPr lang="en-US" sz="1000" dirty="0" smtClean="0"/>
              <a:t>RECOVERY                    STERILE </a:t>
            </a:r>
            <a:r>
              <a:rPr lang="en-US" sz="1000" dirty="0"/>
              <a:t>AREA</a:t>
            </a:r>
            <a:endParaRPr lang="en-GB" sz="1000" dirty="0"/>
          </a:p>
          <a:p>
            <a:pPr>
              <a:lnSpc>
                <a:spcPct val="150000"/>
              </a:lnSpc>
              <a:buClr>
                <a:schemeClr val="bg2"/>
              </a:buClr>
            </a:pPr>
            <a:endParaRPr lang="en-US" dirty="0">
              <a:solidFill>
                <a:schemeClr val="tx1"/>
              </a:solidFill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6" name="صورة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771" y="1501732"/>
            <a:ext cx="1287780" cy="1253490"/>
          </a:xfrm>
          <a:prstGeom prst="rect">
            <a:avLst/>
          </a:prstGeom>
        </p:spPr>
      </p:pic>
      <p:pic>
        <p:nvPicPr>
          <p:cNvPr id="7" name="صورة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840" y="1501732"/>
            <a:ext cx="1181100" cy="1253490"/>
          </a:xfrm>
          <a:prstGeom prst="rect">
            <a:avLst/>
          </a:prstGeom>
        </p:spPr>
      </p:pic>
      <p:pic>
        <p:nvPicPr>
          <p:cNvPr id="8" name="صورة 1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840" y="3301630"/>
            <a:ext cx="1280160" cy="1024890"/>
          </a:xfrm>
          <a:prstGeom prst="rect">
            <a:avLst/>
          </a:prstGeom>
        </p:spPr>
      </p:pic>
      <p:pic>
        <p:nvPicPr>
          <p:cNvPr id="9" name="صورة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771" y="3366750"/>
            <a:ext cx="1325880" cy="8946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469544" y="955324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6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DIALux</a:t>
            </a:r>
            <a:r>
              <a:rPr lang="en-US" sz="16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has been used for </a:t>
            </a:r>
            <a:r>
              <a:rPr lang="en-US" sz="1600" dirty="0" smtClean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Space </a:t>
            </a:r>
            <a:r>
              <a:rPr lang="en-US" sz="16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Analysis and Design</a:t>
            </a:r>
            <a:r>
              <a:rPr lang="en-US" sz="1800" dirty="0"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.</a:t>
            </a: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26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75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Artificial Lighting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479055" y="936901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Reception Room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12" name="صورة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" y="1674799"/>
            <a:ext cx="2727960" cy="2540661"/>
          </a:xfrm>
          <a:prstGeom prst="rect">
            <a:avLst/>
          </a:prstGeom>
        </p:spPr>
      </p:pic>
      <p:pic>
        <p:nvPicPr>
          <p:cNvPr id="13" name="صورة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382" y="1679512"/>
            <a:ext cx="1709736" cy="1954530"/>
          </a:xfrm>
          <a:prstGeom prst="rect">
            <a:avLst/>
          </a:prstGeom>
        </p:spPr>
      </p:pic>
      <p:pic>
        <p:nvPicPr>
          <p:cNvPr id="14" name="صورة 12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3" b="-6313"/>
          <a:stretch/>
        </p:blipFill>
        <p:spPr bwMode="auto">
          <a:xfrm>
            <a:off x="4477917" y="3774833"/>
            <a:ext cx="3970020" cy="7819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صورة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262" y="969952"/>
            <a:ext cx="1152524" cy="266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0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76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Artificial Lighting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201137"/>
              </p:ext>
            </p:extLst>
          </p:nvPr>
        </p:nvGraphicFramePr>
        <p:xfrm>
          <a:off x="4500154" y="1639082"/>
          <a:ext cx="3997578" cy="220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305942" y="781950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 smtClean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Patient Room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6" name="صورة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" y="1597183"/>
            <a:ext cx="2385060" cy="2478405"/>
          </a:xfrm>
          <a:prstGeom prst="rect">
            <a:avLst/>
          </a:prstGeom>
        </p:spPr>
      </p:pic>
      <p:pic>
        <p:nvPicPr>
          <p:cNvPr id="7" name="صورة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918" y="1450828"/>
            <a:ext cx="1336028" cy="2008880"/>
          </a:xfrm>
          <a:prstGeom prst="rect">
            <a:avLst/>
          </a:prstGeom>
        </p:spPr>
      </p:pic>
      <p:pic>
        <p:nvPicPr>
          <p:cNvPr id="8" name="صورة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850" y="3919072"/>
            <a:ext cx="4171976" cy="567242"/>
          </a:xfrm>
          <a:prstGeom prst="rect">
            <a:avLst/>
          </a:prstGeom>
        </p:spPr>
      </p:pic>
      <p:pic>
        <p:nvPicPr>
          <p:cNvPr id="9" name="صورة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833" y="992660"/>
            <a:ext cx="890175" cy="269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9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لا يتوفر وصف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39" y="1416673"/>
            <a:ext cx="3842194" cy="279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لا يتوفر وصف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233" y="1270485"/>
            <a:ext cx="3926287" cy="311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77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Artificial Lighting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F62DD7-425D-42B5-84B1-471781B66753}"/>
              </a:ext>
            </a:extLst>
          </p:cNvPr>
          <p:cNvSpPr txBox="1"/>
          <p:nvPr/>
        </p:nvSpPr>
        <p:spPr>
          <a:xfrm>
            <a:off x="444237" y="850367"/>
            <a:ext cx="8343953" cy="1302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Lighting Plans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latin typeface="EB Garamond" panose="020B0604020202020204" charset="0"/>
              <a:ea typeface="EB Garamond" panose="020B0604020202020204" charset="0"/>
              <a:cs typeface="EB Garamond" panose="020B060402020202020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6882889-E06C-4D39-9E32-71AF9B832C81}"/>
              </a:ext>
            </a:extLst>
          </p:cNvPr>
          <p:cNvSpPr txBox="1"/>
          <p:nvPr/>
        </p:nvSpPr>
        <p:spPr>
          <a:xfrm>
            <a:off x="1712561" y="4108099"/>
            <a:ext cx="15665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Five </a:t>
            </a:r>
            <a:r>
              <a:rPr lang="en-US" dirty="0">
                <a:solidFill>
                  <a:schemeClr val="tx1"/>
                </a:solidFill>
              </a:rPr>
              <a:t>Floor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64C6BFF-E619-4B40-829E-262432F34866}"/>
              </a:ext>
            </a:extLst>
          </p:cNvPr>
          <p:cNvSpPr txBox="1"/>
          <p:nvPr/>
        </p:nvSpPr>
        <p:spPr>
          <a:xfrm>
            <a:off x="5927418" y="4108098"/>
            <a:ext cx="14762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Second  </a:t>
            </a:r>
            <a:r>
              <a:rPr lang="en-US" sz="1400" dirty="0">
                <a:solidFill>
                  <a:schemeClr val="tx1"/>
                </a:solidFill>
              </a:rPr>
              <a:t>Floor</a:t>
            </a:r>
          </a:p>
        </p:txBody>
      </p:sp>
    </p:spTree>
    <p:extLst>
      <p:ext uri="{BB962C8B-B14F-4D97-AF65-F5344CB8AC3E}">
        <p14:creationId xmlns:p14="http://schemas.microsoft.com/office/powerpoint/2010/main" val="140264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78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 smtClean="0"/>
              <a:t>Drainage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10" name="مستطيل 3"/>
          <p:cNvSpPr/>
          <p:nvPr/>
        </p:nvSpPr>
        <p:spPr>
          <a:xfrm>
            <a:off x="570620" y="1484675"/>
            <a:ext cx="637032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Used Diameters</a:t>
            </a:r>
          </a:p>
          <a:p>
            <a:pPr marL="342900" lvl="0" indent="-342900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W.C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Horizontal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Pipe = 4″ at slope of 1%</a:t>
            </a:r>
          </a:p>
          <a:p>
            <a:pPr marL="342900" indent="-342900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Lavatory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Horizontal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Pipe = 2″ at slope of 2%</a:t>
            </a:r>
          </a:p>
          <a:p>
            <a:pPr marL="342900" indent="-342900">
              <a:lnSpc>
                <a:spcPct val="150000"/>
              </a:lnSpc>
              <a:buClr>
                <a:schemeClr val="accent4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Main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Manhole’s Pipe = 6″ at slope of 1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%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27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79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 smtClean="0"/>
              <a:t>Drainage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DA5574F-04E1-4383-8F71-C2E80BAB6DB2}"/>
              </a:ext>
            </a:extLst>
          </p:cNvPr>
          <p:cNvSpPr txBox="1"/>
          <p:nvPr/>
        </p:nvSpPr>
        <p:spPr>
          <a:xfrm>
            <a:off x="692654" y="976373"/>
            <a:ext cx="8343953" cy="665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Drainage System Sample Plans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681" y="1642196"/>
            <a:ext cx="5155219" cy="281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56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22265FB-406C-436E-8159-BC10A9F02620}"/>
              </a:ext>
            </a:extLst>
          </p:cNvPr>
          <p:cNvSpPr/>
          <p:nvPr/>
        </p:nvSpPr>
        <p:spPr>
          <a:xfrm>
            <a:off x="4748697" y="4812068"/>
            <a:ext cx="1813317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 smtClean="0">
                <a:ln w="0"/>
                <a:solidFill>
                  <a:srgbClr val="434343"/>
                </a:solidFill>
              </a:rPr>
              <a:t>Added basement floor 3</a:t>
            </a:r>
            <a:endParaRPr lang="en-US" sz="1200" dirty="0">
              <a:ln w="0"/>
              <a:solidFill>
                <a:srgbClr val="434343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22265FB-406C-436E-8159-BC10A9F02620}"/>
              </a:ext>
            </a:extLst>
          </p:cNvPr>
          <p:cNvSpPr/>
          <p:nvPr/>
        </p:nvSpPr>
        <p:spPr>
          <a:xfrm>
            <a:off x="0" y="1093076"/>
            <a:ext cx="251863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800" dirty="0" smtClean="0">
                <a:ln w="0"/>
                <a:solidFill>
                  <a:srgbClr val="434343"/>
                </a:solidFill>
              </a:rPr>
              <a:t>Adding a Parking floor </a:t>
            </a:r>
            <a:endParaRPr lang="en-US" sz="1800" dirty="0">
              <a:ln w="0"/>
              <a:solidFill>
                <a:srgbClr val="43434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086" y="-1"/>
            <a:ext cx="6625914" cy="44855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8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15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80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 smtClean="0"/>
              <a:t>Drainage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pic>
        <p:nvPicPr>
          <p:cNvPr id="5" name="Picture 2" descr="لا يتوفر وصف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86" y="1489586"/>
            <a:ext cx="3276102" cy="314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877" y="1382906"/>
            <a:ext cx="4220781" cy="3092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3"/>
          <p:cNvSpPr/>
          <p:nvPr/>
        </p:nvSpPr>
        <p:spPr>
          <a:xfrm>
            <a:off x="575526" y="930275"/>
            <a:ext cx="243528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Drainage System Sample Plans</a:t>
            </a:r>
            <a:endParaRPr lang="en-US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81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 smtClean="0"/>
              <a:t>Drainage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DA5574F-04E1-4383-8F71-C2E80BAB6DB2}"/>
              </a:ext>
            </a:extLst>
          </p:cNvPr>
          <p:cNvSpPr txBox="1"/>
          <p:nvPr/>
        </p:nvSpPr>
        <p:spPr>
          <a:xfrm>
            <a:off x="644961" y="1023500"/>
            <a:ext cx="7903697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Rainwater System </a:t>
            </a:r>
            <a:endParaRPr lang="en-US" sz="1800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9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93" y="1738388"/>
            <a:ext cx="3816021" cy="2822215"/>
          </a:xfrm>
          <a:prstGeom prst="rect">
            <a:avLst/>
          </a:prstGeom>
        </p:spPr>
      </p:pic>
      <p:pic>
        <p:nvPicPr>
          <p:cNvPr id="10" name="Picture 2" descr="لا يتوفر وصف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92" y="1738388"/>
            <a:ext cx="3344006" cy="268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09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82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Fire Fighting System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1A133EC-9859-4904-95F7-353D6ED57739}"/>
              </a:ext>
            </a:extLst>
          </p:cNvPr>
          <p:cNvSpPr txBox="1"/>
          <p:nvPr/>
        </p:nvSpPr>
        <p:spPr>
          <a:xfrm>
            <a:off x="413671" y="850017"/>
            <a:ext cx="7795457" cy="42934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Used Fire-fighting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System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Sprinkler 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System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Fire Hose Stations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Fire alarm System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Dry Stand Pipe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Fire-fighting 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Signs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FM200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Dry chemical fire extinguisher</a:t>
            </a:r>
          </a:p>
          <a:p>
            <a:pPr marL="342900" marR="0" lvl="0" indent="-3429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Font typeface="+mj-lt"/>
              <a:buAutoNum type="arabicPeriod"/>
            </a:pP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Manual ABC fire extinguisher</a:t>
            </a:r>
          </a:p>
          <a:p>
            <a:pPr marR="0" lvl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6" name="Picture 5" descr="Nirakar Fire Safety">
            <a:extLst>
              <a:ext uri="{FF2B5EF4-FFF2-40B4-BE49-F238E27FC236}">
                <a16:creationId xmlns:a16="http://schemas.microsoft.com/office/drawing/2014/main" xmlns="" id="{950A971E-EA27-4240-82D6-BB347194B1AB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5" r="22361"/>
          <a:stretch/>
        </p:blipFill>
        <p:spPr bwMode="auto">
          <a:xfrm>
            <a:off x="4838187" y="3242149"/>
            <a:ext cx="1254145" cy="13172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B08FE1A-77DB-4287-B735-AE886FA5738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597821" y="1427815"/>
            <a:ext cx="2047695" cy="16706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Fire Alarm Systems | UNISAFE Fire Protection &amp; Safety Systems | Cairo, Egypt">
            <a:extLst>
              <a:ext uri="{FF2B5EF4-FFF2-40B4-BE49-F238E27FC236}">
                <a16:creationId xmlns:a16="http://schemas.microsoft.com/office/drawing/2014/main" xmlns="" id="{F36F5A11-D571-4262-8071-A05A3D86E8C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061" y="3242149"/>
            <a:ext cx="2310170" cy="13172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924E1CF-9442-49B4-B682-1414E4D8CCF2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3486244" y="2300984"/>
            <a:ext cx="1167531" cy="12315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390DD52-B946-4B51-8788-CE1A66AD1689}"/>
              </a:ext>
            </a:extLst>
          </p:cNvPr>
          <p:cNvPicPr/>
          <p:nvPr/>
        </p:nvPicPr>
        <p:blipFill rotWithShape="1">
          <a:blip r:embed="rId7"/>
          <a:srcRect r="13144" b="1772"/>
          <a:stretch/>
        </p:blipFill>
        <p:spPr bwMode="auto">
          <a:xfrm>
            <a:off x="4946376" y="1695905"/>
            <a:ext cx="1282621" cy="1210159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5663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83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Fire Fighting System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78207FB-1F27-4C96-B6E8-4085D71D8658}"/>
              </a:ext>
            </a:extLst>
          </p:cNvPr>
          <p:cNvSpPr txBox="1"/>
          <p:nvPr/>
        </p:nvSpPr>
        <p:spPr>
          <a:xfrm>
            <a:off x="1128887" y="4176948"/>
            <a:ext cx="29938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Six 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Floor Fire-Fighting Plan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13A7334-D68D-4F8B-9E44-CD2C1376AFDA}"/>
              </a:ext>
            </a:extLst>
          </p:cNvPr>
          <p:cNvSpPr txBox="1"/>
          <p:nvPr/>
        </p:nvSpPr>
        <p:spPr>
          <a:xfrm>
            <a:off x="6324568" y="4048026"/>
            <a:ext cx="22197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Fire-fighting Symbols</a:t>
            </a:r>
          </a:p>
        </p:txBody>
      </p:sp>
      <p:pic>
        <p:nvPicPr>
          <p:cNvPr id="6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7" y="1339794"/>
            <a:ext cx="4138083" cy="27603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227" y="1931633"/>
            <a:ext cx="3840259" cy="20451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1791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84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Fire Fighting System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pic>
        <p:nvPicPr>
          <p:cNvPr id="8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727" y="1318471"/>
            <a:ext cx="5957189" cy="319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01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85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Power Design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801052" y="1114842"/>
            <a:ext cx="29546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Socket and Distribution Boards Plans	</a:t>
            </a:r>
            <a:endParaRPr lang="en-GB" dirty="0"/>
          </a:p>
        </p:txBody>
      </p:sp>
      <p:pic>
        <p:nvPicPr>
          <p:cNvPr id="5" name="Picture 6" descr="لا يتوفر وصف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52" y="1569719"/>
            <a:ext cx="3829169" cy="301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لا يتوفر وصف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1422619"/>
            <a:ext cx="2576830" cy="316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03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86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Power Design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705517" y="1093842"/>
            <a:ext cx="29546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Distribution Boards Plans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	</a:t>
            </a:r>
            <a:endParaRPr lang="en-GB" dirty="0"/>
          </a:p>
        </p:txBody>
      </p:sp>
      <p:pic>
        <p:nvPicPr>
          <p:cNvPr id="7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298" y="2465428"/>
            <a:ext cx="2041010" cy="89628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6309" y="1494507"/>
            <a:ext cx="2329166" cy="31003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404" y="2167750"/>
            <a:ext cx="3486442" cy="1619337"/>
          </a:xfrm>
          <a:prstGeom prst="rect">
            <a:avLst/>
          </a:prstGeom>
        </p:spPr>
      </p:pic>
      <p:sp>
        <p:nvSpPr>
          <p:cNvPr id="10" name="مستطيل 3"/>
          <p:cNvSpPr/>
          <p:nvPr/>
        </p:nvSpPr>
        <p:spPr>
          <a:xfrm>
            <a:off x="987571" y="3914379"/>
            <a:ext cx="29546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Circuit breaker for fifth plan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97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87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Power Design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5" name="مستطيل 2"/>
          <p:cNvSpPr/>
          <p:nvPr/>
        </p:nvSpPr>
        <p:spPr>
          <a:xfrm>
            <a:off x="794983" y="1175802"/>
            <a:ext cx="17475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Low voltage Design</a:t>
            </a:r>
          </a:p>
        </p:txBody>
      </p:sp>
      <p:sp>
        <p:nvSpPr>
          <p:cNvPr id="6" name="مستطيل 3"/>
          <p:cNvSpPr/>
          <p:nvPr/>
        </p:nvSpPr>
        <p:spPr>
          <a:xfrm>
            <a:off x="510540" y="1685300"/>
            <a:ext cx="81686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Designed the low voltage circuits such as internet or TV </a:t>
            </a:r>
            <a:r>
              <a:rPr lang="en-US" dirty="0" smtClean="0"/>
              <a:t>line.</a:t>
            </a:r>
            <a:endParaRPr lang="en-GB" dirty="0"/>
          </a:p>
        </p:txBody>
      </p:sp>
      <p:pic>
        <p:nvPicPr>
          <p:cNvPr id="8" name="Picture 2" descr="لا يتوفر وصف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" r="1"/>
          <a:stretch/>
        </p:blipFill>
        <p:spPr bwMode="auto">
          <a:xfrm>
            <a:off x="1158240" y="2192239"/>
            <a:ext cx="3217298" cy="227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لا يتوفر وصف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274" y="2141667"/>
            <a:ext cx="4043906" cy="225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89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88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photovoltaic system design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5" name="مستطيل 3"/>
          <p:cNvSpPr/>
          <p:nvPr/>
        </p:nvSpPr>
        <p:spPr>
          <a:xfrm>
            <a:off x="801052" y="1114842"/>
            <a:ext cx="18069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Module Specifications</a:t>
            </a:r>
            <a:endParaRPr lang="en-US" dirty="0"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  <a:p>
            <a:endParaRPr lang="en-GB" dirty="0"/>
          </a:p>
        </p:txBody>
      </p:sp>
      <p:pic>
        <p:nvPicPr>
          <p:cNvPr id="6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553" y="1501732"/>
            <a:ext cx="2375785" cy="3078480"/>
          </a:xfrm>
          <a:prstGeom prst="rect">
            <a:avLst/>
          </a:prstGeom>
        </p:spPr>
      </p:pic>
      <p:pic>
        <p:nvPicPr>
          <p:cNvPr id="8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469" y="1501732"/>
            <a:ext cx="2598051" cy="307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0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89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photovoltaic system design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7" name="مستطيل 3"/>
          <p:cNvSpPr/>
          <p:nvPr/>
        </p:nvSpPr>
        <p:spPr>
          <a:xfrm>
            <a:off x="801051" y="845633"/>
            <a:ext cx="2122697" cy="5384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Module Distribution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Cases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9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279" y="1593346"/>
            <a:ext cx="3648584" cy="2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51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1988" y="4696466"/>
            <a:ext cx="3135086" cy="1306200"/>
          </a:xfrm>
        </p:spPr>
        <p:txBody>
          <a:bodyPr/>
          <a:lstStyle/>
          <a:p>
            <a:r>
              <a:rPr lang="en-US" sz="1200" dirty="0" smtClean="0"/>
              <a:t>Basement floor2 before modification 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347" y="0"/>
            <a:ext cx="6290367" cy="46964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261" y="935025"/>
            <a:ext cx="2561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Plan before modification</a:t>
            </a: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2431914" y="288759"/>
            <a:ext cx="2291339" cy="44766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922998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9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52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90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photovoltaic system design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528831" y="1112418"/>
            <a:ext cx="2335896" cy="5384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Result of Photovoltaic system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5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363" y="2330082"/>
            <a:ext cx="3117979" cy="20650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332" y="2197644"/>
            <a:ext cx="4497434" cy="180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80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91</a:t>
            </a:fld>
            <a:endParaRPr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Acoustical Design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356330" y="1501732"/>
            <a:ext cx="3874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Insul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 has been used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to designed layer of wall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6" name="مستطيل 6"/>
          <p:cNvSpPr/>
          <p:nvPr/>
        </p:nvSpPr>
        <p:spPr>
          <a:xfrm>
            <a:off x="424568" y="1985961"/>
            <a:ext cx="3289683" cy="602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250000"/>
              </a:lnSpc>
              <a:buClr>
                <a:schemeClr val="accent4"/>
              </a:buClr>
            </a:pP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</a:rPr>
              <a:t>Ease has been used for RT60 analysis</a:t>
            </a:r>
          </a:p>
        </p:txBody>
      </p:sp>
      <p:pic>
        <p:nvPicPr>
          <p:cNvPr id="7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400" y="2564599"/>
            <a:ext cx="3250953" cy="933389"/>
          </a:xfrm>
          <a:prstGeom prst="rect">
            <a:avLst/>
          </a:prstGeom>
        </p:spPr>
      </p:pic>
      <p:pic>
        <p:nvPicPr>
          <p:cNvPr id="8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665" y="1985962"/>
            <a:ext cx="2841930" cy="252873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928330" y="1650925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Standard of STC (Sound transmission class) for space and roof.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098" y="3554848"/>
            <a:ext cx="4541079" cy="9836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4564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92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Acoustical Design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706" y="1808330"/>
            <a:ext cx="4181394" cy="2435647"/>
          </a:xfrm>
          <a:prstGeom prst="rect">
            <a:avLst/>
          </a:prstGeom>
        </p:spPr>
      </p:pic>
      <p:sp>
        <p:nvSpPr>
          <p:cNvPr id="6" name="مستطيل 9"/>
          <p:cNvSpPr/>
          <p:nvPr/>
        </p:nvSpPr>
        <p:spPr>
          <a:xfrm>
            <a:off x="5410168" y="1447282"/>
            <a:ext cx="198691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Clr>
                <a:schemeClr val="bg2"/>
              </a:buClr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EB Garamond" panose="020B0604020202020204" charset="0"/>
                <a:cs typeface="EB Garamond" panose="020B0604020202020204" charset="0"/>
              </a:rPr>
              <a:t>IIC </a:t>
            </a:r>
            <a:r>
              <a:rPr lang="en-US" dirty="0">
                <a:solidFill>
                  <a:schemeClr val="tx1"/>
                </a:solidFill>
                <a:latin typeface="+mn-lt"/>
                <a:ea typeface="EB Garamond" panose="020B0604020202020204" charset="0"/>
                <a:cs typeface="EB Garamond" panose="020B0604020202020204" charset="0"/>
              </a:rPr>
              <a:t>For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EB Garamond" panose="020B0604020202020204" charset="0"/>
                <a:cs typeface="EB Garamond" panose="020B0604020202020204" charset="0"/>
              </a:rPr>
              <a:t>Slab</a:t>
            </a:r>
            <a:endParaRPr lang="en-US" dirty="0">
              <a:solidFill>
                <a:schemeClr val="tx1"/>
              </a:solidFill>
              <a:latin typeface="+mn-lt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024" y="1598695"/>
            <a:ext cx="3860682" cy="264528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218992" y="2796351"/>
            <a:ext cx="648392" cy="984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79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93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Acoustical Design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pic>
        <p:nvPicPr>
          <p:cNvPr id="4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42" y="2018149"/>
            <a:ext cx="4142331" cy="2274071"/>
          </a:xfrm>
          <a:prstGeom prst="rect">
            <a:avLst/>
          </a:prstGeom>
        </p:spPr>
      </p:pic>
      <p:sp>
        <p:nvSpPr>
          <p:cNvPr id="5" name="مستطيل 5"/>
          <p:cNvSpPr/>
          <p:nvPr/>
        </p:nvSpPr>
        <p:spPr>
          <a:xfrm>
            <a:off x="437076" y="1452043"/>
            <a:ext cx="4401624" cy="38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Clr>
                <a:schemeClr val="bg2"/>
              </a:buClr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EB Garamond" panose="020B0604020202020204" charset="0"/>
                <a:cs typeface="EB Garamond" panose="020B0604020202020204" charset="0"/>
              </a:rPr>
              <a:t>STC For external Wall</a:t>
            </a:r>
            <a:endParaRPr lang="en-US" dirty="0">
              <a:solidFill>
                <a:schemeClr val="tx1"/>
              </a:solidFill>
              <a:latin typeface="+mn-lt"/>
              <a:ea typeface="EB Garamond" panose="020B0604020202020204" charset="0"/>
              <a:cs typeface="EB Garamond" panose="020B0604020202020204" charset="0"/>
            </a:endParaRPr>
          </a:p>
        </p:txBody>
      </p:sp>
      <p:pic>
        <p:nvPicPr>
          <p:cNvPr id="6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864" y="2018149"/>
            <a:ext cx="3935230" cy="2274071"/>
          </a:xfrm>
          <a:prstGeom prst="rect">
            <a:avLst/>
          </a:prstGeom>
        </p:spPr>
      </p:pic>
      <p:sp>
        <p:nvSpPr>
          <p:cNvPr id="7" name="مستطيل 9"/>
          <p:cNvSpPr/>
          <p:nvPr/>
        </p:nvSpPr>
        <p:spPr>
          <a:xfrm>
            <a:off x="5887841" y="1424442"/>
            <a:ext cx="1986917" cy="38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buClr>
                <a:schemeClr val="bg2"/>
              </a:buClr>
            </a:pPr>
            <a:r>
              <a:rPr lang="en-US" dirty="0">
                <a:solidFill>
                  <a:schemeClr val="tx1"/>
                </a:solidFill>
                <a:latin typeface="+mn-lt"/>
                <a:ea typeface="EB Garamond" panose="020B0604020202020204" charset="0"/>
                <a:cs typeface="EB Garamond" panose="020B0604020202020204" charset="0"/>
              </a:rPr>
              <a:t>STC For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EB Garamond" panose="020B0604020202020204" charset="0"/>
                <a:cs typeface="EB Garamond" panose="020B0604020202020204" charset="0"/>
              </a:rPr>
              <a:t>internal Wall</a:t>
            </a:r>
            <a:endParaRPr lang="en-US" dirty="0">
              <a:solidFill>
                <a:schemeClr val="tx1"/>
              </a:solidFill>
              <a:latin typeface="+mn-lt"/>
              <a:ea typeface="EB Garamond" panose="020B0604020202020204" charset="0"/>
              <a:cs typeface="EB Garamo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31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94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Acoustical Design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22" y="1351128"/>
            <a:ext cx="3481068" cy="30758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856" y="2140519"/>
            <a:ext cx="4348802" cy="219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64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95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422" y="1501732"/>
            <a:ext cx="9144000" cy="306598"/>
          </a:xfrm>
        </p:spPr>
        <p:txBody>
          <a:bodyPr/>
          <a:lstStyle/>
          <a:p>
            <a:r>
              <a:rPr lang="en-US" sz="2400" dirty="0"/>
              <a:t>Acoustical Design</a:t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pic>
        <p:nvPicPr>
          <p:cNvPr id="7" name="Picture 2" descr="لا يتوفر وصف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536" y="2074460"/>
            <a:ext cx="3717121" cy="251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مستطيل 5"/>
          <p:cNvSpPr/>
          <p:nvPr/>
        </p:nvSpPr>
        <p:spPr>
          <a:xfrm>
            <a:off x="663943" y="1381540"/>
            <a:ext cx="44029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/>
              <a:t>Ceiling </a:t>
            </a:r>
            <a:r>
              <a:rPr lang="en-GB" sz="1800" dirty="0"/>
              <a:t>loud </a:t>
            </a:r>
            <a:r>
              <a:rPr lang="en-GB" sz="1800" dirty="0" smtClean="0"/>
              <a:t>speaker</a:t>
            </a:r>
            <a:endParaRPr lang="en-GB" sz="1800" dirty="0"/>
          </a:p>
        </p:txBody>
      </p:sp>
      <p:pic>
        <p:nvPicPr>
          <p:cNvPr id="6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324" y="2563124"/>
            <a:ext cx="1293212" cy="1016336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500663" y="1980862"/>
            <a:ext cx="2890553" cy="250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8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title" idx="2"/>
          </p:nvPr>
        </p:nvSpPr>
        <p:spPr>
          <a:xfrm>
            <a:off x="2988253" y="-233350"/>
            <a:ext cx="2680200" cy="23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05</a:t>
            </a:r>
            <a:endParaRPr dirty="0"/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975191" y="1343922"/>
            <a:ext cx="6706324" cy="132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3600" dirty="0"/>
              <a:t>Quantity Surveying &amp; Cost Estimations</a:t>
            </a:r>
          </a:p>
        </p:txBody>
      </p:sp>
      <p:sp>
        <p:nvSpPr>
          <p:cNvPr id="279" name="Google Shape;279;p38"/>
          <p:cNvSpPr/>
          <p:nvPr/>
        </p:nvSpPr>
        <p:spPr>
          <a:xfrm>
            <a:off x="986708" y="2571750"/>
            <a:ext cx="5297213" cy="2571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ubTitle" idx="1"/>
          </p:nvPr>
        </p:nvSpPr>
        <p:spPr>
          <a:xfrm>
            <a:off x="1333898" y="2759550"/>
            <a:ext cx="4498827" cy="11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/>
              <a:t>Cost Estimation of the Hospital has been conducted based on the Calculate in details for all work and activities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806992" y="4881890"/>
            <a:ext cx="798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75000"/>
                  </a:schemeClr>
                </a:solidFill>
              </a:rPr>
              <a:t>96</a:t>
            </a:r>
            <a:endParaRPr lang="en-US" sz="105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38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s"/>
              <a:pPr>
                <a:buSzPts val="1100"/>
              </a:pPr>
              <a:t>97</a:t>
            </a:fld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126" y="566859"/>
            <a:ext cx="9144000" cy="913800"/>
          </a:xfrm>
        </p:spPr>
        <p:txBody>
          <a:bodyPr/>
          <a:lstStyle/>
          <a:p>
            <a:r>
              <a:rPr lang="en-US" sz="2400" dirty="0"/>
              <a:t>Cost Estimation</a:t>
            </a:r>
            <a:br>
              <a:rPr lang="en-US" sz="2400" dirty="0"/>
            </a:br>
            <a:endParaRPr lang="en-US" dirty="0"/>
          </a:p>
        </p:txBody>
      </p:sp>
      <p:sp>
        <p:nvSpPr>
          <p:cNvPr id="5" name="مستطيل 5"/>
          <p:cNvSpPr/>
          <p:nvPr/>
        </p:nvSpPr>
        <p:spPr>
          <a:xfrm>
            <a:off x="663943" y="1381540"/>
            <a:ext cx="44029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/>
              <a:t>Unit cost =1600 NIS/m</a:t>
            </a:r>
            <a:endParaRPr lang="en-GB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642293"/>
              </p:ext>
            </p:extLst>
          </p:nvPr>
        </p:nvGraphicFramePr>
        <p:xfrm>
          <a:off x="3904302" y="1910685"/>
          <a:ext cx="3431369" cy="1914011"/>
        </p:xfrm>
        <a:graphic>
          <a:graphicData uri="http://schemas.openxmlformats.org/drawingml/2006/table">
            <a:tbl>
              <a:tblPr rtl="1">
                <a:tableStyleId>{6A21DE4D-DB45-4A50-B6EA-811850B7E086}</a:tableStyleId>
              </a:tblPr>
              <a:tblGrid>
                <a:gridCol w="1457964"/>
                <a:gridCol w="1973405"/>
              </a:tblGrid>
              <a:tr h="353543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Cost (NIS)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13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5000000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Structure Work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0477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4500000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Finishing Work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0477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900000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Electrical Works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0477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1600000.00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</a:rPr>
                        <a:t>Mechanical Work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0477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12000000.00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Total Cost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695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61"/>
          <p:cNvSpPr/>
          <p:nvPr/>
        </p:nvSpPr>
        <p:spPr>
          <a:xfrm>
            <a:off x="676300" y="321200"/>
            <a:ext cx="7848900" cy="4447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16" name="Google Shape;916;p61"/>
          <p:cNvSpPr/>
          <p:nvPr/>
        </p:nvSpPr>
        <p:spPr>
          <a:xfrm>
            <a:off x="676300" y="321200"/>
            <a:ext cx="2029200" cy="4447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17" name="Google Shape;917;p61"/>
          <p:cNvSpPr txBox="1">
            <a:spLocks noGrp="1"/>
          </p:cNvSpPr>
          <p:nvPr>
            <p:ph type="body" idx="4294967295"/>
          </p:nvPr>
        </p:nvSpPr>
        <p:spPr>
          <a:xfrm>
            <a:off x="2705500" y="2953800"/>
            <a:ext cx="3790500" cy="42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 dirty="0">
                <a:solidFill>
                  <a:schemeClr val="dk1"/>
                </a:solidFill>
              </a:rPr>
              <a:t>Does anyone have any questions?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</a:endParaRPr>
          </a:p>
        </p:txBody>
      </p:sp>
      <p:cxnSp>
        <p:nvCxnSpPr>
          <p:cNvPr id="918" name="Google Shape;918;p61"/>
          <p:cNvCxnSpPr/>
          <p:nvPr/>
        </p:nvCxnSpPr>
        <p:spPr>
          <a:xfrm>
            <a:off x="4233850" y="3374100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19" name="Google Shape;919;p61"/>
          <p:cNvSpPr txBox="1">
            <a:spLocks noGrp="1"/>
          </p:cNvSpPr>
          <p:nvPr>
            <p:ph type="sldNum" idx="4294967295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>
                <a:solidFill>
                  <a:srgbClr val="CCCCCC"/>
                </a:solidFill>
              </a:rPr>
              <a:pPr/>
              <a:t>98</a:t>
            </a:fld>
            <a:endParaRPr>
              <a:solidFill>
                <a:srgbClr val="CCCCCC"/>
              </a:solidFill>
            </a:endParaRPr>
          </a:p>
        </p:txBody>
      </p:sp>
      <p:sp>
        <p:nvSpPr>
          <p:cNvPr id="920" name="Google Shape;920;p61"/>
          <p:cNvSpPr txBox="1">
            <a:spLocks noGrp="1"/>
          </p:cNvSpPr>
          <p:nvPr>
            <p:ph type="ctrTitle"/>
          </p:nvPr>
        </p:nvSpPr>
        <p:spPr>
          <a:xfrm>
            <a:off x="3094000" y="1515550"/>
            <a:ext cx="2955900" cy="8535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3600"/>
              <a:t>T</a:t>
            </a:r>
            <a:r>
              <a:rPr lang="es"/>
              <a:t>hanks</a:t>
            </a:r>
            <a:r>
              <a:rPr lang="es" sz="3600"/>
              <a:t>!</a:t>
            </a:r>
            <a:endParaRPr i="1"/>
          </a:p>
        </p:txBody>
      </p:sp>
    </p:spTree>
    <p:extLst>
      <p:ext uri="{BB962C8B-B14F-4D97-AF65-F5344CB8AC3E}">
        <p14:creationId xmlns:p14="http://schemas.microsoft.com/office/powerpoint/2010/main" val="308775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al Estate Marketing Plan ">
  <a:themeElements>
    <a:clrScheme name="Simple Light">
      <a:dk1>
        <a:srgbClr val="000000"/>
      </a:dk1>
      <a:lt1>
        <a:srgbClr val="FFFFFF"/>
      </a:lt1>
      <a:dk2>
        <a:srgbClr val="D39C2D"/>
      </a:dk2>
      <a:lt2>
        <a:srgbClr val="F9BF3E"/>
      </a:lt2>
      <a:accent1>
        <a:srgbClr val="FFCB64"/>
      </a:accent1>
      <a:accent2>
        <a:srgbClr val="FCD977"/>
      </a:accent2>
      <a:accent3>
        <a:srgbClr val="FFE48D"/>
      </a:accent3>
      <a:accent4>
        <a:srgbClr val="74C1B9"/>
      </a:accent4>
      <a:accent5>
        <a:srgbClr val="9AD7D2"/>
      </a:accent5>
      <a:accent6>
        <a:srgbClr val="E2A334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t Center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34343"/>
      </a:accent1>
      <a:accent2>
        <a:srgbClr val="F3F3F3"/>
      </a:accent2>
      <a:accent3>
        <a:srgbClr val="96EDC7"/>
      </a:accent3>
      <a:accent4>
        <a:srgbClr val="434343"/>
      </a:accent4>
      <a:accent5>
        <a:srgbClr val="F3F3F3"/>
      </a:accent5>
      <a:accent6>
        <a:srgbClr val="F3F3F3"/>
      </a:accent6>
      <a:hlink>
        <a:srgbClr val="96EDC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inimal Charm">
  <a:themeElements>
    <a:clrScheme name="Simple Light">
      <a:dk1>
        <a:srgbClr val="434343"/>
      </a:dk1>
      <a:lt1>
        <a:srgbClr val="FFFFFF"/>
      </a:lt1>
      <a:dk2>
        <a:srgbClr val="666666"/>
      </a:dk2>
      <a:lt2>
        <a:srgbClr val="999999"/>
      </a:lt2>
      <a:accent1>
        <a:srgbClr val="73F5AD"/>
      </a:accent1>
      <a:accent2>
        <a:srgbClr val="94FCC2"/>
      </a:accent2>
      <a:accent3>
        <a:srgbClr val="1CC768"/>
      </a:accent3>
      <a:accent4>
        <a:srgbClr val="1D8A4D"/>
      </a:accent4>
      <a:accent5>
        <a:srgbClr val="2BC36F"/>
      </a:accent5>
      <a:accent6>
        <a:srgbClr val="ADECCA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Minimal Charm">
  <a:themeElements>
    <a:clrScheme name="Simple Light">
      <a:dk1>
        <a:srgbClr val="434343"/>
      </a:dk1>
      <a:lt1>
        <a:srgbClr val="FFFFFF"/>
      </a:lt1>
      <a:dk2>
        <a:srgbClr val="666666"/>
      </a:dk2>
      <a:lt2>
        <a:srgbClr val="999999"/>
      </a:lt2>
      <a:accent1>
        <a:srgbClr val="73F5AD"/>
      </a:accent1>
      <a:accent2>
        <a:srgbClr val="94FCC2"/>
      </a:accent2>
      <a:accent3>
        <a:srgbClr val="1CC768"/>
      </a:accent3>
      <a:accent4>
        <a:srgbClr val="1D8A4D"/>
      </a:accent4>
      <a:accent5>
        <a:srgbClr val="2BC36F"/>
      </a:accent5>
      <a:accent6>
        <a:srgbClr val="ADECCA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7" Type="http://schemas.microsoft.com/office/2011/relationships/webextension" Target="webextension7.xml"/><Relationship Id="rId2" Type="http://schemas.microsoft.com/office/2011/relationships/webextension" Target="webextension2.xml"/><Relationship Id="rId1" Type="http://schemas.microsoft.com/office/2011/relationships/webextension" Target="webextension1.xml"/><Relationship Id="rId6" Type="http://schemas.microsoft.com/office/2011/relationships/webextension" Target="webextension6.xml"/><Relationship Id="rId5" Type="http://schemas.microsoft.com/office/2011/relationships/webextension" Target="webextension5.xml"/><Relationship Id="rId4" Type="http://schemas.microsoft.com/office/2011/relationships/webextension" Target="webextension4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">
    <wetp:webextensionref xmlns:r="http://schemas.openxmlformats.org/officeDocument/2006/relationships" r:id="rId1"/>
  </wetp:taskpane>
  <wetp:taskpane dockstate="right" visibility="0" width="438" row="4">
    <wetp:webextensionref xmlns:r="http://schemas.openxmlformats.org/officeDocument/2006/relationships" r:id="rId2"/>
  </wetp:taskpane>
  <wetp:taskpane dockstate="right" visibility="0" width="438" row="5">
    <wetp:webextensionref xmlns:r="http://schemas.openxmlformats.org/officeDocument/2006/relationships" r:id="rId3"/>
  </wetp:taskpane>
  <wetp:taskpane dockstate="right" visibility="0" width="438" row="0">
    <wetp:webextensionref xmlns:r="http://schemas.openxmlformats.org/officeDocument/2006/relationships" r:id="rId4"/>
  </wetp:taskpane>
  <wetp:taskpane dockstate="right" visibility="0" width="438" row="7">
    <wetp:webextensionref xmlns:r="http://schemas.openxmlformats.org/officeDocument/2006/relationships" r:id="rId5"/>
  </wetp:taskpane>
  <wetp:taskpane dockstate="right" visibility="0" width="438" row="9">
    <wetp:webextensionref xmlns:r="http://schemas.openxmlformats.org/officeDocument/2006/relationships" r:id="rId6"/>
  </wetp:taskpane>
  <wetp:taskpane dockstate="right" visibility="0" width="438" row="2">
    <wetp:webextensionref xmlns:r="http://schemas.openxmlformats.org/officeDocument/2006/relationships" r:id="rId7"/>
  </wetp:taskpane>
</wetp:taskpanes>
</file>

<file path=ppt/webextensions/webextension1.xml><?xml version="1.0" encoding="utf-8"?>
<we:webextension xmlns:we="http://schemas.microsoft.com/office/webextensions/webextension/2010/11" id="{200A7117-0BF8-4BDD-B30F-C5E9307E9D66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DE750B19-974B-471B-89EE-A381771DD5DE}">
  <we:reference id="wa104381411" version="1.0.0.0" store="en-US" storeType="OMEX"/>
  <we:alternateReferences>
    <we:reference id="wa104381411" version="1.0.0.0" store="WA104381411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8CFF9CB3-C7A0-496F-908C-764ED35AA24D}">
  <we:reference id="wa104381063" version="1.0.0.1" store="en-US" storeType="OMEX"/>
  <we:alternateReferences>
    <we:reference id="wa104381063" version="1.0.0.1" store="WA104381063" storeType="OMEX"/>
  </we:alternateReferences>
  <we:properties/>
  <we:bindings/>
  <we:snapshot xmlns:r="http://schemas.openxmlformats.org/officeDocument/2006/relationships"/>
</we:webextension>
</file>

<file path=ppt/webextensions/webextension4.xml><?xml version="1.0" encoding="utf-8"?>
<we:webextension xmlns:we="http://schemas.microsoft.com/office/webextensions/webextension/2010/11" id="{7AC13C47-0EE4-41EC-9740-00CB31853340}">
  <we:reference id="wa200002185" version="1.0.0.0" store="en-US" storeType="OMEX"/>
  <we:alternateReferences>
    <we:reference id="wa200002185" version="1.0.0.0" store="WA200002185" storeType="OMEX"/>
  </we:alternateReferences>
  <we:properties>
    <we:property name="userStatus" value="true"/>
  </we:properties>
  <we:bindings/>
  <we:snapshot xmlns:r="http://schemas.openxmlformats.org/officeDocument/2006/relationships"/>
</we:webextension>
</file>

<file path=ppt/webextensions/webextension5.xml><?xml version="1.0" encoding="utf-8"?>
<we:webextension xmlns:we="http://schemas.microsoft.com/office/webextensions/webextension/2010/11" id="{9848ED21-04B1-474C-A2D8-08BB87E3AC13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ppt/webextensions/webextension6.xml><?xml version="1.0" encoding="utf-8"?>
<we:webextension xmlns:we="http://schemas.microsoft.com/office/webextensions/webextension/2010/11" id="{C5435DEA-7B88-4A5C-A54E-F0C560F0DB61}">
  <we:reference id="wa200001409" version="1.0.0.3" store="en-US" storeType="OMEX"/>
  <we:alternateReferences>
    <we:reference id="wa200001409" version="1.0.0.3" store="WA200001409" storeType="OMEX"/>
  </we:alternateReferences>
  <we:properties/>
  <we:bindings/>
  <we:snapshot xmlns:r="http://schemas.openxmlformats.org/officeDocument/2006/relationships"/>
</we:webextension>
</file>

<file path=ppt/webextensions/webextension7.xml><?xml version="1.0" encoding="utf-8"?>
<we:webextension xmlns:we="http://schemas.microsoft.com/office/webextensions/webextension/2010/11" id="{0BB38950-00C1-4FD7-B017-1D72A66BC18C}">
  <we:reference id="wa200000113" version="1.0.0.0" store="en-US" storeType="OMEX"/>
  <we:alternateReferences>
    <we:reference id="wa200000113" version="1.0.0.0" store="WA20000011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6635</TotalTime>
  <Words>1847</Words>
  <Application>Microsoft Office PowerPoint</Application>
  <PresentationFormat>On-screen Show (16:9)</PresentationFormat>
  <Paragraphs>1013</Paragraphs>
  <Slides>98</Slides>
  <Notes>96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98</vt:i4>
      </vt:variant>
    </vt:vector>
  </HeadingPairs>
  <TitlesOfParts>
    <vt:vector size="120" baseType="lpstr">
      <vt:lpstr>Cambria</vt:lpstr>
      <vt:lpstr>Montserrat</vt:lpstr>
      <vt:lpstr>Arial</vt:lpstr>
      <vt:lpstr>Montserrat ExtraBold</vt:lpstr>
      <vt:lpstr>Quicksand</vt:lpstr>
      <vt:lpstr>Roboto Condensed Light</vt:lpstr>
      <vt:lpstr>Courier New</vt:lpstr>
      <vt:lpstr>Livvic</vt:lpstr>
      <vt:lpstr>EB Garamond</vt:lpstr>
      <vt:lpstr>Bodoni</vt:lpstr>
      <vt:lpstr>Calibri</vt:lpstr>
      <vt:lpstr>Arvo</vt:lpstr>
      <vt:lpstr>Bebas Neue</vt:lpstr>
      <vt:lpstr>Ubuntu Medium</vt:lpstr>
      <vt:lpstr>Ubuntu Light</vt:lpstr>
      <vt:lpstr>Times New Roman</vt:lpstr>
      <vt:lpstr>Ubuntu</vt:lpstr>
      <vt:lpstr>Patrick Hand</vt:lpstr>
      <vt:lpstr>Real Estate Marketing Plan </vt:lpstr>
      <vt:lpstr>Art Center by Slidesgo</vt:lpstr>
      <vt:lpstr>Minimal Charm</vt:lpstr>
      <vt:lpstr>1_Minimal Charm</vt:lpstr>
      <vt:lpstr>PowerPoint Presentation</vt:lpstr>
      <vt:lpstr>02</vt:lpstr>
      <vt:lpstr>01</vt:lpstr>
      <vt:lpstr>Project Description</vt:lpstr>
      <vt:lpstr>Methodology</vt:lpstr>
      <vt:lpstr>02</vt:lpstr>
      <vt:lpstr>PowerPoint Presentation</vt:lpstr>
      <vt:lpstr>PowerPoint Presentation</vt:lpstr>
      <vt:lpstr>Basement floor2 before modification </vt:lpstr>
      <vt:lpstr>Basement floor2 after modification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Site Analysis </vt:lpstr>
      <vt:lpstr>03</vt:lpstr>
      <vt:lpstr>Design Builder Simulation Analysis</vt:lpstr>
      <vt:lpstr>Design Builder Simulation Result</vt:lpstr>
      <vt:lpstr>Design Builder Simulation Result</vt:lpstr>
      <vt:lpstr>Design Builder Simulation Result</vt:lpstr>
      <vt:lpstr>Design Builder CFD</vt:lpstr>
      <vt:lpstr>Design Builder CFD</vt:lpstr>
      <vt:lpstr>Daylight Factor Analysis</vt:lpstr>
      <vt:lpstr>PowerPoint Presentation</vt:lpstr>
      <vt:lpstr>Shading Analysis</vt:lpstr>
      <vt:lpstr>Shading Analysis</vt:lpstr>
      <vt:lpstr>03</vt:lpstr>
      <vt:lpstr>Structural System</vt:lpstr>
      <vt:lpstr>Structural System</vt:lpstr>
      <vt:lpstr>Structural Checks</vt:lpstr>
      <vt:lpstr>Structural Checks</vt:lpstr>
      <vt:lpstr>Structural Checks</vt:lpstr>
      <vt:lpstr>Seismic Design</vt:lpstr>
      <vt:lpstr>Seismic Design</vt:lpstr>
      <vt:lpstr>Seismic Design</vt:lpstr>
      <vt:lpstr>Seismic Check</vt:lpstr>
      <vt:lpstr>Seismic Check</vt:lpstr>
      <vt:lpstr>Seismic Check</vt:lpstr>
      <vt:lpstr>PowerPoint Presentation</vt:lpstr>
      <vt:lpstr>Design &amp; Detailing</vt:lpstr>
      <vt:lpstr>Design &amp; Detailing</vt:lpstr>
      <vt:lpstr>Design &amp; Detailing</vt:lpstr>
      <vt:lpstr>Design &amp; Detailing</vt:lpstr>
      <vt:lpstr>Design &amp; Detailing</vt:lpstr>
      <vt:lpstr>Design &amp; Detailing</vt:lpstr>
      <vt:lpstr>Design &amp; Detailing</vt:lpstr>
      <vt:lpstr>Design &amp; Detailing</vt:lpstr>
      <vt:lpstr>Design &amp; Detailing</vt:lpstr>
      <vt:lpstr>Design &amp; Detailing</vt:lpstr>
      <vt:lpstr>Design &amp; Detailing</vt:lpstr>
      <vt:lpstr>Design &amp; Detailing</vt:lpstr>
      <vt:lpstr>Design &amp; Detailing</vt:lpstr>
      <vt:lpstr>Design &amp; Detailing</vt:lpstr>
      <vt:lpstr>Design &amp; Detailing</vt:lpstr>
      <vt:lpstr>Design &amp; Detailing</vt:lpstr>
      <vt:lpstr>04</vt:lpstr>
      <vt:lpstr>HAVC System  </vt:lpstr>
      <vt:lpstr>HAVC System  </vt:lpstr>
      <vt:lpstr>HAVC System  </vt:lpstr>
      <vt:lpstr>HAVC System  </vt:lpstr>
      <vt:lpstr>HAVC System  </vt:lpstr>
      <vt:lpstr>HAVC System  </vt:lpstr>
      <vt:lpstr>Water Supply system   </vt:lpstr>
      <vt:lpstr>Water Supply system   </vt:lpstr>
      <vt:lpstr>Water Supply system   </vt:lpstr>
      <vt:lpstr>Water Supply system   </vt:lpstr>
      <vt:lpstr>Water Supply system   </vt:lpstr>
      <vt:lpstr>Water Supply system   </vt:lpstr>
      <vt:lpstr>Artificial Lighting  </vt:lpstr>
      <vt:lpstr>Artificial Lighting  </vt:lpstr>
      <vt:lpstr>Artificial Lighting  </vt:lpstr>
      <vt:lpstr>Artificial Lighting  </vt:lpstr>
      <vt:lpstr>Drainage  </vt:lpstr>
      <vt:lpstr>Drainage  </vt:lpstr>
      <vt:lpstr>Drainage  </vt:lpstr>
      <vt:lpstr>Drainage  </vt:lpstr>
      <vt:lpstr>Fire Fighting System  </vt:lpstr>
      <vt:lpstr>Fire Fighting System  </vt:lpstr>
      <vt:lpstr>Fire Fighting System  </vt:lpstr>
      <vt:lpstr>Power Design  </vt:lpstr>
      <vt:lpstr>Power Design  </vt:lpstr>
      <vt:lpstr>Power Design  </vt:lpstr>
      <vt:lpstr>photovoltaic system design  </vt:lpstr>
      <vt:lpstr>photovoltaic system design  </vt:lpstr>
      <vt:lpstr>photovoltaic system design  </vt:lpstr>
      <vt:lpstr>Acoustical Design  </vt:lpstr>
      <vt:lpstr>Acoustical Design  </vt:lpstr>
      <vt:lpstr>Acoustical Design  </vt:lpstr>
      <vt:lpstr>Acoustical Design  </vt:lpstr>
      <vt:lpstr>Acoustical Design  </vt:lpstr>
      <vt:lpstr>05</vt:lpstr>
      <vt:lpstr>Cost Estimation 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ESTATE MARKETING PLAN</dc:title>
  <dc:creator>Ahmad Asfour</dc:creator>
  <cp:lastModifiedBy>Microsoft account</cp:lastModifiedBy>
  <cp:revision>351</cp:revision>
  <dcterms:modified xsi:type="dcterms:W3CDTF">2021-12-30T07:45:07Z</dcterms:modified>
</cp:coreProperties>
</file>