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theme/themeOverride2.xml" ContentType="application/vnd.openxmlformats-officedocument.themeOverride+xml"/>
  <Override PartName="/ppt/notesSlides/notesSlide4.xml" ContentType="application/vnd.openxmlformats-officedocument.presentationml.notesSlide+xml"/>
  <Override PartName="/ppt/theme/themeOverride3.xml" ContentType="application/vnd.openxmlformats-officedocument.themeOverr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sldIdLst>
    <p:sldId id="256" r:id="rId2"/>
    <p:sldId id="307" r:id="rId3"/>
    <p:sldId id="258" r:id="rId4"/>
    <p:sldId id="260" r:id="rId5"/>
    <p:sldId id="261" r:id="rId6"/>
    <p:sldId id="262" r:id="rId7"/>
    <p:sldId id="263" r:id="rId8"/>
    <p:sldId id="309" r:id="rId9"/>
    <p:sldId id="264" r:id="rId10"/>
    <p:sldId id="265" r:id="rId11"/>
    <p:sldId id="266" r:id="rId12"/>
    <p:sldId id="269" r:id="rId13"/>
    <p:sldId id="270" r:id="rId14"/>
    <p:sldId id="271" r:id="rId15"/>
    <p:sldId id="310"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305" r:id="rId35"/>
    <p:sldId id="290" r:id="rId36"/>
    <p:sldId id="291" r:id="rId37"/>
    <p:sldId id="292" r:id="rId38"/>
    <p:sldId id="293" r:id="rId39"/>
    <p:sldId id="294" r:id="rId40"/>
    <p:sldId id="295" r:id="rId41"/>
    <p:sldId id="296" r:id="rId42"/>
    <p:sldId id="306" r:id="rId43"/>
    <p:sldId id="297" r:id="rId44"/>
    <p:sldId id="298" r:id="rId45"/>
    <p:sldId id="300" r:id="rId46"/>
    <p:sldId id="299" r:id="rId47"/>
    <p:sldId id="301" r:id="rId48"/>
    <p:sldId id="312" r:id="rId49"/>
    <p:sldId id="313" r:id="rId50"/>
    <p:sldId id="314" r:id="rId51"/>
    <p:sldId id="315" r:id="rId52"/>
    <p:sldId id="316" r:id="rId53"/>
    <p:sldId id="303" r:id="rId54"/>
    <p:sldId id="304" r:id="rId55"/>
    <p:sldId id="317"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1G" initials="D" lastIdx="1" clrIdx="0">
    <p:extLst>
      <p:ext uri="{19B8F6BF-5375-455C-9EA6-DF929625EA0E}">
        <p15:presenceInfo xmlns:p15="http://schemas.microsoft.com/office/powerpoint/2012/main" userId="D1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510" autoAdjust="0"/>
  </p:normalViewPr>
  <p:slideViewPr>
    <p:cSldViewPr>
      <p:cViewPr varScale="1">
        <p:scale>
          <a:sx n="64" d="100"/>
          <a:sy n="64" d="100"/>
        </p:scale>
        <p:origin x="654"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680668-922D-4C8F-9BD8-5F41B91153DE}"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pPr rtl="1"/>
          <a:endParaRPr lang="ar-SA"/>
        </a:p>
      </dgm:t>
    </dgm:pt>
    <dgm:pt modelId="{4ED35D8A-F3BF-410D-AC1B-DEE717C4AFA3}">
      <dgm:prSet phldrT="[Text]"/>
      <dgm:spPr/>
      <dgm:t>
        <a:bodyPr/>
        <a:lstStyle/>
        <a:p>
          <a:pPr rtl="1"/>
          <a:r>
            <a:rPr lang="en-GB" dirty="0" err="1" smtClean="0"/>
            <a:t>Tammoun</a:t>
          </a:r>
          <a:r>
            <a:rPr lang="en-GB" dirty="0" smtClean="0"/>
            <a:t> well</a:t>
          </a:r>
          <a:endParaRPr lang="ar-SA" dirty="0"/>
        </a:p>
      </dgm:t>
    </dgm:pt>
    <dgm:pt modelId="{F1D4C3EE-777C-442E-BA8F-0B9236BE0721}" type="parTrans" cxnId="{00413C42-5BF6-4F8A-95B2-BB1668EE3AC8}">
      <dgm:prSet/>
      <dgm:spPr/>
      <dgm:t>
        <a:bodyPr/>
        <a:lstStyle/>
        <a:p>
          <a:pPr rtl="1"/>
          <a:endParaRPr lang="ar-SA"/>
        </a:p>
      </dgm:t>
    </dgm:pt>
    <dgm:pt modelId="{19C6D39D-B8CF-4672-A7FE-5331A148FBCB}" type="sibTrans" cxnId="{00413C42-5BF6-4F8A-95B2-BB1668EE3AC8}">
      <dgm:prSet/>
      <dgm:spPr/>
      <dgm:t>
        <a:bodyPr/>
        <a:lstStyle/>
        <a:p>
          <a:pPr rtl="1"/>
          <a:endParaRPr lang="ar-SA"/>
        </a:p>
      </dgm:t>
    </dgm:pt>
    <dgm:pt modelId="{A0FAFB44-AECD-4370-AF2C-C112297A5112}">
      <dgm:prSet phldrT="[Text]"/>
      <dgm:spPr/>
      <dgm:t>
        <a:bodyPr/>
        <a:lstStyle/>
        <a:p>
          <a:pPr rtl="1"/>
          <a:r>
            <a:rPr lang="en-GB" dirty="0" smtClean="0"/>
            <a:t>6.4 km,(8,10)inches pipelines</a:t>
          </a:r>
          <a:endParaRPr lang="ar-SA" dirty="0"/>
        </a:p>
      </dgm:t>
    </dgm:pt>
    <dgm:pt modelId="{BF790004-22F6-48CF-A734-00E16B24A23C}" type="parTrans" cxnId="{2F092799-44A2-4F71-B32D-DC9BA921AEA7}">
      <dgm:prSet/>
      <dgm:spPr/>
      <dgm:t>
        <a:bodyPr/>
        <a:lstStyle/>
        <a:p>
          <a:pPr rtl="1"/>
          <a:endParaRPr lang="ar-SA"/>
        </a:p>
      </dgm:t>
    </dgm:pt>
    <dgm:pt modelId="{D91585DB-EBBC-4C37-B4DE-683446719F48}" type="sibTrans" cxnId="{2F092799-44A2-4F71-B32D-DC9BA921AEA7}">
      <dgm:prSet/>
      <dgm:spPr/>
      <dgm:t>
        <a:bodyPr/>
        <a:lstStyle/>
        <a:p>
          <a:pPr rtl="1"/>
          <a:endParaRPr lang="ar-SA"/>
        </a:p>
      </dgm:t>
    </dgm:pt>
    <dgm:pt modelId="{DA9D66EB-9D7B-429E-B7FB-C9A483E9C3AC}">
      <dgm:prSet phldrT="[Text]"/>
      <dgm:spPr/>
      <dgm:t>
        <a:bodyPr/>
        <a:lstStyle/>
        <a:p>
          <a:pPr rtl="1"/>
          <a:r>
            <a:rPr lang="en-GB" dirty="0" smtClean="0"/>
            <a:t>173 HP pump and 5850 m3 reservoir</a:t>
          </a:r>
          <a:endParaRPr lang="ar-SA" dirty="0"/>
        </a:p>
      </dgm:t>
    </dgm:pt>
    <dgm:pt modelId="{560705AA-15AC-4549-B9A9-356AA3D7A77F}" type="parTrans" cxnId="{4B5809F0-14BC-4C49-85A5-E5791A6312A1}">
      <dgm:prSet/>
      <dgm:spPr/>
      <dgm:t>
        <a:bodyPr/>
        <a:lstStyle/>
        <a:p>
          <a:pPr rtl="1"/>
          <a:endParaRPr lang="ar-SA"/>
        </a:p>
      </dgm:t>
    </dgm:pt>
    <dgm:pt modelId="{7D4EF75C-10E5-48A1-BEE9-5585B57859E6}" type="sibTrans" cxnId="{4B5809F0-14BC-4C49-85A5-E5791A6312A1}">
      <dgm:prSet/>
      <dgm:spPr/>
      <dgm:t>
        <a:bodyPr/>
        <a:lstStyle/>
        <a:p>
          <a:pPr rtl="1"/>
          <a:endParaRPr lang="ar-SA"/>
        </a:p>
      </dgm:t>
    </dgm:pt>
    <dgm:pt modelId="{DCB81325-50E8-43C7-ADAD-AA3C90045A5C}">
      <dgm:prSet phldrT="[Text]"/>
      <dgm:spPr/>
      <dgm:t>
        <a:bodyPr/>
        <a:lstStyle/>
        <a:p>
          <a:pPr rtl="1"/>
          <a:r>
            <a:rPr lang="en-GB" dirty="0" smtClean="0"/>
            <a:t>9.1 km,(3,6)inches pipelines to localities</a:t>
          </a:r>
          <a:endParaRPr lang="ar-SA" dirty="0"/>
        </a:p>
      </dgm:t>
    </dgm:pt>
    <dgm:pt modelId="{92A11BC3-E038-4B36-AF3B-D9A3DBF27224}" type="parTrans" cxnId="{9101F115-4AA4-4801-B609-1CD3B1320FA0}">
      <dgm:prSet/>
      <dgm:spPr/>
      <dgm:t>
        <a:bodyPr/>
        <a:lstStyle/>
        <a:p>
          <a:pPr rtl="1"/>
          <a:endParaRPr lang="ar-SA"/>
        </a:p>
      </dgm:t>
    </dgm:pt>
    <dgm:pt modelId="{B72B46E7-ADE5-4D0D-B3ED-CF1929FA916B}" type="sibTrans" cxnId="{9101F115-4AA4-4801-B609-1CD3B1320FA0}">
      <dgm:prSet/>
      <dgm:spPr/>
      <dgm:t>
        <a:bodyPr/>
        <a:lstStyle/>
        <a:p>
          <a:pPr rtl="1"/>
          <a:endParaRPr lang="ar-SA"/>
        </a:p>
      </dgm:t>
    </dgm:pt>
    <dgm:pt modelId="{53281DC7-FBA1-4CF8-92FB-BDB7B282330F}">
      <dgm:prSet phldrT="[Text]"/>
      <dgm:spPr/>
      <dgm:t>
        <a:bodyPr/>
        <a:lstStyle/>
        <a:p>
          <a:pPr rtl="1"/>
          <a:r>
            <a:rPr lang="en-GB" dirty="0" smtClean="0"/>
            <a:t>Rehabilitation of existing network</a:t>
          </a:r>
          <a:endParaRPr lang="ar-SA" dirty="0"/>
        </a:p>
      </dgm:t>
    </dgm:pt>
    <dgm:pt modelId="{B8A35412-C5F9-4191-BFB5-D5D82FCC7816}" type="parTrans" cxnId="{9A75E325-B06D-4A72-B170-0A4D2B03F486}">
      <dgm:prSet/>
      <dgm:spPr/>
      <dgm:t>
        <a:bodyPr/>
        <a:lstStyle/>
        <a:p>
          <a:pPr rtl="1"/>
          <a:endParaRPr lang="ar-SA"/>
        </a:p>
      </dgm:t>
    </dgm:pt>
    <dgm:pt modelId="{16C19D72-11A5-4F78-8F8D-518E45A49298}" type="sibTrans" cxnId="{9A75E325-B06D-4A72-B170-0A4D2B03F486}">
      <dgm:prSet/>
      <dgm:spPr/>
      <dgm:t>
        <a:bodyPr/>
        <a:lstStyle/>
        <a:p>
          <a:pPr rtl="1"/>
          <a:endParaRPr lang="ar-SA"/>
        </a:p>
      </dgm:t>
    </dgm:pt>
    <dgm:pt modelId="{F42B05E7-8D98-4AB7-9F3D-E7C283B87F8F}">
      <dgm:prSet phldrT="[Text]"/>
      <dgm:spPr/>
      <dgm:t>
        <a:bodyPr/>
        <a:lstStyle/>
        <a:p>
          <a:pPr rtl="1"/>
          <a:endParaRPr lang="ar-SA"/>
        </a:p>
      </dgm:t>
    </dgm:pt>
    <dgm:pt modelId="{24CB31E1-F741-4CB0-857E-C8DCC206D7E5}" type="parTrans" cxnId="{60A3384D-4F73-4B5D-A628-67900E95A4CB}">
      <dgm:prSet/>
      <dgm:spPr/>
      <dgm:t>
        <a:bodyPr/>
        <a:lstStyle/>
        <a:p>
          <a:pPr rtl="1"/>
          <a:endParaRPr lang="ar-SA"/>
        </a:p>
      </dgm:t>
    </dgm:pt>
    <dgm:pt modelId="{F62B6686-B9A1-47DB-9142-9F25D5D737AE}" type="sibTrans" cxnId="{60A3384D-4F73-4B5D-A628-67900E95A4CB}">
      <dgm:prSet/>
      <dgm:spPr/>
      <dgm:t>
        <a:bodyPr/>
        <a:lstStyle/>
        <a:p>
          <a:pPr rtl="1"/>
          <a:endParaRPr lang="ar-SA"/>
        </a:p>
      </dgm:t>
    </dgm:pt>
    <dgm:pt modelId="{BD3E8FD1-CD55-4914-8BC3-4CC28C664ADD}" type="pres">
      <dgm:prSet presAssocID="{43680668-922D-4C8F-9BD8-5F41B91153DE}" presName="outerComposite" presStyleCnt="0">
        <dgm:presLayoutVars>
          <dgm:chMax val="5"/>
          <dgm:dir/>
          <dgm:resizeHandles val="exact"/>
        </dgm:presLayoutVars>
      </dgm:prSet>
      <dgm:spPr/>
      <dgm:t>
        <a:bodyPr/>
        <a:lstStyle/>
        <a:p>
          <a:pPr rtl="1"/>
          <a:endParaRPr lang="ar-SA"/>
        </a:p>
      </dgm:t>
    </dgm:pt>
    <dgm:pt modelId="{2111505D-2E3D-427D-9C3C-10D51D9CD476}" type="pres">
      <dgm:prSet presAssocID="{43680668-922D-4C8F-9BD8-5F41B91153DE}" presName="dummyMaxCanvas" presStyleCnt="0">
        <dgm:presLayoutVars/>
      </dgm:prSet>
      <dgm:spPr/>
    </dgm:pt>
    <dgm:pt modelId="{D13C330A-BD70-4021-ABF1-7BF242B66053}" type="pres">
      <dgm:prSet presAssocID="{43680668-922D-4C8F-9BD8-5F41B91153DE}" presName="FiveNodes_1" presStyleLbl="node1" presStyleIdx="0" presStyleCnt="5" custLinFactNeighborX="0" custLinFactNeighborY="-4045">
        <dgm:presLayoutVars>
          <dgm:bulletEnabled val="1"/>
        </dgm:presLayoutVars>
      </dgm:prSet>
      <dgm:spPr/>
      <dgm:t>
        <a:bodyPr/>
        <a:lstStyle/>
        <a:p>
          <a:pPr rtl="1"/>
          <a:endParaRPr lang="ar-SA"/>
        </a:p>
      </dgm:t>
    </dgm:pt>
    <dgm:pt modelId="{F0C99143-6895-4FF2-B9B3-BE5D84752F01}" type="pres">
      <dgm:prSet presAssocID="{43680668-922D-4C8F-9BD8-5F41B91153DE}" presName="FiveNodes_2" presStyleLbl="node1" presStyleIdx="1" presStyleCnt="5">
        <dgm:presLayoutVars>
          <dgm:bulletEnabled val="1"/>
        </dgm:presLayoutVars>
      </dgm:prSet>
      <dgm:spPr/>
      <dgm:t>
        <a:bodyPr/>
        <a:lstStyle/>
        <a:p>
          <a:pPr rtl="1"/>
          <a:endParaRPr lang="ar-SA"/>
        </a:p>
      </dgm:t>
    </dgm:pt>
    <dgm:pt modelId="{64136CED-3391-44BF-A255-72FD5330232F}" type="pres">
      <dgm:prSet presAssocID="{43680668-922D-4C8F-9BD8-5F41B91153DE}" presName="FiveNodes_3" presStyleLbl="node1" presStyleIdx="2" presStyleCnt="5">
        <dgm:presLayoutVars>
          <dgm:bulletEnabled val="1"/>
        </dgm:presLayoutVars>
      </dgm:prSet>
      <dgm:spPr/>
      <dgm:t>
        <a:bodyPr/>
        <a:lstStyle/>
        <a:p>
          <a:pPr rtl="1"/>
          <a:endParaRPr lang="ar-SA"/>
        </a:p>
      </dgm:t>
    </dgm:pt>
    <dgm:pt modelId="{29C1232B-A9DD-4222-AAA4-B55BC32B3844}" type="pres">
      <dgm:prSet presAssocID="{43680668-922D-4C8F-9BD8-5F41B91153DE}" presName="FiveNodes_4" presStyleLbl="node1" presStyleIdx="3" presStyleCnt="5">
        <dgm:presLayoutVars>
          <dgm:bulletEnabled val="1"/>
        </dgm:presLayoutVars>
      </dgm:prSet>
      <dgm:spPr/>
      <dgm:t>
        <a:bodyPr/>
        <a:lstStyle/>
        <a:p>
          <a:pPr rtl="1"/>
          <a:endParaRPr lang="ar-SA"/>
        </a:p>
      </dgm:t>
    </dgm:pt>
    <dgm:pt modelId="{FCC7AE0C-8BBA-4B73-AF65-9611E37DE806}" type="pres">
      <dgm:prSet presAssocID="{43680668-922D-4C8F-9BD8-5F41B91153DE}" presName="FiveNodes_5" presStyleLbl="node1" presStyleIdx="4" presStyleCnt="5">
        <dgm:presLayoutVars>
          <dgm:bulletEnabled val="1"/>
        </dgm:presLayoutVars>
      </dgm:prSet>
      <dgm:spPr/>
      <dgm:t>
        <a:bodyPr/>
        <a:lstStyle/>
        <a:p>
          <a:pPr rtl="1"/>
          <a:endParaRPr lang="ar-SA"/>
        </a:p>
      </dgm:t>
    </dgm:pt>
    <dgm:pt modelId="{04D36500-5653-4788-8489-BFD5930C8F04}" type="pres">
      <dgm:prSet presAssocID="{43680668-922D-4C8F-9BD8-5F41B91153DE}" presName="FiveConn_1-2" presStyleLbl="fgAccFollowNode1" presStyleIdx="0" presStyleCnt="4">
        <dgm:presLayoutVars>
          <dgm:bulletEnabled val="1"/>
        </dgm:presLayoutVars>
      </dgm:prSet>
      <dgm:spPr/>
      <dgm:t>
        <a:bodyPr/>
        <a:lstStyle/>
        <a:p>
          <a:pPr rtl="1"/>
          <a:endParaRPr lang="ar-SA"/>
        </a:p>
      </dgm:t>
    </dgm:pt>
    <dgm:pt modelId="{B1075812-4E27-4FCB-93B7-45AD6EFFABB9}" type="pres">
      <dgm:prSet presAssocID="{43680668-922D-4C8F-9BD8-5F41B91153DE}" presName="FiveConn_2-3" presStyleLbl="fgAccFollowNode1" presStyleIdx="1" presStyleCnt="4">
        <dgm:presLayoutVars>
          <dgm:bulletEnabled val="1"/>
        </dgm:presLayoutVars>
      </dgm:prSet>
      <dgm:spPr/>
      <dgm:t>
        <a:bodyPr/>
        <a:lstStyle/>
        <a:p>
          <a:pPr rtl="1"/>
          <a:endParaRPr lang="ar-SA"/>
        </a:p>
      </dgm:t>
    </dgm:pt>
    <dgm:pt modelId="{A763B35E-25A0-445E-81E5-F88AE80082F7}" type="pres">
      <dgm:prSet presAssocID="{43680668-922D-4C8F-9BD8-5F41B91153DE}" presName="FiveConn_3-4" presStyleLbl="fgAccFollowNode1" presStyleIdx="2" presStyleCnt="4">
        <dgm:presLayoutVars>
          <dgm:bulletEnabled val="1"/>
        </dgm:presLayoutVars>
      </dgm:prSet>
      <dgm:spPr/>
      <dgm:t>
        <a:bodyPr/>
        <a:lstStyle/>
        <a:p>
          <a:pPr rtl="1"/>
          <a:endParaRPr lang="ar-SA"/>
        </a:p>
      </dgm:t>
    </dgm:pt>
    <dgm:pt modelId="{6ADB838B-B063-43B9-9B56-403BFD19472C}" type="pres">
      <dgm:prSet presAssocID="{43680668-922D-4C8F-9BD8-5F41B91153DE}" presName="FiveConn_4-5" presStyleLbl="fgAccFollowNode1" presStyleIdx="3" presStyleCnt="4">
        <dgm:presLayoutVars>
          <dgm:bulletEnabled val="1"/>
        </dgm:presLayoutVars>
      </dgm:prSet>
      <dgm:spPr/>
      <dgm:t>
        <a:bodyPr/>
        <a:lstStyle/>
        <a:p>
          <a:pPr rtl="1"/>
          <a:endParaRPr lang="ar-SA"/>
        </a:p>
      </dgm:t>
    </dgm:pt>
    <dgm:pt modelId="{0F5DFAB9-9271-449C-9BD5-6E2EEBB46002}" type="pres">
      <dgm:prSet presAssocID="{43680668-922D-4C8F-9BD8-5F41B91153DE}" presName="FiveNodes_1_text" presStyleLbl="node1" presStyleIdx="4" presStyleCnt="5">
        <dgm:presLayoutVars>
          <dgm:bulletEnabled val="1"/>
        </dgm:presLayoutVars>
      </dgm:prSet>
      <dgm:spPr/>
      <dgm:t>
        <a:bodyPr/>
        <a:lstStyle/>
        <a:p>
          <a:pPr rtl="1"/>
          <a:endParaRPr lang="ar-SA"/>
        </a:p>
      </dgm:t>
    </dgm:pt>
    <dgm:pt modelId="{B18B1FBA-B2FD-498D-8F79-57D26BB3CB55}" type="pres">
      <dgm:prSet presAssocID="{43680668-922D-4C8F-9BD8-5F41B91153DE}" presName="FiveNodes_2_text" presStyleLbl="node1" presStyleIdx="4" presStyleCnt="5">
        <dgm:presLayoutVars>
          <dgm:bulletEnabled val="1"/>
        </dgm:presLayoutVars>
      </dgm:prSet>
      <dgm:spPr/>
      <dgm:t>
        <a:bodyPr/>
        <a:lstStyle/>
        <a:p>
          <a:pPr rtl="1"/>
          <a:endParaRPr lang="ar-SA"/>
        </a:p>
      </dgm:t>
    </dgm:pt>
    <dgm:pt modelId="{53E39FC1-6AF8-49D8-8D6C-D2CF8E65D24F}" type="pres">
      <dgm:prSet presAssocID="{43680668-922D-4C8F-9BD8-5F41B91153DE}" presName="FiveNodes_3_text" presStyleLbl="node1" presStyleIdx="4" presStyleCnt="5">
        <dgm:presLayoutVars>
          <dgm:bulletEnabled val="1"/>
        </dgm:presLayoutVars>
      </dgm:prSet>
      <dgm:spPr/>
      <dgm:t>
        <a:bodyPr/>
        <a:lstStyle/>
        <a:p>
          <a:pPr rtl="1"/>
          <a:endParaRPr lang="ar-SA"/>
        </a:p>
      </dgm:t>
    </dgm:pt>
    <dgm:pt modelId="{3A4376B4-38B3-421A-8D3D-4D190874AD5A}" type="pres">
      <dgm:prSet presAssocID="{43680668-922D-4C8F-9BD8-5F41B91153DE}" presName="FiveNodes_4_text" presStyleLbl="node1" presStyleIdx="4" presStyleCnt="5">
        <dgm:presLayoutVars>
          <dgm:bulletEnabled val="1"/>
        </dgm:presLayoutVars>
      </dgm:prSet>
      <dgm:spPr/>
      <dgm:t>
        <a:bodyPr/>
        <a:lstStyle/>
        <a:p>
          <a:pPr rtl="1"/>
          <a:endParaRPr lang="ar-SA"/>
        </a:p>
      </dgm:t>
    </dgm:pt>
    <dgm:pt modelId="{1919539B-E4A1-4F88-9AC7-C8F617D3F265}" type="pres">
      <dgm:prSet presAssocID="{43680668-922D-4C8F-9BD8-5F41B91153DE}" presName="FiveNodes_5_text" presStyleLbl="node1" presStyleIdx="4" presStyleCnt="5">
        <dgm:presLayoutVars>
          <dgm:bulletEnabled val="1"/>
        </dgm:presLayoutVars>
      </dgm:prSet>
      <dgm:spPr/>
      <dgm:t>
        <a:bodyPr/>
        <a:lstStyle/>
        <a:p>
          <a:pPr rtl="1"/>
          <a:endParaRPr lang="ar-SA"/>
        </a:p>
      </dgm:t>
    </dgm:pt>
  </dgm:ptLst>
  <dgm:cxnLst>
    <dgm:cxn modelId="{61ABE9EC-BA71-4CDE-B950-C87608956438}" type="presOf" srcId="{53281DC7-FBA1-4CF8-92FB-BDB7B282330F}" destId="{FCC7AE0C-8BBA-4B73-AF65-9611E37DE806}" srcOrd="0" destOrd="0" presId="urn:microsoft.com/office/officeart/2005/8/layout/vProcess5"/>
    <dgm:cxn modelId="{C57F0AE5-3819-434D-85E4-5FB65DD36338}" type="presOf" srcId="{4ED35D8A-F3BF-410D-AC1B-DEE717C4AFA3}" destId="{0F5DFAB9-9271-449C-9BD5-6E2EEBB46002}" srcOrd="1" destOrd="0" presId="urn:microsoft.com/office/officeart/2005/8/layout/vProcess5"/>
    <dgm:cxn modelId="{2B82C470-04CB-449C-B577-52FDED030704}" type="presOf" srcId="{D91585DB-EBBC-4C37-B4DE-683446719F48}" destId="{B1075812-4E27-4FCB-93B7-45AD6EFFABB9}" srcOrd="0" destOrd="0" presId="urn:microsoft.com/office/officeart/2005/8/layout/vProcess5"/>
    <dgm:cxn modelId="{5904C343-D464-41C6-B317-2D2D18FADB36}" type="presOf" srcId="{B72B46E7-ADE5-4D0D-B3ED-CF1929FA916B}" destId="{6ADB838B-B063-43B9-9B56-403BFD19472C}" srcOrd="0" destOrd="0" presId="urn:microsoft.com/office/officeart/2005/8/layout/vProcess5"/>
    <dgm:cxn modelId="{CC6BDB94-F1C4-4748-9A56-B1938EAA0C66}" type="presOf" srcId="{A0FAFB44-AECD-4370-AF2C-C112297A5112}" destId="{F0C99143-6895-4FF2-B9B3-BE5D84752F01}" srcOrd="0" destOrd="0" presId="urn:microsoft.com/office/officeart/2005/8/layout/vProcess5"/>
    <dgm:cxn modelId="{F0D542D4-BE3E-4C1F-BFEC-A1C2EB3E6BDE}" type="presOf" srcId="{19C6D39D-B8CF-4672-A7FE-5331A148FBCB}" destId="{04D36500-5653-4788-8489-BFD5930C8F04}" srcOrd="0" destOrd="0" presId="urn:microsoft.com/office/officeart/2005/8/layout/vProcess5"/>
    <dgm:cxn modelId="{FCD4DC93-690F-4D7F-B605-9F2848BD2755}" type="presOf" srcId="{DCB81325-50E8-43C7-ADAD-AA3C90045A5C}" destId="{3A4376B4-38B3-421A-8D3D-4D190874AD5A}" srcOrd="1" destOrd="0" presId="urn:microsoft.com/office/officeart/2005/8/layout/vProcess5"/>
    <dgm:cxn modelId="{4138288C-1E17-41C3-9F80-DD9E702BC6B6}" type="presOf" srcId="{43680668-922D-4C8F-9BD8-5F41B91153DE}" destId="{BD3E8FD1-CD55-4914-8BC3-4CC28C664ADD}" srcOrd="0" destOrd="0" presId="urn:microsoft.com/office/officeart/2005/8/layout/vProcess5"/>
    <dgm:cxn modelId="{00413C42-5BF6-4F8A-95B2-BB1668EE3AC8}" srcId="{43680668-922D-4C8F-9BD8-5F41B91153DE}" destId="{4ED35D8A-F3BF-410D-AC1B-DEE717C4AFA3}" srcOrd="0" destOrd="0" parTransId="{F1D4C3EE-777C-442E-BA8F-0B9236BE0721}" sibTransId="{19C6D39D-B8CF-4672-A7FE-5331A148FBCB}"/>
    <dgm:cxn modelId="{93D64B6E-3532-48A6-884A-EA915E1BB5FF}" type="presOf" srcId="{DA9D66EB-9D7B-429E-B7FB-C9A483E9C3AC}" destId="{64136CED-3391-44BF-A255-72FD5330232F}" srcOrd="0" destOrd="0" presId="urn:microsoft.com/office/officeart/2005/8/layout/vProcess5"/>
    <dgm:cxn modelId="{2F092799-44A2-4F71-B32D-DC9BA921AEA7}" srcId="{43680668-922D-4C8F-9BD8-5F41B91153DE}" destId="{A0FAFB44-AECD-4370-AF2C-C112297A5112}" srcOrd="1" destOrd="0" parTransId="{BF790004-22F6-48CF-A734-00E16B24A23C}" sibTransId="{D91585DB-EBBC-4C37-B4DE-683446719F48}"/>
    <dgm:cxn modelId="{9101F115-4AA4-4801-B609-1CD3B1320FA0}" srcId="{43680668-922D-4C8F-9BD8-5F41B91153DE}" destId="{DCB81325-50E8-43C7-ADAD-AA3C90045A5C}" srcOrd="3" destOrd="0" parTransId="{92A11BC3-E038-4B36-AF3B-D9A3DBF27224}" sibTransId="{B72B46E7-ADE5-4D0D-B3ED-CF1929FA916B}"/>
    <dgm:cxn modelId="{DF462997-69B8-4FD5-AB5E-6B055F1DEA54}" type="presOf" srcId="{4ED35D8A-F3BF-410D-AC1B-DEE717C4AFA3}" destId="{D13C330A-BD70-4021-ABF1-7BF242B66053}" srcOrd="0" destOrd="0" presId="urn:microsoft.com/office/officeart/2005/8/layout/vProcess5"/>
    <dgm:cxn modelId="{60A3384D-4F73-4B5D-A628-67900E95A4CB}" srcId="{43680668-922D-4C8F-9BD8-5F41B91153DE}" destId="{F42B05E7-8D98-4AB7-9F3D-E7C283B87F8F}" srcOrd="5" destOrd="0" parTransId="{24CB31E1-F741-4CB0-857E-C8DCC206D7E5}" sibTransId="{F62B6686-B9A1-47DB-9142-9F25D5D737AE}"/>
    <dgm:cxn modelId="{18D57B39-D52B-483A-847F-334D375450A3}" type="presOf" srcId="{A0FAFB44-AECD-4370-AF2C-C112297A5112}" destId="{B18B1FBA-B2FD-498D-8F79-57D26BB3CB55}" srcOrd="1" destOrd="0" presId="urn:microsoft.com/office/officeart/2005/8/layout/vProcess5"/>
    <dgm:cxn modelId="{F23118BB-8525-4413-838C-282F498EF008}" type="presOf" srcId="{7D4EF75C-10E5-48A1-BEE9-5585B57859E6}" destId="{A763B35E-25A0-445E-81E5-F88AE80082F7}" srcOrd="0" destOrd="0" presId="urn:microsoft.com/office/officeart/2005/8/layout/vProcess5"/>
    <dgm:cxn modelId="{B317E587-DF00-4A4E-B46E-57F3F707FC08}" type="presOf" srcId="{53281DC7-FBA1-4CF8-92FB-BDB7B282330F}" destId="{1919539B-E4A1-4F88-9AC7-C8F617D3F265}" srcOrd="1" destOrd="0" presId="urn:microsoft.com/office/officeart/2005/8/layout/vProcess5"/>
    <dgm:cxn modelId="{9A75E325-B06D-4A72-B170-0A4D2B03F486}" srcId="{43680668-922D-4C8F-9BD8-5F41B91153DE}" destId="{53281DC7-FBA1-4CF8-92FB-BDB7B282330F}" srcOrd="4" destOrd="0" parTransId="{B8A35412-C5F9-4191-BFB5-D5D82FCC7816}" sibTransId="{16C19D72-11A5-4F78-8F8D-518E45A49298}"/>
    <dgm:cxn modelId="{C2CB4A4F-FDF8-486A-B5FA-21DCCE17DAE5}" type="presOf" srcId="{DA9D66EB-9D7B-429E-B7FB-C9A483E9C3AC}" destId="{53E39FC1-6AF8-49D8-8D6C-D2CF8E65D24F}" srcOrd="1" destOrd="0" presId="urn:microsoft.com/office/officeart/2005/8/layout/vProcess5"/>
    <dgm:cxn modelId="{4B5809F0-14BC-4C49-85A5-E5791A6312A1}" srcId="{43680668-922D-4C8F-9BD8-5F41B91153DE}" destId="{DA9D66EB-9D7B-429E-B7FB-C9A483E9C3AC}" srcOrd="2" destOrd="0" parTransId="{560705AA-15AC-4549-B9A9-356AA3D7A77F}" sibTransId="{7D4EF75C-10E5-48A1-BEE9-5585B57859E6}"/>
    <dgm:cxn modelId="{FF9E38EB-120D-46EA-B118-82036DA2D8F6}" type="presOf" srcId="{DCB81325-50E8-43C7-ADAD-AA3C90045A5C}" destId="{29C1232B-A9DD-4222-AAA4-B55BC32B3844}" srcOrd="0" destOrd="0" presId="urn:microsoft.com/office/officeart/2005/8/layout/vProcess5"/>
    <dgm:cxn modelId="{23433458-955F-4F5C-A602-A07BF49C8289}" type="presParOf" srcId="{BD3E8FD1-CD55-4914-8BC3-4CC28C664ADD}" destId="{2111505D-2E3D-427D-9C3C-10D51D9CD476}" srcOrd="0" destOrd="0" presId="urn:microsoft.com/office/officeart/2005/8/layout/vProcess5"/>
    <dgm:cxn modelId="{D642F9FF-E735-4792-98D4-B713C2CEF037}" type="presParOf" srcId="{BD3E8FD1-CD55-4914-8BC3-4CC28C664ADD}" destId="{D13C330A-BD70-4021-ABF1-7BF242B66053}" srcOrd="1" destOrd="0" presId="urn:microsoft.com/office/officeart/2005/8/layout/vProcess5"/>
    <dgm:cxn modelId="{7119CE26-38E0-4C37-A4A5-A0119BDA3B46}" type="presParOf" srcId="{BD3E8FD1-CD55-4914-8BC3-4CC28C664ADD}" destId="{F0C99143-6895-4FF2-B9B3-BE5D84752F01}" srcOrd="2" destOrd="0" presId="urn:microsoft.com/office/officeart/2005/8/layout/vProcess5"/>
    <dgm:cxn modelId="{65FC885E-64F3-467C-BB59-DEB42F1A278F}" type="presParOf" srcId="{BD3E8FD1-CD55-4914-8BC3-4CC28C664ADD}" destId="{64136CED-3391-44BF-A255-72FD5330232F}" srcOrd="3" destOrd="0" presId="urn:microsoft.com/office/officeart/2005/8/layout/vProcess5"/>
    <dgm:cxn modelId="{6C94BA75-6002-40FE-A6C3-3EA65CFA4132}" type="presParOf" srcId="{BD3E8FD1-CD55-4914-8BC3-4CC28C664ADD}" destId="{29C1232B-A9DD-4222-AAA4-B55BC32B3844}" srcOrd="4" destOrd="0" presId="urn:microsoft.com/office/officeart/2005/8/layout/vProcess5"/>
    <dgm:cxn modelId="{338B7120-4666-42A7-8601-0641E255CB68}" type="presParOf" srcId="{BD3E8FD1-CD55-4914-8BC3-4CC28C664ADD}" destId="{FCC7AE0C-8BBA-4B73-AF65-9611E37DE806}" srcOrd="5" destOrd="0" presId="urn:microsoft.com/office/officeart/2005/8/layout/vProcess5"/>
    <dgm:cxn modelId="{DDAB697D-EBD0-432C-95E5-1FE9F3523717}" type="presParOf" srcId="{BD3E8FD1-CD55-4914-8BC3-4CC28C664ADD}" destId="{04D36500-5653-4788-8489-BFD5930C8F04}" srcOrd="6" destOrd="0" presId="urn:microsoft.com/office/officeart/2005/8/layout/vProcess5"/>
    <dgm:cxn modelId="{32D97B14-F68F-4489-856D-BB14097D3104}" type="presParOf" srcId="{BD3E8FD1-CD55-4914-8BC3-4CC28C664ADD}" destId="{B1075812-4E27-4FCB-93B7-45AD6EFFABB9}" srcOrd="7" destOrd="0" presId="urn:microsoft.com/office/officeart/2005/8/layout/vProcess5"/>
    <dgm:cxn modelId="{6A6AB006-C72E-4470-B7F7-4D22AB9DCA91}" type="presParOf" srcId="{BD3E8FD1-CD55-4914-8BC3-4CC28C664ADD}" destId="{A763B35E-25A0-445E-81E5-F88AE80082F7}" srcOrd="8" destOrd="0" presId="urn:microsoft.com/office/officeart/2005/8/layout/vProcess5"/>
    <dgm:cxn modelId="{6AD41CA8-D42A-4D7A-B0A9-5B6F4E322393}" type="presParOf" srcId="{BD3E8FD1-CD55-4914-8BC3-4CC28C664ADD}" destId="{6ADB838B-B063-43B9-9B56-403BFD19472C}" srcOrd="9" destOrd="0" presId="urn:microsoft.com/office/officeart/2005/8/layout/vProcess5"/>
    <dgm:cxn modelId="{87559180-F78F-4F88-847C-78D8C71B671D}" type="presParOf" srcId="{BD3E8FD1-CD55-4914-8BC3-4CC28C664ADD}" destId="{0F5DFAB9-9271-449C-9BD5-6E2EEBB46002}" srcOrd="10" destOrd="0" presId="urn:microsoft.com/office/officeart/2005/8/layout/vProcess5"/>
    <dgm:cxn modelId="{5EB2C172-9B68-46CF-972F-904A604FE54A}" type="presParOf" srcId="{BD3E8FD1-CD55-4914-8BC3-4CC28C664ADD}" destId="{B18B1FBA-B2FD-498D-8F79-57D26BB3CB55}" srcOrd="11" destOrd="0" presId="urn:microsoft.com/office/officeart/2005/8/layout/vProcess5"/>
    <dgm:cxn modelId="{28B4F19B-69FA-4B2A-8157-8DCD67AD2651}" type="presParOf" srcId="{BD3E8FD1-CD55-4914-8BC3-4CC28C664ADD}" destId="{53E39FC1-6AF8-49D8-8D6C-D2CF8E65D24F}" srcOrd="12" destOrd="0" presId="urn:microsoft.com/office/officeart/2005/8/layout/vProcess5"/>
    <dgm:cxn modelId="{CD55D851-4C08-4A44-A7F1-A3D34E247984}" type="presParOf" srcId="{BD3E8FD1-CD55-4914-8BC3-4CC28C664ADD}" destId="{3A4376B4-38B3-421A-8D3D-4D190874AD5A}" srcOrd="13" destOrd="0" presId="urn:microsoft.com/office/officeart/2005/8/layout/vProcess5"/>
    <dgm:cxn modelId="{2C006997-10C3-4919-A8CD-DEB153DF829B}" type="presParOf" srcId="{BD3E8FD1-CD55-4914-8BC3-4CC28C664ADD}" destId="{1919539B-E4A1-4F88-9AC7-C8F617D3F265}"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B26C76-FCE7-403C-A4E4-CE216F8B339E}" type="doc">
      <dgm:prSet loTypeId="urn:microsoft.com/office/officeart/2011/layout/HexagonRadial#1" loCatId="officeonline" qsTypeId="urn:microsoft.com/office/officeart/2005/8/quickstyle/3d1" qsCatId="3D" csTypeId="urn:microsoft.com/office/officeart/2005/8/colors/accent1_2" csCatId="accent1" phldr="1"/>
      <dgm:spPr/>
      <dgm:t>
        <a:bodyPr/>
        <a:lstStyle/>
        <a:p>
          <a:pPr rtl="1"/>
          <a:endParaRPr lang="ar-SA"/>
        </a:p>
      </dgm:t>
    </dgm:pt>
    <dgm:pt modelId="{4CFAAEFA-86BB-4DBB-8158-5BEB50D25D0B}">
      <dgm:prSet phldrT="[Text]"/>
      <dgm:spPr/>
      <dgm:t>
        <a:bodyPr/>
        <a:lstStyle/>
        <a:p>
          <a:pPr rtl="1"/>
          <a:r>
            <a:rPr lang="en-GB" dirty="0" smtClean="0"/>
            <a:t>1 million $</a:t>
          </a:r>
          <a:endParaRPr lang="ar-SA" dirty="0"/>
        </a:p>
      </dgm:t>
    </dgm:pt>
    <dgm:pt modelId="{BFE4F991-EA04-4DA1-B22A-0D7A687F06EF}" type="parTrans" cxnId="{24315A36-1F14-4A84-9084-70F89146F019}">
      <dgm:prSet/>
      <dgm:spPr/>
      <dgm:t>
        <a:bodyPr/>
        <a:lstStyle/>
        <a:p>
          <a:pPr rtl="1"/>
          <a:endParaRPr lang="ar-SA"/>
        </a:p>
      </dgm:t>
    </dgm:pt>
    <dgm:pt modelId="{CC76EE6B-FE23-4463-B757-5EAC1503C456}" type="sibTrans" cxnId="{24315A36-1F14-4A84-9084-70F89146F019}">
      <dgm:prSet/>
      <dgm:spPr/>
      <dgm:t>
        <a:bodyPr/>
        <a:lstStyle/>
        <a:p>
          <a:pPr rtl="1"/>
          <a:endParaRPr lang="ar-SA"/>
        </a:p>
      </dgm:t>
    </dgm:pt>
    <dgm:pt modelId="{CAD35C6B-EA8E-4A41-B287-1A87615DC904}">
      <dgm:prSet phldrT="[Text]"/>
      <dgm:spPr/>
      <dgm:t>
        <a:bodyPr/>
        <a:lstStyle/>
        <a:p>
          <a:pPr rtl="1"/>
          <a:r>
            <a:rPr lang="en-US" dirty="0" smtClean="0"/>
            <a:t>well (</a:t>
          </a:r>
          <a:r>
            <a:rPr lang="en-US" dirty="0" err="1" smtClean="0"/>
            <a:t>Bqiea</a:t>
          </a:r>
          <a:r>
            <a:rPr lang="en-US" dirty="0" smtClean="0"/>
            <a:t>' 1) 1.4 MCM&amp; 406m depth.</a:t>
          </a:r>
          <a:endParaRPr lang="ar-SA" dirty="0"/>
        </a:p>
      </dgm:t>
    </dgm:pt>
    <dgm:pt modelId="{ED021131-00F0-4609-AF1C-BDD4DCFF6E7C}" type="parTrans" cxnId="{67BEC82C-3C52-4C1E-BD39-16DEB32100DD}">
      <dgm:prSet/>
      <dgm:spPr/>
      <dgm:t>
        <a:bodyPr/>
        <a:lstStyle/>
        <a:p>
          <a:pPr rtl="1"/>
          <a:endParaRPr lang="ar-SA"/>
        </a:p>
      </dgm:t>
    </dgm:pt>
    <dgm:pt modelId="{120DEDE5-C57E-45D9-ADA3-C0F778990F5E}" type="sibTrans" cxnId="{67BEC82C-3C52-4C1E-BD39-16DEB32100DD}">
      <dgm:prSet/>
      <dgm:spPr/>
      <dgm:t>
        <a:bodyPr/>
        <a:lstStyle/>
        <a:p>
          <a:pPr rtl="1"/>
          <a:endParaRPr lang="ar-SA"/>
        </a:p>
      </dgm:t>
    </dgm:pt>
    <dgm:pt modelId="{C8E2C481-EE2F-4AF0-8F77-7E710B39CBE2}">
      <dgm:prSet phldrT="[Text]"/>
      <dgm:spPr/>
      <dgm:t>
        <a:bodyPr/>
        <a:lstStyle/>
        <a:p>
          <a:pPr rtl="1"/>
          <a:r>
            <a:rPr lang="en-US" dirty="0" smtClean="0"/>
            <a:t>5.2 Km, 4 inch pipelines.</a:t>
          </a:r>
          <a:endParaRPr lang="ar-SA" dirty="0"/>
        </a:p>
      </dgm:t>
    </dgm:pt>
    <dgm:pt modelId="{0458458E-A640-406B-BDB4-B5DCF11C0685}" type="parTrans" cxnId="{532A1505-37D0-489F-955A-C2B98ED15BFB}">
      <dgm:prSet/>
      <dgm:spPr/>
      <dgm:t>
        <a:bodyPr/>
        <a:lstStyle/>
        <a:p>
          <a:pPr rtl="1"/>
          <a:endParaRPr lang="ar-SA"/>
        </a:p>
      </dgm:t>
    </dgm:pt>
    <dgm:pt modelId="{C3AF068D-2D39-4FEF-83A5-4CD002370446}" type="sibTrans" cxnId="{532A1505-37D0-489F-955A-C2B98ED15BFB}">
      <dgm:prSet/>
      <dgm:spPr/>
      <dgm:t>
        <a:bodyPr/>
        <a:lstStyle/>
        <a:p>
          <a:pPr rtl="1"/>
          <a:endParaRPr lang="ar-SA"/>
        </a:p>
      </dgm:t>
    </dgm:pt>
    <dgm:pt modelId="{45DD4215-CED3-4C65-B3F6-627E453F28BD}">
      <dgm:prSet phldrT="[Text]"/>
      <dgm:spPr/>
      <dgm:t>
        <a:bodyPr/>
        <a:lstStyle/>
        <a:p>
          <a:pPr rtl="1"/>
          <a:r>
            <a:rPr lang="en-US" dirty="0" smtClean="0"/>
            <a:t>10 HP pump</a:t>
          </a:r>
          <a:endParaRPr lang="ar-SA" dirty="0"/>
        </a:p>
      </dgm:t>
    </dgm:pt>
    <dgm:pt modelId="{045C0911-6BC6-4740-A8C6-F44ABCF0AEAA}" type="parTrans" cxnId="{CB228DFF-0DE0-4AAA-8EDD-92241CDA4857}">
      <dgm:prSet/>
      <dgm:spPr/>
      <dgm:t>
        <a:bodyPr/>
        <a:lstStyle/>
        <a:p>
          <a:pPr rtl="1"/>
          <a:endParaRPr lang="ar-SA"/>
        </a:p>
      </dgm:t>
    </dgm:pt>
    <dgm:pt modelId="{47585424-19D1-4AC9-AC3F-AE77D8965985}" type="sibTrans" cxnId="{CB228DFF-0DE0-4AAA-8EDD-92241CDA4857}">
      <dgm:prSet/>
      <dgm:spPr/>
      <dgm:t>
        <a:bodyPr/>
        <a:lstStyle/>
        <a:p>
          <a:pPr rtl="1"/>
          <a:endParaRPr lang="ar-SA"/>
        </a:p>
      </dgm:t>
    </dgm:pt>
    <dgm:pt modelId="{D687AEEA-1E9B-469C-8E0E-5AF6185FF1F9}">
      <dgm:prSet phldrT="[Text]"/>
      <dgm:spPr/>
      <dgm:t>
        <a:bodyPr/>
        <a:lstStyle/>
        <a:p>
          <a:pPr rtl="1"/>
          <a:r>
            <a:rPr lang="en-US" dirty="0" smtClean="0"/>
            <a:t>780 m</a:t>
          </a:r>
          <a:r>
            <a:rPr lang="en-US" baseline="30000" dirty="0" smtClean="0"/>
            <a:t>3</a:t>
          </a:r>
          <a:r>
            <a:rPr lang="en-US" dirty="0" smtClean="0"/>
            <a:t>,Reservoir </a:t>
          </a:r>
          <a:endParaRPr lang="ar-SA" dirty="0"/>
        </a:p>
      </dgm:t>
    </dgm:pt>
    <dgm:pt modelId="{0F2BC037-14F2-442B-BA98-2671AE6C8329}" type="parTrans" cxnId="{0342F7E8-BEB0-4ABF-954C-6BC4F8E63090}">
      <dgm:prSet/>
      <dgm:spPr/>
      <dgm:t>
        <a:bodyPr/>
        <a:lstStyle/>
        <a:p>
          <a:pPr rtl="1"/>
          <a:endParaRPr lang="ar-SA"/>
        </a:p>
      </dgm:t>
    </dgm:pt>
    <dgm:pt modelId="{09DBA34B-1C3B-4B10-91B2-A68858EAA6B2}" type="sibTrans" cxnId="{0342F7E8-BEB0-4ABF-954C-6BC4F8E63090}">
      <dgm:prSet/>
      <dgm:spPr/>
      <dgm:t>
        <a:bodyPr/>
        <a:lstStyle/>
        <a:p>
          <a:pPr rtl="1"/>
          <a:endParaRPr lang="ar-SA"/>
        </a:p>
      </dgm:t>
    </dgm:pt>
    <dgm:pt modelId="{117EB260-7588-483B-AB90-48D00128E435}">
      <dgm:prSet phldrT="[Text]"/>
      <dgm:spPr/>
      <dgm:t>
        <a:bodyPr/>
        <a:lstStyle/>
        <a:p>
          <a:pPr rtl="1"/>
          <a:r>
            <a:rPr lang="en-US" dirty="0" smtClean="0"/>
            <a:t>5 km, 3inch pipelines into localities</a:t>
          </a:r>
          <a:endParaRPr lang="ar-SA" dirty="0"/>
        </a:p>
      </dgm:t>
    </dgm:pt>
    <dgm:pt modelId="{D9D9F67E-90F5-40EB-A76C-6F369A23F766}" type="parTrans" cxnId="{A58EEE87-6F0A-4D01-8320-7A5523D41CFE}">
      <dgm:prSet/>
      <dgm:spPr/>
      <dgm:t>
        <a:bodyPr/>
        <a:lstStyle/>
        <a:p>
          <a:pPr rtl="1"/>
          <a:endParaRPr lang="ar-SA"/>
        </a:p>
      </dgm:t>
    </dgm:pt>
    <dgm:pt modelId="{522308CC-EA2A-4549-AF0D-9C112F9D8B3A}" type="sibTrans" cxnId="{A58EEE87-6F0A-4D01-8320-7A5523D41CFE}">
      <dgm:prSet/>
      <dgm:spPr/>
      <dgm:t>
        <a:bodyPr/>
        <a:lstStyle/>
        <a:p>
          <a:pPr rtl="1"/>
          <a:endParaRPr lang="ar-SA"/>
        </a:p>
      </dgm:t>
    </dgm:pt>
    <dgm:pt modelId="{8A7D0B87-49CD-46EC-ADCC-72C4E972FF59}" type="pres">
      <dgm:prSet presAssocID="{03B26C76-FCE7-403C-A4E4-CE216F8B339E}" presName="Name0" presStyleCnt="0">
        <dgm:presLayoutVars>
          <dgm:chMax val="1"/>
          <dgm:chPref val="1"/>
          <dgm:dir/>
          <dgm:animOne val="branch"/>
          <dgm:animLvl val="lvl"/>
        </dgm:presLayoutVars>
      </dgm:prSet>
      <dgm:spPr/>
      <dgm:t>
        <a:bodyPr/>
        <a:lstStyle/>
        <a:p>
          <a:pPr rtl="1"/>
          <a:endParaRPr lang="ar-SA"/>
        </a:p>
      </dgm:t>
    </dgm:pt>
    <dgm:pt modelId="{74FF94FE-D16B-4EDE-8A7A-D65C1481768E}" type="pres">
      <dgm:prSet presAssocID="{4CFAAEFA-86BB-4DBB-8158-5BEB50D25D0B}" presName="Parent" presStyleLbl="node0" presStyleIdx="0" presStyleCnt="1">
        <dgm:presLayoutVars>
          <dgm:chMax val="6"/>
          <dgm:chPref val="6"/>
        </dgm:presLayoutVars>
      </dgm:prSet>
      <dgm:spPr/>
      <dgm:t>
        <a:bodyPr/>
        <a:lstStyle/>
        <a:p>
          <a:pPr rtl="1"/>
          <a:endParaRPr lang="ar-SA"/>
        </a:p>
      </dgm:t>
    </dgm:pt>
    <dgm:pt modelId="{5F7E8033-360D-4839-BB43-CD6C621BFBD2}" type="pres">
      <dgm:prSet presAssocID="{CAD35C6B-EA8E-4A41-B287-1A87615DC904}" presName="Accent1" presStyleCnt="0"/>
      <dgm:spPr/>
    </dgm:pt>
    <dgm:pt modelId="{8346739B-E3B6-4C40-B659-70613119C6EB}" type="pres">
      <dgm:prSet presAssocID="{CAD35C6B-EA8E-4A41-B287-1A87615DC904}" presName="Accent" presStyleLbl="bgShp" presStyleIdx="0" presStyleCnt="5"/>
      <dgm:spPr/>
    </dgm:pt>
    <dgm:pt modelId="{763719A2-05FF-478B-AF88-68B3CC4845D7}" type="pres">
      <dgm:prSet presAssocID="{CAD35C6B-EA8E-4A41-B287-1A87615DC904}" presName="Child1" presStyleLbl="node1" presStyleIdx="0" presStyleCnt="5">
        <dgm:presLayoutVars>
          <dgm:chMax val="0"/>
          <dgm:chPref val="0"/>
          <dgm:bulletEnabled val="1"/>
        </dgm:presLayoutVars>
      </dgm:prSet>
      <dgm:spPr/>
      <dgm:t>
        <a:bodyPr/>
        <a:lstStyle/>
        <a:p>
          <a:pPr rtl="1"/>
          <a:endParaRPr lang="ar-SA"/>
        </a:p>
      </dgm:t>
    </dgm:pt>
    <dgm:pt modelId="{E22630B4-735B-42D6-8673-B21686387E91}" type="pres">
      <dgm:prSet presAssocID="{C8E2C481-EE2F-4AF0-8F77-7E710B39CBE2}" presName="Accent2" presStyleCnt="0"/>
      <dgm:spPr/>
    </dgm:pt>
    <dgm:pt modelId="{691A658B-94C0-43E9-A7E2-D78E78E70114}" type="pres">
      <dgm:prSet presAssocID="{C8E2C481-EE2F-4AF0-8F77-7E710B39CBE2}" presName="Accent" presStyleLbl="bgShp" presStyleIdx="1" presStyleCnt="5"/>
      <dgm:spPr/>
    </dgm:pt>
    <dgm:pt modelId="{B003364B-F2B0-431D-A13D-10FD3FFC0D51}" type="pres">
      <dgm:prSet presAssocID="{C8E2C481-EE2F-4AF0-8F77-7E710B39CBE2}" presName="Child2" presStyleLbl="node1" presStyleIdx="1" presStyleCnt="5">
        <dgm:presLayoutVars>
          <dgm:chMax val="0"/>
          <dgm:chPref val="0"/>
          <dgm:bulletEnabled val="1"/>
        </dgm:presLayoutVars>
      </dgm:prSet>
      <dgm:spPr/>
      <dgm:t>
        <a:bodyPr/>
        <a:lstStyle/>
        <a:p>
          <a:pPr rtl="1"/>
          <a:endParaRPr lang="ar-SA"/>
        </a:p>
      </dgm:t>
    </dgm:pt>
    <dgm:pt modelId="{585E6146-722F-4BE9-9948-383E37E1572F}" type="pres">
      <dgm:prSet presAssocID="{45DD4215-CED3-4C65-B3F6-627E453F28BD}" presName="Accent3" presStyleCnt="0"/>
      <dgm:spPr/>
    </dgm:pt>
    <dgm:pt modelId="{4F666401-CD41-404D-84F8-0C6425F9E4E0}" type="pres">
      <dgm:prSet presAssocID="{45DD4215-CED3-4C65-B3F6-627E453F28BD}" presName="Accent" presStyleLbl="bgShp" presStyleIdx="2" presStyleCnt="5"/>
      <dgm:spPr/>
    </dgm:pt>
    <dgm:pt modelId="{FC2D4BA4-9DCD-44CA-AAD1-B13F758C7C3F}" type="pres">
      <dgm:prSet presAssocID="{45DD4215-CED3-4C65-B3F6-627E453F28BD}" presName="Child3" presStyleLbl="node1" presStyleIdx="2" presStyleCnt="5">
        <dgm:presLayoutVars>
          <dgm:chMax val="0"/>
          <dgm:chPref val="0"/>
          <dgm:bulletEnabled val="1"/>
        </dgm:presLayoutVars>
      </dgm:prSet>
      <dgm:spPr/>
      <dgm:t>
        <a:bodyPr/>
        <a:lstStyle/>
        <a:p>
          <a:pPr rtl="1"/>
          <a:endParaRPr lang="ar-SA"/>
        </a:p>
      </dgm:t>
    </dgm:pt>
    <dgm:pt modelId="{8FB09D20-AEF7-485C-A71E-A33D1488ECF8}" type="pres">
      <dgm:prSet presAssocID="{D687AEEA-1E9B-469C-8E0E-5AF6185FF1F9}" presName="Accent4" presStyleCnt="0"/>
      <dgm:spPr/>
    </dgm:pt>
    <dgm:pt modelId="{E28E1E2B-0A53-41A4-A238-C436B091A7F9}" type="pres">
      <dgm:prSet presAssocID="{D687AEEA-1E9B-469C-8E0E-5AF6185FF1F9}" presName="Accent" presStyleLbl="bgShp" presStyleIdx="3" presStyleCnt="5"/>
      <dgm:spPr/>
    </dgm:pt>
    <dgm:pt modelId="{561DF2D0-0D2D-4FB2-BC7D-A2E8536CE4D2}" type="pres">
      <dgm:prSet presAssocID="{D687AEEA-1E9B-469C-8E0E-5AF6185FF1F9}" presName="Child4" presStyleLbl="node1" presStyleIdx="3" presStyleCnt="5">
        <dgm:presLayoutVars>
          <dgm:chMax val="0"/>
          <dgm:chPref val="0"/>
          <dgm:bulletEnabled val="1"/>
        </dgm:presLayoutVars>
      </dgm:prSet>
      <dgm:spPr/>
      <dgm:t>
        <a:bodyPr/>
        <a:lstStyle/>
        <a:p>
          <a:pPr rtl="1"/>
          <a:endParaRPr lang="ar-SA"/>
        </a:p>
      </dgm:t>
    </dgm:pt>
    <dgm:pt modelId="{4E49A6E7-623F-4ABF-879D-4C3732A0176E}" type="pres">
      <dgm:prSet presAssocID="{117EB260-7588-483B-AB90-48D00128E435}" presName="Accent5" presStyleCnt="0"/>
      <dgm:spPr/>
    </dgm:pt>
    <dgm:pt modelId="{F65ED9EC-ACB6-42B7-BAD4-65BB1CFDD9B0}" type="pres">
      <dgm:prSet presAssocID="{117EB260-7588-483B-AB90-48D00128E435}" presName="Accent" presStyleLbl="bgShp" presStyleIdx="4" presStyleCnt="5"/>
      <dgm:spPr/>
    </dgm:pt>
    <dgm:pt modelId="{002910F2-1946-4597-95C5-F8076D1384FA}" type="pres">
      <dgm:prSet presAssocID="{117EB260-7588-483B-AB90-48D00128E435}" presName="Child5" presStyleLbl="node1" presStyleIdx="4" presStyleCnt="5">
        <dgm:presLayoutVars>
          <dgm:chMax val="0"/>
          <dgm:chPref val="0"/>
          <dgm:bulletEnabled val="1"/>
        </dgm:presLayoutVars>
      </dgm:prSet>
      <dgm:spPr/>
      <dgm:t>
        <a:bodyPr/>
        <a:lstStyle/>
        <a:p>
          <a:pPr rtl="1"/>
          <a:endParaRPr lang="ar-SA"/>
        </a:p>
      </dgm:t>
    </dgm:pt>
  </dgm:ptLst>
  <dgm:cxnLst>
    <dgm:cxn modelId="{54E0FCEE-67B4-4036-9F34-437FB33EDFB6}" type="presOf" srcId="{C8E2C481-EE2F-4AF0-8F77-7E710B39CBE2}" destId="{B003364B-F2B0-431D-A13D-10FD3FFC0D51}" srcOrd="0" destOrd="0" presId="urn:microsoft.com/office/officeart/2011/layout/HexagonRadial#1"/>
    <dgm:cxn modelId="{E404A95C-AAAA-4D2E-91DF-5FF6B19E8D5F}" type="presOf" srcId="{4CFAAEFA-86BB-4DBB-8158-5BEB50D25D0B}" destId="{74FF94FE-D16B-4EDE-8A7A-D65C1481768E}" srcOrd="0" destOrd="0" presId="urn:microsoft.com/office/officeart/2011/layout/HexagonRadial#1"/>
    <dgm:cxn modelId="{67BEC82C-3C52-4C1E-BD39-16DEB32100DD}" srcId="{4CFAAEFA-86BB-4DBB-8158-5BEB50D25D0B}" destId="{CAD35C6B-EA8E-4A41-B287-1A87615DC904}" srcOrd="0" destOrd="0" parTransId="{ED021131-00F0-4609-AF1C-BDD4DCFF6E7C}" sibTransId="{120DEDE5-C57E-45D9-ADA3-C0F778990F5E}"/>
    <dgm:cxn modelId="{08B42DB2-221B-4A0C-90B0-6D003BBE8938}" type="presOf" srcId="{D687AEEA-1E9B-469C-8E0E-5AF6185FF1F9}" destId="{561DF2D0-0D2D-4FB2-BC7D-A2E8536CE4D2}" srcOrd="0" destOrd="0" presId="urn:microsoft.com/office/officeart/2011/layout/HexagonRadial#1"/>
    <dgm:cxn modelId="{3AA6895A-3906-49D3-B694-48D1239E223B}" type="presOf" srcId="{45DD4215-CED3-4C65-B3F6-627E453F28BD}" destId="{FC2D4BA4-9DCD-44CA-AAD1-B13F758C7C3F}" srcOrd="0" destOrd="0" presId="urn:microsoft.com/office/officeart/2011/layout/HexagonRadial#1"/>
    <dgm:cxn modelId="{0342F7E8-BEB0-4ABF-954C-6BC4F8E63090}" srcId="{4CFAAEFA-86BB-4DBB-8158-5BEB50D25D0B}" destId="{D687AEEA-1E9B-469C-8E0E-5AF6185FF1F9}" srcOrd="3" destOrd="0" parTransId="{0F2BC037-14F2-442B-BA98-2671AE6C8329}" sibTransId="{09DBA34B-1C3B-4B10-91B2-A68858EAA6B2}"/>
    <dgm:cxn modelId="{607C89E3-959D-481E-8028-07F81ED7B745}" type="presOf" srcId="{CAD35C6B-EA8E-4A41-B287-1A87615DC904}" destId="{763719A2-05FF-478B-AF88-68B3CC4845D7}" srcOrd="0" destOrd="0" presId="urn:microsoft.com/office/officeart/2011/layout/HexagonRadial#1"/>
    <dgm:cxn modelId="{A58EEE87-6F0A-4D01-8320-7A5523D41CFE}" srcId="{4CFAAEFA-86BB-4DBB-8158-5BEB50D25D0B}" destId="{117EB260-7588-483B-AB90-48D00128E435}" srcOrd="4" destOrd="0" parTransId="{D9D9F67E-90F5-40EB-A76C-6F369A23F766}" sibTransId="{522308CC-EA2A-4549-AF0D-9C112F9D8B3A}"/>
    <dgm:cxn modelId="{532A1505-37D0-489F-955A-C2B98ED15BFB}" srcId="{4CFAAEFA-86BB-4DBB-8158-5BEB50D25D0B}" destId="{C8E2C481-EE2F-4AF0-8F77-7E710B39CBE2}" srcOrd="1" destOrd="0" parTransId="{0458458E-A640-406B-BDB4-B5DCF11C0685}" sibTransId="{C3AF068D-2D39-4FEF-83A5-4CD002370446}"/>
    <dgm:cxn modelId="{CB228DFF-0DE0-4AAA-8EDD-92241CDA4857}" srcId="{4CFAAEFA-86BB-4DBB-8158-5BEB50D25D0B}" destId="{45DD4215-CED3-4C65-B3F6-627E453F28BD}" srcOrd="2" destOrd="0" parTransId="{045C0911-6BC6-4740-A8C6-F44ABCF0AEAA}" sibTransId="{47585424-19D1-4AC9-AC3F-AE77D8965985}"/>
    <dgm:cxn modelId="{DE416A05-4DCF-49D1-A23E-23A32D78E22F}" type="presOf" srcId="{117EB260-7588-483B-AB90-48D00128E435}" destId="{002910F2-1946-4597-95C5-F8076D1384FA}" srcOrd="0" destOrd="0" presId="urn:microsoft.com/office/officeart/2011/layout/HexagonRadial#1"/>
    <dgm:cxn modelId="{24315A36-1F14-4A84-9084-70F89146F019}" srcId="{03B26C76-FCE7-403C-A4E4-CE216F8B339E}" destId="{4CFAAEFA-86BB-4DBB-8158-5BEB50D25D0B}" srcOrd="0" destOrd="0" parTransId="{BFE4F991-EA04-4DA1-B22A-0D7A687F06EF}" sibTransId="{CC76EE6B-FE23-4463-B757-5EAC1503C456}"/>
    <dgm:cxn modelId="{D7244A2C-3C85-45D1-B986-D14BC982307B}" type="presOf" srcId="{03B26C76-FCE7-403C-A4E4-CE216F8B339E}" destId="{8A7D0B87-49CD-46EC-ADCC-72C4E972FF59}" srcOrd="0" destOrd="0" presId="urn:microsoft.com/office/officeart/2011/layout/HexagonRadial#1"/>
    <dgm:cxn modelId="{4EE333C4-6AEA-4031-8006-614541DB4630}" type="presParOf" srcId="{8A7D0B87-49CD-46EC-ADCC-72C4E972FF59}" destId="{74FF94FE-D16B-4EDE-8A7A-D65C1481768E}" srcOrd="0" destOrd="0" presId="urn:microsoft.com/office/officeart/2011/layout/HexagonRadial#1"/>
    <dgm:cxn modelId="{9D6AD856-5C17-4477-B6BF-B67C88B4432C}" type="presParOf" srcId="{8A7D0B87-49CD-46EC-ADCC-72C4E972FF59}" destId="{5F7E8033-360D-4839-BB43-CD6C621BFBD2}" srcOrd="1" destOrd="0" presId="urn:microsoft.com/office/officeart/2011/layout/HexagonRadial#1"/>
    <dgm:cxn modelId="{2CFBDC3A-58FF-4D0B-BD25-77670AACD527}" type="presParOf" srcId="{5F7E8033-360D-4839-BB43-CD6C621BFBD2}" destId="{8346739B-E3B6-4C40-B659-70613119C6EB}" srcOrd="0" destOrd="0" presId="urn:microsoft.com/office/officeart/2011/layout/HexagonRadial#1"/>
    <dgm:cxn modelId="{FB7CA2CB-B020-4763-8C0B-0134399C6737}" type="presParOf" srcId="{8A7D0B87-49CD-46EC-ADCC-72C4E972FF59}" destId="{763719A2-05FF-478B-AF88-68B3CC4845D7}" srcOrd="2" destOrd="0" presId="urn:microsoft.com/office/officeart/2011/layout/HexagonRadial#1"/>
    <dgm:cxn modelId="{06B3BA53-CB67-4F3E-B35C-880E058A1449}" type="presParOf" srcId="{8A7D0B87-49CD-46EC-ADCC-72C4E972FF59}" destId="{E22630B4-735B-42D6-8673-B21686387E91}" srcOrd="3" destOrd="0" presId="urn:microsoft.com/office/officeart/2011/layout/HexagonRadial#1"/>
    <dgm:cxn modelId="{796121D9-9108-47D4-8A89-78C923C55E51}" type="presParOf" srcId="{E22630B4-735B-42D6-8673-B21686387E91}" destId="{691A658B-94C0-43E9-A7E2-D78E78E70114}" srcOrd="0" destOrd="0" presId="urn:microsoft.com/office/officeart/2011/layout/HexagonRadial#1"/>
    <dgm:cxn modelId="{D709E33F-8A27-4094-8BD5-86F27B34FE78}" type="presParOf" srcId="{8A7D0B87-49CD-46EC-ADCC-72C4E972FF59}" destId="{B003364B-F2B0-431D-A13D-10FD3FFC0D51}" srcOrd="4" destOrd="0" presId="urn:microsoft.com/office/officeart/2011/layout/HexagonRadial#1"/>
    <dgm:cxn modelId="{FA4130DE-DE85-46E4-BE6C-EA550EA4F4E5}" type="presParOf" srcId="{8A7D0B87-49CD-46EC-ADCC-72C4E972FF59}" destId="{585E6146-722F-4BE9-9948-383E37E1572F}" srcOrd="5" destOrd="0" presId="urn:microsoft.com/office/officeart/2011/layout/HexagonRadial#1"/>
    <dgm:cxn modelId="{B10C657F-661D-4EED-B9BD-8577EE707DC3}" type="presParOf" srcId="{585E6146-722F-4BE9-9948-383E37E1572F}" destId="{4F666401-CD41-404D-84F8-0C6425F9E4E0}" srcOrd="0" destOrd="0" presId="urn:microsoft.com/office/officeart/2011/layout/HexagonRadial#1"/>
    <dgm:cxn modelId="{71920850-0C83-4E37-B854-26320A2502E4}" type="presParOf" srcId="{8A7D0B87-49CD-46EC-ADCC-72C4E972FF59}" destId="{FC2D4BA4-9DCD-44CA-AAD1-B13F758C7C3F}" srcOrd="6" destOrd="0" presId="urn:microsoft.com/office/officeart/2011/layout/HexagonRadial#1"/>
    <dgm:cxn modelId="{5E6AA7D8-E2B6-4ACD-B671-4F4C00041D71}" type="presParOf" srcId="{8A7D0B87-49CD-46EC-ADCC-72C4E972FF59}" destId="{8FB09D20-AEF7-485C-A71E-A33D1488ECF8}" srcOrd="7" destOrd="0" presId="urn:microsoft.com/office/officeart/2011/layout/HexagonRadial#1"/>
    <dgm:cxn modelId="{86908284-C2B2-4AEA-BC77-40592219829D}" type="presParOf" srcId="{8FB09D20-AEF7-485C-A71E-A33D1488ECF8}" destId="{E28E1E2B-0A53-41A4-A238-C436B091A7F9}" srcOrd="0" destOrd="0" presId="urn:microsoft.com/office/officeart/2011/layout/HexagonRadial#1"/>
    <dgm:cxn modelId="{38587A94-CE17-4083-ABDD-A93481C50255}" type="presParOf" srcId="{8A7D0B87-49CD-46EC-ADCC-72C4E972FF59}" destId="{561DF2D0-0D2D-4FB2-BC7D-A2E8536CE4D2}" srcOrd="8" destOrd="0" presId="urn:microsoft.com/office/officeart/2011/layout/HexagonRadial#1"/>
    <dgm:cxn modelId="{1FB98FA7-5E88-4794-AFB5-2A206C444B03}" type="presParOf" srcId="{8A7D0B87-49CD-46EC-ADCC-72C4E972FF59}" destId="{4E49A6E7-623F-4ABF-879D-4C3732A0176E}" srcOrd="9" destOrd="0" presId="urn:microsoft.com/office/officeart/2011/layout/HexagonRadial#1"/>
    <dgm:cxn modelId="{2509C204-2038-4B14-B800-3300B49BA22B}" type="presParOf" srcId="{4E49A6E7-623F-4ABF-879D-4C3732A0176E}" destId="{F65ED9EC-ACB6-42B7-BAD4-65BB1CFDD9B0}" srcOrd="0" destOrd="0" presId="urn:microsoft.com/office/officeart/2011/layout/HexagonRadial#1"/>
    <dgm:cxn modelId="{724D576E-B633-44C7-AAF2-390B33131EE3}" type="presParOf" srcId="{8A7D0B87-49CD-46EC-ADCC-72C4E972FF59}" destId="{002910F2-1946-4597-95C5-F8076D1384FA}" srcOrd="10" destOrd="0" presId="urn:microsoft.com/office/officeart/2011/layout/Hexagon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4D889F-56FC-43E2-9B3E-C590A0B72439}" type="doc">
      <dgm:prSet loTypeId="urn:microsoft.com/office/officeart/2011/layout/HexagonRadial#2" loCatId="officeonline" qsTypeId="urn:microsoft.com/office/officeart/2005/8/quickstyle/simple1" qsCatId="simple" csTypeId="urn:microsoft.com/office/officeart/2005/8/colors/accent1_2" csCatId="accent1" phldr="1"/>
      <dgm:spPr/>
      <dgm:t>
        <a:bodyPr/>
        <a:lstStyle/>
        <a:p>
          <a:pPr rtl="1"/>
          <a:endParaRPr lang="ar-SA"/>
        </a:p>
      </dgm:t>
    </dgm:pt>
    <dgm:pt modelId="{382A5CA7-DE51-471C-B2FE-61F30996DB92}">
      <dgm:prSet phldrT="[Text]" custT="1"/>
      <dgm:spPr/>
      <dgm:t>
        <a:bodyPr/>
        <a:lstStyle/>
        <a:p>
          <a:pPr rtl="1"/>
          <a:r>
            <a:rPr lang="en-GB" sz="1400" dirty="0" smtClean="0"/>
            <a:t>0.52 million $</a:t>
          </a:r>
          <a:endParaRPr lang="ar-SA" sz="1400" dirty="0"/>
        </a:p>
      </dgm:t>
    </dgm:pt>
    <dgm:pt modelId="{0B3F05DA-D062-4AA6-A746-2E185DC4AFB2}" type="parTrans" cxnId="{6214B428-7369-4E6E-9AF3-F51E4AE93CA9}">
      <dgm:prSet/>
      <dgm:spPr/>
      <dgm:t>
        <a:bodyPr/>
        <a:lstStyle/>
        <a:p>
          <a:pPr rtl="1"/>
          <a:endParaRPr lang="ar-SA"/>
        </a:p>
      </dgm:t>
    </dgm:pt>
    <dgm:pt modelId="{A62DE658-DE75-41D5-906D-57F71327B6CA}" type="sibTrans" cxnId="{6214B428-7369-4E6E-9AF3-F51E4AE93CA9}">
      <dgm:prSet/>
      <dgm:spPr/>
      <dgm:t>
        <a:bodyPr/>
        <a:lstStyle/>
        <a:p>
          <a:pPr rtl="1"/>
          <a:endParaRPr lang="ar-SA"/>
        </a:p>
      </dgm:t>
    </dgm:pt>
    <dgm:pt modelId="{DE732B76-0B58-4D5E-BAFE-B42AA926FFE5}">
      <dgm:prSet phldrT="[Text]" custT="1"/>
      <dgm:spPr/>
      <dgm:t>
        <a:bodyPr/>
        <a:lstStyle/>
        <a:p>
          <a:pPr rtl="1"/>
          <a:r>
            <a:rPr lang="en-US" sz="1400" dirty="0" smtClean="0"/>
            <a:t>well (</a:t>
          </a:r>
          <a:r>
            <a:rPr lang="en-US" sz="1400" dirty="0" err="1" smtClean="0"/>
            <a:t>Baqe'a</a:t>
          </a:r>
          <a:r>
            <a:rPr lang="en-US" sz="1400" dirty="0" smtClean="0"/>
            <a:t> 1) 1.4 MCM&amp;406 m depth.</a:t>
          </a:r>
          <a:endParaRPr lang="ar-SA" sz="1400" dirty="0"/>
        </a:p>
      </dgm:t>
    </dgm:pt>
    <dgm:pt modelId="{A43F79CA-2C65-47F5-A9FC-F1BEE97BB348}" type="parTrans" cxnId="{C87D1FBB-B51E-49F2-8226-9DF756A16B4C}">
      <dgm:prSet/>
      <dgm:spPr/>
      <dgm:t>
        <a:bodyPr/>
        <a:lstStyle/>
        <a:p>
          <a:pPr rtl="1"/>
          <a:endParaRPr lang="ar-SA"/>
        </a:p>
      </dgm:t>
    </dgm:pt>
    <dgm:pt modelId="{4F05CB11-DF98-4AAA-A6CE-5DFF599470C8}" type="sibTrans" cxnId="{C87D1FBB-B51E-49F2-8226-9DF756A16B4C}">
      <dgm:prSet/>
      <dgm:spPr/>
      <dgm:t>
        <a:bodyPr/>
        <a:lstStyle/>
        <a:p>
          <a:pPr rtl="1"/>
          <a:endParaRPr lang="ar-SA"/>
        </a:p>
      </dgm:t>
    </dgm:pt>
    <dgm:pt modelId="{03100DAD-77D8-4BD1-AEFA-66C0E43BC3E5}">
      <dgm:prSet phldrT="[Text]" custT="1"/>
      <dgm:spPr/>
      <dgm:t>
        <a:bodyPr/>
        <a:lstStyle/>
        <a:p>
          <a:pPr rtl="1"/>
          <a:r>
            <a:rPr lang="en-US" sz="1400" dirty="0" smtClean="0"/>
            <a:t>7.65 Km, 4 inch pipelines.</a:t>
          </a:r>
          <a:endParaRPr lang="ar-SA" sz="1400" dirty="0"/>
        </a:p>
      </dgm:t>
    </dgm:pt>
    <dgm:pt modelId="{264603D6-7881-4F3F-A53C-2146B1FA0D26}" type="parTrans" cxnId="{5FDAE87C-FC76-4936-A917-DC2640B26027}">
      <dgm:prSet/>
      <dgm:spPr/>
      <dgm:t>
        <a:bodyPr/>
        <a:lstStyle/>
        <a:p>
          <a:pPr rtl="1"/>
          <a:endParaRPr lang="ar-SA"/>
        </a:p>
      </dgm:t>
    </dgm:pt>
    <dgm:pt modelId="{61C490A0-6241-458D-B237-3509BF50407E}" type="sibTrans" cxnId="{5FDAE87C-FC76-4936-A917-DC2640B26027}">
      <dgm:prSet/>
      <dgm:spPr/>
      <dgm:t>
        <a:bodyPr/>
        <a:lstStyle/>
        <a:p>
          <a:pPr rtl="1"/>
          <a:endParaRPr lang="ar-SA"/>
        </a:p>
      </dgm:t>
    </dgm:pt>
    <dgm:pt modelId="{EFB92490-87F8-4652-9BD7-26A90430760A}">
      <dgm:prSet phldrT="[Text]" custT="1"/>
      <dgm:spPr/>
      <dgm:t>
        <a:bodyPr/>
        <a:lstStyle/>
        <a:p>
          <a:pPr rtl="1"/>
          <a:r>
            <a:rPr lang="en-US" sz="1400" dirty="0" smtClean="0"/>
            <a:t>650 m</a:t>
          </a:r>
          <a:r>
            <a:rPr lang="en-US" sz="1400" baseline="30000" dirty="0" smtClean="0"/>
            <a:t>3</a:t>
          </a:r>
          <a:r>
            <a:rPr lang="en-US" sz="1400" dirty="0" smtClean="0"/>
            <a:t> Reservoir.</a:t>
          </a:r>
          <a:endParaRPr lang="ar-SA" sz="1400" dirty="0"/>
        </a:p>
      </dgm:t>
    </dgm:pt>
    <dgm:pt modelId="{B1EEB941-7158-4EDC-A6E7-989BE02F5958}" type="parTrans" cxnId="{E4CED591-83BA-41A3-9B05-EB7C9C5C1481}">
      <dgm:prSet/>
      <dgm:spPr/>
      <dgm:t>
        <a:bodyPr/>
        <a:lstStyle/>
        <a:p>
          <a:pPr rtl="1"/>
          <a:endParaRPr lang="ar-SA"/>
        </a:p>
      </dgm:t>
    </dgm:pt>
    <dgm:pt modelId="{D66ECCA6-4F45-40E2-86B8-76F35398AB73}" type="sibTrans" cxnId="{E4CED591-83BA-41A3-9B05-EB7C9C5C1481}">
      <dgm:prSet/>
      <dgm:spPr/>
      <dgm:t>
        <a:bodyPr/>
        <a:lstStyle/>
        <a:p>
          <a:pPr rtl="1"/>
          <a:endParaRPr lang="ar-SA"/>
        </a:p>
      </dgm:t>
    </dgm:pt>
    <dgm:pt modelId="{B203D062-409B-4D24-BE3F-8E8F9B093C86}">
      <dgm:prSet phldrT="[Text]" custT="1"/>
      <dgm:spPr/>
      <dgm:t>
        <a:bodyPr/>
        <a:lstStyle/>
        <a:p>
          <a:pPr rtl="1"/>
          <a:r>
            <a:rPr lang="en-US" sz="1400" dirty="0" smtClean="0"/>
            <a:t>2.83 Km, (2-3 inch) pipelines into localities.</a:t>
          </a:r>
          <a:endParaRPr lang="ar-SA" sz="1400" dirty="0"/>
        </a:p>
      </dgm:t>
    </dgm:pt>
    <dgm:pt modelId="{9DE3654A-B6D7-49E3-8404-E9F7829D86DE}" type="parTrans" cxnId="{B962D4CA-9E02-4F3F-AFBD-BB1B98795E1C}">
      <dgm:prSet/>
      <dgm:spPr/>
      <dgm:t>
        <a:bodyPr/>
        <a:lstStyle/>
        <a:p>
          <a:pPr rtl="1"/>
          <a:endParaRPr lang="ar-SA"/>
        </a:p>
      </dgm:t>
    </dgm:pt>
    <dgm:pt modelId="{DBA14704-15DD-4D96-84A9-35174956903F}" type="sibTrans" cxnId="{B962D4CA-9E02-4F3F-AFBD-BB1B98795E1C}">
      <dgm:prSet/>
      <dgm:spPr/>
      <dgm:t>
        <a:bodyPr/>
        <a:lstStyle/>
        <a:p>
          <a:pPr rtl="1"/>
          <a:endParaRPr lang="ar-SA"/>
        </a:p>
      </dgm:t>
    </dgm:pt>
    <dgm:pt modelId="{407D378F-51EE-4843-9E65-4D3F17D7EB3F}">
      <dgm:prSet phldrT="[Text]" custT="1"/>
      <dgm:spPr/>
      <dgm:t>
        <a:bodyPr/>
        <a:lstStyle/>
        <a:p>
          <a:pPr rtl="1"/>
          <a:r>
            <a:rPr lang="en-US" sz="1400" dirty="0" smtClean="0"/>
            <a:t>Rehabilitation of existing network.</a:t>
          </a:r>
          <a:endParaRPr lang="ar-SA" sz="1400" dirty="0"/>
        </a:p>
      </dgm:t>
    </dgm:pt>
    <dgm:pt modelId="{18C0792E-F128-452B-A082-472B866267EB}" type="parTrans" cxnId="{12B917B5-7DC9-4B35-A5EF-3D220A50023F}">
      <dgm:prSet/>
      <dgm:spPr/>
      <dgm:t>
        <a:bodyPr/>
        <a:lstStyle/>
        <a:p>
          <a:pPr rtl="1"/>
          <a:endParaRPr lang="ar-SA"/>
        </a:p>
      </dgm:t>
    </dgm:pt>
    <dgm:pt modelId="{1120646F-B7EF-43F9-BE3F-9735DF22F7BA}" type="sibTrans" cxnId="{12B917B5-7DC9-4B35-A5EF-3D220A50023F}">
      <dgm:prSet/>
      <dgm:spPr/>
      <dgm:t>
        <a:bodyPr/>
        <a:lstStyle/>
        <a:p>
          <a:pPr rtl="1"/>
          <a:endParaRPr lang="ar-SA"/>
        </a:p>
      </dgm:t>
    </dgm:pt>
    <dgm:pt modelId="{39070F3D-05B2-4106-8F68-CE8114D0C82F}" type="pres">
      <dgm:prSet presAssocID="{3E4D889F-56FC-43E2-9B3E-C590A0B72439}" presName="Name0" presStyleCnt="0">
        <dgm:presLayoutVars>
          <dgm:chMax val="1"/>
          <dgm:chPref val="1"/>
          <dgm:dir/>
          <dgm:animOne val="branch"/>
          <dgm:animLvl val="lvl"/>
        </dgm:presLayoutVars>
      </dgm:prSet>
      <dgm:spPr/>
      <dgm:t>
        <a:bodyPr/>
        <a:lstStyle/>
        <a:p>
          <a:pPr rtl="1"/>
          <a:endParaRPr lang="ar-SA"/>
        </a:p>
      </dgm:t>
    </dgm:pt>
    <dgm:pt modelId="{E96B660B-5CD7-4F5D-974C-890C27C547A0}" type="pres">
      <dgm:prSet presAssocID="{382A5CA7-DE51-471C-B2FE-61F30996DB92}" presName="Parent" presStyleLbl="node0" presStyleIdx="0" presStyleCnt="1">
        <dgm:presLayoutVars>
          <dgm:chMax val="6"/>
          <dgm:chPref val="6"/>
        </dgm:presLayoutVars>
      </dgm:prSet>
      <dgm:spPr/>
      <dgm:t>
        <a:bodyPr/>
        <a:lstStyle/>
        <a:p>
          <a:pPr rtl="1"/>
          <a:endParaRPr lang="ar-SA"/>
        </a:p>
      </dgm:t>
    </dgm:pt>
    <dgm:pt modelId="{655EA7EB-41C8-40E7-A5D5-DB840087C719}" type="pres">
      <dgm:prSet presAssocID="{DE732B76-0B58-4D5E-BAFE-B42AA926FFE5}" presName="Accent1" presStyleCnt="0"/>
      <dgm:spPr/>
    </dgm:pt>
    <dgm:pt modelId="{EDF16072-707C-45B6-9659-3D06D0A60F8B}" type="pres">
      <dgm:prSet presAssocID="{DE732B76-0B58-4D5E-BAFE-B42AA926FFE5}" presName="Accent" presStyleLbl="bgShp" presStyleIdx="0" presStyleCnt="5"/>
      <dgm:spPr/>
    </dgm:pt>
    <dgm:pt modelId="{8F0DE30B-3320-4749-835F-606967550805}" type="pres">
      <dgm:prSet presAssocID="{DE732B76-0B58-4D5E-BAFE-B42AA926FFE5}" presName="Child1" presStyleLbl="node1" presStyleIdx="0" presStyleCnt="5">
        <dgm:presLayoutVars>
          <dgm:chMax val="0"/>
          <dgm:chPref val="0"/>
          <dgm:bulletEnabled val="1"/>
        </dgm:presLayoutVars>
      </dgm:prSet>
      <dgm:spPr/>
      <dgm:t>
        <a:bodyPr/>
        <a:lstStyle/>
        <a:p>
          <a:pPr rtl="1"/>
          <a:endParaRPr lang="ar-SA"/>
        </a:p>
      </dgm:t>
    </dgm:pt>
    <dgm:pt modelId="{3BCBBCEE-82DA-4D4D-851C-889B83465427}" type="pres">
      <dgm:prSet presAssocID="{03100DAD-77D8-4BD1-AEFA-66C0E43BC3E5}" presName="Accent2" presStyleCnt="0"/>
      <dgm:spPr/>
    </dgm:pt>
    <dgm:pt modelId="{07BAD836-F63D-4B35-816D-13CD01F2C4EB}" type="pres">
      <dgm:prSet presAssocID="{03100DAD-77D8-4BD1-AEFA-66C0E43BC3E5}" presName="Accent" presStyleLbl="bgShp" presStyleIdx="1" presStyleCnt="5"/>
      <dgm:spPr/>
    </dgm:pt>
    <dgm:pt modelId="{C7D40E42-CD5D-4DFD-A120-660CD66B9C80}" type="pres">
      <dgm:prSet presAssocID="{03100DAD-77D8-4BD1-AEFA-66C0E43BC3E5}" presName="Child2" presStyleLbl="node1" presStyleIdx="1" presStyleCnt="5">
        <dgm:presLayoutVars>
          <dgm:chMax val="0"/>
          <dgm:chPref val="0"/>
          <dgm:bulletEnabled val="1"/>
        </dgm:presLayoutVars>
      </dgm:prSet>
      <dgm:spPr/>
      <dgm:t>
        <a:bodyPr/>
        <a:lstStyle/>
        <a:p>
          <a:pPr rtl="1"/>
          <a:endParaRPr lang="ar-SA"/>
        </a:p>
      </dgm:t>
    </dgm:pt>
    <dgm:pt modelId="{FADFFBDB-B752-4220-9699-932746C4B40D}" type="pres">
      <dgm:prSet presAssocID="{EFB92490-87F8-4652-9BD7-26A90430760A}" presName="Accent3" presStyleCnt="0"/>
      <dgm:spPr/>
    </dgm:pt>
    <dgm:pt modelId="{3B898879-1525-4F4D-A5E5-2FEDFAD09418}" type="pres">
      <dgm:prSet presAssocID="{EFB92490-87F8-4652-9BD7-26A90430760A}" presName="Accent" presStyleLbl="bgShp" presStyleIdx="2" presStyleCnt="5"/>
      <dgm:spPr/>
    </dgm:pt>
    <dgm:pt modelId="{1312EA09-4D67-43A0-9754-22E2CB8980D7}" type="pres">
      <dgm:prSet presAssocID="{EFB92490-87F8-4652-9BD7-26A90430760A}" presName="Child3" presStyleLbl="node1" presStyleIdx="2" presStyleCnt="5">
        <dgm:presLayoutVars>
          <dgm:chMax val="0"/>
          <dgm:chPref val="0"/>
          <dgm:bulletEnabled val="1"/>
        </dgm:presLayoutVars>
      </dgm:prSet>
      <dgm:spPr/>
      <dgm:t>
        <a:bodyPr/>
        <a:lstStyle/>
        <a:p>
          <a:pPr rtl="1"/>
          <a:endParaRPr lang="ar-SA"/>
        </a:p>
      </dgm:t>
    </dgm:pt>
    <dgm:pt modelId="{2CBCFAD9-1483-4306-A6D8-0A39B6F38804}" type="pres">
      <dgm:prSet presAssocID="{B203D062-409B-4D24-BE3F-8E8F9B093C86}" presName="Accent4" presStyleCnt="0"/>
      <dgm:spPr/>
    </dgm:pt>
    <dgm:pt modelId="{B4931EA2-028E-4BBC-9A56-19C291B2341A}" type="pres">
      <dgm:prSet presAssocID="{B203D062-409B-4D24-BE3F-8E8F9B093C86}" presName="Accent" presStyleLbl="bgShp" presStyleIdx="3" presStyleCnt="5"/>
      <dgm:spPr/>
    </dgm:pt>
    <dgm:pt modelId="{12C4B183-5FA6-4693-BACC-550566E32B0B}" type="pres">
      <dgm:prSet presAssocID="{B203D062-409B-4D24-BE3F-8E8F9B093C86}" presName="Child4" presStyleLbl="node1" presStyleIdx="3" presStyleCnt="5">
        <dgm:presLayoutVars>
          <dgm:chMax val="0"/>
          <dgm:chPref val="0"/>
          <dgm:bulletEnabled val="1"/>
        </dgm:presLayoutVars>
      </dgm:prSet>
      <dgm:spPr/>
      <dgm:t>
        <a:bodyPr/>
        <a:lstStyle/>
        <a:p>
          <a:pPr rtl="1"/>
          <a:endParaRPr lang="ar-SA"/>
        </a:p>
      </dgm:t>
    </dgm:pt>
    <dgm:pt modelId="{E1AAC1F6-62D6-4F66-BC64-CC1ED86C03AA}" type="pres">
      <dgm:prSet presAssocID="{407D378F-51EE-4843-9E65-4D3F17D7EB3F}" presName="Accent5" presStyleCnt="0"/>
      <dgm:spPr/>
    </dgm:pt>
    <dgm:pt modelId="{1C563D5D-96C7-4F7B-9DBD-F05C17B080E0}" type="pres">
      <dgm:prSet presAssocID="{407D378F-51EE-4843-9E65-4D3F17D7EB3F}" presName="Accent" presStyleLbl="bgShp" presStyleIdx="4" presStyleCnt="5"/>
      <dgm:spPr/>
    </dgm:pt>
    <dgm:pt modelId="{F8D2BEB9-FC5B-447D-90DD-6C930A1C2802}" type="pres">
      <dgm:prSet presAssocID="{407D378F-51EE-4843-9E65-4D3F17D7EB3F}" presName="Child5" presStyleLbl="node1" presStyleIdx="4" presStyleCnt="5">
        <dgm:presLayoutVars>
          <dgm:chMax val="0"/>
          <dgm:chPref val="0"/>
          <dgm:bulletEnabled val="1"/>
        </dgm:presLayoutVars>
      </dgm:prSet>
      <dgm:spPr/>
      <dgm:t>
        <a:bodyPr/>
        <a:lstStyle/>
        <a:p>
          <a:pPr rtl="1"/>
          <a:endParaRPr lang="ar-SA"/>
        </a:p>
      </dgm:t>
    </dgm:pt>
  </dgm:ptLst>
  <dgm:cxnLst>
    <dgm:cxn modelId="{12966C64-78AB-4124-90F0-A65DF6326428}" type="presOf" srcId="{EFB92490-87F8-4652-9BD7-26A90430760A}" destId="{1312EA09-4D67-43A0-9754-22E2CB8980D7}" srcOrd="0" destOrd="0" presId="urn:microsoft.com/office/officeart/2011/layout/HexagonRadial#2"/>
    <dgm:cxn modelId="{E4CED591-83BA-41A3-9B05-EB7C9C5C1481}" srcId="{382A5CA7-DE51-471C-B2FE-61F30996DB92}" destId="{EFB92490-87F8-4652-9BD7-26A90430760A}" srcOrd="2" destOrd="0" parTransId="{B1EEB941-7158-4EDC-A6E7-989BE02F5958}" sibTransId="{D66ECCA6-4F45-40E2-86B8-76F35398AB73}"/>
    <dgm:cxn modelId="{C87D1FBB-B51E-49F2-8226-9DF756A16B4C}" srcId="{382A5CA7-DE51-471C-B2FE-61F30996DB92}" destId="{DE732B76-0B58-4D5E-BAFE-B42AA926FFE5}" srcOrd="0" destOrd="0" parTransId="{A43F79CA-2C65-47F5-A9FC-F1BEE97BB348}" sibTransId="{4F05CB11-DF98-4AAA-A6CE-5DFF599470C8}"/>
    <dgm:cxn modelId="{5FDAE87C-FC76-4936-A917-DC2640B26027}" srcId="{382A5CA7-DE51-471C-B2FE-61F30996DB92}" destId="{03100DAD-77D8-4BD1-AEFA-66C0E43BC3E5}" srcOrd="1" destOrd="0" parTransId="{264603D6-7881-4F3F-A53C-2146B1FA0D26}" sibTransId="{61C490A0-6241-458D-B237-3509BF50407E}"/>
    <dgm:cxn modelId="{CE3A5B92-920F-404A-B8DF-9F7EC497F1D0}" type="presOf" srcId="{B203D062-409B-4D24-BE3F-8E8F9B093C86}" destId="{12C4B183-5FA6-4693-BACC-550566E32B0B}" srcOrd="0" destOrd="0" presId="urn:microsoft.com/office/officeart/2011/layout/HexagonRadial#2"/>
    <dgm:cxn modelId="{12B917B5-7DC9-4B35-A5EF-3D220A50023F}" srcId="{382A5CA7-DE51-471C-B2FE-61F30996DB92}" destId="{407D378F-51EE-4843-9E65-4D3F17D7EB3F}" srcOrd="4" destOrd="0" parTransId="{18C0792E-F128-452B-A082-472B866267EB}" sibTransId="{1120646F-B7EF-43F9-BE3F-9735DF22F7BA}"/>
    <dgm:cxn modelId="{84DF52B4-E19A-42B6-BF07-486F24C5AE33}" type="presOf" srcId="{3E4D889F-56FC-43E2-9B3E-C590A0B72439}" destId="{39070F3D-05B2-4106-8F68-CE8114D0C82F}" srcOrd="0" destOrd="0" presId="urn:microsoft.com/office/officeart/2011/layout/HexagonRadial#2"/>
    <dgm:cxn modelId="{922BD96F-425F-4BEF-9A7C-78F1E5A15E39}" type="presOf" srcId="{03100DAD-77D8-4BD1-AEFA-66C0E43BC3E5}" destId="{C7D40E42-CD5D-4DFD-A120-660CD66B9C80}" srcOrd="0" destOrd="0" presId="urn:microsoft.com/office/officeart/2011/layout/HexagonRadial#2"/>
    <dgm:cxn modelId="{6CE240FD-94CC-4582-81BD-9617EF3176B5}" type="presOf" srcId="{DE732B76-0B58-4D5E-BAFE-B42AA926FFE5}" destId="{8F0DE30B-3320-4749-835F-606967550805}" srcOrd="0" destOrd="0" presId="urn:microsoft.com/office/officeart/2011/layout/HexagonRadial#2"/>
    <dgm:cxn modelId="{6214B428-7369-4E6E-9AF3-F51E4AE93CA9}" srcId="{3E4D889F-56FC-43E2-9B3E-C590A0B72439}" destId="{382A5CA7-DE51-471C-B2FE-61F30996DB92}" srcOrd="0" destOrd="0" parTransId="{0B3F05DA-D062-4AA6-A746-2E185DC4AFB2}" sibTransId="{A62DE658-DE75-41D5-906D-57F71327B6CA}"/>
    <dgm:cxn modelId="{333F607C-3A87-47AF-919E-F20E18E2FE7C}" type="presOf" srcId="{407D378F-51EE-4843-9E65-4D3F17D7EB3F}" destId="{F8D2BEB9-FC5B-447D-90DD-6C930A1C2802}" srcOrd="0" destOrd="0" presId="urn:microsoft.com/office/officeart/2011/layout/HexagonRadial#2"/>
    <dgm:cxn modelId="{CDA034D1-51E1-4BD1-A44C-8918EAC9AA31}" type="presOf" srcId="{382A5CA7-DE51-471C-B2FE-61F30996DB92}" destId="{E96B660B-5CD7-4F5D-974C-890C27C547A0}" srcOrd="0" destOrd="0" presId="urn:microsoft.com/office/officeart/2011/layout/HexagonRadial#2"/>
    <dgm:cxn modelId="{B962D4CA-9E02-4F3F-AFBD-BB1B98795E1C}" srcId="{382A5CA7-DE51-471C-B2FE-61F30996DB92}" destId="{B203D062-409B-4D24-BE3F-8E8F9B093C86}" srcOrd="3" destOrd="0" parTransId="{9DE3654A-B6D7-49E3-8404-E9F7829D86DE}" sibTransId="{DBA14704-15DD-4D96-84A9-35174956903F}"/>
    <dgm:cxn modelId="{763235CE-49D0-4192-B14C-27CAAF5B859F}" type="presParOf" srcId="{39070F3D-05B2-4106-8F68-CE8114D0C82F}" destId="{E96B660B-5CD7-4F5D-974C-890C27C547A0}" srcOrd="0" destOrd="0" presId="urn:microsoft.com/office/officeart/2011/layout/HexagonRadial#2"/>
    <dgm:cxn modelId="{B71D2E1D-EE51-4E9B-8C60-CAC35E152E02}" type="presParOf" srcId="{39070F3D-05B2-4106-8F68-CE8114D0C82F}" destId="{655EA7EB-41C8-40E7-A5D5-DB840087C719}" srcOrd="1" destOrd="0" presId="urn:microsoft.com/office/officeart/2011/layout/HexagonRadial#2"/>
    <dgm:cxn modelId="{CD1D7493-BFF5-492E-8DBA-5CF7C94CC2FF}" type="presParOf" srcId="{655EA7EB-41C8-40E7-A5D5-DB840087C719}" destId="{EDF16072-707C-45B6-9659-3D06D0A60F8B}" srcOrd="0" destOrd="0" presId="urn:microsoft.com/office/officeart/2011/layout/HexagonRadial#2"/>
    <dgm:cxn modelId="{CDF60B55-1020-4158-94D5-97D165F97F21}" type="presParOf" srcId="{39070F3D-05B2-4106-8F68-CE8114D0C82F}" destId="{8F0DE30B-3320-4749-835F-606967550805}" srcOrd="2" destOrd="0" presId="urn:microsoft.com/office/officeart/2011/layout/HexagonRadial#2"/>
    <dgm:cxn modelId="{C1BC7734-1146-4919-9CC9-F09B946EE670}" type="presParOf" srcId="{39070F3D-05B2-4106-8F68-CE8114D0C82F}" destId="{3BCBBCEE-82DA-4D4D-851C-889B83465427}" srcOrd="3" destOrd="0" presId="urn:microsoft.com/office/officeart/2011/layout/HexagonRadial#2"/>
    <dgm:cxn modelId="{014EC148-E12A-43FF-9164-C934E85A6B0E}" type="presParOf" srcId="{3BCBBCEE-82DA-4D4D-851C-889B83465427}" destId="{07BAD836-F63D-4B35-816D-13CD01F2C4EB}" srcOrd="0" destOrd="0" presId="urn:microsoft.com/office/officeart/2011/layout/HexagonRadial#2"/>
    <dgm:cxn modelId="{33CD90DB-A747-42CA-8441-C85496B3F117}" type="presParOf" srcId="{39070F3D-05B2-4106-8F68-CE8114D0C82F}" destId="{C7D40E42-CD5D-4DFD-A120-660CD66B9C80}" srcOrd="4" destOrd="0" presId="urn:microsoft.com/office/officeart/2011/layout/HexagonRadial#2"/>
    <dgm:cxn modelId="{29C65AFD-2051-4E19-AB72-07CF199DE096}" type="presParOf" srcId="{39070F3D-05B2-4106-8F68-CE8114D0C82F}" destId="{FADFFBDB-B752-4220-9699-932746C4B40D}" srcOrd="5" destOrd="0" presId="urn:microsoft.com/office/officeart/2011/layout/HexagonRadial#2"/>
    <dgm:cxn modelId="{CE8B9BEA-1444-4FD7-B8C5-13AFF0698EB5}" type="presParOf" srcId="{FADFFBDB-B752-4220-9699-932746C4B40D}" destId="{3B898879-1525-4F4D-A5E5-2FEDFAD09418}" srcOrd="0" destOrd="0" presId="urn:microsoft.com/office/officeart/2011/layout/HexagonRadial#2"/>
    <dgm:cxn modelId="{AA0D5928-6F97-421B-94E5-475EA569687F}" type="presParOf" srcId="{39070F3D-05B2-4106-8F68-CE8114D0C82F}" destId="{1312EA09-4D67-43A0-9754-22E2CB8980D7}" srcOrd="6" destOrd="0" presId="urn:microsoft.com/office/officeart/2011/layout/HexagonRadial#2"/>
    <dgm:cxn modelId="{9E9A9445-B0B0-4F97-A082-AE41D4371348}" type="presParOf" srcId="{39070F3D-05B2-4106-8F68-CE8114D0C82F}" destId="{2CBCFAD9-1483-4306-A6D8-0A39B6F38804}" srcOrd="7" destOrd="0" presId="urn:microsoft.com/office/officeart/2011/layout/HexagonRadial#2"/>
    <dgm:cxn modelId="{85745CD3-34E5-4375-8136-23FF129328D5}" type="presParOf" srcId="{2CBCFAD9-1483-4306-A6D8-0A39B6F38804}" destId="{B4931EA2-028E-4BBC-9A56-19C291B2341A}" srcOrd="0" destOrd="0" presId="urn:microsoft.com/office/officeart/2011/layout/HexagonRadial#2"/>
    <dgm:cxn modelId="{4D41F039-9D80-476F-B5CC-3306131A41D4}" type="presParOf" srcId="{39070F3D-05B2-4106-8F68-CE8114D0C82F}" destId="{12C4B183-5FA6-4693-BACC-550566E32B0B}" srcOrd="8" destOrd="0" presId="urn:microsoft.com/office/officeart/2011/layout/HexagonRadial#2"/>
    <dgm:cxn modelId="{7A16452B-E203-41D6-AE88-7F9DD59303D8}" type="presParOf" srcId="{39070F3D-05B2-4106-8F68-CE8114D0C82F}" destId="{E1AAC1F6-62D6-4F66-BC64-CC1ED86C03AA}" srcOrd="9" destOrd="0" presId="urn:microsoft.com/office/officeart/2011/layout/HexagonRadial#2"/>
    <dgm:cxn modelId="{9C3A486D-19B9-4E6B-971E-DD781E9765EB}" type="presParOf" srcId="{E1AAC1F6-62D6-4F66-BC64-CC1ED86C03AA}" destId="{1C563D5D-96C7-4F7B-9DBD-F05C17B080E0}" srcOrd="0" destOrd="0" presId="urn:microsoft.com/office/officeart/2011/layout/HexagonRadial#2"/>
    <dgm:cxn modelId="{7CC9C427-2BF1-4CA5-8B84-FEA53A37EFBE}" type="presParOf" srcId="{39070F3D-05B2-4106-8F68-CE8114D0C82F}" destId="{F8D2BEB9-FC5B-447D-90DD-6C930A1C2802}" srcOrd="10" destOrd="0" presId="urn:microsoft.com/office/officeart/2011/layout/Hexagon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D8F832-59F6-4F62-9289-95923C292AB2}" type="doc">
      <dgm:prSet loTypeId="urn:microsoft.com/office/officeart/2011/layout/HexagonRadial#3" loCatId="officeonline" qsTypeId="urn:microsoft.com/office/officeart/2005/8/quickstyle/simple1" qsCatId="simple" csTypeId="urn:microsoft.com/office/officeart/2005/8/colors/accent1_2" csCatId="accent1" phldr="1"/>
      <dgm:spPr/>
      <dgm:t>
        <a:bodyPr/>
        <a:lstStyle/>
        <a:p>
          <a:pPr rtl="1"/>
          <a:endParaRPr lang="ar-SA"/>
        </a:p>
      </dgm:t>
    </dgm:pt>
    <dgm:pt modelId="{79096140-183E-4E2D-B04A-C6EA85615041}">
      <dgm:prSet phldrT="[Text]" custT="1"/>
      <dgm:spPr/>
      <dgm:t>
        <a:bodyPr/>
        <a:lstStyle/>
        <a:p>
          <a:pPr rtl="1"/>
          <a:r>
            <a:rPr lang="en-GB" sz="2000" dirty="0" smtClean="0"/>
            <a:t>1 million $</a:t>
          </a:r>
          <a:endParaRPr lang="ar-SA" sz="2000" dirty="0"/>
        </a:p>
      </dgm:t>
    </dgm:pt>
    <dgm:pt modelId="{9DFC7C28-B49A-4EC9-84DF-9F8445FF3B53}" type="parTrans" cxnId="{5F4387C6-0F15-4503-8791-E8C8EF39081C}">
      <dgm:prSet/>
      <dgm:spPr/>
      <dgm:t>
        <a:bodyPr/>
        <a:lstStyle/>
        <a:p>
          <a:pPr rtl="1"/>
          <a:endParaRPr lang="ar-SA"/>
        </a:p>
      </dgm:t>
    </dgm:pt>
    <dgm:pt modelId="{7AAB39D7-7A29-424C-90F6-617B73D91F03}" type="sibTrans" cxnId="{5F4387C6-0F15-4503-8791-E8C8EF39081C}">
      <dgm:prSet/>
      <dgm:spPr/>
      <dgm:t>
        <a:bodyPr/>
        <a:lstStyle/>
        <a:p>
          <a:pPr rtl="1"/>
          <a:endParaRPr lang="ar-SA"/>
        </a:p>
      </dgm:t>
    </dgm:pt>
    <dgm:pt modelId="{19A06D99-B3B1-4D19-8D26-47624842D8DB}">
      <dgm:prSet phldrT="[Text]"/>
      <dgm:spPr/>
      <dgm:t>
        <a:bodyPr/>
        <a:lstStyle/>
        <a:p>
          <a:pPr rtl="1"/>
          <a:r>
            <a:rPr lang="en-US" dirty="0" smtClean="0"/>
            <a:t>1 well (</a:t>
          </a:r>
          <a:r>
            <a:rPr lang="en-US" dirty="0" err="1" smtClean="0"/>
            <a:t>Baqe'a</a:t>
          </a:r>
          <a:r>
            <a:rPr lang="en-US" dirty="0" smtClean="0"/>
            <a:t> 1) 1.4 MCM&amp;406 m depth</a:t>
          </a:r>
          <a:endParaRPr lang="ar-SA" dirty="0"/>
        </a:p>
      </dgm:t>
    </dgm:pt>
    <dgm:pt modelId="{4CFA6ECF-123B-479E-9476-7342F2A35502}" type="parTrans" cxnId="{6CEF269C-B66E-4930-8F80-3DF5E2E54DFE}">
      <dgm:prSet/>
      <dgm:spPr/>
      <dgm:t>
        <a:bodyPr/>
        <a:lstStyle/>
        <a:p>
          <a:pPr rtl="1"/>
          <a:endParaRPr lang="ar-SA"/>
        </a:p>
      </dgm:t>
    </dgm:pt>
    <dgm:pt modelId="{E8B9EF1C-0EAA-430C-8D1E-32660C7F1193}" type="sibTrans" cxnId="{6CEF269C-B66E-4930-8F80-3DF5E2E54DFE}">
      <dgm:prSet/>
      <dgm:spPr/>
      <dgm:t>
        <a:bodyPr/>
        <a:lstStyle/>
        <a:p>
          <a:pPr rtl="1"/>
          <a:endParaRPr lang="ar-SA"/>
        </a:p>
      </dgm:t>
    </dgm:pt>
    <dgm:pt modelId="{6BC1F2B2-C354-4C7F-A917-95DFB11E262C}">
      <dgm:prSet phldrT="[Text]"/>
      <dgm:spPr/>
      <dgm:t>
        <a:bodyPr/>
        <a:lstStyle/>
        <a:p>
          <a:pPr rtl="0"/>
          <a:r>
            <a:rPr lang="en-US" dirty="0" smtClean="0"/>
            <a:t>4.9 Km, 8 inch pipelines</a:t>
          </a:r>
          <a:endParaRPr lang="ar-SA" dirty="0"/>
        </a:p>
      </dgm:t>
    </dgm:pt>
    <dgm:pt modelId="{DF8C3C83-6C90-4313-9E22-3B097D537CCB}" type="parTrans" cxnId="{50F7F0D8-022B-4238-B9FD-801F5F5961C2}">
      <dgm:prSet/>
      <dgm:spPr/>
      <dgm:t>
        <a:bodyPr/>
        <a:lstStyle/>
        <a:p>
          <a:pPr rtl="1"/>
          <a:endParaRPr lang="ar-SA"/>
        </a:p>
      </dgm:t>
    </dgm:pt>
    <dgm:pt modelId="{48FABC02-406D-45D3-A90A-EE3D20CD01C8}" type="sibTrans" cxnId="{50F7F0D8-022B-4238-B9FD-801F5F5961C2}">
      <dgm:prSet/>
      <dgm:spPr/>
      <dgm:t>
        <a:bodyPr/>
        <a:lstStyle/>
        <a:p>
          <a:pPr rtl="1"/>
          <a:endParaRPr lang="ar-SA"/>
        </a:p>
      </dgm:t>
    </dgm:pt>
    <dgm:pt modelId="{43CB28F2-E723-4752-992C-F04FB2418145}">
      <dgm:prSet phldrT="[Text]"/>
      <dgm:spPr/>
      <dgm:t>
        <a:bodyPr/>
        <a:lstStyle/>
        <a:p>
          <a:pPr rtl="0"/>
          <a:r>
            <a:rPr lang="en-US" dirty="0" smtClean="0"/>
            <a:t>32 HP Pump</a:t>
          </a:r>
          <a:endParaRPr lang="ar-SA" dirty="0"/>
        </a:p>
      </dgm:t>
    </dgm:pt>
    <dgm:pt modelId="{D22311E4-BC2A-4265-BA68-F51F38376D96}" type="parTrans" cxnId="{9B7340CD-6C1D-4B20-ABDB-B49CD51BD71E}">
      <dgm:prSet/>
      <dgm:spPr/>
      <dgm:t>
        <a:bodyPr/>
        <a:lstStyle/>
        <a:p>
          <a:pPr rtl="1"/>
          <a:endParaRPr lang="ar-SA"/>
        </a:p>
      </dgm:t>
    </dgm:pt>
    <dgm:pt modelId="{7AFB5C9C-5E0E-4B24-9A5D-C4B4AF901404}" type="sibTrans" cxnId="{9B7340CD-6C1D-4B20-ABDB-B49CD51BD71E}">
      <dgm:prSet/>
      <dgm:spPr/>
      <dgm:t>
        <a:bodyPr/>
        <a:lstStyle/>
        <a:p>
          <a:pPr rtl="1"/>
          <a:endParaRPr lang="ar-SA"/>
        </a:p>
      </dgm:t>
    </dgm:pt>
    <dgm:pt modelId="{C10818B1-94C2-4557-83AE-3EB4909575D3}">
      <dgm:prSet phldrT="[Text]"/>
      <dgm:spPr/>
      <dgm:t>
        <a:bodyPr/>
        <a:lstStyle/>
        <a:p>
          <a:pPr rtl="0"/>
          <a:r>
            <a:rPr lang="en-US" dirty="0" smtClean="0"/>
            <a:t>4550 m</a:t>
          </a:r>
          <a:r>
            <a:rPr lang="en-US" baseline="30000" dirty="0" smtClean="0"/>
            <a:t>3</a:t>
          </a:r>
          <a:r>
            <a:rPr lang="en-US" dirty="0" smtClean="0"/>
            <a:t> Reservoir. </a:t>
          </a:r>
          <a:endParaRPr lang="ar-SA" dirty="0"/>
        </a:p>
      </dgm:t>
    </dgm:pt>
    <dgm:pt modelId="{B17C2994-A474-481B-B5E5-7826DF94C933}" type="parTrans" cxnId="{46A0DA8E-7D76-4A01-BF42-075A4419D66C}">
      <dgm:prSet/>
      <dgm:spPr/>
      <dgm:t>
        <a:bodyPr/>
        <a:lstStyle/>
        <a:p>
          <a:pPr rtl="1"/>
          <a:endParaRPr lang="ar-SA"/>
        </a:p>
      </dgm:t>
    </dgm:pt>
    <dgm:pt modelId="{A74D707A-DF9A-4DDC-9EF3-629A3208F007}" type="sibTrans" cxnId="{46A0DA8E-7D76-4A01-BF42-075A4419D66C}">
      <dgm:prSet/>
      <dgm:spPr/>
      <dgm:t>
        <a:bodyPr/>
        <a:lstStyle/>
        <a:p>
          <a:pPr rtl="1"/>
          <a:endParaRPr lang="ar-SA"/>
        </a:p>
      </dgm:t>
    </dgm:pt>
    <dgm:pt modelId="{0B16052E-1498-45C0-B35C-77AAAFEA2E64}">
      <dgm:prSet phldrT="[Text]"/>
      <dgm:spPr/>
      <dgm:t>
        <a:bodyPr/>
        <a:lstStyle/>
        <a:p>
          <a:pPr rtl="0"/>
          <a:r>
            <a:rPr lang="en-US" dirty="0" smtClean="0"/>
            <a:t>2.2 Km,(3&amp;4&amp;6 inch) pipelines into localities</a:t>
          </a:r>
          <a:endParaRPr lang="ar-SA" dirty="0"/>
        </a:p>
      </dgm:t>
    </dgm:pt>
    <dgm:pt modelId="{849E7600-DFEF-4D49-87FC-EA364E8371DD}" type="parTrans" cxnId="{DE5C5118-14E0-49C7-B7A5-B4D21AAB8C57}">
      <dgm:prSet/>
      <dgm:spPr/>
      <dgm:t>
        <a:bodyPr/>
        <a:lstStyle/>
        <a:p>
          <a:pPr rtl="1"/>
          <a:endParaRPr lang="ar-SA"/>
        </a:p>
      </dgm:t>
    </dgm:pt>
    <dgm:pt modelId="{633E98ED-53AB-43BD-AB3F-FE7D46A0E5DA}" type="sibTrans" cxnId="{DE5C5118-14E0-49C7-B7A5-B4D21AAB8C57}">
      <dgm:prSet/>
      <dgm:spPr/>
      <dgm:t>
        <a:bodyPr/>
        <a:lstStyle/>
        <a:p>
          <a:pPr rtl="1"/>
          <a:endParaRPr lang="ar-SA"/>
        </a:p>
      </dgm:t>
    </dgm:pt>
    <dgm:pt modelId="{F2D83FF4-9098-435F-ADDA-8D6113FBE3A5}">
      <dgm:prSet phldrT="[Text]"/>
      <dgm:spPr/>
      <dgm:t>
        <a:bodyPr/>
        <a:lstStyle/>
        <a:p>
          <a:pPr rtl="0"/>
          <a:r>
            <a:rPr lang="en-US" dirty="0" smtClean="0"/>
            <a:t>Rehabilitation of existing network.</a:t>
          </a:r>
          <a:endParaRPr lang="ar-SA" dirty="0"/>
        </a:p>
      </dgm:t>
    </dgm:pt>
    <dgm:pt modelId="{93677DEF-EAE4-424D-848F-2B14221ACE69}" type="parTrans" cxnId="{8F61CA51-A4A2-48AD-BF1A-9F30E497FC4B}">
      <dgm:prSet/>
      <dgm:spPr/>
      <dgm:t>
        <a:bodyPr/>
        <a:lstStyle/>
        <a:p>
          <a:pPr rtl="1"/>
          <a:endParaRPr lang="ar-SA"/>
        </a:p>
      </dgm:t>
    </dgm:pt>
    <dgm:pt modelId="{FB2CCD0C-0749-4BEF-9B5C-462761E2C29B}" type="sibTrans" cxnId="{8F61CA51-A4A2-48AD-BF1A-9F30E497FC4B}">
      <dgm:prSet/>
      <dgm:spPr/>
      <dgm:t>
        <a:bodyPr/>
        <a:lstStyle/>
        <a:p>
          <a:pPr rtl="1"/>
          <a:endParaRPr lang="ar-SA"/>
        </a:p>
      </dgm:t>
    </dgm:pt>
    <dgm:pt modelId="{33429E8A-2A84-468C-8867-5DEEC9F3916C}" type="pres">
      <dgm:prSet presAssocID="{22D8F832-59F6-4F62-9289-95923C292AB2}" presName="Name0" presStyleCnt="0">
        <dgm:presLayoutVars>
          <dgm:chMax val="1"/>
          <dgm:chPref val="1"/>
          <dgm:dir/>
          <dgm:animOne val="branch"/>
          <dgm:animLvl val="lvl"/>
        </dgm:presLayoutVars>
      </dgm:prSet>
      <dgm:spPr/>
      <dgm:t>
        <a:bodyPr/>
        <a:lstStyle/>
        <a:p>
          <a:pPr rtl="1"/>
          <a:endParaRPr lang="ar-SA"/>
        </a:p>
      </dgm:t>
    </dgm:pt>
    <dgm:pt modelId="{4E1071DF-8019-40CB-B90E-57E22519C536}" type="pres">
      <dgm:prSet presAssocID="{79096140-183E-4E2D-B04A-C6EA85615041}" presName="Parent" presStyleLbl="node0" presStyleIdx="0" presStyleCnt="1">
        <dgm:presLayoutVars>
          <dgm:chMax val="6"/>
          <dgm:chPref val="6"/>
        </dgm:presLayoutVars>
      </dgm:prSet>
      <dgm:spPr/>
      <dgm:t>
        <a:bodyPr/>
        <a:lstStyle/>
        <a:p>
          <a:pPr rtl="1"/>
          <a:endParaRPr lang="ar-SA"/>
        </a:p>
      </dgm:t>
    </dgm:pt>
    <dgm:pt modelId="{E5261DB4-D88F-4D72-8297-973588EB0D80}" type="pres">
      <dgm:prSet presAssocID="{19A06D99-B3B1-4D19-8D26-47624842D8DB}" presName="Accent1" presStyleCnt="0"/>
      <dgm:spPr/>
    </dgm:pt>
    <dgm:pt modelId="{926A0CA3-79D1-4466-B1E5-BBB2E769D67E}" type="pres">
      <dgm:prSet presAssocID="{19A06D99-B3B1-4D19-8D26-47624842D8DB}" presName="Accent" presStyleLbl="bgShp" presStyleIdx="0" presStyleCnt="6"/>
      <dgm:spPr/>
    </dgm:pt>
    <dgm:pt modelId="{00324502-E064-4D08-BFCF-7F7B30DC5CA9}" type="pres">
      <dgm:prSet presAssocID="{19A06D99-B3B1-4D19-8D26-47624842D8DB}" presName="Child1" presStyleLbl="node1" presStyleIdx="0" presStyleCnt="6">
        <dgm:presLayoutVars>
          <dgm:chMax val="0"/>
          <dgm:chPref val="0"/>
          <dgm:bulletEnabled val="1"/>
        </dgm:presLayoutVars>
      </dgm:prSet>
      <dgm:spPr/>
      <dgm:t>
        <a:bodyPr/>
        <a:lstStyle/>
        <a:p>
          <a:pPr rtl="1"/>
          <a:endParaRPr lang="ar-SA"/>
        </a:p>
      </dgm:t>
    </dgm:pt>
    <dgm:pt modelId="{93EADEED-613B-458A-B263-FD7C9FDFA660}" type="pres">
      <dgm:prSet presAssocID="{6BC1F2B2-C354-4C7F-A917-95DFB11E262C}" presName="Accent2" presStyleCnt="0"/>
      <dgm:spPr/>
    </dgm:pt>
    <dgm:pt modelId="{01593F2D-68E7-44FC-80CE-F83B3C846E4A}" type="pres">
      <dgm:prSet presAssocID="{6BC1F2B2-C354-4C7F-A917-95DFB11E262C}" presName="Accent" presStyleLbl="bgShp" presStyleIdx="1" presStyleCnt="6"/>
      <dgm:spPr/>
    </dgm:pt>
    <dgm:pt modelId="{F8C308E4-5FCC-4D24-8761-48E7A33EBAEF}" type="pres">
      <dgm:prSet presAssocID="{6BC1F2B2-C354-4C7F-A917-95DFB11E262C}" presName="Child2" presStyleLbl="node1" presStyleIdx="1" presStyleCnt="6">
        <dgm:presLayoutVars>
          <dgm:chMax val="0"/>
          <dgm:chPref val="0"/>
          <dgm:bulletEnabled val="1"/>
        </dgm:presLayoutVars>
      </dgm:prSet>
      <dgm:spPr/>
      <dgm:t>
        <a:bodyPr/>
        <a:lstStyle/>
        <a:p>
          <a:pPr rtl="1"/>
          <a:endParaRPr lang="ar-SA"/>
        </a:p>
      </dgm:t>
    </dgm:pt>
    <dgm:pt modelId="{68886FBA-9D5F-4523-935F-0C3A04AD3A20}" type="pres">
      <dgm:prSet presAssocID="{43CB28F2-E723-4752-992C-F04FB2418145}" presName="Accent3" presStyleCnt="0"/>
      <dgm:spPr/>
    </dgm:pt>
    <dgm:pt modelId="{1105A393-76FE-4B9D-899A-D19115FA0289}" type="pres">
      <dgm:prSet presAssocID="{43CB28F2-E723-4752-992C-F04FB2418145}" presName="Accent" presStyleLbl="bgShp" presStyleIdx="2" presStyleCnt="6"/>
      <dgm:spPr/>
    </dgm:pt>
    <dgm:pt modelId="{8E2F892E-920C-4E14-B217-716C61EBAB89}" type="pres">
      <dgm:prSet presAssocID="{43CB28F2-E723-4752-992C-F04FB2418145}" presName="Child3" presStyleLbl="node1" presStyleIdx="2" presStyleCnt="6">
        <dgm:presLayoutVars>
          <dgm:chMax val="0"/>
          <dgm:chPref val="0"/>
          <dgm:bulletEnabled val="1"/>
        </dgm:presLayoutVars>
      </dgm:prSet>
      <dgm:spPr/>
      <dgm:t>
        <a:bodyPr/>
        <a:lstStyle/>
        <a:p>
          <a:pPr rtl="1"/>
          <a:endParaRPr lang="ar-SA"/>
        </a:p>
      </dgm:t>
    </dgm:pt>
    <dgm:pt modelId="{8F7E082D-1421-4F5A-B7B2-48625F180C52}" type="pres">
      <dgm:prSet presAssocID="{C10818B1-94C2-4557-83AE-3EB4909575D3}" presName="Accent4" presStyleCnt="0"/>
      <dgm:spPr/>
    </dgm:pt>
    <dgm:pt modelId="{D840FB3E-4EE6-4608-A452-10B1EB1B47A8}" type="pres">
      <dgm:prSet presAssocID="{C10818B1-94C2-4557-83AE-3EB4909575D3}" presName="Accent" presStyleLbl="bgShp" presStyleIdx="3" presStyleCnt="6"/>
      <dgm:spPr/>
    </dgm:pt>
    <dgm:pt modelId="{4AE075B3-FC4C-45ED-833A-68BD42B862EB}" type="pres">
      <dgm:prSet presAssocID="{C10818B1-94C2-4557-83AE-3EB4909575D3}" presName="Child4" presStyleLbl="node1" presStyleIdx="3" presStyleCnt="6">
        <dgm:presLayoutVars>
          <dgm:chMax val="0"/>
          <dgm:chPref val="0"/>
          <dgm:bulletEnabled val="1"/>
        </dgm:presLayoutVars>
      </dgm:prSet>
      <dgm:spPr/>
      <dgm:t>
        <a:bodyPr/>
        <a:lstStyle/>
        <a:p>
          <a:pPr rtl="1"/>
          <a:endParaRPr lang="ar-SA"/>
        </a:p>
      </dgm:t>
    </dgm:pt>
    <dgm:pt modelId="{6AA28F1E-E539-4529-ABAD-8E93B7F00F1E}" type="pres">
      <dgm:prSet presAssocID="{0B16052E-1498-45C0-B35C-77AAAFEA2E64}" presName="Accent5" presStyleCnt="0"/>
      <dgm:spPr/>
    </dgm:pt>
    <dgm:pt modelId="{12092E68-46ED-4352-97BE-C7860D1D3622}" type="pres">
      <dgm:prSet presAssocID="{0B16052E-1498-45C0-B35C-77AAAFEA2E64}" presName="Accent" presStyleLbl="bgShp" presStyleIdx="4" presStyleCnt="6"/>
      <dgm:spPr/>
    </dgm:pt>
    <dgm:pt modelId="{10BDCDD8-62BC-4580-AFA9-C090E56E964A}" type="pres">
      <dgm:prSet presAssocID="{0B16052E-1498-45C0-B35C-77AAAFEA2E64}" presName="Child5" presStyleLbl="node1" presStyleIdx="4" presStyleCnt="6">
        <dgm:presLayoutVars>
          <dgm:chMax val="0"/>
          <dgm:chPref val="0"/>
          <dgm:bulletEnabled val="1"/>
        </dgm:presLayoutVars>
      </dgm:prSet>
      <dgm:spPr/>
      <dgm:t>
        <a:bodyPr/>
        <a:lstStyle/>
        <a:p>
          <a:pPr rtl="1"/>
          <a:endParaRPr lang="ar-SA"/>
        </a:p>
      </dgm:t>
    </dgm:pt>
    <dgm:pt modelId="{FF1CF8F3-0C4F-44E0-B332-B30A3E3B278F}" type="pres">
      <dgm:prSet presAssocID="{F2D83FF4-9098-435F-ADDA-8D6113FBE3A5}" presName="Accent6" presStyleCnt="0"/>
      <dgm:spPr/>
    </dgm:pt>
    <dgm:pt modelId="{4E57B18B-FC72-403C-9DA1-B7FCF0DA641A}" type="pres">
      <dgm:prSet presAssocID="{F2D83FF4-9098-435F-ADDA-8D6113FBE3A5}" presName="Accent" presStyleLbl="bgShp" presStyleIdx="5" presStyleCnt="6"/>
      <dgm:spPr/>
    </dgm:pt>
    <dgm:pt modelId="{68BDAA6E-3786-4E74-832F-407E7C9B7E57}" type="pres">
      <dgm:prSet presAssocID="{F2D83FF4-9098-435F-ADDA-8D6113FBE3A5}" presName="Child6" presStyleLbl="node1" presStyleIdx="5" presStyleCnt="6">
        <dgm:presLayoutVars>
          <dgm:chMax val="0"/>
          <dgm:chPref val="0"/>
          <dgm:bulletEnabled val="1"/>
        </dgm:presLayoutVars>
      </dgm:prSet>
      <dgm:spPr/>
      <dgm:t>
        <a:bodyPr/>
        <a:lstStyle/>
        <a:p>
          <a:pPr rtl="1"/>
          <a:endParaRPr lang="ar-SA"/>
        </a:p>
      </dgm:t>
    </dgm:pt>
  </dgm:ptLst>
  <dgm:cxnLst>
    <dgm:cxn modelId="{6CEF269C-B66E-4930-8F80-3DF5E2E54DFE}" srcId="{79096140-183E-4E2D-B04A-C6EA85615041}" destId="{19A06D99-B3B1-4D19-8D26-47624842D8DB}" srcOrd="0" destOrd="0" parTransId="{4CFA6ECF-123B-479E-9476-7342F2A35502}" sibTransId="{E8B9EF1C-0EAA-430C-8D1E-32660C7F1193}"/>
    <dgm:cxn modelId="{46A0DA8E-7D76-4A01-BF42-075A4419D66C}" srcId="{79096140-183E-4E2D-B04A-C6EA85615041}" destId="{C10818B1-94C2-4557-83AE-3EB4909575D3}" srcOrd="3" destOrd="0" parTransId="{B17C2994-A474-481B-B5E5-7826DF94C933}" sibTransId="{A74D707A-DF9A-4DDC-9EF3-629A3208F007}"/>
    <dgm:cxn modelId="{D5481BB5-BEA3-4FA4-A738-53FD53190D46}" type="presOf" srcId="{F2D83FF4-9098-435F-ADDA-8D6113FBE3A5}" destId="{68BDAA6E-3786-4E74-832F-407E7C9B7E57}" srcOrd="0" destOrd="0" presId="urn:microsoft.com/office/officeart/2011/layout/HexagonRadial#3"/>
    <dgm:cxn modelId="{DE5C5118-14E0-49C7-B7A5-B4D21AAB8C57}" srcId="{79096140-183E-4E2D-B04A-C6EA85615041}" destId="{0B16052E-1498-45C0-B35C-77AAAFEA2E64}" srcOrd="4" destOrd="0" parTransId="{849E7600-DFEF-4D49-87FC-EA364E8371DD}" sibTransId="{633E98ED-53AB-43BD-AB3F-FE7D46A0E5DA}"/>
    <dgm:cxn modelId="{C9412408-D8FE-4FFD-9153-533B30F7A665}" type="presOf" srcId="{43CB28F2-E723-4752-992C-F04FB2418145}" destId="{8E2F892E-920C-4E14-B217-716C61EBAB89}" srcOrd="0" destOrd="0" presId="urn:microsoft.com/office/officeart/2011/layout/HexagonRadial#3"/>
    <dgm:cxn modelId="{08ADFCE6-2116-4625-8FA1-E107EF82F13D}" type="presOf" srcId="{22D8F832-59F6-4F62-9289-95923C292AB2}" destId="{33429E8A-2A84-468C-8867-5DEEC9F3916C}" srcOrd="0" destOrd="0" presId="urn:microsoft.com/office/officeart/2011/layout/HexagonRadial#3"/>
    <dgm:cxn modelId="{F73B5BB0-9BEE-4F24-9054-2147EA405B6D}" type="presOf" srcId="{C10818B1-94C2-4557-83AE-3EB4909575D3}" destId="{4AE075B3-FC4C-45ED-833A-68BD42B862EB}" srcOrd="0" destOrd="0" presId="urn:microsoft.com/office/officeart/2011/layout/HexagonRadial#3"/>
    <dgm:cxn modelId="{DC933BF2-B7F6-4EE0-A0FF-7402E3131024}" type="presOf" srcId="{6BC1F2B2-C354-4C7F-A917-95DFB11E262C}" destId="{F8C308E4-5FCC-4D24-8761-48E7A33EBAEF}" srcOrd="0" destOrd="0" presId="urn:microsoft.com/office/officeart/2011/layout/HexagonRadial#3"/>
    <dgm:cxn modelId="{9B7340CD-6C1D-4B20-ABDB-B49CD51BD71E}" srcId="{79096140-183E-4E2D-B04A-C6EA85615041}" destId="{43CB28F2-E723-4752-992C-F04FB2418145}" srcOrd="2" destOrd="0" parTransId="{D22311E4-BC2A-4265-BA68-F51F38376D96}" sibTransId="{7AFB5C9C-5E0E-4B24-9A5D-C4B4AF901404}"/>
    <dgm:cxn modelId="{02B9669A-D22F-40A9-BDDC-126F09914EB7}" type="presOf" srcId="{79096140-183E-4E2D-B04A-C6EA85615041}" destId="{4E1071DF-8019-40CB-B90E-57E22519C536}" srcOrd="0" destOrd="0" presId="urn:microsoft.com/office/officeart/2011/layout/HexagonRadial#3"/>
    <dgm:cxn modelId="{27637E73-9836-4C45-A66F-FD46509662B3}" type="presOf" srcId="{19A06D99-B3B1-4D19-8D26-47624842D8DB}" destId="{00324502-E064-4D08-BFCF-7F7B30DC5CA9}" srcOrd="0" destOrd="0" presId="urn:microsoft.com/office/officeart/2011/layout/HexagonRadial#3"/>
    <dgm:cxn modelId="{5F4387C6-0F15-4503-8791-E8C8EF39081C}" srcId="{22D8F832-59F6-4F62-9289-95923C292AB2}" destId="{79096140-183E-4E2D-B04A-C6EA85615041}" srcOrd="0" destOrd="0" parTransId="{9DFC7C28-B49A-4EC9-84DF-9F8445FF3B53}" sibTransId="{7AAB39D7-7A29-424C-90F6-617B73D91F03}"/>
    <dgm:cxn modelId="{8F61CA51-A4A2-48AD-BF1A-9F30E497FC4B}" srcId="{79096140-183E-4E2D-B04A-C6EA85615041}" destId="{F2D83FF4-9098-435F-ADDA-8D6113FBE3A5}" srcOrd="5" destOrd="0" parTransId="{93677DEF-EAE4-424D-848F-2B14221ACE69}" sibTransId="{FB2CCD0C-0749-4BEF-9B5C-462761E2C29B}"/>
    <dgm:cxn modelId="{50F7F0D8-022B-4238-B9FD-801F5F5961C2}" srcId="{79096140-183E-4E2D-B04A-C6EA85615041}" destId="{6BC1F2B2-C354-4C7F-A917-95DFB11E262C}" srcOrd="1" destOrd="0" parTransId="{DF8C3C83-6C90-4313-9E22-3B097D537CCB}" sibTransId="{48FABC02-406D-45D3-A90A-EE3D20CD01C8}"/>
    <dgm:cxn modelId="{2E022456-65C2-4B54-B2DC-3B55206E30D7}" type="presOf" srcId="{0B16052E-1498-45C0-B35C-77AAAFEA2E64}" destId="{10BDCDD8-62BC-4580-AFA9-C090E56E964A}" srcOrd="0" destOrd="0" presId="urn:microsoft.com/office/officeart/2011/layout/HexagonRadial#3"/>
    <dgm:cxn modelId="{2001403E-7B79-4A1C-AF6E-20889E77AC28}" type="presParOf" srcId="{33429E8A-2A84-468C-8867-5DEEC9F3916C}" destId="{4E1071DF-8019-40CB-B90E-57E22519C536}" srcOrd="0" destOrd="0" presId="urn:microsoft.com/office/officeart/2011/layout/HexagonRadial#3"/>
    <dgm:cxn modelId="{8E9AF17D-403C-4190-82DA-AC015736B71D}" type="presParOf" srcId="{33429E8A-2A84-468C-8867-5DEEC9F3916C}" destId="{E5261DB4-D88F-4D72-8297-973588EB0D80}" srcOrd="1" destOrd="0" presId="urn:microsoft.com/office/officeart/2011/layout/HexagonRadial#3"/>
    <dgm:cxn modelId="{4E92E96D-1DA6-4D4F-88C6-74FAC7F145C9}" type="presParOf" srcId="{E5261DB4-D88F-4D72-8297-973588EB0D80}" destId="{926A0CA3-79D1-4466-B1E5-BBB2E769D67E}" srcOrd="0" destOrd="0" presId="urn:microsoft.com/office/officeart/2011/layout/HexagonRadial#3"/>
    <dgm:cxn modelId="{C4257784-72EE-4603-86BD-DD545EC8B3DF}" type="presParOf" srcId="{33429E8A-2A84-468C-8867-5DEEC9F3916C}" destId="{00324502-E064-4D08-BFCF-7F7B30DC5CA9}" srcOrd="2" destOrd="0" presId="urn:microsoft.com/office/officeart/2011/layout/HexagonRadial#3"/>
    <dgm:cxn modelId="{3D9BB870-D974-4EFC-B1CC-9D1A81377B81}" type="presParOf" srcId="{33429E8A-2A84-468C-8867-5DEEC9F3916C}" destId="{93EADEED-613B-458A-B263-FD7C9FDFA660}" srcOrd="3" destOrd="0" presId="urn:microsoft.com/office/officeart/2011/layout/HexagonRadial#3"/>
    <dgm:cxn modelId="{961B2898-8DFF-447F-9B97-5D27F49BA8C2}" type="presParOf" srcId="{93EADEED-613B-458A-B263-FD7C9FDFA660}" destId="{01593F2D-68E7-44FC-80CE-F83B3C846E4A}" srcOrd="0" destOrd="0" presId="urn:microsoft.com/office/officeart/2011/layout/HexagonRadial#3"/>
    <dgm:cxn modelId="{BCF05D6B-D956-4989-801B-881DF632A355}" type="presParOf" srcId="{33429E8A-2A84-468C-8867-5DEEC9F3916C}" destId="{F8C308E4-5FCC-4D24-8761-48E7A33EBAEF}" srcOrd="4" destOrd="0" presId="urn:microsoft.com/office/officeart/2011/layout/HexagonRadial#3"/>
    <dgm:cxn modelId="{91DBD35E-24D3-4329-B860-B6ED8F018FEA}" type="presParOf" srcId="{33429E8A-2A84-468C-8867-5DEEC9F3916C}" destId="{68886FBA-9D5F-4523-935F-0C3A04AD3A20}" srcOrd="5" destOrd="0" presId="urn:microsoft.com/office/officeart/2011/layout/HexagonRadial#3"/>
    <dgm:cxn modelId="{4EED9379-AA9E-4273-9214-1F476F033E9B}" type="presParOf" srcId="{68886FBA-9D5F-4523-935F-0C3A04AD3A20}" destId="{1105A393-76FE-4B9D-899A-D19115FA0289}" srcOrd="0" destOrd="0" presId="urn:microsoft.com/office/officeart/2011/layout/HexagonRadial#3"/>
    <dgm:cxn modelId="{46A36831-131E-4676-AFEE-AEDD0A27D39F}" type="presParOf" srcId="{33429E8A-2A84-468C-8867-5DEEC9F3916C}" destId="{8E2F892E-920C-4E14-B217-716C61EBAB89}" srcOrd="6" destOrd="0" presId="urn:microsoft.com/office/officeart/2011/layout/HexagonRadial#3"/>
    <dgm:cxn modelId="{5D475C50-2565-4224-9642-91674AD9D1B9}" type="presParOf" srcId="{33429E8A-2A84-468C-8867-5DEEC9F3916C}" destId="{8F7E082D-1421-4F5A-B7B2-48625F180C52}" srcOrd="7" destOrd="0" presId="urn:microsoft.com/office/officeart/2011/layout/HexagonRadial#3"/>
    <dgm:cxn modelId="{18D4B12E-EEFA-40EE-9BBB-3D112036D773}" type="presParOf" srcId="{8F7E082D-1421-4F5A-B7B2-48625F180C52}" destId="{D840FB3E-4EE6-4608-A452-10B1EB1B47A8}" srcOrd="0" destOrd="0" presId="urn:microsoft.com/office/officeart/2011/layout/HexagonRadial#3"/>
    <dgm:cxn modelId="{39354E9F-0538-4DFA-BE32-2FB170131404}" type="presParOf" srcId="{33429E8A-2A84-468C-8867-5DEEC9F3916C}" destId="{4AE075B3-FC4C-45ED-833A-68BD42B862EB}" srcOrd="8" destOrd="0" presId="urn:microsoft.com/office/officeart/2011/layout/HexagonRadial#3"/>
    <dgm:cxn modelId="{277E25F6-F41A-4E50-AD54-7FDBA88D4EAE}" type="presParOf" srcId="{33429E8A-2A84-468C-8867-5DEEC9F3916C}" destId="{6AA28F1E-E539-4529-ABAD-8E93B7F00F1E}" srcOrd="9" destOrd="0" presId="urn:microsoft.com/office/officeart/2011/layout/HexagonRadial#3"/>
    <dgm:cxn modelId="{183DAA91-9308-4A51-B936-E67482F81D15}" type="presParOf" srcId="{6AA28F1E-E539-4529-ABAD-8E93B7F00F1E}" destId="{12092E68-46ED-4352-97BE-C7860D1D3622}" srcOrd="0" destOrd="0" presId="urn:microsoft.com/office/officeart/2011/layout/HexagonRadial#3"/>
    <dgm:cxn modelId="{AB6A34FF-B8E5-4450-AAAC-73C297AB366A}" type="presParOf" srcId="{33429E8A-2A84-468C-8867-5DEEC9F3916C}" destId="{10BDCDD8-62BC-4580-AFA9-C090E56E964A}" srcOrd="10" destOrd="0" presId="urn:microsoft.com/office/officeart/2011/layout/HexagonRadial#3"/>
    <dgm:cxn modelId="{9B227AD1-685B-4CCB-A487-8090A208A3CC}" type="presParOf" srcId="{33429E8A-2A84-468C-8867-5DEEC9F3916C}" destId="{FF1CF8F3-0C4F-44E0-B332-B30A3E3B278F}" srcOrd="11" destOrd="0" presId="urn:microsoft.com/office/officeart/2011/layout/HexagonRadial#3"/>
    <dgm:cxn modelId="{2466F0B1-FB54-47CB-8585-61BFE4A20764}" type="presParOf" srcId="{FF1CF8F3-0C4F-44E0-B332-B30A3E3B278F}" destId="{4E57B18B-FC72-403C-9DA1-B7FCF0DA641A}" srcOrd="0" destOrd="0" presId="urn:microsoft.com/office/officeart/2011/layout/HexagonRadial#3"/>
    <dgm:cxn modelId="{86FF0014-2451-4E55-8310-5D550478DA50}" type="presParOf" srcId="{33429E8A-2A84-468C-8867-5DEEC9F3916C}" destId="{68BDAA6E-3786-4E74-832F-407E7C9B7E57}" srcOrd="12" destOrd="0" presId="urn:microsoft.com/office/officeart/2011/layout/Hexagon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3356D1E-796E-49EF-A851-4492FC563ECF}" type="doc">
      <dgm:prSet loTypeId="urn:microsoft.com/office/officeart/2011/layout/HexagonRadial#4" loCatId="officeonline" qsTypeId="urn:microsoft.com/office/officeart/2005/8/quickstyle/simple1" qsCatId="simple" csTypeId="urn:microsoft.com/office/officeart/2005/8/colors/accent1_2" csCatId="accent1" phldr="1"/>
      <dgm:spPr/>
      <dgm:t>
        <a:bodyPr/>
        <a:lstStyle/>
        <a:p>
          <a:pPr rtl="1"/>
          <a:endParaRPr lang="ar-SA"/>
        </a:p>
      </dgm:t>
    </dgm:pt>
    <dgm:pt modelId="{6EDC6525-EE90-457C-85C8-8AE97F263C5A}">
      <dgm:prSet phldrT="[Text]" custT="1"/>
      <dgm:spPr/>
      <dgm:t>
        <a:bodyPr/>
        <a:lstStyle/>
        <a:p>
          <a:pPr rtl="1"/>
          <a:r>
            <a:rPr lang="en-GB" sz="2400" dirty="0" smtClean="0"/>
            <a:t>1 million $</a:t>
          </a:r>
          <a:endParaRPr lang="ar-SA" sz="2400" dirty="0"/>
        </a:p>
      </dgm:t>
    </dgm:pt>
    <dgm:pt modelId="{7DF0DAD5-3242-48DE-80B6-C74BB75C9C66}" type="parTrans" cxnId="{E0A21680-7A79-4208-99DF-1041A389E312}">
      <dgm:prSet/>
      <dgm:spPr/>
      <dgm:t>
        <a:bodyPr/>
        <a:lstStyle/>
        <a:p>
          <a:pPr rtl="1"/>
          <a:endParaRPr lang="ar-SA"/>
        </a:p>
      </dgm:t>
    </dgm:pt>
    <dgm:pt modelId="{5B94DF31-ACCB-45A0-B53E-98D7064F6959}" type="sibTrans" cxnId="{E0A21680-7A79-4208-99DF-1041A389E312}">
      <dgm:prSet/>
      <dgm:spPr/>
      <dgm:t>
        <a:bodyPr/>
        <a:lstStyle/>
        <a:p>
          <a:pPr rtl="1"/>
          <a:endParaRPr lang="ar-SA"/>
        </a:p>
      </dgm:t>
    </dgm:pt>
    <dgm:pt modelId="{6EE7710C-AE50-4D9D-ADB3-7039286B528C}">
      <dgm:prSet phldrT="[Text]"/>
      <dgm:spPr/>
      <dgm:t>
        <a:bodyPr/>
        <a:lstStyle/>
        <a:p>
          <a:pPr rtl="0"/>
          <a:r>
            <a:rPr lang="en-US" dirty="0" smtClean="0"/>
            <a:t>1 well (</a:t>
          </a:r>
          <a:r>
            <a:rPr lang="en-US" dirty="0" err="1" smtClean="0"/>
            <a:t>Baqe'a</a:t>
          </a:r>
          <a:r>
            <a:rPr lang="en-US" dirty="0" smtClean="0"/>
            <a:t> 2) 1.4 MCM&amp;406 m depth.</a:t>
          </a:r>
          <a:endParaRPr lang="ar-SA" dirty="0"/>
        </a:p>
      </dgm:t>
    </dgm:pt>
    <dgm:pt modelId="{76ADE965-1E00-4D8A-B17D-85B633885AFB}" type="parTrans" cxnId="{8F79C0B0-814F-4B21-AEA8-E2D948495015}">
      <dgm:prSet/>
      <dgm:spPr/>
      <dgm:t>
        <a:bodyPr/>
        <a:lstStyle/>
        <a:p>
          <a:pPr rtl="1"/>
          <a:endParaRPr lang="ar-SA"/>
        </a:p>
      </dgm:t>
    </dgm:pt>
    <dgm:pt modelId="{52E3FE09-543D-48B8-839B-4BCE73611444}" type="sibTrans" cxnId="{8F79C0B0-814F-4B21-AEA8-E2D948495015}">
      <dgm:prSet/>
      <dgm:spPr/>
      <dgm:t>
        <a:bodyPr/>
        <a:lstStyle/>
        <a:p>
          <a:pPr rtl="1"/>
          <a:endParaRPr lang="ar-SA"/>
        </a:p>
      </dgm:t>
    </dgm:pt>
    <dgm:pt modelId="{55194ECF-EF39-4FA4-B10F-B5ECD273F4B2}">
      <dgm:prSet phldrT="[Text]"/>
      <dgm:spPr/>
      <dgm:t>
        <a:bodyPr/>
        <a:lstStyle/>
        <a:p>
          <a:pPr rtl="0"/>
          <a:r>
            <a:rPr lang="en-US" dirty="0" smtClean="0"/>
            <a:t>6.62 Km, 6 inch pipelines.</a:t>
          </a:r>
          <a:endParaRPr lang="ar-SA" dirty="0"/>
        </a:p>
      </dgm:t>
    </dgm:pt>
    <dgm:pt modelId="{DCE7D222-58D0-40B7-B323-20B4B6E96DC7}" type="parTrans" cxnId="{57C6136D-597C-4CE5-8143-FF20F8AFCF5A}">
      <dgm:prSet/>
      <dgm:spPr/>
      <dgm:t>
        <a:bodyPr/>
        <a:lstStyle/>
        <a:p>
          <a:pPr rtl="1"/>
          <a:endParaRPr lang="ar-SA"/>
        </a:p>
      </dgm:t>
    </dgm:pt>
    <dgm:pt modelId="{8522A46A-CD90-4DF7-B271-1793759580E0}" type="sibTrans" cxnId="{57C6136D-597C-4CE5-8143-FF20F8AFCF5A}">
      <dgm:prSet/>
      <dgm:spPr/>
      <dgm:t>
        <a:bodyPr/>
        <a:lstStyle/>
        <a:p>
          <a:pPr rtl="1"/>
          <a:endParaRPr lang="ar-SA"/>
        </a:p>
      </dgm:t>
    </dgm:pt>
    <dgm:pt modelId="{73A4507A-65C2-4DDF-AC30-F8E2380AAA63}">
      <dgm:prSet phldrT="[Text]"/>
      <dgm:spPr/>
      <dgm:t>
        <a:bodyPr/>
        <a:lstStyle/>
        <a:p>
          <a:pPr rtl="0"/>
          <a:r>
            <a:rPr lang="en-GB" dirty="0" smtClean="0"/>
            <a:t>2 Pumps in parallel (55 m3/</a:t>
          </a:r>
          <a:r>
            <a:rPr lang="en-GB" dirty="0" err="1" smtClean="0"/>
            <a:t>hr</a:t>
          </a:r>
          <a:r>
            <a:rPr lang="en-GB" dirty="0" smtClean="0"/>
            <a:t>)</a:t>
          </a:r>
          <a:endParaRPr lang="ar-SA" dirty="0"/>
        </a:p>
      </dgm:t>
    </dgm:pt>
    <dgm:pt modelId="{F7759C48-16C4-4590-852D-9D9280DF2242}" type="parTrans" cxnId="{771F2C31-ECF8-46B5-AF81-A8569426E059}">
      <dgm:prSet/>
      <dgm:spPr/>
      <dgm:t>
        <a:bodyPr/>
        <a:lstStyle/>
        <a:p>
          <a:pPr rtl="1"/>
          <a:endParaRPr lang="ar-SA"/>
        </a:p>
      </dgm:t>
    </dgm:pt>
    <dgm:pt modelId="{F5BB17B3-6462-4CE5-8CB6-63C83E765576}" type="sibTrans" cxnId="{771F2C31-ECF8-46B5-AF81-A8569426E059}">
      <dgm:prSet/>
      <dgm:spPr/>
      <dgm:t>
        <a:bodyPr/>
        <a:lstStyle/>
        <a:p>
          <a:pPr rtl="1"/>
          <a:endParaRPr lang="ar-SA"/>
        </a:p>
      </dgm:t>
    </dgm:pt>
    <dgm:pt modelId="{443A5407-591A-4550-837F-56E380F8E3EA}">
      <dgm:prSet phldrT="[Text]"/>
      <dgm:spPr/>
      <dgm:t>
        <a:bodyPr/>
        <a:lstStyle/>
        <a:p>
          <a:pPr rtl="1"/>
          <a:r>
            <a:rPr lang="en-GB" dirty="0" smtClean="0"/>
            <a:t>1Pump MVI 5209/PN 25 3~ (46 m3/</a:t>
          </a:r>
          <a:r>
            <a:rPr lang="en-GB" dirty="0" err="1" smtClean="0"/>
            <a:t>hr</a:t>
          </a:r>
          <a:r>
            <a:rPr lang="en-GB" dirty="0" smtClean="0"/>
            <a:t>)</a:t>
          </a:r>
          <a:endParaRPr lang="ar-SA" dirty="0"/>
        </a:p>
      </dgm:t>
    </dgm:pt>
    <dgm:pt modelId="{02E1D1D8-4ACB-483E-9172-47F8C95889FC}" type="parTrans" cxnId="{0D982BDE-F01E-461D-A410-58B5DC6042D3}">
      <dgm:prSet/>
      <dgm:spPr/>
      <dgm:t>
        <a:bodyPr/>
        <a:lstStyle/>
        <a:p>
          <a:pPr rtl="1"/>
          <a:endParaRPr lang="ar-SA"/>
        </a:p>
      </dgm:t>
    </dgm:pt>
    <dgm:pt modelId="{8718611F-2B63-4A2C-A114-D335B664E7FF}" type="sibTrans" cxnId="{0D982BDE-F01E-461D-A410-58B5DC6042D3}">
      <dgm:prSet/>
      <dgm:spPr/>
      <dgm:t>
        <a:bodyPr/>
        <a:lstStyle/>
        <a:p>
          <a:pPr rtl="1"/>
          <a:endParaRPr lang="ar-SA"/>
        </a:p>
      </dgm:t>
    </dgm:pt>
    <dgm:pt modelId="{222B53CA-0FB7-4E21-8F21-CCC362B21F8B}">
      <dgm:prSet phldrT="[Text]"/>
      <dgm:spPr/>
      <dgm:t>
        <a:bodyPr/>
        <a:lstStyle/>
        <a:p>
          <a:pPr rtl="1"/>
          <a:r>
            <a:rPr lang="en-GB" dirty="0" smtClean="0"/>
            <a:t>1 Pump MVI 7004/1 PN 16 3~ (66.3 m3/</a:t>
          </a:r>
          <a:r>
            <a:rPr lang="en-GB" dirty="0" err="1" smtClean="0"/>
            <a:t>hr</a:t>
          </a:r>
          <a:r>
            <a:rPr lang="en-GB" dirty="0" smtClean="0"/>
            <a:t>)</a:t>
          </a:r>
          <a:endParaRPr lang="ar-SA" dirty="0"/>
        </a:p>
      </dgm:t>
    </dgm:pt>
    <dgm:pt modelId="{B5A8C3A0-67CB-4C62-9155-78A885034102}" type="parTrans" cxnId="{34945E40-0B05-4550-A7D5-785E99BD0109}">
      <dgm:prSet/>
      <dgm:spPr/>
      <dgm:t>
        <a:bodyPr/>
        <a:lstStyle/>
        <a:p>
          <a:pPr rtl="1"/>
          <a:endParaRPr lang="ar-SA"/>
        </a:p>
      </dgm:t>
    </dgm:pt>
    <dgm:pt modelId="{29570E9C-1F2A-488F-8ACF-3560E7E5629F}" type="sibTrans" cxnId="{34945E40-0B05-4550-A7D5-785E99BD0109}">
      <dgm:prSet/>
      <dgm:spPr/>
      <dgm:t>
        <a:bodyPr/>
        <a:lstStyle/>
        <a:p>
          <a:pPr rtl="1"/>
          <a:endParaRPr lang="ar-SA"/>
        </a:p>
      </dgm:t>
    </dgm:pt>
    <dgm:pt modelId="{2D00C171-2126-4D63-87A5-123B77E95524}" type="pres">
      <dgm:prSet presAssocID="{23356D1E-796E-49EF-A851-4492FC563ECF}" presName="Name0" presStyleCnt="0">
        <dgm:presLayoutVars>
          <dgm:chMax val="1"/>
          <dgm:chPref val="1"/>
          <dgm:dir/>
          <dgm:animOne val="branch"/>
          <dgm:animLvl val="lvl"/>
        </dgm:presLayoutVars>
      </dgm:prSet>
      <dgm:spPr/>
      <dgm:t>
        <a:bodyPr/>
        <a:lstStyle/>
        <a:p>
          <a:pPr rtl="1"/>
          <a:endParaRPr lang="ar-SA"/>
        </a:p>
      </dgm:t>
    </dgm:pt>
    <dgm:pt modelId="{C2F76B0D-81AA-47D8-A48B-C6140A317C30}" type="pres">
      <dgm:prSet presAssocID="{6EDC6525-EE90-457C-85C8-8AE97F263C5A}" presName="Parent" presStyleLbl="node0" presStyleIdx="0" presStyleCnt="1">
        <dgm:presLayoutVars>
          <dgm:chMax val="6"/>
          <dgm:chPref val="6"/>
        </dgm:presLayoutVars>
      </dgm:prSet>
      <dgm:spPr/>
      <dgm:t>
        <a:bodyPr/>
        <a:lstStyle/>
        <a:p>
          <a:pPr rtl="1"/>
          <a:endParaRPr lang="ar-SA"/>
        </a:p>
      </dgm:t>
    </dgm:pt>
    <dgm:pt modelId="{ADCA2189-72B6-4BD4-8AA5-D2F81477EBB7}" type="pres">
      <dgm:prSet presAssocID="{6EE7710C-AE50-4D9D-ADB3-7039286B528C}" presName="Accent1" presStyleCnt="0"/>
      <dgm:spPr/>
    </dgm:pt>
    <dgm:pt modelId="{CB8C0A86-69F9-4130-BF68-F259F8E40205}" type="pres">
      <dgm:prSet presAssocID="{6EE7710C-AE50-4D9D-ADB3-7039286B528C}" presName="Accent" presStyleLbl="bgShp" presStyleIdx="0" presStyleCnt="5"/>
      <dgm:spPr/>
    </dgm:pt>
    <dgm:pt modelId="{B25E503F-DD8E-4625-96A2-195F26A86468}" type="pres">
      <dgm:prSet presAssocID="{6EE7710C-AE50-4D9D-ADB3-7039286B528C}" presName="Child1" presStyleLbl="node1" presStyleIdx="0" presStyleCnt="5">
        <dgm:presLayoutVars>
          <dgm:chMax val="0"/>
          <dgm:chPref val="0"/>
          <dgm:bulletEnabled val="1"/>
        </dgm:presLayoutVars>
      </dgm:prSet>
      <dgm:spPr/>
      <dgm:t>
        <a:bodyPr/>
        <a:lstStyle/>
        <a:p>
          <a:pPr rtl="1"/>
          <a:endParaRPr lang="ar-SA"/>
        </a:p>
      </dgm:t>
    </dgm:pt>
    <dgm:pt modelId="{2850B911-4635-4152-8796-5525B914D7FC}" type="pres">
      <dgm:prSet presAssocID="{55194ECF-EF39-4FA4-B10F-B5ECD273F4B2}" presName="Accent2" presStyleCnt="0"/>
      <dgm:spPr/>
    </dgm:pt>
    <dgm:pt modelId="{3F092C2E-2376-4572-A588-2A476A0F6883}" type="pres">
      <dgm:prSet presAssocID="{55194ECF-EF39-4FA4-B10F-B5ECD273F4B2}" presName="Accent" presStyleLbl="bgShp" presStyleIdx="1" presStyleCnt="5"/>
      <dgm:spPr/>
    </dgm:pt>
    <dgm:pt modelId="{1815CBAD-72BD-40A3-A8F6-39B26E7B7AC8}" type="pres">
      <dgm:prSet presAssocID="{55194ECF-EF39-4FA4-B10F-B5ECD273F4B2}" presName="Child2" presStyleLbl="node1" presStyleIdx="1" presStyleCnt="5">
        <dgm:presLayoutVars>
          <dgm:chMax val="0"/>
          <dgm:chPref val="0"/>
          <dgm:bulletEnabled val="1"/>
        </dgm:presLayoutVars>
      </dgm:prSet>
      <dgm:spPr/>
      <dgm:t>
        <a:bodyPr/>
        <a:lstStyle/>
        <a:p>
          <a:pPr rtl="1"/>
          <a:endParaRPr lang="ar-SA"/>
        </a:p>
      </dgm:t>
    </dgm:pt>
    <dgm:pt modelId="{B8B5A769-2B46-446A-AA09-5F63728D5DFD}" type="pres">
      <dgm:prSet presAssocID="{73A4507A-65C2-4DDF-AC30-F8E2380AAA63}" presName="Accent3" presStyleCnt="0"/>
      <dgm:spPr/>
    </dgm:pt>
    <dgm:pt modelId="{A59A2C5C-1847-41C9-AE82-6D32F88961C0}" type="pres">
      <dgm:prSet presAssocID="{73A4507A-65C2-4DDF-AC30-F8E2380AAA63}" presName="Accent" presStyleLbl="bgShp" presStyleIdx="2" presStyleCnt="5"/>
      <dgm:spPr/>
    </dgm:pt>
    <dgm:pt modelId="{C642DDE2-BA80-45C3-9504-614CEC103DE3}" type="pres">
      <dgm:prSet presAssocID="{73A4507A-65C2-4DDF-AC30-F8E2380AAA63}" presName="Child3" presStyleLbl="node1" presStyleIdx="2" presStyleCnt="5">
        <dgm:presLayoutVars>
          <dgm:chMax val="0"/>
          <dgm:chPref val="0"/>
          <dgm:bulletEnabled val="1"/>
        </dgm:presLayoutVars>
      </dgm:prSet>
      <dgm:spPr/>
      <dgm:t>
        <a:bodyPr/>
        <a:lstStyle/>
        <a:p>
          <a:pPr rtl="1"/>
          <a:endParaRPr lang="ar-SA"/>
        </a:p>
      </dgm:t>
    </dgm:pt>
    <dgm:pt modelId="{2B10B967-0F9A-4B6C-A25B-FE0A73D48E36}" type="pres">
      <dgm:prSet presAssocID="{443A5407-591A-4550-837F-56E380F8E3EA}" presName="Accent4" presStyleCnt="0"/>
      <dgm:spPr/>
    </dgm:pt>
    <dgm:pt modelId="{CEED871B-9D78-4DDF-BC67-B201DAF83CDF}" type="pres">
      <dgm:prSet presAssocID="{443A5407-591A-4550-837F-56E380F8E3EA}" presName="Accent" presStyleLbl="bgShp" presStyleIdx="3" presStyleCnt="5"/>
      <dgm:spPr/>
    </dgm:pt>
    <dgm:pt modelId="{6D6F47D1-893C-45F4-A62E-6C40BA514FE9}" type="pres">
      <dgm:prSet presAssocID="{443A5407-591A-4550-837F-56E380F8E3EA}" presName="Child4" presStyleLbl="node1" presStyleIdx="3" presStyleCnt="5">
        <dgm:presLayoutVars>
          <dgm:chMax val="0"/>
          <dgm:chPref val="0"/>
          <dgm:bulletEnabled val="1"/>
        </dgm:presLayoutVars>
      </dgm:prSet>
      <dgm:spPr/>
      <dgm:t>
        <a:bodyPr/>
        <a:lstStyle/>
        <a:p>
          <a:pPr rtl="1"/>
          <a:endParaRPr lang="ar-SA"/>
        </a:p>
      </dgm:t>
    </dgm:pt>
    <dgm:pt modelId="{0D833577-165F-4C79-AEA8-2B9404C63B33}" type="pres">
      <dgm:prSet presAssocID="{222B53CA-0FB7-4E21-8F21-CCC362B21F8B}" presName="Accent5" presStyleCnt="0"/>
      <dgm:spPr/>
    </dgm:pt>
    <dgm:pt modelId="{080D6324-C627-46F4-B611-1DA270235EEB}" type="pres">
      <dgm:prSet presAssocID="{222B53CA-0FB7-4E21-8F21-CCC362B21F8B}" presName="Accent" presStyleLbl="bgShp" presStyleIdx="4" presStyleCnt="5"/>
      <dgm:spPr/>
    </dgm:pt>
    <dgm:pt modelId="{B5E7D605-2943-427E-A3A5-BCBABA8E6734}" type="pres">
      <dgm:prSet presAssocID="{222B53CA-0FB7-4E21-8F21-CCC362B21F8B}" presName="Child5" presStyleLbl="node1" presStyleIdx="4" presStyleCnt="5">
        <dgm:presLayoutVars>
          <dgm:chMax val="0"/>
          <dgm:chPref val="0"/>
          <dgm:bulletEnabled val="1"/>
        </dgm:presLayoutVars>
      </dgm:prSet>
      <dgm:spPr/>
      <dgm:t>
        <a:bodyPr/>
        <a:lstStyle/>
        <a:p>
          <a:pPr rtl="1"/>
          <a:endParaRPr lang="ar-SA"/>
        </a:p>
      </dgm:t>
    </dgm:pt>
  </dgm:ptLst>
  <dgm:cxnLst>
    <dgm:cxn modelId="{56E94416-0EEC-4AE4-A372-BBBAA6DC38CF}" type="presOf" srcId="{73A4507A-65C2-4DDF-AC30-F8E2380AAA63}" destId="{C642DDE2-BA80-45C3-9504-614CEC103DE3}" srcOrd="0" destOrd="0" presId="urn:microsoft.com/office/officeart/2011/layout/HexagonRadial#4"/>
    <dgm:cxn modelId="{1FBE440C-50C5-4727-835C-EC6E9BAD8E7D}" type="presOf" srcId="{6EE7710C-AE50-4D9D-ADB3-7039286B528C}" destId="{B25E503F-DD8E-4625-96A2-195F26A86468}" srcOrd="0" destOrd="0" presId="urn:microsoft.com/office/officeart/2011/layout/HexagonRadial#4"/>
    <dgm:cxn modelId="{4BFEDD49-E161-44E1-B210-FEE1F00641DD}" type="presOf" srcId="{222B53CA-0FB7-4E21-8F21-CCC362B21F8B}" destId="{B5E7D605-2943-427E-A3A5-BCBABA8E6734}" srcOrd="0" destOrd="0" presId="urn:microsoft.com/office/officeart/2011/layout/HexagonRadial#4"/>
    <dgm:cxn modelId="{5AF411AD-8425-42A7-8615-972F9C25F6BE}" type="presOf" srcId="{443A5407-591A-4550-837F-56E380F8E3EA}" destId="{6D6F47D1-893C-45F4-A62E-6C40BA514FE9}" srcOrd="0" destOrd="0" presId="urn:microsoft.com/office/officeart/2011/layout/HexagonRadial#4"/>
    <dgm:cxn modelId="{34945E40-0B05-4550-A7D5-785E99BD0109}" srcId="{6EDC6525-EE90-457C-85C8-8AE97F263C5A}" destId="{222B53CA-0FB7-4E21-8F21-CCC362B21F8B}" srcOrd="4" destOrd="0" parTransId="{B5A8C3A0-67CB-4C62-9155-78A885034102}" sibTransId="{29570E9C-1F2A-488F-8ACF-3560E7E5629F}"/>
    <dgm:cxn modelId="{817A2A7B-6C4A-4719-8AB5-177856C4CCEA}" type="presOf" srcId="{55194ECF-EF39-4FA4-B10F-B5ECD273F4B2}" destId="{1815CBAD-72BD-40A3-A8F6-39B26E7B7AC8}" srcOrd="0" destOrd="0" presId="urn:microsoft.com/office/officeart/2011/layout/HexagonRadial#4"/>
    <dgm:cxn modelId="{61046EAE-8DAE-4EB4-AE80-C309B91578EB}" type="presOf" srcId="{23356D1E-796E-49EF-A851-4492FC563ECF}" destId="{2D00C171-2126-4D63-87A5-123B77E95524}" srcOrd="0" destOrd="0" presId="urn:microsoft.com/office/officeart/2011/layout/HexagonRadial#4"/>
    <dgm:cxn modelId="{E0A21680-7A79-4208-99DF-1041A389E312}" srcId="{23356D1E-796E-49EF-A851-4492FC563ECF}" destId="{6EDC6525-EE90-457C-85C8-8AE97F263C5A}" srcOrd="0" destOrd="0" parTransId="{7DF0DAD5-3242-48DE-80B6-C74BB75C9C66}" sibTransId="{5B94DF31-ACCB-45A0-B53E-98D7064F6959}"/>
    <dgm:cxn modelId="{61133AEA-3E09-425F-A84C-F320FDA8355C}" type="presOf" srcId="{6EDC6525-EE90-457C-85C8-8AE97F263C5A}" destId="{C2F76B0D-81AA-47D8-A48B-C6140A317C30}" srcOrd="0" destOrd="0" presId="urn:microsoft.com/office/officeart/2011/layout/HexagonRadial#4"/>
    <dgm:cxn modelId="{8F79C0B0-814F-4B21-AEA8-E2D948495015}" srcId="{6EDC6525-EE90-457C-85C8-8AE97F263C5A}" destId="{6EE7710C-AE50-4D9D-ADB3-7039286B528C}" srcOrd="0" destOrd="0" parTransId="{76ADE965-1E00-4D8A-B17D-85B633885AFB}" sibTransId="{52E3FE09-543D-48B8-839B-4BCE73611444}"/>
    <dgm:cxn modelId="{771F2C31-ECF8-46B5-AF81-A8569426E059}" srcId="{6EDC6525-EE90-457C-85C8-8AE97F263C5A}" destId="{73A4507A-65C2-4DDF-AC30-F8E2380AAA63}" srcOrd="2" destOrd="0" parTransId="{F7759C48-16C4-4590-852D-9D9280DF2242}" sibTransId="{F5BB17B3-6462-4CE5-8CB6-63C83E765576}"/>
    <dgm:cxn modelId="{57C6136D-597C-4CE5-8143-FF20F8AFCF5A}" srcId="{6EDC6525-EE90-457C-85C8-8AE97F263C5A}" destId="{55194ECF-EF39-4FA4-B10F-B5ECD273F4B2}" srcOrd="1" destOrd="0" parTransId="{DCE7D222-58D0-40B7-B323-20B4B6E96DC7}" sibTransId="{8522A46A-CD90-4DF7-B271-1793759580E0}"/>
    <dgm:cxn modelId="{0D982BDE-F01E-461D-A410-58B5DC6042D3}" srcId="{6EDC6525-EE90-457C-85C8-8AE97F263C5A}" destId="{443A5407-591A-4550-837F-56E380F8E3EA}" srcOrd="3" destOrd="0" parTransId="{02E1D1D8-4ACB-483E-9172-47F8C95889FC}" sibTransId="{8718611F-2B63-4A2C-A114-D335B664E7FF}"/>
    <dgm:cxn modelId="{7D3FC220-2AF2-4D65-92AE-A15D7FB9A93C}" type="presParOf" srcId="{2D00C171-2126-4D63-87A5-123B77E95524}" destId="{C2F76B0D-81AA-47D8-A48B-C6140A317C30}" srcOrd="0" destOrd="0" presId="urn:microsoft.com/office/officeart/2011/layout/HexagonRadial#4"/>
    <dgm:cxn modelId="{F52DFB07-0CAE-492F-AD6E-D9FAA1ABB796}" type="presParOf" srcId="{2D00C171-2126-4D63-87A5-123B77E95524}" destId="{ADCA2189-72B6-4BD4-8AA5-D2F81477EBB7}" srcOrd="1" destOrd="0" presId="urn:microsoft.com/office/officeart/2011/layout/HexagonRadial#4"/>
    <dgm:cxn modelId="{0265E072-EDBB-4B12-AE73-E722FE51AE19}" type="presParOf" srcId="{ADCA2189-72B6-4BD4-8AA5-D2F81477EBB7}" destId="{CB8C0A86-69F9-4130-BF68-F259F8E40205}" srcOrd="0" destOrd="0" presId="urn:microsoft.com/office/officeart/2011/layout/HexagonRadial#4"/>
    <dgm:cxn modelId="{42554AA5-7798-4345-88BB-D92A00B62DFF}" type="presParOf" srcId="{2D00C171-2126-4D63-87A5-123B77E95524}" destId="{B25E503F-DD8E-4625-96A2-195F26A86468}" srcOrd="2" destOrd="0" presId="urn:microsoft.com/office/officeart/2011/layout/HexagonRadial#4"/>
    <dgm:cxn modelId="{79CC1000-06CD-4405-A036-591D8E4DB91D}" type="presParOf" srcId="{2D00C171-2126-4D63-87A5-123B77E95524}" destId="{2850B911-4635-4152-8796-5525B914D7FC}" srcOrd="3" destOrd="0" presId="urn:microsoft.com/office/officeart/2011/layout/HexagonRadial#4"/>
    <dgm:cxn modelId="{2E832350-D289-461A-B378-B42575020334}" type="presParOf" srcId="{2850B911-4635-4152-8796-5525B914D7FC}" destId="{3F092C2E-2376-4572-A588-2A476A0F6883}" srcOrd="0" destOrd="0" presId="urn:microsoft.com/office/officeart/2011/layout/HexagonRadial#4"/>
    <dgm:cxn modelId="{02DD0F22-B2AE-44FA-BD6C-38D9B3CE109D}" type="presParOf" srcId="{2D00C171-2126-4D63-87A5-123B77E95524}" destId="{1815CBAD-72BD-40A3-A8F6-39B26E7B7AC8}" srcOrd="4" destOrd="0" presId="urn:microsoft.com/office/officeart/2011/layout/HexagonRadial#4"/>
    <dgm:cxn modelId="{509D34C8-BC14-454C-A978-3F1B5F7391B9}" type="presParOf" srcId="{2D00C171-2126-4D63-87A5-123B77E95524}" destId="{B8B5A769-2B46-446A-AA09-5F63728D5DFD}" srcOrd="5" destOrd="0" presId="urn:microsoft.com/office/officeart/2011/layout/HexagonRadial#4"/>
    <dgm:cxn modelId="{16F109A8-8506-433E-8115-C6743CB33917}" type="presParOf" srcId="{B8B5A769-2B46-446A-AA09-5F63728D5DFD}" destId="{A59A2C5C-1847-41C9-AE82-6D32F88961C0}" srcOrd="0" destOrd="0" presId="urn:microsoft.com/office/officeart/2011/layout/HexagonRadial#4"/>
    <dgm:cxn modelId="{84CD09E5-716E-4EBD-942D-9513BAD9BCF4}" type="presParOf" srcId="{2D00C171-2126-4D63-87A5-123B77E95524}" destId="{C642DDE2-BA80-45C3-9504-614CEC103DE3}" srcOrd="6" destOrd="0" presId="urn:microsoft.com/office/officeart/2011/layout/HexagonRadial#4"/>
    <dgm:cxn modelId="{06081209-ED36-4F2A-9283-C4D0167BC575}" type="presParOf" srcId="{2D00C171-2126-4D63-87A5-123B77E95524}" destId="{2B10B967-0F9A-4B6C-A25B-FE0A73D48E36}" srcOrd="7" destOrd="0" presId="urn:microsoft.com/office/officeart/2011/layout/HexagonRadial#4"/>
    <dgm:cxn modelId="{19387E8D-2F64-4E09-B433-D04FB537141E}" type="presParOf" srcId="{2B10B967-0F9A-4B6C-A25B-FE0A73D48E36}" destId="{CEED871B-9D78-4DDF-BC67-B201DAF83CDF}" srcOrd="0" destOrd="0" presId="urn:microsoft.com/office/officeart/2011/layout/HexagonRadial#4"/>
    <dgm:cxn modelId="{7F2DE1DC-DE61-4E4B-AF7A-A79552B19C99}" type="presParOf" srcId="{2D00C171-2126-4D63-87A5-123B77E95524}" destId="{6D6F47D1-893C-45F4-A62E-6C40BA514FE9}" srcOrd="8" destOrd="0" presId="urn:microsoft.com/office/officeart/2011/layout/HexagonRadial#4"/>
    <dgm:cxn modelId="{4202003F-79F6-485D-94D7-1105954B4AA4}" type="presParOf" srcId="{2D00C171-2126-4D63-87A5-123B77E95524}" destId="{0D833577-165F-4C79-AEA8-2B9404C63B33}" srcOrd="9" destOrd="0" presId="urn:microsoft.com/office/officeart/2011/layout/HexagonRadial#4"/>
    <dgm:cxn modelId="{2A034EA4-BA6D-48B9-8B39-8F1089A7F400}" type="presParOf" srcId="{0D833577-165F-4C79-AEA8-2B9404C63B33}" destId="{080D6324-C627-46F4-B611-1DA270235EEB}" srcOrd="0" destOrd="0" presId="urn:microsoft.com/office/officeart/2011/layout/HexagonRadial#4"/>
    <dgm:cxn modelId="{A88C8DF8-06B0-4CE4-8920-56DD9FA9B669}" type="presParOf" srcId="{2D00C171-2126-4D63-87A5-123B77E95524}" destId="{B5E7D605-2943-427E-A3A5-BCBABA8E6734}" srcOrd="10" destOrd="0" presId="urn:microsoft.com/office/officeart/2011/layout/Hexagon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C330A-BD70-4021-ABF1-7BF242B66053}">
      <dsp:nvSpPr>
        <dsp:cNvPr id="0" name=""/>
        <dsp:cNvSpPr/>
      </dsp:nvSpPr>
      <dsp:spPr>
        <a:xfrm>
          <a:off x="0" y="0"/>
          <a:ext cx="4635247" cy="66722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GB" sz="1800" kern="1200" dirty="0" err="1" smtClean="0"/>
            <a:t>Tammoun</a:t>
          </a:r>
          <a:r>
            <a:rPr lang="en-GB" sz="1800" kern="1200" dirty="0" smtClean="0"/>
            <a:t> well</a:t>
          </a:r>
          <a:endParaRPr lang="ar-SA" sz="1800" kern="1200" dirty="0"/>
        </a:p>
      </dsp:txBody>
      <dsp:txXfrm>
        <a:off x="19542" y="19542"/>
        <a:ext cx="3837193" cy="628141"/>
      </dsp:txXfrm>
    </dsp:sp>
    <dsp:sp modelId="{F0C99143-6895-4FF2-B9B3-BE5D84752F01}">
      <dsp:nvSpPr>
        <dsp:cNvPr id="0" name=""/>
        <dsp:cNvSpPr/>
      </dsp:nvSpPr>
      <dsp:spPr>
        <a:xfrm>
          <a:off x="346138" y="759896"/>
          <a:ext cx="4635247" cy="66722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GB" sz="1800" kern="1200" dirty="0" smtClean="0"/>
            <a:t>6.4 km,(8,10)inches pipelines</a:t>
          </a:r>
          <a:endParaRPr lang="ar-SA" sz="1800" kern="1200" dirty="0"/>
        </a:p>
      </dsp:txBody>
      <dsp:txXfrm>
        <a:off x="365680" y="779438"/>
        <a:ext cx="3816328" cy="628141"/>
      </dsp:txXfrm>
    </dsp:sp>
    <dsp:sp modelId="{64136CED-3391-44BF-A255-72FD5330232F}">
      <dsp:nvSpPr>
        <dsp:cNvPr id="0" name=""/>
        <dsp:cNvSpPr/>
      </dsp:nvSpPr>
      <dsp:spPr>
        <a:xfrm>
          <a:off x="692277" y="1519792"/>
          <a:ext cx="4635247" cy="66722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GB" sz="1800" kern="1200" dirty="0" smtClean="0"/>
            <a:t>173 HP pump and 5850 m3 reservoir</a:t>
          </a:r>
          <a:endParaRPr lang="ar-SA" sz="1800" kern="1200" dirty="0"/>
        </a:p>
      </dsp:txBody>
      <dsp:txXfrm>
        <a:off x="711819" y="1539334"/>
        <a:ext cx="3816328" cy="628141"/>
      </dsp:txXfrm>
    </dsp:sp>
    <dsp:sp modelId="{29C1232B-A9DD-4222-AAA4-B55BC32B3844}">
      <dsp:nvSpPr>
        <dsp:cNvPr id="0" name=""/>
        <dsp:cNvSpPr/>
      </dsp:nvSpPr>
      <dsp:spPr>
        <a:xfrm>
          <a:off x="1038415" y="2279688"/>
          <a:ext cx="4635247" cy="66722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GB" sz="1800" kern="1200" dirty="0" smtClean="0"/>
            <a:t>9.1 km,(3,6)inches pipelines to localities</a:t>
          </a:r>
          <a:endParaRPr lang="ar-SA" sz="1800" kern="1200" dirty="0"/>
        </a:p>
      </dsp:txBody>
      <dsp:txXfrm>
        <a:off x="1057957" y="2299230"/>
        <a:ext cx="3816328" cy="628141"/>
      </dsp:txXfrm>
    </dsp:sp>
    <dsp:sp modelId="{FCC7AE0C-8BBA-4B73-AF65-9611E37DE806}">
      <dsp:nvSpPr>
        <dsp:cNvPr id="0" name=""/>
        <dsp:cNvSpPr/>
      </dsp:nvSpPr>
      <dsp:spPr>
        <a:xfrm>
          <a:off x="1384554" y="3039585"/>
          <a:ext cx="4635247" cy="66722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GB" sz="1800" kern="1200" dirty="0" smtClean="0"/>
            <a:t>Rehabilitation of existing network</a:t>
          </a:r>
          <a:endParaRPr lang="ar-SA" sz="1800" kern="1200" dirty="0"/>
        </a:p>
      </dsp:txBody>
      <dsp:txXfrm>
        <a:off x="1404096" y="3059127"/>
        <a:ext cx="3816328" cy="628141"/>
      </dsp:txXfrm>
    </dsp:sp>
    <dsp:sp modelId="{04D36500-5653-4788-8489-BFD5930C8F04}">
      <dsp:nvSpPr>
        <dsp:cNvPr id="0" name=""/>
        <dsp:cNvSpPr/>
      </dsp:nvSpPr>
      <dsp:spPr>
        <a:xfrm>
          <a:off x="4201550" y="487445"/>
          <a:ext cx="433696" cy="433696"/>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endParaRPr lang="ar-SA" sz="2000" kern="1200"/>
        </a:p>
      </dsp:txBody>
      <dsp:txXfrm>
        <a:off x="4299132" y="487445"/>
        <a:ext cx="238532" cy="326356"/>
      </dsp:txXfrm>
    </dsp:sp>
    <dsp:sp modelId="{B1075812-4E27-4FCB-93B7-45AD6EFFABB9}">
      <dsp:nvSpPr>
        <dsp:cNvPr id="0" name=""/>
        <dsp:cNvSpPr/>
      </dsp:nvSpPr>
      <dsp:spPr>
        <a:xfrm>
          <a:off x="4547689" y="1247341"/>
          <a:ext cx="433696" cy="433696"/>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endParaRPr lang="ar-SA" sz="2000" kern="1200"/>
        </a:p>
      </dsp:txBody>
      <dsp:txXfrm>
        <a:off x="4645271" y="1247341"/>
        <a:ext cx="238532" cy="326356"/>
      </dsp:txXfrm>
    </dsp:sp>
    <dsp:sp modelId="{A763B35E-25A0-445E-81E5-F88AE80082F7}">
      <dsp:nvSpPr>
        <dsp:cNvPr id="0" name=""/>
        <dsp:cNvSpPr/>
      </dsp:nvSpPr>
      <dsp:spPr>
        <a:xfrm>
          <a:off x="4893827" y="1996117"/>
          <a:ext cx="433696" cy="433696"/>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endParaRPr lang="ar-SA" sz="2000" kern="1200"/>
        </a:p>
      </dsp:txBody>
      <dsp:txXfrm>
        <a:off x="4991409" y="1996117"/>
        <a:ext cx="238532" cy="326356"/>
      </dsp:txXfrm>
    </dsp:sp>
    <dsp:sp modelId="{6ADB838B-B063-43B9-9B56-403BFD19472C}">
      <dsp:nvSpPr>
        <dsp:cNvPr id="0" name=""/>
        <dsp:cNvSpPr/>
      </dsp:nvSpPr>
      <dsp:spPr>
        <a:xfrm>
          <a:off x="5239966" y="2763427"/>
          <a:ext cx="433696" cy="433696"/>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endParaRPr lang="ar-SA" sz="2000" kern="1200"/>
        </a:p>
      </dsp:txBody>
      <dsp:txXfrm>
        <a:off x="5337548" y="2763427"/>
        <a:ext cx="238532" cy="3263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FF94FE-D16B-4EDE-8A7A-D65C1481768E}">
      <dsp:nvSpPr>
        <dsp:cNvPr id="0" name=""/>
        <dsp:cNvSpPr/>
      </dsp:nvSpPr>
      <dsp:spPr>
        <a:xfrm>
          <a:off x="2016391" y="1562932"/>
          <a:ext cx="1986554" cy="1718450"/>
        </a:xfrm>
        <a:prstGeom prst="hexagon">
          <a:avLst>
            <a:gd name="adj" fmla="val 28570"/>
            <a:gd name="vf" fmla="val 11547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en-GB" sz="2700" kern="1200" dirty="0" smtClean="0"/>
            <a:t>1 million $</a:t>
          </a:r>
          <a:endParaRPr lang="ar-SA" sz="2700" kern="1200" dirty="0"/>
        </a:p>
      </dsp:txBody>
      <dsp:txXfrm>
        <a:off x="2345591" y="1847703"/>
        <a:ext cx="1328154" cy="1148908"/>
      </dsp:txXfrm>
    </dsp:sp>
    <dsp:sp modelId="{691A658B-94C0-43E9-A7E2-D78E78E70114}">
      <dsp:nvSpPr>
        <dsp:cNvPr id="0" name=""/>
        <dsp:cNvSpPr/>
      </dsp:nvSpPr>
      <dsp:spPr>
        <a:xfrm>
          <a:off x="3260356" y="740769"/>
          <a:ext cx="749521" cy="645811"/>
        </a:xfrm>
        <a:prstGeom prst="hexagon">
          <a:avLst>
            <a:gd name="adj" fmla="val 28900"/>
            <a:gd name="vf" fmla="val 115470"/>
          </a:avLst>
        </a:prstGeom>
        <a:gradFill rotWithShape="0">
          <a:gsLst>
            <a:gs pos="0">
              <a:schemeClr val="accent1">
                <a:tint val="40000"/>
                <a:hueOff val="0"/>
                <a:satOff val="0"/>
                <a:lumOff val="0"/>
                <a:alphaOff val="0"/>
                <a:tint val="96000"/>
                <a:lumMod val="100000"/>
              </a:schemeClr>
            </a:gs>
            <a:gs pos="78000">
              <a:schemeClr val="accent1">
                <a:tint val="40000"/>
                <a:hueOff val="0"/>
                <a:satOff val="0"/>
                <a:lumOff val="0"/>
                <a:alphaOff val="0"/>
                <a:shade val="94000"/>
                <a:lumMod val="94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763719A2-05FF-478B-AF88-68B3CC4845D7}">
      <dsp:nvSpPr>
        <dsp:cNvPr id="0" name=""/>
        <dsp:cNvSpPr/>
      </dsp:nvSpPr>
      <dsp:spPr>
        <a:xfrm>
          <a:off x="2199381" y="0"/>
          <a:ext cx="1627967" cy="1408383"/>
        </a:xfrm>
        <a:prstGeom prst="hexagon">
          <a:avLst>
            <a:gd name="adj" fmla="val 28570"/>
            <a:gd name="vf" fmla="val 11547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en-US" sz="1300" kern="1200" dirty="0" smtClean="0"/>
            <a:t>well (</a:t>
          </a:r>
          <a:r>
            <a:rPr lang="en-US" sz="1300" kern="1200" dirty="0" err="1" smtClean="0"/>
            <a:t>Bqiea</a:t>
          </a:r>
          <a:r>
            <a:rPr lang="en-US" sz="1300" kern="1200" dirty="0" smtClean="0"/>
            <a:t>' 1) 1.4 MCM&amp; 406m depth.</a:t>
          </a:r>
          <a:endParaRPr lang="ar-SA" sz="1300" kern="1200" dirty="0"/>
        </a:p>
      </dsp:txBody>
      <dsp:txXfrm>
        <a:off x="2469170" y="233399"/>
        <a:ext cx="1088389" cy="941585"/>
      </dsp:txXfrm>
    </dsp:sp>
    <dsp:sp modelId="{4F666401-CD41-404D-84F8-0C6425F9E4E0}">
      <dsp:nvSpPr>
        <dsp:cNvPr id="0" name=""/>
        <dsp:cNvSpPr/>
      </dsp:nvSpPr>
      <dsp:spPr>
        <a:xfrm>
          <a:off x="4135106" y="1948093"/>
          <a:ext cx="749521" cy="645811"/>
        </a:xfrm>
        <a:prstGeom prst="hexagon">
          <a:avLst>
            <a:gd name="adj" fmla="val 28900"/>
            <a:gd name="vf" fmla="val 115470"/>
          </a:avLst>
        </a:prstGeom>
        <a:gradFill rotWithShape="0">
          <a:gsLst>
            <a:gs pos="0">
              <a:schemeClr val="accent1">
                <a:tint val="40000"/>
                <a:hueOff val="0"/>
                <a:satOff val="0"/>
                <a:lumOff val="0"/>
                <a:alphaOff val="0"/>
                <a:tint val="96000"/>
                <a:lumMod val="100000"/>
              </a:schemeClr>
            </a:gs>
            <a:gs pos="78000">
              <a:schemeClr val="accent1">
                <a:tint val="40000"/>
                <a:hueOff val="0"/>
                <a:satOff val="0"/>
                <a:lumOff val="0"/>
                <a:alphaOff val="0"/>
                <a:shade val="94000"/>
                <a:lumMod val="94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B003364B-F2B0-431D-A13D-10FD3FFC0D51}">
      <dsp:nvSpPr>
        <dsp:cNvPr id="0" name=""/>
        <dsp:cNvSpPr/>
      </dsp:nvSpPr>
      <dsp:spPr>
        <a:xfrm>
          <a:off x="3692417" y="866250"/>
          <a:ext cx="1627967" cy="1408383"/>
        </a:xfrm>
        <a:prstGeom prst="hexagon">
          <a:avLst>
            <a:gd name="adj" fmla="val 28570"/>
            <a:gd name="vf" fmla="val 11547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en-US" sz="1300" kern="1200" dirty="0" smtClean="0"/>
            <a:t>5.2 Km, 4 inch pipelines.</a:t>
          </a:r>
          <a:endParaRPr lang="ar-SA" sz="1300" kern="1200" dirty="0"/>
        </a:p>
      </dsp:txBody>
      <dsp:txXfrm>
        <a:off x="3962206" y="1099649"/>
        <a:ext cx="1088389" cy="941585"/>
      </dsp:txXfrm>
    </dsp:sp>
    <dsp:sp modelId="{E28E1E2B-0A53-41A4-A238-C436B091A7F9}">
      <dsp:nvSpPr>
        <dsp:cNvPr id="0" name=""/>
        <dsp:cNvSpPr/>
      </dsp:nvSpPr>
      <dsp:spPr>
        <a:xfrm>
          <a:off x="3527448" y="3310935"/>
          <a:ext cx="749521" cy="645811"/>
        </a:xfrm>
        <a:prstGeom prst="hexagon">
          <a:avLst>
            <a:gd name="adj" fmla="val 28900"/>
            <a:gd name="vf" fmla="val 115470"/>
          </a:avLst>
        </a:prstGeom>
        <a:gradFill rotWithShape="0">
          <a:gsLst>
            <a:gs pos="0">
              <a:schemeClr val="accent1">
                <a:tint val="40000"/>
                <a:hueOff val="0"/>
                <a:satOff val="0"/>
                <a:lumOff val="0"/>
                <a:alphaOff val="0"/>
                <a:tint val="96000"/>
                <a:lumMod val="100000"/>
              </a:schemeClr>
            </a:gs>
            <a:gs pos="78000">
              <a:schemeClr val="accent1">
                <a:tint val="40000"/>
                <a:hueOff val="0"/>
                <a:satOff val="0"/>
                <a:lumOff val="0"/>
                <a:alphaOff val="0"/>
                <a:shade val="94000"/>
                <a:lumMod val="94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FC2D4BA4-9DCD-44CA-AAD1-B13F758C7C3F}">
      <dsp:nvSpPr>
        <dsp:cNvPr id="0" name=""/>
        <dsp:cNvSpPr/>
      </dsp:nvSpPr>
      <dsp:spPr>
        <a:xfrm>
          <a:off x="3692417" y="2569196"/>
          <a:ext cx="1627967" cy="1408383"/>
        </a:xfrm>
        <a:prstGeom prst="hexagon">
          <a:avLst>
            <a:gd name="adj" fmla="val 28570"/>
            <a:gd name="vf" fmla="val 11547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en-US" sz="1300" kern="1200" dirty="0" smtClean="0"/>
            <a:t>10 HP pump</a:t>
          </a:r>
          <a:endParaRPr lang="ar-SA" sz="1300" kern="1200" dirty="0"/>
        </a:p>
      </dsp:txBody>
      <dsp:txXfrm>
        <a:off x="3962206" y="2802595"/>
        <a:ext cx="1088389" cy="941585"/>
      </dsp:txXfrm>
    </dsp:sp>
    <dsp:sp modelId="{F65ED9EC-ACB6-42B7-BAD4-65BB1CFDD9B0}">
      <dsp:nvSpPr>
        <dsp:cNvPr id="0" name=""/>
        <dsp:cNvSpPr/>
      </dsp:nvSpPr>
      <dsp:spPr>
        <a:xfrm>
          <a:off x="2020088" y="3452403"/>
          <a:ext cx="749521" cy="645811"/>
        </a:xfrm>
        <a:prstGeom prst="hexagon">
          <a:avLst>
            <a:gd name="adj" fmla="val 28900"/>
            <a:gd name="vf" fmla="val 115470"/>
          </a:avLst>
        </a:prstGeom>
        <a:gradFill rotWithShape="0">
          <a:gsLst>
            <a:gs pos="0">
              <a:schemeClr val="accent1">
                <a:tint val="40000"/>
                <a:hueOff val="0"/>
                <a:satOff val="0"/>
                <a:lumOff val="0"/>
                <a:alphaOff val="0"/>
                <a:tint val="96000"/>
                <a:lumMod val="100000"/>
              </a:schemeClr>
            </a:gs>
            <a:gs pos="78000">
              <a:schemeClr val="accent1">
                <a:tint val="40000"/>
                <a:hueOff val="0"/>
                <a:satOff val="0"/>
                <a:lumOff val="0"/>
                <a:alphaOff val="0"/>
                <a:shade val="94000"/>
                <a:lumMod val="94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561DF2D0-0D2D-4FB2-BC7D-A2E8536CE4D2}">
      <dsp:nvSpPr>
        <dsp:cNvPr id="0" name=""/>
        <dsp:cNvSpPr/>
      </dsp:nvSpPr>
      <dsp:spPr>
        <a:xfrm>
          <a:off x="2199381" y="3436415"/>
          <a:ext cx="1627967" cy="1408383"/>
        </a:xfrm>
        <a:prstGeom prst="hexagon">
          <a:avLst>
            <a:gd name="adj" fmla="val 28570"/>
            <a:gd name="vf" fmla="val 11547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en-US" sz="1300" kern="1200" dirty="0" smtClean="0"/>
            <a:t>780 m</a:t>
          </a:r>
          <a:r>
            <a:rPr lang="en-US" sz="1300" kern="1200" baseline="30000" dirty="0" smtClean="0"/>
            <a:t>3</a:t>
          </a:r>
          <a:r>
            <a:rPr lang="en-US" sz="1300" kern="1200" dirty="0" smtClean="0"/>
            <a:t>,Reservoir </a:t>
          </a:r>
          <a:endParaRPr lang="ar-SA" sz="1300" kern="1200" dirty="0"/>
        </a:p>
      </dsp:txBody>
      <dsp:txXfrm>
        <a:off x="2469170" y="3669814"/>
        <a:ext cx="1088389" cy="941585"/>
      </dsp:txXfrm>
    </dsp:sp>
    <dsp:sp modelId="{002910F2-1946-4597-95C5-F8076D1384FA}">
      <dsp:nvSpPr>
        <dsp:cNvPr id="0" name=""/>
        <dsp:cNvSpPr/>
      </dsp:nvSpPr>
      <dsp:spPr>
        <a:xfrm>
          <a:off x="699415" y="2570165"/>
          <a:ext cx="1627967" cy="1408383"/>
        </a:xfrm>
        <a:prstGeom prst="hexagon">
          <a:avLst>
            <a:gd name="adj" fmla="val 28570"/>
            <a:gd name="vf" fmla="val 11547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en-US" sz="1300" kern="1200" dirty="0" smtClean="0"/>
            <a:t>5 km, 3inch pipelines into localities</a:t>
          </a:r>
          <a:endParaRPr lang="ar-SA" sz="1300" kern="1200" dirty="0"/>
        </a:p>
      </dsp:txBody>
      <dsp:txXfrm>
        <a:off x="969204" y="2803564"/>
        <a:ext cx="1088389" cy="9415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6B660B-5CD7-4F5D-974C-890C27C547A0}">
      <dsp:nvSpPr>
        <dsp:cNvPr id="0" name=""/>
        <dsp:cNvSpPr/>
      </dsp:nvSpPr>
      <dsp:spPr>
        <a:xfrm>
          <a:off x="1879903" y="1597837"/>
          <a:ext cx="2030921" cy="1756829"/>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GB" sz="1400" kern="1200" dirty="0" smtClean="0"/>
            <a:t>0.52 million $</a:t>
          </a:r>
          <a:endParaRPr lang="ar-SA" sz="1400" kern="1200" dirty="0"/>
        </a:p>
      </dsp:txBody>
      <dsp:txXfrm>
        <a:off x="2216455" y="1888968"/>
        <a:ext cx="1357817" cy="1174567"/>
      </dsp:txXfrm>
    </dsp:sp>
    <dsp:sp modelId="{07BAD836-F63D-4B35-816D-13CD01F2C4EB}">
      <dsp:nvSpPr>
        <dsp:cNvPr id="0" name=""/>
        <dsp:cNvSpPr/>
      </dsp:nvSpPr>
      <dsp:spPr>
        <a:xfrm>
          <a:off x="3151650" y="757313"/>
          <a:ext cx="766260" cy="660234"/>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0DE30B-3320-4749-835F-606967550805}">
      <dsp:nvSpPr>
        <dsp:cNvPr id="0" name=""/>
        <dsp:cNvSpPr/>
      </dsp:nvSpPr>
      <dsp:spPr>
        <a:xfrm>
          <a:off x="2066980" y="0"/>
          <a:ext cx="1664325" cy="1439837"/>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kern="1200" dirty="0" smtClean="0"/>
            <a:t>well (</a:t>
          </a:r>
          <a:r>
            <a:rPr lang="en-US" sz="1400" kern="1200" dirty="0" err="1" smtClean="0"/>
            <a:t>Baqe'a</a:t>
          </a:r>
          <a:r>
            <a:rPr lang="en-US" sz="1400" kern="1200" dirty="0" smtClean="0"/>
            <a:t> 1) 1.4 MCM&amp;406 m depth.</a:t>
          </a:r>
          <a:endParaRPr lang="ar-SA" sz="1400" kern="1200" dirty="0"/>
        </a:p>
      </dsp:txBody>
      <dsp:txXfrm>
        <a:off x="2342794" y="238612"/>
        <a:ext cx="1112697" cy="962613"/>
      </dsp:txXfrm>
    </dsp:sp>
    <dsp:sp modelId="{3B898879-1525-4F4D-A5E5-2FEDFAD09418}">
      <dsp:nvSpPr>
        <dsp:cNvPr id="0" name=""/>
        <dsp:cNvSpPr/>
      </dsp:nvSpPr>
      <dsp:spPr>
        <a:xfrm>
          <a:off x="4045935" y="1991601"/>
          <a:ext cx="766260" cy="660234"/>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D40E42-CD5D-4DFD-A120-660CD66B9C80}">
      <dsp:nvSpPr>
        <dsp:cNvPr id="0" name=""/>
        <dsp:cNvSpPr/>
      </dsp:nvSpPr>
      <dsp:spPr>
        <a:xfrm>
          <a:off x="3593360" y="885596"/>
          <a:ext cx="1664325" cy="1439837"/>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kern="1200" dirty="0" smtClean="0"/>
            <a:t>7.65 Km, 4 inch pipelines.</a:t>
          </a:r>
          <a:endParaRPr lang="ar-SA" sz="1400" kern="1200" dirty="0"/>
        </a:p>
      </dsp:txBody>
      <dsp:txXfrm>
        <a:off x="3869174" y="1124208"/>
        <a:ext cx="1112697" cy="962613"/>
      </dsp:txXfrm>
    </dsp:sp>
    <dsp:sp modelId="{B4931EA2-028E-4BBC-9A56-19C291B2341A}">
      <dsp:nvSpPr>
        <dsp:cNvPr id="0" name=""/>
        <dsp:cNvSpPr/>
      </dsp:nvSpPr>
      <dsp:spPr>
        <a:xfrm>
          <a:off x="3424707" y="3384880"/>
          <a:ext cx="766260" cy="660234"/>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12EA09-4D67-43A0-9754-22E2CB8980D7}">
      <dsp:nvSpPr>
        <dsp:cNvPr id="0" name=""/>
        <dsp:cNvSpPr/>
      </dsp:nvSpPr>
      <dsp:spPr>
        <a:xfrm>
          <a:off x="3593360" y="2626575"/>
          <a:ext cx="1664325" cy="1439837"/>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kern="1200" dirty="0" smtClean="0"/>
            <a:t>650 m</a:t>
          </a:r>
          <a:r>
            <a:rPr lang="en-US" sz="1400" kern="1200" baseline="30000" dirty="0" smtClean="0"/>
            <a:t>3</a:t>
          </a:r>
          <a:r>
            <a:rPr lang="en-US" sz="1400" kern="1200" dirty="0" smtClean="0"/>
            <a:t> Reservoir.</a:t>
          </a:r>
          <a:endParaRPr lang="ar-SA" sz="1400" kern="1200" dirty="0"/>
        </a:p>
      </dsp:txBody>
      <dsp:txXfrm>
        <a:off x="3869174" y="2865187"/>
        <a:ext cx="1112697" cy="962613"/>
      </dsp:txXfrm>
    </dsp:sp>
    <dsp:sp modelId="{1C563D5D-96C7-4F7B-9DBD-F05C17B080E0}">
      <dsp:nvSpPr>
        <dsp:cNvPr id="0" name=""/>
        <dsp:cNvSpPr/>
      </dsp:nvSpPr>
      <dsp:spPr>
        <a:xfrm>
          <a:off x="1883682" y="3529507"/>
          <a:ext cx="766260" cy="660234"/>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2C4B183-5FA6-4693-BACC-550566E32B0B}">
      <dsp:nvSpPr>
        <dsp:cNvPr id="0" name=""/>
        <dsp:cNvSpPr/>
      </dsp:nvSpPr>
      <dsp:spPr>
        <a:xfrm>
          <a:off x="2066980" y="3513162"/>
          <a:ext cx="1664325" cy="1439837"/>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kern="1200" dirty="0" smtClean="0"/>
            <a:t>2.83 Km, (2-3 inch) pipelines into localities.</a:t>
          </a:r>
          <a:endParaRPr lang="ar-SA" sz="1400" kern="1200" dirty="0"/>
        </a:p>
      </dsp:txBody>
      <dsp:txXfrm>
        <a:off x="2342794" y="3751774"/>
        <a:ext cx="1112697" cy="962613"/>
      </dsp:txXfrm>
    </dsp:sp>
    <dsp:sp modelId="{F8D2BEB9-FC5B-447D-90DD-6C930A1C2802}">
      <dsp:nvSpPr>
        <dsp:cNvPr id="0" name=""/>
        <dsp:cNvSpPr/>
      </dsp:nvSpPr>
      <dsp:spPr>
        <a:xfrm>
          <a:off x="533514" y="2627566"/>
          <a:ext cx="1664325" cy="1439837"/>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kern="1200" dirty="0" smtClean="0"/>
            <a:t>Rehabilitation of existing network.</a:t>
          </a:r>
          <a:endParaRPr lang="ar-SA" sz="1400" kern="1200" dirty="0"/>
        </a:p>
      </dsp:txBody>
      <dsp:txXfrm>
        <a:off x="809328" y="2866178"/>
        <a:ext cx="1112697" cy="9626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1071DF-8019-40CB-B90E-57E22519C536}">
      <dsp:nvSpPr>
        <dsp:cNvPr id="0" name=""/>
        <dsp:cNvSpPr/>
      </dsp:nvSpPr>
      <dsp:spPr>
        <a:xfrm>
          <a:off x="1427117" y="1926153"/>
          <a:ext cx="2152693" cy="1862167"/>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en-GB" sz="2000" kern="1200" dirty="0" smtClean="0"/>
            <a:t>1 million $</a:t>
          </a:r>
          <a:endParaRPr lang="ar-SA" sz="2000" kern="1200" dirty="0"/>
        </a:p>
      </dsp:txBody>
      <dsp:txXfrm>
        <a:off x="1783848" y="2234740"/>
        <a:ext cx="1439231" cy="1244993"/>
      </dsp:txXfrm>
    </dsp:sp>
    <dsp:sp modelId="{01593F2D-68E7-44FC-80CE-F83B3C846E4A}">
      <dsp:nvSpPr>
        <dsp:cNvPr id="0" name=""/>
        <dsp:cNvSpPr/>
      </dsp:nvSpPr>
      <dsp:spPr>
        <a:xfrm>
          <a:off x="2775117" y="1035232"/>
          <a:ext cx="812204" cy="69982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324502-E064-4D08-BFCF-7F7B30DC5CA9}">
      <dsp:nvSpPr>
        <dsp:cNvPr id="0" name=""/>
        <dsp:cNvSpPr/>
      </dsp:nvSpPr>
      <dsp:spPr>
        <a:xfrm>
          <a:off x="1625411" y="232511"/>
          <a:ext cx="1764117" cy="1526168"/>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kern="1200" dirty="0" smtClean="0"/>
            <a:t>1 well (</a:t>
          </a:r>
          <a:r>
            <a:rPr lang="en-US" sz="1400" kern="1200" dirty="0" err="1" smtClean="0"/>
            <a:t>Baqe'a</a:t>
          </a:r>
          <a:r>
            <a:rPr lang="en-US" sz="1400" kern="1200" dirty="0" smtClean="0"/>
            <a:t> 1) 1.4 MCM&amp;406 m depth</a:t>
          </a:r>
          <a:endParaRPr lang="ar-SA" sz="1400" kern="1200" dirty="0"/>
        </a:p>
      </dsp:txBody>
      <dsp:txXfrm>
        <a:off x="1917763" y="485430"/>
        <a:ext cx="1179413" cy="1020330"/>
      </dsp:txXfrm>
    </dsp:sp>
    <dsp:sp modelId="{1105A393-76FE-4B9D-899A-D19115FA0289}">
      <dsp:nvSpPr>
        <dsp:cNvPr id="0" name=""/>
        <dsp:cNvSpPr/>
      </dsp:nvSpPr>
      <dsp:spPr>
        <a:xfrm>
          <a:off x="3723023" y="2343527"/>
          <a:ext cx="812204" cy="69982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C308E4-5FCC-4D24-8761-48E7A33EBAEF}">
      <dsp:nvSpPr>
        <dsp:cNvPr id="0" name=""/>
        <dsp:cNvSpPr/>
      </dsp:nvSpPr>
      <dsp:spPr>
        <a:xfrm>
          <a:off x="3243311" y="1171207"/>
          <a:ext cx="1764117" cy="1526168"/>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kern="1200" dirty="0" smtClean="0"/>
            <a:t>4.9 Km, 8 inch pipelines</a:t>
          </a:r>
          <a:endParaRPr lang="ar-SA" sz="1400" kern="1200" dirty="0"/>
        </a:p>
      </dsp:txBody>
      <dsp:txXfrm>
        <a:off x="3535663" y="1424126"/>
        <a:ext cx="1179413" cy="1020330"/>
      </dsp:txXfrm>
    </dsp:sp>
    <dsp:sp modelId="{D840FB3E-4EE6-4608-A452-10B1EB1B47A8}">
      <dsp:nvSpPr>
        <dsp:cNvPr id="0" name=""/>
        <dsp:cNvSpPr/>
      </dsp:nvSpPr>
      <dsp:spPr>
        <a:xfrm>
          <a:off x="3064546" y="3820345"/>
          <a:ext cx="812204" cy="69982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2F892E-920C-4E14-B217-716C61EBAB89}">
      <dsp:nvSpPr>
        <dsp:cNvPr id="0" name=""/>
        <dsp:cNvSpPr/>
      </dsp:nvSpPr>
      <dsp:spPr>
        <a:xfrm>
          <a:off x="3243311" y="3016574"/>
          <a:ext cx="1764117" cy="1526168"/>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kern="1200" dirty="0" smtClean="0"/>
            <a:t>32 HP Pump</a:t>
          </a:r>
          <a:endParaRPr lang="ar-SA" sz="1400" kern="1200" dirty="0"/>
        </a:p>
      </dsp:txBody>
      <dsp:txXfrm>
        <a:off x="3535663" y="3269493"/>
        <a:ext cx="1179413" cy="1020330"/>
      </dsp:txXfrm>
    </dsp:sp>
    <dsp:sp modelId="{12092E68-46ED-4352-97BE-C7860D1D3622}">
      <dsp:nvSpPr>
        <dsp:cNvPr id="0" name=""/>
        <dsp:cNvSpPr/>
      </dsp:nvSpPr>
      <dsp:spPr>
        <a:xfrm>
          <a:off x="1431123" y="3973645"/>
          <a:ext cx="812204" cy="69982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E075B3-FC4C-45ED-833A-68BD42B862EB}">
      <dsp:nvSpPr>
        <dsp:cNvPr id="0" name=""/>
        <dsp:cNvSpPr/>
      </dsp:nvSpPr>
      <dsp:spPr>
        <a:xfrm>
          <a:off x="1625411" y="3956320"/>
          <a:ext cx="1764117" cy="1526168"/>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kern="1200" dirty="0" smtClean="0"/>
            <a:t>4550 m</a:t>
          </a:r>
          <a:r>
            <a:rPr lang="en-US" sz="1400" kern="1200" baseline="30000" dirty="0" smtClean="0"/>
            <a:t>3</a:t>
          </a:r>
          <a:r>
            <a:rPr lang="en-US" sz="1400" kern="1200" dirty="0" smtClean="0"/>
            <a:t> Reservoir. </a:t>
          </a:r>
          <a:endParaRPr lang="ar-SA" sz="1400" kern="1200" dirty="0"/>
        </a:p>
      </dsp:txBody>
      <dsp:txXfrm>
        <a:off x="1917763" y="4209239"/>
        <a:ext cx="1179413" cy="1020330"/>
      </dsp:txXfrm>
    </dsp:sp>
    <dsp:sp modelId="{4E57B18B-FC72-403C-9DA1-B7FCF0DA641A}">
      <dsp:nvSpPr>
        <dsp:cNvPr id="0" name=""/>
        <dsp:cNvSpPr/>
      </dsp:nvSpPr>
      <dsp:spPr>
        <a:xfrm>
          <a:off x="467693" y="2665875"/>
          <a:ext cx="812204" cy="69982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BDCDD8-62BC-4580-AFA9-C090E56E964A}">
      <dsp:nvSpPr>
        <dsp:cNvPr id="0" name=""/>
        <dsp:cNvSpPr/>
      </dsp:nvSpPr>
      <dsp:spPr>
        <a:xfrm>
          <a:off x="0" y="3017624"/>
          <a:ext cx="1764117" cy="1526168"/>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kern="1200" dirty="0" smtClean="0"/>
            <a:t>2.2 Km,(3&amp;4&amp;6 inch) pipelines into localities</a:t>
          </a:r>
          <a:endParaRPr lang="ar-SA" sz="1400" kern="1200" dirty="0"/>
        </a:p>
      </dsp:txBody>
      <dsp:txXfrm>
        <a:off x="292352" y="3270543"/>
        <a:ext cx="1179413" cy="1020330"/>
      </dsp:txXfrm>
    </dsp:sp>
    <dsp:sp modelId="{68BDAA6E-3786-4E74-832F-407E7C9B7E57}">
      <dsp:nvSpPr>
        <dsp:cNvPr id="0" name=""/>
        <dsp:cNvSpPr/>
      </dsp:nvSpPr>
      <dsp:spPr>
        <a:xfrm>
          <a:off x="0" y="1169107"/>
          <a:ext cx="1764117" cy="1526168"/>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kern="1200" dirty="0" smtClean="0"/>
            <a:t>Rehabilitation of existing network.</a:t>
          </a:r>
          <a:endParaRPr lang="ar-SA" sz="1400" kern="1200" dirty="0"/>
        </a:p>
      </dsp:txBody>
      <dsp:txXfrm>
        <a:off x="292352" y="1422026"/>
        <a:ext cx="1179413" cy="10203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F76B0D-81AA-47D8-A48B-C6140A317C30}">
      <dsp:nvSpPr>
        <dsp:cNvPr id="0" name=""/>
        <dsp:cNvSpPr/>
      </dsp:nvSpPr>
      <dsp:spPr>
        <a:xfrm>
          <a:off x="2170415" y="1579108"/>
          <a:ext cx="2007115" cy="1736236"/>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GB" sz="2400" kern="1200" dirty="0" smtClean="0"/>
            <a:t>1 million $</a:t>
          </a:r>
          <a:endParaRPr lang="ar-SA" sz="2400" kern="1200" dirty="0"/>
        </a:p>
      </dsp:txBody>
      <dsp:txXfrm>
        <a:off x="2503022" y="1866827"/>
        <a:ext cx="1341901" cy="1160798"/>
      </dsp:txXfrm>
    </dsp:sp>
    <dsp:sp modelId="{3F092C2E-2376-4572-A588-2A476A0F6883}">
      <dsp:nvSpPr>
        <dsp:cNvPr id="0" name=""/>
        <dsp:cNvSpPr/>
      </dsp:nvSpPr>
      <dsp:spPr>
        <a:xfrm>
          <a:off x="3427255" y="748436"/>
          <a:ext cx="757278" cy="652495"/>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5E503F-DD8E-4625-96A2-195F26A86468}">
      <dsp:nvSpPr>
        <dsp:cNvPr id="0" name=""/>
        <dsp:cNvSpPr/>
      </dsp:nvSpPr>
      <dsp:spPr>
        <a:xfrm>
          <a:off x="2355299" y="0"/>
          <a:ext cx="1644817" cy="1422959"/>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en-US" sz="1300" kern="1200" dirty="0" smtClean="0"/>
            <a:t>1 well (</a:t>
          </a:r>
          <a:r>
            <a:rPr lang="en-US" sz="1300" kern="1200" dirty="0" err="1" smtClean="0"/>
            <a:t>Baqe'a</a:t>
          </a:r>
          <a:r>
            <a:rPr lang="en-US" sz="1300" kern="1200" dirty="0" smtClean="0"/>
            <a:t> 2) 1.4 MCM&amp;406 m depth.</a:t>
          </a:r>
          <a:endParaRPr lang="ar-SA" sz="1300" kern="1200" dirty="0"/>
        </a:p>
      </dsp:txBody>
      <dsp:txXfrm>
        <a:off x="2627880" y="235815"/>
        <a:ext cx="1099655" cy="951329"/>
      </dsp:txXfrm>
    </dsp:sp>
    <dsp:sp modelId="{A59A2C5C-1847-41C9-AE82-6D32F88961C0}">
      <dsp:nvSpPr>
        <dsp:cNvPr id="0" name=""/>
        <dsp:cNvSpPr/>
      </dsp:nvSpPr>
      <dsp:spPr>
        <a:xfrm>
          <a:off x="4311058" y="1968256"/>
          <a:ext cx="757278" cy="652495"/>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15CBAD-72BD-40A3-A8F6-39B26E7B7AC8}">
      <dsp:nvSpPr>
        <dsp:cNvPr id="0" name=""/>
        <dsp:cNvSpPr/>
      </dsp:nvSpPr>
      <dsp:spPr>
        <a:xfrm>
          <a:off x="3863787" y="875215"/>
          <a:ext cx="1644817" cy="1422959"/>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en-US" sz="1300" kern="1200" dirty="0" smtClean="0"/>
            <a:t>6.62 Km, 6 inch pipelines.</a:t>
          </a:r>
          <a:endParaRPr lang="ar-SA" sz="1300" kern="1200" dirty="0"/>
        </a:p>
      </dsp:txBody>
      <dsp:txXfrm>
        <a:off x="4136368" y="1111030"/>
        <a:ext cx="1099655" cy="951329"/>
      </dsp:txXfrm>
    </dsp:sp>
    <dsp:sp modelId="{CEED871B-9D78-4DDF-BC67-B201DAF83CDF}">
      <dsp:nvSpPr>
        <dsp:cNvPr id="0" name=""/>
        <dsp:cNvSpPr/>
      </dsp:nvSpPr>
      <dsp:spPr>
        <a:xfrm>
          <a:off x="3697111" y="3345204"/>
          <a:ext cx="757278" cy="652495"/>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42DDE2-BA80-45C3-9504-614CEC103DE3}">
      <dsp:nvSpPr>
        <dsp:cNvPr id="0" name=""/>
        <dsp:cNvSpPr/>
      </dsp:nvSpPr>
      <dsp:spPr>
        <a:xfrm>
          <a:off x="3863787" y="2595788"/>
          <a:ext cx="1644817" cy="1422959"/>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en-GB" sz="1300" kern="1200" dirty="0" smtClean="0"/>
            <a:t>2 Pumps in parallel (55 m3/</a:t>
          </a:r>
          <a:r>
            <a:rPr lang="en-GB" sz="1300" kern="1200" dirty="0" err="1" smtClean="0"/>
            <a:t>hr</a:t>
          </a:r>
          <a:r>
            <a:rPr lang="en-GB" sz="1300" kern="1200" dirty="0" smtClean="0"/>
            <a:t>)</a:t>
          </a:r>
          <a:endParaRPr lang="ar-SA" sz="1300" kern="1200" dirty="0"/>
        </a:p>
      </dsp:txBody>
      <dsp:txXfrm>
        <a:off x="4136368" y="2831603"/>
        <a:ext cx="1099655" cy="951329"/>
      </dsp:txXfrm>
    </dsp:sp>
    <dsp:sp modelId="{080D6324-C627-46F4-B611-1DA270235EEB}">
      <dsp:nvSpPr>
        <dsp:cNvPr id="0" name=""/>
        <dsp:cNvSpPr/>
      </dsp:nvSpPr>
      <dsp:spPr>
        <a:xfrm>
          <a:off x="2174150" y="3488136"/>
          <a:ext cx="757278" cy="652495"/>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6F47D1-893C-45F4-A62E-6C40BA514FE9}">
      <dsp:nvSpPr>
        <dsp:cNvPr id="0" name=""/>
        <dsp:cNvSpPr/>
      </dsp:nvSpPr>
      <dsp:spPr>
        <a:xfrm>
          <a:off x="2355299" y="3471983"/>
          <a:ext cx="1644817" cy="1422959"/>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en-GB" sz="1300" kern="1200" dirty="0" smtClean="0"/>
            <a:t>1Pump MVI 5209/PN 25 3~ (46 m3/</a:t>
          </a:r>
          <a:r>
            <a:rPr lang="en-GB" sz="1300" kern="1200" dirty="0" err="1" smtClean="0"/>
            <a:t>hr</a:t>
          </a:r>
          <a:r>
            <a:rPr lang="en-GB" sz="1300" kern="1200" dirty="0" smtClean="0"/>
            <a:t>)</a:t>
          </a:r>
          <a:endParaRPr lang="ar-SA" sz="1300" kern="1200" dirty="0"/>
        </a:p>
      </dsp:txBody>
      <dsp:txXfrm>
        <a:off x="2627880" y="3707798"/>
        <a:ext cx="1099655" cy="951329"/>
      </dsp:txXfrm>
    </dsp:sp>
    <dsp:sp modelId="{B5E7D605-2943-427E-A3A5-BCBABA8E6734}">
      <dsp:nvSpPr>
        <dsp:cNvPr id="0" name=""/>
        <dsp:cNvSpPr/>
      </dsp:nvSpPr>
      <dsp:spPr>
        <a:xfrm>
          <a:off x="839808" y="2596767"/>
          <a:ext cx="1644817" cy="1422959"/>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en-GB" sz="1300" kern="1200" dirty="0" smtClean="0"/>
            <a:t>1 Pump MVI 7004/1 PN 16 3~ (66.3 m3/</a:t>
          </a:r>
          <a:r>
            <a:rPr lang="en-GB" sz="1300" kern="1200" dirty="0" err="1" smtClean="0"/>
            <a:t>hr</a:t>
          </a:r>
          <a:r>
            <a:rPr lang="en-GB" sz="1300" kern="1200" dirty="0" smtClean="0"/>
            <a:t>)</a:t>
          </a:r>
          <a:endParaRPr lang="ar-SA" sz="1300" kern="1200" dirty="0"/>
        </a:p>
      </dsp:txBody>
      <dsp:txXfrm>
        <a:off x="1112389" y="2832582"/>
        <a:ext cx="1099655" cy="951329"/>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11/layout/HexagonRadial#1">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11/layout/HexagonRadial#2">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11/layout/HexagonRadial#3">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11/layout/HexagonRadial#4">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472D5556-2897-4C9F-8606-1D8C1225EFC6}" type="datetimeFigureOut">
              <a:rPr lang="ar-SA" smtClean="0"/>
              <a:t>02/24/1434</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0C05310F-6492-4677-83B0-B82CEA37A7CB}" type="slidenum">
              <a:rPr lang="ar-SA" smtClean="0"/>
              <a:t>‹#›</a:t>
            </a:fld>
            <a:endParaRPr lang="ar-SA"/>
          </a:p>
        </p:txBody>
      </p:sp>
    </p:spTree>
    <p:extLst>
      <p:ext uri="{BB962C8B-B14F-4D97-AF65-F5344CB8AC3E}">
        <p14:creationId xmlns:p14="http://schemas.microsoft.com/office/powerpoint/2010/main" val="4637689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0C05310F-6492-4677-83B0-B82CEA37A7CB}" type="slidenum">
              <a:rPr lang="ar-SA" smtClean="0"/>
              <a:t>1</a:t>
            </a:fld>
            <a:endParaRPr lang="ar-SA"/>
          </a:p>
        </p:txBody>
      </p:sp>
    </p:spTree>
    <p:extLst>
      <p:ext uri="{BB962C8B-B14F-4D97-AF65-F5344CB8AC3E}">
        <p14:creationId xmlns:p14="http://schemas.microsoft.com/office/powerpoint/2010/main" val="2352340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smtClean="0"/>
              <a:t>TUBAS Governorate is located in the northeastern part of the West Bank. It is</a:t>
            </a:r>
          </a:p>
          <a:p>
            <a:pPr algn="l"/>
            <a:r>
              <a:rPr lang="en-US" sz="1200" dirty="0" smtClean="0"/>
              <a:t>bordered by Jenin Nablus and Jericho Governorates and Jordan valley</a:t>
            </a:r>
          </a:p>
          <a:p>
            <a:pPr algn="l"/>
            <a:r>
              <a:rPr lang="en-US" sz="1200" dirty="0" smtClean="0"/>
              <a:t>The highest</a:t>
            </a:r>
            <a:r>
              <a:rPr lang="en-US" sz="1200" baseline="0" dirty="0" smtClean="0"/>
              <a:t> </a:t>
            </a:r>
            <a:r>
              <a:rPr lang="en-US" sz="1200" dirty="0" smtClean="0"/>
              <a:t>elevation reaches up to 495 m above the Sea level at </a:t>
            </a:r>
            <a:r>
              <a:rPr lang="en-US" sz="1200" dirty="0" err="1" smtClean="0"/>
              <a:t>Aqqaba</a:t>
            </a:r>
            <a:r>
              <a:rPr lang="en-US" sz="1200" dirty="0" smtClean="0"/>
              <a:t> and the lowest</a:t>
            </a:r>
          </a:p>
          <a:p>
            <a:pPr algn="l"/>
            <a:r>
              <a:rPr lang="en-US" sz="1200" dirty="0" smtClean="0"/>
              <a:t>elevation reaches to 166 m below the Sea level. The average annual temperature in Tubas Governorate is</a:t>
            </a:r>
            <a:r>
              <a:rPr lang="en-US" sz="1200" baseline="0" dirty="0" smtClean="0"/>
              <a:t> </a:t>
            </a:r>
            <a:r>
              <a:rPr lang="en-US" sz="1200" dirty="0" smtClean="0"/>
              <a:t>21 °C, and the average annual humidity is 56 %</a:t>
            </a:r>
          </a:p>
          <a:p>
            <a:pPr algn="l"/>
            <a:r>
              <a:rPr lang="en-US" sz="1200" dirty="0" smtClean="0"/>
              <a:t>Tubas</a:t>
            </a:r>
            <a:r>
              <a:rPr lang="en-US" sz="1200" baseline="0" dirty="0" smtClean="0"/>
              <a:t> </a:t>
            </a:r>
            <a:r>
              <a:rPr lang="en-US" sz="1200" dirty="0" smtClean="0"/>
              <a:t>governorate comprises of 19 localities, of which 3 localities are managed by</a:t>
            </a:r>
          </a:p>
          <a:p>
            <a:pPr algn="l"/>
            <a:r>
              <a:rPr lang="en-US" sz="1200" dirty="0" smtClean="0"/>
              <a:t>municipality councils, 6 localities by village councils and the rest are managed</a:t>
            </a:r>
          </a:p>
          <a:p>
            <a:pPr algn="l"/>
            <a:r>
              <a:rPr lang="en-US" sz="1200" dirty="0" smtClean="0"/>
              <a:t>by project committees in addition to one refugee.</a:t>
            </a:r>
          </a:p>
          <a:p>
            <a:endParaRPr lang="ar-SA" dirty="0"/>
          </a:p>
        </p:txBody>
      </p:sp>
      <p:sp>
        <p:nvSpPr>
          <p:cNvPr id="4" name="Slide Number Placeholder 3"/>
          <p:cNvSpPr>
            <a:spLocks noGrp="1"/>
          </p:cNvSpPr>
          <p:nvPr>
            <p:ph type="sldNum" sz="quarter" idx="10"/>
          </p:nvPr>
        </p:nvSpPr>
        <p:spPr/>
        <p:txBody>
          <a:bodyPr/>
          <a:lstStyle/>
          <a:p>
            <a:fld id="{0C05310F-6492-4677-83B0-B82CEA37A7CB}" type="slidenum">
              <a:rPr lang="ar-SA" smtClean="0"/>
              <a:t>5</a:t>
            </a:fld>
            <a:endParaRPr lang="ar-SA"/>
          </a:p>
        </p:txBody>
      </p:sp>
    </p:spTree>
    <p:extLst>
      <p:ext uri="{BB962C8B-B14F-4D97-AF65-F5344CB8AC3E}">
        <p14:creationId xmlns:p14="http://schemas.microsoft.com/office/powerpoint/2010/main" val="4156069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200" dirty="0" smtClean="0"/>
              <a:t>This will include collecting data about Tubas such as; location, population, climate, topography, land use such as built up areas, forests, agricultural land.</a:t>
            </a:r>
          </a:p>
          <a:p>
            <a:endParaRPr lang="ar-SA" dirty="0"/>
          </a:p>
        </p:txBody>
      </p:sp>
      <p:sp>
        <p:nvSpPr>
          <p:cNvPr id="4" name="Slide Number Placeholder 3"/>
          <p:cNvSpPr>
            <a:spLocks noGrp="1"/>
          </p:cNvSpPr>
          <p:nvPr>
            <p:ph type="sldNum" sz="quarter" idx="10"/>
          </p:nvPr>
        </p:nvSpPr>
        <p:spPr/>
        <p:txBody>
          <a:bodyPr/>
          <a:lstStyle/>
          <a:p>
            <a:fld id="{0C05310F-6492-4677-83B0-B82CEA37A7CB}" type="slidenum">
              <a:rPr lang="ar-SA" smtClean="0"/>
              <a:t>7</a:t>
            </a:fld>
            <a:endParaRPr lang="ar-SA"/>
          </a:p>
        </p:txBody>
      </p:sp>
    </p:spTree>
    <p:extLst>
      <p:ext uri="{BB962C8B-B14F-4D97-AF65-F5344CB8AC3E}">
        <p14:creationId xmlns:p14="http://schemas.microsoft.com/office/powerpoint/2010/main" val="3230570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1-These 12 communities depend mainly on tankers for transporting water from nearby wells and springs.</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2-</a:t>
            </a:r>
            <a:r>
              <a:rPr lang="en-US" sz="1200" dirty="0" smtClean="0"/>
              <a:t>there is the old well of Tubas municipality with a capacity declining to less than 15 cubic meters per hour, in addition to the deterioration in the quality of its water. There is also the Tammoun well that was recently drilled by the Palestinian Water Authority.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ar-SA" dirty="0"/>
          </a:p>
        </p:txBody>
      </p:sp>
      <p:sp>
        <p:nvSpPr>
          <p:cNvPr id="4" name="Slide Number Placeholder 3"/>
          <p:cNvSpPr>
            <a:spLocks noGrp="1"/>
          </p:cNvSpPr>
          <p:nvPr>
            <p:ph type="sldNum" sz="quarter" idx="10"/>
          </p:nvPr>
        </p:nvSpPr>
        <p:spPr/>
        <p:txBody>
          <a:bodyPr/>
          <a:lstStyle/>
          <a:p>
            <a:fld id="{0C05310F-6492-4677-83B0-B82CEA37A7CB}" type="slidenum">
              <a:rPr lang="ar-SA" smtClean="0"/>
              <a:t>9</a:t>
            </a:fld>
            <a:endParaRPr lang="ar-SA"/>
          </a:p>
        </p:txBody>
      </p:sp>
    </p:spTree>
    <p:extLst>
      <p:ext uri="{BB962C8B-B14F-4D97-AF65-F5344CB8AC3E}">
        <p14:creationId xmlns:p14="http://schemas.microsoft.com/office/powerpoint/2010/main" val="745896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Piped water supplies to 14494 people until 2020 in </a:t>
            </a:r>
            <a:r>
              <a:rPr lang="en-US" sz="1200" kern="1200" dirty="0" err="1" smtClean="0">
                <a:solidFill>
                  <a:schemeClr val="tx1"/>
                </a:solidFill>
                <a:effectLst/>
                <a:latin typeface="+mn-lt"/>
                <a:ea typeface="+mn-ea"/>
                <a:cs typeface="+mn-cs"/>
              </a:rPr>
              <a:t>Thaghra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Tayaseer</a:t>
            </a:r>
            <a:r>
              <a:rPr lang="en-US" sz="1200" kern="1200" dirty="0" smtClean="0">
                <a:solidFill>
                  <a:schemeClr val="tx1"/>
                </a:solidFill>
                <a:effectLst/>
                <a:latin typeface="+mn-lt"/>
                <a:ea typeface="+mn-ea"/>
                <a:cs typeface="+mn-cs"/>
              </a:rPr>
              <a:t>, Al-Aqaba, </a:t>
            </a:r>
            <a:r>
              <a:rPr lang="en-US" sz="1200" kern="1200" dirty="0" err="1" smtClean="0">
                <a:solidFill>
                  <a:schemeClr val="tx1"/>
                </a:solidFill>
                <a:effectLst/>
                <a:latin typeface="+mn-lt"/>
                <a:ea typeface="+mn-ea"/>
                <a:cs typeface="+mn-cs"/>
              </a:rPr>
              <a:t>Aqqaba</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Ebzeeq</a:t>
            </a:r>
            <a:r>
              <a:rPr lang="en-US" sz="1200" kern="1200" dirty="0" smtClean="0">
                <a:solidFill>
                  <a:schemeClr val="tx1"/>
                </a:solidFill>
                <a:effectLst/>
                <a:latin typeface="+mn-lt"/>
                <a:ea typeface="+mn-ea"/>
                <a:cs typeface="+mn-cs"/>
              </a:rPr>
              <a:t> and to 28843 people in Tubas until 2030.</a:t>
            </a:r>
            <a:endParaRPr lang="ar-SA" dirty="0"/>
          </a:p>
        </p:txBody>
      </p:sp>
      <p:sp>
        <p:nvSpPr>
          <p:cNvPr id="4" name="Slide Number Placeholder 3"/>
          <p:cNvSpPr>
            <a:spLocks noGrp="1"/>
          </p:cNvSpPr>
          <p:nvPr>
            <p:ph type="sldNum" sz="quarter" idx="10"/>
          </p:nvPr>
        </p:nvSpPr>
        <p:spPr/>
        <p:txBody>
          <a:bodyPr/>
          <a:lstStyle/>
          <a:p>
            <a:fld id="{0C05310F-6492-4677-83B0-B82CEA37A7CB}" type="slidenum">
              <a:rPr lang="ar-SA" smtClean="0"/>
              <a:t>48</a:t>
            </a:fld>
            <a:endParaRPr lang="ar-SA"/>
          </a:p>
        </p:txBody>
      </p:sp>
    </p:spTree>
    <p:extLst>
      <p:ext uri="{BB962C8B-B14F-4D97-AF65-F5344CB8AC3E}">
        <p14:creationId xmlns:p14="http://schemas.microsoft.com/office/powerpoint/2010/main" val="1370292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Piped water supplies to 861 people in </a:t>
            </a:r>
            <a:r>
              <a:rPr lang="en-US" sz="1200" kern="1200" dirty="0" err="1" smtClean="0">
                <a:solidFill>
                  <a:schemeClr val="tx1"/>
                </a:solidFill>
                <a:effectLst/>
                <a:latin typeface="+mn-lt"/>
                <a:ea typeface="+mn-ea"/>
                <a:cs typeface="+mn-cs"/>
              </a:rPr>
              <a:t>kherbet</a:t>
            </a:r>
            <a:r>
              <a:rPr lang="en-US" sz="1200" kern="1200" dirty="0" smtClean="0">
                <a:solidFill>
                  <a:schemeClr val="tx1"/>
                </a:solidFill>
                <a:effectLst/>
                <a:latin typeface="+mn-lt"/>
                <a:ea typeface="+mn-ea"/>
                <a:cs typeface="+mn-cs"/>
              </a:rPr>
              <a:t> Al </a:t>
            </a:r>
            <a:r>
              <a:rPr lang="en-US" sz="1200" kern="1200" dirty="0" err="1" smtClean="0">
                <a:solidFill>
                  <a:schemeClr val="tx1"/>
                </a:solidFill>
                <a:effectLst/>
                <a:latin typeface="+mn-lt"/>
                <a:ea typeface="+mn-ea"/>
                <a:cs typeface="+mn-cs"/>
              </a:rPr>
              <a:t>ras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alahmar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kherbet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Atoof</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kherbet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Homseh</a:t>
            </a:r>
            <a:r>
              <a:rPr lang="en-US" sz="1200" kern="1200" dirty="0" smtClean="0">
                <a:solidFill>
                  <a:schemeClr val="tx1"/>
                </a:solidFill>
                <a:effectLst/>
                <a:latin typeface="+mn-lt"/>
                <a:ea typeface="+mn-ea"/>
                <a:cs typeface="+mn-cs"/>
              </a:rPr>
              <a:t>. </a:t>
            </a:r>
          </a:p>
          <a:p>
            <a:endParaRPr lang="ar-SA" dirty="0"/>
          </a:p>
        </p:txBody>
      </p:sp>
      <p:sp>
        <p:nvSpPr>
          <p:cNvPr id="4" name="Slide Number Placeholder 3"/>
          <p:cNvSpPr>
            <a:spLocks noGrp="1"/>
          </p:cNvSpPr>
          <p:nvPr>
            <p:ph type="sldNum" sz="quarter" idx="10"/>
          </p:nvPr>
        </p:nvSpPr>
        <p:spPr/>
        <p:txBody>
          <a:bodyPr/>
          <a:lstStyle/>
          <a:p>
            <a:fld id="{0C05310F-6492-4677-83B0-B82CEA37A7CB}" type="slidenum">
              <a:rPr lang="ar-SA" smtClean="0"/>
              <a:t>49</a:t>
            </a:fld>
            <a:endParaRPr lang="ar-SA"/>
          </a:p>
        </p:txBody>
      </p:sp>
    </p:spTree>
    <p:extLst>
      <p:ext uri="{BB962C8B-B14F-4D97-AF65-F5344CB8AC3E}">
        <p14:creationId xmlns:p14="http://schemas.microsoft.com/office/powerpoint/2010/main" val="2787870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0C05310F-6492-4677-83B0-B82CEA37A7CB}" type="slidenum">
              <a:rPr lang="ar-SA" smtClean="0"/>
              <a:t>50</a:t>
            </a:fld>
            <a:endParaRPr lang="ar-SA"/>
          </a:p>
        </p:txBody>
      </p:sp>
    </p:spTree>
    <p:extLst>
      <p:ext uri="{BB962C8B-B14F-4D97-AF65-F5344CB8AC3E}">
        <p14:creationId xmlns:p14="http://schemas.microsoft.com/office/powerpoint/2010/main" val="1297574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Piped water supplies to 20838 people in </a:t>
            </a:r>
            <a:r>
              <a:rPr lang="en-US" sz="1200" kern="1200" dirty="0" err="1" smtClean="0">
                <a:solidFill>
                  <a:schemeClr val="tx1"/>
                </a:solidFill>
                <a:effectLst/>
                <a:latin typeface="+mn-lt"/>
                <a:ea typeface="+mn-ea"/>
                <a:cs typeface="+mn-cs"/>
              </a:rPr>
              <a:t>Tammoun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Wadi</a:t>
            </a:r>
            <a:r>
              <a:rPr lang="en-US" sz="1200" kern="1200" dirty="0" smtClean="0">
                <a:solidFill>
                  <a:schemeClr val="tx1"/>
                </a:solidFill>
                <a:effectLst/>
                <a:latin typeface="+mn-lt"/>
                <a:ea typeface="+mn-ea"/>
                <a:cs typeface="+mn-cs"/>
              </a:rPr>
              <a:t> Al-</a:t>
            </a:r>
            <a:r>
              <a:rPr lang="en-US" sz="1200" kern="1200" dirty="0" err="1" smtClean="0">
                <a:solidFill>
                  <a:schemeClr val="tx1"/>
                </a:solidFill>
                <a:effectLst/>
                <a:latin typeface="+mn-lt"/>
                <a:ea typeface="+mn-ea"/>
                <a:cs typeface="+mn-cs"/>
              </a:rPr>
              <a:t>Far'aa</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Ras</a:t>
            </a:r>
            <a:r>
              <a:rPr lang="en-US" sz="1200" kern="1200" dirty="0" smtClean="0">
                <a:solidFill>
                  <a:schemeClr val="tx1"/>
                </a:solidFill>
                <a:effectLst/>
                <a:latin typeface="+mn-lt"/>
                <a:ea typeface="+mn-ea"/>
                <a:cs typeface="+mn-cs"/>
              </a:rPr>
              <a:t> Al-</a:t>
            </a:r>
            <a:r>
              <a:rPr lang="en-US" sz="1200" kern="1200" dirty="0" err="1" smtClean="0">
                <a:solidFill>
                  <a:schemeClr val="tx1"/>
                </a:solidFill>
                <a:effectLst/>
                <a:latin typeface="+mn-lt"/>
                <a:ea typeface="+mn-ea"/>
                <a:cs typeface="+mn-cs"/>
              </a:rPr>
              <a:t>Far'aa</a:t>
            </a:r>
            <a:r>
              <a:rPr lang="en-US" sz="1200" kern="1200" dirty="0" smtClean="0">
                <a:solidFill>
                  <a:schemeClr val="tx1"/>
                </a:solidFill>
                <a:effectLst/>
                <a:latin typeface="+mn-lt"/>
                <a:ea typeface="+mn-ea"/>
                <a:cs typeface="+mn-cs"/>
              </a:rPr>
              <a:t> until 2020, and to 10198 people in Al-</a:t>
            </a:r>
            <a:r>
              <a:rPr lang="en-US" sz="1200" kern="1200" dirty="0" err="1" smtClean="0">
                <a:solidFill>
                  <a:schemeClr val="tx1"/>
                </a:solidFill>
                <a:effectLst/>
                <a:latin typeface="+mn-lt"/>
                <a:ea typeface="+mn-ea"/>
                <a:cs typeface="+mn-cs"/>
              </a:rPr>
              <a:t>Far'aa</a:t>
            </a:r>
            <a:r>
              <a:rPr lang="en-US" sz="1200" kern="1200" dirty="0" smtClean="0">
                <a:solidFill>
                  <a:schemeClr val="tx1"/>
                </a:solidFill>
                <a:effectLst/>
                <a:latin typeface="+mn-lt"/>
                <a:ea typeface="+mn-ea"/>
                <a:cs typeface="+mn-cs"/>
              </a:rPr>
              <a:t> Camp until 2030.</a:t>
            </a:r>
          </a:p>
          <a:p>
            <a:endParaRPr lang="ar-SA" dirty="0"/>
          </a:p>
        </p:txBody>
      </p:sp>
      <p:sp>
        <p:nvSpPr>
          <p:cNvPr id="4" name="Slide Number Placeholder 3"/>
          <p:cNvSpPr>
            <a:spLocks noGrp="1"/>
          </p:cNvSpPr>
          <p:nvPr>
            <p:ph type="sldNum" sz="quarter" idx="10"/>
          </p:nvPr>
        </p:nvSpPr>
        <p:spPr/>
        <p:txBody>
          <a:bodyPr/>
          <a:lstStyle/>
          <a:p>
            <a:fld id="{0C05310F-6492-4677-83B0-B82CEA37A7CB}" type="slidenum">
              <a:rPr lang="ar-SA" smtClean="0"/>
              <a:t>51</a:t>
            </a:fld>
            <a:endParaRPr lang="ar-SA"/>
          </a:p>
        </p:txBody>
      </p:sp>
    </p:spTree>
    <p:extLst>
      <p:ext uri="{BB962C8B-B14F-4D97-AF65-F5344CB8AC3E}">
        <p14:creationId xmlns:p14="http://schemas.microsoft.com/office/powerpoint/2010/main" val="3749972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Piped water supplies to 7749 people in </a:t>
            </a:r>
            <a:r>
              <a:rPr lang="en-GB" sz="1200" b="0" i="0" u="none" strike="noStrike" kern="1200" baseline="0" dirty="0" err="1" smtClean="0">
                <a:solidFill>
                  <a:schemeClr val="tx1"/>
                </a:solidFill>
                <a:latin typeface="+mn-lt"/>
                <a:ea typeface="+mn-ea"/>
                <a:cs typeface="+mn-cs"/>
              </a:rPr>
              <a:t>Thaghra</a:t>
            </a:r>
            <a:r>
              <a:rPr lang="en-GB" sz="1200" b="0" i="0" u="none" strike="noStrike" kern="1200" baseline="0" dirty="0" smtClean="0">
                <a:solidFill>
                  <a:schemeClr val="tx1"/>
                </a:solidFill>
                <a:latin typeface="+mn-lt"/>
                <a:ea typeface="+mn-ea"/>
                <a:cs typeface="+mn-cs"/>
              </a:rPr>
              <a:t>, </a:t>
            </a:r>
            <a:r>
              <a:rPr lang="en-GB" sz="1200" b="0" i="0" u="none" strike="noStrike" kern="1200" baseline="0" dirty="0" err="1" smtClean="0">
                <a:solidFill>
                  <a:schemeClr val="tx1"/>
                </a:solidFill>
                <a:latin typeface="+mn-lt"/>
                <a:ea typeface="+mn-ea"/>
                <a:cs typeface="+mn-cs"/>
              </a:rPr>
              <a:t>Tayaseer</a:t>
            </a:r>
            <a:r>
              <a:rPr lang="en-GB" sz="1200" b="0" i="0" u="none" strike="noStrike" kern="1200" baseline="0" dirty="0" smtClean="0">
                <a:solidFill>
                  <a:schemeClr val="tx1"/>
                </a:solidFill>
                <a:latin typeface="+mn-lt"/>
                <a:ea typeface="+mn-ea"/>
                <a:cs typeface="+mn-cs"/>
              </a:rPr>
              <a:t>, Al-Aqaba, </a:t>
            </a:r>
            <a:r>
              <a:rPr lang="en-GB" sz="1200" b="0" i="0" u="none" strike="noStrike" kern="1200" baseline="0" dirty="0" err="1" smtClean="0">
                <a:solidFill>
                  <a:schemeClr val="tx1"/>
                </a:solidFill>
                <a:latin typeface="+mn-lt"/>
                <a:ea typeface="+mn-ea"/>
                <a:cs typeface="+mn-cs"/>
              </a:rPr>
              <a:t>Aqqaba</a:t>
            </a:r>
            <a:r>
              <a:rPr lang="en-GB" sz="1200" b="0" i="0" u="none" strike="noStrike" kern="1200" baseline="0" dirty="0" smtClean="0">
                <a:solidFill>
                  <a:schemeClr val="tx1"/>
                </a:solidFill>
                <a:latin typeface="+mn-lt"/>
                <a:ea typeface="+mn-ea"/>
                <a:cs typeface="+mn-cs"/>
              </a:rPr>
              <a:t>, </a:t>
            </a:r>
            <a:r>
              <a:rPr lang="en-GB" sz="1200" b="0" i="0" u="none" strike="noStrike" kern="1200" baseline="0" dirty="0" err="1" smtClean="0">
                <a:solidFill>
                  <a:schemeClr val="tx1"/>
                </a:solidFill>
                <a:latin typeface="+mn-lt"/>
                <a:ea typeface="+mn-ea"/>
                <a:cs typeface="+mn-cs"/>
              </a:rPr>
              <a:t>Ebzeeq</a:t>
            </a:r>
            <a:endParaRPr lang="en-GB" sz="1200" b="0" i="0" u="none" strike="noStrike" kern="1200" baseline="0" dirty="0" smtClean="0">
              <a:solidFill>
                <a:schemeClr val="tx1"/>
              </a:solidFill>
              <a:latin typeface="+mn-lt"/>
              <a:ea typeface="+mn-ea"/>
              <a:cs typeface="+mn-cs"/>
            </a:endParaRPr>
          </a:p>
          <a:p>
            <a:r>
              <a:rPr lang="it-IT" sz="1200" b="0" i="0" u="none" strike="noStrike" kern="1200" baseline="0" dirty="0" smtClean="0">
                <a:solidFill>
                  <a:schemeClr val="tx1"/>
                </a:solidFill>
                <a:latin typeface="+mn-lt"/>
                <a:ea typeface="+mn-ea"/>
                <a:cs typeface="+mn-cs"/>
              </a:rPr>
              <a:t>Tammoun, Wadi Al-Far'aa and Ras Al-Far'aa.</a:t>
            </a:r>
            <a:endParaRPr lang="ar-SA" dirty="0"/>
          </a:p>
        </p:txBody>
      </p:sp>
      <p:sp>
        <p:nvSpPr>
          <p:cNvPr id="4" name="Slide Number Placeholder 3"/>
          <p:cNvSpPr>
            <a:spLocks noGrp="1"/>
          </p:cNvSpPr>
          <p:nvPr>
            <p:ph type="sldNum" sz="quarter" idx="10"/>
          </p:nvPr>
        </p:nvSpPr>
        <p:spPr/>
        <p:txBody>
          <a:bodyPr/>
          <a:lstStyle/>
          <a:p>
            <a:fld id="{0C05310F-6492-4677-83B0-B82CEA37A7CB}" type="slidenum">
              <a:rPr lang="ar-SA" smtClean="0"/>
              <a:t>52</a:t>
            </a:fld>
            <a:endParaRPr lang="ar-SA"/>
          </a:p>
        </p:txBody>
      </p:sp>
    </p:spTree>
    <p:extLst>
      <p:ext uri="{BB962C8B-B14F-4D97-AF65-F5344CB8AC3E}">
        <p14:creationId xmlns:p14="http://schemas.microsoft.com/office/powerpoint/2010/main" val="247523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Freeform 19"/>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20"/>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Freeform 24"/>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E20602-0437-4B36-8D5E-5659F42E0C8B}" type="datetimeFigureOut">
              <a:rPr lang="en-US" smtClean="0"/>
              <a:t>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4B19B-79EE-44CC-A534-55ACABBA35AF}" type="slidenum">
              <a:rPr lang="en-US" smtClean="0"/>
              <a:t>‹#›</a:t>
            </a:fld>
            <a:endParaRPr lang="en-US"/>
          </a:p>
        </p:txBody>
      </p:sp>
      <p:sp>
        <p:nvSpPr>
          <p:cNvPr id="26" name="Freeform 25"/>
          <p:cNvSpPr/>
          <p:nvPr/>
        </p:nvSpPr>
        <p:spPr>
          <a:xfrm>
            <a:off x="0" y="-16933"/>
            <a:ext cx="863600" cy="5698067"/>
          </a:xfrm>
          <a:custGeom>
            <a:avLst/>
            <a:gdLst>
              <a:gd name="connsiteX0" fmla="*/ 0 w 863600"/>
              <a:gd name="connsiteY0" fmla="*/ 8467 h 5698067"/>
              <a:gd name="connsiteX1" fmla="*/ 863600 w 863600"/>
              <a:gd name="connsiteY1" fmla="*/ 0 h 5698067"/>
              <a:gd name="connsiteX2" fmla="*/ 863600 w 863600"/>
              <a:gd name="connsiteY2" fmla="*/ 16934 h 5698067"/>
              <a:gd name="connsiteX3" fmla="*/ 0 w 863600"/>
              <a:gd name="connsiteY3" fmla="*/ 5698067 h 5698067"/>
              <a:gd name="connsiteX4" fmla="*/ 0 w 863600"/>
              <a:gd name="connsiteY4" fmla="*/ 8467 h 5698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7268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Title and Caption">
    <p:spTree>
      <p:nvGrpSpPr>
        <p:cNvPr id="1" name=""/>
        <p:cNvGrpSpPr/>
        <p:nvPr/>
      </p:nvGrpSpPr>
      <p:grpSpPr>
        <a:xfrm>
          <a:off x="0" y="0"/>
          <a:ext cx="0" cy="0"/>
          <a:chOff x="0" y="0"/>
          <a:chExt cx="0" cy="0"/>
        </a:xfrm>
      </p:grpSpPr>
      <p:sp>
        <p:nvSpPr>
          <p:cNvPr id="27" name="Freeform 26"/>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0" name="Freeform 19"/>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20"/>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Freeform 25"/>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E20602-0437-4B36-8D5E-5659F42E0C8B}" type="datetimeFigureOut">
              <a:rPr lang="en-US" smtClean="0"/>
              <a:t>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2553981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2" name="Freeform 21"/>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26" name="Straight Connector 25"/>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8" name="Freeform 27"/>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reeform 28"/>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Freeform 29"/>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Freeform 30"/>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Freeform 31"/>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Freeform 32"/>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Freeform 33"/>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E20602-0437-4B36-8D5E-5659F42E0C8B}" type="datetimeFigureOut">
              <a:rPr lang="en-US" smtClean="0"/>
              <a:t>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4B19B-79EE-44CC-A534-55ACABBA35AF}" type="slidenum">
              <a:rPr lang="en-US" smtClean="0"/>
              <a:t>‹#›</a:t>
            </a:fld>
            <a:endParaRPr lang="en-US"/>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baseline="0" dirty="0" smtClean="0">
                <a:ln w="3175" cmpd="sng">
                  <a:noFill/>
                </a:ln>
                <a:solidFill>
                  <a:schemeClr val="accent1">
                    <a:lumMod val="60000"/>
                    <a:lumOff val="40000"/>
                  </a:schemeClr>
                </a:solidFill>
                <a:effectLst/>
                <a:latin typeface="Arial"/>
              </a:rPr>
              <a:t>“</a:t>
            </a:r>
            <a:endParaRPr lang="en-US" sz="8000" baseline="0" dirty="0">
              <a:ln w="3175" cmpd="sng">
                <a:noFill/>
              </a:ln>
              <a:solidFill>
                <a:schemeClr val="accent1">
                  <a:lumMod val="60000"/>
                  <a:lumOff val="40000"/>
                </a:schemeClr>
              </a:solidFill>
              <a:effectLst/>
              <a:latin typeface="Arial"/>
            </a:endParaRP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defPPr>
              <a:defRPr lang="en-US"/>
            </a:defPPr>
            <a:lvl1pPr lvl="0">
              <a:spcBef>
                <a:spcPct val="0"/>
              </a:spcBef>
              <a:buNone/>
              <a:defRPr sz="8000" b="0" cap="all" baseline="0">
                <a:ln w="3175" cmpd="sng">
                  <a:noFill/>
                </a:ln>
                <a:effectLst/>
                <a:latin typeface="Arial"/>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dirty="0" smtClean="0">
                <a:solidFill>
                  <a:schemeClr val="accent1">
                    <a:lumMod val="60000"/>
                    <a:lumOff val="40000"/>
                  </a:schemeClr>
                </a:solidFill>
              </a:rPr>
              <a:t>”</a:t>
            </a:r>
            <a:endParaRPr lang="en-US" dirty="0">
              <a:solidFill>
                <a:schemeClr val="accent1">
                  <a:lumMod val="60000"/>
                  <a:lumOff val="40000"/>
                </a:schemeClr>
              </a:solidFill>
            </a:endParaRPr>
          </a:p>
        </p:txBody>
      </p:sp>
    </p:spTree>
    <p:extLst>
      <p:ext uri="{BB962C8B-B14F-4D97-AF65-F5344CB8AC3E}">
        <p14:creationId xmlns:p14="http://schemas.microsoft.com/office/powerpoint/2010/main" val="3034625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Name Card">
    <p:spTree>
      <p:nvGrpSpPr>
        <p:cNvPr id="1" name=""/>
        <p:cNvGrpSpPr/>
        <p:nvPr/>
      </p:nvGrpSpPr>
      <p:grpSpPr>
        <a:xfrm>
          <a:off x="0" y="0"/>
          <a:ext cx="0" cy="0"/>
          <a:chOff x="0" y="0"/>
          <a:chExt cx="0" cy="0"/>
        </a:xfrm>
      </p:grpSpPr>
      <p:sp>
        <p:nvSpPr>
          <p:cNvPr id="27" name="Freeform 26"/>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8" name="Straight Connector 1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0" name="Freeform 19"/>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20"/>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Freeform 25"/>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E20602-0437-4B36-8D5E-5659F42E0C8B}" type="datetimeFigureOut">
              <a:rPr lang="en-US" smtClean="0"/>
              <a:t>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27280522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33" name="Freeform 32"/>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20" name="Straight Connector 19"/>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6" name="Freeform 25"/>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Freeform 26"/>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Freeform 27"/>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reeform 28"/>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Freeform 29"/>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Freeform 30"/>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 name="Freeform 31"/>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E20602-0437-4B36-8D5E-5659F42E0C8B}" type="datetimeFigureOut">
              <a:rPr lang="en-US" smtClean="0"/>
              <a:t>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4B19B-79EE-44CC-A534-55ACABBA35AF}" type="slidenum">
              <a:rPr lang="en-US" smtClean="0"/>
              <a:t>‹#›</a:t>
            </a:fld>
            <a:endParaRPr lang="en-US"/>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baseline="0" dirty="0" smtClean="0">
                <a:ln w="3175" cmpd="sng">
                  <a:noFill/>
                </a:ln>
                <a:solidFill>
                  <a:schemeClr val="accent1">
                    <a:lumMod val="60000"/>
                    <a:lumOff val="40000"/>
                  </a:schemeClr>
                </a:solidFill>
                <a:effectLst/>
                <a:latin typeface="Arial"/>
              </a:rPr>
              <a:t>“</a:t>
            </a:r>
            <a:endParaRPr lang="en-US" sz="8000" baseline="0" dirty="0">
              <a:ln w="3175" cmpd="sng">
                <a:noFill/>
              </a:ln>
              <a:solidFill>
                <a:schemeClr val="accent1">
                  <a:lumMod val="60000"/>
                  <a:lumOff val="40000"/>
                </a:schemeClr>
              </a:solidFill>
              <a:effectLst/>
              <a:latin typeface="Arial"/>
            </a:endParaRP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defPPr>
              <a:defRPr lang="en-US"/>
            </a:defPPr>
            <a:lvl1pPr lvl="0">
              <a:spcBef>
                <a:spcPct val="0"/>
              </a:spcBef>
              <a:buNone/>
              <a:defRPr sz="8000" b="0" cap="all" baseline="0">
                <a:ln w="3175" cmpd="sng">
                  <a:noFill/>
                </a:ln>
                <a:effectLst/>
                <a:latin typeface="Arial"/>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dirty="0" smtClean="0">
                <a:solidFill>
                  <a:schemeClr val="accent1">
                    <a:lumMod val="60000"/>
                    <a:lumOff val="40000"/>
                  </a:schemeClr>
                </a:solidFill>
              </a:rPr>
              <a:t>”</a:t>
            </a:r>
            <a:endParaRPr lang="en-US" dirty="0">
              <a:solidFill>
                <a:schemeClr val="accent1">
                  <a:lumMod val="60000"/>
                  <a:lumOff val="40000"/>
                </a:schemeClr>
              </a:solidFill>
            </a:endParaRPr>
          </a:p>
        </p:txBody>
      </p:sp>
    </p:spTree>
    <p:extLst>
      <p:ext uri="{BB962C8B-B14F-4D97-AF65-F5344CB8AC3E}">
        <p14:creationId xmlns:p14="http://schemas.microsoft.com/office/powerpoint/2010/main" val="3016862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9" name="Freeform 28"/>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8" name="Straight Connector 1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1" name="Freeform 20"/>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Freeform 25"/>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Freeform 26"/>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Freeform 27"/>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E20602-0437-4B36-8D5E-5659F42E0C8B}" type="datetimeFigureOut">
              <a:rPr lang="en-US" smtClean="0"/>
              <a:t>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4B19B-79EE-44CC-A534-55ACABBA35AF}" type="slidenum">
              <a:rPr lang="en-US" smtClean="0"/>
              <a:t>‹#›</a:t>
            </a:fld>
            <a:endParaRPr lang="en-US"/>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extLst>
      <p:ext uri="{BB962C8B-B14F-4D97-AF65-F5344CB8AC3E}">
        <p14:creationId xmlns:p14="http://schemas.microsoft.com/office/powerpoint/2010/main" val="2773248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7" name="Freeform 26"/>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8" name="Straight Connector 1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0" name="Freeform 19"/>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20"/>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Freeform 25"/>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b"/>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E20602-0437-4B36-8D5E-5659F42E0C8B}" type="datetimeFigureOut">
              <a:rPr lang="en-US" smtClean="0"/>
              <a:t>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36222167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7" name="Freeform 26"/>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0" name="Freeform 19"/>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20"/>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Freeform 25"/>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609599" y="609600"/>
            <a:ext cx="5195026" cy="543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E20602-0437-4B36-8D5E-5659F42E0C8B}" type="datetimeFigureOut">
              <a:rPr lang="en-US" smtClean="0"/>
              <a:t>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1547062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7" name="Freeform 26"/>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0" name="Freeform 19"/>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20"/>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Freeform 25"/>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E20602-0437-4B36-8D5E-5659F42E0C8B}" type="datetimeFigureOut">
              <a:rPr lang="en-US" smtClean="0"/>
              <a:t>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3089944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7" name="Freeform 26"/>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8" name="Straight Connector 1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0" name="Freeform 19"/>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20"/>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Freeform 25"/>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E20602-0437-4B36-8D5E-5659F42E0C8B}" type="datetimeFigureOut">
              <a:rPr lang="en-US" smtClean="0"/>
              <a:t>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3888602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8" name="Freeform 27"/>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8" name="Straight Connector 1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1" name="Freeform 20"/>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Freeform 25"/>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Freeform 26"/>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E20602-0437-4B36-8D5E-5659F42E0C8B}" type="datetimeFigureOut">
              <a:rPr lang="en-US" smtClean="0"/>
              <a:t>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3198480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0" name="Freeform 29"/>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21" name="Straight Connector 20"/>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3" name="Freeform 22"/>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Freeform 25"/>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Freeform 26"/>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Freeform 27"/>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Freeform 28"/>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89002" y="2160983"/>
            <a:ext cx="280870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1627" y="2737246"/>
            <a:ext cx="3076084" cy="3304117"/>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133103" y="2160983"/>
            <a:ext cx="282421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918" y="2737246"/>
            <a:ext cx="3090396" cy="3304117"/>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E20602-0437-4B36-8D5E-5659F42E0C8B}" type="datetimeFigureOut">
              <a:rPr lang="en-US" smtClean="0"/>
              <a:t>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273242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6" name="Freeform 2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6" name="Straight Connector 15"/>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Freeform 19"/>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20"/>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Freeform 24"/>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E20602-0437-4B36-8D5E-5659F42E0C8B}" type="datetimeFigureOut">
              <a:rPr lang="en-US" smtClean="0"/>
              <a:t>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2905672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6" name="Freeform 2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Freeform 19"/>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20"/>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Freeform 24"/>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FE20602-0437-4B36-8D5E-5659F42E0C8B}" type="datetimeFigureOut">
              <a:rPr lang="en-US" smtClean="0"/>
              <a:t>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248426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8" name="Freeform 27"/>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9" name="Straight Connector 18"/>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1" name="Freeform 20"/>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Freeform 25"/>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Freeform 26"/>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599" y="1498604"/>
            <a:ext cx="2790183" cy="1278466"/>
          </a:xfrm>
        </p:spPr>
        <p:txBody>
          <a:bodyPr anchor="b"/>
          <a:lstStyle>
            <a:lvl1pPr algn="l">
              <a:defRPr sz="2000" b="0"/>
            </a:lvl1pPr>
          </a:lstStyle>
          <a:p>
            <a:r>
              <a:rPr lang="en-US" smtClean="0"/>
              <a:t>Click to edit Master title style</a:t>
            </a:r>
            <a:endParaRPr lang="en-US"/>
          </a:p>
        </p:txBody>
      </p:sp>
      <p:sp>
        <p:nvSpPr>
          <p:cNvPr id="3" name="Content Placeholder 2"/>
          <p:cNvSpPr>
            <a:spLocks noGrp="1"/>
          </p:cNvSpPr>
          <p:nvPr>
            <p:ph idx="1"/>
          </p:nvPr>
        </p:nvSpPr>
        <p:spPr>
          <a:xfrm>
            <a:off x="3571276" y="514925"/>
            <a:ext cx="3386037" cy="5526437"/>
          </a:xfrm>
        </p:spPr>
        <p:txBody>
          <a:bodyPr anchor="ct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70"/>
            <a:ext cx="2790183" cy="25844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E20602-0437-4B36-8D5E-5659F42E0C8B}" type="datetimeFigureOut">
              <a:rPr lang="en-US" smtClean="0"/>
              <a:t>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2885783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8" name="Freeform 27"/>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cxnSp>
        <p:nvCxnSpPr>
          <p:cNvPr id="18" name="Straight Connector 1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1" name="Freeform 20"/>
          <p:cNvSpPr/>
          <p:nvPr/>
        </p:nvSpPr>
        <p:spPr>
          <a:xfrm>
            <a:off x="6891896" y="1"/>
            <a:ext cx="2269442" cy="6866466"/>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 name="connsiteX0" fmla="*/ 2023534 w 2997208"/>
              <a:gd name="connsiteY0" fmla="*/ 0 h 6858000"/>
              <a:gd name="connsiteX1" fmla="*/ 0 w 2997208"/>
              <a:gd name="connsiteY1" fmla="*/ 6858000 h 6858000"/>
              <a:gd name="connsiteX2" fmla="*/ 2997200 w 2997208"/>
              <a:gd name="connsiteY2" fmla="*/ 6849533 h 6858000"/>
              <a:gd name="connsiteX3" fmla="*/ 2260600 w 2997208"/>
              <a:gd name="connsiteY3" fmla="*/ 8466 h 6858000"/>
              <a:gd name="connsiteX4" fmla="*/ 2023534 w 2997208"/>
              <a:gd name="connsiteY4" fmla="*/ 0 h 6858000"/>
              <a:gd name="connsiteX0" fmla="*/ 2023534 w 2269442"/>
              <a:gd name="connsiteY0" fmla="*/ 0 h 6866466"/>
              <a:gd name="connsiteX1" fmla="*/ 0 w 2269442"/>
              <a:gd name="connsiteY1" fmla="*/ 6858000 h 6866466"/>
              <a:gd name="connsiteX2" fmla="*/ 2269067 w 2269442"/>
              <a:gd name="connsiteY2" fmla="*/ 6866466 h 6866466"/>
              <a:gd name="connsiteX3" fmla="*/ 2260600 w 2269442"/>
              <a:gd name="connsiteY3" fmla="*/ 8466 h 6866466"/>
              <a:gd name="connsiteX4" fmla="*/ 2023534 w 2269442"/>
              <a:gd name="connsiteY4" fmla="*/ 0 h 6866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21"/>
          <p:cNvSpPr/>
          <p:nvPr/>
        </p:nvSpPr>
        <p:spPr>
          <a:xfrm>
            <a:off x="7205158" y="-8467"/>
            <a:ext cx="1948147"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 name="connsiteX0" fmla="*/ 0 w 2590800"/>
              <a:gd name="connsiteY0" fmla="*/ 0 h 6866467"/>
              <a:gd name="connsiteX1" fmla="*/ 1202267 w 2590800"/>
              <a:gd name="connsiteY1" fmla="*/ 6866467 h 6866467"/>
              <a:gd name="connsiteX2" fmla="*/ 2590800 w 2590800"/>
              <a:gd name="connsiteY2" fmla="*/ 6866467 h 6866467"/>
              <a:gd name="connsiteX3" fmla="*/ 1947333 w 2590800"/>
              <a:gd name="connsiteY3" fmla="*/ 0 h 6866467"/>
              <a:gd name="connsiteX4" fmla="*/ 0 w 2590800"/>
              <a:gd name="connsiteY4" fmla="*/ 0 h 6866467"/>
              <a:gd name="connsiteX0" fmla="*/ 0 w 1948147"/>
              <a:gd name="connsiteY0" fmla="*/ 0 h 6866467"/>
              <a:gd name="connsiteX1" fmla="*/ 1202267 w 1948147"/>
              <a:gd name="connsiteY1" fmla="*/ 6866467 h 6866467"/>
              <a:gd name="connsiteX2" fmla="*/ 1947333 w 1948147"/>
              <a:gd name="connsiteY2" fmla="*/ 6866467 h 6866467"/>
              <a:gd name="connsiteX3" fmla="*/ 1947333 w 1948147"/>
              <a:gd name="connsiteY3" fmla="*/ 0 h 6866467"/>
              <a:gd name="connsiteX4" fmla="*/ 0 w 194814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22"/>
          <p:cNvSpPr/>
          <p:nvPr/>
        </p:nvSpPr>
        <p:spPr>
          <a:xfrm>
            <a:off x="6637896" y="3920066"/>
            <a:ext cx="2513565" cy="2937933"/>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7010429" y="-8467"/>
            <a:ext cx="2142876"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8295776" y="-8467"/>
            <a:ext cx="857530"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Freeform 25"/>
          <p:cNvSpPr/>
          <p:nvPr/>
        </p:nvSpPr>
        <p:spPr>
          <a:xfrm>
            <a:off x="8077231" y="-8468"/>
            <a:ext cx="1066770"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Freeform 26"/>
          <p:cNvSpPr/>
          <p:nvPr/>
        </p:nvSpPr>
        <p:spPr>
          <a:xfrm>
            <a:off x="8060297" y="4893733"/>
            <a:ext cx="1094086" cy="1964267"/>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a:p>
        </p:txBody>
      </p:sp>
      <p:sp>
        <p:nvSpPr>
          <p:cNvPr id="3" name="Picture Placeholder 2"/>
          <p:cNvSpPr>
            <a:spLocks noGrp="1" noChangeAspect="1"/>
          </p:cNvSpPr>
          <p:nvPr>
            <p:ph type="pic" idx="1"/>
          </p:nvPr>
        </p:nvSpPr>
        <p:spPr>
          <a:xfrm>
            <a:off x="609599" y="609600"/>
            <a:ext cx="6347714" cy="3845718"/>
          </a:xfrm>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E20602-0437-4B36-8D5E-5659F42E0C8B}" type="datetimeFigureOut">
              <a:rPr lang="en-US" smtClean="0"/>
              <a:t>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A4B19B-79EE-44CC-A534-55ACABBA35AF}" type="slidenum">
              <a:rPr lang="en-US" smtClean="0"/>
              <a:t>‹#›</a:t>
            </a:fld>
            <a:endParaRPr lang="en-US"/>
          </a:p>
        </p:txBody>
      </p:sp>
    </p:spTree>
    <p:extLst>
      <p:ext uri="{BB962C8B-B14F-4D97-AF65-F5344CB8AC3E}">
        <p14:creationId xmlns:p14="http://schemas.microsoft.com/office/powerpoint/2010/main" val="598139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FE20602-0437-4B36-8D5E-5659F42E0C8B}" type="datetimeFigureOut">
              <a:rPr lang="en-US" smtClean="0"/>
              <a:t>1/6/2013</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43A4B19B-79EE-44CC-A534-55ACABBA35AF}" type="slidenum">
              <a:rPr lang="en-US" smtClean="0"/>
              <a:t>‹#›</a:t>
            </a:fld>
            <a:endParaRPr lang="en-US"/>
          </a:p>
        </p:txBody>
      </p:sp>
    </p:spTree>
    <p:extLst>
      <p:ext uri="{BB962C8B-B14F-4D97-AF65-F5344CB8AC3E}">
        <p14:creationId xmlns:p14="http://schemas.microsoft.com/office/powerpoint/2010/main" val="20056481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Trebuchet M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ct val="20000"/>
        </a:spcBef>
        <a:spcAft>
          <a:spcPts val="60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ct val="20000"/>
        </a:spcBef>
        <a:spcAft>
          <a:spcPts val="60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ct val="20000"/>
        </a:spcBef>
        <a:spcAft>
          <a:spcPts val="60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ct val="20000"/>
        </a:spcBef>
        <a:spcAft>
          <a:spcPts val="60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ct val="20000"/>
        </a:spcBef>
        <a:spcAft>
          <a:spcPts val="60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ct val="20000"/>
        </a:spcBef>
        <a:buFont typeface="Arial"/>
        <a:buChar char="•"/>
        <a:defRPr sz="2000" kern="1200">
          <a:solidFill>
            <a:schemeClr val="tx1"/>
          </a:solidFill>
          <a:latin typeface="+mn-lt"/>
          <a:ea typeface="+mn-ea"/>
          <a:cs typeface="+mn-cs"/>
        </a:defRPr>
      </a:lvl6pPr>
      <a:lvl7pPr marL="2971800" indent="-228600" algn="r" defTabSz="457200" rtl="1" eaLnBrk="1" latinLnBrk="0" hangingPunct="1">
        <a:spcBef>
          <a:spcPct val="20000"/>
        </a:spcBef>
        <a:buFont typeface="Arial"/>
        <a:buChar char="•"/>
        <a:defRPr sz="2000" kern="1200">
          <a:solidFill>
            <a:schemeClr val="tx1"/>
          </a:solidFill>
          <a:latin typeface="+mn-lt"/>
          <a:ea typeface="+mn-ea"/>
          <a:cs typeface="+mn-cs"/>
        </a:defRPr>
      </a:lvl7pPr>
      <a:lvl8pPr marL="3429000" indent="-228600" algn="r" defTabSz="457200" rtl="1" eaLnBrk="1" latinLnBrk="0" hangingPunct="1">
        <a:spcBef>
          <a:spcPct val="20000"/>
        </a:spcBef>
        <a:buFont typeface="Arial"/>
        <a:buChar char="•"/>
        <a:defRPr sz="2000" kern="1200">
          <a:solidFill>
            <a:schemeClr val="tx1"/>
          </a:solidFill>
          <a:latin typeface="+mn-lt"/>
          <a:ea typeface="+mn-ea"/>
          <a:cs typeface="+mn-cs"/>
        </a:defRPr>
      </a:lvl8pPr>
      <a:lvl9pPr marL="3886200" indent="-228600" algn="r" defTabSz="457200" rtl="1"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9.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1.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2.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371600" y="1066800"/>
            <a:ext cx="5826719" cy="1646302"/>
          </a:xfrm>
        </p:spPr>
        <p:txBody>
          <a:bodyPr>
            <a:normAutofit fontScale="90000"/>
            <a:scene3d>
              <a:camera prst="orthographicFront"/>
              <a:lightRig rig="threePt" dir="t"/>
            </a:scene3d>
            <a:sp3d extrusionH="57150">
              <a:bevelT w="69850" h="69850" prst="divot"/>
            </a:sp3d>
          </a:bodyPr>
          <a:lstStyle/>
          <a:p>
            <a:r>
              <a:rPr lang="en-US" dirty="0" smtClean="0">
                <a:effectLst>
                  <a:glow rad="139700">
                    <a:schemeClr val="accent3">
                      <a:satMod val="175000"/>
                      <a:alpha val="40000"/>
                    </a:schemeClr>
                  </a:glow>
                  <a:innerShdw blurRad="63500" dist="50800" dir="13500000">
                    <a:prstClr val="black">
                      <a:alpha val="50000"/>
                    </a:prstClr>
                  </a:innerShdw>
                </a:effectLst>
              </a:rPr>
              <a:t>Master Plan For Tubas Governorate</a:t>
            </a:r>
            <a:endParaRPr lang="en-US" dirty="0">
              <a:effectLst>
                <a:glow rad="139700">
                  <a:schemeClr val="accent3">
                    <a:satMod val="175000"/>
                    <a:alpha val="40000"/>
                  </a:schemeClr>
                </a:glow>
                <a:innerShdw blurRad="63500" dist="50800" dir="13500000">
                  <a:prstClr val="black">
                    <a:alpha val="50000"/>
                  </a:prstClr>
                </a:innerShdw>
              </a:effectLst>
            </a:endParaRPr>
          </a:p>
        </p:txBody>
      </p:sp>
      <p:sp>
        <p:nvSpPr>
          <p:cNvPr id="3" name="عنوان فرعي 2"/>
          <p:cNvSpPr>
            <a:spLocks noGrp="1"/>
          </p:cNvSpPr>
          <p:nvPr>
            <p:ph type="subTitle" idx="1"/>
          </p:nvPr>
        </p:nvSpPr>
        <p:spPr>
          <a:xfrm>
            <a:off x="1371600" y="4267200"/>
            <a:ext cx="6400800" cy="1752600"/>
          </a:xfrm>
        </p:spPr>
        <p:txBody>
          <a:bodyPr>
            <a:normAutofit fontScale="92500" lnSpcReduction="20000"/>
            <a:scene3d>
              <a:camera prst="orthographicFront">
                <a:rot lat="0" lon="2400000" rev="0"/>
              </a:camera>
              <a:lightRig rig="threePt" dir="t"/>
            </a:scene3d>
          </a:bodyPr>
          <a:lstStyle/>
          <a:p>
            <a:pPr algn="ctr"/>
            <a:r>
              <a:rPr lang="en-US" sz="1900" b="1" dirty="0" smtClean="0"/>
              <a:t>Prepared By:</a:t>
            </a:r>
            <a:endParaRPr lang="ar-SA" sz="1900" b="1" dirty="0" smtClean="0"/>
          </a:p>
          <a:p>
            <a:pPr algn="ctr"/>
            <a:r>
              <a:rPr lang="en-US" b="1" dirty="0" smtClean="0"/>
              <a:t> Abeer Akleek</a:t>
            </a:r>
          </a:p>
          <a:p>
            <a:pPr algn="ctr"/>
            <a:r>
              <a:rPr lang="en-US" b="1" dirty="0" smtClean="0"/>
              <a:t>Reham Hassoun</a:t>
            </a:r>
          </a:p>
          <a:p>
            <a:pPr algn="ctr"/>
            <a:r>
              <a:rPr lang="en-US" b="1" dirty="0" smtClean="0"/>
              <a:t>S</a:t>
            </a:r>
            <a:r>
              <a:rPr lang="en-US" sz="1900" b="1" dirty="0" smtClean="0"/>
              <a:t>upervised By:</a:t>
            </a:r>
          </a:p>
          <a:p>
            <a:pPr algn="ctr"/>
            <a:r>
              <a:rPr lang="en-US" b="1" dirty="0" smtClean="0"/>
              <a:t>Dr. Anan Jayyosi</a:t>
            </a:r>
            <a:endParaRPr lang="en-US" b="1" dirty="0"/>
          </a:p>
        </p:txBody>
      </p:sp>
    </p:spTree>
    <p:extLst>
      <p:ext uri="{BB962C8B-B14F-4D97-AF65-F5344CB8AC3E}">
        <p14:creationId xmlns:p14="http://schemas.microsoft.com/office/powerpoint/2010/main" val="1676756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497" y="93792"/>
            <a:ext cx="1646903" cy="744408"/>
          </a:xfrm>
        </p:spPr>
        <p:txBody>
          <a:bodyPr/>
          <a:lstStyle/>
          <a:p>
            <a:pPr algn="l"/>
            <a:r>
              <a:rPr lang="en-US" dirty="0" smtClean="0"/>
              <a:t>Basins</a:t>
            </a:r>
            <a:endParaRPr lang="en-US" dirty="0"/>
          </a:p>
        </p:txBody>
      </p:sp>
      <p:sp>
        <p:nvSpPr>
          <p:cNvPr id="3" name="عنصر نائب للمحتوى 2"/>
          <p:cNvSpPr>
            <a:spLocks noGrp="1"/>
          </p:cNvSpPr>
          <p:nvPr>
            <p:ph idx="1"/>
          </p:nvPr>
        </p:nvSpPr>
        <p:spPr>
          <a:xfrm>
            <a:off x="4648200" y="990600"/>
            <a:ext cx="2232912" cy="3880773"/>
          </a:xfrm>
        </p:spPr>
        <p:txBody>
          <a:bodyPr/>
          <a:lstStyle/>
          <a:p>
            <a:pPr algn="l" rtl="0"/>
            <a:r>
              <a:rPr lang="en-US" sz="1400" b="1" dirty="0"/>
              <a:t>Basin Tubas Governorate Portion(MCM)</a:t>
            </a:r>
          </a:p>
          <a:p>
            <a:pPr algn="l" rtl="0"/>
            <a:r>
              <a:rPr lang="en-US" sz="1400" dirty="0"/>
              <a:t>Eastern Basin Production 2.7</a:t>
            </a:r>
          </a:p>
          <a:p>
            <a:pPr algn="l" rtl="0"/>
            <a:r>
              <a:rPr lang="en-US" sz="1400" dirty="0"/>
              <a:t>Western Basin Production 0</a:t>
            </a:r>
          </a:p>
          <a:p>
            <a:pPr algn="l" rtl="0"/>
            <a:r>
              <a:rPr lang="en-US" sz="1400" dirty="0"/>
              <a:t>North-Eastern Basin Production 7</a:t>
            </a:r>
          </a:p>
          <a:p>
            <a:pPr algn="l" rtl="0"/>
            <a:r>
              <a:rPr lang="en-US" sz="1400" dirty="0"/>
              <a:t>Total 9.7</a:t>
            </a:r>
          </a:p>
          <a:p>
            <a:pPr marL="0" indent="0">
              <a:buNone/>
            </a:pP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526" y="609600"/>
            <a:ext cx="4370394" cy="6793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03020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t>Wells &amp; springs</a:t>
            </a:r>
            <a:endParaRPr lang="en-US" dirty="0"/>
          </a:p>
        </p:txBody>
      </p:sp>
      <p:sp>
        <p:nvSpPr>
          <p:cNvPr id="3" name="عنصر نائب للمحتوى 2"/>
          <p:cNvSpPr>
            <a:spLocks noGrp="1"/>
          </p:cNvSpPr>
          <p:nvPr>
            <p:ph idx="1"/>
          </p:nvPr>
        </p:nvSpPr>
        <p:spPr/>
        <p:txBody>
          <a:bodyPr/>
          <a:lstStyle/>
          <a:p>
            <a:pPr algn="l" rtl="0"/>
            <a:r>
              <a:rPr lang="en-US" dirty="0"/>
              <a:t>Tubas </a:t>
            </a:r>
            <a:r>
              <a:rPr lang="en-US" dirty="0" smtClean="0"/>
              <a:t>has about </a:t>
            </a:r>
            <a:r>
              <a:rPr lang="en-US" dirty="0"/>
              <a:t>21 wells used mainly for agricultural purposes and one well </a:t>
            </a:r>
            <a:r>
              <a:rPr lang="en-US" dirty="0" smtClean="0"/>
              <a:t>used for </a:t>
            </a:r>
            <a:r>
              <a:rPr lang="en-US" dirty="0"/>
              <a:t>domestic purposes, which is tubas water project</a:t>
            </a:r>
            <a:r>
              <a:rPr lang="en-US" dirty="0" smtClean="0"/>
              <a:t>. </a:t>
            </a:r>
            <a:r>
              <a:rPr lang="en-US" b="1" dirty="0"/>
              <a:t>Yielding (</a:t>
            </a:r>
            <a:r>
              <a:rPr lang="en-US" b="1" dirty="0" smtClean="0"/>
              <a:t>MCM) 0.7</a:t>
            </a:r>
          </a:p>
          <a:p>
            <a:pPr algn="l" rtl="0"/>
            <a:r>
              <a:rPr lang="en-US" dirty="0"/>
              <a:t>Governorate Discharge of Springs</a:t>
            </a:r>
            <a:r>
              <a:rPr lang="en-US" b="1" dirty="0"/>
              <a:t>(MCM</a:t>
            </a:r>
            <a:r>
              <a:rPr lang="en-US" b="1" dirty="0" smtClean="0"/>
              <a:t>) 0.627 </a:t>
            </a:r>
            <a:endParaRPr lang="ar-SA" b="1" dirty="0" smtClean="0"/>
          </a:p>
          <a:p>
            <a:pPr algn="l" rtl="0"/>
            <a:r>
              <a:rPr lang="en-US" dirty="0"/>
              <a:t>T</a:t>
            </a:r>
            <a:r>
              <a:rPr lang="en-US" dirty="0" smtClean="0"/>
              <a:t>here </a:t>
            </a:r>
            <a:r>
              <a:rPr lang="en-US" dirty="0"/>
              <a:t>are no water from </a:t>
            </a:r>
            <a:r>
              <a:rPr lang="en-US" dirty="0" err="1"/>
              <a:t>Mekerot</a:t>
            </a:r>
            <a:r>
              <a:rPr lang="en-US" dirty="0"/>
              <a:t> for 2010.</a:t>
            </a:r>
          </a:p>
          <a:p>
            <a:pPr algn="l" rtl="0"/>
            <a:endParaRPr lang="en-US" dirty="0"/>
          </a:p>
          <a:p>
            <a:pPr algn="l" rtl="0"/>
            <a:endParaRPr lang="en-US" dirty="0"/>
          </a:p>
        </p:txBody>
      </p:sp>
    </p:spTree>
    <p:extLst>
      <p:ext uri="{BB962C8B-B14F-4D97-AF65-F5344CB8AC3E}">
        <p14:creationId xmlns:p14="http://schemas.microsoft.com/office/powerpoint/2010/main" val="2304837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1" y="152400"/>
            <a:ext cx="3581400" cy="762000"/>
          </a:xfrm>
        </p:spPr>
        <p:txBody>
          <a:bodyPr/>
          <a:lstStyle/>
          <a:p>
            <a:r>
              <a:rPr lang="en-US" dirty="0" smtClean="0"/>
              <a:t>Water sectors</a:t>
            </a:r>
            <a:endParaRPr lang="en-US" dirty="0"/>
          </a:p>
        </p:txBody>
      </p:sp>
      <p:sp>
        <p:nvSpPr>
          <p:cNvPr id="3" name="عنصر نائب للمحتوى 2"/>
          <p:cNvSpPr>
            <a:spLocks noGrp="1"/>
          </p:cNvSpPr>
          <p:nvPr>
            <p:ph idx="1"/>
          </p:nvPr>
        </p:nvSpPr>
        <p:spPr>
          <a:xfrm>
            <a:off x="179523" y="914400"/>
            <a:ext cx="6347714" cy="3880773"/>
          </a:xfrm>
        </p:spPr>
        <p:txBody>
          <a:bodyPr/>
          <a:lstStyle/>
          <a:p>
            <a:pPr algn="l" rtl="0"/>
            <a:r>
              <a:rPr lang="en-US" sz="1800" dirty="0"/>
              <a:t>Water consumption in Tubas Governorates localities depends on many factors </a:t>
            </a:r>
            <a:r>
              <a:rPr lang="en-US" sz="1800" dirty="0" smtClean="0"/>
              <a:t>such as </a:t>
            </a:r>
            <a:r>
              <a:rPr lang="en-US" sz="1800" dirty="0"/>
              <a:t>population and the economic and social status, it also depends whether the </a:t>
            </a:r>
            <a:r>
              <a:rPr lang="en-US" sz="1800" dirty="0" smtClean="0"/>
              <a:t>locality is </a:t>
            </a:r>
            <a:r>
              <a:rPr lang="en-US" sz="1800" dirty="0"/>
              <a:t>served by network or not</a:t>
            </a:r>
            <a:r>
              <a:rPr lang="en-US" sz="1800" dirty="0" smtClean="0"/>
              <a:t>.</a:t>
            </a:r>
          </a:p>
          <a:p>
            <a:pPr algn="l" rtl="0"/>
            <a:r>
              <a:rPr lang="en-US" sz="1800" dirty="0"/>
              <a:t>For piped communities the rate of consumption ranges from 30 to </a:t>
            </a:r>
            <a:r>
              <a:rPr lang="en-US" sz="1800" dirty="0" smtClean="0"/>
              <a:t>137</a:t>
            </a:r>
          </a:p>
          <a:p>
            <a:pPr algn="l" rtl="0"/>
            <a:r>
              <a:rPr lang="en-US" sz="1800" dirty="0"/>
              <a:t>For un-piped localities a 35L/c/day is </a:t>
            </a:r>
            <a:r>
              <a:rPr lang="en-US" sz="1800" dirty="0" smtClean="0"/>
              <a:t>assumed </a:t>
            </a:r>
            <a:r>
              <a:rPr lang="en-US" sz="1800" dirty="0"/>
              <a:t>to be </a:t>
            </a:r>
            <a:r>
              <a:rPr lang="en-US" sz="1800" dirty="0" smtClean="0"/>
              <a:t>consumed </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1" y="3657600"/>
            <a:ext cx="6438900"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41295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599" y="609600"/>
            <a:ext cx="6347713" cy="914400"/>
          </a:xfrm>
        </p:spPr>
        <p:txBody>
          <a:bodyPr/>
          <a:lstStyle/>
          <a:p>
            <a:r>
              <a:rPr lang="en-GB" dirty="0" smtClean="0"/>
              <a:t>Water sectors</a:t>
            </a:r>
            <a:endParaRPr lang="en-US" dirty="0"/>
          </a:p>
        </p:txBody>
      </p:sp>
      <p:sp>
        <p:nvSpPr>
          <p:cNvPr id="5" name="عنصر نائب للمحتوى 4"/>
          <p:cNvSpPr>
            <a:spLocks noGrp="1"/>
          </p:cNvSpPr>
          <p:nvPr>
            <p:ph idx="1"/>
          </p:nvPr>
        </p:nvSpPr>
        <p:spPr/>
        <p:txBody>
          <a:bodyPr/>
          <a:lstStyle/>
          <a:p>
            <a:pPr algn="l" rtl="0"/>
            <a:r>
              <a:rPr lang="en-US" dirty="0">
                <a:effectLst>
                  <a:glow rad="101600">
                    <a:schemeClr val="accent5">
                      <a:satMod val="175000"/>
                      <a:alpha val="40000"/>
                    </a:schemeClr>
                  </a:glow>
                </a:effectLst>
              </a:rPr>
              <a:t>Water consumption in Palestine can be divided into many sectors which are:</a:t>
            </a:r>
          </a:p>
          <a:p>
            <a:pPr algn="l" rtl="0"/>
            <a:r>
              <a:rPr lang="en-US" dirty="0" smtClean="0"/>
              <a:t>Domestic</a:t>
            </a:r>
          </a:p>
          <a:p>
            <a:pPr algn="l" rtl="0"/>
            <a:r>
              <a:rPr lang="en-US" dirty="0" smtClean="0"/>
              <a:t> Industrial</a:t>
            </a:r>
          </a:p>
          <a:p>
            <a:pPr algn="l" rtl="0"/>
            <a:r>
              <a:rPr lang="en-US" dirty="0" smtClean="0"/>
              <a:t> Commercial</a:t>
            </a:r>
          </a:p>
          <a:p>
            <a:pPr algn="l" rtl="0"/>
            <a:r>
              <a:rPr lang="en-US" dirty="0" smtClean="0"/>
              <a:t> public</a:t>
            </a:r>
          </a:p>
          <a:p>
            <a:pPr algn="l" rtl="0"/>
            <a:r>
              <a:rPr lang="en-US" dirty="0" smtClean="0"/>
              <a:t> Livestock sectors</a:t>
            </a:r>
          </a:p>
          <a:p>
            <a:pPr algn="l" rtl="0"/>
            <a:endParaRPr lang="en-US" dirty="0"/>
          </a:p>
        </p:txBody>
      </p:sp>
    </p:spTree>
    <p:extLst>
      <p:ext uri="{BB962C8B-B14F-4D97-AF65-F5344CB8AC3E}">
        <p14:creationId xmlns:p14="http://schemas.microsoft.com/office/powerpoint/2010/main" val="33878399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152400"/>
            <a:ext cx="6347713" cy="762000"/>
          </a:xfrm>
        </p:spPr>
        <p:txBody>
          <a:bodyPr/>
          <a:lstStyle/>
          <a:p>
            <a:r>
              <a:rPr lang="en-GB" dirty="0" smtClean="0"/>
              <a:t>Future Water Needs</a:t>
            </a:r>
            <a:endParaRPr lang="en-US" dirty="0"/>
          </a:p>
        </p:txBody>
      </p:sp>
      <p:sp>
        <p:nvSpPr>
          <p:cNvPr id="3" name="عنصر نائب للمحتوى 2"/>
          <p:cNvSpPr>
            <a:spLocks noGrp="1"/>
          </p:cNvSpPr>
          <p:nvPr>
            <p:ph idx="1"/>
          </p:nvPr>
        </p:nvSpPr>
        <p:spPr>
          <a:xfrm>
            <a:off x="247972" y="1143000"/>
            <a:ext cx="6610027" cy="4648200"/>
          </a:xfrm>
        </p:spPr>
        <p:txBody>
          <a:bodyPr>
            <a:noAutofit/>
          </a:bodyPr>
          <a:lstStyle/>
          <a:p>
            <a:pPr marL="0" indent="0" algn="l" rtl="0">
              <a:buNone/>
            </a:pPr>
            <a:r>
              <a:rPr lang="en-US" dirty="0" smtClean="0">
                <a:effectLst>
                  <a:glow rad="101600">
                    <a:schemeClr val="accent5">
                      <a:satMod val="175000"/>
                      <a:alpha val="40000"/>
                    </a:schemeClr>
                  </a:glow>
                </a:effectLst>
              </a:rPr>
              <a:t>In This Project The Following Assumption Is Made:</a:t>
            </a:r>
            <a:endParaRPr lang="en-US" b="1" dirty="0" smtClean="0">
              <a:effectLst>
                <a:glow rad="101600">
                  <a:schemeClr val="accent5">
                    <a:satMod val="175000"/>
                    <a:alpha val="40000"/>
                  </a:schemeClr>
                </a:glow>
              </a:effectLst>
            </a:endParaRPr>
          </a:p>
          <a:p>
            <a:pPr marL="0" indent="0" algn="l" rtl="0">
              <a:buNone/>
            </a:pPr>
            <a:r>
              <a:rPr lang="en-US" b="1" dirty="0" smtClean="0">
                <a:effectLst>
                  <a:glow rad="101600">
                    <a:schemeClr val="accent5">
                      <a:satMod val="175000"/>
                      <a:alpha val="40000"/>
                    </a:schemeClr>
                  </a:glow>
                </a:effectLst>
              </a:rPr>
              <a:t>Domestic sector:</a:t>
            </a:r>
            <a:endParaRPr lang="en-US" sz="1600" dirty="0">
              <a:effectLst>
                <a:glow rad="101600">
                  <a:schemeClr val="accent5">
                    <a:satMod val="175000"/>
                    <a:alpha val="40000"/>
                  </a:schemeClr>
                </a:glow>
              </a:effectLst>
            </a:endParaRPr>
          </a:p>
          <a:p>
            <a:pPr marL="0" indent="0" algn="l" rtl="0">
              <a:buNone/>
            </a:pPr>
            <a:r>
              <a:rPr lang="en-US" sz="1600" dirty="0" smtClean="0"/>
              <a:t> for urban areas, an increment of nearly 1 % is assumed to be achieved in each of the assumed periods.</a:t>
            </a:r>
          </a:p>
          <a:p>
            <a:pPr marL="0" indent="0" algn="l" rtl="0">
              <a:buNone/>
            </a:pPr>
            <a:r>
              <a:rPr lang="en-US" sz="1600" dirty="0" smtClean="0"/>
              <a:t>For rural areas also 1% increment will be considered as a result of expected expansion in those areas.</a:t>
            </a:r>
          </a:p>
          <a:p>
            <a:pPr marL="0" indent="0" algn="l" rtl="0">
              <a:buNone/>
            </a:pPr>
            <a:r>
              <a:rPr lang="en-US" b="1" dirty="0" smtClean="0">
                <a:effectLst>
                  <a:glow rad="101600">
                    <a:schemeClr val="accent5">
                      <a:satMod val="175000"/>
                      <a:alpha val="40000"/>
                    </a:schemeClr>
                  </a:glow>
                </a:effectLst>
              </a:rPr>
              <a:t>Public Sector:</a:t>
            </a:r>
          </a:p>
          <a:p>
            <a:pPr marL="0" indent="0" algn="l" rtl="0">
              <a:buNone/>
            </a:pPr>
            <a:r>
              <a:rPr lang="en-US" sz="1600" dirty="0" smtClean="0"/>
              <a:t>For urban areas the increment is nearly 0.5%.</a:t>
            </a:r>
          </a:p>
          <a:p>
            <a:pPr marL="0" indent="0" algn="l" rtl="0">
              <a:buNone/>
            </a:pPr>
            <a:r>
              <a:rPr lang="en-US" sz="1600" dirty="0" smtClean="0"/>
              <a:t>in rural areas the percentage decrease by nearly 0.5%. </a:t>
            </a:r>
          </a:p>
          <a:p>
            <a:pPr marL="0" indent="0" algn="l" rtl="0">
              <a:buNone/>
            </a:pPr>
            <a:r>
              <a:rPr lang="en-US" b="1" dirty="0" smtClean="0">
                <a:effectLst>
                  <a:glow rad="101600">
                    <a:schemeClr val="accent5">
                      <a:satMod val="175000"/>
                      <a:alpha val="40000"/>
                    </a:schemeClr>
                  </a:glow>
                </a:effectLst>
              </a:rPr>
              <a:t>Commercial Sector:</a:t>
            </a:r>
          </a:p>
          <a:p>
            <a:pPr marL="0" indent="0" algn="l" rtl="0">
              <a:buNone/>
            </a:pPr>
            <a:r>
              <a:rPr lang="en-US" sz="1600" dirty="0" smtClean="0"/>
              <a:t>for urban areas, it's assumed that this percentage will increase by 2%.</a:t>
            </a:r>
          </a:p>
          <a:p>
            <a:pPr marL="0" indent="0" algn="l" rtl="0">
              <a:buNone/>
            </a:pPr>
            <a:r>
              <a:rPr lang="en-US" sz="1600" dirty="0" smtClean="0"/>
              <a:t> rural areas this percentage will decrease. </a:t>
            </a:r>
          </a:p>
        </p:txBody>
      </p:sp>
    </p:spTree>
    <p:extLst>
      <p:ext uri="{BB962C8B-B14F-4D97-AF65-F5344CB8AC3E}">
        <p14:creationId xmlns:p14="http://schemas.microsoft.com/office/powerpoint/2010/main" val="308976050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457200"/>
          </a:xfrm>
        </p:spPr>
        <p:txBody>
          <a:bodyPr>
            <a:normAutofit fontScale="90000"/>
          </a:bodyPr>
          <a:lstStyle/>
          <a:p>
            <a:endParaRPr lang="ar-SA" dirty="0"/>
          </a:p>
        </p:txBody>
      </p:sp>
      <p:sp>
        <p:nvSpPr>
          <p:cNvPr id="3" name="Content Placeholder 2"/>
          <p:cNvSpPr>
            <a:spLocks noGrp="1"/>
          </p:cNvSpPr>
          <p:nvPr>
            <p:ph idx="1"/>
          </p:nvPr>
        </p:nvSpPr>
        <p:spPr/>
        <p:txBody>
          <a:bodyPr/>
          <a:lstStyle/>
          <a:p>
            <a:pPr marL="0" indent="0" algn="l" rtl="0">
              <a:buNone/>
            </a:pPr>
            <a:r>
              <a:rPr lang="en-US" b="1" dirty="0" smtClean="0">
                <a:effectLst>
                  <a:glow rad="101600">
                    <a:schemeClr val="accent5">
                      <a:satMod val="175000"/>
                      <a:alpha val="40000"/>
                    </a:schemeClr>
                  </a:glow>
                </a:effectLst>
              </a:rPr>
              <a:t>Industrial Sector:</a:t>
            </a:r>
            <a:endParaRPr lang="en-US" b="1" dirty="0">
              <a:effectLst>
                <a:glow rad="101600">
                  <a:schemeClr val="accent5">
                    <a:satMod val="175000"/>
                    <a:alpha val="40000"/>
                  </a:schemeClr>
                </a:glow>
              </a:effectLst>
            </a:endParaRPr>
          </a:p>
          <a:p>
            <a:pPr marL="0" indent="0" algn="l" rtl="0">
              <a:buNone/>
            </a:pPr>
            <a:r>
              <a:rPr lang="en-US" dirty="0"/>
              <a:t>this percentage will decrease in both urban and rural areas</a:t>
            </a:r>
            <a:r>
              <a:rPr lang="en-US" dirty="0" smtClean="0"/>
              <a:t>.</a:t>
            </a:r>
          </a:p>
          <a:p>
            <a:pPr marL="0" indent="0" algn="l" rtl="0">
              <a:buNone/>
            </a:pPr>
            <a:endParaRPr lang="en-US" dirty="0">
              <a:effectLst>
                <a:glow rad="101600">
                  <a:schemeClr val="accent5">
                    <a:satMod val="175000"/>
                    <a:alpha val="40000"/>
                  </a:schemeClr>
                </a:glow>
              </a:effectLst>
            </a:endParaRPr>
          </a:p>
          <a:p>
            <a:pPr marL="0" indent="0" algn="l" rtl="0">
              <a:buNone/>
            </a:pPr>
            <a:r>
              <a:rPr lang="en-US" b="1" dirty="0" smtClean="0">
                <a:effectLst>
                  <a:glow rad="101600">
                    <a:schemeClr val="accent5">
                      <a:satMod val="175000"/>
                      <a:alpha val="40000"/>
                    </a:schemeClr>
                  </a:glow>
                </a:effectLst>
              </a:rPr>
              <a:t>Livestock Sector:</a:t>
            </a:r>
            <a:endParaRPr lang="en-US" b="1" dirty="0">
              <a:effectLst>
                <a:glow rad="101600">
                  <a:schemeClr val="accent5">
                    <a:satMod val="175000"/>
                    <a:alpha val="40000"/>
                  </a:schemeClr>
                </a:glow>
              </a:effectLst>
            </a:endParaRPr>
          </a:p>
          <a:p>
            <a:pPr marL="0" indent="0" algn="l" rtl="0">
              <a:buNone/>
            </a:pPr>
            <a:r>
              <a:rPr lang="en-US" dirty="0"/>
              <a:t>For rural area the percentage will increase. urban areas  percentage from total will decrease.</a:t>
            </a:r>
          </a:p>
          <a:p>
            <a:pPr algn="l" rtl="0"/>
            <a:endParaRPr lang="ar-SA" dirty="0"/>
          </a:p>
        </p:txBody>
      </p:sp>
    </p:spTree>
    <p:extLst>
      <p:ext uri="{BB962C8B-B14F-4D97-AF65-F5344CB8AC3E}">
        <p14:creationId xmlns:p14="http://schemas.microsoft.com/office/powerpoint/2010/main" val="27586031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losses</a:t>
            </a:r>
            <a:endParaRPr lang="en-US" dirty="0"/>
          </a:p>
        </p:txBody>
      </p:sp>
      <p:sp>
        <p:nvSpPr>
          <p:cNvPr id="3" name="عنصر نائب للمحتوى 2"/>
          <p:cNvSpPr>
            <a:spLocks noGrp="1"/>
          </p:cNvSpPr>
          <p:nvPr>
            <p:ph idx="1"/>
          </p:nvPr>
        </p:nvSpPr>
        <p:spPr/>
        <p:txBody>
          <a:bodyPr>
            <a:normAutofit/>
          </a:bodyPr>
          <a:lstStyle/>
          <a:p>
            <a:pPr algn="l" rtl="0"/>
            <a:r>
              <a:rPr lang="en-US" dirty="0" smtClean="0">
                <a:effectLst>
                  <a:glow rad="101600">
                    <a:schemeClr val="accent5">
                      <a:satMod val="175000"/>
                      <a:alpha val="40000"/>
                    </a:schemeClr>
                  </a:glow>
                </a:effectLst>
              </a:rPr>
              <a:t>In piped areas Water </a:t>
            </a:r>
            <a:r>
              <a:rPr lang="en-US" dirty="0">
                <a:effectLst>
                  <a:glow rad="101600">
                    <a:schemeClr val="accent5">
                      <a:satMod val="175000"/>
                      <a:alpha val="40000"/>
                    </a:schemeClr>
                  </a:glow>
                </a:effectLst>
              </a:rPr>
              <a:t>loss is refers to the unaccounted for water which include:</a:t>
            </a:r>
          </a:p>
          <a:p>
            <a:pPr algn="l" rtl="0"/>
            <a:r>
              <a:rPr lang="en-US" dirty="0" smtClean="0"/>
              <a:t>Physical </a:t>
            </a:r>
            <a:r>
              <a:rPr lang="en-US" dirty="0"/>
              <a:t>losses represented by source and conveyance lines leakage.</a:t>
            </a:r>
          </a:p>
          <a:p>
            <a:pPr algn="l" rtl="0"/>
            <a:r>
              <a:rPr lang="en-US" dirty="0" smtClean="0"/>
              <a:t>Illegal </a:t>
            </a:r>
            <a:r>
              <a:rPr lang="en-US" dirty="0"/>
              <a:t>connection; black losses.</a:t>
            </a:r>
          </a:p>
          <a:p>
            <a:pPr algn="l" rtl="0"/>
            <a:r>
              <a:rPr lang="en-US" dirty="0" smtClean="0"/>
              <a:t>Meter </a:t>
            </a:r>
            <a:r>
              <a:rPr lang="en-US" dirty="0"/>
              <a:t>losses</a:t>
            </a:r>
            <a:r>
              <a:rPr lang="en-US" dirty="0" smtClean="0"/>
              <a:t>.</a:t>
            </a:r>
            <a:endParaRPr lang="en-US" dirty="0"/>
          </a:p>
        </p:txBody>
      </p:sp>
    </p:spTree>
    <p:extLst>
      <p:ext uri="{BB962C8B-B14F-4D97-AF65-F5344CB8AC3E}">
        <p14:creationId xmlns:p14="http://schemas.microsoft.com/office/powerpoint/2010/main" val="41468580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Losses in urban &amp; rural areas</a:t>
            </a:r>
            <a:endParaRPr lang="en-US" dirty="0"/>
          </a:p>
        </p:txBody>
      </p:sp>
      <p:sp>
        <p:nvSpPr>
          <p:cNvPr id="3" name="عنصر نائب للمحتوى 2"/>
          <p:cNvSpPr>
            <a:spLocks noGrp="1"/>
          </p:cNvSpPr>
          <p:nvPr>
            <p:ph idx="1"/>
          </p:nvPr>
        </p:nvSpPr>
        <p:spPr/>
        <p:txBody>
          <a:bodyPr>
            <a:normAutofit/>
          </a:bodyPr>
          <a:lstStyle/>
          <a:p>
            <a:pPr algn="l" rtl="0"/>
            <a:r>
              <a:rPr lang="en-US" b="1" dirty="0">
                <a:effectLst>
                  <a:glow rad="101600">
                    <a:schemeClr val="accent5">
                      <a:satMod val="175000"/>
                      <a:alpha val="40000"/>
                    </a:schemeClr>
                  </a:glow>
                </a:effectLst>
              </a:rPr>
              <a:t>Losses in rural areas</a:t>
            </a:r>
          </a:p>
          <a:p>
            <a:pPr algn="l" rtl="0"/>
            <a:r>
              <a:rPr lang="en-US" dirty="0"/>
              <a:t>For un-piped rural areas the percentage of loss for 2010 is assumed to be </a:t>
            </a:r>
            <a:r>
              <a:rPr lang="en-US" dirty="0" smtClean="0"/>
              <a:t>zero because </a:t>
            </a:r>
            <a:r>
              <a:rPr lang="en-US" dirty="0"/>
              <a:t>the network already doesn’t exist</a:t>
            </a:r>
            <a:r>
              <a:rPr lang="en-US" dirty="0" smtClean="0"/>
              <a:t>.</a:t>
            </a:r>
          </a:p>
          <a:p>
            <a:pPr algn="l" rtl="0"/>
            <a:r>
              <a:rPr lang="en-US" dirty="0" smtClean="0"/>
              <a:t>Remains 15% 2015, 2020, 2030.</a:t>
            </a:r>
          </a:p>
          <a:p>
            <a:pPr algn="l" rtl="0"/>
            <a:r>
              <a:rPr lang="en-GB" dirty="0" smtClean="0">
                <a:effectLst>
                  <a:glow rad="101600">
                    <a:schemeClr val="accent5">
                      <a:satMod val="175000"/>
                      <a:alpha val="40000"/>
                    </a:schemeClr>
                  </a:glow>
                </a:effectLst>
              </a:rPr>
              <a:t>Losses in urban areas:</a:t>
            </a:r>
          </a:p>
          <a:p>
            <a:pPr algn="l" rtl="0"/>
            <a:r>
              <a:rPr lang="en-GB" dirty="0" smtClean="0"/>
              <a:t>In 2010 losses is assumed to be 35% </a:t>
            </a:r>
          </a:p>
          <a:p>
            <a:pPr algn="l" rtl="0"/>
            <a:r>
              <a:rPr lang="en-GB" dirty="0" smtClean="0"/>
              <a:t>for </a:t>
            </a:r>
            <a:r>
              <a:rPr lang="en-GB" dirty="0"/>
              <a:t>2015 the value become 25</a:t>
            </a:r>
            <a:r>
              <a:rPr lang="en-GB" dirty="0" smtClean="0"/>
              <a:t>%.</a:t>
            </a:r>
            <a:endParaRPr lang="en-GB" dirty="0"/>
          </a:p>
          <a:p>
            <a:pPr algn="l" rtl="0"/>
            <a:r>
              <a:rPr lang="en-GB" dirty="0"/>
              <a:t>In 2020 the value become 20</a:t>
            </a:r>
            <a:r>
              <a:rPr lang="en-GB" dirty="0" smtClean="0"/>
              <a:t>%,.</a:t>
            </a:r>
            <a:endParaRPr lang="en-GB" dirty="0"/>
          </a:p>
          <a:p>
            <a:pPr algn="l" rtl="0"/>
            <a:r>
              <a:rPr lang="en-GB" dirty="0"/>
              <a:t>Finally, in </a:t>
            </a:r>
            <a:r>
              <a:rPr lang="en-GB" dirty="0" smtClean="0"/>
              <a:t>2030 the </a:t>
            </a:r>
            <a:r>
              <a:rPr lang="en-GB" dirty="0"/>
              <a:t>percentage becomes </a:t>
            </a:r>
            <a:r>
              <a:rPr lang="en-GB" dirty="0" smtClean="0"/>
              <a:t>15%.</a:t>
            </a:r>
            <a:endParaRPr lang="en-GB" dirty="0" smtClean="0">
              <a:effectLst>
                <a:glow rad="101600">
                  <a:schemeClr val="accent5">
                    <a:satMod val="175000"/>
                    <a:alpha val="40000"/>
                  </a:schemeClr>
                </a:glow>
              </a:effectLst>
            </a:endParaRPr>
          </a:p>
          <a:p>
            <a:pPr algn="l" rtl="0"/>
            <a:endParaRPr lang="en-US" dirty="0"/>
          </a:p>
        </p:txBody>
      </p:sp>
    </p:spTree>
    <p:extLst>
      <p:ext uri="{BB962C8B-B14F-4D97-AF65-F5344CB8AC3E}">
        <p14:creationId xmlns:p14="http://schemas.microsoft.com/office/powerpoint/2010/main" val="6672836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Future Water Demand</a:t>
            </a:r>
            <a:br>
              <a:rPr lang="en-US" b="1" dirty="0" smtClean="0"/>
            </a:br>
            <a:endParaRPr lang="en-US" dirty="0"/>
          </a:p>
        </p:txBody>
      </p:sp>
      <p:sp>
        <p:nvSpPr>
          <p:cNvPr id="3" name="عنصر نائب للمحتوى 2"/>
          <p:cNvSpPr>
            <a:spLocks noGrp="1"/>
          </p:cNvSpPr>
          <p:nvPr>
            <p:ph idx="1"/>
          </p:nvPr>
        </p:nvSpPr>
        <p:spPr/>
        <p:txBody>
          <a:bodyPr>
            <a:normAutofit/>
          </a:bodyPr>
          <a:lstStyle/>
          <a:p>
            <a:pPr algn="l" rtl="0"/>
            <a:r>
              <a:rPr lang="en-US" dirty="0" smtClean="0"/>
              <a:t>Future </a:t>
            </a:r>
            <a:r>
              <a:rPr lang="en-US" dirty="0"/>
              <a:t>water needs are mainly based on the number of population that is expected </a:t>
            </a:r>
            <a:r>
              <a:rPr lang="en-US" dirty="0" smtClean="0"/>
              <a:t>to be </a:t>
            </a:r>
            <a:r>
              <a:rPr lang="en-US" dirty="0"/>
              <a:t>reached in a certain year.</a:t>
            </a:r>
          </a:p>
          <a:p>
            <a:pPr algn="l" rtl="0"/>
            <a:r>
              <a:rPr lang="en-US" dirty="0"/>
              <a:t>This project assumed a growth rate equals to 3% until 2020 </a:t>
            </a:r>
            <a:r>
              <a:rPr lang="en-US" dirty="0" smtClean="0"/>
              <a:t>and in </a:t>
            </a:r>
            <a:r>
              <a:rPr lang="en-US" dirty="0"/>
              <a:t>2030 with a growth rate of 2.5%.</a:t>
            </a:r>
          </a:p>
          <a:p>
            <a:pPr marL="0" indent="0" algn="l" rtl="0">
              <a:buNone/>
            </a:pPr>
            <a:endParaRPr lang="en-US" dirty="0"/>
          </a:p>
        </p:txBody>
      </p:sp>
    </p:spTree>
    <p:extLst>
      <p:ext uri="{BB962C8B-B14F-4D97-AF65-F5344CB8AC3E}">
        <p14:creationId xmlns:p14="http://schemas.microsoft.com/office/powerpoint/2010/main" val="28256211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Urban areas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00200"/>
            <a:ext cx="7039364" cy="4343400"/>
          </a:xfrm>
        </p:spPr>
      </p:pic>
    </p:spTree>
    <p:extLst>
      <p:ext uri="{BB962C8B-B14F-4D97-AF65-F5344CB8AC3E}">
        <p14:creationId xmlns:p14="http://schemas.microsoft.com/office/powerpoint/2010/main" val="34124821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shadeToTitle="1">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599" y="533400"/>
            <a:ext cx="6347713" cy="1320800"/>
          </a:xfrm>
          <a:solidFill>
            <a:schemeClr val="bg1"/>
          </a:solidFill>
        </p:spPr>
        <p:txBody>
          <a:bodyPr>
            <a:normAutofit/>
          </a:bodyPr>
          <a:lstStyle/>
          <a:p>
            <a:r>
              <a:rPr lang="en-US" dirty="0" smtClean="0">
                <a:effectLst>
                  <a:glow rad="63500">
                    <a:schemeClr val="accent4">
                      <a:satMod val="175000"/>
                      <a:alpha val="40000"/>
                    </a:schemeClr>
                  </a:glow>
                  <a:outerShdw blurRad="50800" dist="38100" dir="8100000" algn="tr" rotWithShape="0">
                    <a:prstClr val="black">
                      <a:alpha val="40000"/>
                    </a:prstClr>
                  </a:outerShdw>
                </a:effectLst>
              </a:rPr>
              <a:t>Main points</a:t>
            </a:r>
            <a:endParaRPr lang="ar-SA" dirty="0">
              <a:effectLst>
                <a:glow rad="63500">
                  <a:schemeClr val="accent4">
                    <a:satMod val="175000"/>
                    <a:alpha val="40000"/>
                  </a:schemeClr>
                </a:glow>
                <a:outerShdw blurRad="50800" dist="38100" dir="8100000" algn="tr" rotWithShape="0">
                  <a:prstClr val="black">
                    <a:alpha val="40000"/>
                  </a:prstClr>
                </a:outerShdw>
              </a:effectLst>
            </a:endParaRPr>
          </a:p>
        </p:txBody>
      </p:sp>
      <p:sp>
        <p:nvSpPr>
          <p:cNvPr id="3" name="Content Placeholder 2"/>
          <p:cNvSpPr>
            <a:spLocks noGrp="1"/>
          </p:cNvSpPr>
          <p:nvPr>
            <p:ph idx="1"/>
          </p:nvPr>
        </p:nvSpPr>
        <p:spPr>
          <a:solidFill>
            <a:schemeClr val="bg1"/>
          </a:solidFill>
        </p:spPr>
        <p:txBody>
          <a:bodyPr/>
          <a:lstStyle/>
          <a:p>
            <a:pPr algn="l" rtl="0"/>
            <a:r>
              <a:rPr lang="en-US" dirty="0"/>
              <a:t>Introduction</a:t>
            </a:r>
          </a:p>
          <a:p>
            <a:pPr algn="l" rtl="0"/>
            <a:r>
              <a:rPr lang="en-US" dirty="0"/>
              <a:t>Objectives</a:t>
            </a:r>
          </a:p>
          <a:p>
            <a:pPr algn="l" rtl="0"/>
            <a:r>
              <a:rPr lang="en-US" dirty="0" smtClean="0"/>
              <a:t>Methodology</a:t>
            </a:r>
            <a:endParaRPr lang="ar-SA" dirty="0" smtClean="0"/>
          </a:p>
          <a:p>
            <a:pPr algn="l" rtl="0"/>
            <a:r>
              <a:rPr lang="en-GB" dirty="0" smtClean="0"/>
              <a:t>Clustering Communities</a:t>
            </a:r>
          </a:p>
          <a:p>
            <a:pPr algn="l" rtl="0"/>
            <a:r>
              <a:rPr lang="en-GB" dirty="0" smtClean="0"/>
              <a:t>Bridging Water Gap </a:t>
            </a:r>
            <a:endParaRPr lang="en-US" dirty="0"/>
          </a:p>
          <a:p>
            <a:pPr algn="l" rtl="0"/>
            <a:r>
              <a:rPr lang="en-US" dirty="0"/>
              <a:t>Recommendations</a:t>
            </a:r>
          </a:p>
          <a:p>
            <a:endParaRPr lang="ar-SA" dirty="0"/>
          </a:p>
        </p:txBody>
      </p:sp>
    </p:spTree>
    <p:extLst>
      <p:ext uri="{BB962C8B-B14F-4D97-AF65-F5344CB8AC3E}">
        <p14:creationId xmlns:p14="http://schemas.microsoft.com/office/powerpoint/2010/main" val="27362185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4493" y="0"/>
            <a:ext cx="6347713" cy="914400"/>
          </a:xfrm>
        </p:spPr>
        <p:txBody>
          <a:bodyPr/>
          <a:lstStyle/>
          <a:p>
            <a:r>
              <a:rPr lang="en-US" dirty="0" smtClean="0"/>
              <a:t>Rural piped areas</a:t>
            </a:r>
            <a:endParaRPr lang="en-US" dirty="0"/>
          </a:p>
        </p:txBody>
      </p:sp>
      <p:sp>
        <p:nvSpPr>
          <p:cNvPr id="3" name="عنصر نائب للمحتوى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752600"/>
            <a:ext cx="70866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55664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 y="32657"/>
            <a:ext cx="5029200" cy="957943"/>
          </a:xfrm>
        </p:spPr>
        <p:txBody>
          <a:bodyPr/>
          <a:lstStyle/>
          <a:p>
            <a:r>
              <a:rPr lang="en-US" dirty="0" smtClean="0"/>
              <a:t>Rural un-piped areas</a:t>
            </a:r>
            <a:endParaRPr lang="en-US" dirty="0"/>
          </a:p>
        </p:txBody>
      </p:sp>
      <p:sp>
        <p:nvSpPr>
          <p:cNvPr id="3" name="عنصر نائب للمحتوى 2"/>
          <p:cNvSpPr>
            <a:spLocks noGrp="1"/>
          </p:cNvSpPr>
          <p:nvPr>
            <p:ph idx="1"/>
          </p:nvPr>
        </p:nvSpPr>
        <p:spPr/>
        <p:txBody>
          <a:bodyPr/>
          <a:lstStyle/>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830" y="1371599"/>
            <a:ext cx="7692569" cy="4191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39358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 y="0"/>
            <a:ext cx="5181600" cy="914400"/>
          </a:xfrm>
        </p:spPr>
        <p:txBody>
          <a:bodyPr/>
          <a:lstStyle/>
          <a:p>
            <a:r>
              <a:rPr lang="en-US" dirty="0" smtClean="0"/>
              <a:t>Clustering communities </a:t>
            </a:r>
            <a:endParaRPr lang="en-US" dirty="0"/>
          </a:p>
        </p:txBody>
      </p:sp>
      <p:sp>
        <p:nvSpPr>
          <p:cNvPr id="3" name="عنصر نائب للمحتوى 2"/>
          <p:cNvSpPr>
            <a:spLocks noGrp="1"/>
          </p:cNvSpPr>
          <p:nvPr>
            <p:ph idx="1"/>
          </p:nvPr>
        </p:nvSpPr>
        <p:spPr>
          <a:xfrm>
            <a:off x="457200" y="762000"/>
            <a:ext cx="6347714" cy="3880773"/>
          </a:xfrm>
        </p:spPr>
        <p:txBody>
          <a:bodyPr>
            <a:normAutofit/>
          </a:bodyPr>
          <a:lstStyle/>
          <a:p>
            <a:pPr algn="l" rtl="0"/>
            <a:r>
              <a:rPr lang="en-US" sz="1600" dirty="0"/>
              <a:t>The objective of clustering is </a:t>
            </a:r>
            <a:r>
              <a:rPr lang="en-US" sz="1600" dirty="0" smtClean="0"/>
              <a:t>to:</a:t>
            </a:r>
            <a:endParaRPr lang="en-US" sz="1600" dirty="0"/>
          </a:p>
          <a:p>
            <a:pPr algn="l" rtl="0"/>
            <a:r>
              <a:rPr lang="en-US" sz="1600" dirty="0"/>
              <a:t>find a group of common conditions and factors affecting such situation and try </a:t>
            </a:r>
            <a:r>
              <a:rPr lang="en-US" sz="1600" dirty="0" smtClean="0"/>
              <a:t>to propose </a:t>
            </a:r>
            <a:r>
              <a:rPr lang="en-US" sz="1600" dirty="0"/>
              <a:t>practical analysis with feasible solutions.</a:t>
            </a:r>
          </a:p>
        </p:txBody>
      </p:sp>
      <p:pic>
        <p:nvPicPr>
          <p:cNvPr id="1026" name="Picture 2" descr="http://sphotos-h.ak.fbcdn.net/hphotos-ak-snc6/v/282971_10151222172170875_1732913971_n.jpg?oh=f8487e962ccce9f3e4503bfc5f1089f7&amp;oe=50EA1208&amp;__gda__=1357621772_48bd80181e586727c8f14d32155f506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981200"/>
            <a:ext cx="5410200"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6039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6347713" cy="838200"/>
          </a:xfrm>
        </p:spPr>
        <p:txBody>
          <a:bodyPr>
            <a:normAutofit fontScale="90000"/>
          </a:bodyPr>
          <a:lstStyle/>
          <a:p>
            <a:r>
              <a:rPr lang="en-US" b="1" dirty="0"/>
              <a:t>Geographical Location</a:t>
            </a:r>
            <a:br>
              <a:rPr lang="en-US" b="1" dirty="0"/>
            </a:br>
            <a:endParaRPr lang="en-US" dirty="0"/>
          </a:p>
        </p:txBody>
      </p:sp>
      <p:sp>
        <p:nvSpPr>
          <p:cNvPr id="3" name="عنصر نائب للمحتوى 2"/>
          <p:cNvSpPr>
            <a:spLocks noGrp="1"/>
          </p:cNvSpPr>
          <p:nvPr>
            <p:ph idx="1"/>
          </p:nvPr>
        </p:nvSpPr>
        <p:spPr/>
        <p:txBody>
          <a:bodyPr/>
          <a:lstStyle/>
          <a:p>
            <a:endParaRPr lang="en-US" b="1" dirty="0" smtClean="0"/>
          </a:p>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609600"/>
            <a:ext cx="4976113"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6232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164305"/>
            <a:ext cx="6347713" cy="660400"/>
          </a:xfrm>
        </p:spPr>
        <p:txBody>
          <a:bodyPr/>
          <a:lstStyle/>
          <a:p>
            <a:r>
              <a:rPr lang="en-US" b="1" dirty="0"/>
              <a:t>Topography</a:t>
            </a:r>
            <a:endParaRPr lang="en-US" dirty="0"/>
          </a:p>
        </p:txBody>
      </p:sp>
      <p:sp>
        <p:nvSpPr>
          <p:cNvPr id="3" name="عنصر نائب للمحتوى 2"/>
          <p:cNvSpPr>
            <a:spLocks noGrp="1"/>
          </p:cNvSpPr>
          <p:nvPr>
            <p:ph idx="1"/>
          </p:nvPr>
        </p:nvSpPr>
        <p:spPr/>
        <p:txBody>
          <a:bodyPr>
            <a:normAutofit/>
          </a:bodyPr>
          <a:lstStyle/>
          <a:p>
            <a:endParaRPr lang="en-US" b="1" dirty="0" smtClean="0"/>
          </a:p>
          <a:p>
            <a:endParaRPr lang="en-US" b="1" dirty="0" smtClean="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270000"/>
            <a:ext cx="3689902"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48653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normAutofit/>
          </a:bodyPr>
          <a:lstStyle/>
          <a:p>
            <a:pPr algn="l" rtl="0"/>
            <a:r>
              <a:rPr lang="en-US" sz="2800" b="1" dirty="0"/>
              <a:t>Source of </a:t>
            </a:r>
            <a:r>
              <a:rPr lang="en-US" sz="2800" b="1" dirty="0" smtClean="0"/>
              <a:t>water</a:t>
            </a:r>
          </a:p>
          <a:p>
            <a:pPr algn="l" rtl="0"/>
            <a:r>
              <a:rPr lang="en-US" sz="2800" b="1" dirty="0" smtClean="0"/>
              <a:t>serviceability</a:t>
            </a:r>
            <a:endParaRPr lang="en-US" sz="2800" dirty="0"/>
          </a:p>
        </p:txBody>
      </p:sp>
    </p:spTree>
    <p:extLst>
      <p:ext uri="{BB962C8B-B14F-4D97-AF65-F5344CB8AC3E}">
        <p14:creationId xmlns:p14="http://schemas.microsoft.com/office/powerpoint/2010/main" val="4873396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25400"/>
            <a:ext cx="6346825" cy="3881438"/>
          </a:xfrm>
        </p:spPr>
        <p:txBody>
          <a:bodyPr/>
          <a:lstStyle/>
          <a:p>
            <a:pPr algn="l" rtl="0"/>
            <a:r>
              <a:rPr lang="en-US" b="1" dirty="0"/>
              <a:t>Future Water Gap, Supply and Population of 2015</a:t>
            </a:r>
            <a:endParaRPr lang="en-US"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599" y="457200"/>
            <a:ext cx="4975225" cy="6445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3348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36286"/>
            <a:ext cx="6348413" cy="3881437"/>
          </a:xfrm>
        </p:spPr>
        <p:txBody>
          <a:bodyPr/>
          <a:lstStyle/>
          <a:p>
            <a:pPr algn="l" rtl="0"/>
            <a:r>
              <a:rPr lang="en-US" b="1" dirty="0"/>
              <a:t>Future Water Gap, Supply and Population of 2020</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1" y="609600"/>
            <a:ext cx="5029200" cy="6338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07463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76200"/>
            <a:ext cx="6348413" cy="3881437"/>
          </a:xfrm>
        </p:spPr>
        <p:txBody>
          <a:bodyPr/>
          <a:lstStyle/>
          <a:p>
            <a:pPr algn="l" rtl="0"/>
            <a:r>
              <a:rPr lang="en-US" b="1" dirty="0"/>
              <a:t>Future Water Gap, Supply and Population of 2030</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399" y="632558"/>
            <a:ext cx="4672013" cy="6454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53579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Bridging the Gap</a:t>
            </a:r>
            <a:endParaRPr lang="en-US" dirty="0"/>
          </a:p>
        </p:txBody>
      </p:sp>
      <p:sp>
        <p:nvSpPr>
          <p:cNvPr id="3" name="عنصر نائب للمحتوى 2"/>
          <p:cNvSpPr>
            <a:spLocks noGrp="1"/>
          </p:cNvSpPr>
          <p:nvPr>
            <p:ph idx="1"/>
          </p:nvPr>
        </p:nvSpPr>
        <p:spPr/>
        <p:txBody>
          <a:bodyPr/>
          <a:lstStyle/>
          <a:p>
            <a:pPr algn="l" rtl="0"/>
            <a:r>
              <a:rPr lang="en-US" dirty="0"/>
              <a:t>in order to bridge the gap three alternatives is to be considered, those are:</a:t>
            </a:r>
          </a:p>
          <a:p>
            <a:pPr algn="l" rtl="0"/>
            <a:r>
              <a:rPr lang="en-US" dirty="0"/>
              <a:t>1. Rehabilitation of the existing network.</a:t>
            </a:r>
          </a:p>
          <a:p>
            <a:pPr algn="l" rtl="0"/>
            <a:r>
              <a:rPr lang="en-US" dirty="0"/>
              <a:t>2. Rainwater harvesting.</a:t>
            </a:r>
          </a:p>
          <a:p>
            <a:pPr algn="l" rtl="0"/>
            <a:r>
              <a:rPr lang="en-US" dirty="0"/>
              <a:t>3. New ground water wells.</a:t>
            </a:r>
          </a:p>
        </p:txBody>
      </p:sp>
    </p:spTree>
    <p:extLst>
      <p:ext uri="{BB962C8B-B14F-4D97-AF65-F5344CB8AC3E}">
        <p14:creationId xmlns:p14="http://schemas.microsoft.com/office/powerpoint/2010/main" val="3711135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20414" y="228600"/>
            <a:ext cx="8229600" cy="1219200"/>
          </a:xfrm>
        </p:spPr>
        <p:txBody>
          <a:bodyPr>
            <a:normAutofit/>
          </a:bodyPr>
          <a:lstStyle/>
          <a:p>
            <a:endParaRPr lang="en-US" dirty="0"/>
          </a:p>
        </p:txBody>
      </p:sp>
      <p:sp>
        <p:nvSpPr>
          <p:cNvPr id="3" name="عنصر نائب للمحتوى 2"/>
          <p:cNvSpPr>
            <a:spLocks noGrp="1"/>
          </p:cNvSpPr>
          <p:nvPr>
            <p:ph idx="1"/>
          </p:nvPr>
        </p:nvSpPr>
        <p:spPr/>
        <p:txBody>
          <a:bodyPr/>
          <a:lstStyle/>
          <a:p>
            <a:pPr algn="l" rtl="0"/>
            <a:r>
              <a:rPr lang="en-US" dirty="0" smtClean="0"/>
              <a:t>Many </a:t>
            </a:r>
            <a:r>
              <a:rPr lang="en-US" dirty="0"/>
              <a:t>Palestinians have no choice but to </a:t>
            </a:r>
            <a:r>
              <a:rPr lang="en-US" dirty="0" smtClean="0"/>
              <a:t>purchase water.</a:t>
            </a:r>
            <a:endParaRPr lang="en-US" dirty="0"/>
          </a:p>
          <a:p>
            <a:pPr algn="l" rtl="0"/>
            <a:r>
              <a:rPr lang="en-US" dirty="0"/>
              <a:t>additional supplies from mobile water tankers which deliver water at a much </a:t>
            </a:r>
            <a:r>
              <a:rPr lang="en-US" dirty="0" smtClean="0"/>
              <a:t>higher price </a:t>
            </a:r>
            <a:r>
              <a:rPr lang="en-US" dirty="0"/>
              <a:t>and of often dubious </a:t>
            </a:r>
            <a:r>
              <a:rPr lang="en-US" dirty="0" smtClean="0"/>
              <a:t>quality.</a:t>
            </a:r>
          </a:p>
          <a:p>
            <a:pPr algn="l" rtl="0"/>
            <a:r>
              <a:rPr lang="en-US" dirty="0"/>
              <a:t>With higher rates of urbanization, increasing demand for drinking water will put </a:t>
            </a:r>
            <a:r>
              <a:rPr lang="en-US" dirty="0" smtClean="0"/>
              <a:t>stress on </a:t>
            </a:r>
            <a:r>
              <a:rPr lang="en-US" dirty="0"/>
              <a:t>existing water sources.</a:t>
            </a:r>
          </a:p>
          <a:p>
            <a:endParaRPr lang="en-US" dirty="0"/>
          </a:p>
        </p:txBody>
      </p:sp>
    </p:spTree>
    <p:extLst>
      <p:ext uri="{BB962C8B-B14F-4D97-AF65-F5344CB8AC3E}">
        <p14:creationId xmlns:p14="http://schemas.microsoft.com/office/powerpoint/2010/main" val="102067186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Water Harvesting</a:t>
            </a:r>
            <a:endParaRPr lang="en-US" dirty="0"/>
          </a:p>
        </p:txBody>
      </p:sp>
      <p:sp>
        <p:nvSpPr>
          <p:cNvPr id="3" name="عنصر نائب للمحتوى 2"/>
          <p:cNvSpPr>
            <a:spLocks noGrp="1"/>
          </p:cNvSpPr>
          <p:nvPr>
            <p:ph idx="1"/>
          </p:nvPr>
        </p:nvSpPr>
        <p:spPr>
          <a:xfrm>
            <a:off x="381000" y="1564813"/>
            <a:ext cx="6347714" cy="3880773"/>
          </a:xfrm>
        </p:spPr>
        <p:txBody>
          <a:bodyPr/>
          <a:lstStyle/>
          <a:p>
            <a:pPr algn="l" rtl="0"/>
            <a:r>
              <a:rPr lang="en-US" sz="1600" dirty="0"/>
              <a:t>Rainwater harvesting is the accumulating and storing of rainwater for </a:t>
            </a:r>
            <a:r>
              <a:rPr lang="en-US" sz="1600" dirty="0" smtClean="0"/>
              <a:t>reuse before </a:t>
            </a:r>
            <a:r>
              <a:rPr lang="en-US" sz="1600" dirty="0"/>
              <a:t>it reaches the aquifer</a:t>
            </a:r>
            <a:r>
              <a:rPr lang="en-US" sz="1600" dirty="0" smtClean="0"/>
              <a:t>.</a:t>
            </a:r>
          </a:p>
          <a:p>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463745"/>
            <a:ext cx="6400800" cy="3904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10606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6347713" cy="1320800"/>
          </a:xfrm>
        </p:spPr>
        <p:txBody>
          <a:bodyPr/>
          <a:lstStyle/>
          <a:p>
            <a:r>
              <a:rPr lang="en-US" b="1" dirty="0"/>
              <a:t>Water Harvesting</a:t>
            </a:r>
            <a:endParaRPr lang="en-US" dirty="0"/>
          </a:p>
        </p:txBody>
      </p:sp>
      <p:sp>
        <p:nvSpPr>
          <p:cNvPr id="3" name="عنصر نائب للمحتوى 2"/>
          <p:cNvSpPr>
            <a:spLocks noGrp="1"/>
          </p:cNvSpPr>
          <p:nvPr>
            <p:ph idx="1"/>
          </p:nvPr>
        </p:nvSpPr>
        <p:spPr>
          <a:xfrm>
            <a:off x="0" y="838200"/>
            <a:ext cx="6347714" cy="3880773"/>
          </a:xfrm>
        </p:spPr>
        <p:txBody>
          <a:bodyPr/>
          <a:lstStyle/>
          <a:p>
            <a:pPr algn="l" rtl="0"/>
            <a:r>
              <a:rPr lang="en-US" sz="1600" dirty="0" smtClean="0"/>
              <a:t>Harvested rainwater amount= </a:t>
            </a:r>
          </a:p>
          <a:p>
            <a:pPr marL="0" indent="0" algn="l" rtl="0">
              <a:buNone/>
            </a:pPr>
            <a:r>
              <a:rPr lang="en-US" sz="1600" dirty="0" smtClean="0"/>
              <a:t>No. of buildings </a:t>
            </a:r>
            <a:r>
              <a:rPr lang="ar-SA" sz="1600" dirty="0" smtClean="0">
                <a:solidFill>
                  <a:prstClr val="black"/>
                </a:solidFill>
              </a:rPr>
              <a:t>×</a:t>
            </a:r>
            <a:r>
              <a:rPr lang="en-US" sz="1600" dirty="0" smtClean="0">
                <a:solidFill>
                  <a:prstClr val="black"/>
                </a:solidFill>
              </a:rPr>
              <a:t>Avg. area of buildings </a:t>
            </a:r>
            <a:r>
              <a:rPr lang="ar-SA" sz="1600" dirty="0" smtClean="0"/>
              <a:t>×</a:t>
            </a:r>
            <a:r>
              <a:rPr lang="en-US" sz="1600" dirty="0" smtClean="0"/>
              <a:t>Avg. annual rainfall </a:t>
            </a:r>
            <a:r>
              <a:rPr lang="ar-SA" sz="1600" dirty="0" smtClean="0"/>
              <a:t>×</a:t>
            </a:r>
            <a:r>
              <a:rPr lang="en-US" sz="1600" dirty="0" smtClean="0"/>
              <a:t>Efficiency</a:t>
            </a:r>
            <a:endParaRPr lang="en-US" sz="1600" dirty="0"/>
          </a:p>
          <a:p>
            <a:pPr marL="0" indent="0">
              <a:buNone/>
            </a:pPr>
            <a:r>
              <a:rPr lang="en-US" sz="1600" dirty="0" smtClean="0"/>
              <a:t> </a:t>
            </a:r>
            <a:endParaRPr lang="en-US" sz="1600" dirty="0"/>
          </a:p>
        </p:txBody>
      </p:sp>
      <p:graphicFrame>
        <p:nvGraphicFramePr>
          <p:cNvPr id="5" name="جدول 4"/>
          <p:cNvGraphicFramePr>
            <a:graphicFrameLocks noGrp="1"/>
          </p:cNvGraphicFramePr>
          <p:nvPr>
            <p:extLst>
              <p:ext uri="{D42A27DB-BD31-4B8C-83A1-F6EECF244321}">
                <p14:modId xmlns:p14="http://schemas.microsoft.com/office/powerpoint/2010/main" val="1325079824"/>
              </p:ext>
            </p:extLst>
          </p:nvPr>
        </p:nvGraphicFramePr>
        <p:xfrm>
          <a:off x="457200" y="2169886"/>
          <a:ext cx="6781800" cy="3708400"/>
        </p:xfrm>
        <a:graphic>
          <a:graphicData uri="http://schemas.openxmlformats.org/drawingml/2006/table">
            <a:tbl>
              <a:tblPr firstRow="1" bandRow="1">
                <a:tableStyleId>{5940675A-B579-460E-94D1-54222C63F5DA}</a:tableStyleId>
              </a:tblPr>
              <a:tblGrid>
                <a:gridCol w="1219200"/>
                <a:gridCol w="3048000"/>
                <a:gridCol w="2514600"/>
              </a:tblGrid>
              <a:tr h="370840">
                <a:tc>
                  <a:txBody>
                    <a:bodyPr/>
                    <a:lstStyle/>
                    <a:p>
                      <a:pPr algn="ctr"/>
                      <a:r>
                        <a:rPr lang="en-US" b="1" dirty="0" smtClean="0"/>
                        <a:t>Year</a:t>
                      </a:r>
                      <a:endParaRPr lang="en-US" b="1" dirty="0"/>
                    </a:p>
                  </a:txBody>
                  <a:tcPr anchor="ctr"/>
                </a:tc>
                <a:tc>
                  <a:txBody>
                    <a:bodyPr/>
                    <a:lstStyle/>
                    <a:p>
                      <a:pPr algn="ctr"/>
                      <a:r>
                        <a:rPr lang="en-US" b="1" dirty="0" smtClean="0"/>
                        <a:t>Cluster Name</a:t>
                      </a:r>
                      <a:endParaRPr lang="en-US" b="1" dirty="0"/>
                    </a:p>
                  </a:txBody>
                  <a:tcPr anchor="ctr"/>
                </a:tc>
                <a:tc>
                  <a:txBody>
                    <a:bodyPr/>
                    <a:lstStyle/>
                    <a:p>
                      <a:pPr algn="ctr"/>
                      <a:r>
                        <a:rPr lang="en-US" b="1" dirty="0" smtClean="0"/>
                        <a:t>Amount of water </a:t>
                      </a:r>
                      <a:r>
                        <a:rPr lang="en-US" b="1" dirty="0" smtClean="0"/>
                        <a:t>(m</a:t>
                      </a:r>
                      <a:r>
                        <a:rPr lang="en-US" b="1" baseline="30000" dirty="0" smtClean="0"/>
                        <a:t>3</a:t>
                      </a:r>
                      <a:r>
                        <a:rPr lang="en-US" b="1" baseline="0" dirty="0" smtClean="0"/>
                        <a:t>)</a:t>
                      </a:r>
                      <a:endParaRPr lang="en-US" b="1" baseline="30000" dirty="0"/>
                    </a:p>
                  </a:txBody>
                  <a:tcPr anchor="ctr"/>
                </a:tc>
              </a:tr>
              <a:tr h="370840">
                <a:tc rowSpan="3">
                  <a:txBody>
                    <a:bodyPr/>
                    <a:lstStyle/>
                    <a:p>
                      <a:pPr algn="ctr"/>
                      <a:r>
                        <a:rPr lang="en-US" b="1" dirty="0" smtClean="0"/>
                        <a:t>2015</a:t>
                      </a:r>
                      <a:endParaRPr lang="en-US" b="1" dirty="0"/>
                    </a:p>
                  </a:txBody>
                  <a:tcPr anchor="ctr"/>
                </a:tc>
                <a:tc>
                  <a:txBody>
                    <a:bodyPr/>
                    <a:lstStyle/>
                    <a:p>
                      <a:r>
                        <a:rPr lang="en-US" dirty="0" smtClean="0"/>
                        <a:t>Tubas </a:t>
                      </a:r>
                      <a:endParaRPr lang="en-US" dirty="0"/>
                    </a:p>
                  </a:txBody>
                  <a:tcPr anchor="ctr"/>
                </a:tc>
                <a:tc>
                  <a:txBody>
                    <a:bodyPr/>
                    <a:lstStyle/>
                    <a:p>
                      <a:pPr algn="ctr"/>
                      <a:r>
                        <a:rPr lang="en-US" dirty="0" smtClean="0"/>
                        <a:t>43288</a:t>
                      </a:r>
                      <a:endParaRPr lang="en-US" dirty="0"/>
                    </a:p>
                  </a:txBody>
                  <a:tcPr anchor="ctr"/>
                </a:tc>
              </a:tr>
              <a:tr h="370840">
                <a:tc vMerge="1">
                  <a:txBody>
                    <a:bodyPr/>
                    <a:lstStyle/>
                    <a:p>
                      <a:endParaRPr lang="en-US"/>
                    </a:p>
                  </a:txBody>
                  <a:tcPr/>
                </a:tc>
                <a:tc>
                  <a:txBody>
                    <a:bodyPr/>
                    <a:lstStyle/>
                    <a:p>
                      <a:r>
                        <a:rPr lang="en-US" dirty="0" err="1" smtClean="0"/>
                        <a:t>Ein</a:t>
                      </a:r>
                      <a:r>
                        <a:rPr lang="en-US" dirty="0" smtClean="0"/>
                        <a:t> El-Beda</a:t>
                      </a:r>
                      <a:endParaRPr lang="en-US" dirty="0"/>
                    </a:p>
                  </a:txBody>
                  <a:tcPr anchor="ctr"/>
                </a:tc>
                <a:tc>
                  <a:txBody>
                    <a:bodyPr/>
                    <a:lstStyle/>
                    <a:p>
                      <a:pPr algn="ctr"/>
                      <a:r>
                        <a:rPr lang="en-US" dirty="0" smtClean="0"/>
                        <a:t>2205</a:t>
                      </a:r>
                      <a:endParaRPr lang="en-US" dirty="0"/>
                    </a:p>
                  </a:txBody>
                  <a:tcPr anchor="ctr"/>
                </a:tc>
              </a:tr>
              <a:tr h="370840">
                <a:tc vMerge="1">
                  <a:txBody>
                    <a:bodyPr/>
                    <a:lstStyle/>
                    <a:p>
                      <a:endParaRPr lang="en-US"/>
                    </a:p>
                  </a:txBody>
                  <a:tcPr/>
                </a:tc>
                <a:tc>
                  <a:txBody>
                    <a:bodyPr/>
                    <a:lstStyle/>
                    <a:p>
                      <a:r>
                        <a:rPr lang="en-US" dirty="0" err="1" smtClean="0"/>
                        <a:t>Kherbet</a:t>
                      </a:r>
                      <a:r>
                        <a:rPr lang="en-US" dirty="0" smtClean="0"/>
                        <a:t> El-</a:t>
                      </a:r>
                      <a:r>
                        <a:rPr lang="en-US" dirty="0" err="1" smtClean="0"/>
                        <a:t>Ras</a:t>
                      </a:r>
                      <a:r>
                        <a:rPr lang="en-US" baseline="0" dirty="0" smtClean="0"/>
                        <a:t> El-</a:t>
                      </a:r>
                      <a:r>
                        <a:rPr lang="en-US" baseline="0" dirty="0" err="1" smtClean="0"/>
                        <a:t>Ahmar</a:t>
                      </a:r>
                      <a:endParaRPr lang="en-US" dirty="0"/>
                    </a:p>
                  </a:txBody>
                  <a:tcPr anchor="ctr"/>
                </a:tc>
                <a:tc>
                  <a:txBody>
                    <a:bodyPr/>
                    <a:lstStyle/>
                    <a:p>
                      <a:pPr algn="ctr"/>
                      <a:r>
                        <a:rPr lang="en-US" dirty="0" smtClean="0"/>
                        <a:t>256</a:t>
                      </a:r>
                      <a:endParaRPr lang="en-US" dirty="0"/>
                    </a:p>
                  </a:txBody>
                  <a:tcPr anchor="ctr"/>
                </a:tc>
              </a:tr>
              <a:tr h="370840">
                <a:tc rowSpan="3">
                  <a:txBody>
                    <a:bodyPr/>
                    <a:lstStyle/>
                    <a:p>
                      <a:pPr algn="ctr"/>
                      <a:r>
                        <a:rPr lang="en-US" b="1" dirty="0" smtClean="0"/>
                        <a:t>2020</a:t>
                      </a:r>
                      <a:endParaRPr lang="en-US" b="1" dirty="0"/>
                    </a:p>
                  </a:txBody>
                  <a:tcPr anchor="ctr"/>
                </a:tc>
                <a:tc>
                  <a:txBody>
                    <a:bodyPr/>
                    <a:lstStyle/>
                    <a:p>
                      <a:r>
                        <a:rPr lang="en-US" dirty="0" smtClean="0"/>
                        <a:t>Tubas </a:t>
                      </a:r>
                      <a:endParaRPr lang="en-US" dirty="0"/>
                    </a:p>
                  </a:txBody>
                  <a:tcPr anchor="ctr"/>
                </a:tc>
                <a:tc>
                  <a:txBody>
                    <a:bodyPr/>
                    <a:lstStyle/>
                    <a:p>
                      <a:pPr algn="ctr"/>
                      <a:r>
                        <a:rPr lang="en-US" dirty="0" smtClean="0"/>
                        <a:t>93489</a:t>
                      </a:r>
                      <a:endParaRPr lang="en-US" dirty="0"/>
                    </a:p>
                  </a:txBody>
                  <a:tcPr anchor="ctr"/>
                </a:tc>
              </a:tr>
              <a:tr h="370840">
                <a:tc vMerge="1">
                  <a:txBody>
                    <a:bodyPr/>
                    <a:lstStyle/>
                    <a:p>
                      <a:endParaRPr lang="en-US"/>
                    </a:p>
                  </a:txBody>
                  <a:tcPr/>
                </a:tc>
                <a:tc>
                  <a:txBody>
                    <a:bodyPr/>
                    <a:lstStyle/>
                    <a:p>
                      <a:r>
                        <a:rPr lang="en-US" dirty="0" err="1" smtClean="0"/>
                        <a:t>Ein</a:t>
                      </a:r>
                      <a:r>
                        <a:rPr lang="en-US" dirty="0" smtClean="0"/>
                        <a:t> El-Beda</a:t>
                      </a:r>
                      <a:endParaRPr lang="en-US" dirty="0"/>
                    </a:p>
                  </a:txBody>
                  <a:tcPr anchor="ctr"/>
                </a:tc>
                <a:tc>
                  <a:txBody>
                    <a:bodyPr/>
                    <a:lstStyle/>
                    <a:p>
                      <a:pPr algn="ctr"/>
                      <a:r>
                        <a:rPr lang="en-US" dirty="0" smtClean="0"/>
                        <a:t>4580</a:t>
                      </a:r>
                      <a:endParaRPr lang="en-US" dirty="0"/>
                    </a:p>
                  </a:txBody>
                  <a:tcPr anchor="ctr"/>
                </a:tc>
              </a:tr>
              <a:tr h="370840">
                <a:tc vMerge="1">
                  <a:txBody>
                    <a:bodyPr/>
                    <a:lstStyle/>
                    <a:p>
                      <a:endParaRPr lang="en-US"/>
                    </a:p>
                  </a:txBody>
                  <a:tcPr/>
                </a:tc>
                <a:tc>
                  <a:txBody>
                    <a:bodyPr/>
                    <a:lstStyle/>
                    <a:p>
                      <a:r>
                        <a:rPr lang="en-US" dirty="0" err="1" smtClean="0"/>
                        <a:t>Kherbet</a:t>
                      </a:r>
                      <a:r>
                        <a:rPr lang="en-US" dirty="0" smtClean="0"/>
                        <a:t> El-</a:t>
                      </a:r>
                      <a:r>
                        <a:rPr lang="en-US" dirty="0" err="1" smtClean="0"/>
                        <a:t>Ras</a:t>
                      </a:r>
                      <a:r>
                        <a:rPr lang="en-US" baseline="0" dirty="0" smtClean="0"/>
                        <a:t> El-</a:t>
                      </a:r>
                      <a:r>
                        <a:rPr lang="en-US" baseline="0" dirty="0" err="1" smtClean="0"/>
                        <a:t>Ahmar</a:t>
                      </a:r>
                      <a:endParaRPr lang="en-US" dirty="0"/>
                    </a:p>
                  </a:txBody>
                  <a:tcPr anchor="ctr"/>
                </a:tc>
                <a:tc>
                  <a:txBody>
                    <a:bodyPr/>
                    <a:lstStyle/>
                    <a:p>
                      <a:pPr algn="ctr"/>
                      <a:r>
                        <a:rPr lang="en-US" dirty="0" smtClean="0"/>
                        <a:t>558</a:t>
                      </a:r>
                      <a:endParaRPr lang="en-US" dirty="0"/>
                    </a:p>
                  </a:txBody>
                  <a:tcPr anchor="ctr"/>
                </a:tc>
              </a:tr>
              <a:tr h="370840">
                <a:tc rowSpan="3">
                  <a:txBody>
                    <a:bodyPr/>
                    <a:lstStyle/>
                    <a:p>
                      <a:pPr algn="ctr"/>
                      <a:r>
                        <a:rPr lang="en-US" b="1" dirty="0" smtClean="0"/>
                        <a:t>2030</a:t>
                      </a:r>
                      <a:endParaRPr lang="en-US" b="1" dirty="0"/>
                    </a:p>
                  </a:txBody>
                  <a:tcPr anchor="ctr"/>
                </a:tc>
                <a:tc>
                  <a:txBody>
                    <a:bodyPr/>
                    <a:lstStyle/>
                    <a:p>
                      <a:r>
                        <a:rPr lang="en-US" dirty="0" smtClean="0"/>
                        <a:t>Tubas </a:t>
                      </a:r>
                      <a:endParaRPr lang="en-US" dirty="0"/>
                    </a:p>
                  </a:txBody>
                  <a:tcPr anchor="ctr"/>
                </a:tc>
                <a:tc>
                  <a:txBody>
                    <a:bodyPr/>
                    <a:lstStyle/>
                    <a:p>
                      <a:pPr algn="ctr"/>
                      <a:r>
                        <a:rPr lang="en-US" dirty="0" smtClean="0"/>
                        <a:t>173603</a:t>
                      </a:r>
                      <a:endParaRPr lang="en-US" dirty="0"/>
                    </a:p>
                  </a:txBody>
                  <a:tcPr anchor="ctr"/>
                </a:tc>
              </a:tr>
              <a:tr h="370840">
                <a:tc vMerge="1">
                  <a:txBody>
                    <a:bodyPr/>
                    <a:lstStyle/>
                    <a:p>
                      <a:endParaRPr lang="en-US"/>
                    </a:p>
                  </a:txBody>
                  <a:tcPr/>
                </a:tc>
                <a:tc>
                  <a:txBody>
                    <a:bodyPr/>
                    <a:lstStyle/>
                    <a:p>
                      <a:r>
                        <a:rPr lang="en-US" dirty="0" err="1" smtClean="0"/>
                        <a:t>Ein</a:t>
                      </a:r>
                      <a:r>
                        <a:rPr lang="en-US" dirty="0" smtClean="0"/>
                        <a:t> El-Beda</a:t>
                      </a:r>
                      <a:endParaRPr lang="en-US" dirty="0"/>
                    </a:p>
                  </a:txBody>
                  <a:tcPr anchor="ctr"/>
                </a:tc>
                <a:tc>
                  <a:txBody>
                    <a:bodyPr/>
                    <a:lstStyle/>
                    <a:p>
                      <a:pPr algn="ctr"/>
                      <a:r>
                        <a:rPr lang="en-US" dirty="0" smtClean="0"/>
                        <a:t>8349</a:t>
                      </a:r>
                      <a:endParaRPr lang="en-US" dirty="0"/>
                    </a:p>
                  </a:txBody>
                  <a:tcPr anchor="ctr"/>
                </a:tc>
              </a:tr>
              <a:tr h="370840">
                <a:tc vMerge="1">
                  <a:txBody>
                    <a:bodyPr/>
                    <a:lstStyle/>
                    <a:p>
                      <a:endParaRPr lang="en-US"/>
                    </a:p>
                  </a:txBody>
                  <a:tcPr/>
                </a:tc>
                <a:tc>
                  <a:txBody>
                    <a:bodyPr/>
                    <a:lstStyle/>
                    <a:p>
                      <a:r>
                        <a:rPr lang="en-US" dirty="0" err="1" smtClean="0"/>
                        <a:t>Kherbet</a:t>
                      </a:r>
                      <a:r>
                        <a:rPr lang="en-US" dirty="0" smtClean="0"/>
                        <a:t> El-</a:t>
                      </a:r>
                      <a:r>
                        <a:rPr lang="en-US" dirty="0" err="1" smtClean="0"/>
                        <a:t>Ras</a:t>
                      </a:r>
                      <a:r>
                        <a:rPr lang="en-US" baseline="0" dirty="0" smtClean="0"/>
                        <a:t> El-</a:t>
                      </a:r>
                      <a:r>
                        <a:rPr lang="en-US" baseline="0" dirty="0" err="1" smtClean="0"/>
                        <a:t>Ahmar</a:t>
                      </a:r>
                      <a:endParaRPr lang="en-US" dirty="0"/>
                    </a:p>
                  </a:txBody>
                  <a:tcPr anchor="ctr"/>
                </a:tc>
                <a:tc>
                  <a:txBody>
                    <a:bodyPr/>
                    <a:lstStyle/>
                    <a:p>
                      <a:pPr algn="ctr"/>
                      <a:r>
                        <a:rPr lang="en-US" dirty="0" smtClean="0"/>
                        <a:t>1033</a:t>
                      </a:r>
                      <a:endParaRPr lang="en-US" dirty="0"/>
                    </a:p>
                  </a:txBody>
                  <a:tcPr anchor="ctr"/>
                </a:tc>
              </a:tr>
            </a:tbl>
          </a:graphicData>
        </a:graphic>
      </p:graphicFrame>
    </p:spTree>
    <p:extLst>
      <p:ext uri="{BB962C8B-B14F-4D97-AF65-F5344CB8AC3E}">
        <p14:creationId xmlns:p14="http://schemas.microsoft.com/office/powerpoint/2010/main" val="13234387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152400"/>
            <a:ext cx="6347713" cy="1320800"/>
          </a:xfrm>
        </p:spPr>
        <p:txBody>
          <a:bodyPr/>
          <a:lstStyle/>
          <a:p>
            <a:r>
              <a:rPr lang="en-US" dirty="0" smtClean="0"/>
              <a:t>Rehabilitation</a:t>
            </a:r>
            <a:endParaRPr lang="en-US" dirty="0"/>
          </a:p>
        </p:txBody>
      </p:sp>
      <p:sp>
        <p:nvSpPr>
          <p:cNvPr id="3" name="عنصر نائب للمحتوى 2"/>
          <p:cNvSpPr>
            <a:spLocks noGrp="1"/>
          </p:cNvSpPr>
          <p:nvPr>
            <p:ph idx="1"/>
          </p:nvPr>
        </p:nvSpPr>
        <p:spPr>
          <a:xfrm>
            <a:off x="152400" y="1219200"/>
            <a:ext cx="6347714" cy="3880773"/>
          </a:xfrm>
        </p:spPr>
        <p:txBody>
          <a:bodyPr>
            <a:normAutofit/>
          </a:bodyPr>
          <a:lstStyle/>
          <a:p>
            <a:pPr marL="0" indent="0">
              <a:buNone/>
            </a:pPr>
            <a:r>
              <a:rPr lang="en-US" sz="1600" dirty="0" smtClean="0"/>
              <a:t>process </a:t>
            </a:r>
            <a:r>
              <a:rPr lang="en-US" sz="1600" dirty="0"/>
              <a:t>of returning a water network to a state of </a:t>
            </a:r>
            <a:r>
              <a:rPr lang="en-US" sz="1600" dirty="0" smtClean="0"/>
              <a:t>utility, through </a:t>
            </a:r>
            <a:r>
              <a:rPr lang="en-US" sz="1600" dirty="0"/>
              <a:t>repair </a:t>
            </a:r>
            <a:r>
              <a:rPr lang="en-US" sz="1600" dirty="0" smtClean="0"/>
              <a:t>or alternation</a:t>
            </a:r>
            <a:r>
              <a:rPr lang="en-US" sz="1600" dirty="0"/>
              <a:t>, which </a:t>
            </a:r>
            <a:r>
              <a:rPr lang="en-US" sz="1600" dirty="0" smtClean="0"/>
              <a:t>aims to decrease physical water losses.</a:t>
            </a:r>
          </a:p>
          <a:p>
            <a:pPr marL="0" indent="0">
              <a:buNone/>
            </a:pPr>
            <a:endParaRPr lang="en-US" sz="1600" dirty="0"/>
          </a:p>
        </p:txBody>
      </p:sp>
      <p:pic>
        <p:nvPicPr>
          <p:cNvPr id="1026" name="Picture 2" descr="C:\Users\Eng. ReRe\Desktop\broken-pip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0"/>
            <a:ext cx="6736198" cy="403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99527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Rehabilitation</a:t>
            </a:r>
          </a:p>
        </p:txBody>
      </p:sp>
      <p:sp>
        <p:nvSpPr>
          <p:cNvPr id="3" name="عنصر نائب للمحتوى 2"/>
          <p:cNvSpPr>
            <a:spLocks noGrp="1"/>
          </p:cNvSpPr>
          <p:nvPr>
            <p:ph idx="1"/>
          </p:nvPr>
        </p:nvSpPr>
        <p:spPr>
          <a:xfrm>
            <a:off x="381000" y="1371600"/>
            <a:ext cx="6347714" cy="3880773"/>
          </a:xfrm>
        </p:spPr>
        <p:txBody>
          <a:bodyPr/>
          <a:lstStyle/>
          <a:p>
            <a:pPr algn="l" rtl="0"/>
            <a:r>
              <a:rPr lang="en-US" sz="1800" dirty="0" smtClean="0"/>
              <a:t>Water amount from rehabilitation=</a:t>
            </a:r>
          </a:p>
          <a:p>
            <a:pPr marL="0" indent="0" algn="l" rtl="0">
              <a:buNone/>
            </a:pPr>
            <a:r>
              <a:rPr lang="en-US" sz="1800" dirty="0" smtClean="0"/>
              <a:t>Existing supply (2010) </a:t>
            </a:r>
            <a:r>
              <a:rPr lang="ar-SA" sz="1800" dirty="0" smtClean="0"/>
              <a:t>×</a:t>
            </a:r>
            <a:r>
              <a:rPr lang="en-US" sz="1800" dirty="0" smtClean="0"/>
              <a:t>(loss</a:t>
            </a:r>
            <a:r>
              <a:rPr lang="en-US" sz="1800" baseline="-25000" dirty="0" smtClean="0"/>
              <a:t>2010</a:t>
            </a:r>
            <a:r>
              <a:rPr lang="en-US" sz="1800" dirty="0" smtClean="0"/>
              <a:t> % - loss </a:t>
            </a:r>
            <a:r>
              <a:rPr lang="en-US" sz="1800" baseline="-25000" dirty="0" err="1" smtClean="0"/>
              <a:t>i</a:t>
            </a:r>
            <a:r>
              <a:rPr lang="en-US" sz="1800" dirty="0" smtClean="0"/>
              <a:t> %)</a:t>
            </a:r>
          </a:p>
          <a:p>
            <a:pPr marL="0" indent="0">
              <a:buNone/>
            </a:pPr>
            <a:endParaRPr lang="en-US" dirty="0"/>
          </a:p>
        </p:txBody>
      </p:sp>
      <p:graphicFrame>
        <p:nvGraphicFramePr>
          <p:cNvPr id="4" name="جدول 3"/>
          <p:cNvGraphicFramePr>
            <a:graphicFrameLocks noGrp="1"/>
          </p:cNvGraphicFramePr>
          <p:nvPr>
            <p:extLst>
              <p:ext uri="{D42A27DB-BD31-4B8C-83A1-F6EECF244321}">
                <p14:modId xmlns:p14="http://schemas.microsoft.com/office/powerpoint/2010/main" val="1795651857"/>
              </p:ext>
            </p:extLst>
          </p:nvPr>
        </p:nvGraphicFramePr>
        <p:xfrm>
          <a:off x="316357" y="2286000"/>
          <a:ext cx="6477000" cy="3977640"/>
        </p:xfrm>
        <a:graphic>
          <a:graphicData uri="http://schemas.openxmlformats.org/drawingml/2006/table">
            <a:tbl>
              <a:tblPr firstRow="1" bandRow="1">
                <a:tableStyleId>{5940675A-B579-460E-94D1-54222C63F5DA}</a:tableStyleId>
              </a:tblPr>
              <a:tblGrid>
                <a:gridCol w="1066800"/>
                <a:gridCol w="2997200"/>
                <a:gridCol w="2413000"/>
              </a:tblGrid>
              <a:tr h="370840">
                <a:tc>
                  <a:txBody>
                    <a:bodyPr/>
                    <a:lstStyle/>
                    <a:p>
                      <a:pPr algn="ctr"/>
                      <a:r>
                        <a:rPr lang="en-US" b="1" dirty="0" smtClean="0"/>
                        <a:t>Year</a:t>
                      </a:r>
                      <a:r>
                        <a:rPr lang="en-US" b="1" baseline="0" dirty="0" smtClean="0"/>
                        <a:t> </a:t>
                      </a:r>
                      <a:endParaRPr lang="en-US" b="1" dirty="0"/>
                    </a:p>
                  </a:txBody>
                  <a:tcPr anchor="ctr"/>
                </a:tc>
                <a:tc>
                  <a:txBody>
                    <a:bodyPr/>
                    <a:lstStyle/>
                    <a:p>
                      <a:pPr algn="ctr"/>
                      <a:r>
                        <a:rPr lang="en-US" b="1" dirty="0" smtClean="0"/>
                        <a:t>Cluster Name</a:t>
                      </a:r>
                      <a:endParaRPr lang="en-US" b="1" dirty="0"/>
                    </a:p>
                  </a:txBody>
                  <a:tcPr anchor="ctr"/>
                </a:tc>
                <a:tc>
                  <a:txBody>
                    <a:bodyPr/>
                    <a:lstStyle/>
                    <a:p>
                      <a:pPr algn="ctr"/>
                      <a:r>
                        <a:rPr lang="en-US" b="1" dirty="0" smtClean="0"/>
                        <a:t>Amount of water (m</a:t>
                      </a:r>
                      <a:r>
                        <a:rPr lang="en-US" b="1" baseline="30000" dirty="0" smtClean="0"/>
                        <a:t>3</a:t>
                      </a:r>
                      <a:r>
                        <a:rPr lang="en-US" b="1" baseline="0" dirty="0" smtClean="0"/>
                        <a:t>)</a:t>
                      </a:r>
                      <a:endParaRPr lang="en-US" b="1" baseline="30000" dirty="0"/>
                    </a:p>
                  </a:txBody>
                  <a:tcPr anchor="ctr"/>
                </a:tc>
              </a:tr>
              <a:tr h="370840">
                <a:tc rowSpan="3">
                  <a:txBody>
                    <a:bodyPr/>
                    <a:lstStyle/>
                    <a:p>
                      <a:pPr algn="ctr"/>
                      <a:r>
                        <a:rPr lang="en-US" b="1" dirty="0" smtClean="0"/>
                        <a:t>2015</a:t>
                      </a:r>
                      <a:endParaRPr lang="en-US" b="1" dirty="0"/>
                    </a:p>
                  </a:txBody>
                  <a:tcPr anchor="ctr"/>
                </a:tc>
                <a:tc>
                  <a:txBody>
                    <a:bodyPr/>
                    <a:lstStyle/>
                    <a:p>
                      <a:r>
                        <a:rPr lang="en-US" dirty="0" smtClean="0"/>
                        <a:t>Tubas </a:t>
                      </a:r>
                      <a:endParaRPr lang="en-US" dirty="0"/>
                    </a:p>
                  </a:txBody>
                  <a:tcPr anchor="ctr"/>
                </a:tc>
                <a:tc>
                  <a:txBody>
                    <a:bodyPr/>
                    <a:lstStyle/>
                    <a:p>
                      <a:pPr algn="ctr"/>
                      <a:r>
                        <a:rPr lang="en-US" dirty="0" smtClean="0"/>
                        <a:t>0</a:t>
                      </a:r>
                      <a:endParaRPr lang="en-US" dirty="0"/>
                    </a:p>
                  </a:txBody>
                  <a:tcPr anchor="ctr"/>
                </a:tc>
              </a:tr>
              <a:tr h="370840">
                <a:tc vMerge="1">
                  <a:txBody>
                    <a:bodyPr/>
                    <a:lstStyle/>
                    <a:p>
                      <a:endParaRPr lang="en-US"/>
                    </a:p>
                  </a:txBody>
                  <a:tcPr/>
                </a:tc>
                <a:tc>
                  <a:txBody>
                    <a:bodyPr/>
                    <a:lstStyle/>
                    <a:p>
                      <a:r>
                        <a:rPr lang="en-US" dirty="0" err="1" smtClean="0"/>
                        <a:t>Ein</a:t>
                      </a:r>
                      <a:r>
                        <a:rPr lang="en-US" dirty="0" smtClean="0"/>
                        <a:t> El-Beda</a:t>
                      </a:r>
                      <a:endParaRPr lang="en-US" dirty="0"/>
                    </a:p>
                  </a:txBody>
                  <a:tcPr anchor="ctr"/>
                </a:tc>
                <a:tc>
                  <a:txBody>
                    <a:bodyPr/>
                    <a:lstStyle/>
                    <a:p>
                      <a:pPr algn="ctr"/>
                      <a:r>
                        <a:rPr lang="en-US" dirty="0" smtClean="0"/>
                        <a:t>0</a:t>
                      </a:r>
                      <a:endParaRPr lang="en-US" dirty="0"/>
                    </a:p>
                  </a:txBody>
                  <a:tcPr anchor="ctr"/>
                </a:tc>
              </a:tr>
              <a:tr h="370840">
                <a:tc vMerge="1">
                  <a:txBody>
                    <a:bodyPr/>
                    <a:lstStyle/>
                    <a:p>
                      <a:endParaRPr lang="en-US"/>
                    </a:p>
                  </a:txBody>
                  <a:tcPr/>
                </a:tc>
                <a:tc>
                  <a:txBody>
                    <a:bodyPr/>
                    <a:lstStyle/>
                    <a:p>
                      <a:r>
                        <a:rPr lang="en-US" dirty="0" err="1" smtClean="0"/>
                        <a:t>Kherbet</a:t>
                      </a:r>
                      <a:r>
                        <a:rPr lang="en-US" dirty="0" smtClean="0"/>
                        <a:t> El-</a:t>
                      </a:r>
                      <a:r>
                        <a:rPr lang="en-US" dirty="0" err="1" smtClean="0"/>
                        <a:t>Ras</a:t>
                      </a:r>
                      <a:r>
                        <a:rPr lang="en-US" baseline="0" dirty="0" smtClean="0"/>
                        <a:t> El-</a:t>
                      </a:r>
                      <a:r>
                        <a:rPr lang="en-US" baseline="0" dirty="0" err="1" smtClean="0"/>
                        <a:t>Ahmar</a:t>
                      </a:r>
                      <a:endParaRPr lang="en-US" dirty="0"/>
                    </a:p>
                  </a:txBody>
                  <a:tcPr anchor="ctr"/>
                </a:tc>
                <a:tc>
                  <a:txBody>
                    <a:bodyPr/>
                    <a:lstStyle/>
                    <a:p>
                      <a:pPr algn="ctr"/>
                      <a:r>
                        <a:rPr lang="en-US" dirty="0" smtClean="0"/>
                        <a:t>0</a:t>
                      </a:r>
                      <a:endParaRPr lang="en-US" dirty="0"/>
                    </a:p>
                  </a:txBody>
                  <a:tcPr anchor="ctr"/>
                </a:tc>
              </a:tr>
              <a:tr h="370840">
                <a:tc rowSpan="3">
                  <a:txBody>
                    <a:bodyPr/>
                    <a:lstStyle/>
                    <a:p>
                      <a:pPr algn="ctr"/>
                      <a:r>
                        <a:rPr lang="en-US" b="1" dirty="0" smtClean="0"/>
                        <a:t>2020</a:t>
                      </a:r>
                      <a:endParaRPr lang="en-US" b="1" dirty="0"/>
                    </a:p>
                  </a:txBody>
                  <a:tcPr anchor="ctr"/>
                </a:tc>
                <a:tc>
                  <a:txBody>
                    <a:bodyPr/>
                    <a:lstStyle/>
                    <a:p>
                      <a:r>
                        <a:rPr lang="en-US" dirty="0" smtClean="0"/>
                        <a:t>Tubas </a:t>
                      </a:r>
                      <a:endParaRPr lang="en-US" dirty="0"/>
                    </a:p>
                  </a:txBody>
                  <a:tcPr anchor="ctr"/>
                </a:tc>
                <a:tc>
                  <a:txBody>
                    <a:bodyPr/>
                    <a:lstStyle/>
                    <a:p>
                      <a:pPr algn="ctr"/>
                      <a:r>
                        <a:rPr lang="en-US" dirty="0" smtClean="0"/>
                        <a:t>42674</a:t>
                      </a:r>
                      <a:endParaRPr lang="en-US" dirty="0"/>
                    </a:p>
                  </a:txBody>
                  <a:tcPr anchor="ctr"/>
                </a:tc>
              </a:tr>
              <a:tr h="370840">
                <a:tc vMerge="1">
                  <a:txBody>
                    <a:bodyPr/>
                    <a:lstStyle/>
                    <a:p>
                      <a:endParaRPr lang="en-US"/>
                    </a:p>
                  </a:txBody>
                  <a:tcPr/>
                </a:tc>
                <a:tc>
                  <a:txBody>
                    <a:bodyPr/>
                    <a:lstStyle/>
                    <a:p>
                      <a:r>
                        <a:rPr lang="en-US" dirty="0" err="1" smtClean="0"/>
                        <a:t>Ein</a:t>
                      </a:r>
                      <a:r>
                        <a:rPr lang="en-US" dirty="0" smtClean="0"/>
                        <a:t> El-Beda</a:t>
                      </a:r>
                      <a:endParaRPr lang="en-US" dirty="0"/>
                    </a:p>
                  </a:txBody>
                  <a:tcPr anchor="ctr"/>
                </a:tc>
                <a:tc>
                  <a:txBody>
                    <a:bodyPr/>
                    <a:lstStyle/>
                    <a:p>
                      <a:pPr algn="ctr"/>
                      <a:r>
                        <a:rPr lang="en-US" dirty="0" smtClean="0"/>
                        <a:t>7977</a:t>
                      </a:r>
                      <a:endParaRPr lang="en-US" dirty="0"/>
                    </a:p>
                  </a:txBody>
                  <a:tcPr anchor="ctr"/>
                </a:tc>
              </a:tr>
              <a:tr h="370840">
                <a:tc vMerge="1">
                  <a:txBody>
                    <a:bodyPr/>
                    <a:lstStyle/>
                    <a:p>
                      <a:endParaRPr lang="en-US"/>
                    </a:p>
                  </a:txBody>
                  <a:tcPr/>
                </a:tc>
                <a:tc>
                  <a:txBody>
                    <a:bodyPr/>
                    <a:lstStyle/>
                    <a:p>
                      <a:r>
                        <a:rPr lang="en-US" dirty="0" err="1" smtClean="0"/>
                        <a:t>Kherbet</a:t>
                      </a:r>
                      <a:r>
                        <a:rPr lang="en-US" dirty="0" smtClean="0"/>
                        <a:t> El-</a:t>
                      </a:r>
                      <a:r>
                        <a:rPr lang="en-US" dirty="0" err="1" smtClean="0"/>
                        <a:t>Ras</a:t>
                      </a:r>
                      <a:r>
                        <a:rPr lang="en-US" baseline="0" dirty="0" smtClean="0"/>
                        <a:t> El-</a:t>
                      </a:r>
                      <a:r>
                        <a:rPr lang="en-US" baseline="0" dirty="0" err="1" smtClean="0"/>
                        <a:t>Ahmar</a:t>
                      </a:r>
                      <a:endParaRPr lang="en-US" dirty="0"/>
                    </a:p>
                  </a:txBody>
                  <a:tcPr anchor="ctr"/>
                </a:tc>
                <a:tc>
                  <a:txBody>
                    <a:bodyPr/>
                    <a:lstStyle/>
                    <a:p>
                      <a:pPr algn="ctr"/>
                      <a:r>
                        <a:rPr lang="en-US" dirty="0" smtClean="0"/>
                        <a:t>0</a:t>
                      </a:r>
                      <a:endParaRPr lang="en-US" dirty="0"/>
                    </a:p>
                  </a:txBody>
                  <a:tcPr anchor="ctr"/>
                </a:tc>
              </a:tr>
              <a:tr h="370840">
                <a:tc rowSpan="3">
                  <a:txBody>
                    <a:bodyPr/>
                    <a:lstStyle/>
                    <a:p>
                      <a:pPr algn="ctr"/>
                      <a:r>
                        <a:rPr lang="en-US" b="1" dirty="0" smtClean="0"/>
                        <a:t>2030</a:t>
                      </a:r>
                      <a:endParaRPr lang="en-US" b="1" dirty="0"/>
                    </a:p>
                  </a:txBody>
                  <a:tcPr anchor="ctr"/>
                </a:tc>
                <a:tc>
                  <a:txBody>
                    <a:bodyPr/>
                    <a:lstStyle/>
                    <a:p>
                      <a:r>
                        <a:rPr lang="en-US" dirty="0" smtClean="0"/>
                        <a:t>Tubas </a:t>
                      </a:r>
                      <a:endParaRPr lang="en-US" dirty="0"/>
                    </a:p>
                  </a:txBody>
                  <a:tcPr anchor="ctr"/>
                </a:tc>
                <a:tc>
                  <a:txBody>
                    <a:bodyPr/>
                    <a:lstStyle/>
                    <a:p>
                      <a:pPr algn="ctr"/>
                      <a:r>
                        <a:rPr lang="en-US" dirty="0" smtClean="0"/>
                        <a:t>85348</a:t>
                      </a:r>
                      <a:endParaRPr lang="en-US" dirty="0"/>
                    </a:p>
                  </a:txBody>
                  <a:tcPr anchor="ctr"/>
                </a:tc>
              </a:tr>
              <a:tr h="370840">
                <a:tc vMerge="1">
                  <a:txBody>
                    <a:bodyPr/>
                    <a:lstStyle/>
                    <a:p>
                      <a:endParaRPr lang="en-US"/>
                    </a:p>
                  </a:txBody>
                  <a:tcPr/>
                </a:tc>
                <a:tc>
                  <a:txBody>
                    <a:bodyPr/>
                    <a:lstStyle/>
                    <a:p>
                      <a:r>
                        <a:rPr lang="en-US" dirty="0" err="1" smtClean="0"/>
                        <a:t>Ein</a:t>
                      </a:r>
                      <a:r>
                        <a:rPr lang="en-US" dirty="0" smtClean="0"/>
                        <a:t> El-Beda</a:t>
                      </a:r>
                      <a:endParaRPr lang="en-US" dirty="0"/>
                    </a:p>
                  </a:txBody>
                  <a:tcPr anchor="ctr"/>
                </a:tc>
                <a:tc>
                  <a:txBody>
                    <a:bodyPr/>
                    <a:lstStyle/>
                    <a:p>
                      <a:pPr algn="ctr"/>
                      <a:r>
                        <a:rPr lang="en-US" dirty="0" smtClean="0"/>
                        <a:t>15954</a:t>
                      </a:r>
                      <a:endParaRPr lang="en-US" dirty="0"/>
                    </a:p>
                  </a:txBody>
                  <a:tcPr anchor="ctr"/>
                </a:tc>
              </a:tr>
              <a:tr h="370840">
                <a:tc vMerge="1">
                  <a:txBody>
                    <a:bodyPr/>
                    <a:lstStyle/>
                    <a:p>
                      <a:endParaRPr lang="en-US" dirty="0"/>
                    </a:p>
                  </a:txBody>
                  <a:tcPr/>
                </a:tc>
                <a:tc>
                  <a:txBody>
                    <a:bodyPr/>
                    <a:lstStyle/>
                    <a:p>
                      <a:r>
                        <a:rPr lang="en-US" dirty="0" err="1" smtClean="0"/>
                        <a:t>Kherbet</a:t>
                      </a:r>
                      <a:r>
                        <a:rPr lang="en-US" dirty="0" smtClean="0"/>
                        <a:t> El-</a:t>
                      </a:r>
                      <a:r>
                        <a:rPr lang="en-US" dirty="0" err="1" smtClean="0"/>
                        <a:t>Ras</a:t>
                      </a:r>
                      <a:r>
                        <a:rPr lang="en-US" baseline="0" dirty="0" smtClean="0"/>
                        <a:t> El-</a:t>
                      </a:r>
                      <a:r>
                        <a:rPr lang="en-US" baseline="0" dirty="0" err="1" smtClean="0"/>
                        <a:t>Ahmar</a:t>
                      </a:r>
                      <a:endParaRPr lang="en-US" dirty="0"/>
                    </a:p>
                  </a:txBody>
                  <a:tcPr anchor="ctr"/>
                </a:tc>
                <a:tc>
                  <a:txBody>
                    <a:bodyPr/>
                    <a:lstStyle/>
                    <a:p>
                      <a:pPr algn="ctr"/>
                      <a:r>
                        <a:rPr lang="en-US" dirty="0" smtClean="0"/>
                        <a:t>0</a:t>
                      </a:r>
                      <a:endParaRPr lang="en-US" dirty="0"/>
                    </a:p>
                  </a:txBody>
                  <a:tcPr anchor="ctr"/>
                </a:tc>
              </a:tr>
            </a:tbl>
          </a:graphicData>
        </a:graphic>
      </p:graphicFrame>
    </p:spTree>
    <p:extLst>
      <p:ext uri="{BB962C8B-B14F-4D97-AF65-F5344CB8AC3E}">
        <p14:creationId xmlns:p14="http://schemas.microsoft.com/office/powerpoint/2010/main" val="41652377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 y="0"/>
            <a:ext cx="5715000" cy="990600"/>
          </a:xfrm>
        </p:spPr>
        <p:txBody>
          <a:bodyPr/>
          <a:lstStyle/>
          <a:p>
            <a:r>
              <a:rPr lang="en-US" dirty="0" smtClean="0"/>
              <a:t>Remaining Gap</a:t>
            </a:r>
            <a:endParaRPr lang="en-US"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3243869157"/>
              </p:ext>
            </p:extLst>
          </p:nvPr>
        </p:nvGraphicFramePr>
        <p:xfrm>
          <a:off x="457200" y="1143000"/>
          <a:ext cx="6348414" cy="4785360"/>
        </p:xfrm>
        <a:graphic>
          <a:graphicData uri="http://schemas.openxmlformats.org/drawingml/2006/table">
            <a:tbl>
              <a:tblPr firstRow="1" bandRow="1">
                <a:tableStyleId>{5940675A-B579-460E-94D1-54222C63F5DA}</a:tableStyleId>
              </a:tblPr>
              <a:tblGrid>
                <a:gridCol w="2116138"/>
                <a:gridCol w="2116138"/>
                <a:gridCol w="2116138"/>
              </a:tblGrid>
              <a:tr h="370840">
                <a:tc>
                  <a:txBody>
                    <a:bodyPr/>
                    <a:lstStyle/>
                    <a:p>
                      <a:pPr algn="ctr"/>
                      <a:r>
                        <a:rPr lang="en-US" b="1" dirty="0" smtClean="0"/>
                        <a:t>Year</a:t>
                      </a:r>
                      <a:endParaRPr lang="en-US" b="1" dirty="0"/>
                    </a:p>
                  </a:txBody>
                  <a:tcPr marL="70538" marR="70538" anchor="ctr"/>
                </a:tc>
                <a:tc>
                  <a:txBody>
                    <a:bodyPr/>
                    <a:lstStyle/>
                    <a:p>
                      <a:pPr algn="ctr"/>
                      <a:r>
                        <a:rPr lang="en-US" b="1" dirty="0" smtClean="0"/>
                        <a:t>Cluster Name</a:t>
                      </a:r>
                      <a:endParaRPr lang="en-US" b="1" dirty="0"/>
                    </a:p>
                  </a:txBody>
                  <a:tcPr marL="70538" marR="70538" anchor="ctr"/>
                </a:tc>
                <a:tc>
                  <a:txBody>
                    <a:bodyPr/>
                    <a:lstStyle/>
                    <a:p>
                      <a:pPr algn="ctr"/>
                      <a:r>
                        <a:rPr lang="en-US" b="1" dirty="0" smtClean="0"/>
                        <a:t>Remaining Gap(MCM)</a:t>
                      </a:r>
                      <a:endParaRPr lang="en-US" b="1" dirty="0"/>
                    </a:p>
                  </a:txBody>
                  <a:tcPr marL="70538" marR="70538" anchor="ctr"/>
                </a:tc>
              </a:tr>
              <a:tr h="370840">
                <a:tc rowSpan="3">
                  <a:txBody>
                    <a:bodyPr/>
                    <a:lstStyle/>
                    <a:p>
                      <a:pPr algn="ctr"/>
                      <a:r>
                        <a:rPr lang="en-US" b="1" dirty="0" smtClean="0"/>
                        <a:t>2015</a:t>
                      </a:r>
                      <a:endParaRPr lang="en-US" b="1" dirty="0"/>
                    </a:p>
                  </a:txBody>
                  <a:tcPr marL="70538" marR="70538" anchor="ctr"/>
                </a:tc>
                <a:tc>
                  <a:txBody>
                    <a:bodyPr/>
                    <a:lstStyle/>
                    <a:p>
                      <a:r>
                        <a:rPr lang="en-US" dirty="0" smtClean="0"/>
                        <a:t>Tubas </a:t>
                      </a:r>
                      <a:endParaRPr lang="en-US" dirty="0"/>
                    </a:p>
                  </a:txBody>
                  <a:tcPr marL="70538" marR="70538" anchor="ctr"/>
                </a:tc>
                <a:tc>
                  <a:txBody>
                    <a:bodyPr/>
                    <a:lstStyle/>
                    <a:p>
                      <a:pPr algn="ctr"/>
                      <a:r>
                        <a:rPr lang="en-US" dirty="0" smtClean="0"/>
                        <a:t>1.04</a:t>
                      </a:r>
                      <a:endParaRPr lang="en-US" dirty="0"/>
                    </a:p>
                  </a:txBody>
                  <a:tcPr marL="70538" marR="70538" anchor="ctr"/>
                </a:tc>
              </a:tr>
              <a:tr h="370840">
                <a:tc vMerge="1">
                  <a:txBody>
                    <a:bodyPr/>
                    <a:lstStyle/>
                    <a:p>
                      <a:endParaRPr lang="en-US"/>
                    </a:p>
                  </a:txBody>
                  <a:tcPr/>
                </a:tc>
                <a:tc>
                  <a:txBody>
                    <a:bodyPr/>
                    <a:lstStyle/>
                    <a:p>
                      <a:r>
                        <a:rPr lang="en-US" dirty="0" err="1" smtClean="0"/>
                        <a:t>Ein</a:t>
                      </a:r>
                      <a:r>
                        <a:rPr lang="en-US" dirty="0" smtClean="0"/>
                        <a:t> El-Beda</a:t>
                      </a:r>
                      <a:endParaRPr lang="en-US" dirty="0"/>
                    </a:p>
                  </a:txBody>
                  <a:tcPr marL="70538" marR="70538" anchor="ctr"/>
                </a:tc>
                <a:tc>
                  <a:txBody>
                    <a:bodyPr/>
                    <a:lstStyle/>
                    <a:p>
                      <a:pPr algn="ctr"/>
                      <a:r>
                        <a:rPr lang="en-US" dirty="0" smtClean="0"/>
                        <a:t>0.09</a:t>
                      </a:r>
                      <a:endParaRPr lang="en-US" dirty="0"/>
                    </a:p>
                  </a:txBody>
                  <a:tcPr marL="70538" marR="70538" anchor="ctr"/>
                </a:tc>
              </a:tr>
              <a:tr h="370840">
                <a:tc vMerge="1">
                  <a:txBody>
                    <a:bodyPr/>
                    <a:lstStyle/>
                    <a:p>
                      <a:endParaRPr lang="en-US"/>
                    </a:p>
                  </a:txBody>
                  <a:tcPr/>
                </a:tc>
                <a:tc>
                  <a:txBody>
                    <a:bodyPr/>
                    <a:lstStyle/>
                    <a:p>
                      <a:r>
                        <a:rPr lang="en-US" dirty="0" err="1" smtClean="0"/>
                        <a:t>Kherbet</a:t>
                      </a:r>
                      <a:r>
                        <a:rPr lang="en-US" dirty="0" smtClean="0"/>
                        <a:t> El-</a:t>
                      </a:r>
                      <a:r>
                        <a:rPr lang="en-US" dirty="0" err="1" smtClean="0"/>
                        <a:t>Ras</a:t>
                      </a:r>
                      <a:r>
                        <a:rPr lang="en-US" baseline="0" dirty="0" smtClean="0"/>
                        <a:t> El-</a:t>
                      </a:r>
                      <a:r>
                        <a:rPr lang="en-US" baseline="0" dirty="0" err="1" smtClean="0"/>
                        <a:t>Ahmar</a:t>
                      </a:r>
                      <a:endParaRPr lang="en-US" dirty="0"/>
                    </a:p>
                  </a:txBody>
                  <a:tcPr marL="70538" marR="70538" anchor="ctr"/>
                </a:tc>
                <a:tc>
                  <a:txBody>
                    <a:bodyPr/>
                    <a:lstStyle/>
                    <a:p>
                      <a:pPr algn="ctr"/>
                      <a:r>
                        <a:rPr lang="en-US" dirty="0" smtClean="0"/>
                        <a:t>0.02</a:t>
                      </a:r>
                      <a:endParaRPr lang="en-US" dirty="0"/>
                    </a:p>
                  </a:txBody>
                  <a:tcPr marL="70538" marR="70538" anchor="ctr"/>
                </a:tc>
              </a:tr>
              <a:tr h="370840">
                <a:tc rowSpan="3">
                  <a:txBody>
                    <a:bodyPr/>
                    <a:lstStyle/>
                    <a:p>
                      <a:pPr algn="ctr"/>
                      <a:r>
                        <a:rPr lang="en-US" b="1" dirty="0" smtClean="0"/>
                        <a:t>2020</a:t>
                      </a:r>
                      <a:endParaRPr lang="en-US" b="1" dirty="0"/>
                    </a:p>
                  </a:txBody>
                  <a:tcPr marL="70538" marR="70538" anchor="ctr"/>
                </a:tc>
                <a:tc>
                  <a:txBody>
                    <a:bodyPr/>
                    <a:lstStyle/>
                    <a:p>
                      <a:r>
                        <a:rPr lang="en-US" dirty="0" smtClean="0"/>
                        <a:t>Tubas </a:t>
                      </a:r>
                      <a:endParaRPr lang="en-US" dirty="0"/>
                    </a:p>
                  </a:txBody>
                  <a:tcPr marL="70538" marR="70538" anchor="ctr"/>
                </a:tc>
                <a:tc>
                  <a:txBody>
                    <a:bodyPr/>
                    <a:lstStyle/>
                    <a:p>
                      <a:pPr algn="ctr"/>
                      <a:r>
                        <a:rPr lang="en-US" dirty="0" smtClean="0"/>
                        <a:t>2.1</a:t>
                      </a:r>
                      <a:endParaRPr lang="en-US" dirty="0"/>
                    </a:p>
                  </a:txBody>
                  <a:tcPr marL="70538" marR="70538" anchor="ctr"/>
                </a:tc>
              </a:tr>
              <a:tr h="370840">
                <a:tc vMerge="1">
                  <a:txBody>
                    <a:bodyPr/>
                    <a:lstStyle/>
                    <a:p>
                      <a:endParaRPr lang="en-US"/>
                    </a:p>
                  </a:txBody>
                  <a:tcPr/>
                </a:tc>
                <a:tc>
                  <a:txBody>
                    <a:bodyPr/>
                    <a:lstStyle/>
                    <a:p>
                      <a:r>
                        <a:rPr lang="en-US" dirty="0" err="1" smtClean="0"/>
                        <a:t>Ein</a:t>
                      </a:r>
                      <a:r>
                        <a:rPr lang="en-US" dirty="0" smtClean="0"/>
                        <a:t> El-Beda</a:t>
                      </a:r>
                      <a:endParaRPr lang="en-US" dirty="0"/>
                    </a:p>
                  </a:txBody>
                  <a:tcPr marL="70538" marR="70538" anchor="ctr"/>
                </a:tc>
                <a:tc>
                  <a:txBody>
                    <a:bodyPr/>
                    <a:lstStyle/>
                    <a:p>
                      <a:pPr algn="ctr"/>
                      <a:r>
                        <a:rPr lang="en-US" dirty="0" smtClean="0"/>
                        <a:t>0.2</a:t>
                      </a:r>
                      <a:endParaRPr lang="en-US" dirty="0"/>
                    </a:p>
                  </a:txBody>
                  <a:tcPr marL="70538" marR="70538" anchor="ctr"/>
                </a:tc>
              </a:tr>
              <a:tr h="370840">
                <a:tc vMerge="1">
                  <a:txBody>
                    <a:bodyPr/>
                    <a:lstStyle/>
                    <a:p>
                      <a:endParaRPr lang="en-US"/>
                    </a:p>
                  </a:txBody>
                  <a:tcPr/>
                </a:tc>
                <a:tc>
                  <a:txBody>
                    <a:bodyPr/>
                    <a:lstStyle/>
                    <a:p>
                      <a:r>
                        <a:rPr lang="en-US" dirty="0" err="1" smtClean="0"/>
                        <a:t>Kherbet</a:t>
                      </a:r>
                      <a:r>
                        <a:rPr lang="en-US" dirty="0" smtClean="0"/>
                        <a:t> El-</a:t>
                      </a:r>
                      <a:r>
                        <a:rPr lang="en-US" dirty="0" err="1" smtClean="0"/>
                        <a:t>Ras</a:t>
                      </a:r>
                      <a:r>
                        <a:rPr lang="en-US" baseline="0" dirty="0" smtClean="0"/>
                        <a:t> El-</a:t>
                      </a:r>
                      <a:r>
                        <a:rPr lang="en-US" baseline="0" dirty="0" err="1" smtClean="0"/>
                        <a:t>Ahmar</a:t>
                      </a:r>
                      <a:endParaRPr lang="en-US" dirty="0"/>
                    </a:p>
                  </a:txBody>
                  <a:tcPr marL="70538" marR="70538" anchor="ctr"/>
                </a:tc>
                <a:tc>
                  <a:txBody>
                    <a:bodyPr/>
                    <a:lstStyle/>
                    <a:p>
                      <a:pPr algn="ctr"/>
                      <a:r>
                        <a:rPr lang="en-US" dirty="0" smtClean="0"/>
                        <a:t>0.03</a:t>
                      </a:r>
                      <a:endParaRPr lang="en-US" dirty="0"/>
                    </a:p>
                  </a:txBody>
                  <a:tcPr marL="70538" marR="70538" anchor="ctr"/>
                </a:tc>
              </a:tr>
              <a:tr h="370840">
                <a:tc rowSpan="3">
                  <a:txBody>
                    <a:bodyPr/>
                    <a:lstStyle/>
                    <a:p>
                      <a:pPr algn="ctr"/>
                      <a:r>
                        <a:rPr lang="en-US" b="1" dirty="0" smtClean="0"/>
                        <a:t>2030</a:t>
                      </a:r>
                      <a:endParaRPr lang="en-US" b="1" dirty="0"/>
                    </a:p>
                  </a:txBody>
                  <a:tcPr marL="70538" marR="70538" anchor="ctr"/>
                </a:tc>
                <a:tc>
                  <a:txBody>
                    <a:bodyPr/>
                    <a:lstStyle/>
                    <a:p>
                      <a:r>
                        <a:rPr lang="en-US" dirty="0" smtClean="0"/>
                        <a:t>Tubas </a:t>
                      </a:r>
                      <a:endParaRPr lang="en-US" dirty="0"/>
                    </a:p>
                  </a:txBody>
                  <a:tcPr marL="70538" marR="70538" anchor="ctr"/>
                </a:tc>
                <a:tc>
                  <a:txBody>
                    <a:bodyPr/>
                    <a:lstStyle/>
                    <a:p>
                      <a:pPr algn="ctr"/>
                      <a:r>
                        <a:rPr lang="en-US" dirty="0" smtClean="0"/>
                        <a:t>3.8</a:t>
                      </a:r>
                      <a:endParaRPr lang="en-US" dirty="0"/>
                    </a:p>
                  </a:txBody>
                  <a:tcPr marL="70538" marR="70538" anchor="ctr"/>
                </a:tc>
              </a:tr>
              <a:tr h="370840">
                <a:tc vMerge="1">
                  <a:txBody>
                    <a:bodyPr/>
                    <a:lstStyle/>
                    <a:p>
                      <a:endParaRPr lang="en-US"/>
                    </a:p>
                  </a:txBody>
                  <a:tcPr/>
                </a:tc>
                <a:tc>
                  <a:txBody>
                    <a:bodyPr/>
                    <a:lstStyle/>
                    <a:p>
                      <a:r>
                        <a:rPr lang="en-US" dirty="0" err="1" smtClean="0"/>
                        <a:t>Ein</a:t>
                      </a:r>
                      <a:r>
                        <a:rPr lang="en-US" dirty="0" smtClean="0"/>
                        <a:t> El-Beda</a:t>
                      </a:r>
                      <a:endParaRPr lang="en-US" dirty="0"/>
                    </a:p>
                  </a:txBody>
                  <a:tcPr marL="70538" marR="70538" anchor="ctr"/>
                </a:tc>
                <a:tc>
                  <a:txBody>
                    <a:bodyPr/>
                    <a:lstStyle/>
                    <a:p>
                      <a:pPr algn="ctr"/>
                      <a:r>
                        <a:rPr lang="en-US" dirty="0" smtClean="0"/>
                        <a:t>0.24</a:t>
                      </a:r>
                      <a:endParaRPr lang="en-US" dirty="0"/>
                    </a:p>
                  </a:txBody>
                  <a:tcPr marL="70538" marR="70538" anchor="ctr"/>
                </a:tc>
              </a:tr>
              <a:tr h="370840">
                <a:tc vMerge="1">
                  <a:txBody>
                    <a:bodyPr/>
                    <a:lstStyle/>
                    <a:p>
                      <a:endParaRPr lang="en-US"/>
                    </a:p>
                  </a:txBody>
                  <a:tcPr/>
                </a:tc>
                <a:tc>
                  <a:txBody>
                    <a:bodyPr/>
                    <a:lstStyle/>
                    <a:p>
                      <a:r>
                        <a:rPr lang="en-US" dirty="0" err="1" smtClean="0"/>
                        <a:t>Kherbet</a:t>
                      </a:r>
                      <a:r>
                        <a:rPr lang="en-US" dirty="0" smtClean="0"/>
                        <a:t> El-</a:t>
                      </a:r>
                      <a:r>
                        <a:rPr lang="en-US" dirty="0" err="1" smtClean="0"/>
                        <a:t>Ras</a:t>
                      </a:r>
                      <a:r>
                        <a:rPr lang="en-US" baseline="0" dirty="0" smtClean="0"/>
                        <a:t> El-</a:t>
                      </a:r>
                      <a:r>
                        <a:rPr lang="en-US" baseline="0" dirty="0" err="1" smtClean="0"/>
                        <a:t>Ahmar</a:t>
                      </a:r>
                      <a:endParaRPr lang="en-US" dirty="0"/>
                    </a:p>
                  </a:txBody>
                  <a:tcPr marL="70538" marR="70538" anchor="ctr"/>
                </a:tc>
                <a:tc>
                  <a:txBody>
                    <a:bodyPr/>
                    <a:lstStyle/>
                    <a:p>
                      <a:pPr algn="ctr"/>
                      <a:r>
                        <a:rPr lang="en-US" dirty="0" smtClean="0"/>
                        <a:t>0.05</a:t>
                      </a:r>
                      <a:endParaRPr lang="en-US" dirty="0"/>
                    </a:p>
                  </a:txBody>
                  <a:tcPr marL="70538" marR="70538" anchor="ctr"/>
                </a:tc>
              </a:tr>
            </a:tbl>
          </a:graphicData>
        </a:graphic>
      </p:graphicFrame>
    </p:spTree>
    <p:extLst>
      <p:ext uri="{BB962C8B-B14F-4D97-AF65-F5344CB8AC3E}">
        <p14:creationId xmlns:p14="http://schemas.microsoft.com/office/powerpoint/2010/main" val="19389403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2571" y="0"/>
            <a:ext cx="4270830" cy="838200"/>
          </a:xfrm>
        </p:spPr>
        <p:txBody>
          <a:bodyPr/>
          <a:lstStyle/>
          <a:p>
            <a:r>
              <a:rPr lang="en-US" dirty="0" smtClean="0"/>
              <a:t>Groundwater Wells</a:t>
            </a:r>
            <a:endParaRPr lang="en-US" dirty="0"/>
          </a:p>
        </p:txBody>
      </p:sp>
      <p:sp>
        <p:nvSpPr>
          <p:cNvPr id="3" name="عنصر نائب للمحتوى 2"/>
          <p:cNvSpPr>
            <a:spLocks noGrp="1"/>
          </p:cNvSpPr>
          <p:nvPr>
            <p:ph idx="1"/>
          </p:nvPr>
        </p:nvSpPr>
        <p:spPr>
          <a:xfrm>
            <a:off x="304801" y="838201"/>
            <a:ext cx="6553200" cy="533399"/>
          </a:xfrm>
        </p:spPr>
        <p:txBody>
          <a:bodyPr>
            <a:normAutofit lnSpcReduction="10000"/>
          </a:bodyPr>
          <a:lstStyle/>
          <a:p>
            <a:pPr algn="l" rtl="0"/>
            <a:r>
              <a:rPr lang="en-US" sz="1600" dirty="0"/>
              <a:t>Tubas Governorate has one “on going” well which </a:t>
            </a:r>
            <a:r>
              <a:rPr lang="en-US" sz="1600" dirty="0" smtClean="0"/>
              <a:t>is </a:t>
            </a:r>
            <a:r>
              <a:rPr lang="en-US" sz="1600" dirty="0" err="1" smtClean="0"/>
              <a:t>Tammoun</a:t>
            </a:r>
            <a:r>
              <a:rPr lang="en-US" sz="1600" dirty="0" smtClean="0"/>
              <a:t> </a:t>
            </a:r>
            <a:r>
              <a:rPr lang="en-US" sz="1600" dirty="0"/>
              <a:t>Well and two proposed wells “</a:t>
            </a:r>
            <a:r>
              <a:rPr lang="en-US" sz="1600" dirty="0" smtClean="0"/>
              <a:t>Bqiea’a1,Bqiea’a 2</a:t>
            </a:r>
            <a:endParaRPr lang="en-US" sz="1600" dirty="0"/>
          </a:p>
        </p:txBody>
      </p:sp>
      <p:pic>
        <p:nvPicPr>
          <p:cNvPr id="2050" name="Picture 2" descr="http://sphotos-h.ak.fbcdn.net/hphotos-ak-prn1/v/58191_10151222233670875_1036117092_n.jpg?oh=5fedcfea5397f1ad3b9caa0b3bea8777&amp;oe=50EA7A69&amp;__gda__=1357604059_8f1fe0e85f13a50241546a9a258d7ff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371599"/>
            <a:ext cx="4343400" cy="5512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286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 y="0"/>
            <a:ext cx="5257800" cy="762000"/>
          </a:xfrm>
        </p:spPr>
        <p:txBody>
          <a:bodyPr/>
          <a:lstStyle/>
          <a:p>
            <a:r>
              <a:rPr lang="en-US" dirty="0" smtClean="0"/>
              <a:t>Water Distribution Plan</a:t>
            </a:r>
            <a:endParaRPr lang="en-US" dirty="0"/>
          </a:p>
        </p:txBody>
      </p:sp>
      <p:sp>
        <p:nvSpPr>
          <p:cNvPr id="3" name="عنصر نائب للمحتوى 2"/>
          <p:cNvSpPr>
            <a:spLocks noGrp="1"/>
          </p:cNvSpPr>
          <p:nvPr>
            <p:ph idx="1"/>
          </p:nvPr>
        </p:nvSpPr>
        <p:spPr>
          <a:xfrm>
            <a:off x="10887" y="787400"/>
            <a:ext cx="6347714" cy="3880773"/>
          </a:xfrm>
        </p:spPr>
        <p:txBody>
          <a:bodyPr/>
          <a:lstStyle/>
          <a:p>
            <a:pPr algn="l" rtl="0"/>
            <a:r>
              <a:rPr lang="en-US" dirty="0" smtClean="0"/>
              <a:t>First time stage, 2015</a:t>
            </a:r>
          </a:p>
          <a:p>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578335"/>
            <a:ext cx="4522342" cy="6279665"/>
          </a:xfrm>
          <a:prstGeom prst="rect">
            <a:avLst/>
          </a:prstGeom>
        </p:spPr>
      </p:pic>
    </p:spTree>
    <p:extLst>
      <p:ext uri="{BB962C8B-B14F-4D97-AF65-F5344CB8AC3E}">
        <p14:creationId xmlns:p14="http://schemas.microsoft.com/office/powerpoint/2010/main" val="21242577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513" y="1"/>
            <a:ext cx="5014687" cy="685800"/>
          </a:xfrm>
        </p:spPr>
        <p:txBody>
          <a:bodyPr/>
          <a:lstStyle/>
          <a:p>
            <a:r>
              <a:rPr lang="en-US" dirty="0"/>
              <a:t>Water Distribution Plan</a:t>
            </a:r>
          </a:p>
        </p:txBody>
      </p:sp>
      <p:sp>
        <p:nvSpPr>
          <p:cNvPr id="3" name="عنصر نائب للمحتوى 2"/>
          <p:cNvSpPr>
            <a:spLocks noGrp="1"/>
          </p:cNvSpPr>
          <p:nvPr>
            <p:ph idx="1"/>
          </p:nvPr>
        </p:nvSpPr>
        <p:spPr>
          <a:xfrm>
            <a:off x="50799" y="671287"/>
            <a:ext cx="6347714" cy="3880773"/>
          </a:xfrm>
        </p:spPr>
        <p:txBody>
          <a:bodyPr/>
          <a:lstStyle/>
          <a:p>
            <a:pPr algn="l" rtl="0"/>
            <a:r>
              <a:rPr lang="en-US" dirty="0" smtClean="0"/>
              <a:t>Second </a:t>
            </a:r>
            <a:r>
              <a:rPr lang="en-US" dirty="0"/>
              <a:t>time stage, </a:t>
            </a:r>
            <a:r>
              <a:rPr lang="en-US" dirty="0" smtClean="0"/>
              <a:t>2020</a:t>
            </a:r>
            <a:endParaRPr lang="en-US" dirty="0"/>
          </a:p>
          <a:p>
            <a:pPr marL="0" indent="0">
              <a:buNone/>
            </a:pPr>
            <a:endParaRPr lang="en-US" dirty="0"/>
          </a:p>
          <a:p>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559076"/>
            <a:ext cx="4419600" cy="6136999"/>
          </a:xfrm>
          <a:prstGeom prst="rect">
            <a:avLst/>
          </a:prstGeom>
        </p:spPr>
      </p:pic>
    </p:spTree>
    <p:extLst>
      <p:ext uri="{BB962C8B-B14F-4D97-AF65-F5344CB8AC3E}">
        <p14:creationId xmlns:p14="http://schemas.microsoft.com/office/powerpoint/2010/main" val="41343600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4924932" cy="564017"/>
          </a:xfrm>
        </p:spPr>
        <p:txBody>
          <a:bodyPr>
            <a:normAutofit fontScale="90000"/>
          </a:bodyPr>
          <a:lstStyle/>
          <a:p>
            <a:r>
              <a:rPr lang="en-US" dirty="0"/>
              <a:t>Water Distribution Plan</a:t>
            </a:r>
          </a:p>
        </p:txBody>
      </p:sp>
      <p:sp>
        <p:nvSpPr>
          <p:cNvPr id="3" name="عنصر نائب للمحتوى 2"/>
          <p:cNvSpPr>
            <a:spLocks noGrp="1"/>
          </p:cNvSpPr>
          <p:nvPr>
            <p:ph idx="1"/>
          </p:nvPr>
        </p:nvSpPr>
        <p:spPr>
          <a:xfrm>
            <a:off x="0" y="650413"/>
            <a:ext cx="6347714" cy="3880773"/>
          </a:xfrm>
        </p:spPr>
        <p:txBody>
          <a:bodyPr/>
          <a:lstStyle/>
          <a:p>
            <a:pPr algn="l" rtl="0"/>
            <a:r>
              <a:rPr lang="en-US" dirty="0"/>
              <a:t>T</a:t>
            </a:r>
            <a:r>
              <a:rPr lang="en-US" dirty="0" smtClean="0"/>
              <a:t>hird </a:t>
            </a:r>
            <a:r>
              <a:rPr lang="en-US" dirty="0"/>
              <a:t>time stage, </a:t>
            </a:r>
            <a:r>
              <a:rPr lang="en-US" dirty="0" smtClean="0"/>
              <a:t>2030</a:t>
            </a:r>
            <a:endParaRPr lang="en-US" dirty="0"/>
          </a:p>
          <a:p>
            <a:endParaRPr lang="en-US" dirty="0"/>
          </a:p>
          <a:p>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3856" y="564017"/>
            <a:ext cx="4548437" cy="6279469"/>
          </a:xfrm>
          <a:prstGeom prst="rect">
            <a:avLst/>
          </a:prstGeom>
        </p:spPr>
      </p:pic>
    </p:spTree>
    <p:extLst>
      <p:ext uri="{BB962C8B-B14F-4D97-AF65-F5344CB8AC3E}">
        <p14:creationId xmlns:p14="http://schemas.microsoft.com/office/powerpoint/2010/main" val="19106896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Project Components Design</a:t>
            </a:r>
            <a:endParaRPr lang="en-US" dirty="0"/>
          </a:p>
        </p:txBody>
      </p:sp>
      <p:sp>
        <p:nvSpPr>
          <p:cNvPr id="3" name="عنصر نائب للمحتوى 2"/>
          <p:cNvSpPr>
            <a:spLocks noGrp="1"/>
          </p:cNvSpPr>
          <p:nvPr>
            <p:ph idx="1"/>
          </p:nvPr>
        </p:nvSpPr>
        <p:spPr/>
        <p:txBody>
          <a:bodyPr/>
          <a:lstStyle/>
          <a:p>
            <a:pPr algn="l" rtl="0"/>
            <a:r>
              <a:rPr lang="en-US" dirty="0" smtClean="0"/>
              <a:t>a </a:t>
            </a:r>
            <a:r>
              <a:rPr lang="en-US" dirty="0"/>
              <a:t>system </a:t>
            </a:r>
            <a:r>
              <a:rPr lang="en-US" dirty="0" smtClean="0"/>
              <a:t>consists </a:t>
            </a:r>
            <a:r>
              <a:rPr lang="en-US" dirty="0"/>
              <a:t>of wells, pumps, pipes and </a:t>
            </a:r>
            <a:r>
              <a:rPr lang="en-US" dirty="0" smtClean="0"/>
              <a:t>reservoirs is needed </a:t>
            </a:r>
            <a:r>
              <a:rPr lang="en-US" dirty="0"/>
              <a:t>to convey water from groundwater to </a:t>
            </a:r>
            <a:r>
              <a:rPr lang="en-US" dirty="0" smtClean="0"/>
              <a:t>communities .</a:t>
            </a:r>
            <a:endParaRPr lang="en-US" dirty="0"/>
          </a:p>
        </p:txBody>
      </p:sp>
    </p:spTree>
    <p:extLst>
      <p:ext uri="{BB962C8B-B14F-4D97-AF65-F5344CB8AC3E}">
        <p14:creationId xmlns:p14="http://schemas.microsoft.com/office/powerpoint/2010/main" val="775220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Water Resources Management</a:t>
            </a:r>
          </a:p>
        </p:txBody>
      </p:sp>
      <p:sp>
        <p:nvSpPr>
          <p:cNvPr id="3" name="عنصر نائب للمحتوى 2"/>
          <p:cNvSpPr>
            <a:spLocks noGrp="1"/>
          </p:cNvSpPr>
          <p:nvPr>
            <p:ph idx="1"/>
          </p:nvPr>
        </p:nvSpPr>
        <p:spPr/>
        <p:txBody>
          <a:bodyPr>
            <a:normAutofit/>
          </a:bodyPr>
          <a:lstStyle/>
          <a:p>
            <a:pPr algn="l" rtl="0"/>
            <a:r>
              <a:rPr lang="en-US" dirty="0" smtClean="0"/>
              <a:t>aims to optimize the </a:t>
            </a:r>
            <a:r>
              <a:rPr lang="en-US" dirty="0"/>
              <a:t>available natural water flows</a:t>
            </a:r>
            <a:r>
              <a:rPr lang="en-US" dirty="0" smtClean="0"/>
              <a:t>, including </a:t>
            </a:r>
            <a:r>
              <a:rPr lang="en-US" dirty="0"/>
              <a:t>surface water and groundwater, to satisfy </a:t>
            </a:r>
            <a:r>
              <a:rPr lang="en-US" dirty="0" smtClean="0"/>
              <a:t>competing needs.</a:t>
            </a:r>
          </a:p>
          <a:p>
            <a:pPr algn="l" rtl="0"/>
            <a:r>
              <a:rPr lang="en-US" dirty="0" smtClean="0"/>
              <a:t>highlight </a:t>
            </a:r>
            <a:r>
              <a:rPr lang="en-US" dirty="0"/>
              <a:t>the importance of water in any development and growth agenda.</a:t>
            </a:r>
          </a:p>
          <a:p>
            <a:pPr algn="l" rtl="0"/>
            <a:r>
              <a:rPr lang="en-US" dirty="0"/>
              <a:t>The ability of developing to make more water available for domestic, </a:t>
            </a:r>
            <a:r>
              <a:rPr lang="en-US" dirty="0" smtClean="0"/>
              <a:t>agricultural, industrial </a:t>
            </a:r>
            <a:r>
              <a:rPr lang="en-US" dirty="0"/>
              <a:t>and environmental uses will depend on better management of </a:t>
            </a:r>
            <a:r>
              <a:rPr lang="en-US" dirty="0" smtClean="0"/>
              <a:t>water resources</a:t>
            </a:r>
            <a:r>
              <a:rPr lang="en-US" dirty="0"/>
              <a:t>.</a:t>
            </a:r>
          </a:p>
        </p:txBody>
      </p:sp>
    </p:spTree>
    <p:extLst>
      <p:ext uri="{BB962C8B-B14F-4D97-AF65-F5344CB8AC3E}">
        <p14:creationId xmlns:p14="http://schemas.microsoft.com/office/powerpoint/2010/main" val="26295160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3542" y="0"/>
            <a:ext cx="6347713" cy="1320800"/>
          </a:xfrm>
        </p:spPr>
        <p:txBody>
          <a:bodyPr/>
          <a:lstStyle/>
          <a:p>
            <a:r>
              <a:rPr lang="en-US" dirty="0" smtClean="0"/>
              <a:t>wells</a:t>
            </a:r>
            <a:endParaRPr lang="en-US" dirty="0"/>
          </a:p>
        </p:txBody>
      </p:sp>
      <p:sp>
        <p:nvSpPr>
          <p:cNvPr id="3" name="عنصر نائب للمحتوى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81000"/>
            <a:ext cx="5410200" cy="6410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76632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Pumps</a:t>
            </a:r>
            <a:endParaRPr lang="en-US" dirty="0"/>
          </a:p>
        </p:txBody>
      </p:sp>
      <p:sp>
        <p:nvSpPr>
          <p:cNvPr id="3" name="عنصر نائب للمحتوى 2"/>
          <p:cNvSpPr>
            <a:spLocks noGrp="1"/>
          </p:cNvSpPr>
          <p:nvPr>
            <p:ph idx="1"/>
          </p:nvPr>
        </p:nvSpPr>
        <p:spPr>
          <a:xfrm>
            <a:off x="304800" y="1447800"/>
            <a:ext cx="6347714" cy="3880773"/>
          </a:xfrm>
        </p:spPr>
        <p:txBody>
          <a:bodyPr/>
          <a:lstStyle/>
          <a:p>
            <a:pPr marL="0" indent="0" algn="l" rtl="0">
              <a:buNone/>
            </a:pPr>
            <a:r>
              <a:rPr lang="en-US" dirty="0"/>
              <a:t>There are pumping stations for the bulk transfer of water from sources </a:t>
            </a:r>
            <a:r>
              <a:rPr lang="en-US" dirty="0" smtClean="0"/>
              <a:t>to storage </a:t>
            </a:r>
            <a:r>
              <a:rPr lang="en-US" dirty="0"/>
              <a:t>reservoirs which will normally operate under </a:t>
            </a:r>
            <a:r>
              <a:rPr lang="en-US" dirty="0" smtClean="0"/>
              <a:t>fairly constant</a:t>
            </a:r>
            <a:r>
              <a:rPr lang="en-US" dirty="0"/>
              <a:t> </a:t>
            </a:r>
            <a:r>
              <a:rPr lang="en-US" dirty="0" smtClean="0"/>
              <a:t>hydraulic </a:t>
            </a:r>
            <a:r>
              <a:rPr lang="en-US" dirty="0"/>
              <a:t>conditions</a:t>
            </a:r>
            <a:r>
              <a:rPr lang="en-US" dirty="0" smtClean="0"/>
              <a:t>.</a:t>
            </a:r>
          </a:p>
          <a:p>
            <a:pPr marL="0" indent="0" algn="l" rtl="0">
              <a:buNone/>
            </a:pPr>
            <a:endParaRPr lang="en-US" dirty="0"/>
          </a:p>
        </p:txBody>
      </p:sp>
    </p:spTree>
    <p:extLst>
      <p:ext uri="{BB962C8B-B14F-4D97-AF65-F5344CB8AC3E}">
        <p14:creationId xmlns:p14="http://schemas.microsoft.com/office/powerpoint/2010/main" val="18917673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0"/>
            <a:ext cx="6348413" cy="3881437"/>
          </a:xfrm>
        </p:spPr>
        <p:txBody>
          <a:bodyPr>
            <a:normAutofit/>
          </a:bodyPr>
          <a:lstStyle/>
          <a:p>
            <a:pPr algn="l" rtl="0"/>
            <a:r>
              <a:rPr lang="en-US" sz="2800" dirty="0" smtClean="0"/>
              <a:t>Pipes, Wells and Reservoirs Names</a:t>
            </a:r>
            <a:endParaRPr lang="en-US"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609600"/>
            <a:ext cx="4953000" cy="6151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12967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6347713" cy="1320800"/>
          </a:xfrm>
        </p:spPr>
        <p:txBody>
          <a:bodyPr/>
          <a:lstStyle/>
          <a:p>
            <a:r>
              <a:rPr lang="en-US" dirty="0" smtClean="0"/>
              <a:t>Pumps</a:t>
            </a:r>
            <a:endParaRPr lang="en-US" dirty="0"/>
          </a:p>
        </p:txBody>
      </p:sp>
      <p:sp>
        <p:nvSpPr>
          <p:cNvPr id="3" name="عنصر نائب للمحتوى 2"/>
          <p:cNvSpPr>
            <a:spLocks noGrp="1"/>
          </p:cNvSpPr>
          <p:nvPr>
            <p:ph idx="1"/>
          </p:nvPr>
        </p:nvSpPr>
        <p:spPr>
          <a:xfrm>
            <a:off x="36286" y="660400"/>
            <a:ext cx="6347714" cy="3880773"/>
          </a:xfrm>
        </p:spPr>
        <p:txBody>
          <a:bodyPr/>
          <a:lstStyle/>
          <a:p>
            <a:pPr algn="l" rtl="0"/>
            <a:r>
              <a:rPr lang="en-US" dirty="0"/>
              <a:t>Pumps were selected using the </a:t>
            </a:r>
            <a:r>
              <a:rPr lang="en-US" dirty="0" smtClean="0"/>
              <a:t>WILO Software </a:t>
            </a:r>
          </a:p>
          <a:p>
            <a:pPr marL="0" indent="0" algn="l" rtl="0">
              <a:buNone/>
            </a:pPr>
            <a:r>
              <a:rPr lang="en-US" dirty="0" smtClean="0"/>
              <a:t>By enter the flow and total head values</a:t>
            </a:r>
          </a:p>
          <a:p>
            <a:pPr marL="0" indent="0" algn="l" rtl="0">
              <a:buNone/>
            </a:pPr>
            <a:endParaRPr lang="en-US" dirty="0"/>
          </a:p>
        </p:txBody>
      </p:sp>
      <p:graphicFrame>
        <p:nvGraphicFramePr>
          <p:cNvPr id="4" name="جدول 3"/>
          <p:cNvGraphicFramePr>
            <a:graphicFrameLocks noGrp="1"/>
          </p:cNvGraphicFramePr>
          <p:nvPr>
            <p:extLst>
              <p:ext uri="{D42A27DB-BD31-4B8C-83A1-F6EECF244321}">
                <p14:modId xmlns:p14="http://schemas.microsoft.com/office/powerpoint/2010/main" val="1607864402"/>
              </p:ext>
            </p:extLst>
          </p:nvPr>
        </p:nvGraphicFramePr>
        <p:xfrm>
          <a:off x="36286" y="1981200"/>
          <a:ext cx="8153400" cy="3942080"/>
        </p:xfrm>
        <a:graphic>
          <a:graphicData uri="http://schemas.openxmlformats.org/drawingml/2006/table">
            <a:tbl>
              <a:tblPr firstRow="1" bandRow="1">
                <a:tableStyleId>{5940675A-B579-460E-94D1-54222C63F5DA}</a:tableStyleId>
              </a:tblPr>
              <a:tblGrid>
                <a:gridCol w="1600200"/>
                <a:gridCol w="1219200"/>
                <a:gridCol w="2286000"/>
                <a:gridCol w="1066800"/>
                <a:gridCol w="1981200"/>
              </a:tblGrid>
              <a:tr h="381000">
                <a:tc>
                  <a:txBody>
                    <a:bodyPr/>
                    <a:lstStyle/>
                    <a:p>
                      <a:pPr algn="ctr"/>
                      <a:r>
                        <a:rPr lang="en-US" b="0" dirty="0" smtClean="0"/>
                        <a:t>Pump Location</a:t>
                      </a:r>
                      <a:endParaRPr lang="en-US" b="0" dirty="0"/>
                    </a:p>
                  </a:txBody>
                  <a:tcPr anchor="ctr"/>
                </a:tc>
                <a:tc>
                  <a:txBody>
                    <a:bodyPr/>
                    <a:lstStyle/>
                    <a:p>
                      <a:pPr algn="ctr"/>
                      <a:r>
                        <a:rPr lang="en-US" b="0" dirty="0" smtClean="0"/>
                        <a:t>Q (m</a:t>
                      </a:r>
                      <a:r>
                        <a:rPr lang="en-US" b="0" baseline="30000" dirty="0" smtClean="0"/>
                        <a:t>3</a:t>
                      </a:r>
                      <a:r>
                        <a:rPr lang="en-US" b="0" dirty="0" smtClean="0"/>
                        <a:t>/</a:t>
                      </a:r>
                      <a:r>
                        <a:rPr lang="en-US" b="0" dirty="0" err="1" smtClean="0"/>
                        <a:t>hr</a:t>
                      </a:r>
                      <a:r>
                        <a:rPr lang="en-US" b="0" dirty="0" smtClean="0"/>
                        <a:t>)</a:t>
                      </a:r>
                      <a:endParaRPr lang="en-US" b="0" dirty="0"/>
                    </a:p>
                  </a:txBody>
                  <a:tcPr anchor="ctr"/>
                </a:tc>
                <a:tc>
                  <a:txBody>
                    <a:bodyPr/>
                    <a:lstStyle/>
                    <a:p>
                      <a:pPr algn="ctr"/>
                      <a:r>
                        <a:rPr lang="en-US" b="0" dirty="0" smtClean="0"/>
                        <a:t>Type</a:t>
                      </a:r>
                      <a:endParaRPr lang="en-US" b="0" dirty="0"/>
                    </a:p>
                  </a:txBody>
                  <a:tcPr anchor="ctr"/>
                </a:tc>
                <a:tc>
                  <a:txBody>
                    <a:bodyPr/>
                    <a:lstStyle/>
                    <a:p>
                      <a:pPr algn="ctr"/>
                      <a:r>
                        <a:rPr lang="en-US" b="0" dirty="0" smtClean="0"/>
                        <a:t>Efficiency </a:t>
                      </a:r>
                      <a:endParaRPr lang="en-US" b="0" dirty="0"/>
                    </a:p>
                  </a:txBody>
                  <a:tcPr anchor="ctr">
                    <a:lnR w="6350" cap="flat" cmpd="sng" algn="ctr">
                      <a:solidFill>
                        <a:schemeClr val="tx1"/>
                      </a:solidFill>
                      <a:prstDash val="solid"/>
                      <a:round/>
                      <a:headEnd type="none" w="med" len="med"/>
                      <a:tailEnd type="none" w="med" len="med"/>
                    </a:lnR>
                  </a:tcPr>
                </a:tc>
                <a:tc>
                  <a:txBody>
                    <a:bodyPr/>
                    <a:lstStyle/>
                    <a:p>
                      <a:pPr algn="ctr"/>
                      <a:r>
                        <a:rPr lang="en-US" b="0" dirty="0" smtClean="0"/>
                        <a:t>Note</a:t>
                      </a:r>
                      <a:endParaRPr lang="en-US" b="0" dirty="0"/>
                    </a:p>
                  </a:txBody>
                  <a:tcPr anchor="ctr">
                    <a:lnL w="6350" cap="flat" cmpd="sng" algn="ctr">
                      <a:solidFill>
                        <a:schemeClr val="tx1"/>
                      </a:solidFill>
                      <a:prstDash val="solid"/>
                      <a:round/>
                      <a:headEnd type="none" w="med" len="med"/>
                      <a:tailEnd type="none" w="med" len="med"/>
                    </a:lnL>
                  </a:tcPr>
                </a:tc>
              </a:tr>
              <a:tr h="370840">
                <a:tc>
                  <a:txBody>
                    <a:bodyPr/>
                    <a:lstStyle/>
                    <a:p>
                      <a:pPr algn="l"/>
                      <a:r>
                        <a:rPr lang="en-US" dirty="0" smtClean="0"/>
                        <a:t>Tammoun Well</a:t>
                      </a:r>
                      <a:endParaRPr lang="en-US" dirty="0"/>
                    </a:p>
                  </a:txBody>
                  <a:tcPr anchor="ctr"/>
                </a:tc>
                <a:tc>
                  <a:txBody>
                    <a:bodyPr/>
                    <a:lstStyle/>
                    <a:p>
                      <a:pPr algn="ctr"/>
                      <a:r>
                        <a:rPr lang="en-US" dirty="0" smtClean="0"/>
                        <a:t>200</a:t>
                      </a:r>
                      <a:endParaRPr lang="en-US" dirty="0"/>
                    </a:p>
                  </a:txBody>
                  <a:tcPr anchor="ctr"/>
                </a:tc>
                <a:tc>
                  <a:txBody>
                    <a:bodyPr/>
                    <a:lstStyle/>
                    <a:p>
                      <a:pPr algn="l"/>
                      <a:r>
                        <a:rPr lang="en-US" sz="1800" b="0" i="0" u="none" strike="noStrike" kern="1200" baseline="0" dirty="0" smtClean="0">
                          <a:solidFill>
                            <a:schemeClr val="tx1"/>
                          </a:solidFill>
                          <a:latin typeface="+mn-lt"/>
                          <a:ea typeface="+mn-ea"/>
                          <a:cs typeface="+mn-cs"/>
                        </a:rPr>
                        <a:t>TWI 6.60-06-B</a:t>
                      </a:r>
                      <a:endParaRPr lang="en-US" dirty="0"/>
                    </a:p>
                  </a:txBody>
                  <a:tcPr anchor="ctr"/>
                </a:tc>
                <a:tc>
                  <a:txBody>
                    <a:bodyPr/>
                    <a:lstStyle/>
                    <a:p>
                      <a:pPr algn="ctr"/>
                      <a:r>
                        <a:rPr lang="en-US" dirty="0" smtClean="0"/>
                        <a:t>74</a:t>
                      </a:r>
                      <a:endParaRPr lang="en-US" dirty="0"/>
                    </a:p>
                  </a:txBody>
                  <a:tcPr anchor="ctr">
                    <a:lnR w="6350" cap="flat" cmpd="sng" algn="ctr">
                      <a:solidFill>
                        <a:schemeClr val="tx1"/>
                      </a:solidFill>
                      <a:prstDash val="solid"/>
                      <a:round/>
                      <a:headEnd type="none" w="med" len="med"/>
                      <a:tailEnd type="none" w="med" len="med"/>
                    </a:lnR>
                  </a:tcPr>
                </a:tc>
                <a:tc>
                  <a:txBody>
                    <a:bodyPr/>
                    <a:lstStyle/>
                    <a:p>
                      <a:pPr algn="l"/>
                      <a:r>
                        <a:rPr lang="en-US" sz="1800" b="0" i="0" u="none" strike="noStrike" kern="1200" baseline="0" dirty="0" smtClean="0">
                          <a:solidFill>
                            <a:schemeClr val="tx1"/>
                          </a:solidFill>
                          <a:latin typeface="+mn-lt"/>
                          <a:ea typeface="+mn-ea"/>
                          <a:cs typeface="+mn-cs"/>
                        </a:rPr>
                        <a:t>4 Pumps in parallel</a:t>
                      </a:r>
                      <a:endParaRPr lang="en-US" dirty="0"/>
                    </a:p>
                  </a:txBody>
                  <a:tcPr anchor="ctr">
                    <a:lnL w="6350" cap="flat" cmpd="sng" algn="ctr">
                      <a:solidFill>
                        <a:schemeClr val="tx1"/>
                      </a:solidFill>
                      <a:prstDash val="solid"/>
                      <a:round/>
                      <a:headEnd type="none" w="med" len="med"/>
                      <a:tailEnd type="none" w="med" len="med"/>
                    </a:lnL>
                  </a:tcPr>
                </a:tc>
              </a:tr>
              <a:tr h="370840">
                <a:tc>
                  <a:txBody>
                    <a:bodyPr/>
                    <a:lstStyle/>
                    <a:p>
                      <a:pPr algn="l"/>
                      <a:r>
                        <a:rPr lang="en-US" dirty="0" err="1" smtClean="0"/>
                        <a:t>Bqiea’a</a:t>
                      </a:r>
                      <a:r>
                        <a:rPr lang="en-US" dirty="0" smtClean="0"/>
                        <a:t> 1 Well</a:t>
                      </a:r>
                      <a:endParaRPr lang="en-US" dirty="0"/>
                    </a:p>
                  </a:txBody>
                  <a:tcPr anchor="ctr"/>
                </a:tc>
                <a:tc>
                  <a:txBody>
                    <a:bodyPr/>
                    <a:lstStyle/>
                    <a:p>
                      <a:pPr algn="ctr"/>
                      <a:r>
                        <a:rPr lang="en-US" dirty="0" smtClean="0"/>
                        <a:t>150</a:t>
                      </a:r>
                      <a:endParaRPr lang="en-US" dirty="0"/>
                    </a:p>
                  </a:txBody>
                  <a:tcPr anchor="ctr"/>
                </a:tc>
                <a:tc>
                  <a:txBody>
                    <a:bodyPr/>
                    <a:lstStyle/>
                    <a:p>
                      <a:pPr algn="l"/>
                      <a:r>
                        <a:rPr lang="en-US" sz="1800" b="0" i="0" u="none" strike="noStrike" kern="1200" baseline="0" dirty="0" smtClean="0">
                          <a:solidFill>
                            <a:schemeClr val="tx1"/>
                          </a:solidFill>
                          <a:latin typeface="+mn-lt"/>
                          <a:ea typeface="+mn-ea"/>
                          <a:cs typeface="+mn-cs"/>
                        </a:rPr>
                        <a:t>TWI 6.50-19 BSD-R</a:t>
                      </a:r>
                      <a:endParaRPr lang="en-US" dirty="0"/>
                    </a:p>
                  </a:txBody>
                  <a:tcPr anchor="ctr"/>
                </a:tc>
                <a:tc>
                  <a:txBody>
                    <a:bodyPr/>
                    <a:lstStyle/>
                    <a:p>
                      <a:pPr algn="ctr"/>
                      <a:r>
                        <a:rPr lang="en-US" dirty="0" smtClean="0"/>
                        <a:t>76</a:t>
                      </a:r>
                      <a:endParaRPr lang="en-US" dirty="0"/>
                    </a:p>
                  </a:txBody>
                  <a:tcPr anchor="ctr">
                    <a:lnR w="6350" cap="flat" cmpd="sng" algn="ctr">
                      <a:solidFill>
                        <a:schemeClr val="tx1"/>
                      </a:solidFill>
                      <a:prstDash val="solid"/>
                      <a:round/>
                      <a:headEnd type="none" w="med" len="med"/>
                      <a:tailEnd type="none" w="med" len="med"/>
                    </a:lnR>
                  </a:tcPr>
                </a:tc>
                <a:tc>
                  <a:txBody>
                    <a:bodyPr/>
                    <a:lstStyle/>
                    <a:p>
                      <a:pPr algn="l"/>
                      <a:r>
                        <a:rPr lang="en-US" sz="1800" b="0" i="0" u="none" strike="noStrike" kern="1200" baseline="0" dirty="0" smtClean="0">
                          <a:solidFill>
                            <a:schemeClr val="tx1"/>
                          </a:solidFill>
                          <a:latin typeface="+mn-lt"/>
                          <a:ea typeface="+mn-ea"/>
                          <a:cs typeface="+mn-cs"/>
                        </a:rPr>
                        <a:t>3 Pumps in parallel</a:t>
                      </a:r>
                      <a:endParaRPr lang="en-US" dirty="0"/>
                    </a:p>
                  </a:txBody>
                  <a:tcPr anchor="ctr">
                    <a:lnL w="6350" cap="flat" cmpd="sng" algn="ctr">
                      <a:solidFill>
                        <a:schemeClr val="tx1"/>
                      </a:solidFill>
                      <a:prstDash val="solid"/>
                      <a:round/>
                      <a:headEnd type="none" w="med" len="med"/>
                      <a:tailEnd type="none" w="med" len="med"/>
                    </a:lnL>
                  </a:tcPr>
                </a:tc>
              </a:tr>
              <a:tr h="370840">
                <a:tc>
                  <a:txBody>
                    <a:bodyPr/>
                    <a:lstStyle/>
                    <a:p>
                      <a:pPr algn="l"/>
                      <a:r>
                        <a:rPr lang="en-US" dirty="0" err="1" smtClean="0"/>
                        <a:t>Bqiea’a</a:t>
                      </a:r>
                      <a:r>
                        <a:rPr lang="en-US" dirty="0" smtClean="0"/>
                        <a:t> 2 Well</a:t>
                      </a:r>
                      <a:endParaRPr lang="en-US" dirty="0"/>
                    </a:p>
                  </a:txBody>
                  <a:tcPr anchor="ctr"/>
                </a:tc>
                <a:tc>
                  <a:txBody>
                    <a:bodyPr/>
                    <a:lstStyle/>
                    <a:p>
                      <a:pPr algn="ctr"/>
                      <a:r>
                        <a:rPr lang="en-US" dirty="0" smtClean="0"/>
                        <a:t>110</a:t>
                      </a:r>
                      <a:endParaRPr lang="en-US" dirty="0"/>
                    </a:p>
                  </a:txBody>
                  <a:tcPr anchor="ctr"/>
                </a:tc>
                <a:tc>
                  <a:txBody>
                    <a:bodyPr/>
                    <a:lstStyle/>
                    <a:p>
                      <a:pPr algn="l"/>
                      <a:r>
                        <a:rPr lang="en-US" sz="1800" b="0" i="0" u="none" strike="noStrike" kern="1200" baseline="0" dirty="0" smtClean="0">
                          <a:solidFill>
                            <a:schemeClr val="tx1"/>
                          </a:solidFill>
                          <a:latin typeface="+mn-lt"/>
                          <a:ea typeface="+mn-ea"/>
                          <a:cs typeface="+mn-cs"/>
                        </a:rPr>
                        <a:t>TWI 660-16-BSD-R</a:t>
                      </a:r>
                      <a:endParaRPr lang="en-US" dirty="0"/>
                    </a:p>
                  </a:txBody>
                  <a:tcPr anchor="ctr"/>
                </a:tc>
                <a:tc>
                  <a:txBody>
                    <a:bodyPr/>
                    <a:lstStyle/>
                    <a:p>
                      <a:pPr algn="ctr"/>
                      <a:r>
                        <a:rPr lang="en-US" dirty="0" smtClean="0"/>
                        <a:t>73</a:t>
                      </a:r>
                      <a:endParaRPr lang="en-US" dirty="0"/>
                    </a:p>
                  </a:txBody>
                  <a:tcPr anchor="ctr">
                    <a:lnR w="6350" cap="flat" cmpd="sng" algn="ctr">
                      <a:solidFill>
                        <a:schemeClr val="tx1"/>
                      </a:solidFill>
                      <a:prstDash val="solid"/>
                      <a:round/>
                      <a:headEnd type="none" w="med" len="med"/>
                      <a:tailEnd type="none" w="med" len="med"/>
                    </a:lnR>
                  </a:tcPr>
                </a:tc>
                <a:tc>
                  <a:txBody>
                    <a:bodyPr/>
                    <a:lstStyle/>
                    <a:p>
                      <a:pPr algn="l"/>
                      <a:r>
                        <a:rPr lang="en-US" sz="1800" b="0" i="0" u="none" strike="noStrike" kern="1200" baseline="0" dirty="0" smtClean="0">
                          <a:solidFill>
                            <a:schemeClr val="tx1"/>
                          </a:solidFill>
                          <a:latin typeface="+mn-lt"/>
                          <a:ea typeface="+mn-ea"/>
                          <a:cs typeface="+mn-cs"/>
                        </a:rPr>
                        <a:t>2 Pumps in parallel</a:t>
                      </a:r>
                      <a:endParaRPr lang="en-US" dirty="0"/>
                    </a:p>
                  </a:txBody>
                  <a:tcPr anchor="ctr">
                    <a:lnL w="6350" cap="flat" cmpd="sng" algn="ctr">
                      <a:solidFill>
                        <a:schemeClr val="tx1"/>
                      </a:solidFill>
                      <a:prstDash val="solid"/>
                      <a:round/>
                      <a:headEnd type="none" w="med" len="med"/>
                      <a:tailEnd type="none" w="med" len="med"/>
                    </a:lnL>
                  </a:tcPr>
                </a:tc>
              </a:tr>
              <a:tr h="370840">
                <a:tc>
                  <a:txBody>
                    <a:bodyPr/>
                    <a:lstStyle/>
                    <a:p>
                      <a:pPr algn="l"/>
                      <a:r>
                        <a:rPr lang="en-US" dirty="0" smtClean="0"/>
                        <a:t>Pipe</a:t>
                      </a:r>
                      <a:r>
                        <a:rPr lang="en-US" baseline="0" dirty="0" smtClean="0"/>
                        <a:t> 2.6 end</a:t>
                      </a:r>
                      <a:endParaRPr lang="en-US" dirty="0"/>
                    </a:p>
                  </a:txBody>
                  <a:tcPr anchor="ctr"/>
                </a:tc>
                <a:tc>
                  <a:txBody>
                    <a:bodyPr/>
                    <a:lstStyle/>
                    <a:p>
                      <a:pPr algn="ctr"/>
                      <a:r>
                        <a:rPr lang="en-US" dirty="0" smtClean="0"/>
                        <a:t>46</a:t>
                      </a:r>
                      <a:endParaRPr lang="en-US" dirty="0"/>
                    </a:p>
                  </a:txBody>
                  <a:tcPr anchor="ctr"/>
                </a:tc>
                <a:tc>
                  <a:txBody>
                    <a:bodyPr/>
                    <a:lstStyle/>
                    <a:p>
                      <a:pPr algn="l"/>
                      <a:r>
                        <a:rPr lang="en-US" sz="1800" b="0" i="0" u="none" strike="noStrike" kern="1200" baseline="0" dirty="0" smtClean="0">
                          <a:solidFill>
                            <a:schemeClr val="tx1"/>
                          </a:solidFill>
                          <a:latin typeface="+mn-lt"/>
                          <a:ea typeface="+mn-ea"/>
                          <a:cs typeface="+mn-cs"/>
                        </a:rPr>
                        <a:t>MVI 5209/PN 25 3~</a:t>
                      </a:r>
                      <a:endParaRPr lang="en-US" dirty="0"/>
                    </a:p>
                  </a:txBody>
                  <a:tcPr anchor="ctr"/>
                </a:tc>
                <a:tc>
                  <a:txBody>
                    <a:bodyPr/>
                    <a:lstStyle/>
                    <a:p>
                      <a:pPr algn="ctr"/>
                      <a:r>
                        <a:rPr lang="en-US" dirty="0" smtClean="0"/>
                        <a:t>70</a:t>
                      </a:r>
                      <a:endParaRPr lang="en-US" dirty="0"/>
                    </a:p>
                  </a:txBody>
                  <a:tcPr anchor="ctr">
                    <a:lnR w="6350" cap="flat" cmpd="sng" algn="ctr">
                      <a:solidFill>
                        <a:schemeClr val="tx1"/>
                      </a:solidFill>
                      <a:prstDash val="solid"/>
                      <a:round/>
                      <a:headEnd type="none" w="med" len="med"/>
                      <a:tailEnd type="none" w="med" len="med"/>
                    </a:lnR>
                  </a:tcPr>
                </a:tc>
                <a:tc>
                  <a:txBody>
                    <a:bodyPr/>
                    <a:lstStyle/>
                    <a:p>
                      <a:pPr algn="l"/>
                      <a:r>
                        <a:rPr lang="en-US" sz="1800" b="0" i="0" u="none" strike="noStrike" kern="1200" baseline="0" dirty="0" smtClean="0">
                          <a:solidFill>
                            <a:schemeClr val="tx1"/>
                          </a:solidFill>
                          <a:latin typeface="+mn-lt"/>
                          <a:ea typeface="+mn-ea"/>
                          <a:cs typeface="+mn-cs"/>
                        </a:rPr>
                        <a:t>1 Pump</a:t>
                      </a:r>
                      <a:endParaRPr lang="en-US" dirty="0"/>
                    </a:p>
                  </a:txBody>
                  <a:tcPr anchor="ctr">
                    <a:lnL w="6350" cap="flat" cmpd="sng" algn="ctr">
                      <a:solidFill>
                        <a:schemeClr val="tx1"/>
                      </a:solidFill>
                      <a:prstDash val="solid"/>
                      <a:round/>
                      <a:headEnd type="none" w="med" len="med"/>
                      <a:tailEnd type="none" w="med" len="med"/>
                    </a:lnL>
                  </a:tcPr>
                </a:tc>
              </a:tr>
              <a:tr h="370840">
                <a:tc>
                  <a:txBody>
                    <a:bodyPr/>
                    <a:lstStyle/>
                    <a:p>
                      <a:pPr algn="l"/>
                      <a:r>
                        <a:rPr lang="en-US" dirty="0" smtClean="0"/>
                        <a:t>Pipe 2.6 end</a:t>
                      </a:r>
                      <a:endParaRPr lang="en-US" dirty="0"/>
                    </a:p>
                  </a:txBody>
                  <a:tcPr anchor="ctr"/>
                </a:tc>
                <a:tc>
                  <a:txBody>
                    <a:bodyPr/>
                    <a:lstStyle/>
                    <a:p>
                      <a:pPr algn="ctr"/>
                      <a:r>
                        <a:rPr lang="en-US" dirty="0" smtClean="0"/>
                        <a:t>64</a:t>
                      </a:r>
                      <a:endParaRPr lang="en-US" dirty="0"/>
                    </a:p>
                  </a:txBody>
                  <a:tcPr anchor="ctr"/>
                </a:tc>
                <a:tc>
                  <a:txBody>
                    <a:bodyPr/>
                    <a:lstStyle/>
                    <a:p>
                      <a:pPr algn="l"/>
                      <a:r>
                        <a:rPr lang="en-US" sz="1800" b="0" i="0" u="none" strike="noStrike" kern="1200" baseline="0" dirty="0" smtClean="0">
                          <a:solidFill>
                            <a:schemeClr val="tx1"/>
                          </a:solidFill>
                          <a:latin typeface="+mn-lt"/>
                          <a:ea typeface="+mn-ea"/>
                          <a:cs typeface="+mn-cs"/>
                        </a:rPr>
                        <a:t>MVI 7004/1 PN 16 3~</a:t>
                      </a:r>
                      <a:endParaRPr lang="en-US" dirty="0"/>
                    </a:p>
                  </a:txBody>
                  <a:tcPr anchor="ctr"/>
                </a:tc>
                <a:tc>
                  <a:txBody>
                    <a:bodyPr/>
                    <a:lstStyle/>
                    <a:p>
                      <a:pPr algn="ctr"/>
                      <a:r>
                        <a:rPr lang="en-US" dirty="0" smtClean="0"/>
                        <a:t>74</a:t>
                      </a:r>
                      <a:endParaRPr lang="en-US" dirty="0"/>
                    </a:p>
                  </a:txBody>
                  <a:tcPr anchor="ctr">
                    <a:lnR w="6350" cap="flat" cmpd="sng" algn="ctr">
                      <a:solidFill>
                        <a:schemeClr val="tx1"/>
                      </a:solidFill>
                      <a:prstDash val="solid"/>
                      <a:round/>
                      <a:headEnd type="none" w="med" len="med"/>
                      <a:tailEnd type="none" w="med" len="med"/>
                    </a:lnR>
                  </a:tcPr>
                </a:tc>
                <a:tc>
                  <a:txBody>
                    <a:bodyPr/>
                    <a:lstStyle/>
                    <a:p>
                      <a:pPr algn="l"/>
                      <a:r>
                        <a:rPr lang="en-US" sz="1800" b="0" i="0" u="none" strike="noStrike" kern="1200" baseline="0" dirty="0" smtClean="0">
                          <a:solidFill>
                            <a:schemeClr val="tx1"/>
                          </a:solidFill>
                          <a:latin typeface="+mn-lt"/>
                          <a:ea typeface="+mn-ea"/>
                          <a:cs typeface="+mn-cs"/>
                        </a:rPr>
                        <a:t>1 Pump</a:t>
                      </a:r>
                      <a:endParaRPr lang="en-US" dirty="0"/>
                    </a:p>
                  </a:txBody>
                  <a:tcPr anchor="ctr">
                    <a:lnL w="6350" cap="flat" cmpd="sng" algn="ctr">
                      <a:solidFill>
                        <a:schemeClr val="tx1"/>
                      </a:solidFill>
                      <a:prstDash val="solid"/>
                      <a:round/>
                      <a:headEnd type="none" w="med" len="med"/>
                      <a:tailEnd type="none" w="med" len="med"/>
                    </a:lnL>
                  </a:tcPr>
                </a:tc>
              </a:tr>
              <a:tr h="370840">
                <a:tc gridSpan="5">
                  <a:txBody>
                    <a:bodyPr/>
                    <a:lstStyle/>
                    <a:p>
                      <a:endParaRPr lang="en-US" dirty="0"/>
                    </a:p>
                  </a:txBody>
                  <a:tcPr>
                    <a:lnL w="12700" cmpd="sng">
                      <a:noFill/>
                    </a:lnL>
                    <a:lnR w="12700" cmpd="sng">
                      <a:noFill/>
                    </a:lnR>
                    <a:lnB w="12700" cmpd="sng">
                      <a:noFill/>
                    </a:lnB>
                  </a:tcPr>
                </a:tc>
                <a:tc hMerge="1">
                  <a:txBody>
                    <a:bodyPr/>
                    <a:lstStyle/>
                    <a:p>
                      <a:endParaRPr lang="en-US" dirty="0"/>
                    </a:p>
                  </a:txBody>
                  <a:tcPr>
                    <a:lnB w="12700" cmpd="sng">
                      <a:noFill/>
                    </a:lnB>
                  </a:tcPr>
                </a:tc>
                <a:tc hMerge="1">
                  <a:txBody>
                    <a:bodyPr/>
                    <a:lstStyle/>
                    <a:p>
                      <a:endParaRPr lang="en-US"/>
                    </a:p>
                  </a:txBody>
                  <a:tcPr/>
                </a:tc>
                <a:tc hMerge="1">
                  <a:txBody>
                    <a:bodyPr/>
                    <a:lstStyle/>
                    <a:p>
                      <a:endParaRPr lang="en-US" dirty="0"/>
                    </a:p>
                  </a:txBody>
                  <a:tcPr>
                    <a:lnR w="6350" cap="flat" cmpd="sng" algn="ctr">
                      <a:solidFill>
                        <a:schemeClr val="tx1"/>
                      </a:solidFill>
                      <a:prstDash val="solid"/>
                      <a:round/>
                      <a:headEnd type="none" w="med" len="med"/>
                      <a:tailEnd type="none" w="med" len="med"/>
                    </a:lnR>
                  </a:tcPr>
                </a:tc>
                <a:tc hMerge="1">
                  <a:txBody>
                    <a:bodyPr/>
                    <a:lstStyle/>
                    <a:p>
                      <a:endParaRPr lang="en-US" dirty="0"/>
                    </a:p>
                  </a:txBody>
                  <a:tcPr>
                    <a:lnL w="6350" cap="flat" cmpd="sng" algn="ctr">
                      <a:solidFill>
                        <a:schemeClr val="tx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339429740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Pipes</a:t>
            </a:r>
            <a:endParaRPr lang="en-US"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a:xfrm>
                <a:off x="609598" y="1752600"/>
                <a:ext cx="6347714" cy="3880773"/>
              </a:xfrm>
            </p:spPr>
            <p:txBody>
              <a:bodyPr>
                <a:normAutofit/>
              </a:bodyPr>
              <a:lstStyle/>
              <a:p>
                <a:pPr algn="l" rtl="0"/>
                <a:r>
                  <a:rPr lang="en-US" dirty="0" smtClean="0"/>
                  <a:t>Black steel pipes are used .</a:t>
                </a:r>
              </a:p>
              <a:p>
                <a:pPr algn="l" rtl="0"/>
                <a:r>
                  <a:rPr lang="en-US" dirty="0" smtClean="0"/>
                  <a:t>The </a:t>
                </a:r>
                <a:r>
                  <a:rPr lang="en-US" dirty="0"/>
                  <a:t>path of the pipes mainly considers road </a:t>
                </a:r>
                <a:r>
                  <a:rPr lang="en-US" dirty="0" smtClean="0"/>
                  <a:t>network.</a:t>
                </a:r>
                <a:endParaRPr lang="en-US" dirty="0"/>
              </a:p>
              <a:p>
                <a:pPr algn="l" rtl="0"/>
                <a:r>
                  <a:rPr lang="en-US" dirty="0" smtClean="0"/>
                  <a:t> </a:t>
                </a:r>
                <a:r>
                  <a:rPr lang="en-US" dirty="0"/>
                  <a:t>equation used to determine the pipe diameter:</a:t>
                </a:r>
              </a:p>
              <a:p>
                <a:pPr marL="0" indent="0" algn="l" rtl="0">
                  <a:buNone/>
                </a:pPr>
                <a:r>
                  <a:rPr lang="en-US" dirty="0"/>
                  <a:t>D</a:t>
                </a:r>
                <a:r>
                  <a:rPr lang="en-US" baseline="30000" dirty="0"/>
                  <a:t>5</a:t>
                </a:r>
                <a:r>
                  <a:rPr lang="en-US" dirty="0"/>
                  <a:t>= K </a:t>
                </a:r>
                <a:r>
                  <a:rPr lang="en-US" dirty="0" smtClean="0"/>
                  <a:t>Q</a:t>
                </a:r>
                <a:r>
                  <a:rPr lang="en-US" baseline="30000" dirty="0" smtClean="0"/>
                  <a:t>2</a:t>
                </a:r>
                <a:endParaRPr lang="en-US" baseline="30000" dirty="0"/>
              </a:p>
              <a:p>
                <a:pPr marL="0" indent="0" algn="l" rtl="0">
                  <a:buNone/>
                </a:pPr>
                <a:r>
                  <a:rPr lang="en-US" dirty="0"/>
                  <a:t>K = </a:t>
                </a:r>
                <a14:m>
                  <m:oMath xmlns:m="http://schemas.openxmlformats.org/officeDocument/2006/math">
                    <m:f>
                      <m:fPr>
                        <m:ctrlPr>
                          <a:rPr lang="en-US" i="1" smtClean="0">
                            <a:latin typeface="Cambria Math" panose="02040503050406030204" pitchFamily="18" charset="0"/>
                          </a:rPr>
                        </m:ctrlPr>
                      </m:fPr>
                      <m:num>
                        <m:r>
                          <m:rPr>
                            <m:nor/>
                          </m:rPr>
                          <a:rPr lang="en-US" dirty="0"/>
                          <m:t>16</m:t>
                        </m:r>
                        <m:r>
                          <m:rPr>
                            <m:nor/>
                          </m:rPr>
                          <a:rPr lang="en-US" dirty="0"/>
                          <m:t>𝑓</m:t>
                        </m:r>
                      </m:num>
                      <m:den>
                        <m:r>
                          <m:rPr>
                            <m:nor/>
                          </m:rPr>
                          <a:rPr lang="en-US" dirty="0"/>
                          <m:t>0.01</m:t>
                        </m:r>
                        <m:r>
                          <m:rPr>
                            <m:nor/>
                          </m:rPr>
                          <a:rPr lang="en-US" dirty="0"/>
                          <m:t>×</m:t>
                        </m:r>
                        <m:r>
                          <m:rPr>
                            <m:nor/>
                          </m:rPr>
                          <a:rPr lang="en-US" dirty="0"/>
                          <m:t>2</m:t>
                        </m:r>
                        <m:r>
                          <m:rPr>
                            <m:nor/>
                          </m:rPr>
                          <a:rPr lang="en-US" dirty="0"/>
                          <m:t>𝑔</m:t>
                        </m:r>
                        <m:r>
                          <m:rPr>
                            <m:nor/>
                          </m:rPr>
                          <a:rPr lang="en-US" dirty="0"/>
                          <m:t>𝜋</m:t>
                        </m:r>
                        <m:r>
                          <m:rPr>
                            <m:nor/>
                          </m:rPr>
                          <a:rPr lang="en-GB" b="0" i="0" baseline="30000" dirty="0" smtClean="0"/>
                          <m:t>2</m:t>
                        </m:r>
                        <m:r>
                          <m:rPr>
                            <m:nor/>
                          </m:rPr>
                          <a:rPr lang="en-US" dirty="0"/>
                          <m:t> </m:t>
                        </m:r>
                      </m:den>
                    </m:f>
                  </m:oMath>
                </a14:m>
                <a:endParaRPr lang="en-US" dirty="0" smtClean="0"/>
              </a:p>
              <a:p>
                <a:pPr algn="l" rtl="0"/>
                <a:r>
                  <a:rPr lang="en-US" dirty="0" smtClean="0"/>
                  <a:t>Velocity </a:t>
                </a:r>
                <a:r>
                  <a:rPr lang="en-US" dirty="0"/>
                  <a:t>check :</a:t>
                </a:r>
              </a:p>
              <a:p>
                <a:pPr marL="0" indent="0" algn="l" rtl="0">
                  <a:buNone/>
                </a:pPr>
                <a:r>
                  <a:rPr lang="en-US" dirty="0"/>
                  <a:t>V = </a:t>
                </a:r>
                <a:r>
                  <a:rPr lang="en-US" dirty="0" smtClean="0"/>
                  <a:t>Q/A      (</a:t>
                </a:r>
                <a:r>
                  <a:rPr lang="en-US" dirty="0" smtClean="0"/>
                  <a:t>0.3 &lt; V </a:t>
                </a:r>
                <a:r>
                  <a:rPr lang="en-US" dirty="0"/>
                  <a:t>&lt;</a:t>
                </a:r>
                <a:r>
                  <a:rPr lang="en-US" dirty="0" smtClean="0"/>
                  <a:t> </a:t>
                </a:r>
                <a:r>
                  <a:rPr lang="en-US" dirty="0" smtClean="0"/>
                  <a:t>2) m/s</a:t>
                </a:r>
                <a:endParaRPr lang="en-US"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xfrm>
                <a:off x="609598" y="1752600"/>
                <a:ext cx="6347714" cy="3880773"/>
              </a:xfrm>
              <a:blipFill rotWithShape="0">
                <a:blip r:embed="rId2"/>
                <a:stretch>
                  <a:fillRect l="-768" t="-1101"/>
                </a:stretch>
              </a:blipFill>
            </p:spPr>
            <p:txBody>
              <a:bodyPr/>
              <a:lstStyle/>
              <a:p>
                <a:r>
                  <a:rPr lang="ar-SA">
                    <a:noFill/>
                  </a:rPr>
                  <a:t> </a:t>
                </a:r>
              </a:p>
            </p:txBody>
          </p:sp>
        </mc:Fallback>
      </mc:AlternateContent>
    </p:spTree>
    <p:extLst>
      <p:ext uri="{BB962C8B-B14F-4D97-AF65-F5344CB8AC3E}">
        <p14:creationId xmlns:p14="http://schemas.microsoft.com/office/powerpoint/2010/main" val="30095645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14514" y="0"/>
            <a:ext cx="6348413" cy="3881437"/>
          </a:xfrm>
        </p:spPr>
        <p:txBody>
          <a:bodyPr>
            <a:normAutofit/>
          </a:bodyPr>
          <a:lstStyle/>
          <a:p>
            <a:pPr algn="l" rtl="0"/>
            <a:r>
              <a:rPr lang="en-US" sz="2800" dirty="0"/>
              <a:t>Road Network </a:t>
            </a:r>
            <a:r>
              <a:rPr lang="en-US" sz="2800" dirty="0" smtClean="0"/>
              <a:t>of </a:t>
            </a:r>
            <a:r>
              <a:rPr lang="en-US" sz="2800" dirty="0"/>
              <a:t>Tubas Governorate</a:t>
            </a: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348" b="2287"/>
          <a:stretch/>
        </p:blipFill>
        <p:spPr bwMode="auto">
          <a:xfrm>
            <a:off x="1752600" y="533400"/>
            <a:ext cx="5334000" cy="6127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60670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57150"/>
            <a:ext cx="6705600" cy="680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48059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6347713" cy="1320800"/>
          </a:xfrm>
        </p:spPr>
        <p:txBody>
          <a:bodyPr/>
          <a:lstStyle/>
          <a:p>
            <a:r>
              <a:rPr lang="en-US" dirty="0" smtClean="0"/>
              <a:t>Reservoirs</a:t>
            </a:r>
            <a:endParaRPr lang="en-US" dirty="0"/>
          </a:p>
        </p:txBody>
      </p:sp>
      <p:sp>
        <p:nvSpPr>
          <p:cNvPr id="3" name="عنصر نائب للمحتوى 2"/>
          <p:cNvSpPr>
            <a:spLocks noGrp="1"/>
          </p:cNvSpPr>
          <p:nvPr>
            <p:ph idx="1"/>
          </p:nvPr>
        </p:nvSpPr>
        <p:spPr>
          <a:xfrm>
            <a:off x="0" y="660400"/>
            <a:ext cx="6347714" cy="3880773"/>
          </a:xfrm>
        </p:spPr>
        <p:txBody>
          <a:bodyPr/>
          <a:lstStyle/>
          <a:p>
            <a:pPr algn="l" rtl="0"/>
            <a:r>
              <a:rPr lang="en-US" dirty="0"/>
              <a:t>Reservoir’s capacity is designed to cover a one day supply for the </a:t>
            </a:r>
            <a:r>
              <a:rPr lang="en-US" dirty="0" smtClean="0"/>
              <a:t>served communities</a:t>
            </a:r>
            <a:r>
              <a:rPr lang="en-US" dirty="0"/>
              <a:t>.</a:t>
            </a:r>
          </a:p>
          <a:p>
            <a:pPr algn="l" rtl="0"/>
            <a:r>
              <a:rPr lang="en-US" dirty="0" smtClean="0"/>
              <a:t>The </a:t>
            </a:r>
            <a:r>
              <a:rPr lang="en-US" dirty="0"/>
              <a:t>reservoir’s locations are selected </a:t>
            </a:r>
            <a:r>
              <a:rPr lang="en-US" dirty="0" smtClean="0"/>
              <a:t>considering </a:t>
            </a:r>
            <a:r>
              <a:rPr lang="en-US" dirty="0"/>
              <a:t>relative high points</a:t>
            </a:r>
            <a:r>
              <a:rPr lang="en-US" dirty="0" smtClean="0"/>
              <a:t>.</a:t>
            </a:r>
          </a:p>
          <a:p>
            <a:pPr algn="l" rtl="0"/>
            <a:endParaRPr lang="en-US" dirty="0"/>
          </a:p>
        </p:txBody>
      </p:sp>
      <p:graphicFrame>
        <p:nvGraphicFramePr>
          <p:cNvPr id="4" name="جدول 3"/>
          <p:cNvGraphicFramePr>
            <a:graphicFrameLocks noGrp="1"/>
          </p:cNvGraphicFramePr>
          <p:nvPr>
            <p:extLst>
              <p:ext uri="{D42A27DB-BD31-4B8C-83A1-F6EECF244321}">
                <p14:modId xmlns:p14="http://schemas.microsoft.com/office/powerpoint/2010/main" val="1006458198"/>
              </p:ext>
            </p:extLst>
          </p:nvPr>
        </p:nvGraphicFramePr>
        <p:xfrm>
          <a:off x="685800" y="2819400"/>
          <a:ext cx="6705599" cy="2133600"/>
        </p:xfrm>
        <a:graphic>
          <a:graphicData uri="http://schemas.openxmlformats.org/drawingml/2006/table">
            <a:tbl>
              <a:tblPr firstRow="1" firstCol="1" bandRow="1"/>
              <a:tblGrid>
                <a:gridCol w="1820091"/>
                <a:gridCol w="2203269"/>
                <a:gridCol w="1532709"/>
                <a:gridCol w="1149530"/>
              </a:tblGrid>
              <a:tr h="426720">
                <a:tc>
                  <a:txBody>
                    <a:bodyPr/>
                    <a:lstStyle/>
                    <a:p>
                      <a:pPr marL="0" marR="0" algn="ctr">
                        <a:lnSpc>
                          <a:spcPct val="115000"/>
                        </a:lnSpc>
                        <a:spcBef>
                          <a:spcPts val="300"/>
                        </a:spcBef>
                        <a:spcAft>
                          <a:spcPts val="0"/>
                        </a:spcAft>
                      </a:pPr>
                      <a:r>
                        <a:rPr lang="en-US" sz="1200" b="1" dirty="0">
                          <a:effectLst/>
                          <a:latin typeface="Arial"/>
                          <a:ea typeface="Times New Roman"/>
                          <a:cs typeface="Arial"/>
                        </a:rPr>
                        <a:t>Reservoir Name</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0"/>
                        </a:spcAft>
                      </a:pPr>
                      <a:r>
                        <a:rPr lang="en-US" sz="1200" b="1" dirty="0">
                          <a:effectLst/>
                          <a:latin typeface="Arial"/>
                          <a:ea typeface="Times New Roman"/>
                          <a:cs typeface="Arial"/>
                        </a:rPr>
                        <a:t>Ground Elevation(m)</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0"/>
                        </a:spcAft>
                      </a:pPr>
                      <a:r>
                        <a:rPr lang="en-US" sz="1200" b="1" dirty="0">
                          <a:effectLst/>
                          <a:latin typeface="Arial"/>
                          <a:ea typeface="Times New Roman"/>
                          <a:cs typeface="Arial"/>
                        </a:rPr>
                        <a:t>Capacity (</a:t>
                      </a:r>
                      <a:r>
                        <a:rPr lang="en-US" sz="1200" b="1" dirty="0" smtClean="0">
                          <a:effectLst/>
                          <a:latin typeface="Arial"/>
                          <a:ea typeface="Times New Roman"/>
                          <a:cs typeface="Arial"/>
                        </a:rPr>
                        <a:t>m</a:t>
                      </a:r>
                      <a:r>
                        <a:rPr lang="en-US" sz="1200" b="1" baseline="30000" dirty="0" smtClean="0">
                          <a:effectLst/>
                          <a:latin typeface="Arial"/>
                          <a:ea typeface="Times New Roman"/>
                          <a:cs typeface="Arial"/>
                        </a:rPr>
                        <a:t>3</a:t>
                      </a:r>
                      <a:r>
                        <a:rPr lang="en-US" sz="1200" b="1" dirty="0" smtClean="0">
                          <a:effectLst/>
                          <a:latin typeface="Arial"/>
                          <a:ea typeface="Times New Roman"/>
                          <a:cs typeface="Arial"/>
                        </a:rPr>
                        <a:t>)</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rowSpan="5">
                  <a:txBody>
                    <a:bodyPr/>
                    <a:lstStyle/>
                    <a:p>
                      <a:pPr marL="0" marR="0" algn="ctr">
                        <a:lnSpc>
                          <a:spcPct val="115000"/>
                        </a:lnSpc>
                        <a:spcBef>
                          <a:spcPts val="300"/>
                        </a:spcBef>
                        <a:spcAft>
                          <a:spcPts val="0"/>
                        </a:spcAft>
                      </a:pP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426720">
                <a:tc>
                  <a:txBody>
                    <a:bodyPr/>
                    <a:lstStyle/>
                    <a:p>
                      <a:pPr marL="0" marR="0" algn="l">
                        <a:lnSpc>
                          <a:spcPct val="115000"/>
                        </a:lnSpc>
                        <a:spcBef>
                          <a:spcPts val="300"/>
                        </a:spcBef>
                        <a:spcAft>
                          <a:spcPts val="0"/>
                        </a:spcAft>
                      </a:pPr>
                      <a:r>
                        <a:rPr lang="en-US" sz="1200" b="1" dirty="0" err="1">
                          <a:effectLst/>
                          <a:latin typeface="Arial"/>
                          <a:ea typeface="Times New Roman"/>
                          <a:cs typeface="Arial"/>
                        </a:rPr>
                        <a:t>Tamoun</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300"/>
                        </a:spcBef>
                        <a:spcAft>
                          <a:spcPts val="0"/>
                        </a:spcAft>
                      </a:pPr>
                      <a:r>
                        <a:rPr lang="en-US" sz="1200">
                          <a:effectLst/>
                          <a:latin typeface="Arial"/>
                          <a:ea typeface="Calibri"/>
                          <a:cs typeface="Arial"/>
                        </a:rPr>
                        <a:t>300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300"/>
                        </a:spcBef>
                        <a:spcAft>
                          <a:spcPts val="0"/>
                        </a:spcAft>
                      </a:pPr>
                      <a:r>
                        <a:rPr lang="en-US" sz="1200">
                          <a:effectLst/>
                          <a:latin typeface="Arial"/>
                          <a:ea typeface="Calibri"/>
                          <a:cs typeface="Arial"/>
                        </a:rPr>
                        <a:t>4450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vMerge="1">
                  <a:txBody>
                    <a:bodyPr/>
                    <a:lstStyle/>
                    <a:p>
                      <a:pPr marL="0" marR="0" algn="ctr">
                        <a:lnSpc>
                          <a:spcPct val="115000"/>
                        </a:lnSpc>
                        <a:spcBef>
                          <a:spcPts val="300"/>
                        </a:spcBef>
                        <a:spcAft>
                          <a:spcPts val="0"/>
                        </a:spcAft>
                      </a:pP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26720">
                <a:tc>
                  <a:txBody>
                    <a:bodyPr/>
                    <a:lstStyle/>
                    <a:p>
                      <a:pPr marL="0" marR="0" algn="l">
                        <a:lnSpc>
                          <a:spcPct val="115000"/>
                        </a:lnSpc>
                        <a:spcBef>
                          <a:spcPts val="300"/>
                        </a:spcBef>
                        <a:spcAft>
                          <a:spcPts val="0"/>
                        </a:spcAft>
                      </a:pPr>
                      <a:r>
                        <a:rPr lang="en-US" sz="1200" b="1" dirty="0">
                          <a:effectLst/>
                          <a:latin typeface="Arial"/>
                          <a:ea typeface="Times New Roman"/>
                          <a:cs typeface="Arial"/>
                        </a:rPr>
                        <a:t>Tubas</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0"/>
                        </a:spcAft>
                      </a:pPr>
                      <a:r>
                        <a:rPr lang="en-US" sz="1200" dirty="0">
                          <a:effectLst/>
                          <a:latin typeface="Arial"/>
                          <a:ea typeface="Calibri"/>
                          <a:cs typeface="Arial"/>
                        </a:rPr>
                        <a:t>475</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0"/>
                        </a:spcAft>
                      </a:pPr>
                      <a:r>
                        <a:rPr lang="en-US" sz="1200">
                          <a:effectLst/>
                          <a:latin typeface="Arial"/>
                          <a:ea typeface="Calibri"/>
                          <a:cs typeface="Arial"/>
                        </a:rPr>
                        <a:t>5580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lnSpc>
                          <a:spcPct val="115000"/>
                        </a:lnSpc>
                        <a:spcBef>
                          <a:spcPts val="300"/>
                        </a:spcBef>
                        <a:spcAft>
                          <a:spcPts val="0"/>
                        </a:spcAft>
                      </a:pP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6720">
                <a:tc>
                  <a:txBody>
                    <a:bodyPr/>
                    <a:lstStyle/>
                    <a:p>
                      <a:pPr marL="0" marR="0" algn="l">
                        <a:lnSpc>
                          <a:spcPct val="115000"/>
                        </a:lnSpc>
                        <a:spcBef>
                          <a:spcPts val="300"/>
                        </a:spcBef>
                        <a:spcAft>
                          <a:spcPts val="0"/>
                        </a:spcAft>
                      </a:pPr>
                      <a:r>
                        <a:rPr lang="en-US" sz="1200" b="1" dirty="0" err="1">
                          <a:effectLst/>
                          <a:latin typeface="Arial"/>
                          <a:ea typeface="Times New Roman"/>
                          <a:cs typeface="Arial"/>
                        </a:rPr>
                        <a:t>Humsa</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300"/>
                        </a:spcBef>
                        <a:spcAft>
                          <a:spcPts val="0"/>
                        </a:spcAft>
                      </a:pPr>
                      <a:r>
                        <a:rPr lang="en-US" sz="1200" dirty="0">
                          <a:effectLst/>
                          <a:latin typeface="Arial"/>
                          <a:ea typeface="Calibri"/>
                          <a:cs typeface="Arial"/>
                        </a:rPr>
                        <a:t>300</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300"/>
                        </a:spcBef>
                        <a:spcAft>
                          <a:spcPts val="0"/>
                        </a:spcAft>
                      </a:pPr>
                      <a:r>
                        <a:rPr lang="en-US" sz="1200" dirty="0">
                          <a:effectLst/>
                          <a:latin typeface="Arial"/>
                          <a:ea typeface="Calibri"/>
                          <a:cs typeface="Arial"/>
                        </a:rPr>
                        <a:t>780</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vMerge="1">
                  <a:txBody>
                    <a:bodyPr/>
                    <a:lstStyle/>
                    <a:p>
                      <a:pPr marL="0" marR="0" algn="ctr">
                        <a:lnSpc>
                          <a:spcPct val="115000"/>
                        </a:lnSpc>
                        <a:spcBef>
                          <a:spcPts val="300"/>
                        </a:spcBef>
                        <a:spcAft>
                          <a:spcPts val="0"/>
                        </a:spcAft>
                      </a:pP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26720">
                <a:tc>
                  <a:txBody>
                    <a:bodyPr/>
                    <a:lstStyle/>
                    <a:p>
                      <a:pPr marL="0" marR="0" algn="l">
                        <a:lnSpc>
                          <a:spcPct val="115000"/>
                        </a:lnSpc>
                        <a:spcBef>
                          <a:spcPts val="300"/>
                        </a:spcBef>
                        <a:spcAft>
                          <a:spcPts val="0"/>
                        </a:spcAft>
                      </a:pPr>
                      <a:r>
                        <a:rPr lang="en-US" sz="1200" b="1" dirty="0" err="1">
                          <a:effectLst/>
                          <a:latin typeface="Arial"/>
                          <a:ea typeface="Times New Roman"/>
                          <a:cs typeface="Arial"/>
                        </a:rPr>
                        <a:t>Alfarisiya</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0"/>
                        </a:spcAft>
                      </a:pPr>
                      <a:r>
                        <a:rPr lang="en-US" sz="1200" dirty="0" smtClean="0">
                          <a:effectLst/>
                          <a:latin typeface="Arial"/>
                          <a:ea typeface="Calibri"/>
                          <a:cs typeface="Arial"/>
                        </a:rPr>
                        <a:t>0</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0"/>
                        </a:spcAft>
                      </a:pPr>
                      <a:r>
                        <a:rPr lang="en-US" sz="1200" dirty="0">
                          <a:effectLst/>
                          <a:latin typeface="Arial"/>
                          <a:ea typeface="Calibri"/>
                          <a:cs typeface="Arial"/>
                        </a:rPr>
                        <a:t>650</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lnSpc>
                          <a:spcPct val="115000"/>
                        </a:lnSpc>
                        <a:spcBef>
                          <a:spcPts val="300"/>
                        </a:spcBef>
                        <a:spcAft>
                          <a:spcPts val="0"/>
                        </a:spcAft>
                      </a:pP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4006939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6019800" cy="762000"/>
          </a:xfrm>
        </p:spPr>
        <p:txBody>
          <a:bodyPr>
            <a:normAutofit/>
          </a:bodyPr>
          <a:lstStyle/>
          <a:p>
            <a:r>
              <a:rPr lang="en-US" sz="2400" dirty="0"/>
              <a:t>North West Tubas </a:t>
            </a:r>
            <a:r>
              <a:rPr lang="en-US" sz="2400" dirty="0" smtClean="0"/>
              <a:t>Localities</a:t>
            </a:r>
            <a:r>
              <a:rPr lang="en-US" sz="2400" b="1" dirty="0" smtClean="0"/>
              <a:t> (2014)</a:t>
            </a:r>
            <a:endParaRPr lang="ar-SA"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55027216"/>
              </p:ext>
            </p:extLst>
          </p:nvPr>
        </p:nvGraphicFramePr>
        <p:xfrm>
          <a:off x="1" y="609600"/>
          <a:ext cx="6019802" cy="37068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ounded Rectangle 5"/>
          <p:cNvSpPr/>
          <p:nvPr/>
        </p:nvSpPr>
        <p:spPr>
          <a:xfrm>
            <a:off x="1676400" y="4572000"/>
            <a:ext cx="1981200" cy="6858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GB" dirty="0" smtClean="0"/>
              <a:t>2.1 million $</a:t>
            </a:r>
            <a:endParaRPr lang="ar-SA" dirty="0"/>
          </a:p>
        </p:txBody>
      </p:sp>
      <p:pic>
        <p:nvPicPr>
          <p:cNvPr id="7" name="Picture 4" descr="C:\Users\Eng. ReRe\Desktop\اشيا الدسكتوب\صور البكجنج\pack 1.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4600" y="228600"/>
            <a:ext cx="2476846" cy="3677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4654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4" y="32657"/>
            <a:ext cx="6347713" cy="1320800"/>
          </a:xfrm>
        </p:spPr>
        <p:txBody>
          <a:bodyPr/>
          <a:lstStyle/>
          <a:p>
            <a:pPr rtl="0"/>
            <a:r>
              <a:rPr lang="en-US" dirty="0" err="1"/>
              <a:t>Kherbet</a:t>
            </a:r>
            <a:r>
              <a:rPr lang="en-US" dirty="0"/>
              <a:t> </a:t>
            </a:r>
            <a:r>
              <a:rPr lang="en-US" dirty="0" err="1"/>
              <a:t>Ar-Ras</a:t>
            </a:r>
            <a:r>
              <a:rPr lang="en-US" dirty="0"/>
              <a:t> Al-</a:t>
            </a:r>
            <a:r>
              <a:rPr lang="en-US" dirty="0" err="1"/>
              <a:t>Ahmar</a:t>
            </a:r>
            <a:r>
              <a:rPr lang="en-US" dirty="0"/>
              <a:t> </a:t>
            </a:r>
            <a:r>
              <a:rPr lang="en-US" dirty="0" smtClean="0"/>
              <a:t>Cluster</a:t>
            </a:r>
            <a:r>
              <a:rPr lang="en-GB" dirty="0" smtClean="0"/>
              <a:t> (2018)</a:t>
            </a:r>
            <a:endParaRPr lang="ar-SA"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431161421"/>
              </p:ext>
            </p:extLst>
          </p:nvPr>
        </p:nvGraphicFramePr>
        <p:xfrm>
          <a:off x="-228599" y="1860801"/>
          <a:ext cx="6019800" cy="48447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p:cNvPicPr>
            <a:picLocks noChangeAspect="1"/>
          </p:cNvPicPr>
          <p:nvPr/>
        </p:nvPicPr>
        <p:blipFill>
          <a:blip r:embed="rId8"/>
          <a:stretch>
            <a:fillRect/>
          </a:stretch>
        </p:blipFill>
        <p:spPr>
          <a:xfrm>
            <a:off x="5278725" y="1143000"/>
            <a:ext cx="3861646" cy="2045203"/>
          </a:xfrm>
          <a:prstGeom prst="rect">
            <a:avLst/>
          </a:prstGeom>
        </p:spPr>
      </p:pic>
    </p:spTree>
    <p:extLst>
      <p:ext uri="{BB962C8B-B14F-4D97-AF65-F5344CB8AC3E}">
        <p14:creationId xmlns:p14="http://schemas.microsoft.com/office/powerpoint/2010/main" val="3243166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0"/>
            <a:ext cx="50292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617170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err="1"/>
              <a:t>Bardala</a:t>
            </a:r>
            <a:r>
              <a:rPr lang="en-US" dirty="0"/>
              <a:t> </a:t>
            </a:r>
            <a:r>
              <a:rPr lang="en-US" dirty="0" smtClean="0"/>
              <a:t>Cluster</a:t>
            </a:r>
            <a:r>
              <a:rPr lang="en-GB" dirty="0"/>
              <a:t>(</a:t>
            </a:r>
            <a:r>
              <a:rPr lang="en-GB" dirty="0" smtClean="0"/>
              <a:t>2018)</a:t>
            </a:r>
            <a:endParaRPr lang="ar-SA"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42794894"/>
              </p:ext>
            </p:extLst>
          </p:nvPr>
        </p:nvGraphicFramePr>
        <p:xfrm>
          <a:off x="228601" y="1676400"/>
          <a:ext cx="57912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p:cNvPicPr>
            <a:picLocks noChangeAspect="1"/>
          </p:cNvPicPr>
          <p:nvPr/>
        </p:nvPicPr>
        <p:blipFill>
          <a:blip r:embed="rId8"/>
          <a:stretch>
            <a:fillRect/>
          </a:stretch>
        </p:blipFill>
        <p:spPr>
          <a:xfrm>
            <a:off x="5536409" y="381000"/>
            <a:ext cx="3607591" cy="3582282"/>
          </a:xfrm>
          <a:prstGeom prst="rect">
            <a:avLst/>
          </a:prstGeom>
        </p:spPr>
      </p:pic>
    </p:spTree>
    <p:extLst>
      <p:ext uri="{BB962C8B-B14F-4D97-AF65-F5344CB8AC3E}">
        <p14:creationId xmlns:p14="http://schemas.microsoft.com/office/powerpoint/2010/main" val="18269597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3" y="32657"/>
            <a:ext cx="5014687" cy="805543"/>
          </a:xfrm>
        </p:spPr>
        <p:txBody>
          <a:bodyPr/>
          <a:lstStyle/>
          <a:p>
            <a:r>
              <a:rPr lang="en-GB" dirty="0" smtClean="0"/>
              <a:t>West localities (2018)</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7135647"/>
              </p:ext>
            </p:extLst>
          </p:nvPr>
        </p:nvGraphicFramePr>
        <p:xfrm>
          <a:off x="21771" y="1066800"/>
          <a:ext cx="5007429"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4988665" y="32657"/>
            <a:ext cx="4155335" cy="3581400"/>
          </a:xfrm>
          <a:prstGeom prst="rect">
            <a:avLst/>
          </a:prstGeom>
        </p:spPr>
      </p:pic>
    </p:spTree>
    <p:extLst>
      <p:ext uri="{BB962C8B-B14F-4D97-AF65-F5344CB8AC3E}">
        <p14:creationId xmlns:p14="http://schemas.microsoft.com/office/powerpoint/2010/main" val="271203158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2" y="32657"/>
            <a:ext cx="6347713" cy="1320800"/>
          </a:xfrm>
        </p:spPr>
        <p:txBody>
          <a:bodyPr/>
          <a:lstStyle/>
          <a:p>
            <a:pPr rtl="0"/>
            <a:r>
              <a:rPr lang="en-US" dirty="0" err="1" smtClean="0"/>
              <a:t>Bqie'a</a:t>
            </a:r>
            <a:r>
              <a:rPr lang="en-US" dirty="0" smtClean="0"/>
              <a:t> </a:t>
            </a:r>
            <a:r>
              <a:rPr lang="en-US" dirty="0"/>
              <a:t>2 well </a:t>
            </a:r>
            <a:r>
              <a:rPr lang="en-US" dirty="0" smtClean="0"/>
              <a:t>project</a:t>
            </a:r>
            <a:r>
              <a:rPr lang="en-GB" b="1" dirty="0"/>
              <a:t> </a:t>
            </a:r>
            <a:r>
              <a:rPr lang="en-GB" b="1" dirty="0" smtClean="0"/>
              <a:t>(2028)</a:t>
            </a:r>
            <a:endParaRPr lang="ar-S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77172940"/>
              </p:ext>
            </p:extLst>
          </p:nvPr>
        </p:nvGraphicFramePr>
        <p:xfrm>
          <a:off x="-152400" y="1353457"/>
          <a:ext cx="6348413" cy="48949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p:cNvPicPr>
            <a:picLocks noChangeAspect="1"/>
          </p:cNvPicPr>
          <p:nvPr/>
        </p:nvPicPr>
        <p:blipFill>
          <a:blip r:embed="rId8"/>
          <a:stretch>
            <a:fillRect/>
          </a:stretch>
        </p:blipFill>
        <p:spPr>
          <a:xfrm>
            <a:off x="5180732" y="722086"/>
            <a:ext cx="3963268" cy="3116943"/>
          </a:xfrm>
          <a:prstGeom prst="rect">
            <a:avLst/>
          </a:prstGeom>
        </p:spPr>
      </p:pic>
    </p:spTree>
    <p:extLst>
      <p:ext uri="{BB962C8B-B14F-4D97-AF65-F5344CB8AC3E}">
        <p14:creationId xmlns:p14="http://schemas.microsoft.com/office/powerpoint/2010/main" val="8089109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Recommendation</a:t>
            </a:r>
            <a:endParaRPr lang="en-US" dirty="0"/>
          </a:p>
        </p:txBody>
      </p:sp>
      <p:sp>
        <p:nvSpPr>
          <p:cNvPr id="3" name="عنصر نائب للمحتوى 2"/>
          <p:cNvSpPr>
            <a:spLocks noGrp="1"/>
          </p:cNvSpPr>
          <p:nvPr>
            <p:ph idx="1"/>
          </p:nvPr>
        </p:nvSpPr>
        <p:spPr/>
        <p:txBody>
          <a:bodyPr>
            <a:normAutofit/>
          </a:bodyPr>
          <a:lstStyle/>
          <a:p>
            <a:pPr algn="l" rtl="0"/>
            <a:r>
              <a:rPr lang="en-US" dirty="0"/>
              <a:t>The remaining water in the </a:t>
            </a:r>
            <a:r>
              <a:rPr lang="en-US" dirty="0" err="1"/>
              <a:t>Bqiea’a</a:t>
            </a:r>
            <a:r>
              <a:rPr lang="en-US" dirty="0"/>
              <a:t> 2 </a:t>
            </a:r>
            <a:r>
              <a:rPr lang="en-US" dirty="0" smtClean="0"/>
              <a:t>well may be </a:t>
            </a:r>
            <a:r>
              <a:rPr lang="en-US" dirty="0"/>
              <a:t>used to fill any gap could occur </a:t>
            </a:r>
            <a:r>
              <a:rPr lang="en-US" dirty="0" smtClean="0"/>
              <a:t>in the future or used </a:t>
            </a:r>
            <a:r>
              <a:rPr lang="en-US" dirty="0"/>
              <a:t>to fill </a:t>
            </a:r>
            <a:r>
              <a:rPr lang="en-US" dirty="0" smtClean="0"/>
              <a:t>any unexpected </a:t>
            </a:r>
            <a:r>
              <a:rPr lang="en-US" dirty="0"/>
              <a:t>future needs</a:t>
            </a:r>
            <a:r>
              <a:rPr lang="en-US" dirty="0" smtClean="0"/>
              <a:t>.</a:t>
            </a:r>
          </a:p>
          <a:p>
            <a:pPr algn="l" rtl="0"/>
            <a:r>
              <a:rPr lang="en-US" dirty="0" smtClean="0"/>
              <a:t> If </a:t>
            </a:r>
            <a:r>
              <a:rPr lang="en-US" dirty="0"/>
              <a:t>there is any shortage of water, it is possible to transform agricultural wells </a:t>
            </a:r>
            <a:r>
              <a:rPr lang="en-US" dirty="0" smtClean="0"/>
              <a:t>to domestic </a:t>
            </a:r>
            <a:r>
              <a:rPr lang="en-US" dirty="0"/>
              <a:t>consumption, and to compensate farmers by treated </a:t>
            </a:r>
            <a:r>
              <a:rPr lang="en-US" dirty="0" smtClean="0"/>
              <a:t>wastewater from </a:t>
            </a:r>
            <a:r>
              <a:rPr lang="en-US" dirty="0"/>
              <a:t>Nablus Station provided that cost less than the current cost.</a:t>
            </a:r>
          </a:p>
        </p:txBody>
      </p:sp>
    </p:spTree>
    <p:extLst>
      <p:ext uri="{BB962C8B-B14F-4D97-AF65-F5344CB8AC3E}">
        <p14:creationId xmlns:p14="http://schemas.microsoft.com/office/powerpoint/2010/main" val="23336596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Recommendation</a:t>
            </a:r>
          </a:p>
        </p:txBody>
      </p:sp>
      <p:sp>
        <p:nvSpPr>
          <p:cNvPr id="3" name="عنصر نائب للمحتوى 2"/>
          <p:cNvSpPr>
            <a:spLocks noGrp="1"/>
          </p:cNvSpPr>
          <p:nvPr>
            <p:ph idx="1"/>
          </p:nvPr>
        </p:nvSpPr>
        <p:spPr/>
        <p:txBody>
          <a:bodyPr/>
          <a:lstStyle/>
          <a:p>
            <a:pPr algn="l" rtl="0"/>
            <a:r>
              <a:rPr lang="en-US" dirty="0" smtClean="0"/>
              <a:t>The governorate should pay more attention for the un-served localities and offer them a network as possible as soon.</a:t>
            </a:r>
          </a:p>
          <a:p>
            <a:pPr algn="l" rtl="0"/>
            <a:r>
              <a:rPr lang="en-US" dirty="0" smtClean="0"/>
              <a:t>Continuous rehabilitation should be made to the network.</a:t>
            </a:r>
          </a:p>
          <a:p>
            <a:pPr algn="l" rtl="0"/>
            <a:r>
              <a:rPr lang="en-US" dirty="0" smtClean="0"/>
              <a:t>Make </a:t>
            </a:r>
            <a:r>
              <a:rPr lang="en-US" dirty="0"/>
              <a:t>a workshop </a:t>
            </a:r>
            <a:r>
              <a:rPr lang="en-US" dirty="0" smtClean="0"/>
              <a:t> </a:t>
            </a:r>
            <a:r>
              <a:rPr lang="en-US" dirty="0"/>
              <a:t>to educate people about harvesting </a:t>
            </a:r>
            <a:r>
              <a:rPr lang="en-US" dirty="0" smtClean="0"/>
              <a:t>system.</a:t>
            </a:r>
            <a:endParaRPr lang="en-US" dirty="0"/>
          </a:p>
        </p:txBody>
      </p:sp>
    </p:spTree>
    <p:extLst>
      <p:ext uri="{BB962C8B-B14F-4D97-AF65-F5344CB8AC3E}">
        <p14:creationId xmlns:p14="http://schemas.microsoft.com/office/powerpoint/2010/main" val="416311396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buNone/>
            </a:pPr>
            <a:r>
              <a:rPr lang="en-GB" dirty="0" smtClean="0"/>
              <a:t>Thank You </a:t>
            </a:r>
          </a:p>
          <a:p>
            <a:pPr marL="0" indent="0">
              <a:buNone/>
            </a:pPr>
            <a:r>
              <a:rPr lang="en-GB" dirty="0" smtClean="0"/>
              <a:t>For your attention</a:t>
            </a:r>
            <a:endParaRPr lang="ar-SA" dirty="0"/>
          </a:p>
        </p:txBody>
      </p:sp>
    </p:spTree>
    <p:extLst>
      <p:ext uri="{BB962C8B-B14F-4D97-AF65-F5344CB8AC3E}">
        <p14:creationId xmlns:p14="http://schemas.microsoft.com/office/powerpoint/2010/main" val="11488743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objectives</a:t>
            </a:r>
            <a:endParaRPr lang="en-US" dirty="0"/>
          </a:p>
        </p:txBody>
      </p:sp>
      <p:sp>
        <p:nvSpPr>
          <p:cNvPr id="3" name="عنصر نائب للمحتوى 2"/>
          <p:cNvSpPr>
            <a:spLocks noGrp="1"/>
          </p:cNvSpPr>
          <p:nvPr>
            <p:ph idx="1"/>
          </p:nvPr>
        </p:nvSpPr>
        <p:spPr/>
        <p:txBody>
          <a:bodyPr>
            <a:normAutofit/>
          </a:bodyPr>
          <a:lstStyle/>
          <a:p>
            <a:pPr algn="l" rtl="0"/>
            <a:r>
              <a:rPr lang="en-US" dirty="0"/>
              <a:t>To define the supply and demand situation for the Tubas Governorate up </a:t>
            </a:r>
            <a:r>
              <a:rPr lang="en-US" dirty="0" smtClean="0"/>
              <a:t>to the </a:t>
            </a:r>
            <a:r>
              <a:rPr lang="en-US" dirty="0"/>
              <a:t>planning period of 2030 taking into consideration all relevant </a:t>
            </a:r>
            <a:r>
              <a:rPr lang="en-US" dirty="0" smtClean="0"/>
              <a:t>elements present </a:t>
            </a:r>
            <a:r>
              <a:rPr lang="en-US" dirty="0"/>
              <a:t>and future population, present and future supply sources, present </a:t>
            </a:r>
            <a:r>
              <a:rPr lang="en-US" dirty="0" smtClean="0"/>
              <a:t>and future </a:t>
            </a:r>
            <a:r>
              <a:rPr lang="en-US" dirty="0"/>
              <a:t>supplied infrastructure.</a:t>
            </a:r>
          </a:p>
          <a:p>
            <a:pPr algn="l" rtl="0"/>
            <a:r>
              <a:rPr lang="en-US" dirty="0" smtClean="0"/>
              <a:t>To </a:t>
            </a:r>
            <a:r>
              <a:rPr lang="en-US" dirty="0"/>
              <a:t>prepare the necessary reports, maps, and drawings for the Master Plan.</a:t>
            </a:r>
          </a:p>
          <a:p>
            <a:pPr algn="l" rtl="0"/>
            <a:r>
              <a:rPr lang="en-US" dirty="0" smtClean="0"/>
              <a:t>To </a:t>
            </a:r>
            <a:r>
              <a:rPr lang="en-US" dirty="0"/>
              <a:t>identify technical measures and equipment required to provide the </a:t>
            </a:r>
            <a:r>
              <a:rPr lang="en-US" dirty="0" smtClean="0"/>
              <a:t>present and </a:t>
            </a:r>
            <a:r>
              <a:rPr lang="en-US" dirty="0"/>
              <a:t>future water demand for domestic, commercial, industrial, livestock </a:t>
            </a:r>
            <a:r>
              <a:rPr lang="en-US" dirty="0" smtClean="0"/>
              <a:t>and public </a:t>
            </a:r>
            <a:r>
              <a:rPr lang="en-US" dirty="0"/>
              <a:t>uses.</a:t>
            </a:r>
          </a:p>
          <a:p>
            <a:endParaRPr lang="en-US" dirty="0"/>
          </a:p>
        </p:txBody>
      </p:sp>
    </p:spTree>
    <p:extLst>
      <p:ext uri="{BB962C8B-B14F-4D97-AF65-F5344CB8AC3E}">
        <p14:creationId xmlns:p14="http://schemas.microsoft.com/office/powerpoint/2010/main" val="24993232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Methodology</a:t>
            </a:r>
            <a:br>
              <a:rPr lang="en-US" b="1" dirty="0" smtClean="0"/>
            </a:br>
            <a:endParaRPr lang="en-US" dirty="0"/>
          </a:p>
        </p:txBody>
      </p:sp>
      <p:sp>
        <p:nvSpPr>
          <p:cNvPr id="3" name="عنصر نائب للمحتوى 2"/>
          <p:cNvSpPr>
            <a:spLocks noGrp="1"/>
          </p:cNvSpPr>
          <p:nvPr>
            <p:ph idx="1"/>
          </p:nvPr>
        </p:nvSpPr>
        <p:spPr/>
        <p:txBody>
          <a:bodyPr>
            <a:noAutofit/>
          </a:bodyPr>
          <a:lstStyle/>
          <a:p>
            <a:pPr marL="285750" indent="-285750" algn="l" defTabSz="914400" rtl="0">
              <a:buFont typeface="Wingdings" panose="05000000000000000000" pitchFamily="2" charset="2"/>
              <a:buChar char="Ø"/>
            </a:pPr>
            <a:r>
              <a:rPr lang="en-US" dirty="0">
                <a:solidFill>
                  <a:schemeClr val="tx1"/>
                </a:solidFill>
              </a:rPr>
              <a:t>Analyze the water resources system for Tubas Governorate.</a:t>
            </a:r>
          </a:p>
          <a:p>
            <a:pPr marL="285750" indent="-285750" algn="l" defTabSz="914400" rtl="0">
              <a:buFont typeface="Wingdings" panose="05000000000000000000" pitchFamily="2" charset="2"/>
              <a:buChar char="Ø"/>
            </a:pPr>
            <a:r>
              <a:rPr lang="en-US" dirty="0">
                <a:solidFill>
                  <a:schemeClr val="tx1"/>
                </a:solidFill>
              </a:rPr>
              <a:t> Evaluate the water supply and demand conditions which will include studying the existing wells, surface water and water needs both for agriculture and municipal uses.</a:t>
            </a:r>
          </a:p>
          <a:p>
            <a:pPr marL="285750" indent="-285750" algn="l" defTabSz="914400" rtl="0">
              <a:buFont typeface="Wingdings" panose="05000000000000000000" pitchFamily="2" charset="2"/>
              <a:buChar char="Ø"/>
            </a:pPr>
            <a:r>
              <a:rPr lang="en-US" dirty="0">
                <a:solidFill>
                  <a:schemeClr val="tx1"/>
                </a:solidFill>
              </a:rPr>
              <a:t>After that the future water demand will be studied, that means estimating future population, future demand and future consumption rate.</a:t>
            </a:r>
          </a:p>
        </p:txBody>
      </p:sp>
    </p:spTree>
    <p:extLst>
      <p:ext uri="{BB962C8B-B14F-4D97-AF65-F5344CB8AC3E}">
        <p14:creationId xmlns:p14="http://schemas.microsoft.com/office/powerpoint/2010/main" val="311928170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p:cNvSpPr/>
          <p:nvPr/>
        </p:nvSpPr>
        <p:spPr>
          <a:xfrm>
            <a:off x="990600" y="1600200"/>
            <a:ext cx="5638800" cy="2862322"/>
          </a:xfrm>
          <a:prstGeom prst="rect">
            <a:avLst/>
          </a:prstGeom>
        </p:spPr>
        <p:txBody>
          <a:bodyPr wrap="square">
            <a:spAutoFit/>
          </a:bodyPr>
          <a:lstStyle/>
          <a:p>
            <a:pPr marL="285750" indent="-285750">
              <a:buFont typeface="Wingdings" panose="05000000000000000000" pitchFamily="2" charset="2"/>
              <a:buChar char="Ø"/>
            </a:pPr>
            <a:r>
              <a:rPr lang="en-US" dirty="0"/>
              <a:t> To bridge the gap between existing supply and future demand, the project will propose new sources such as water harvesting, rehabilitation of existing water network and digging of new groundwater wells</a:t>
            </a:r>
            <a:r>
              <a:rPr lang="en-US" dirty="0" smtClean="0"/>
              <a:t>.</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Based on the proposed new sources, an investment plan will be developed to include the needed infrastructure to provide the additional water quantities to the different communities.</a:t>
            </a:r>
          </a:p>
        </p:txBody>
      </p:sp>
    </p:spTree>
    <p:extLst>
      <p:ext uri="{BB962C8B-B14F-4D97-AF65-F5344CB8AC3E}">
        <p14:creationId xmlns:p14="http://schemas.microsoft.com/office/powerpoint/2010/main" val="33466806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599" y="609600"/>
            <a:ext cx="6347713" cy="914400"/>
          </a:xfrm>
        </p:spPr>
        <p:txBody>
          <a:bodyPr/>
          <a:lstStyle/>
          <a:p>
            <a:pPr rtl="0"/>
            <a:r>
              <a:rPr lang="en-US" dirty="0" smtClean="0"/>
              <a:t>Existing Water Situation</a:t>
            </a:r>
            <a:r>
              <a:rPr lang="ar-SA" dirty="0" smtClean="0"/>
              <a:t>  </a:t>
            </a:r>
            <a:endParaRPr lang="en-US" dirty="0"/>
          </a:p>
        </p:txBody>
      </p:sp>
      <p:sp>
        <p:nvSpPr>
          <p:cNvPr id="3" name="عنصر نائب للمحتوى 2"/>
          <p:cNvSpPr>
            <a:spLocks noGrp="1"/>
          </p:cNvSpPr>
          <p:nvPr>
            <p:ph idx="1"/>
          </p:nvPr>
        </p:nvSpPr>
        <p:spPr>
          <a:xfrm>
            <a:off x="609598" y="1676400"/>
            <a:ext cx="6347714" cy="3880773"/>
          </a:xfrm>
        </p:spPr>
        <p:txBody>
          <a:bodyPr>
            <a:noAutofit/>
          </a:bodyPr>
          <a:lstStyle/>
          <a:p>
            <a:pPr algn="l" rtl="0"/>
            <a:r>
              <a:rPr lang="en-US" sz="1600" dirty="0"/>
              <a:t>The number of </a:t>
            </a:r>
            <a:r>
              <a:rPr lang="en-US" sz="1600" dirty="0" smtClean="0"/>
              <a:t>communities in </a:t>
            </a:r>
            <a:r>
              <a:rPr lang="en-US" sz="1600" dirty="0"/>
              <a:t>the Governorate is 19, including 12 communities </a:t>
            </a:r>
            <a:r>
              <a:rPr lang="en-US" sz="1600" dirty="0" smtClean="0"/>
              <a:t>that </a:t>
            </a:r>
            <a:r>
              <a:rPr lang="en-US" sz="1600" dirty="0"/>
              <a:t>do not have water </a:t>
            </a:r>
            <a:r>
              <a:rPr lang="en-US" sz="1600" dirty="0" smtClean="0"/>
              <a:t>networks.</a:t>
            </a:r>
            <a:endParaRPr lang="ar-SA" sz="1600" dirty="0" smtClean="0"/>
          </a:p>
          <a:p>
            <a:pPr algn="l" rtl="0"/>
            <a:r>
              <a:rPr lang="en-US" sz="1600" dirty="0" smtClean="0"/>
              <a:t> There </a:t>
            </a:r>
            <a:r>
              <a:rPr lang="en-US" sz="1600" dirty="0"/>
              <a:t>are only 2 wells in </a:t>
            </a:r>
            <a:r>
              <a:rPr lang="en-US" sz="1600" dirty="0" smtClean="0"/>
              <a:t>Tubas </a:t>
            </a:r>
            <a:r>
              <a:rPr lang="en-US" sz="1600" dirty="0"/>
              <a:t>Governorate </a:t>
            </a:r>
            <a:r>
              <a:rPr lang="en-US" sz="1600" dirty="0" smtClean="0"/>
              <a:t>that </a:t>
            </a:r>
            <a:r>
              <a:rPr lang="en-US" sz="1600" dirty="0"/>
              <a:t>supply it with </a:t>
            </a:r>
            <a:r>
              <a:rPr lang="en-US" sz="1600" dirty="0" smtClean="0"/>
              <a:t>drinking water which are Tubas and Tammoun wells.</a:t>
            </a:r>
          </a:p>
          <a:p>
            <a:pPr algn="l" rtl="0"/>
            <a:r>
              <a:rPr lang="en-US" sz="1600" dirty="0" smtClean="0"/>
              <a:t>The </a:t>
            </a:r>
            <a:r>
              <a:rPr lang="en-US" sz="1600" dirty="0"/>
              <a:t>main and urgent objective of </a:t>
            </a:r>
            <a:r>
              <a:rPr lang="en-US" sz="1600" dirty="0" smtClean="0"/>
              <a:t>this </a:t>
            </a:r>
            <a:r>
              <a:rPr lang="en-US" sz="1600" dirty="0"/>
              <a:t>project is to improve and increase </a:t>
            </a:r>
            <a:r>
              <a:rPr lang="en-US" sz="1600" dirty="0" smtClean="0"/>
              <a:t>the average </a:t>
            </a:r>
            <a:r>
              <a:rPr lang="en-US" sz="1600" dirty="0"/>
              <a:t>supply of drinking water in all Palestinian communities in Tubas </a:t>
            </a:r>
            <a:r>
              <a:rPr lang="en-US" sz="1600" dirty="0" smtClean="0"/>
              <a:t>Governorate by </a:t>
            </a:r>
            <a:r>
              <a:rPr lang="en-US" sz="1600" dirty="0"/>
              <a:t>rehabilitating existing internal water networks to reduce the percentage of loss,</a:t>
            </a:r>
          </a:p>
          <a:p>
            <a:pPr algn="l" rtl="0"/>
            <a:r>
              <a:rPr lang="en-US" sz="1600" dirty="0"/>
              <a:t>building water reservoirs and installing booster pumps and main lines to convey </a:t>
            </a:r>
            <a:r>
              <a:rPr lang="en-US" sz="1600" dirty="0" smtClean="0"/>
              <a:t>water to </a:t>
            </a:r>
            <a:r>
              <a:rPr lang="en-US" sz="1600" dirty="0"/>
              <a:t>both the served and currently un-served communities.</a:t>
            </a:r>
          </a:p>
        </p:txBody>
      </p:sp>
    </p:spTree>
    <p:extLst>
      <p:ext uri="{BB962C8B-B14F-4D97-AF65-F5344CB8AC3E}">
        <p14:creationId xmlns:p14="http://schemas.microsoft.com/office/powerpoint/2010/main" val="1306790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SD - cor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SD - core">
      <a:majorFont>
        <a:latin typeface="Trebuchet MS" panose="020B0603020202020204"/>
        <a:ea typeface=""/>
        <a:cs typeface=""/>
      </a:majorFont>
      <a:minorFont>
        <a:latin typeface="Trebuchet MS" panose="020B0603020202020204"/>
        <a:ea typeface=""/>
        <a:cs typeface=""/>
      </a:minorFont>
    </a:fontScheme>
    <a:fmtScheme name="Facet SD - cor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acet SD - cor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ppt/theme/themeOverride2.xml><?xml version="1.0" encoding="utf-8"?>
<a:themeOverride xmlns:a="http://schemas.openxmlformats.org/drawingml/2006/main">
  <a:clrScheme name="Facet SD - cor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ppt/theme/themeOverride3.xml><?xml version="1.0" encoding="utf-8"?>
<a:themeOverride xmlns:a="http://schemas.openxmlformats.org/drawingml/2006/main">
  <a:clrScheme name="Facet SD - cor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docProps/app.xml><?xml version="1.0" encoding="utf-8"?>
<Properties xmlns="http://schemas.openxmlformats.org/officeDocument/2006/extended-properties" xmlns:vt="http://schemas.openxmlformats.org/officeDocument/2006/docPropsVTypes">
  <Template/>
  <TotalTime>1246</TotalTime>
  <Words>2137</Words>
  <Application>Microsoft Office PowerPoint</Application>
  <PresentationFormat>On-screen Show (4:3)</PresentationFormat>
  <Paragraphs>335</Paragraphs>
  <Slides>55</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55</vt:i4>
      </vt:variant>
    </vt:vector>
  </HeadingPairs>
  <TitlesOfParts>
    <vt:vector size="64" baseType="lpstr">
      <vt:lpstr>Arial</vt:lpstr>
      <vt:lpstr>Calibri</vt:lpstr>
      <vt:lpstr>Cambria Math</vt:lpstr>
      <vt:lpstr>Tahoma</vt:lpstr>
      <vt:lpstr>Times New Roman</vt:lpstr>
      <vt:lpstr>Trebuchet MS</vt:lpstr>
      <vt:lpstr>Wingdings</vt:lpstr>
      <vt:lpstr>Wingdings 3</vt:lpstr>
      <vt:lpstr>Facet</vt:lpstr>
      <vt:lpstr>Master Plan For Tubas Governorate</vt:lpstr>
      <vt:lpstr>Main points</vt:lpstr>
      <vt:lpstr>PowerPoint Presentation</vt:lpstr>
      <vt:lpstr>Water Resources Management</vt:lpstr>
      <vt:lpstr>PowerPoint Presentation</vt:lpstr>
      <vt:lpstr>objectives</vt:lpstr>
      <vt:lpstr>Methodology </vt:lpstr>
      <vt:lpstr>PowerPoint Presentation</vt:lpstr>
      <vt:lpstr>Existing Water Situation  </vt:lpstr>
      <vt:lpstr>Basins</vt:lpstr>
      <vt:lpstr>Wells &amp; springs</vt:lpstr>
      <vt:lpstr>Water sectors</vt:lpstr>
      <vt:lpstr>Water sectors</vt:lpstr>
      <vt:lpstr>Future Water Needs</vt:lpstr>
      <vt:lpstr>PowerPoint Presentation</vt:lpstr>
      <vt:lpstr>losses</vt:lpstr>
      <vt:lpstr>Losses in urban &amp; rural areas</vt:lpstr>
      <vt:lpstr>Future Water Demand </vt:lpstr>
      <vt:lpstr>Urban areas</vt:lpstr>
      <vt:lpstr>Rural piped areas</vt:lpstr>
      <vt:lpstr>Rural un-piped areas</vt:lpstr>
      <vt:lpstr>Clustering communities </vt:lpstr>
      <vt:lpstr>Geographical Location </vt:lpstr>
      <vt:lpstr>Topography</vt:lpstr>
      <vt:lpstr>PowerPoint Presentation</vt:lpstr>
      <vt:lpstr>PowerPoint Presentation</vt:lpstr>
      <vt:lpstr>PowerPoint Presentation</vt:lpstr>
      <vt:lpstr>PowerPoint Presentation</vt:lpstr>
      <vt:lpstr>Bridging the Gap</vt:lpstr>
      <vt:lpstr>Water Harvesting</vt:lpstr>
      <vt:lpstr>Water Harvesting</vt:lpstr>
      <vt:lpstr>Rehabilitation</vt:lpstr>
      <vt:lpstr>Rehabilitation</vt:lpstr>
      <vt:lpstr>Remaining Gap</vt:lpstr>
      <vt:lpstr>Groundwater Wells</vt:lpstr>
      <vt:lpstr>Water Distribution Plan</vt:lpstr>
      <vt:lpstr>Water Distribution Plan</vt:lpstr>
      <vt:lpstr>Water Distribution Plan</vt:lpstr>
      <vt:lpstr>Project Components Design</vt:lpstr>
      <vt:lpstr>wells</vt:lpstr>
      <vt:lpstr>Pumps</vt:lpstr>
      <vt:lpstr>PowerPoint Presentation</vt:lpstr>
      <vt:lpstr>Pumps</vt:lpstr>
      <vt:lpstr>Pipes</vt:lpstr>
      <vt:lpstr>PowerPoint Presentation</vt:lpstr>
      <vt:lpstr>PowerPoint Presentation</vt:lpstr>
      <vt:lpstr>Reservoirs</vt:lpstr>
      <vt:lpstr>North West Tubas Localities (2014)</vt:lpstr>
      <vt:lpstr>Kherbet Ar-Ras Al-Ahmar Cluster (2018)</vt:lpstr>
      <vt:lpstr>Bardala Cluster(2018)</vt:lpstr>
      <vt:lpstr>West localities (2018)</vt:lpstr>
      <vt:lpstr>Bqie'a 2 well project (2028)</vt:lpstr>
      <vt:lpstr>Recommendation</vt:lpstr>
      <vt:lpstr>Recommendation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  عزيزتي عبير انا شفت هاد المناسب  ازا في اشيا بدك تشيليها شيلي وابعتيلي ياه مرة تانية عشان اشوفه</dc:title>
  <dc:creator>Eng. ReRe</dc:creator>
  <cp:lastModifiedBy>double click</cp:lastModifiedBy>
  <cp:revision>92</cp:revision>
  <dcterms:created xsi:type="dcterms:W3CDTF">2012-12-31T18:51:09Z</dcterms:created>
  <dcterms:modified xsi:type="dcterms:W3CDTF">2013-01-06T08:17:34Z</dcterms:modified>
</cp:coreProperties>
</file>