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79" r:id="rId7"/>
    <p:sldId id="280" r:id="rId8"/>
    <p:sldId id="261" r:id="rId9"/>
    <p:sldId id="262" r:id="rId10"/>
    <p:sldId id="264" r:id="rId11"/>
    <p:sldId id="265" r:id="rId12"/>
    <p:sldId id="267" r:id="rId13"/>
    <p:sldId id="271" r:id="rId14"/>
    <p:sldId id="266" r:id="rId15"/>
    <p:sldId id="268" r:id="rId16"/>
    <p:sldId id="269" r:id="rId17"/>
    <p:sldId id="270" r:id="rId18"/>
    <p:sldId id="272" r:id="rId19"/>
    <p:sldId id="273" r:id="rId20"/>
    <p:sldId id="274" r:id="rId21"/>
    <p:sldId id="276" r:id="rId22"/>
    <p:sldId id="277" r:id="rId23"/>
    <p:sldId id="278" r:id="rId24"/>
    <p:sldId id="275" r:id="rId25"/>
  </p:sldIdLst>
  <p:sldSz cx="12192000" cy="6858000"/>
  <p:notesSz cx="6858000" cy="91440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Verdana" panose="020B0604030504040204" pitchFamily="34" charset="0"/>
      <p:regular r:id="rId31"/>
      <p:bold r:id="rId32"/>
      <p:italic r:id="rId33"/>
      <p:boldItalic r:id="rId34"/>
    </p:embeddedFont>
    <p:embeddedFont>
      <p:font typeface="Trebuchet MS" panose="020B0603020202020204" pitchFamily="34" charset="0"/>
      <p:regular r:id="rId35"/>
      <p:bold r:id="rId36"/>
      <p:italic r:id="rId37"/>
      <p:boldItalic r:id="rId38"/>
    </p:embeddedFont>
    <p:embeddedFont>
      <p:font typeface="Aharoni" panose="020B0604020202020204" charset="-79"/>
      <p:bold r:id="rId39"/>
    </p:embeddedFont>
    <p:embeddedFont>
      <p:font typeface="Questrial" panose="020B0604020202020204" charset="0"/>
      <p:regular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05" autoAdjust="0"/>
  </p:normalViewPr>
  <p:slideViewPr>
    <p:cSldViewPr snapToGrid="0">
      <p:cViewPr varScale="1">
        <p:scale>
          <a:sx n="78" d="100"/>
          <a:sy n="78" d="100"/>
        </p:scale>
        <p:origin x="396" y="5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1">
    <p:pos x="6000" y="0"/>
    <p:text>in order to solve these problems a simple smart  parking system is developed using the arduino and advanced technology compnent
-Noora Dmedi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8622954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88701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200">
                <a:solidFill>
                  <a:srgbClr val="4F4E4E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which is a synchronous serial data protocol used by microcontrollers for communicating with one or more peripheral devices quickly over short distances.</a:t>
            </a:r>
          </a:p>
        </p:txBody>
      </p:sp>
    </p:spTree>
    <p:extLst>
      <p:ext uri="{BB962C8B-B14F-4D97-AF65-F5344CB8AC3E}">
        <p14:creationId xmlns:p14="http://schemas.microsoft.com/office/powerpoint/2010/main" val="1721053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42716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1560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47064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93526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69298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91262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19283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420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15287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41211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54783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2616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2369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149386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4771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2003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1154954" y="1447800"/>
            <a:ext cx="8825657" cy="33295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7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154954" y="4777380"/>
            <a:ext cx="8825657" cy="8614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000" b="0" i="0" u="none" strike="noStrike" cap="non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ctr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ctr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ctr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ctr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ctr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ctr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ctr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ctr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noramic Picture with Caption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1154955" y="4800587"/>
            <a:ext cx="8825657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24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pic" idx="2"/>
          </p:nvPr>
        </p:nvSpPr>
        <p:spPr>
          <a:xfrm>
            <a:off x="1154954" y="685800"/>
            <a:ext cx="8825657" cy="3640666"/>
          </a:xfrm>
          <a:prstGeom prst="roundRect">
            <a:avLst>
              <a:gd name="adj" fmla="val 1858"/>
            </a:avLst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1154955" y="5367325"/>
            <a:ext cx="8825655" cy="493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1154954" y="1447800"/>
            <a:ext cx="8825659" cy="1981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48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1154954" y="3657600"/>
            <a:ext cx="8825659" cy="236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with Caption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1574800" y="1447800"/>
            <a:ext cx="7999315" cy="23233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48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1930400" y="3771173"/>
            <a:ext cx="7279649" cy="342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small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2"/>
          </p:nvPr>
        </p:nvSpPr>
        <p:spPr>
          <a:xfrm>
            <a:off x="1154954" y="4350657"/>
            <a:ext cx="8825659" cy="1676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4" name="Shape 94"/>
          <p:cNvSpPr txBox="1"/>
          <p:nvPr/>
        </p:nvSpPr>
        <p:spPr>
          <a:xfrm>
            <a:off x="898295" y="971253"/>
            <a:ext cx="801912" cy="196976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 sz="12200" b="0" i="0" u="none" strike="noStrike" cap="non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95" name="Shape 95"/>
          <p:cNvSpPr txBox="1"/>
          <p:nvPr/>
        </p:nvSpPr>
        <p:spPr>
          <a:xfrm>
            <a:off x="9330489" y="2613786"/>
            <a:ext cx="801912" cy="196976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 sz="12200" b="0" i="0" u="none" strike="noStrike" cap="non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ame Card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1154954" y="3124200"/>
            <a:ext cx="8825659" cy="16531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4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1154954" y="4777380"/>
            <a:ext cx="8825659" cy="8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000" b="0" i="0" u="none" strike="noStrike" cap="non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32947" y="1981200"/>
            <a:ext cx="2946865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400" b="0" i="0" u="none" strike="noStrike" cap="non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0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body" idx="2"/>
          </p:nvPr>
        </p:nvSpPr>
        <p:spPr>
          <a:xfrm>
            <a:off x="652462" y="2667000"/>
            <a:ext cx="2927350" cy="35893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body" idx="3"/>
          </p:nvPr>
        </p:nvSpPr>
        <p:spPr>
          <a:xfrm>
            <a:off x="3883658" y="1981200"/>
            <a:ext cx="2936241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400" b="0" i="0" u="none" strike="noStrike" cap="non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0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4"/>
          </p:nvPr>
        </p:nvSpPr>
        <p:spPr>
          <a:xfrm>
            <a:off x="3873105" y="2667000"/>
            <a:ext cx="2946793" cy="35893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5"/>
          </p:nvPr>
        </p:nvSpPr>
        <p:spPr>
          <a:xfrm>
            <a:off x="7124700" y="1981200"/>
            <a:ext cx="2932112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400" b="0" i="0" u="none" strike="noStrike" cap="non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0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body" idx="6"/>
          </p:nvPr>
        </p:nvSpPr>
        <p:spPr>
          <a:xfrm>
            <a:off x="7124700" y="2667000"/>
            <a:ext cx="2932112" cy="35893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cxnSp>
        <p:nvCxnSpPr>
          <p:cNvPr id="110" name="Shape 110"/>
          <p:cNvCxnSpPr/>
          <p:nvPr/>
        </p:nvCxnSpPr>
        <p:spPr>
          <a:xfrm>
            <a:off x="3726142" y="2133600"/>
            <a:ext cx="0" cy="3962399"/>
          </a:xfrm>
          <a:prstGeom prst="straightConnector1">
            <a:avLst/>
          </a:prstGeom>
          <a:noFill/>
          <a:ln w="12700" cap="flat" cmpd="sng">
            <a:solidFill>
              <a:srgbClr val="86D1D8">
                <a:alpha val="4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" name="Shape 111"/>
          <p:cNvCxnSpPr/>
          <p:nvPr/>
        </p:nvCxnSpPr>
        <p:spPr>
          <a:xfrm>
            <a:off x="6962227" y="2133600"/>
            <a:ext cx="0" cy="3966881"/>
          </a:xfrm>
          <a:prstGeom prst="straightConnector1">
            <a:avLst/>
          </a:prstGeom>
          <a:noFill/>
          <a:ln w="12700" cap="flat" cmpd="sng">
            <a:solidFill>
              <a:srgbClr val="86D1D8">
                <a:alpha val="4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2" name="Shape 112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Picture Colum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52462" y="4250948"/>
            <a:ext cx="2940049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400" b="0" i="0" u="none" strike="noStrike" cap="non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0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pic" idx="2"/>
          </p:nvPr>
        </p:nvSpPr>
        <p:spPr>
          <a:xfrm>
            <a:off x="652462" y="2209800"/>
            <a:ext cx="2940049" cy="1524000"/>
          </a:xfrm>
          <a:prstGeom prst="roundRect">
            <a:avLst>
              <a:gd name="adj" fmla="val 1858"/>
            </a:avLst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3"/>
          </p:nvPr>
        </p:nvSpPr>
        <p:spPr>
          <a:xfrm>
            <a:off x="652462" y="4827210"/>
            <a:ext cx="2940049" cy="6591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4"/>
          </p:nvPr>
        </p:nvSpPr>
        <p:spPr>
          <a:xfrm>
            <a:off x="3889375" y="4250948"/>
            <a:ext cx="2930525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400" b="0" i="0" u="none" strike="noStrike" cap="non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0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21" name="Shape 121"/>
          <p:cNvSpPr>
            <a:spLocks noGrp="1"/>
          </p:cNvSpPr>
          <p:nvPr>
            <p:ph type="pic" idx="5"/>
          </p:nvPr>
        </p:nvSpPr>
        <p:spPr>
          <a:xfrm>
            <a:off x="3889373" y="2209800"/>
            <a:ext cx="2930525" cy="1524000"/>
          </a:xfrm>
          <a:prstGeom prst="roundRect">
            <a:avLst>
              <a:gd name="adj" fmla="val 1858"/>
            </a:avLst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body" idx="6"/>
          </p:nvPr>
        </p:nvSpPr>
        <p:spPr>
          <a:xfrm>
            <a:off x="3888021" y="4827210"/>
            <a:ext cx="2934406" cy="6591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7"/>
          </p:nvPr>
        </p:nvSpPr>
        <p:spPr>
          <a:xfrm>
            <a:off x="7124700" y="4250948"/>
            <a:ext cx="2932112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400" b="0" i="0" u="none" strike="noStrike" cap="non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0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24" name="Shape 124"/>
          <p:cNvSpPr>
            <a:spLocks noGrp="1"/>
          </p:cNvSpPr>
          <p:nvPr>
            <p:ph type="pic" idx="8"/>
          </p:nvPr>
        </p:nvSpPr>
        <p:spPr>
          <a:xfrm>
            <a:off x="7124699" y="2209800"/>
            <a:ext cx="2932112" cy="1524000"/>
          </a:xfrm>
          <a:prstGeom prst="roundRect">
            <a:avLst>
              <a:gd name="adj" fmla="val 1858"/>
            </a:avLst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9"/>
          </p:nvPr>
        </p:nvSpPr>
        <p:spPr>
          <a:xfrm>
            <a:off x="7124575" y="4827207"/>
            <a:ext cx="2935996" cy="6591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cxnSp>
        <p:nvCxnSpPr>
          <p:cNvPr id="126" name="Shape 126"/>
          <p:cNvCxnSpPr/>
          <p:nvPr/>
        </p:nvCxnSpPr>
        <p:spPr>
          <a:xfrm>
            <a:off x="3726142" y="2133600"/>
            <a:ext cx="0" cy="3962399"/>
          </a:xfrm>
          <a:prstGeom prst="straightConnector1">
            <a:avLst/>
          </a:prstGeom>
          <a:noFill/>
          <a:ln w="12700" cap="flat" cmpd="sng">
            <a:solidFill>
              <a:srgbClr val="86D1D8">
                <a:alpha val="4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" name="Shape 127"/>
          <p:cNvCxnSpPr/>
          <p:nvPr/>
        </p:nvCxnSpPr>
        <p:spPr>
          <a:xfrm>
            <a:off x="6962227" y="2133600"/>
            <a:ext cx="0" cy="3966881"/>
          </a:xfrm>
          <a:prstGeom prst="straightConnector1">
            <a:avLst/>
          </a:prstGeom>
          <a:noFill/>
          <a:ln w="12700" cap="flat" cmpd="sng">
            <a:solidFill>
              <a:srgbClr val="86D1D8">
                <a:alpha val="4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8" name="Shape 128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 rot="5400000">
            <a:off x="3478842" y="-322612"/>
            <a:ext cx="4195480" cy="894654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4130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742950" marR="0" lvl="1" indent="-19430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143000" marR="0" lvl="2" indent="-14731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600200" marR="0" lvl="3" indent="-15748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057400" marR="0" lvl="4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506000" marR="0" lvl="5" indent="-1615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971800" marR="0" lvl="6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429000" marR="0" lvl="7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886200" marR="0" lvl="8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 rot="5400000">
            <a:off x="6267450" y="2466974"/>
            <a:ext cx="5826124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 rot="5400000">
            <a:off x="1679574" y="-139698"/>
            <a:ext cx="5368924" cy="74231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4130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742950" marR="0" lvl="1" indent="-19430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143000" marR="0" lvl="2" indent="-14731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600200" marR="0" lvl="3" indent="-15748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057400" marR="0" lvl="4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506000" marR="0" lvl="5" indent="-1615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971800" marR="0" lvl="6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429000" marR="0" lvl="7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886200" marR="0" lvl="8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1103312" y="2052917"/>
            <a:ext cx="8946541" cy="4195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4130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742950" marR="0" lvl="1" indent="-19430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143000" marR="0" lvl="2" indent="-14731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600200" marR="0" lvl="3" indent="-15748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057400" marR="0" lvl="4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506000" marR="0" lvl="5" indent="-1615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971800" marR="0" lvl="6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429000" marR="0" lvl="7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886200" marR="0" lvl="8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1154955" y="2861733"/>
            <a:ext cx="8825657" cy="19156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4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1154954" y="4777380"/>
            <a:ext cx="8825657" cy="8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000" b="0" i="0" u="none" strike="noStrike" cap="non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1103312" y="2060575"/>
            <a:ext cx="4396339" cy="41957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742950" marR="0" lvl="1" indent="-20446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143000" marR="0" lvl="2" indent="-15748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600200" marR="0" lvl="3" indent="-1676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057400" marR="0" lvl="4" indent="-1676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506000" marR="0" lvl="5" indent="-1717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5654492" y="2056091"/>
            <a:ext cx="4396340" cy="42002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742950" marR="0" lvl="1" indent="-20446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143000" marR="0" lvl="2" indent="-15748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600200" marR="0" lvl="3" indent="-1676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057400" marR="0" lvl="4" indent="-1676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506000" marR="0" lvl="5" indent="-1717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1103312" y="1905000"/>
            <a:ext cx="4396337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400" b="0" i="0" u="none" strike="noStrike" cap="non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0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2"/>
          </p:nvPr>
        </p:nvSpPr>
        <p:spPr>
          <a:xfrm>
            <a:off x="1103312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742950" marR="0" lvl="1" indent="-20446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143000" marR="0" lvl="2" indent="-15748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600200" marR="0" lvl="3" indent="-1676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057400" marR="0" lvl="4" indent="-1676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506000" marR="0" lvl="5" indent="-1717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3"/>
          </p:nvPr>
        </p:nvSpPr>
        <p:spPr>
          <a:xfrm>
            <a:off x="5654494" y="1905000"/>
            <a:ext cx="4396339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400" b="0" i="0" u="none" strike="noStrike" cap="non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20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8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4"/>
          </p:nvPr>
        </p:nvSpPr>
        <p:spPr>
          <a:xfrm>
            <a:off x="5654494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742950" marR="0" lvl="1" indent="-20446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143000" marR="0" lvl="2" indent="-15748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600200" marR="0" lvl="3" indent="-1676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057400" marR="0" lvl="4" indent="-1676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506000" marR="0" lvl="5" indent="-1717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971800" marR="0" lvl="6" indent="-16763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429000" marR="0" lvl="7" indent="-16764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886200" marR="0" lvl="8" indent="-16764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154953" y="1447800"/>
            <a:ext cx="3401063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24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784616" y="1447800"/>
            <a:ext cx="5195997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342900" marR="0" lvl="0" indent="-24130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742950" marR="0" lvl="1" indent="-19430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143000" marR="0" lvl="2" indent="-14731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600200" marR="0" lvl="3" indent="-15748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057400" marR="0" lvl="4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506000" marR="0" lvl="5" indent="-1615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971800" marR="0" lvl="6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429000" marR="0" lvl="7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886200" marR="0" lvl="8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1154953" y="3129280"/>
            <a:ext cx="3401062" cy="28955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1153907" y="1854191"/>
            <a:ext cx="5092905" cy="1574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36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pic" idx="2"/>
          </p:nvPr>
        </p:nvSpPr>
        <p:spPr>
          <a:xfrm>
            <a:off x="6949546" y="1143000"/>
            <a:ext cx="3200399" cy="4572000"/>
          </a:xfrm>
          <a:prstGeom prst="roundRect">
            <a:avLst>
              <a:gd name="adj" fmla="val 1858"/>
            </a:avLst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1154954" y="3657600"/>
            <a:ext cx="5084979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2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1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sz="9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9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20">
            <a:alphaModFix/>
          </a:blip>
          <a:srcRect l="3613"/>
          <a:stretch/>
        </p:blipFill>
        <p:spPr>
          <a:xfrm>
            <a:off x="0" y="2669684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7"/>
          <p:cNvPicPr preferRelativeResize="0"/>
          <p:nvPr/>
        </p:nvPicPr>
        <p:blipFill rotWithShape="1">
          <a:blip r:embed="rId21">
            <a:alphaModFix/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8609011" y="1676400"/>
            <a:ext cx="2819400" cy="2819400"/>
          </a:xfrm>
          <a:prstGeom prst="ellipse">
            <a:avLst/>
          </a:prstGeom>
          <a:gradFill>
            <a:gsLst>
              <a:gs pos="0">
                <a:srgbClr val="4CB9C3">
                  <a:alpha val="6666"/>
                </a:srgbClr>
              </a:gs>
              <a:gs pos="36000">
                <a:srgbClr val="4CB9C3">
                  <a:alpha val="5882"/>
                </a:srgbClr>
              </a:gs>
              <a:gs pos="69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22">
            <a:alphaModFix/>
          </a:blip>
          <a:srcRect t="28812"/>
          <a:stretch/>
        </p:blipFill>
        <p:spPr>
          <a:xfrm>
            <a:off x="7999411" y="0"/>
            <a:ext cx="1603386" cy="1141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10"/>
          <p:cNvPicPr preferRelativeResize="0"/>
          <p:nvPr/>
        </p:nvPicPr>
        <p:blipFill rotWithShape="1">
          <a:blip r:embed="rId23">
            <a:alphaModFix/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/>
          <p:nvPr/>
        </p:nvSpPr>
        <p:spPr>
          <a:xfrm>
            <a:off x="10437811" y="0"/>
            <a:ext cx="68579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1103312" y="2052917"/>
            <a:ext cx="8946541" cy="4195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4130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20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742950" marR="0" lvl="1" indent="-19430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143000" marR="0" lvl="2" indent="-14731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600200" marR="0" lvl="3" indent="-15748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057400" marR="0" lvl="4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506000" marR="0" lvl="5" indent="-1615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971800" marR="0" lvl="6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429000" marR="0" lvl="7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886200" marR="0" lvl="8" indent="-157479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0"/>
            <a:ext cx="990598" cy="30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6"/>
            <a:ext cx="3859794" cy="304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10352539" y="295729"/>
            <a:ext cx="838198" cy="7676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-US" sz="2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ctrTitle"/>
          </p:nvPr>
        </p:nvSpPr>
        <p:spPr>
          <a:xfrm>
            <a:off x="1154954" y="713704"/>
            <a:ext cx="9753451" cy="33295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lang="en-US" sz="7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rPr>
              <a:t>Smart Parking System</a:t>
            </a:r>
            <a:br>
              <a:rPr lang="en-US" sz="7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rPr>
            </a:br>
            <a:r>
              <a:rPr lang="en-US" sz="7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rPr>
              <a:t>(SPS)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subTitle" idx="1"/>
          </p:nvPr>
        </p:nvSpPr>
        <p:spPr>
          <a:xfrm>
            <a:off x="791571" y="4148919"/>
            <a:ext cx="10400170" cy="189703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ct val="25000"/>
              <a:buFont typeface="Noto Sans Symbols"/>
              <a:buNone/>
            </a:pPr>
            <a:r>
              <a:rPr lang="en-US" sz="3600" b="0" i="0" u="none" strike="noStrike" cap="none" dirty="0">
                <a:solidFill>
                  <a:schemeClr val="tx2"/>
                </a:solidFill>
                <a:latin typeface="Questrial"/>
                <a:ea typeface="Questrial"/>
                <a:cs typeface="Questrial"/>
                <a:sym typeface="Questrial"/>
              </a:rPr>
              <a:t>Prepared by: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25000"/>
              <a:buFont typeface="Noto Sans Symbols"/>
              <a:buNone/>
            </a:pPr>
            <a:r>
              <a:rPr lang="en-US" sz="3600" b="0" i="0" u="none" strike="noStrike" cap="none" dirty="0" err="1">
                <a:solidFill>
                  <a:schemeClr val="tx2"/>
                </a:solidFill>
                <a:latin typeface="Questrial"/>
                <a:ea typeface="Questrial"/>
                <a:cs typeface="Questrial"/>
                <a:sym typeface="Questrial"/>
              </a:rPr>
              <a:t>Ma’ali</a:t>
            </a:r>
            <a:r>
              <a:rPr lang="en-US" sz="3600" b="0" i="0" u="none" strike="noStrike" cap="none" dirty="0">
                <a:solidFill>
                  <a:schemeClr val="tx2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  <a:r>
              <a:rPr lang="en-US" sz="3600" b="0" i="0" u="none" strike="noStrike" cap="none" dirty="0" err="1">
                <a:solidFill>
                  <a:schemeClr val="tx2"/>
                </a:solidFill>
                <a:latin typeface="Questrial"/>
                <a:ea typeface="Questrial"/>
                <a:cs typeface="Questrial"/>
                <a:sym typeface="Questrial"/>
              </a:rPr>
              <a:t>Hasan</a:t>
            </a:r>
            <a:r>
              <a:rPr lang="en-US" sz="3600" b="0" i="0" u="none" strike="noStrike" cap="none" dirty="0">
                <a:solidFill>
                  <a:schemeClr val="tx2"/>
                </a:solidFill>
                <a:latin typeface="Questrial"/>
                <a:ea typeface="Questrial"/>
                <a:cs typeface="Questrial"/>
                <a:sym typeface="Questrial"/>
              </a:rPr>
              <a:t>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25000"/>
              <a:buFont typeface="Noto Sans Symbols"/>
              <a:buNone/>
            </a:pPr>
            <a:r>
              <a:rPr lang="en-US" sz="3600" b="0" i="0" u="none" strike="noStrike" cap="none" dirty="0">
                <a:solidFill>
                  <a:schemeClr val="tx2"/>
                </a:solidFill>
                <a:latin typeface="Questrial"/>
                <a:ea typeface="Questrial"/>
                <a:cs typeface="Questrial"/>
                <a:sym typeface="Questrial"/>
              </a:rPr>
              <a:t>Noora Dmedi.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00" cy="140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Arduino Mega(2560) :-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220530" y="1331250"/>
            <a:ext cx="4689299" cy="4195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06400" rt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54 digital input/output pins.</a:t>
            </a:r>
          </a:p>
          <a:p>
            <a:pPr marL="457200" lvl="0" indent="-40640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16 analog inputs.</a:t>
            </a:r>
          </a:p>
          <a:p>
            <a:pPr marL="457200" lvl="0" indent="-40640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4 UARTs (hardware serial ports).</a:t>
            </a:r>
          </a:p>
          <a:p>
            <a:pPr marL="457200" lvl="0" indent="-40640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The Arduino IDE(1.6.7 v).</a:t>
            </a:r>
          </a:p>
          <a:p>
            <a:pPr marL="0" lvl="0" indent="-6985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0" lvl="0" indent="-6985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0" lvl="0" indent="-6985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0" lvl="0" indent="-6985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00" name="Shape 2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375" y="1562050"/>
            <a:ext cx="5289150" cy="439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lang="en-US"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rPr>
              <a:t>Force Sensor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436728" y="1264123"/>
            <a:ext cx="9053565" cy="51776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 sz="2800" b="1" i="0" u="none" strike="noStrike" cap="none" dirty="0">
                <a:solidFill>
                  <a:schemeClr val="lt1"/>
                </a:solidFill>
                <a:sym typeface="Questrial"/>
              </a:rPr>
              <a:t>Used as an indicator if a car is on the gate and need to enter.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Used to control the position of the shaft for the servo motor to open the gate.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Read analog value from force sensor .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Whenever it exceeds a certain value then it is known a car wants to enter the park.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10KOhm to connect it with the Arduino.</a:t>
            </a:r>
          </a:p>
        </p:txBody>
      </p:sp>
      <p:pic>
        <p:nvPicPr>
          <p:cNvPr id="207" name="Shape 2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18274" y="3984499"/>
            <a:ext cx="3629925" cy="271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00" cy="140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RFID Reader and Tags</a:t>
            </a:r>
          </a:p>
        </p:txBody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646100" y="1320575"/>
            <a:ext cx="9723300" cy="5012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</a:pPr>
            <a:r>
              <a:rPr lang="en-US" sz="2400" b="1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RFID device serves the same purpose as a bar code .</a:t>
            </a:r>
          </a:p>
          <a:p>
            <a:pPr marL="457200" lvl="0" indent="-3810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</a:pPr>
            <a:r>
              <a:rPr lang="en-US" sz="2400" b="1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provides a unique identifier for each driver.</a:t>
            </a:r>
          </a:p>
          <a:p>
            <a:pPr marL="457200" lvl="0" indent="-3810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</a:pPr>
            <a:r>
              <a:rPr lang="en-US" sz="2400" b="1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connect it with Arduino we use the SPI protocol.</a:t>
            </a:r>
          </a:p>
          <a:p>
            <a:pPr marL="457200" lvl="0" indent="-3810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</a:pPr>
            <a:r>
              <a:rPr lang="en-US" sz="2400" b="1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Consider the Arduino  as master and the readers as slaves.</a:t>
            </a:r>
          </a:p>
          <a:p>
            <a:pPr marL="0" lvl="0" indent="0" rtl="1">
              <a:lnSpc>
                <a:spcPct val="150000"/>
              </a:lnSpc>
              <a:spcBef>
                <a:spcPts val="0"/>
              </a:spcBef>
              <a:buNone/>
            </a:pPr>
            <a:endParaRPr sz="2400" b="1" dirty="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1" name="Shape 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447095">
            <a:off x="8733824" y="2501476"/>
            <a:ext cx="3121374" cy="3121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00" cy="140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600" dirty="0">
                <a:solidFill>
                  <a:srgbClr val="FFFFFF"/>
                </a:solidFill>
                <a:latin typeface="Aharoni" panose="02010803020104030203" pitchFamily="2" charset="-79"/>
                <a:ea typeface="Times New Roman"/>
                <a:cs typeface="Aharoni" panose="02010803020104030203" pitchFamily="2" charset="-79"/>
                <a:sym typeface="Times New Roman"/>
              </a:rPr>
              <a:t>Real Time Clock 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DS1307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147957" y="1359990"/>
            <a:ext cx="8946600" cy="449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250000"/>
              </a:lnSpc>
              <a:spcBef>
                <a:spcPts val="0"/>
              </a:spcBef>
              <a:buSzPct val="100000"/>
            </a:pPr>
            <a:r>
              <a:rPr lang="en-US" sz="2800" b="1" dirty="0"/>
              <a:t>To save the time of entering and leaving for each driver.</a:t>
            </a:r>
          </a:p>
          <a:p>
            <a:pPr marL="457200" lvl="0" indent="-381000" rtl="0">
              <a:lnSpc>
                <a:spcPct val="250000"/>
              </a:lnSpc>
              <a:spcBef>
                <a:spcPts val="0"/>
              </a:spcBef>
              <a:buSzPct val="100000"/>
            </a:pPr>
            <a:r>
              <a:rPr lang="en-US" sz="2800" b="1" dirty="0"/>
              <a:t>Use the I2C </a:t>
            </a:r>
            <a:r>
              <a:rPr lang="en-US" sz="2800" b="1" dirty="0" smtClean="0"/>
              <a:t>protocol </a:t>
            </a:r>
            <a:r>
              <a:rPr lang="en-US" sz="2800" b="1" dirty="0"/>
              <a:t>to connect it with the </a:t>
            </a:r>
            <a:r>
              <a:rPr lang="en-US" sz="2800" b="1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Arduino.</a:t>
            </a: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endParaRPr sz="2800" b="1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endParaRPr sz="2800" b="1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9" name="Shape 2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925384">
            <a:off x="8770144" y="2963381"/>
            <a:ext cx="3032080" cy="33418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00" cy="140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4375"/>
              <a:buFont typeface="Arial"/>
              <a:buNone/>
            </a:pPr>
            <a:r>
              <a:rPr lang="en-US" sz="32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Servo Motor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34375"/>
              <a:buFont typeface="Arial"/>
              <a:buNone/>
            </a:pPr>
            <a:endParaRPr sz="32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34375"/>
              <a:buFont typeface="Arial"/>
              <a:buNone/>
            </a:pPr>
            <a:endParaRPr sz="32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>
              <a:spcBef>
                <a:spcPts val="0"/>
              </a:spcBef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28516" y="1297286"/>
            <a:ext cx="7369072" cy="523999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>
              <a:lnSpc>
                <a:spcPct val="200000"/>
              </a:lnSpc>
              <a:spcBef>
                <a:spcPts val="0"/>
              </a:spcBef>
              <a:buSzPct val="100000"/>
              <a:buFont typeface="Trebuchet MS"/>
            </a:pPr>
            <a:r>
              <a:rPr lang="en-US" sz="2400" dirty="0">
                <a:latin typeface="Trebuchet MS"/>
                <a:ea typeface="Trebuchet MS"/>
                <a:cs typeface="Trebuchet MS"/>
                <a:sym typeface="Trebuchet MS"/>
              </a:rPr>
              <a:t>Servo Motor  </a:t>
            </a:r>
            <a:r>
              <a:rPr lang="en-US" sz="2400" dirty="0" smtClean="0">
                <a:latin typeface="Trebuchet MS"/>
                <a:ea typeface="Trebuchet MS"/>
                <a:cs typeface="Trebuchet MS"/>
                <a:sym typeface="Trebuchet MS"/>
              </a:rPr>
              <a:t>which is used for controlling shaft movement.</a:t>
            </a:r>
          </a:p>
          <a:p>
            <a:pPr marL="457200" lvl="0" indent="-381000" rtl="0">
              <a:lnSpc>
                <a:spcPct val="200000"/>
              </a:lnSpc>
              <a:spcBef>
                <a:spcPts val="0"/>
              </a:spcBef>
              <a:buSzPct val="100000"/>
              <a:buFont typeface="Trebuchet MS"/>
            </a:pPr>
            <a:r>
              <a:rPr lang="en-US" sz="2400" dirty="0" smtClean="0">
                <a:latin typeface="Trebuchet MS"/>
                <a:ea typeface="Trebuchet MS"/>
                <a:cs typeface="Trebuchet MS"/>
                <a:sym typeface="Trebuchet MS"/>
              </a:rPr>
              <a:t>The </a:t>
            </a:r>
            <a:r>
              <a:rPr lang="en-US" sz="2400" dirty="0">
                <a:latin typeface="Trebuchet MS"/>
                <a:ea typeface="Trebuchet MS"/>
                <a:cs typeface="Trebuchet MS"/>
                <a:sym typeface="Trebuchet MS"/>
              </a:rPr>
              <a:t>servo shaft </a:t>
            </a:r>
            <a:r>
              <a:rPr lang="en-US" sz="2400" dirty="0" smtClean="0">
                <a:latin typeface="Trebuchet MS"/>
                <a:ea typeface="Trebuchet MS"/>
                <a:cs typeface="Trebuchet MS"/>
                <a:sym typeface="Trebuchet MS"/>
              </a:rPr>
              <a:t>movement is </a:t>
            </a:r>
            <a:r>
              <a:rPr lang="en-US" sz="2400" dirty="0">
                <a:latin typeface="Trebuchet MS"/>
                <a:ea typeface="Trebuchet MS"/>
                <a:cs typeface="Trebuchet MS"/>
                <a:sym typeface="Trebuchet MS"/>
              </a:rPr>
              <a:t>determined by the weight present on the force sensor.</a:t>
            </a:r>
          </a:p>
          <a:p>
            <a:pPr marL="457200" lvl="0" indent="-381000">
              <a:lnSpc>
                <a:spcPct val="200000"/>
              </a:lnSpc>
              <a:spcBef>
                <a:spcPts val="0"/>
              </a:spcBef>
              <a:buSzPct val="100000"/>
              <a:buFont typeface="Trebuchet MS"/>
            </a:pPr>
            <a:r>
              <a:rPr lang="en-US" sz="2400" dirty="0" smtClean="0">
                <a:latin typeface="Trebuchet MS"/>
                <a:ea typeface="Trebuchet MS"/>
                <a:cs typeface="Trebuchet MS"/>
                <a:sym typeface="Trebuchet MS"/>
              </a:rPr>
              <a:t>SERVO MOTOR shaft is controlled by varying the duty ratio of PWM signal generated by </a:t>
            </a:r>
            <a:r>
              <a:rPr lang="en-US" sz="2400" dirty="0" err="1" smtClean="0">
                <a:latin typeface="Trebuchet MS"/>
                <a:ea typeface="Trebuchet MS"/>
                <a:cs typeface="Trebuchet MS"/>
                <a:sym typeface="Trebuchet MS"/>
              </a:rPr>
              <a:t>Arduino</a:t>
            </a:r>
            <a:r>
              <a:rPr lang="en-US" sz="2400" dirty="0" smtClean="0">
                <a:latin typeface="Trebuchet MS"/>
                <a:ea typeface="Trebuchet MS"/>
                <a:cs typeface="Trebuchet MS"/>
                <a:sym typeface="Trebuchet MS"/>
              </a:rPr>
              <a:t> Mega.</a:t>
            </a:r>
          </a:p>
          <a:p>
            <a:pPr marL="0" lvl="0" indent="0" rtl="0">
              <a:lnSpc>
                <a:spcPct val="200000"/>
              </a:lnSpc>
              <a:spcBef>
                <a:spcPts val="0"/>
              </a:spcBef>
              <a:buNone/>
            </a:pPr>
            <a:endParaRPr sz="2400" dirty="0"/>
          </a:p>
        </p:txBody>
      </p:sp>
      <p:pic>
        <p:nvPicPr>
          <p:cNvPr id="214" name="Shape 2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1750" y="1785800"/>
            <a:ext cx="4103474" cy="4111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00" cy="140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LED Strip 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360175" y="1455625"/>
            <a:ext cx="7188000" cy="4942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It is a waterproof flexible LED adhesive light strip series.</a:t>
            </a:r>
          </a:p>
          <a:p>
            <a:pPr marL="457200" lvl="0" indent="-3810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</a:pP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It </a:t>
            </a: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operates on 12VDC. So we used Darlington array Chip “</a:t>
            </a: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ULN2003” </a:t>
            </a: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to amplify this signal.</a:t>
            </a:r>
          </a:p>
          <a:p>
            <a:pPr marL="457200" lvl="0" indent="-3810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We used  LED strip to give the driver the direction to the shortest path to the first empty </a:t>
            </a: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slot.</a:t>
            </a:r>
            <a:endParaRPr lang="en-US" sz="2400" b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-6985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45833"/>
              <a:buFont typeface="Arial"/>
              <a:buNone/>
            </a:pPr>
            <a:endParaRPr sz="2400" b="1" dirty="0">
              <a:latin typeface="Calibri"/>
              <a:ea typeface="Calibri"/>
              <a:cs typeface="Calibri"/>
              <a:sym typeface="Calibri"/>
            </a:endParaRPr>
          </a:p>
          <a:p>
            <a:pPr lvl="0">
              <a:spcBef>
                <a:spcPts val="0"/>
              </a:spcBef>
              <a:buNone/>
            </a:pPr>
            <a:endParaRPr sz="2400" b="1" dirty="0"/>
          </a:p>
        </p:txBody>
      </p:sp>
      <p:pic>
        <p:nvPicPr>
          <p:cNvPr id="228" name="Shape 2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4187" y="1514475"/>
            <a:ext cx="3476625" cy="382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title"/>
          </p:nvPr>
        </p:nvSpPr>
        <p:spPr>
          <a:xfrm>
            <a:off x="646100" y="452723"/>
            <a:ext cx="9404700" cy="1182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2307"/>
              <a:buFont typeface="Arial"/>
              <a:buNone/>
            </a:pPr>
            <a:r>
              <a:rPr lang="en-US" sz="26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LDR Sensor ( Light Dependent Resistor)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2307"/>
              <a:buFont typeface="Arial"/>
              <a:buNone/>
            </a:pPr>
            <a:endParaRPr sz="26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spcBef>
                <a:spcPts val="0"/>
              </a:spcBef>
              <a:buNone/>
            </a:pPr>
            <a:endParaRPr sz="2600" dirty="0">
              <a:solidFill>
                <a:schemeClr val="lt1"/>
              </a:solidFill>
            </a:endParaRPr>
          </a:p>
        </p:txBody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177422" y="1364776"/>
            <a:ext cx="8161360" cy="488364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endParaRPr lang="en-US" sz="2800" b="1" dirty="0" smtClean="0"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US" sz="2800" b="1" dirty="0" smtClean="0"/>
              <a:t>It </a:t>
            </a:r>
            <a:r>
              <a:rPr lang="en-US" sz="2800" b="1" dirty="0"/>
              <a:t>is an optical sensor, whose resistance </a:t>
            </a:r>
            <a:r>
              <a:rPr lang="en-US" sz="2800" b="1" dirty="0" smtClean="0"/>
              <a:t> changes </a:t>
            </a:r>
            <a:r>
              <a:rPr lang="en-US" sz="2800" b="1" dirty="0"/>
              <a:t>with the intensity of light  falling on</a:t>
            </a:r>
            <a:r>
              <a:rPr lang="en-US" sz="2800" b="1" dirty="0" smtClean="0"/>
              <a:t>.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endParaRPr lang="en-US" sz="2800" b="1" dirty="0"/>
          </a:p>
          <a:p>
            <a:pPr marL="76200" lvl="0" indent="0" rtl="0">
              <a:spcBef>
                <a:spcPts val="0"/>
              </a:spcBef>
              <a:buSzPct val="100000"/>
              <a:buNone/>
            </a:pPr>
            <a:endParaRPr sz="2800" b="1" dirty="0"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US" sz="2800" b="1" dirty="0"/>
              <a:t> </a:t>
            </a:r>
            <a:r>
              <a:rPr lang="en-US" sz="2800" b="1" dirty="0" smtClean="0"/>
              <a:t>Used to </a:t>
            </a:r>
            <a:r>
              <a:rPr lang="en-US" sz="2800" b="1" dirty="0"/>
              <a:t>sense  both the existence </a:t>
            </a:r>
            <a:r>
              <a:rPr lang="en-US" sz="2800" b="1" dirty="0" smtClean="0"/>
              <a:t>and </a:t>
            </a:r>
            <a:r>
              <a:rPr lang="en-US" sz="2800" b="1" dirty="0"/>
              <a:t>exit of the cars in the parking .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800" b="1" dirty="0"/>
          </a:p>
          <a:p>
            <a:pPr marL="0" lvl="0" indent="0" rtl="1">
              <a:spcBef>
                <a:spcPts val="0"/>
              </a:spcBef>
              <a:buNone/>
            </a:pPr>
            <a:endParaRPr sz="2800" b="1" dirty="0"/>
          </a:p>
        </p:txBody>
      </p:sp>
      <p:pic>
        <p:nvPicPr>
          <p:cNvPr id="235" name="Shape 2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338564">
            <a:off x="8208712" y="2147183"/>
            <a:ext cx="3465051" cy="38859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00" cy="140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b="1" dirty="0"/>
              <a:t>Coin Acceptor(DG006F)</a:t>
            </a:r>
          </a:p>
        </p:txBody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441382" y="1593818"/>
            <a:ext cx="9403800" cy="4395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</a:pPr>
            <a:r>
              <a:rPr lang="en-US" sz="2800" b="1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Enable it  to recognize 3 groups of coins (2,5,10)NIS.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</a:pPr>
            <a:r>
              <a:rPr lang="en-US" sz="2800" b="1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Connect it serially with the </a:t>
            </a:r>
            <a:r>
              <a:rPr lang="en-US" sz="2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Arduino.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</a:pPr>
            <a:r>
              <a:rPr lang="en-US" sz="2800" b="1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Works on 12V.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</a:pPr>
            <a:r>
              <a:rPr lang="en-US" sz="2800" b="1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Whenever an acceptable coin is inserted it will send</a:t>
            </a: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 signal to the </a:t>
            </a:r>
            <a:r>
              <a:rPr lang="en-US" sz="2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Arduino.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endParaRPr sz="2800" b="1" dirty="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42" name="Shape 2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357616">
            <a:off x="8861733" y="2809723"/>
            <a:ext cx="3037464" cy="3438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00" cy="140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Problems:-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473925" y="1272575"/>
            <a:ext cx="10721100" cy="357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SzPct val="80000"/>
              <a:buFont typeface="Calibri"/>
            </a:pPr>
            <a:r>
              <a:rPr lang="en-US" dirty="0">
                <a:solidFill>
                  <a:srgbClr val="E4831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Running out of pins: our project takes </a:t>
            </a:r>
            <a:r>
              <a:rPr lang="en-US" sz="3000" b="1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approximately </a:t>
            </a:r>
            <a:r>
              <a:rPr lang="en-US" sz="30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all the pins of the </a:t>
            </a:r>
            <a:r>
              <a:rPr lang="en-US" sz="3000" b="1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Arduino </a:t>
            </a:r>
            <a:r>
              <a:rPr lang="en-US" sz="30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Mega.</a:t>
            </a:r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None/>
            </a:pPr>
            <a:endParaRPr sz="3000" b="1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None/>
            </a:pPr>
            <a:endParaRPr sz="3000" b="1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None/>
            </a:pPr>
            <a:endParaRPr sz="3000" b="1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256" name="Shape 2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1713" y="2343151"/>
            <a:ext cx="7429500" cy="4237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00" cy="140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Problems:-</a:t>
            </a:r>
          </a:p>
        </p:txBody>
      </p:sp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46110" y="1641159"/>
            <a:ext cx="9569700" cy="4267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800" b="1" dirty="0"/>
              <a:t>Design the whole circuit thus  connecting the circuit more than once.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800" b="1" dirty="0"/>
              <a:t>Problems in programming multiple RFIDs and interface them correctly with Arduino.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800" b="1" dirty="0"/>
              <a:t>Problems in serial communication between the Arduino and PC.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800" b="1" dirty="0"/>
          </a:p>
          <a:p>
            <a:pPr marL="0" lvl="0" indent="0" rtl="0">
              <a:spcBef>
                <a:spcPts val="0"/>
              </a:spcBef>
              <a:buNone/>
            </a:pPr>
            <a:endParaRPr sz="2800" b="1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lang="en-US"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rPr>
              <a:t>Outline:-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550576" y="1302289"/>
            <a:ext cx="8946541" cy="41954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indent="-342900">
              <a:lnSpc>
                <a:spcPct val="150000"/>
              </a:lnSpc>
              <a:spcBef>
                <a:spcPts val="0"/>
              </a:spcBef>
            </a:pPr>
            <a:r>
              <a:rPr lang="en-US" sz="3200" b="0" i="0" u="none" strike="noStrike" cap="none" dirty="0" smtClean="0">
                <a:solidFill>
                  <a:schemeClr val="lt1"/>
                </a:solidFill>
                <a:sym typeface="Questrial"/>
              </a:rPr>
              <a:t>Introduction</a:t>
            </a:r>
          </a:p>
          <a:p>
            <a:pPr indent="-342900">
              <a:lnSpc>
                <a:spcPct val="150000"/>
              </a:lnSpc>
              <a:spcBef>
                <a:spcPts val="0"/>
              </a:spcBef>
            </a:pPr>
            <a:r>
              <a:rPr lang="en-US" sz="3200" dirty="0" smtClean="0"/>
              <a:t>What is SPS?</a:t>
            </a:r>
          </a:p>
          <a:p>
            <a:pPr indent="-342900">
              <a:lnSpc>
                <a:spcPct val="150000"/>
              </a:lnSpc>
              <a:spcBef>
                <a:spcPts val="0"/>
              </a:spcBef>
            </a:pPr>
            <a:r>
              <a:rPr lang="en-US" sz="3200" dirty="0" smtClean="0"/>
              <a:t>Main Features?</a:t>
            </a:r>
          </a:p>
          <a:p>
            <a:pPr indent="-342900">
              <a:lnSpc>
                <a:spcPct val="150000"/>
              </a:lnSpc>
              <a:spcBef>
                <a:spcPts val="0"/>
              </a:spcBef>
            </a:pPr>
            <a:r>
              <a:rPr lang="en-US" sz="3200" dirty="0" smtClean="0"/>
              <a:t>Used Tools.</a:t>
            </a:r>
          </a:p>
          <a:p>
            <a:pPr indent="-342900">
              <a:lnSpc>
                <a:spcPct val="150000"/>
              </a:lnSpc>
              <a:spcBef>
                <a:spcPts val="0"/>
              </a:spcBef>
            </a:pPr>
            <a:r>
              <a:rPr lang="en-US" sz="3200" dirty="0" smtClean="0"/>
              <a:t>Problems.</a:t>
            </a:r>
          </a:p>
          <a:p>
            <a:pPr indent="-342900">
              <a:lnSpc>
                <a:spcPct val="150000"/>
              </a:lnSpc>
              <a:spcBef>
                <a:spcPts val="0"/>
              </a:spcBef>
            </a:pPr>
            <a:r>
              <a:rPr lang="en-US" sz="3200" dirty="0" smtClean="0"/>
              <a:t>Future Work.</a:t>
            </a:r>
          </a:p>
          <a:p>
            <a:pPr indent="-342900">
              <a:lnSpc>
                <a:spcPct val="150000"/>
              </a:lnSpc>
              <a:spcBef>
                <a:spcPts val="0"/>
              </a:spcBef>
            </a:pPr>
            <a:r>
              <a:rPr lang="en-US" sz="3200" dirty="0" smtClean="0"/>
              <a:t>Demo.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3200" dirty="0" smtClean="0"/>
          </a:p>
          <a:p>
            <a:pPr indent="-342900">
              <a:lnSpc>
                <a:spcPct val="150000"/>
              </a:lnSpc>
              <a:spcBef>
                <a:spcPts val="0"/>
              </a:spcBef>
            </a:pPr>
            <a:endParaRPr sz="3200" b="0" i="0" u="none" strike="noStrike" cap="none" dirty="0">
              <a:solidFill>
                <a:schemeClr val="lt1"/>
              </a:solidFill>
              <a:sym typeface="Quest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00" cy="140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Future Work:-</a:t>
            </a:r>
            <a:endParaRPr dirty="0"/>
          </a:p>
        </p:txBody>
      </p:sp>
      <p:sp>
        <p:nvSpPr>
          <p:cNvPr id="268" name="Shape 268"/>
          <p:cNvSpPr txBox="1">
            <a:spLocks noGrp="1"/>
          </p:cNvSpPr>
          <p:nvPr>
            <p:ph type="body" idx="1"/>
          </p:nvPr>
        </p:nvSpPr>
        <p:spPr>
          <a:xfrm>
            <a:off x="646110" y="1583140"/>
            <a:ext cx="8946600" cy="450150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800" dirty="0" smtClean="0"/>
              <a:t>Apply this system in real parking places.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800" dirty="0" smtClean="0"/>
              <a:t>Support more than one floor.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sz="2800" dirty="0" smtClean="0"/>
              <a:t>Connect it with a mobile application so that a driver can reserve his slot earlier.</a:t>
            </a:r>
            <a:endParaRPr sz="28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Demo:-</a:t>
            </a:r>
            <a:endParaRPr lang="en-US" dirty="0"/>
          </a:p>
        </p:txBody>
      </p:sp>
      <p:pic>
        <p:nvPicPr>
          <p:cNvPr id="4" name="video-1463474108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91821" y="1290850"/>
            <a:ext cx="9580727" cy="532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17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632" y="183679"/>
            <a:ext cx="9404723" cy="980297"/>
          </a:xfrm>
        </p:spPr>
        <p:txBody>
          <a:bodyPr/>
          <a:lstStyle/>
          <a:p>
            <a:r>
              <a:rPr lang="en-US" dirty="0" smtClean="0"/>
              <a:t>Demo:-</a:t>
            </a:r>
            <a:endParaRPr lang="en-US" dirty="0"/>
          </a:p>
        </p:txBody>
      </p:sp>
      <p:pic>
        <p:nvPicPr>
          <p:cNvPr id="4" name="video-146347411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57928" y="1163976"/>
            <a:ext cx="9450848" cy="525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61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-146347412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6200000">
            <a:off x="3116010" y="-878917"/>
            <a:ext cx="5063319" cy="911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8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702" y="201532"/>
            <a:ext cx="7613061" cy="555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00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lang="en-US"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rPr>
              <a:t>Introduction:-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875200" y="1409980"/>
            <a:ext cx="10011873" cy="49765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 sz="2400" b="1" i="0" u="none" strike="noStrike" cap="none" dirty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The continuous increase in the production of cars.</a:t>
            </a:r>
          </a:p>
          <a:p>
            <a:pPr marL="342900" marR="0" lvl="0" indent="-342900" algn="l" rtl="0">
              <a:lnSpc>
                <a:spcPct val="25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 sz="2400" b="1" i="0" u="none" strike="noStrike" cap="none" dirty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Rapid growing of parking places.</a:t>
            </a:r>
          </a:p>
          <a:p>
            <a:pPr marL="342900" marR="0" lvl="0" indent="-342900" algn="l" rtl="0">
              <a:lnSpc>
                <a:spcPct val="25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 sz="2400" b="1" i="0" u="none" strike="noStrike" cap="none" dirty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Need a suitable, fast way to arrange the process  of parking inside these places.</a:t>
            </a:r>
          </a:p>
          <a:p>
            <a:pPr marL="342900" marR="0" lvl="0" indent="-342900" algn="l" rtl="0">
              <a:lnSpc>
                <a:spcPct val="25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 sz="2400" b="1" i="0" u="none" strike="noStrike" cap="none" dirty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Efficient secure way for payment.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lang="en-US"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rPr>
              <a:t>What is SPS ?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771525" y="1543050"/>
            <a:ext cx="9435492" cy="45056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 sz="2800" b="1" i="0" u="none" strike="noStrike" cap="none" dirty="0">
                <a:solidFill>
                  <a:srgbClr val="FFFF00"/>
                </a:solidFill>
                <a:latin typeface="Questrial"/>
                <a:ea typeface="Questrial"/>
                <a:cs typeface="Questrial"/>
                <a:sym typeface="Questrial"/>
              </a:rPr>
              <a:t>Smart parking system </a:t>
            </a:r>
            <a:r>
              <a:rPr lang="en-US" sz="2400" b="1" i="0" u="none" strike="noStrike" cap="none" dirty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is an integrated system to inform the driver about the available parking Lot.</a:t>
            </a:r>
          </a:p>
          <a:p>
            <a:pPr marL="342900" marR="0" lvl="0" indent="-342900" algn="l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 sz="2400" b="1" i="0" u="none" strike="noStrike" cap="none" dirty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 Organize cars in closed  parks. </a:t>
            </a:r>
          </a:p>
          <a:p>
            <a:pPr marL="342900" marR="0" lvl="0" indent="-342900" algn="l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 sz="2400" b="1" i="0" u="none" strike="noStrike" cap="none" dirty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Gives an accurate way of payment according to the time that the car has reserve the slot.</a:t>
            </a:r>
          </a:p>
          <a:p>
            <a:pPr marL="0" marR="0" lvl="0" indent="0" algn="l" rtl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25000"/>
              <a:buFont typeface="Noto Sans Symbols"/>
              <a:buNone/>
            </a:pPr>
            <a:endParaRPr sz="2400" b="1" i="0" u="none" strike="noStrike" cap="none" dirty="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67" name="Shape 1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43888" y="4487241"/>
            <a:ext cx="3373700" cy="2123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748470" y="207059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lang="en-US" sz="4200" b="0" i="0" u="none" strike="noStrike" cap="none" dirty="0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rPr>
              <a:t>What is SPS?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763" y="1224950"/>
            <a:ext cx="9695263" cy="5189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0" y="452718"/>
            <a:ext cx="9404723" cy="1140270"/>
          </a:xfrm>
        </p:spPr>
        <p:txBody>
          <a:bodyPr/>
          <a:lstStyle/>
          <a:p>
            <a:r>
              <a:rPr lang="en-US" dirty="0"/>
              <a:t>What is SPS?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48" y="1592988"/>
            <a:ext cx="9996407" cy="5265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270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0" y="452718"/>
            <a:ext cx="9404723" cy="1118907"/>
          </a:xfrm>
        </p:spPr>
        <p:txBody>
          <a:bodyPr/>
          <a:lstStyle/>
          <a:p>
            <a:r>
              <a:rPr lang="en-US" dirty="0"/>
              <a:t>What is SPS?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38" y="1357313"/>
            <a:ext cx="9244230" cy="4857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113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00" cy="140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Main Features 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45199" y="1853125"/>
            <a:ext cx="9404700" cy="4395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 sz="2800" dirty="0"/>
              <a:t>Design a smart  ,user friendly  system for closed parking </a:t>
            </a:r>
            <a:r>
              <a:rPr lang="en-US" sz="2800" dirty="0" smtClean="0"/>
              <a:t>.</a:t>
            </a:r>
          </a:p>
          <a:p>
            <a:pPr marL="228600" lvl="0" indent="0" rtl="0">
              <a:spcBef>
                <a:spcPts val="0"/>
              </a:spcBef>
              <a:buNone/>
            </a:pPr>
            <a:endParaRPr lang="en-US" sz="2800" dirty="0"/>
          </a:p>
          <a:p>
            <a:pPr marL="457200" lvl="0" indent="-228600" rtl="0">
              <a:spcBef>
                <a:spcPts val="0"/>
              </a:spcBef>
            </a:pPr>
            <a:r>
              <a:rPr lang="en-US" sz="2800" dirty="0"/>
              <a:t>Save time and effort  for drivers to park their cars in an  easy way </a:t>
            </a:r>
            <a:r>
              <a:rPr lang="en-US" sz="2800" dirty="0" smtClean="0"/>
              <a:t>.</a:t>
            </a:r>
          </a:p>
          <a:p>
            <a:pPr marL="228600" lvl="0" indent="0" rtl="0">
              <a:spcBef>
                <a:spcPts val="0"/>
              </a:spcBef>
              <a:buNone/>
            </a:pPr>
            <a:endParaRPr lang="en-US" sz="2800" dirty="0" smtClean="0"/>
          </a:p>
          <a:p>
            <a:pPr marL="457200" lvl="0" indent="-228600" rtl="0">
              <a:spcBef>
                <a:spcPts val="0"/>
              </a:spcBef>
            </a:pPr>
            <a:r>
              <a:rPr lang="en-US" sz="2800" dirty="0" smtClean="0"/>
              <a:t>Give the driver the shortest path for the empty slot.</a:t>
            </a:r>
          </a:p>
          <a:p>
            <a:pPr marL="457200" lvl="0" indent="-228600" rtl="0">
              <a:spcBef>
                <a:spcPts val="0"/>
              </a:spcBef>
            </a:pPr>
            <a:endParaRPr lang="en-US" sz="2800" dirty="0"/>
          </a:p>
          <a:p>
            <a:pPr marL="457200" lvl="0" indent="-228600" rtl="0">
              <a:spcBef>
                <a:spcPts val="0"/>
              </a:spcBef>
            </a:pPr>
            <a:endParaRPr sz="2800" dirty="0"/>
          </a:p>
          <a:p>
            <a:pPr marL="457200" lvl="0" indent="-228600">
              <a:spcBef>
                <a:spcPts val="0"/>
              </a:spcBef>
            </a:pPr>
            <a:endParaRPr sz="28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646110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lang="en-US" sz="42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rPr>
              <a:t>Used Tools:-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877575" y="1259375"/>
            <a:ext cx="4374600" cy="4908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937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100000"/>
              <a:buFont typeface="Noto Sans Symbols"/>
              <a:buChar char="●"/>
            </a:pPr>
            <a:r>
              <a:rPr lang="en-US" sz="2400" b="1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ARUDINO MEGA 2650.</a:t>
            </a:r>
          </a:p>
          <a:p>
            <a:pPr marL="342900" marR="0" lvl="0" indent="-3937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100000"/>
              <a:buFont typeface="Noto Sans Symbols"/>
              <a:buChar char="●"/>
            </a:pPr>
            <a:r>
              <a:rPr lang="en-US" sz="2400" b="1"/>
              <a:t>Force Sensor.</a:t>
            </a:r>
          </a:p>
          <a:p>
            <a:pPr marL="342900" marR="0" lvl="0" indent="-3937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100000"/>
              <a:buFont typeface="Noto Sans Symbols"/>
              <a:buChar char="●"/>
            </a:pPr>
            <a:r>
              <a:rPr lang="en-US" sz="2400" b="1"/>
              <a:t>LCDs.</a:t>
            </a:r>
          </a:p>
          <a:p>
            <a:pPr marL="342900" marR="0" lvl="0" indent="-3937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100000"/>
              <a:buFont typeface="Noto Sans Symbols"/>
              <a:buChar char="●"/>
            </a:pPr>
            <a:r>
              <a:rPr lang="en-US" sz="2400" b="1"/>
              <a:t>Coin Acceptor.</a:t>
            </a:r>
          </a:p>
          <a:p>
            <a:pPr marL="342900" marR="0" lvl="0" indent="-3937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100000"/>
              <a:buFont typeface="Noto Sans Symbols"/>
              <a:buChar char="●"/>
            </a:pPr>
            <a:r>
              <a:rPr lang="en-US" sz="2400" b="1"/>
              <a:t>Servo motors.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 b="1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 b="1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 b="1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 b="1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-101600" algn="l" rtl="0">
              <a:lnSpc>
                <a:spcPct val="25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8888"/>
              <a:buFont typeface="Noto Sans Symbols"/>
              <a:buNone/>
            </a:pPr>
            <a:endParaRPr sz="1800" b="1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None/>
            </a:pPr>
            <a:endParaRPr sz="2000" b="1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None/>
            </a:pPr>
            <a:endParaRPr sz="20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222250" y="1426775"/>
            <a:ext cx="4374600" cy="4908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93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3F3F3"/>
              </a:buClr>
              <a:buSzPct val="100000"/>
              <a:buFont typeface="Arial"/>
              <a:buChar char="●"/>
            </a:pPr>
            <a:r>
              <a:rPr lang="en-US" sz="2400" b="1"/>
              <a:t>DS1307 clock.</a:t>
            </a:r>
          </a:p>
          <a:p>
            <a:pPr marL="342900" marR="0" lvl="0" indent="-393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3F3F3"/>
              </a:buClr>
              <a:buSzPct val="100000"/>
              <a:buFont typeface="Arial"/>
              <a:buChar char="●"/>
            </a:pPr>
            <a:r>
              <a:rPr lang="en-US" sz="2400" b="1"/>
              <a:t>RFID Reader and Tags.</a:t>
            </a:r>
          </a:p>
          <a:p>
            <a:pPr marL="342900" marR="0" lvl="0" indent="-393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3F3F3"/>
              </a:buClr>
              <a:buSzPct val="100000"/>
              <a:buFont typeface="Arial"/>
              <a:buChar char="●"/>
            </a:pPr>
            <a:r>
              <a:rPr lang="en-US" sz="2400" b="1"/>
              <a:t>LDRs. </a:t>
            </a:r>
          </a:p>
          <a:p>
            <a:pPr marL="342900" marR="0" lvl="0" indent="-393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3F3F3"/>
              </a:buClr>
              <a:buSzPct val="100000"/>
              <a:buFont typeface="Arial"/>
              <a:buChar char="●"/>
            </a:pPr>
            <a:r>
              <a:rPr lang="en-US" sz="2400" b="1"/>
              <a:t>LED strip.</a:t>
            </a:r>
          </a:p>
          <a:p>
            <a:pPr marL="342900" marR="0" lvl="0" indent="-393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3F3F3"/>
              </a:buClr>
              <a:buSzPct val="100000"/>
              <a:buFont typeface="Arial"/>
              <a:buChar char="●"/>
            </a:pPr>
            <a:r>
              <a:rPr lang="en-US" sz="2400" b="1"/>
              <a:t>Darlingtone Array.</a:t>
            </a:r>
          </a:p>
          <a:p>
            <a:pPr marL="342900" marR="0" lvl="0" indent="-393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3F3F3"/>
              </a:buClr>
              <a:buSzPct val="100000"/>
              <a:buFont typeface="Arial"/>
              <a:buChar char="●"/>
            </a:pPr>
            <a:r>
              <a:rPr lang="en-US" sz="2400" b="1"/>
              <a:t>Resistors.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1"/>
          </a:p>
          <a:p>
            <a:pPr marL="0" marR="0" lvl="0" indent="0" algn="r" rt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1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1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 b="1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-101600" algn="l" rtl="0">
              <a:lnSpc>
                <a:spcPct val="25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8888"/>
              <a:buFont typeface="Noto Sans Symbols"/>
              <a:buNone/>
            </a:pPr>
            <a:endParaRPr sz="1800" b="1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None/>
            </a:pPr>
            <a:endParaRPr sz="2000" b="1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None/>
            </a:pPr>
            <a:endParaRPr sz="20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on">
  <a:themeElements>
    <a:clrScheme name="Ion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665</Words>
  <Application>Microsoft Office PowerPoint</Application>
  <PresentationFormat>Widescreen</PresentationFormat>
  <Paragraphs>112</Paragraphs>
  <Slides>24</Slides>
  <Notes>18</Notes>
  <HiddenSlides>0</HiddenSlides>
  <MMClips>3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Calibri</vt:lpstr>
      <vt:lpstr>Verdana</vt:lpstr>
      <vt:lpstr>Times New Roman</vt:lpstr>
      <vt:lpstr>Trebuchet MS</vt:lpstr>
      <vt:lpstr>Arial</vt:lpstr>
      <vt:lpstr>Aharoni</vt:lpstr>
      <vt:lpstr>Noto Sans Symbols</vt:lpstr>
      <vt:lpstr>Questrial</vt:lpstr>
      <vt:lpstr>Ion</vt:lpstr>
      <vt:lpstr>Smart Parking System (SPS)</vt:lpstr>
      <vt:lpstr>Outline:-</vt:lpstr>
      <vt:lpstr>Introduction:-</vt:lpstr>
      <vt:lpstr>What is SPS ?</vt:lpstr>
      <vt:lpstr>What is SPS?</vt:lpstr>
      <vt:lpstr>What is SPS?</vt:lpstr>
      <vt:lpstr>What is SPS?</vt:lpstr>
      <vt:lpstr>Main Features </vt:lpstr>
      <vt:lpstr>Used Tools:-</vt:lpstr>
      <vt:lpstr>Arduino Mega(2560) :-</vt:lpstr>
      <vt:lpstr>Force Sensor</vt:lpstr>
      <vt:lpstr>RFID Reader and Tags</vt:lpstr>
      <vt:lpstr>Real Time Clock DS1307</vt:lpstr>
      <vt:lpstr>Servo Motor   </vt:lpstr>
      <vt:lpstr>LED Strip </vt:lpstr>
      <vt:lpstr>LDR Sensor ( Light Dependent Resistor)  </vt:lpstr>
      <vt:lpstr>Coin Acceptor(DG006F)</vt:lpstr>
      <vt:lpstr>Problems:-</vt:lpstr>
      <vt:lpstr>Problems:-</vt:lpstr>
      <vt:lpstr>Future Work:-</vt:lpstr>
      <vt:lpstr>Demo:-</vt:lpstr>
      <vt:lpstr>Demo:-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Parking System (SPS)</dc:title>
  <dc:creator>CompuTech</dc:creator>
  <cp:lastModifiedBy>ma3ali hasan</cp:lastModifiedBy>
  <cp:revision>13</cp:revision>
  <dcterms:modified xsi:type="dcterms:W3CDTF">2016-05-18T15:45:28Z</dcterms:modified>
</cp:coreProperties>
</file>