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8288000" cy="10287000"/>
  <p:notesSz cx="6858000" cy="9144000"/>
  <p:embeddedFontLst>
    <p:embeddedFont>
      <p:font typeface="Bricolage Grotesque 36 Bold" panose="020B0604020202020204" charset="0"/>
      <p:regular r:id="rId30"/>
    </p:embeddedFont>
    <p:embeddedFont>
      <p:font typeface="Futura Bold" panose="020B0604020202020204" charset="0"/>
      <p:regular r:id="rId31"/>
    </p:embeddedFont>
    <p:embeddedFont>
      <p:font typeface="Georgia Pro Condensed" panose="020B0604020202020204" charset="0"/>
      <p:regular r:id="rId32"/>
    </p:embeddedFont>
    <p:embeddedFont>
      <p:font typeface="Georgia Pro Condensed Bold" panose="020B0604020202020204" charset="0"/>
      <p:regular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5033" autoAdjust="0"/>
  </p:normalViewPr>
  <p:slideViewPr>
    <p:cSldViewPr>
      <p:cViewPr varScale="1">
        <p:scale>
          <a:sx n="53" d="100"/>
          <a:sy n="53" d="100"/>
        </p:scale>
        <p:origin x="73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png"/><Relationship Id="rId7" Type="http://schemas.openxmlformats.org/officeDocument/2006/relationships/image" Target="../media/image26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.sv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.svg"/><Relationship Id="rId7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2.sv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sv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080009" y="-1519728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14713231" y="6826250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2126480" y="1129489"/>
            <a:ext cx="14035039" cy="22375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176"/>
              </a:lnSpc>
            </a:pPr>
            <a:r>
              <a:rPr lang="en-US" sz="7432" b="1" u="none" strike="noStrike">
                <a:solidFill>
                  <a:srgbClr val="000000"/>
                </a:solidFill>
                <a:latin typeface="Futura Bold"/>
                <a:ea typeface="Futura Bold"/>
                <a:cs typeface="Futura Bold"/>
                <a:sym typeface="Futura Bold"/>
              </a:rPr>
              <a:t>Temperature Controlled Liquid Mixing System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144000" y="4340509"/>
            <a:ext cx="12922239" cy="3151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96"/>
              </a:lnSpc>
              <a:spcBef>
                <a:spcPct val="0"/>
              </a:spcBef>
            </a:pPr>
            <a:r>
              <a:rPr lang="en-US" sz="3633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Students:</a:t>
            </a:r>
          </a:p>
          <a:p>
            <a:pPr algn="l">
              <a:lnSpc>
                <a:spcPts val="1650"/>
              </a:lnSpc>
              <a:spcBef>
                <a:spcPct val="0"/>
              </a:spcBef>
            </a:pPr>
            <a:endParaRPr lang="en-US" sz="3633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algn="l">
              <a:lnSpc>
                <a:spcPts val="3996"/>
              </a:lnSpc>
              <a:spcBef>
                <a:spcPct val="0"/>
              </a:spcBef>
            </a:pPr>
            <a:r>
              <a:rPr lang="en-US" sz="3633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Abdallah Sweidan</a:t>
            </a:r>
          </a:p>
          <a:p>
            <a:pPr algn="l">
              <a:lnSpc>
                <a:spcPts val="1100"/>
              </a:lnSpc>
              <a:spcBef>
                <a:spcPct val="0"/>
              </a:spcBef>
            </a:pPr>
            <a:endParaRPr lang="en-US" sz="3633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algn="l">
              <a:lnSpc>
                <a:spcPts val="3996"/>
              </a:lnSpc>
              <a:spcBef>
                <a:spcPct val="0"/>
              </a:spcBef>
            </a:pPr>
            <a:r>
              <a:rPr lang="en-US" sz="3633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Obada Jabr</a:t>
            </a:r>
          </a:p>
          <a:p>
            <a:pPr algn="l">
              <a:lnSpc>
                <a:spcPts val="1100"/>
              </a:lnSpc>
              <a:spcBef>
                <a:spcPct val="0"/>
              </a:spcBef>
            </a:pPr>
            <a:endParaRPr lang="en-US" sz="3633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algn="l">
              <a:lnSpc>
                <a:spcPts val="3996"/>
              </a:lnSpc>
              <a:spcBef>
                <a:spcPct val="0"/>
              </a:spcBef>
            </a:pPr>
            <a:r>
              <a:rPr lang="en-US" sz="3633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Mohammed Almasri</a:t>
            </a:r>
          </a:p>
          <a:p>
            <a:pPr algn="l">
              <a:lnSpc>
                <a:spcPts val="1100"/>
              </a:lnSpc>
              <a:spcBef>
                <a:spcPct val="0"/>
              </a:spcBef>
            </a:pPr>
            <a:endParaRPr lang="en-US" sz="3633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algn="l">
              <a:lnSpc>
                <a:spcPts val="3996"/>
              </a:lnSpc>
              <a:spcBef>
                <a:spcPct val="0"/>
              </a:spcBef>
            </a:pPr>
            <a:endParaRPr lang="en-US" sz="3633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2126480" y="3722949"/>
            <a:ext cx="5160701" cy="5160701"/>
          </a:xfrm>
          <a:custGeom>
            <a:avLst/>
            <a:gdLst/>
            <a:ahLst/>
            <a:cxnLst/>
            <a:rect l="l" t="t" r="r" b="b"/>
            <a:pathLst>
              <a:path w="5160701" h="5160701">
                <a:moveTo>
                  <a:pt x="0" y="0"/>
                </a:moveTo>
                <a:lnTo>
                  <a:pt x="5160701" y="0"/>
                </a:lnTo>
                <a:lnTo>
                  <a:pt x="5160701" y="5160701"/>
                </a:lnTo>
                <a:lnTo>
                  <a:pt x="0" y="51607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9144000" y="7856435"/>
            <a:ext cx="5489020" cy="1027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96"/>
              </a:lnSpc>
              <a:spcBef>
                <a:spcPct val="0"/>
              </a:spcBef>
            </a:pPr>
            <a:r>
              <a:rPr lang="en-US" sz="3633" dirty="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Supervisor: Dr. Bashir Nouri </a:t>
            </a:r>
          </a:p>
          <a:p>
            <a:pPr algn="l">
              <a:lnSpc>
                <a:spcPts val="3996"/>
              </a:lnSpc>
              <a:spcBef>
                <a:spcPct val="0"/>
              </a:spcBef>
            </a:pPr>
            <a:r>
              <a:rPr lang="en-US" sz="3633" dirty="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June 2026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64776" y="1163009"/>
            <a:ext cx="13647015" cy="2202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820"/>
              </a:lnSpc>
              <a:spcBef>
                <a:spcPct val="0"/>
              </a:spcBef>
            </a:pPr>
            <a:r>
              <a:rPr lang="en-US" sz="63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The Actuator-Valve and RC Servo Motor System</a:t>
            </a:r>
          </a:p>
        </p:txBody>
      </p:sp>
      <p:sp>
        <p:nvSpPr>
          <p:cNvPr id="3" name="Freeform 3"/>
          <p:cNvSpPr/>
          <p:nvPr/>
        </p:nvSpPr>
        <p:spPr>
          <a:xfrm>
            <a:off x="13562412" y="1028700"/>
            <a:ext cx="2066150" cy="1982549"/>
          </a:xfrm>
          <a:custGeom>
            <a:avLst/>
            <a:gdLst/>
            <a:ahLst/>
            <a:cxnLst/>
            <a:rect l="l" t="t" r="r" b="b"/>
            <a:pathLst>
              <a:path w="2066150" h="1982549">
                <a:moveTo>
                  <a:pt x="0" y="0"/>
                </a:moveTo>
                <a:lnTo>
                  <a:pt x="2066150" y="0"/>
                </a:lnTo>
                <a:lnTo>
                  <a:pt x="2066150" y="1982549"/>
                </a:lnTo>
                <a:lnTo>
                  <a:pt x="0" y="19825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5432118" y="6835467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-3108709" y="-1784026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1383261" y="4531686"/>
            <a:ext cx="4062218" cy="3319411"/>
          </a:xfrm>
          <a:custGeom>
            <a:avLst/>
            <a:gdLst/>
            <a:ahLst/>
            <a:cxnLst/>
            <a:rect l="l" t="t" r="r" b="b"/>
            <a:pathLst>
              <a:path w="4062218" h="3319411">
                <a:moveTo>
                  <a:pt x="0" y="0"/>
                </a:moveTo>
                <a:lnTo>
                  <a:pt x="4062218" y="0"/>
                </a:lnTo>
                <a:lnTo>
                  <a:pt x="4062218" y="3319411"/>
                </a:lnTo>
                <a:lnTo>
                  <a:pt x="0" y="33194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5589" t="-4270" r="-4471" b="-4270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5023537" y="5991583"/>
            <a:ext cx="843884" cy="843884"/>
          </a:xfrm>
          <a:custGeom>
            <a:avLst/>
            <a:gdLst/>
            <a:ahLst/>
            <a:cxnLst/>
            <a:rect l="l" t="t" r="r" b="b"/>
            <a:pathLst>
              <a:path w="843884" h="843884">
                <a:moveTo>
                  <a:pt x="0" y="0"/>
                </a:moveTo>
                <a:lnTo>
                  <a:pt x="843884" y="0"/>
                </a:lnTo>
                <a:lnTo>
                  <a:pt x="843884" y="843884"/>
                </a:lnTo>
                <a:lnTo>
                  <a:pt x="0" y="84388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5867421" y="4531686"/>
            <a:ext cx="4875257" cy="3672437"/>
          </a:xfrm>
          <a:custGeom>
            <a:avLst/>
            <a:gdLst/>
            <a:ahLst/>
            <a:cxnLst/>
            <a:rect l="l" t="t" r="r" b="b"/>
            <a:pathLst>
              <a:path w="4875257" h="3672437">
                <a:moveTo>
                  <a:pt x="0" y="0"/>
                </a:moveTo>
                <a:lnTo>
                  <a:pt x="4875257" y="0"/>
                </a:lnTo>
                <a:lnTo>
                  <a:pt x="4875257" y="3672438"/>
                </a:lnTo>
                <a:lnTo>
                  <a:pt x="0" y="367243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1855311" y="3294270"/>
            <a:ext cx="5090954" cy="5394625"/>
          </a:xfrm>
          <a:custGeom>
            <a:avLst/>
            <a:gdLst/>
            <a:ahLst/>
            <a:cxnLst/>
            <a:rect l="l" t="t" r="r" b="b"/>
            <a:pathLst>
              <a:path w="5090954" h="5394625">
                <a:moveTo>
                  <a:pt x="0" y="0"/>
                </a:moveTo>
                <a:lnTo>
                  <a:pt x="5090954" y="0"/>
                </a:lnTo>
                <a:lnTo>
                  <a:pt x="5090954" y="5394625"/>
                </a:lnTo>
                <a:lnTo>
                  <a:pt x="0" y="539462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0" name="Group 10"/>
          <p:cNvGrpSpPr/>
          <p:nvPr/>
        </p:nvGrpSpPr>
        <p:grpSpPr>
          <a:xfrm rot="-10800000">
            <a:off x="10742678" y="5720751"/>
            <a:ext cx="1543050" cy="941280"/>
            <a:chOff x="0" y="0"/>
            <a:chExt cx="647700" cy="39510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47700" cy="395105"/>
            </a:xfrm>
            <a:custGeom>
              <a:avLst/>
              <a:gdLst/>
              <a:ahLst/>
              <a:cxnLst/>
              <a:rect l="l" t="t" r="r" b="b"/>
              <a:pathLst>
                <a:path w="647700" h="395105">
                  <a:moveTo>
                    <a:pt x="239386" y="165521"/>
                  </a:moveTo>
                  <a:lnTo>
                    <a:pt x="647700" y="165521"/>
                  </a:lnTo>
                  <a:lnTo>
                    <a:pt x="647700" y="229572"/>
                  </a:lnTo>
                  <a:lnTo>
                    <a:pt x="239373" y="229572"/>
                  </a:lnTo>
                  <a:lnTo>
                    <a:pt x="302255" y="395105"/>
                  </a:lnTo>
                  <a:lnTo>
                    <a:pt x="0" y="197553"/>
                  </a:lnTo>
                  <a:lnTo>
                    <a:pt x="302255" y="0"/>
                  </a:lnTo>
                  <a:lnTo>
                    <a:pt x="239386" y="16552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120650" y="136525"/>
              <a:ext cx="527050" cy="9348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14653584" y="-2280144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6217418" y="0"/>
                </a:moveTo>
                <a:lnTo>
                  <a:pt x="0" y="0"/>
                </a:lnTo>
                <a:lnTo>
                  <a:pt x="0" y="4114800"/>
                </a:lnTo>
                <a:lnTo>
                  <a:pt x="6217418" y="4114800"/>
                </a:lnTo>
                <a:lnTo>
                  <a:pt x="621741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flipH="1">
            <a:off x="-3108709" y="7013575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6217418" y="0"/>
                </a:moveTo>
                <a:lnTo>
                  <a:pt x="0" y="0"/>
                </a:lnTo>
                <a:lnTo>
                  <a:pt x="0" y="4114800"/>
                </a:lnTo>
                <a:lnTo>
                  <a:pt x="6217418" y="4114800"/>
                </a:lnTo>
                <a:lnTo>
                  <a:pt x="621741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2140513" y="3329016"/>
            <a:ext cx="5517616" cy="4695455"/>
          </a:xfrm>
          <a:custGeom>
            <a:avLst/>
            <a:gdLst/>
            <a:ahLst/>
            <a:cxnLst/>
            <a:rect l="l" t="t" r="r" b="b"/>
            <a:pathLst>
              <a:path w="5517616" h="4695455">
                <a:moveTo>
                  <a:pt x="0" y="0"/>
                </a:moveTo>
                <a:lnTo>
                  <a:pt x="5517616" y="0"/>
                </a:lnTo>
                <a:lnTo>
                  <a:pt x="5517616" y="4695454"/>
                </a:lnTo>
                <a:lnTo>
                  <a:pt x="0" y="469545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611251" y="1141299"/>
            <a:ext cx="16268700" cy="11029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379"/>
              </a:lnSpc>
              <a:spcBef>
                <a:spcPct val="0"/>
              </a:spcBef>
            </a:pPr>
            <a:r>
              <a:rPr lang="en-US" sz="6699" b="1" dirty="0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Actuator Testing &amp; Flow Characterization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2918692" y="7948270"/>
            <a:ext cx="3961259" cy="6172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95"/>
              </a:lnSpc>
              <a:spcBef>
                <a:spcPct val="0"/>
              </a:spcBef>
            </a:pPr>
            <a:r>
              <a:rPr lang="en-US" sz="3568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YF-S201 Flow Sensor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75520" y="3181911"/>
            <a:ext cx="11943172" cy="46282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3324" lvl="1" indent="-441662" algn="l">
              <a:lnSpc>
                <a:spcPts val="4091"/>
              </a:lnSpc>
              <a:buFont typeface="Arial"/>
              <a:buChar char="•"/>
            </a:pPr>
            <a:r>
              <a:rPr lang="en-US" sz="409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Flow sensor used: YF‑S201</a:t>
            </a:r>
          </a:p>
          <a:p>
            <a:pPr algn="l">
              <a:lnSpc>
                <a:spcPts val="2000"/>
              </a:lnSpc>
            </a:pPr>
            <a:endParaRPr lang="en-US" sz="4091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883324" lvl="1" indent="-441662" algn="l">
              <a:lnSpc>
                <a:spcPts val="4091"/>
              </a:lnSpc>
              <a:buFont typeface="Arial"/>
              <a:buChar char="•"/>
            </a:pPr>
            <a:r>
              <a:rPr lang="en-US" sz="409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Purpose: establish valve opening ↔ flow rate relationship</a:t>
            </a:r>
          </a:p>
          <a:p>
            <a:pPr algn="l">
              <a:lnSpc>
                <a:spcPts val="2000"/>
              </a:lnSpc>
            </a:pPr>
            <a:endParaRPr lang="en-US" sz="4091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883324" lvl="1" indent="-441662" algn="l">
              <a:lnSpc>
                <a:spcPts val="4091"/>
              </a:lnSpc>
              <a:buFont typeface="Arial"/>
              <a:buChar char="•"/>
            </a:pPr>
            <a:r>
              <a:rPr lang="en-US" sz="409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Multiple flow rates tested: 3.8 → 12.8 L/min</a:t>
            </a:r>
          </a:p>
          <a:p>
            <a:pPr algn="l">
              <a:lnSpc>
                <a:spcPts val="2000"/>
              </a:lnSpc>
            </a:pPr>
            <a:endParaRPr lang="en-US" sz="4091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883324" lvl="1" indent="-441662" algn="l">
              <a:lnSpc>
                <a:spcPts val="4091"/>
              </a:lnSpc>
              <a:buFont typeface="Arial"/>
              <a:buChar char="•"/>
            </a:pPr>
            <a:r>
              <a:rPr lang="en-US" sz="409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PWM steps: 500–1500 µs (increments of 100 µs)</a:t>
            </a:r>
          </a:p>
          <a:p>
            <a:pPr algn="l">
              <a:lnSpc>
                <a:spcPts val="2000"/>
              </a:lnSpc>
            </a:pPr>
            <a:endParaRPr lang="en-US" sz="4091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883324" lvl="1" indent="-441662" algn="l">
              <a:lnSpc>
                <a:spcPts val="4091"/>
              </a:lnSpc>
              <a:buFont typeface="Arial"/>
              <a:buChar char="•"/>
            </a:pPr>
            <a:r>
              <a:rPr lang="en-US" sz="409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Hysteresis experiments at 6.49 L/min and 8.44 L/min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258483" y="2900972"/>
            <a:ext cx="10923316" cy="5123499"/>
            <a:chOff x="0" y="0"/>
            <a:chExt cx="1041937" cy="48848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041937" cy="488488"/>
            </a:xfrm>
            <a:custGeom>
              <a:avLst/>
              <a:gdLst/>
              <a:ahLst/>
              <a:cxnLst/>
              <a:rect l="l" t="t" r="r" b="b"/>
              <a:pathLst>
                <a:path w="1041937" h="488488">
                  <a:moveTo>
                    <a:pt x="1041937" y="21263"/>
                  </a:moveTo>
                  <a:lnTo>
                    <a:pt x="1041937" y="467225"/>
                  </a:lnTo>
                  <a:cubicBezTo>
                    <a:pt x="1041937" y="472864"/>
                    <a:pt x="1039697" y="478273"/>
                    <a:pt x="1035709" y="482260"/>
                  </a:cubicBezTo>
                  <a:cubicBezTo>
                    <a:pt x="1031722" y="486248"/>
                    <a:pt x="1026313" y="488488"/>
                    <a:pt x="1020674" y="488488"/>
                  </a:cubicBezTo>
                  <a:lnTo>
                    <a:pt x="21263" y="488488"/>
                  </a:lnTo>
                  <a:cubicBezTo>
                    <a:pt x="15623" y="488488"/>
                    <a:pt x="10215" y="486248"/>
                    <a:pt x="6228" y="482260"/>
                  </a:cubicBezTo>
                  <a:cubicBezTo>
                    <a:pt x="2240" y="478273"/>
                    <a:pt x="0" y="472864"/>
                    <a:pt x="0" y="467225"/>
                  </a:cubicBezTo>
                  <a:lnTo>
                    <a:pt x="0" y="21263"/>
                  </a:lnTo>
                  <a:cubicBezTo>
                    <a:pt x="0" y="15623"/>
                    <a:pt x="2240" y="10215"/>
                    <a:pt x="6228" y="6228"/>
                  </a:cubicBezTo>
                  <a:cubicBezTo>
                    <a:pt x="10215" y="2240"/>
                    <a:pt x="15623" y="0"/>
                    <a:pt x="21263" y="0"/>
                  </a:cubicBezTo>
                  <a:lnTo>
                    <a:pt x="1020674" y="0"/>
                  </a:lnTo>
                  <a:cubicBezTo>
                    <a:pt x="1026313" y="0"/>
                    <a:pt x="1031722" y="2240"/>
                    <a:pt x="1035709" y="6228"/>
                  </a:cubicBezTo>
                  <a:cubicBezTo>
                    <a:pt x="1039697" y="10215"/>
                    <a:pt x="1041937" y="15623"/>
                    <a:pt x="1041937" y="21263"/>
                  </a:cubicBezTo>
                  <a:close/>
                </a:path>
              </a:pathLst>
            </a:custGeom>
            <a:ln w="28575" cap="rnd">
              <a:solidFill>
                <a:srgbClr val="457B9D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1041937" cy="5265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47287" y="2415207"/>
            <a:ext cx="10167498" cy="64767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87296" lvl="1" indent="-393648" algn="l">
              <a:lnSpc>
                <a:spcPts val="5105"/>
              </a:lnSpc>
              <a:buFont typeface="Arial"/>
              <a:buChar char="•"/>
            </a:pPr>
            <a:r>
              <a:rPr lang="en-US" sz="364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Initial Range (0°–9°) → Almost no flow, valve nearly closed.</a:t>
            </a:r>
          </a:p>
          <a:p>
            <a:pPr marL="787296" lvl="1" indent="-393648" algn="l">
              <a:lnSpc>
                <a:spcPts val="5105"/>
              </a:lnSpc>
              <a:buFont typeface="Arial"/>
              <a:buChar char="•"/>
            </a:pPr>
            <a:r>
              <a:rPr lang="en-US" sz="364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Main Regulation (9°–18°) → Largest change in flow %, rapid increase.</a:t>
            </a:r>
          </a:p>
          <a:p>
            <a:pPr marL="787296" lvl="1" indent="-393648" algn="l">
              <a:lnSpc>
                <a:spcPts val="5105"/>
              </a:lnSpc>
              <a:buFont typeface="Arial"/>
              <a:buChar char="•"/>
            </a:pPr>
            <a:r>
              <a:rPr lang="en-US" sz="364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Secondary Regulation (18°–27°) → Flow rises slower, less sensitive control.</a:t>
            </a:r>
          </a:p>
          <a:p>
            <a:pPr marL="787296" lvl="1" indent="-393648" algn="l">
              <a:lnSpc>
                <a:spcPts val="5105"/>
              </a:lnSpc>
              <a:buFont typeface="Arial"/>
              <a:buChar char="•"/>
            </a:pPr>
            <a:r>
              <a:rPr lang="en-US" sz="364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Extended Range (27°–45°) → Flow approaches maximum, valve nearly fully open.</a:t>
            </a:r>
          </a:p>
          <a:p>
            <a:pPr marL="787296" lvl="1" indent="-393648" algn="l">
              <a:lnSpc>
                <a:spcPts val="5105"/>
              </a:lnSpc>
              <a:buFont typeface="Arial"/>
              <a:buChar char="•"/>
            </a:pPr>
            <a:r>
              <a:rPr lang="en-US" sz="364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Beyond 45°–90° → Valve fully open, further angle adds no significant flow.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47287" y="1264488"/>
            <a:ext cx="16192500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500"/>
              </a:lnSpc>
              <a:spcBef>
                <a:spcPct val="0"/>
              </a:spcBef>
            </a:pPr>
            <a:r>
              <a:rPr lang="en-US" sz="6500" b="1" dirty="0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Key Results – Valve Position vs Flow Rate</a:t>
            </a:r>
          </a:p>
        </p:txBody>
      </p:sp>
      <p:sp>
        <p:nvSpPr>
          <p:cNvPr id="4" name="Freeform 4"/>
          <p:cNvSpPr/>
          <p:nvPr/>
        </p:nvSpPr>
        <p:spPr>
          <a:xfrm>
            <a:off x="11091827" y="2787128"/>
            <a:ext cx="6990797" cy="5818603"/>
          </a:xfrm>
          <a:custGeom>
            <a:avLst/>
            <a:gdLst/>
            <a:ahLst/>
            <a:cxnLst/>
            <a:rect l="l" t="t" r="r" b="b"/>
            <a:pathLst>
              <a:path w="6990797" h="5818603">
                <a:moveTo>
                  <a:pt x="0" y="0"/>
                </a:moveTo>
                <a:lnTo>
                  <a:pt x="6990797" y="0"/>
                </a:lnTo>
                <a:lnTo>
                  <a:pt x="6990797" y="5818602"/>
                </a:lnTo>
                <a:lnTo>
                  <a:pt x="0" y="58186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2" y="9944099"/>
            <a:ext cx="18288001" cy="342899"/>
            <a:chOff x="0" y="0"/>
            <a:chExt cx="5257852" cy="9934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-4991101" y="4991100"/>
            <a:ext cx="10287001" cy="304800"/>
            <a:chOff x="0" y="0"/>
            <a:chExt cx="5257852" cy="9934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028700" y="1143000"/>
            <a:ext cx="15675173" cy="869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00"/>
              </a:lnSpc>
              <a:spcBef>
                <a:spcPct val="0"/>
              </a:spcBef>
            </a:pPr>
            <a:r>
              <a:rPr lang="en-US" sz="65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Key Results – Valve Position vs Flow Rate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8700" y="2528224"/>
            <a:ext cx="16230600" cy="627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Valve shows extremely nonlinear behavior</a:t>
            </a:r>
          </a:p>
          <a:p>
            <a:pPr algn="l">
              <a:lnSpc>
                <a:spcPts val="2100"/>
              </a:lnSpc>
            </a:pPr>
            <a:endParaRPr lang="en-US" sz="3500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Effective regulation range ≈ 9°–45°</a:t>
            </a:r>
          </a:p>
          <a:p>
            <a:pPr algn="l">
              <a:lnSpc>
                <a:spcPts val="2100"/>
              </a:lnSpc>
            </a:pPr>
            <a:endParaRPr lang="en-US" sz="3500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Main regulation: 9°–18° (largest change in flow %)</a:t>
            </a:r>
          </a:p>
          <a:p>
            <a:pPr algn="l">
              <a:lnSpc>
                <a:spcPts val="2100"/>
              </a:lnSpc>
            </a:pPr>
            <a:endParaRPr lang="en-US" sz="3500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Dead band ≈ 30 µs PWM</a:t>
            </a:r>
          </a:p>
          <a:p>
            <a:pPr algn="l">
              <a:lnSpc>
                <a:spcPts val="2100"/>
              </a:lnSpc>
            </a:pPr>
            <a:endParaRPr lang="en-US" sz="3500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Alternatives: V‑port ball valve (linear)</a:t>
            </a:r>
          </a:p>
          <a:p>
            <a:pPr algn="l">
              <a:lnSpc>
                <a:spcPts val="2100"/>
              </a:lnSpc>
            </a:pPr>
            <a:endParaRPr lang="en-US" sz="3500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Lookup tables implemented in code → map required flow rate to PWM value</a:t>
            </a:r>
          </a:p>
          <a:p>
            <a:pPr algn="l">
              <a:lnSpc>
                <a:spcPts val="4900"/>
              </a:lnSpc>
              <a:spcBef>
                <a:spcPct val="0"/>
              </a:spcBef>
            </a:pPr>
            <a:endParaRPr lang="en-US" sz="3500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algn="l">
              <a:lnSpc>
                <a:spcPts val="4900"/>
              </a:lnSpc>
              <a:spcBef>
                <a:spcPct val="0"/>
              </a:spcBef>
            </a:pPr>
            <a:endParaRPr lang="en-US" sz="3500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179291" y="6763959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-2743007" y="-2057400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416950" y="2803304"/>
            <a:ext cx="6194304" cy="2406639"/>
          </a:xfrm>
          <a:custGeom>
            <a:avLst/>
            <a:gdLst/>
            <a:ahLst/>
            <a:cxnLst/>
            <a:rect l="l" t="t" r="r" b="b"/>
            <a:pathLst>
              <a:path w="6194304" h="2406639">
                <a:moveTo>
                  <a:pt x="0" y="0"/>
                </a:moveTo>
                <a:lnTo>
                  <a:pt x="6194304" y="0"/>
                </a:lnTo>
                <a:lnTo>
                  <a:pt x="6194304" y="2406640"/>
                </a:lnTo>
                <a:lnTo>
                  <a:pt x="0" y="24066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7863178" y="2886012"/>
            <a:ext cx="4270408" cy="3210377"/>
          </a:xfrm>
          <a:custGeom>
            <a:avLst/>
            <a:gdLst/>
            <a:ahLst/>
            <a:cxnLst/>
            <a:rect l="l" t="t" r="r" b="b"/>
            <a:pathLst>
              <a:path w="4270408" h="3210377">
                <a:moveTo>
                  <a:pt x="0" y="0"/>
                </a:moveTo>
                <a:lnTo>
                  <a:pt x="4270407" y="0"/>
                </a:lnTo>
                <a:lnTo>
                  <a:pt x="4270407" y="3210378"/>
                </a:lnTo>
                <a:lnTo>
                  <a:pt x="0" y="32103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1141487" y="6052481"/>
            <a:ext cx="5421822" cy="3205819"/>
          </a:xfrm>
          <a:custGeom>
            <a:avLst/>
            <a:gdLst/>
            <a:ahLst/>
            <a:cxnLst/>
            <a:rect l="l" t="t" r="r" b="b"/>
            <a:pathLst>
              <a:path w="5421822" h="3205819">
                <a:moveTo>
                  <a:pt x="0" y="0"/>
                </a:moveTo>
                <a:lnTo>
                  <a:pt x="5421822" y="0"/>
                </a:lnTo>
                <a:lnTo>
                  <a:pt x="5421822" y="3205819"/>
                </a:lnTo>
                <a:lnTo>
                  <a:pt x="0" y="320581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13334613" y="2886012"/>
            <a:ext cx="4881681" cy="5166604"/>
          </a:xfrm>
          <a:custGeom>
            <a:avLst/>
            <a:gdLst/>
            <a:ahLst/>
            <a:cxnLst/>
            <a:rect l="l" t="t" r="r" b="b"/>
            <a:pathLst>
              <a:path w="4881681" h="5166604">
                <a:moveTo>
                  <a:pt x="0" y="0"/>
                </a:moveTo>
                <a:lnTo>
                  <a:pt x="4881681" y="0"/>
                </a:lnTo>
                <a:lnTo>
                  <a:pt x="4881681" y="5166604"/>
                </a:lnTo>
                <a:lnTo>
                  <a:pt x="0" y="516660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7670063" y="7197510"/>
            <a:ext cx="4833260" cy="2333298"/>
          </a:xfrm>
          <a:custGeom>
            <a:avLst/>
            <a:gdLst/>
            <a:ahLst/>
            <a:cxnLst/>
            <a:rect l="l" t="t" r="r" b="b"/>
            <a:pathLst>
              <a:path w="4833260" h="2333298">
                <a:moveTo>
                  <a:pt x="0" y="0"/>
                </a:moveTo>
                <a:lnTo>
                  <a:pt x="4833260" y="0"/>
                </a:lnTo>
                <a:lnTo>
                  <a:pt x="4833260" y="2333298"/>
                </a:lnTo>
                <a:lnTo>
                  <a:pt x="0" y="233329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TextBox 9"/>
          <p:cNvSpPr txBox="1"/>
          <p:nvPr/>
        </p:nvSpPr>
        <p:spPr>
          <a:xfrm>
            <a:off x="1416950" y="985331"/>
            <a:ext cx="15842350" cy="10720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51"/>
              </a:lnSpc>
              <a:spcBef>
                <a:spcPct val="0"/>
              </a:spcBef>
            </a:pPr>
            <a:r>
              <a:rPr lang="en-US" sz="6179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Selection of Supporting System Components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223042" y="5067300"/>
            <a:ext cx="4939758" cy="493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 dirty="0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20×4 I2C LCD (LCD2004)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563309" y="6020190"/>
            <a:ext cx="6870145" cy="533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 4×4 Matrix ABS plastic keypad module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07878" y="9182100"/>
            <a:ext cx="5355431" cy="533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Arduino Mega microcontroller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162725" y="8076468"/>
            <a:ext cx="4429875" cy="5087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5V, 10A DC Power Supply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696629" y="9448800"/>
            <a:ext cx="4391870" cy="493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 dirty="0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Boost Converter Module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15179291" y="-1225144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 rot="5400000">
            <a:off x="-5997627" y="3912169"/>
            <a:ext cx="12372458" cy="377205"/>
            <a:chOff x="0" y="0"/>
            <a:chExt cx="5257852" cy="9934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1366748" y="2059027"/>
            <a:ext cx="6407507" cy="8188325"/>
          </a:xfrm>
          <a:custGeom>
            <a:avLst/>
            <a:gdLst/>
            <a:ahLst/>
            <a:cxnLst/>
            <a:rect l="l" t="t" r="r" b="b"/>
            <a:pathLst>
              <a:path w="6407507" h="8188325">
                <a:moveTo>
                  <a:pt x="0" y="0"/>
                </a:moveTo>
                <a:lnTo>
                  <a:pt x="6407507" y="0"/>
                </a:lnTo>
                <a:lnTo>
                  <a:pt x="6407507" y="8188325"/>
                </a:lnTo>
                <a:lnTo>
                  <a:pt x="0" y="81883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5399" b="-539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6396812" y="3159530"/>
            <a:ext cx="3077511" cy="2557345"/>
          </a:xfrm>
          <a:custGeom>
            <a:avLst/>
            <a:gdLst/>
            <a:ahLst/>
            <a:cxnLst/>
            <a:rect l="l" t="t" r="r" b="b"/>
            <a:pathLst>
              <a:path w="3077511" h="2557345">
                <a:moveTo>
                  <a:pt x="0" y="0"/>
                </a:moveTo>
                <a:lnTo>
                  <a:pt x="3077511" y="0"/>
                </a:lnTo>
                <a:lnTo>
                  <a:pt x="3077511" y="2557345"/>
                </a:lnTo>
                <a:lnTo>
                  <a:pt x="0" y="25573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4539" r="-7077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4049873" y="3575563"/>
            <a:ext cx="2286134" cy="2057521"/>
          </a:xfrm>
          <a:custGeom>
            <a:avLst/>
            <a:gdLst/>
            <a:ahLst/>
            <a:cxnLst/>
            <a:rect l="l" t="t" r="r" b="b"/>
            <a:pathLst>
              <a:path w="2286134" h="2057521">
                <a:moveTo>
                  <a:pt x="0" y="0"/>
                </a:moveTo>
                <a:lnTo>
                  <a:pt x="2286134" y="0"/>
                </a:lnTo>
                <a:lnTo>
                  <a:pt x="2286134" y="2057521"/>
                </a:lnTo>
                <a:lnTo>
                  <a:pt x="0" y="205752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028700" y="3575563"/>
            <a:ext cx="3474977" cy="2145323"/>
          </a:xfrm>
          <a:custGeom>
            <a:avLst/>
            <a:gdLst/>
            <a:ahLst/>
            <a:cxnLst/>
            <a:rect l="l" t="t" r="r" b="b"/>
            <a:pathLst>
              <a:path w="3474977" h="2145323">
                <a:moveTo>
                  <a:pt x="0" y="0"/>
                </a:moveTo>
                <a:lnTo>
                  <a:pt x="3474977" y="0"/>
                </a:lnTo>
                <a:lnTo>
                  <a:pt x="3474977" y="2145324"/>
                </a:lnTo>
                <a:lnTo>
                  <a:pt x="0" y="214532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>
          <a:xfrm>
            <a:off x="6426774" y="5708201"/>
            <a:ext cx="2717226" cy="1903371"/>
          </a:xfrm>
          <a:custGeom>
            <a:avLst/>
            <a:gdLst/>
            <a:ahLst/>
            <a:cxnLst/>
            <a:rect l="l" t="t" r="r" b="b"/>
            <a:pathLst>
              <a:path w="2717226" h="1903371">
                <a:moveTo>
                  <a:pt x="0" y="0"/>
                </a:moveTo>
                <a:lnTo>
                  <a:pt x="2717226" y="0"/>
                </a:lnTo>
                <a:lnTo>
                  <a:pt x="2717226" y="1903371"/>
                </a:lnTo>
                <a:lnTo>
                  <a:pt x="0" y="190337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1065214" y="7631473"/>
            <a:ext cx="2617260" cy="1821176"/>
          </a:xfrm>
          <a:custGeom>
            <a:avLst/>
            <a:gdLst/>
            <a:ahLst/>
            <a:cxnLst/>
            <a:rect l="l" t="t" r="r" b="b"/>
            <a:pathLst>
              <a:path w="2617260" h="1821176">
                <a:moveTo>
                  <a:pt x="0" y="0"/>
                </a:moveTo>
                <a:lnTo>
                  <a:pt x="2617259" y="0"/>
                </a:lnTo>
                <a:lnTo>
                  <a:pt x="2617259" y="1821177"/>
                </a:lnTo>
                <a:lnTo>
                  <a:pt x="0" y="182117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Freeform 12"/>
          <p:cNvSpPr/>
          <p:nvPr/>
        </p:nvSpPr>
        <p:spPr>
          <a:xfrm>
            <a:off x="3628783" y="5716875"/>
            <a:ext cx="3128314" cy="1886023"/>
          </a:xfrm>
          <a:custGeom>
            <a:avLst/>
            <a:gdLst/>
            <a:ahLst/>
            <a:cxnLst/>
            <a:rect l="l" t="t" r="r" b="b"/>
            <a:pathLst>
              <a:path w="3128314" h="1886023">
                <a:moveTo>
                  <a:pt x="0" y="0"/>
                </a:moveTo>
                <a:lnTo>
                  <a:pt x="3128314" y="0"/>
                </a:lnTo>
                <a:lnTo>
                  <a:pt x="3128314" y="1886023"/>
                </a:lnTo>
                <a:lnTo>
                  <a:pt x="0" y="188602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3" name="Freeform 13"/>
          <p:cNvSpPr/>
          <p:nvPr/>
        </p:nvSpPr>
        <p:spPr>
          <a:xfrm>
            <a:off x="1249699" y="5751074"/>
            <a:ext cx="2690564" cy="1817626"/>
          </a:xfrm>
          <a:custGeom>
            <a:avLst/>
            <a:gdLst/>
            <a:ahLst/>
            <a:cxnLst/>
            <a:rect l="l" t="t" r="r" b="b"/>
            <a:pathLst>
              <a:path w="2690564" h="1817626">
                <a:moveTo>
                  <a:pt x="0" y="0"/>
                </a:moveTo>
                <a:lnTo>
                  <a:pt x="2690565" y="0"/>
                </a:lnTo>
                <a:lnTo>
                  <a:pt x="2690565" y="1817625"/>
                </a:lnTo>
                <a:lnTo>
                  <a:pt x="0" y="1817625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4" name="Freeform 14"/>
          <p:cNvSpPr/>
          <p:nvPr/>
        </p:nvSpPr>
        <p:spPr>
          <a:xfrm>
            <a:off x="7113291" y="7631473"/>
            <a:ext cx="4061417" cy="2357907"/>
          </a:xfrm>
          <a:custGeom>
            <a:avLst/>
            <a:gdLst/>
            <a:ahLst/>
            <a:cxnLst/>
            <a:rect l="l" t="t" r="r" b="b"/>
            <a:pathLst>
              <a:path w="4061417" h="2357907">
                <a:moveTo>
                  <a:pt x="0" y="0"/>
                </a:moveTo>
                <a:lnTo>
                  <a:pt x="4061418" y="0"/>
                </a:lnTo>
                <a:lnTo>
                  <a:pt x="4061418" y="2357907"/>
                </a:lnTo>
                <a:lnTo>
                  <a:pt x="0" y="2357907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Freeform 15"/>
          <p:cNvSpPr/>
          <p:nvPr/>
        </p:nvSpPr>
        <p:spPr>
          <a:xfrm>
            <a:off x="2991640" y="7649672"/>
            <a:ext cx="4402600" cy="1883950"/>
          </a:xfrm>
          <a:custGeom>
            <a:avLst/>
            <a:gdLst/>
            <a:ahLst/>
            <a:cxnLst/>
            <a:rect l="l" t="t" r="r" b="b"/>
            <a:pathLst>
              <a:path w="4402600" h="1883950">
                <a:moveTo>
                  <a:pt x="0" y="0"/>
                </a:moveTo>
                <a:lnTo>
                  <a:pt x="4402600" y="0"/>
                </a:lnTo>
                <a:lnTo>
                  <a:pt x="4402600" y="1883950"/>
                </a:lnTo>
                <a:lnTo>
                  <a:pt x="0" y="188395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6" name="TextBox 16"/>
          <p:cNvSpPr txBox="1"/>
          <p:nvPr/>
        </p:nvSpPr>
        <p:spPr>
          <a:xfrm>
            <a:off x="1028700" y="904875"/>
            <a:ext cx="11651567" cy="2100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4"/>
              </a:lnSpc>
              <a:spcBef>
                <a:spcPct val="0"/>
              </a:spcBef>
            </a:pPr>
            <a:r>
              <a:rPr lang="en-US" sz="6003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Mechanical and Electrical Assembly of the project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280911" y="2016265"/>
            <a:ext cx="5388627" cy="7702196"/>
          </a:xfrm>
          <a:custGeom>
            <a:avLst/>
            <a:gdLst/>
            <a:ahLst/>
            <a:cxnLst/>
            <a:rect l="l" t="t" r="r" b="b"/>
            <a:pathLst>
              <a:path w="5388627" h="7702196">
                <a:moveTo>
                  <a:pt x="0" y="0"/>
                </a:moveTo>
                <a:lnTo>
                  <a:pt x="5388627" y="0"/>
                </a:lnTo>
                <a:lnTo>
                  <a:pt x="5388627" y="7702196"/>
                </a:lnTo>
                <a:lnTo>
                  <a:pt x="0" y="77021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822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 rot="5400000">
            <a:off x="-4954899" y="4954898"/>
            <a:ext cx="10287002" cy="377204"/>
            <a:chOff x="0" y="0"/>
            <a:chExt cx="5257852" cy="9934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 rot="5400000">
            <a:off x="12946770" y="4964025"/>
            <a:ext cx="10321473" cy="393425"/>
            <a:chOff x="0" y="0"/>
            <a:chExt cx="5257852" cy="9934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8168202" y="2514167"/>
            <a:ext cx="5141183" cy="2620608"/>
          </a:xfrm>
          <a:custGeom>
            <a:avLst/>
            <a:gdLst/>
            <a:ahLst/>
            <a:cxnLst/>
            <a:rect l="l" t="t" r="r" b="b"/>
            <a:pathLst>
              <a:path w="5141183" h="2620608">
                <a:moveTo>
                  <a:pt x="0" y="0"/>
                </a:moveTo>
                <a:lnTo>
                  <a:pt x="5141183" y="0"/>
                </a:lnTo>
                <a:lnTo>
                  <a:pt x="5141183" y="2620608"/>
                </a:lnTo>
                <a:lnTo>
                  <a:pt x="0" y="26206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179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>
          <a:xfrm>
            <a:off x="12834107" y="2514167"/>
            <a:ext cx="5076688" cy="2588115"/>
          </a:xfrm>
          <a:custGeom>
            <a:avLst/>
            <a:gdLst/>
            <a:ahLst/>
            <a:cxnLst/>
            <a:rect l="l" t="t" r="r" b="b"/>
            <a:pathLst>
              <a:path w="5076688" h="2588115">
                <a:moveTo>
                  <a:pt x="0" y="0"/>
                </a:moveTo>
                <a:lnTo>
                  <a:pt x="5076688" y="0"/>
                </a:lnTo>
                <a:lnTo>
                  <a:pt x="5076688" y="2588116"/>
                </a:lnTo>
                <a:lnTo>
                  <a:pt x="0" y="25881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11486960" y="5134775"/>
            <a:ext cx="3644851" cy="4852799"/>
          </a:xfrm>
          <a:custGeom>
            <a:avLst/>
            <a:gdLst/>
            <a:ahLst/>
            <a:cxnLst/>
            <a:rect l="l" t="t" r="r" b="b"/>
            <a:pathLst>
              <a:path w="3644851" h="4852799">
                <a:moveTo>
                  <a:pt x="0" y="0"/>
                </a:moveTo>
                <a:lnTo>
                  <a:pt x="3644851" y="0"/>
                </a:lnTo>
                <a:lnTo>
                  <a:pt x="3644851" y="4852799"/>
                </a:lnTo>
                <a:lnTo>
                  <a:pt x="0" y="48527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TextBox 12"/>
          <p:cNvSpPr txBox="1"/>
          <p:nvPr/>
        </p:nvSpPr>
        <p:spPr>
          <a:xfrm>
            <a:off x="1028700" y="717956"/>
            <a:ext cx="17569438" cy="9790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984"/>
              </a:lnSpc>
              <a:spcBef>
                <a:spcPct val="0"/>
              </a:spcBef>
            </a:pPr>
            <a:r>
              <a:rPr lang="en-US" sz="5703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Mechanical and Electrical Assembly of the project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573243" y="2111480"/>
            <a:ext cx="1995488" cy="5986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3"/>
              </a:lnSpc>
              <a:spcBef>
                <a:spcPct val="0"/>
              </a:spcBef>
            </a:pPr>
            <a:r>
              <a:rPr lang="en-US" sz="343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Back view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674972" y="2111480"/>
            <a:ext cx="2165227" cy="493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 dirty="0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Front view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40815" y="-389237"/>
            <a:ext cx="18969630" cy="10495287"/>
          </a:xfrm>
          <a:custGeom>
            <a:avLst/>
            <a:gdLst/>
            <a:ahLst/>
            <a:cxnLst/>
            <a:rect l="l" t="t" r="r" b="b"/>
            <a:pathLst>
              <a:path w="18969630" h="10495287">
                <a:moveTo>
                  <a:pt x="0" y="0"/>
                </a:moveTo>
                <a:lnTo>
                  <a:pt x="18969630" y="0"/>
                </a:lnTo>
                <a:lnTo>
                  <a:pt x="18969630" y="10495287"/>
                </a:lnTo>
                <a:lnTo>
                  <a:pt x="0" y="104952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70" r="-742" b="-870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1486702" y="3030333"/>
            <a:ext cx="1882362" cy="532718"/>
            <a:chOff x="0" y="0"/>
            <a:chExt cx="4860583" cy="137493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860583" cy="1374938"/>
            </a:xfrm>
            <a:custGeom>
              <a:avLst/>
              <a:gdLst/>
              <a:ahLst/>
              <a:cxnLst/>
              <a:rect l="l" t="t" r="r" b="b"/>
              <a:pathLst>
                <a:path w="4860583" h="1374938">
                  <a:moveTo>
                    <a:pt x="4860583" y="123386"/>
                  </a:moveTo>
                  <a:lnTo>
                    <a:pt x="4860583" y="1251552"/>
                  </a:lnTo>
                  <a:cubicBezTo>
                    <a:pt x="4860583" y="1319696"/>
                    <a:pt x="4805341" y="1374938"/>
                    <a:pt x="4737197" y="1374938"/>
                  </a:cubicBezTo>
                  <a:lnTo>
                    <a:pt x="123386" y="1374938"/>
                  </a:lnTo>
                  <a:cubicBezTo>
                    <a:pt x="55242" y="1374938"/>
                    <a:pt x="0" y="1319696"/>
                    <a:pt x="0" y="1251552"/>
                  </a:cubicBezTo>
                  <a:lnTo>
                    <a:pt x="0" y="123386"/>
                  </a:lnTo>
                  <a:cubicBezTo>
                    <a:pt x="0" y="55242"/>
                    <a:pt x="55242" y="0"/>
                    <a:pt x="123386" y="0"/>
                  </a:cubicBezTo>
                  <a:lnTo>
                    <a:pt x="4737197" y="0"/>
                  </a:lnTo>
                  <a:cubicBezTo>
                    <a:pt x="4805341" y="0"/>
                    <a:pt x="4860583" y="55242"/>
                    <a:pt x="4860583" y="123386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EBE7F1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4860583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 rtl="1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1486702" y="3077340"/>
            <a:ext cx="1932146" cy="4239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08"/>
              </a:lnSpc>
              <a:spcBef>
                <a:spcPct val="0"/>
              </a:spcBef>
            </a:pPr>
            <a:r>
              <a:rPr lang="en-US" sz="2434" dirty="0">
                <a:solidFill>
                  <a:srgbClr val="2C282D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(500 -1000 ) µs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2955896" y="4954899"/>
            <a:ext cx="10287001" cy="377205"/>
            <a:chOff x="0" y="0"/>
            <a:chExt cx="5257852" cy="9934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-3" y="-12705"/>
            <a:ext cx="18288003" cy="377207"/>
            <a:chOff x="0" y="0"/>
            <a:chExt cx="5257852" cy="9934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-5" y="9801296"/>
            <a:ext cx="18288003" cy="485704"/>
            <a:chOff x="0" y="0"/>
            <a:chExt cx="5257852" cy="99346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-4931348" y="4978452"/>
            <a:ext cx="10239898" cy="377204"/>
            <a:chOff x="0" y="0"/>
            <a:chExt cx="5257852" cy="99346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1983682" y="3383580"/>
            <a:ext cx="14320637" cy="5874720"/>
          </a:xfrm>
          <a:custGeom>
            <a:avLst/>
            <a:gdLst/>
            <a:ahLst/>
            <a:cxnLst/>
            <a:rect l="l" t="t" r="r" b="b"/>
            <a:pathLst>
              <a:path w="14320637" h="5874720">
                <a:moveTo>
                  <a:pt x="0" y="0"/>
                </a:moveTo>
                <a:lnTo>
                  <a:pt x="14320636" y="0"/>
                </a:lnTo>
                <a:lnTo>
                  <a:pt x="14320636" y="5874720"/>
                </a:lnTo>
                <a:lnTo>
                  <a:pt x="0" y="58747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463" t="-6005" r="-2217" b="-3603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TextBox 15"/>
          <p:cNvSpPr txBox="1"/>
          <p:nvPr/>
        </p:nvSpPr>
        <p:spPr>
          <a:xfrm>
            <a:off x="1028700" y="914400"/>
            <a:ext cx="14865531" cy="1758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000"/>
              </a:lnSpc>
              <a:spcBef>
                <a:spcPct val="0"/>
              </a:spcBef>
            </a:pPr>
            <a:r>
              <a:rPr lang="en-US" sz="50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Performance indicators of open loop system at different set point temperatures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335990" y="3497573"/>
            <a:ext cx="5805000" cy="4677410"/>
          </a:xfrm>
          <a:custGeom>
            <a:avLst/>
            <a:gdLst/>
            <a:ahLst/>
            <a:cxnLst/>
            <a:rect l="l" t="t" r="r" b="b"/>
            <a:pathLst>
              <a:path w="5805000" h="4677410">
                <a:moveTo>
                  <a:pt x="0" y="0"/>
                </a:moveTo>
                <a:lnTo>
                  <a:pt x="5805000" y="0"/>
                </a:lnTo>
                <a:lnTo>
                  <a:pt x="5805000" y="4677410"/>
                </a:lnTo>
                <a:lnTo>
                  <a:pt x="0" y="46774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0" y="2042685"/>
            <a:ext cx="6028827" cy="4957147"/>
          </a:xfrm>
          <a:custGeom>
            <a:avLst/>
            <a:gdLst/>
            <a:ahLst/>
            <a:cxnLst/>
            <a:rect l="l" t="t" r="r" b="b"/>
            <a:pathLst>
              <a:path w="6028827" h="4957147">
                <a:moveTo>
                  <a:pt x="0" y="0"/>
                </a:moveTo>
                <a:lnTo>
                  <a:pt x="6028827" y="0"/>
                </a:lnTo>
                <a:lnTo>
                  <a:pt x="6028827" y="4957147"/>
                </a:lnTo>
                <a:lnTo>
                  <a:pt x="0" y="4957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807" r="-3163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2445790" y="5326380"/>
            <a:ext cx="5715652" cy="4605417"/>
          </a:xfrm>
          <a:custGeom>
            <a:avLst/>
            <a:gdLst/>
            <a:ahLst/>
            <a:cxnLst/>
            <a:rect l="l" t="t" r="r" b="b"/>
            <a:pathLst>
              <a:path w="5715652" h="4605417">
                <a:moveTo>
                  <a:pt x="0" y="0"/>
                </a:moveTo>
                <a:lnTo>
                  <a:pt x="5715652" y="0"/>
                </a:lnTo>
                <a:lnTo>
                  <a:pt x="5715652" y="4605417"/>
                </a:lnTo>
                <a:lnTo>
                  <a:pt x="0" y="460541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577" r="-4577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1316083" y="933450"/>
            <a:ext cx="11981082" cy="862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075"/>
              </a:lnSpc>
              <a:spcBef>
                <a:spcPct val="0"/>
              </a:spcBef>
            </a:pPr>
            <a:r>
              <a:rPr lang="en-US" sz="5053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Open Loop System Experimental Results</a:t>
            </a:r>
          </a:p>
        </p:txBody>
      </p:sp>
      <p:sp>
        <p:nvSpPr>
          <p:cNvPr id="6" name="Freeform 6"/>
          <p:cNvSpPr/>
          <p:nvPr/>
        </p:nvSpPr>
        <p:spPr>
          <a:xfrm rot="5400000">
            <a:off x="14447771" y="-644850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13597698" y="-1769921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6217418" y="0"/>
                </a:moveTo>
                <a:lnTo>
                  <a:pt x="0" y="0"/>
                </a:lnTo>
                <a:lnTo>
                  <a:pt x="0" y="4114800"/>
                </a:lnTo>
                <a:lnTo>
                  <a:pt x="6217418" y="4114800"/>
                </a:lnTo>
                <a:lnTo>
                  <a:pt x="621741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flipH="1">
            <a:off x="-2821114" y="7200900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6217418" y="0"/>
                </a:moveTo>
                <a:lnTo>
                  <a:pt x="0" y="0"/>
                </a:lnTo>
                <a:lnTo>
                  <a:pt x="0" y="4114800"/>
                </a:lnTo>
                <a:lnTo>
                  <a:pt x="6217418" y="4114800"/>
                </a:lnTo>
                <a:lnTo>
                  <a:pt x="621741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0276385" y="5143500"/>
            <a:ext cx="6254440" cy="4916172"/>
          </a:xfrm>
          <a:custGeom>
            <a:avLst/>
            <a:gdLst/>
            <a:ahLst/>
            <a:cxnLst/>
            <a:rect l="l" t="t" r="r" b="b"/>
            <a:pathLst>
              <a:path w="6254440" h="4916172">
                <a:moveTo>
                  <a:pt x="0" y="0"/>
                </a:moveTo>
                <a:lnTo>
                  <a:pt x="6254440" y="0"/>
                </a:lnTo>
                <a:lnTo>
                  <a:pt x="6254440" y="4916172"/>
                </a:lnTo>
                <a:lnTo>
                  <a:pt x="0" y="49161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2105" r="-22105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1028700" y="1152525"/>
            <a:ext cx="5303960" cy="18059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6974"/>
              </a:lnSpc>
            </a:pPr>
            <a:r>
              <a:rPr lang="en-US" sz="6974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Introduction</a:t>
            </a:r>
          </a:p>
          <a:p>
            <a:pPr marL="0" lvl="0" indent="0" algn="l">
              <a:lnSpc>
                <a:spcPts val="6974"/>
              </a:lnSpc>
            </a:pPr>
            <a:endParaRPr lang="en-US" sz="6974" b="1">
              <a:solidFill>
                <a:srgbClr val="000000"/>
              </a:solidFill>
              <a:latin typeface="Georgia Pro Condensed Bold"/>
              <a:ea typeface="Georgia Pro Condensed Bold"/>
              <a:cs typeface="Georgia Pro Condensed Bold"/>
              <a:sym typeface="Georgia Pro Condensed Bold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28700" y="2278204"/>
            <a:ext cx="16218636" cy="43770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5502" lvl="1" indent="-347751" algn="l">
              <a:lnSpc>
                <a:spcPts val="4509"/>
              </a:lnSpc>
              <a:buFont typeface="Arial"/>
              <a:buChar char="•"/>
            </a:pPr>
            <a:r>
              <a:rPr lang="en-US" sz="322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Temperature controlled liquid mixing systems automatically mix liquids at different temperatures to achieve a desired outlet temperature</a:t>
            </a:r>
          </a:p>
          <a:p>
            <a:pPr algn="l">
              <a:lnSpc>
                <a:spcPts val="2577"/>
              </a:lnSpc>
            </a:pPr>
            <a:endParaRPr lang="en-US" sz="3221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695502" lvl="1" indent="-347751" algn="l">
              <a:lnSpc>
                <a:spcPts val="4509"/>
              </a:lnSpc>
              <a:buFont typeface="Arial"/>
              <a:buChar char="•"/>
            </a:pPr>
            <a:r>
              <a:rPr lang="en-US" sz="322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These systems regulate the proportion of hot and cold liquids</a:t>
            </a:r>
          </a:p>
          <a:p>
            <a:pPr algn="l">
              <a:lnSpc>
                <a:spcPts val="2577"/>
              </a:lnSpc>
            </a:pPr>
            <a:endParaRPr lang="en-US" sz="3221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695502" lvl="1" indent="-347751" algn="l">
              <a:lnSpc>
                <a:spcPts val="4509"/>
              </a:lnSpc>
              <a:buFont typeface="Arial"/>
              <a:buChar char="•"/>
            </a:pPr>
            <a:r>
              <a:rPr lang="en-US" sz="322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They eliminate continuous manual adjustment and provide consistent performance under varying operating conditions</a:t>
            </a:r>
          </a:p>
          <a:p>
            <a:pPr algn="l">
              <a:lnSpc>
                <a:spcPts val="2577"/>
              </a:lnSpc>
            </a:pPr>
            <a:endParaRPr lang="en-US" sz="3221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695502" lvl="1" indent="-347751" algn="l">
              <a:lnSpc>
                <a:spcPts val="4509"/>
              </a:lnSpc>
              <a:buFont typeface="Arial"/>
              <a:buChar char="•"/>
            </a:pPr>
            <a:r>
              <a:rPr lang="en-US" sz="322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Accurate temperature control is essential for: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384027" y="6937375"/>
            <a:ext cx="6430614" cy="26491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9"/>
              </a:lnSpc>
              <a:spcBef>
                <a:spcPct val="0"/>
              </a:spcBef>
            </a:pPr>
            <a:r>
              <a:rPr lang="en-US" sz="300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1- Safety and user comfort</a:t>
            </a:r>
          </a:p>
          <a:p>
            <a:pPr algn="l">
              <a:lnSpc>
                <a:spcPts val="2056"/>
              </a:lnSpc>
              <a:spcBef>
                <a:spcPct val="0"/>
              </a:spcBef>
            </a:pPr>
            <a:endParaRPr lang="en-US" sz="3006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algn="l">
              <a:lnSpc>
                <a:spcPts val="4209"/>
              </a:lnSpc>
              <a:spcBef>
                <a:spcPct val="0"/>
              </a:spcBef>
            </a:pPr>
            <a:r>
              <a:rPr lang="en-US" sz="300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2- Product quality and process stability</a:t>
            </a:r>
          </a:p>
          <a:p>
            <a:pPr algn="l">
              <a:lnSpc>
                <a:spcPts val="2056"/>
              </a:lnSpc>
              <a:spcBef>
                <a:spcPct val="0"/>
              </a:spcBef>
            </a:pPr>
            <a:endParaRPr lang="en-US" sz="3006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algn="l">
              <a:lnSpc>
                <a:spcPts val="4209"/>
              </a:lnSpc>
              <a:spcBef>
                <a:spcPct val="0"/>
              </a:spcBef>
            </a:pPr>
            <a:r>
              <a:rPr lang="en-US" sz="300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3- Energy efficiency</a:t>
            </a:r>
          </a:p>
          <a:p>
            <a:pPr algn="l">
              <a:lnSpc>
                <a:spcPts val="4209"/>
              </a:lnSpc>
              <a:spcBef>
                <a:spcPct val="0"/>
              </a:spcBef>
            </a:pPr>
            <a:endParaRPr lang="en-US" sz="3006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895350"/>
            <a:ext cx="13256845" cy="2273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100"/>
              </a:lnSpc>
              <a:spcBef>
                <a:spcPct val="0"/>
              </a:spcBef>
            </a:pPr>
            <a:r>
              <a:rPr lang="en-US" sz="65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Discussion of the Open Loop System Results</a:t>
            </a:r>
          </a:p>
        </p:txBody>
      </p:sp>
      <p:sp>
        <p:nvSpPr>
          <p:cNvPr id="3" name="Freeform 3"/>
          <p:cNvSpPr/>
          <p:nvPr/>
        </p:nvSpPr>
        <p:spPr>
          <a:xfrm rot="5400000">
            <a:off x="14447771" y="-644850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 flipH="1">
            <a:off x="-3422217" y="7013575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6217417" y="0"/>
                </a:moveTo>
                <a:lnTo>
                  <a:pt x="0" y="0"/>
                </a:lnTo>
                <a:lnTo>
                  <a:pt x="0" y="4114800"/>
                </a:lnTo>
                <a:lnTo>
                  <a:pt x="6217417" y="4114800"/>
                </a:lnTo>
                <a:lnTo>
                  <a:pt x="6217417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483326" y="3477816"/>
            <a:ext cx="17321349" cy="57804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38789" lvl="1" indent="-369395" algn="just">
              <a:lnSpc>
                <a:spcPts val="4790"/>
              </a:lnSpc>
              <a:buFont typeface="Arial"/>
              <a:buChar char="•"/>
            </a:pPr>
            <a:r>
              <a:rPr lang="en-US" sz="342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Sensor Noise → ±0.5 °C, more visible at low setpoints (zoom effect)</a:t>
            </a:r>
          </a:p>
          <a:p>
            <a:pPr algn="just">
              <a:lnSpc>
                <a:spcPts val="1596"/>
              </a:lnSpc>
            </a:pPr>
            <a:endParaRPr lang="en-US" sz="3421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38789" lvl="1" indent="-369395" algn="just">
              <a:lnSpc>
                <a:spcPts val="4790"/>
              </a:lnSpc>
              <a:buFont typeface="Arial"/>
              <a:buChar char="•"/>
            </a:pPr>
            <a:r>
              <a:rPr lang="en-US" sz="342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Steady State Error → mostly &lt;1 °C, few cases up to 2.9 °C (valve nonlinearity, lookup interpolation)</a:t>
            </a:r>
          </a:p>
          <a:p>
            <a:pPr algn="just">
              <a:lnSpc>
                <a:spcPts val="1596"/>
              </a:lnSpc>
            </a:pPr>
            <a:endParaRPr lang="en-US" sz="3421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38789" lvl="1" indent="-369395" algn="just">
              <a:lnSpc>
                <a:spcPts val="4790"/>
              </a:lnSpc>
              <a:buFont typeface="Arial"/>
              <a:buChar char="•"/>
            </a:pPr>
            <a:r>
              <a:rPr lang="en-US" sz="342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Overshoot → very small (&lt;1.33%), outliers at 24–26 °C due to initial condition</a:t>
            </a:r>
          </a:p>
          <a:p>
            <a:pPr marL="246262" lvl="1" indent="-123131" algn="just">
              <a:lnSpc>
                <a:spcPts val="1596"/>
              </a:lnSpc>
              <a:buFont typeface="Arial"/>
              <a:buChar char="•"/>
            </a:pPr>
            <a:endParaRPr lang="en-US" sz="3421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38789" lvl="1" indent="-369395" algn="just">
              <a:lnSpc>
                <a:spcPts val="4790"/>
              </a:lnSpc>
              <a:buFont typeface="Arial"/>
              <a:buChar char="•"/>
            </a:pPr>
            <a:r>
              <a:rPr lang="en-US" sz="342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Rise Time → consistent (11.8–16.5 s), zero at 24–26 °C (room temp start)</a:t>
            </a:r>
          </a:p>
          <a:p>
            <a:pPr algn="just">
              <a:lnSpc>
                <a:spcPts val="1596"/>
              </a:lnSpc>
            </a:pPr>
            <a:endParaRPr lang="en-US" sz="3421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38789" lvl="1" indent="-369395" algn="just">
              <a:lnSpc>
                <a:spcPts val="4790"/>
              </a:lnSpc>
              <a:buFont typeface="Arial"/>
              <a:buChar char="•"/>
            </a:pPr>
            <a:r>
              <a:rPr lang="en-US" sz="342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Settling Time → 9.4–16.5 s, longer for higher setpoints</a:t>
            </a:r>
          </a:p>
          <a:p>
            <a:pPr algn="just">
              <a:lnSpc>
                <a:spcPts val="1596"/>
              </a:lnSpc>
            </a:pPr>
            <a:endParaRPr lang="en-US" sz="3421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38789" lvl="1" indent="-369395" algn="just">
              <a:lnSpc>
                <a:spcPts val="4790"/>
              </a:lnSpc>
              <a:buFont typeface="Arial"/>
              <a:buChar char="•"/>
            </a:pPr>
            <a:r>
              <a:rPr lang="en-US" sz="3421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Overall → acceptable open loop, but closed loop feedback needed to eliminate error &amp; handle disturbances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2" y="9867900"/>
            <a:ext cx="18288001" cy="419100"/>
            <a:chOff x="0" y="0"/>
            <a:chExt cx="5257852" cy="9934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929098" y="2590565"/>
            <a:ext cx="3861878" cy="2780261"/>
            <a:chOff x="0" y="0"/>
            <a:chExt cx="1910715" cy="137493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7213061" y="2590565"/>
            <a:ext cx="3861878" cy="2780261"/>
            <a:chOff x="0" y="0"/>
            <a:chExt cx="1910715" cy="137493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2497024" y="2590565"/>
            <a:ext cx="3861878" cy="2780261"/>
            <a:chOff x="0" y="0"/>
            <a:chExt cx="1910715" cy="137493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4559742" y="5869773"/>
            <a:ext cx="3861878" cy="2780261"/>
            <a:chOff x="0" y="0"/>
            <a:chExt cx="1910715" cy="137493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9873129" y="5869773"/>
            <a:ext cx="3861878" cy="2780261"/>
            <a:chOff x="0" y="0"/>
            <a:chExt cx="1910715" cy="1374938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 rot="5400000">
            <a:off x="-9793101" y="8155017"/>
            <a:ext cx="19963407" cy="377205"/>
            <a:chOff x="0" y="0"/>
            <a:chExt cx="5257852" cy="99346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1028700" y="904875"/>
            <a:ext cx="12904384" cy="986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b="1" dirty="0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Closed Loop System Configuration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958006" y="2871575"/>
            <a:ext cx="3804061" cy="2086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53"/>
              </a:lnSpc>
              <a:spcBef>
                <a:spcPct val="0"/>
              </a:spcBef>
            </a:pPr>
            <a:r>
              <a:rPr lang="en-US" sz="2966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Sensor Lag </a:t>
            </a:r>
          </a:p>
          <a:p>
            <a:pPr algn="ctr">
              <a:lnSpc>
                <a:spcPts val="4153"/>
              </a:lnSpc>
              <a:spcBef>
                <a:spcPct val="0"/>
              </a:spcBef>
            </a:pPr>
            <a:r>
              <a:rPr lang="en-US" sz="296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 delay in measured temperature causes overshoot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213061" y="2862050"/>
            <a:ext cx="3861878" cy="160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 Transport Delay 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liquid travel time delays system response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2221143" y="2862050"/>
            <a:ext cx="4413639" cy="160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 Valve Nonlinearity 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small angle changes 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large flow changes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4304590" y="6285225"/>
            <a:ext cx="4372182" cy="160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Actuator Dead Band</a:t>
            </a:r>
            <a:r>
              <a:rPr lang="en-US" sz="30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 minimum 30 µs PWM needed for movement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9675052" y="6081122"/>
            <a:ext cx="4258032" cy="213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System Sensitivity Variation</a:t>
            </a:r>
            <a:r>
              <a:rPr lang="en-US" sz="30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 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depends on setpoint proximity to inlet temps</a:t>
            </a:r>
          </a:p>
        </p:txBody>
      </p:sp>
      <p:grpSp>
        <p:nvGrpSpPr>
          <p:cNvPr id="29" name="Group 29"/>
          <p:cNvGrpSpPr/>
          <p:nvPr/>
        </p:nvGrpSpPr>
        <p:grpSpPr>
          <a:xfrm rot="5400000">
            <a:off x="11274193" y="3273195"/>
            <a:ext cx="13650407" cy="377204"/>
            <a:chOff x="0" y="0"/>
            <a:chExt cx="5257852" cy="99346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328731" cy="10287000"/>
          </a:xfrm>
          <a:custGeom>
            <a:avLst/>
            <a:gdLst/>
            <a:ahLst/>
            <a:cxnLst/>
            <a:rect l="l" t="t" r="r" b="b"/>
            <a:pathLst>
              <a:path w="18328731" h="10287000">
                <a:moveTo>
                  <a:pt x="0" y="0"/>
                </a:moveTo>
                <a:lnTo>
                  <a:pt x="18328731" y="0"/>
                </a:lnTo>
                <a:lnTo>
                  <a:pt x="18328731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2955898" y="4954896"/>
            <a:ext cx="10286995" cy="377204"/>
            <a:chOff x="0" y="0"/>
            <a:chExt cx="5257852" cy="9934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-1" y="-4"/>
            <a:ext cx="18288000" cy="377205"/>
            <a:chOff x="0" y="0"/>
            <a:chExt cx="5257852" cy="9934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-2" y="9909792"/>
            <a:ext cx="18288000" cy="377207"/>
            <a:chOff x="0" y="0"/>
            <a:chExt cx="5257852" cy="99346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-4954897" y="4954896"/>
            <a:ext cx="10286997" cy="377204"/>
            <a:chOff x="0" y="0"/>
            <a:chExt cx="5257852" cy="99346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2533688" y="3545952"/>
            <a:ext cx="13220624" cy="5491241"/>
          </a:xfrm>
          <a:custGeom>
            <a:avLst/>
            <a:gdLst/>
            <a:ahLst/>
            <a:cxnLst/>
            <a:rect l="l" t="t" r="r" b="b"/>
            <a:pathLst>
              <a:path w="13220624" h="5491241">
                <a:moveTo>
                  <a:pt x="0" y="0"/>
                </a:moveTo>
                <a:lnTo>
                  <a:pt x="13220624" y="0"/>
                </a:lnTo>
                <a:lnTo>
                  <a:pt x="13220624" y="5491241"/>
                </a:lnTo>
                <a:lnTo>
                  <a:pt x="0" y="54912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54" t="-1149" r="-95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TextBox 15"/>
          <p:cNvSpPr txBox="1"/>
          <p:nvPr/>
        </p:nvSpPr>
        <p:spPr>
          <a:xfrm>
            <a:off x="1028700" y="914400"/>
            <a:ext cx="14865531" cy="1758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000"/>
              </a:lnSpc>
              <a:spcBef>
                <a:spcPct val="0"/>
              </a:spcBef>
            </a:pPr>
            <a:r>
              <a:rPr lang="en-US" sz="50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Performance indicators of closed loop system at different set point temperatures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40250" y="2194433"/>
            <a:ext cx="5828484" cy="4375482"/>
          </a:xfrm>
          <a:custGeom>
            <a:avLst/>
            <a:gdLst/>
            <a:ahLst/>
            <a:cxnLst/>
            <a:rect l="l" t="t" r="r" b="b"/>
            <a:pathLst>
              <a:path w="5828484" h="4375482">
                <a:moveTo>
                  <a:pt x="0" y="0"/>
                </a:moveTo>
                <a:lnTo>
                  <a:pt x="5828484" y="0"/>
                </a:lnTo>
                <a:lnTo>
                  <a:pt x="5828484" y="4375482"/>
                </a:lnTo>
                <a:lnTo>
                  <a:pt x="0" y="43754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849" r="-344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6221134" y="3180947"/>
            <a:ext cx="5845731" cy="4595585"/>
          </a:xfrm>
          <a:custGeom>
            <a:avLst/>
            <a:gdLst/>
            <a:ahLst/>
            <a:cxnLst/>
            <a:rect l="l" t="t" r="r" b="b"/>
            <a:pathLst>
              <a:path w="5845731" h="4595585">
                <a:moveTo>
                  <a:pt x="0" y="0"/>
                </a:moveTo>
                <a:lnTo>
                  <a:pt x="5845732" y="0"/>
                </a:lnTo>
                <a:lnTo>
                  <a:pt x="5845732" y="4595585"/>
                </a:lnTo>
                <a:lnTo>
                  <a:pt x="0" y="45955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3556" r="-286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 rot="-5400000">
            <a:off x="-2251867" y="7200900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12219044" y="5712145"/>
            <a:ext cx="5918105" cy="4574855"/>
          </a:xfrm>
          <a:custGeom>
            <a:avLst/>
            <a:gdLst/>
            <a:ahLst/>
            <a:cxnLst/>
            <a:rect l="l" t="t" r="r" b="b"/>
            <a:pathLst>
              <a:path w="5918105" h="4574855">
                <a:moveTo>
                  <a:pt x="0" y="0"/>
                </a:moveTo>
                <a:lnTo>
                  <a:pt x="5918104" y="0"/>
                </a:lnTo>
                <a:lnTo>
                  <a:pt x="5918104" y="4574855"/>
                </a:lnTo>
                <a:lnTo>
                  <a:pt x="0" y="45748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002" t="-10825" r="-1346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028700" y="751809"/>
            <a:ext cx="16230600" cy="1120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100"/>
              </a:lnSpc>
              <a:spcBef>
                <a:spcPct val="0"/>
              </a:spcBef>
            </a:pPr>
            <a:r>
              <a:rPr lang="en-US" sz="65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 Closed Loop System Experimental Results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77406" y="895350"/>
            <a:ext cx="17290733" cy="1120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65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Discussion of the Closed Loop System Results </a:t>
            </a:r>
          </a:p>
        </p:txBody>
      </p:sp>
      <p:sp>
        <p:nvSpPr>
          <p:cNvPr id="3" name="Freeform 3"/>
          <p:cNvSpPr/>
          <p:nvPr/>
        </p:nvSpPr>
        <p:spPr>
          <a:xfrm rot="-5400000">
            <a:off x="-3108709" y="7525099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677406" y="2719575"/>
            <a:ext cx="16230600" cy="4781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31849" lvl="1" indent="-365925" algn="l">
              <a:lnSpc>
                <a:spcPts val="4745"/>
              </a:lnSpc>
              <a:buFont typeface="Arial"/>
              <a:buChar char="•"/>
            </a:pPr>
            <a:r>
              <a:rPr lang="en-US" sz="3389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Steady State Error → reduced to ≤ ±0.5 °C, eliminating larger errors seen in open loop.</a:t>
            </a:r>
          </a:p>
          <a:p>
            <a:pPr marL="731849" lvl="1" indent="-365925" algn="l">
              <a:lnSpc>
                <a:spcPts val="4745"/>
              </a:lnSpc>
              <a:buFont typeface="Arial"/>
              <a:buChar char="•"/>
            </a:pPr>
            <a:r>
              <a:rPr lang="en-US" sz="3389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Rise &amp; Settling Time → increased due to intentional waiting (sensor lag + transport delay).</a:t>
            </a:r>
          </a:p>
          <a:p>
            <a:pPr marL="731849" lvl="1" indent="-365925" algn="l">
              <a:lnSpc>
                <a:spcPts val="4745"/>
              </a:lnSpc>
              <a:buFont typeface="Arial"/>
              <a:buChar char="•"/>
            </a:pPr>
            <a:r>
              <a:rPr lang="en-US" sz="3389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Valve Backlash → initial nudges caused slight cooling before correction took effect.</a:t>
            </a:r>
          </a:p>
          <a:p>
            <a:pPr marL="731849" lvl="1" indent="-365925" algn="l">
              <a:lnSpc>
                <a:spcPts val="4745"/>
              </a:lnSpc>
              <a:buFont typeface="Arial"/>
              <a:buChar char="•"/>
            </a:pPr>
            <a:r>
              <a:rPr lang="en-US" sz="3389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Setpoint Variation → some cases converged faster when initial valve positions were close to target.</a:t>
            </a:r>
          </a:p>
          <a:p>
            <a:pPr marL="731849" lvl="1" indent="-365925" algn="l">
              <a:lnSpc>
                <a:spcPts val="4745"/>
              </a:lnSpc>
              <a:buFont typeface="Arial"/>
              <a:buChar char="•"/>
            </a:pPr>
            <a:r>
              <a:rPr lang="en-US" sz="3389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Overall Performance → stable operation, no overshoot/oscillations, accurate regulation under nonlinear constraints.</a:t>
            </a:r>
          </a:p>
        </p:txBody>
      </p:sp>
      <p:sp>
        <p:nvSpPr>
          <p:cNvPr id="5" name="Freeform 5"/>
          <p:cNvSpPr/>
          <p:nvPr/>
        </p:nvSpPr>
        <p:spPr>
          <a:xfrm rot="-10800000">
            <a:off x="14150591" y="7791814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04538" y="2336091"/>
            <a:ext cx="8239462" cy="6489296"/>
          </a:xfrm>
          <a:custGeom>
            <a:avLst/>
            <a:gdLst/>
            <a:ahLst/>
            <a:cxnLst/>
            <a:rect l="l" t="t" r="r" b="b"/>
            <a:pathLst>
              <a:path w="8239462" h="6489296">
                <a:moveTo>
                  <a:pt x="0" y="0"/>
                </a:moveTo>
                <a:lnTo>
                  <a:pt x="8239462" y="0"/>
                </a:lnTo>
                <a:lnTo>
                  <a:pt x="8239462" y="6489295"/>
                </a:lnTo>
                <a:lnTo>
                  <a:pt x="0" y="64892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070" t="-1752" r="-931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9541934" y="2413953"/>
            <a:ext cx="8239462" cy="6411433"/>
          </a:xfrm>
          <a:custGeom>
            <a:avLst/>
            <a:gdLst/>
            <a:ahLst/>
            <a:cxnLst/>
            <a:rect l="l" t="t" r="r" b="b"/>
            <a:pathLst>
              <a:path w="8239462" h="6411433">
                <a:moveTo>
                  <a:pt x="0" y="0"/>
                </a:moveTo>
                <a:lnTo>
                  <a:pt x="8239462" y="0"/>
                </a:lnTo>
                <a:lnTo>
                  <a:pt x="8239462" y="6411433"/>
                </a:lnTo>
                <a:lnTo>
                  <a:pt x="0" y="64114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r="-1903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11837280" y="8972461"/>
            <a:ext cx="4268450" cy="1163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 b="1">
                <a:solidFill>
                  <a:srgbClr val="000000"/>
                </a:solidFill>
                <a:latin typeface="Bricolage Grotesque 36 Bold"/>
                <a:ea typeface="Bricolage Grotesque 36 Bold"/>
                <a:cs typeface="Bricolage Grotesque 36 Bold"/>
                <a:sym typeface="Bricolage Grotesque 36 Bold"/>
              </a:rPr>
              <a:t>Mixed outlet temperature response with temperature disturbance at Tset = 32 °C.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3123019" y="8972461"/>
            <a:ext cx="3802499" cy="1163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 b="1">
                <a:solidFill>
                  <a:srgbClr val="000000"/>
                </a:solidFill>
                <a:latin typeface="Bricolage Grotesque 36 Bold"/>
                <a:ea typeface="Bricolage Grotesque 36 Bold"/>
                <a:cs typeface="Bricolage Grotesque 36 Bold"/>
                <a:sym typeface="Bricolage Grotesque 36 Bold"/>
              </a:rPr>
              <a:t>Mixed outlet temperature response with flow disturbance at Tset = 27 °C.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784599" y="933450"/>
            <a:ext cx="15514670" cy="7189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29"/>
              </a:lnSpc>
              <a:spcBef>
                <a:spcPct val="0"/>
              </a:spcBef>
            </a:pPr>
            <a:r>
              <a:rPr lang="en-US" sz="4092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System Response to Flow and Temperature Disturbances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15709" y="2391915"/>
            <a:ext cx="15856582" cy="6173027"/>
            <a:chOff x="0" y="0"/>
            <a:chExt cx="9777564" cy="380469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777564" cy="3804692"/>
            </a:xfrm>
            <a:custGeom>
              <a:avLst/>
              <a:gdLst/>
              <a:ahLst/>
              <a:cxnLst/>
              <a:rect l="l" t="t" r="r" b="b"/>
              <a:pathLst>
                <a:path w="9777564" h="3804692">
                  <a:moveTo>
                    <a:pt x="9777564" y="14647"/>
                  </a:moveTo>
                  <a:lnTo>
                    <a:pt x="9777564" y="3790045"/>
                  </a:lnTo>
                  <a:cubicBezTo>
                    <a:pt x="9777564" y="3798134"/>
                    <a:pt x="9771007" y="3804692"/>
                    <a:pt x="9762917" y="3804692"/>
                  </a:cubicBezTo>
                  <a:lnTo>
                    <a:pt x="14647" y="3804692"/>
                  </a:lnTo>
                  <a:cubicBezTo>
                    <a:pt x="6558" y="3804692"/>
                    <a:pt x="0" y="3798134"/>
                    <a:pt x="0" y="3790045"/>
                  </a:cubicBezTo>
                  <a:lnTo>
                    <a:pt x="0" y="14647"/>
                  </a:lnTo>
                  <a:cubicBezTo>
                    <a:pt x="0" y="6558"/>
                    <a:pt x="6558" y="0"/>
                    <a:pt x="14647" y="0"/>
                  </a:cubicBezTo>
                  <a:lnTo>
                    <a:pt x="9762917" y="0"/>
                  </a:lnTo>
                  <a:cubicBezTo>
                    <a:pt x="9771007" y="0"/>
                    <a:pt x="9777564" y="6558"/>
                    <a:pt x="9777564" y="14647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9777564" cy="384279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215709" y="2981608"/>
            <a:ext cx="15482565" cy="5226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9283" lvl="1" indent="-334641" algn="l">
              <a:lnSpc>
                <a:spcPts val="4339"/>
              </a:lnSpc>
              <a:buFont typeface="Arial"/>
              <a:buChar char="•"/>
            </a:pPr>
            <a:r>
              <a:rPr lang="en-US" sz="3099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🔧 Hardware Improvements: Better valves (V‑port / dedicated control) + industrial actuators → reduce nonlinearity, backlash, dead band.</a:t>
            </a:r>
          </a:p>
          <a:p>
            <a:pPr algn="l">
              <a:lnSpc>
                <a:spcPts val="2379"/>
              </a:lnSpc>
            </a:pPr>
            <a:endParaRPr lang="en-US" sz="3099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669283" lvl="1" indent="-334641" algn="l">
              <a:lnSpc>
                <a:spcPts val="4339"/>
              </a:lnSpc>
              <a:buFont typeface="Arial"/>
              <a:buChar char="•"/>
            </a:pPr>
            <a:r>
              <a:rPr lang="en-US" sz="3099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🚰 Sensor &amp; Measurement: Use precise flow meters + faster temperature sensors → improve accuracy, reduce lag, enhance disturbance detection.</a:t>
            </a:r>
          </a:p>
          <a:p>
            <a:pPr algn="l">
              <a:lnSpc>
                <a:spcPts val="2379"/>
              </a:lnSpc>
            </a:pPr>
            <a:endParaRPr lang="en-US" sz="3099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669283" lvl="1" indent="-334641" algn="l">
              <a:lnSpc>
                <a:spcPts val="4339"/>
              </a:lnSpc>
              <a:buFont typeface="Arial"/>
              <a:buChar char="•"/>
            </a:pPr>
            <a:r>
              <a:rPr lang="en-US" sz="3099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🧠 Control Strategy:  Explore advanced controllers (MPC, fuzzy logic) → faster response, less settling time, higher stability.</a:t>
            </a:r>
          </a:p>
          <a:p>
            <a:pPr algn="l">
              <a:lnSpc>
                <a:spcPts val="2379"/>
              </a:lnSpc>
            </a:pPr>
            <a:endParaRPr lang="en-US" sz="3099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669283" lvl="1" indent="-334641" algn="l">
              <a:lnSpc>
                <a:spcPts val="4339"/>
              </a:lnSpc>
              <a:buFont typeface="Arial"/>
              <a:buChar char="•"/>
            </a:pPr>
            <a:r>
              <a:rPr lang="en-US" sz="3099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📱 System Expansion: Extended testing up to 80 °C + wireless interface (Wi‑Fi/Bluetooth) + multi‑fluid mixing → wider real‑world applications.</a:t>
            </a:r>
          </a:p>
        </p:txBody>
      </p:sp>
      <p:sp>
        <p:nvSpPr>
          <p:cNvPr id="6" name="Freeform 6"/>
          <p:cNvSpPr/>
          <p:nvPr/>
        </p:nvSpPr>
        <p:spPr>
          <a:xfrm>
            <a:off x="1395878" y="851369"/>
            <a:ext cx="1740605" cy="1345262"/>
          </a:xfrm>
          <a:custGeom>
            <a:avLst/>
            <a:gdLst/>
            <a:ahLst/>
            <a:cxnLst/>
            <a:rect l="l" t="t" r="r" b="b"/>
            <a:pathLst>
              <a:path w="1740605" h="1345262">
                <a:moveTo>
                  <a:pt x="0" y="0"/>
                </a:moveTo>
                <a:lnTo>
                  <a:pt x="1740605" y="0"/>
                </a:lnTo>
                <a:lnTo>
                  <a:pt x="1740605" y="1345262"/>
                </a:lnTo>
                <a:lnTo>
                  <a:pt x="0" y="13452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3349276" y="1019175"/>
            <a:ext cx="6023323" cy="10001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800"/>
              </a:lnSpc>
              <a:spcBef>
                <a:spcPct val="0"/>
              </a:spcBef>
            </a:pPr>
            <a:r>
              <a:rPr lang="en-US" sz="6500" b="1" dirty="0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Future Work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376367" y="4838700"/>
            <a:ext cx="11248184" cy="26598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89"/>
              </a:lnSpc>
              <a:spcBef>
                <a:spcPct val="0"/>
              </a:spcBef>
            </a:pPr>
            <a:r>
              <a:rPr lang="en-US" sz="15492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THANK YOU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964763" y="2973307"/>
            <a:ext cx="16358474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Temperature Controlled Liquid Mixing System </a:t>
            </a:r>
          </a:p>
        </p:txBody>
      </p:sp>
      <p:sp>
        <p:nvSpPr>
          <p:cNvPr id="4" name="Freeform 4"/>
          <p:cNvSpPr/>
          <p:nvPr/>
        </p:nvSpPr>
        <p:spPr>
          <a:xfrm rot="-10800000">
            <a:off x="14150591" y="8229600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 rot="-5400000">
            <a:off x="-3108709" y="7200900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-2057400" y="-2057400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 rot="5400000">
            <a:off x="15179291" y="-1006091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5400000">
            <a:off x="-5014748" y="5014748"/>
            <a:ext cx="10287000" cy="257505"/>
            <a:chOff x="0" y="0"/>
            <a:chExt cx="2709333" cy="67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3" cy="67820"/>
            </a:xfrm>
            <a:custGeom>
              <a:avLst/>
              <a:gdLst/>
              <a:ahLst/>
              <a:cxnLst/>
              <a:rect l="l" t="t" r="r" b="b"/>
              <a:pathLst>
                <a:path w="2709333" h="67820">
                  <a:moveTo>
                    <a:pt x="0" y="0"/>
                  </a:moveTo>
                  <a:lnTo>
                    <a:pt x="2709333" y="0"/>
                  </a:lnTo>
                  <a:lnTo>
                    <a:pt x="2709333" y="67820"/>
                  </a:lnTo>
                  <a:lnTo>
                    <a:pt x="0" y="67820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3" cy="1059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2421950" y="5830054"/>
            <a:ext cx="13444100" cy="3428246"/>
          </a:xfrm>
          <a:custGeom>
            <a:avLst/>
            <a:gdLst/>
            <a:ahLst/>
            <a:cxnLst/>
            <a:rect l="l" t="t" r="r" b="b"/>
            <a:pathLst>
              <a:path w="13444100" h="3428246">
                <a:moveTo>
                  <a:pt x="0" y="0"/>
                </a:moveTo>
                <a:lnTo>
                  <a:pt x="13444100" y="0"/>
                </a:lnTo>
                <a:lnTo>
                  <a:pt x="13444100" y="3428246"/>
                </a:lnTo>
                <a:lnTo>
                  <a:pt x="0" y="34282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028700" y="1162050"/>
            <a:ext cx="5852348" cy="19209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377"/>
              </a:lnSpc>
            </a:pPr>
            <a:r>
              <a:rPr lang="en-US" sz="7377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Applications</a:t>
            </a:r>
          </a:p>
          <a:p>
            <a:pPr marL="0" lvl="0" indent="0" algn="l">
              <a:lnSpc>
                <a:spcPts val="7377"/>
              </a:lnSpc>
            </a:pPr>
            <a:endParaRPr lang="en-US" sz="7377" b="1">
              <a:solidFill>
                <a:srgbClr val="000000"/>
              </a:solidFill>
              <a:latin typeface="Georgia Pro Condensed Bold"/>
              <a:ea typeface="Georgia Pro Condensed Bold"/>
              <a:cs typeface="Georgia Pro Condensed Bold"/>
              <a:sym typeface="Georgia Pro Condensed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28700" y="2859481"/>
            <a:ext cx="8477250" cy="3209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26"/>
              </a:lnSpc>
              <a:spcBef>
                <a:spcPct val="0"/>
              </a:spcBef>
            </a:pPr>
            <a:r>
              <a:rPr lang="en-US" sz="372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Household Applications:</a:t>
            </a:r>
          </a:p>
          <a:p>
            <a:pPr algn="l">
              <a:lnSpc>
                <a:spcPts val="3726"/>
              </a:lnSpc>
              <a:spcBef>
                <a:spcPct val="0"/>
              </a:spcBef>
            </a:pPr>
            <a:endParaRPr lang="en-US" sz="3726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804481" lvl="1" indent="-402240" algn="l">
              <a:lnSpc>
                <a:spcPts val="3726"/>
              </a:lnSpc>
              <a:buFont typeface="Arial"/>
              <a:buChar char="•"/>
            </a:pPr>
            <a:r>
              <a:rPr lang="en-US" sz="372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Faucets and showers</a:t>
            </a:r>
          </a:p>
          <a:p>
            <a:pPr algn="l">
              <a:lnSpc>
                <a:spcPts val="1522"/>
              </a:lnSpc>
            </a:pPr>
            <a:endParaRPr lang="en-US" sz="3726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804481" lvl="1" indent="-402240" algn="l">
              <a:lnSpc>
                <a:spcPts val="3726"/>
              </a:lnSpc>
              <a:buFont typeface="Arial"/>
              <a:buChar char="•"/>
            </a:pPr>
            <a:r>
              <a:rPr lang="en-US" sz="372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Washing machines and dishwashers</a:t>
            </a:r>
          </a:p>
          <a:p>
            <a:pPr algn="l">
              <a:lnSpc>
                <a:spcPts val="1522"/>
              </a:lnSpc>
            </a:pPr>
            <a:endParaRPr lang="en-US" sz="3726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804481" lvl="1" indent="-402240" algn="l">
              <a:lnSpc>
                <a:spcPts val="3726"/>
              </a:lnSpc>
              <a:buFont typeface="Arial"/>
              <a:buChar char="•"/>
            </a:pPr>
            <a:r>
              <a:rPr lang="en-US" sz="372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Improved safety and reduced water waste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144000" y="2821381"/>
            <a:ext cx="8325164" cy="2932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96"/>
              </a:lnSpc>
            </a:pPr>
            <a:r>
              <a:rPr lang="en-US" sz="3633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Industrial Applications:</a:t>
            </a:r>
          </a:p>
          <a:p>
            <a:pPr algn="l">
              <a:lnSpc>
                <a:spcPts val="3776"/>
              </a:lnSpc>
            </a:pPr>
            <a:endParaRPr lang="en-US" sz="3633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84374" lvl="1" indent="-392187" algn="l">
              <a:lnSpc>
                <a:spcPts val="3996"/>
              </a:lnSpc>
              <a:buFont typeface="Arial"/>
              <a:buChar char="•"/>
            </a:pPr>
            <a:r>
              <a:rPr lang="en-US" sz="3633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Pasteurization processes</a:t>
            </a:r>
          </a:p>
          <a:p>
            <a:pPr algn="l">
              <a:lnSpc>
                <a:spcPts val="1650"/>
              </a:lnSpc>
            </a:pPr>
            <a:endParaRPr lang="en-US" sz="3633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84374" lvl="1" indent="-392187" algn="l">
              <a:lnSpc>
                <a:spcPts val="3996"/>
              </a:lnSpc>
              <a:buFont typeface="Arial"/>
              <a:buChar char="•"/>
            </a:pPr>
            <a:r>
              <a:rPr lang="en-US" sz="3633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Olive oil extraction</a:t>
            </a:r>
          </a:p>
          <a:p>
            <a:pPr algn="l">
              <a:lnSpc>
                <a:spcPts val="1650"/>
              </a:lnSpc>
            </a:pPr>
            <a:endParaRPr lang="en-US" sz="3633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84374" lvl="1" indent="-392187" algn="l">
              <a:lnSpc>
                <a:spcPts val="3996"/>
              </a:lnSpc>
              <a:buFont typeface="Arial"/>
              <a:buChar char="•"/>
            </a:pPr>
            <a:r>
              <a:rPr lang="en-US" sz="3633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preserving product flavor and nutrients</a:t>
            </a:r>
          </a:p>
        </p:txBody>
      </p:sp>
      <p:grpSp>
        <p:nvGrpSpPr>
          <p:cNvPr id="9" name="Group 9"/>
          <p:cNvGrpSpPr/>
          <p:nvPr/>
        </p:nvGrpSpPr>
        <p:grpSpPr>
          <a:xfrm rot="-5400000">
            <a:off x="13015748" y="5014748"/>
            <a:ext cx="10287000" cy="257505"/>
            <a:chOff x="0" y="0"/>
            <a:chExt cx="2709333" cy="6782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09333" cy="67820"/>
            </a:xfrm>
            <a:custGeom>
              <a:avLst/>
              <a:gdLst/>
              <a:ahLst/>
              <a:cxnLst/>
              <a:rect l="l" t="t" r="r" b="b"/>
              <a:pathLst>
                <a:path w="2709333" h="67820">
                  <a:moveTo>
                    <a:pt x="0" y="0"/>
                  </a:moveTo>
                  <a:lnTo>
                    <a:pt x="2709333" y="0"/>
                  </a:lnTo>
                  <a:lnTo>
                    <a:pt x="2709333" y="67820"/>
                  </a:lnTo>
                  <a:lnTo>
                    <a:pt x="0" y="67820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2709333" cy="1059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433954" y="1591693"/>
            <a:ext cx="13420091" cy="8695307"/>
          </a:xfrm>
          <a:custGeom>
            <a:avLst/>
            <a:gdLst/>
            <a:ahLst/>
            <a:cxnLst/>
            <a:rect l="l" t="t" r="r" b="b"/>
            <a:pathLst>
              <a:path w="13420091" h="8695307">
                <a:moveTo>
                  <a:pt x="0" y="0"/>
                </a:moveTo>
                <a:lnTo>
                  <a:pt x="13420092" y="0"/>
                </a:lnTo>
                <a:lnTo>
                  <a:pt x="13420092" y="8695307"/>
                </a:lnTo>
                <a:lnTo>
                  <a:pt x="0" y="86953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595" t="-1442" r="-2495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8700" y="702975"/>
            <a:ext cx="12484487" cy="14230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400"/>
              </a:lnSpc>
            </a:pPr>
            <a:r>
              <a:rPr lang="en-US" sz="54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Proposed System Overview </a:t>
            </a:r>
          </a:p>
          <a:p>
            <a:pPr marL="0" lvl="0" indent="0" algn="l">
              <a:lnSpc>
                <a:spcPts val="5400"/>
              </a:lnSpc>
            </a:pPr>
            <a:endParaRPr lang="en-US" sz="5400" b="1">
              <a:solidFill>
                <a:srgbClr val="000000"/>
              </a:solidFill>
              <a:latin typeface="Georgia Pro Condensed Bold"/>
              <a:ea typeface="Georgia Pro Condensed Bold"/>
              <a:cs typeface="Georgia Pro Condensed Bold"/>
              <a:sym typeface="Georgia Pro Condensed Bold"/>
            </a:endParaRPr>
          </a:p>
        </p:txBody>
      </p:sp>
      <p:sp>
        <p:nvSpPr>
          <p:cNvPr id="4" name="Freeform 4"/>
          <p:cNvSpPr/>
          <p:nvPr/>
        </p:nvSpPr>
        <p:spPr>
          <a:xfrm flipH="1">
            <a:off x="-3108709" y="7013575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6217418" y="0"/>
                </a:moveTo>
                <a:lnTo>
                  <a:pt x="0" y="0"/>
                </a:lnTo>
                <a:lnTo>
                  <a:pt x="0" y="4114800"/>
                </a:lnTo>
                <a:lnTo>
                  <a:pt x="6217418" y="4114800"/>
                </a:lnTo>
                <a:lnTo>
                  <a:pt x="6217418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 flipH="1">
            <a:off x="15608306" y="-465707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6217418" y="0"/>
                </a:moveTo>
                <a:lnTo>
                  <a:pt x="0" y="0"/>
                </a:lnTo>
                <a:lnTo>
                  <a:pt x="0" y="4114800"/>
                </a:lnTo>
                <a:lnTo>
                  <a:pt x="6217418" y="4114800"/>
                </a:lnTo>
                <a:lnTo>
                  <a:pt x="6217418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1" y="9901802"/>
            <a:ext cx="18850811" cy="385198"/>
            <a:chOff x="0" y="0"/>
            <a:chExt cx="5257852" cy="9934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-5566935" y="4342861"/>
            <a:ext cx="11511073" cy="377205"/>
            <a:chOff x="0" y="0"/>
            <a:chExt cx="5257852" cy="9934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flipH="1">
            <a:off x="14150591" y="-1745998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6217418" y="0"/>
                </a:moveTo>
                <a:lnTo>
                  <a:pt x="0" y="0"/>
                </a:lnTo>
                <a:lnTo>
                  <a:pt x="0" y="4114800"/>
                </a:lnTo>
                <a:lnTo>
                  <a:pt x="6217418" y="4114800"/>
                </a:lnTo>
                <a:lnTo>
                  <a:pt x="621741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970883" y="3002938"/>
            <a:ext cx="3861878" cy="2780261"/>
            <a:chOff x="0" y="0"/>
            <a:chExt cx="1910715" cy="1374938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71902" y="6174333"/>
            <a:ext cx="3861878" cy="2780261"/>
            <a:chOff x="0" y="0"/>
            <a:chExt cx="1910715" cy="1374938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5224305" y="3002938"/>
            <a:ext cx="3861878" cy="2780261"/>
            <a:chOff x="0" y="0"/>
            <a:chExt cx="1910715" cy="137493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5224305" y="6097025"/>
            <a:ext cx="3861878" cy="2780261"/>
            <a:chOff x="0" y="0"/>
            <a:chExt cx="1910715" cy="1374938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476708" y="6097025"/>
            <a:ext cx="3861878" cy="2780261"/>
            <a:chOff x="0" y="0"/>
            <a:chExt cx="1910715" cy="1374938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9476708" y="3002938"/>
            <a:ext cx="3861878" cy="2780261"/>
            <a:chOff x="0" y="0"/>
            <a:chExt cx="1910715" cy="1374938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3729111" y="3002938"/>
            <a:ext cx="3861878" cy="2780261"/>
            <a:chOff x="0" y="0"/>
            <a:chExt cx="1910715" cy="1374938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13729111" y="6097025"/>
            <a:ext cx="3861878" cy="2780261"/>
            <a:chOff x="0" y="0"/>
            <a:chExt cx="1910715" cy="1374938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910715" cy="1374938"/>
            </a:xfrm>
            <a:custGeom>
              <a:avLst/>
              <a:gdLst/>
              <a:ahLst/>
              <a:cxnLst/>
              <a:rect l="l" t="t" r="r" b="b"/>
              <a:pathLst>
                <a:path w="1910715" h="1374938">
                  <a:moveTo>
                    <a:pt x="1910715" y="60141"/>
                  </a:moveTo>
                  <a:lnTo>
                    <a:pt x="1910715" y="1314797"/>
                  </a:lnTo>
                  <a:cubicBezTo>
                    <a:pt x="1910715" y="1348012"/>
                    <a:pt x="1883789" y="1374938"/>
                    <a:pt x="1850573" y="1374938"/>
                  </a:cubicBezTo>
                  <a:lnTo>
                    <a:pt x="60141" y="1374938"/>
                  </a:lnTo>
                  <a:cubicBezTo>
                    <a:pt x="44191" y="1374938"/>
                    <a:pt x="28894" y="1368602"/>
                    <a:pt x="17615" y="1357323"/>
                  </a:cubicBezTo>
                  <a:cubicBezTo>
                    <a:pt x="6336" y="1346044"/>
                    <a:pt x="0" y="1330747"/>
                    <a:pt x="0" y="1314797"/>
                  </a:cubicBezTo>
                  <a:lnTo>
                    <a:pt x="0" y="60141"/>
                  </a:lnTo>
                  <a:cubicBezTo>
                    <a:pt x="0" y="44191"/>
                    <a:pt x="6336" y="28894"/>
                    <a:pt x="17615" y="17615"/>
                  </a:cubicBezTo>
                  <a:cubicBezTo>
                    <a:pt x="28894" y="6336"/>
                    <a:pt x="44191" y="0"/>
                    <a:pt x="60141" y="0"/>
                  </a:cubicBezTo>
                  <a:lnTo>
                    <a:pt x="1850573" y="0"/>
                  </a:lnTo>
                  <a:cubicBezTo>
                    <a:pt x="1883789" y="0"/>
                    <a:pt x="1910715" y="26926"/>
                    <a:pt x="1910715" y="60141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38100"/>
              <a:ext cx="1910715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3" name="Freeform 33"/>
          <p:cNvSpPr/>
          <p:nvPr/>
        </p:nvSpPr>
        <p:spPr>
          <a:xfrm>
            <a:off x="10718935" y="3890475"/>
            <a:ext cx="1595868" cy="1767397"/>
          </a:xfrm>
          <a:custGeom>
            <a:avLst/>
            <a:gdLst/>
            <a:ahLst/>
            <a:cxnLst/>
            <a:rect l="l" t="t" r="r" b="b"/>
            <a:pathLst>
              <a:path w="1595868" h="1767397">
                <a:moveTo>
                  <a:pt x="0" y="0"/>
                </a:moveTo>
                <a:lnTo>
                  <a:pt x="1595869" y="0"/>
                </a:lnTo>
                <a:lnTo>
                  <a:pt x="1595869" y="1767397"/>
                </a:lnTo>
                <a:lnTo>
                  <a:pt x="0" y="17673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7709" r="-770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4" name="Freeform 34"/>
          <p:cNvSpPr/>
          <p:nvPr/>
        </p:nvSpPr>
        <p:spPr>
          <a:xfrm>
            <a:off x="1885886" y="3800338"/>
            <a:ext cx="2033911" cy="1826369"/>
          </a:xfrm>
          <a:custGeom>
            <a:avLst/>
            <a:gdLst/>
            <a:ahLst/>
            <a:cxnLst/>
            <a:rect l="l" t="t" r="r" b="b"/>
            <a:pathLst>
              <a:path w="2033911" h="1826369">
                <a:moveTo>
                  <a:pt x="0" y="0"/>
                </a:moveTo>
                <a:lnTo>
                  <a:pt x="2033911" y="0"/>
                </a:lnTo>
                <a:lnTo>
                  <a:pt x="2033911" y="1826369"/>
                </a:lnTo>
                <a:lnTo>
                  <a:pt x="0" y="18263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5" name="Freeform 35"/>
          <p:cNvSpPr/>
          <p:nvPr/>
        </p:nvSpPr>
        <p:spPr>
          <a:xfrm>
            <a:off x="6654039" y="4115583"/>
            <a:ext cx="1287282" cy="1667616"/>
          </a:xfrm>
          <a:custGeom>
            <a:avLst/>
            <a:gdLst/>
            <a:ahLst/>
            <a:cxnLst/>
            <a:rect l="l" t="t" r="r" b="b"/>
            <a:pathLst>
              <a:path w="1287282" h="1667616">
                <a:moveTo>
                  <a:pt x="0" y="0"/>
                </a:moveTo>
                <a:lnTo>
                  <a:pt x="1287282" y="0"/>
                </a:lnTo>
                <a:lnTo>
                  <a:pt x="1287282" y="1667615"/>
                </a:lnTo>
                <a:lnTo>
                  <a:pt x="0" y="166761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6" name="Freeform 36"/>
          <p:cNvSpPr/>
          <p:nvPr/>
        </p:nvSpPr>
        <p:spPr>
          <a:xfrm>
            <a:off x="14786835" y="4157107"/>
            <a:ext cx="1746431" cy="1584566"/>
          </a:xfrm>
          <a:custGeom>
            <a:avLst/>
            <a:gdLst/>
            <a:ahLst/>
            <a:cxnLst/>
            <a:rect l="l" t="t" r="r" b="b"/>
            <a:pathLst>
              <a:path w="1746431" h="1584566">
                <a:moveTo>
                  <a:pt x="0" y="0"/>
                </a:moveTo>
                <a:lnTo>
                  <a:pt x="1746430" y="0"/>
                </a:lnTo>
                <a:lnTo>
                  <a:pt x="1746430" y="1584567"/>
                </a:lnTo>
                <a:lnTo>
                  <a:pt x="0" y="158456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7" name="Freeform 37"/>
          <p:cNvSpPr/>
          <p:nvPr/>
        </p:nvSpPr>
        <p:spPr>
          <a:xfrm>
            <a:off x="1801407" y="7237462"/>
            <a:ext cx="2200831" cy="1717132"/>
          </a:xfrm>
          <a:custGeom>
            <a:avLst/>
            <a:gdLst/>
            <a:ahLst/>
            <a:cxnLst/>
            <a:rect l="l" t="t" r="r" b="b"/>
            <a:pathLst>
              <a:path w="2200831" h="1717132">
                <a:moveTo>
                  <a:pt x="0" y="0"/>
                </a:moveTo>
                <a:lnTo>
                  <a:pt x="2200831" y="0"/>
                </a:lnTo>
                <a:lnTo>
                  <a:pt x="2200831" y="1717132"/>
                </a:lnTo>
                <a:lnTo>
                  <a:pt x="0" y="171713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8" name="Freeform 38"/>
          <p:cNvSpPr/>
          <p:nvPr/>
        </p:nvSpPr>
        <p:spPr>
          <a:xfrm>
            <a:off x="5916229" y="7237462"/>
            <a:ext cx="2599463" cy="1390087"/>
          </a:xfrm>
          <a:custGeom>
            <a:avLst/>
            <a:gdLst/>
            <a:ahLst/>
            <a:cxnLst/>
            <a:rect l="l" t="t" r="r" b="b"/>
            <a:pathLst>
              <a:path w="2599463" h="1390087">
                <a:moveTo>
                  <a:pt x="0" y="0"/>
                </a:moveTo>
                <a:lnTo>
                  <a:pt x="2599462" y="0"/>
                </a:lnTo>
                <a:lnTo>
                  <a:pt x="2599462" y="1390086"/>
                </a:lnTo>
                <a:lnTo>
                  <a:pt x="0" y="139008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9" name="Freeform 39"/>
          <p:cNvSpPr/>
          <p:nvPr/>
        </p:nvSpPr>
        <p:spPr>
          <a:xfrm>
            <a:off x="14953079" y="7164237"/>
            <a:ext cx="1580187" cy="1536535"/>
          </a:xfrm>
          <a:custGeom>
            <a:avLst/>
            <a:gdLst/>
            <a:ahLst/>
            <a:cxnLst/>
            <a:rect l="l" t="t" r="r" b="b"/>
            <a:pathLst>
              <a:path w="1580187" h="1536535">
                <a:moveTo>
                  <a:pt x="0" y="0"/>
                </a:moveTo>
                <a:lnTo>
                  <a:pt x="1580186" y="0"/>
                </a:lnTo>
                <a:lnTo>
                  <a:pt x="1580186" y="1536536"/>
                </a:lnTo>
                <a:lnTo>
                  <a:pt x="0" y="153653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0" name="Freeform 40"/>
          <p:cNvSpPr/>
          <p:nvPr/>
        </p:nvSpPr>
        <p:spPr>
          <a:xfrm>
            <a:off x="10226557" y="7325987"/>
            <a:ext cx="2392693" cy="1540080"/>
          </a:xfrm>
          <a:custGeom>
            <a:avLst/>
            <a:gdLst/>
            <a:ahLst/>
            <a:cxnLst/>
            <a:rect l="l" t="t" r="r" b="b"/>
            <a:pathLst>
              <a:path w="2392693" h="1540080">
                <a:moveTo>
                  <a:pt x="0" y="0"/>
                </a:moveTo>
                <a:lnTo>
                  <a:pt x="2392693" y="0"/>
                </a:lnTo>
                <a:lnTo>
                  <a:pt x="2392693" y="1540081"/>
                </a:lnTo>
                <a:lnTo>
                  <a:pt x="0" y="154008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1" name="TextBox 41"/>
          <p:cNvSpPr txBox="1"/>
          <p:nvPr/>
        </p:nvSpPr>
        <p:spPr>
          <a:xfrm>
            <a:off x="9819608" y="3432640"/>
            <a:ext cx="3206591" cy="4578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00"/>
              </a:lnSpc>
              <a:spcBef>
                <a:spcPct val="0"/>
              </a:spcBef>
            </a:pPr>
            <a:r>
              <a:rPr lang="en-US" sz="34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Actuator Selection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1028700" y="1076325"/>
            <a:ext cx="9690235" cy="9714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13"/>
              </a:lnSpc>
              <a:spcBef>
                <a:spcPct val="0"/>
              </a:spcBef>
            </a:pPr>
            <a:r>
              <a:rPr lang="en-US" sz="6739" b="1" dirty="0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Design Methodology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1058909" y="3329803"/>
            <a:ext cx="3697231" cy="4705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30"/>
              </a:lnSpc>
              <a:spcBef>
                <a:spcPct val="0"/>
              </a:spcBef>
            </a:pPr>
            <a:r>
              <a:rPr lang="en-US" sz="3300" dirty="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Valve Initial Position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5345737" y="3207533"/>
            <a:ext cx="3740446" cy="908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Temperature Measurement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13947556" y="3207533"/>
            <a:ext cx="3424989" cy="865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35"/>
              </a:lnSpc>
              <a:spcBef>
                <a:spcPct val="0"/>
              </a:spcBef>
            </a:pPr>
            <a:r>
              <a:rPr lang="en-US" sz="3335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Select Other Components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697011" y="6322832"/>
            <a:ext cx="4411661" cy="908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Mechanical and Electrical Assembly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5379186" y="6231483"/>
            <a:ext cx="3552117" cy="908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Open Loop Sequence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9819608" y="6322832"/>
            <a:ext cx="3206591" cy="908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Closed Loop Control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14072011" y="6322832"/>
            <a:ext cx="3300533" cy="908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Disturbance Handling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432118" y="6835467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8" y="0"/>
                </a:lnTo>
                <a:lnTo>
                  <a:pt x="62174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-2865784" y="-1734915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0" y="0"/>
                </a:moveTo>
                <a:lnTo>
                  <a:pt x="6217417" y="0"/>
                </a:lnTo>
                <a:lnTo>
                  <a:pt x="621741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4" name="Group 4"/>
          <p:cNvGrpSpPr/>
          <p:nvPr/>
        </p:nvGrpSpPr>
        <p:grpSpPr>
          <a:xfrm>
            <a:off x="2133697" y="2925830"/>
            <a:ext cx="6528353" cy="2659668"/>
            <a:chOff x="0" y="0"/>
            <a:chExt cx="3376439" cy="137493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6439" cy="1374938"/>
            </a:xfrm>
            <a:custGeom>
              <a:avLst/>
              <a:gdLst/>
              <a:ahLst/>
              <a:cxnLst/>
              <a:rect l="l" t="t" r="r" b="b"/>
              <a:pathLst>
                <a:path w="3376439" h="1374938">
                  <a:moveTo>
                    <a:pt x="3376439" y="35577"/>
                  </a:moveTo>
                  <a:lnTo>
                    <a:pt x="3376439" y="1339361"/>
                  </a:lnTo>
                  <a:cubicBezTo>
                    <a:pt x="3376439" y="1348797"/>
                    <a:pt x="3372691" y="1357846"/>
                    <a:pt x="3366019" y="1364518"/>
                  </a:cubicBezTo>
                  <a:cubicBezTo>
                    <a:pt x="3359347" y="1371190"/>
                    <a:pt x="3350298" y="1374938"/>
                    <a:pt x="3340862" y="1374938"/>
                  </a:cubicBezTo>
                  <a:lnTo>
                    <a:pt x="35577" y="1374938"/>
                  </a:lnTo>
                  <a:cubicBezTo>
                    <a:pt x="26141" y="1374938"/>
                    <a:pt x="17092" y="1371190"/>
                    <a:pt x="10420" y="1364518"/>
                  </a:cubicBezTo>
                  <a:cubicBezTo>
                    <a:pt x="3748" y="1357846"/>
                    <a:pt x="0" y="1348797"/>
                    <a:pt x="0" y="1339361"/>
                  </a:cubicBezTo>
                  <a:lnTo>
                    <a:pt x="0" y="35577"/>
                  </a:lnTo>
                  <a:cubicBezTo>
                    <a:pt x="0" y="26141"/>
                    <a:pt x="3748" y="17092"/>
                    <a:pt x="10420" y="10420"/>
                  </a:cubicBezTo>
                  <a:cubicBezTo>
                    <a:pt x="17092" y="3748"/>
                    <a:pt x="26141" y="0"/>
                    <a:pt x="35577" y="0"/>
                  </a:cubicBezTo>
                  <a:lnTo>
                    <a:pt x="3340862" y="0"/>
                  </a:lnTo>
                  <a:cubicBezTo>
                    <a:pt x="3350298" y="0"/>
                    <a:pt x="3359347" y="3748"/>
                    <a:pt x="3366019" y="10420"/>
                  </a:cubicBezTo>
                  <a:cubicBezTo>
                    <a:pt x="3372691" y="17092"/>
                    <a:pt x="3376439" y="26141"/>
                    <a:pt x="3376439" y="35577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376439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 rtl="1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3118420" y="3758318"/>
            <a:ext cx="4558906" cy="1827181"/>
          </a:xfrm>
          <a:custGeom>
            <a:avLst/>
            <a:gdLst/>
            <a:ahLst/>
            <a:cxnLst/>
            <a:rect l="l" t="t" r="r" b="b"/>
            <a:pathLst>
              <a:path w="4558906" h="1827181">
                <a:moveTo>
                  <a:pt x="0" y="0"/>
                </a:moveTo>
                <a:lnTo>
                  <a:pt x="4558906" y="0"/>
                </a:lnTo>
                <a:lnTo>
                  <a:pt x="4558906" y="1827181"/>
                </a:lnTo>
                <a:lnTo>
                  <a:pt x="0" y="18271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8" name="Group 8"/>
          <p:cNvGrpSpPr/>
          <p:nvPr/>
        </p:nvGrpSpPr>
        <p:grpSpPr>
          <a:xfrm>
            <a:off x="2133697" y="6233199"/>
            <a:ext cx="6528353" cy="2659668"/>
            <a:chOff x="0" y="0"/>
            <a:chExt cx="3376439" cy="137493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376439" cy="1374938"/>
            </a:xfrm>
            <a:custGeom>
              <a:avLst/>
              <a:gdLst/>
              <a:ahLst/>
              <a:cxnLst/>
              <a:rect l="l" t="t" r="r" b="b"/>
              <a:pathLst>
                <a:path w="3376439" h="1374938">
                  <a:moveTo>
                    <a:pt x="3376439" y="35577"/>
                  </a:moveTo>
                  <a:lnTo>
                    <a:pt x="3376439" y="1339361"/>
                  </a:lnTo>
                  <a:cubicBezTo>
                    <a:pt x="3376439" y="1348797"/>
                    <a:pt x="3372691" y="1357846"/>
                    <a:pt x="3366019" y="1364518"/>
                  </a:cubicBezTo>
                  <a:cubicBezTo>
                    <a:pt x="3359347" y="1371190"/>
                    <a:pt x="3350298" y="1374938"/>
                    <a:pt x="3340862" y="1374938"/>
                  </a:cubicBezTo>
                  <a:lnTo>
                    <a:pt x="35577" y="1374938"/>
                  </a:lnTo>
                  <a:cubicBezTo>
                    <a:pt x="26141" y="1374938"/>
                    <a:pt x="17092" y="1371190"/>
                    <a:pt x="10420" y="1364518"/>
                  </a:cubicBezTo>
                  <a:cubicBezTo>
                    <a:pt x="3748" y="1357846"/>
                    <a:pt x="0" y="1348797"/>
                    <a:pt x="0" y="1339361"/>
                  </a:cubicBezTo>
                  <a:lnTo>
                    <a:pt x="0" y="35577"/>
                  </a:lnTo>
                  <a:cubicBezTo>
                    <a:pt x="0" y="26141"/>
                    <a:pt x="3748" y="17092"/>
                    <a:pt x="10420" y="10420"/>
                  </a:cubicBezTo>
                  <a:cubicBezTo>
                    <a:pt x="17092" y="3748"/>
                    <a:pt x="26141" y="0"/>
                    <a:pt x="35577" y="0"/>
                  </a:cubicBezTo>
                  <a:lnTo>
                    <a:pt x="3340862" y="0"/>
                  </a:lnTo>
                  <a:cubicBezTo>
                    <a:pt x="3350298" y="0"/>
                    <a:pt x="3359347" y="3748"/>
                    <a:pt x="3366019" y="10420"/>
                  </a:cubicBezTo>
                  <a:cubicBezTo>
                    <a:pt x="3372691" y="17092"/>
                    <a:pt x="3376439" y="26141"/>
                    <a:pt x="3376439" y="35577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3376439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 rtl="1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272098" y="2927597"/>
            <a:ext cx="6528353" cy="2659668"/>
            <a:chOff x="0" y="0"/>
            <a:chExt cx="3376439" cy="137493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376439" cy="1374938"/>
            </a:xfrm>
            <a:custGeom>
              <a:avLst/>
              <a:gdLst/>
              <a:ahLst/>
              <a:cxnLst/>
              <a:rect l="l" t="t" r="r" b="b"/>
              <a:pathLst>
                <a:path w="3376439" h="1374938">
                  <a:moveTo>
                    <a:pt x="3376439" y="35577"/>
                  </a:moveTo>
                  <a:lnTo>
                    <a:pt x="3376439" y="1339361"/>
                  </a:lnTo>
                  <a:cubicBezTo>
                    <a:pt x="3376439" y="1348797"/>
                    <a:pt x="3372691" y="1357846"/>
                    <a:pt x="3366019" y="1364518"/>
                  </a:cubicBezTo>
                  <a:cubicBezTo>
                    <a:pt x="3359347" y="1371190"/>
                    <a:pt x="3350298" y="1374938"/>
                    <a:pt x="3340862" y="1374938"/>
                  </a:cubicBezTo>
                  <a:lnTo>
                    <a:pt x="35577" y="1374938"/>
                  </a:lnTo>
                  <a:cubicBezTo>
                    <a:pt x="26141" y="1374938"/>
                    <a:pt x="17092" y="1371190"/>
                    <a:pt x="10420" y="1364518"/>
                  </a:cubicBezTo>
                  <a:cubicBezTo>
                    <a:pt x="3748" y="1357846"/>
                    <a:pt x="0" y="1348797"/>
                    <a:pt x="0" y="1339361"/>
                  </a:cubicBezTo>
                  <a:lnTo>
                    <a:pt x="0" y="35577"/>
                  </a:lnTo>
                  <a:cubicBezTo>
                    <a:pt x="0" y="26141"/>
                    <a:pt x="3748" y="17092"/>
                    <a:pt x="10420" y="10420"/>
                  </a:cubicBezTo>
                  <a:cubicBezTo>
                    <a:pt x="17092" y="3748"/>
                    <a:pt x="26141" y="0"/>
                    <a:pt x="35577" y="0"/>
                  </a:cubicBezTo>
                  <a:lnTo>
                    <a:pt x="3340862" y="0"/>
                  </a:lnTo>
                  <a:cubicBezTo>
                    <a:pt x="3350298" y="0"/>
                    <a:pt x="3359347" y="3748"/>
                    <a:pt x="3366019" y="10420"/>
                  </a:cubicBezTo>
                  <a:cubicBezTo>
                    <a:pt x="3372691" y="17092"/>
                    <a:pt x="3376439" y="26141"/>
                    <a:pt x="3376439" y="35577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3376439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 rtl="1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272098" y="6233199"/>
            <a:ext cx="6528353" cy="2659668"/>
            <a:chOff x="0" y="0"/>
            <a:chExt cx="3376439" cy="137493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3376439" cy="1374938"/>
            </a:xfrm>
            <a:custGeom>
              <a:avLst/>
              <a:gdLst/>
              <a:ahLst/>
              <a:cxnLst/>
              <a:rect l="l" t="t" r="r" b="b"/>
              <a:pathLst>
                <a:path w="3376439" h="1374938">
                  <a:moveTo>
                    <a:pt x="3376439" y="35577"/>
                  </a:moveTo>
                  <a:lnTo>
                    <a:pt x="3376439" y="1339361"/>
                  </a:lnTo>
                  <a:cubicBezTo>
                    <a:pt x="3376439" y="1348797"/>
                    <a:pt x="3372691" y="1357846"/>
                    <a:pt x="3366019" y="1364518"/>
                  </a:cubicBezTo>
                  <a:cubicBezTo>
                    <a:pt x="3359347" y="1371190"/>
                    <a:pt x="3350298" y="1374938"/>
                    <a:pt x="3340862" y="1374938"/>
                  </a:cubicBezTo>
                  <a:lnTo>
                    <a:pt x="35577" y="1374938"/>
                  </a:lnTo>
                  <a:cubicBezTo>
                    <a:pt x="26141" y="1374938"/>
                    <a:pt x="17092" y="1371190"/>
                    <a:pt x="10420" y="1364518"/>
                  </a:cubicBezTo>
                  <a:cubicBezTo>
                    <a:pt x="3748" y="1357846"/>
                    <a:pt x="0" y="1348797"/>
                    <a:pt x="0" y="1339361"/>
                  </a:cubicBezTo>
                  <a:lnTo>
                    <a:pt x="0" y="35577"/>
                  </a:lnTo>
                  <a:cubicBezTo>
                    <a:pt x="0" y="26141"/>
                    <a:pt x="3748" y="17092"/>
                    <a:pt x="10420" y="10420"/>
                  </a:cubicBezTo>
                  <a:cubicBezTo>
                    <a:pt x="17092" y="3748"/>
                    <a:pt x="26141" y="0"/>
                    <a:pt x="35577" y="0"/>
                  </a:cubicBezTo>
                  <a:lnTo>
                    <a:pt x="3340862" y="0"/>
                  </a:lnTo>
                  <a:cubicBezTo>
                    <a:pt x="3350298" y="0"/>
                    <a:pt x="3359347" y="3748"/>
                    <a:pt x="3366019" y="10420"/>
                  </a:cubicBezTo>
                  <a:cubicBezTo>
                    <a:pt x="3372691" y="17092"/>
                    <a:pt x="3376439" y="26141"/>
                    <a:pt x="3376439" y="35577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3376439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 rtl="1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10401331" y="3670165"/>
            <a:ext cx="3975222" cy="1915334"/>
          </a:xfrm>
          <a:custGeom>
            <a:avLst/>
            <a:gdLst/>
            <a:ahLst/>
            <a:cxnLst/>
            <a:rect l="l" t="t" r="r" b="b"/>
            <a:pathLst>
              <a:path w="3975222" h="1915334">
                <a:moveTo>
                  <a:pt x="0" y="0"/>
                </a:moveTo>
                <a:lnTo>
                  <a:pt x="3975221" y="0"/>
                </a:lnTo>
                <a:lnTo>
                  <a:pt x="3975221" y="1915334"/>
                </a:lnTo>
                <a:lnTo>
                  <a:pt x="0" y="19153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Freeform 18"/>
          <p:cNvSpPr/>
          <p:nvPr/>
        </p:nvSpPr>
        <p:spPr>
          <a:xfrm>
            <a:off x="9566764" y="7429275"/>
            <a:ext cx="3022622" cy="1364072"/>
          </a:xfrm>
          <a:custGeom>
            <a:avLst/>
            <a:gdLst/>
            <a:ahLst/>
            <a:cxnLst/>
            <a:rect l="l" t="t" r="r" b="b"/>
            <a:pathLst>
              <a:path w="3022622" h="1364072">
                <a:moveTo>
                  <a:pt x="0" y="0"/>
                </a:moveTo>
                <a:lnTo>
                  <a:pt x="3022622" y="0"/>
                </a:lnTo>
                <a:lnTo>
                  <a:pt x="3022622" y="1364072"/>
                </a:lnTo>
                <a:lnTo>
                  <a:pt x="0" y="136407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4970" r="-17883" b="-11261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12589386" y="7453243"/>
            <a:ext cx="2883328" cy="1340104"/>
          </a:xfrm>
          <a:custGeom>
            <a:avLst/>
            <a:gdLst/>
            <a:ahLst/>
            <a:cxnLst/>
            <a:rect l="l" t="t" r="r" b="b"/>
            <a:pathLst>
              <a:path w="2883328" h="1340104">
                <a:moveTo>
                  <a:pt x="0" y="0"/>
                </a:moveTo>
                <a:lnTo>
                  <a:pt x="2883328" y="0"/>
                </a:lnTo>
                <a:lnTo>
                  <a:pt x="2883328" y="1340104"/>
                </a:lnTo>
                <a:lnTo>
                  <a:pt x="0" y="13401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7278" t="-118089" r="-23070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TextBox 20"/>
          <p:cNvSpPr txBox="1"/>
          <p:nvPr/>
        </p:nvSpPr>
        <p:spPr>
          <a:xfrm>
            <a:off x="1405640" y="1418495"/>
            <a:ext cx="8640124" cy="961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69"/>
              </a:lnSpc>
              <a:spcBef>
                <a:spcPct val="0"/>
              </a:spcBef>
            </a:pPr>
            <a:r>
              <a:rPr lang="en-US" sz="6699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Valve Initial Position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2133697" y="3220614"/>
            <a:ext cx="6528353" cy="501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50"/>
              </a:lnSpc>
              <a:spcBef>
                <a:spcPct val="0"/>
              </a:spcBef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1- Apply Heat Balance Equation 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8903766" y="3220614"/>
            <a:ext cx="6528353" cy="501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50"/>
              </a:lnSpc>
              <a:spcBef>
                <a:spcPct val="0"/>
              </a:spcBef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2- Calculate Flow Ratio (K)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836855" y="6423699"/>
            <a:ext cx="6528353" cy="501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50"/>
              </a:lnSpc>
              <a:spcBef>
                <a:spcPct val="0"/>
              </a:spcBef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3- Determine Operating Mode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654560" y="7188467"/>
            <a:ext cx="5486626" cy="13581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51"/>
              </a:lnSpc>
              <a:spcBef>
                <a:spcPct val="0"/>
              </a:spcBef>
            </a:pPr>
            <a:r>
              <a:rPr lang="en-US" sz="3228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Hot Flow Dominant (K&gt;1)</a:t>
            </a:r>
          </a:p>
          <a:p>
            <a:pPr algn="ctr">
              <a:lnSpc>
                <a:spcPts val="3551"/>
              </a:lnSpc>
              <a:spcBef>
                <a:spcPct val="0"/>
              </a:spcBef>
            </a:pPr>
            <a:r>
              <a:rPr lang="en-US" sz="3228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Balanced Flow (K=1)</a:t>
            </a:r>
          </a:p>
          <a:p>
            <a:pPr algn="ctr">
              <a:lnSpc>
                <a:spcPts val="3551"/>
              </a:lnSpc>
              <a:spcBef>
                <a:spcPct val="0"/>
              </a:spcBef>
            </a:pPr>
            <a:r>
              <a:rPr lang="en-US" sz="3228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Cold Flow Dominant (K&lt;1)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9603597" y="6426029"/>
            <a:ext cx="5865355" cy="1027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96"/>
              </a:lnSpc>
              <a:spcBef>
                <a:spcPct val="0"/>
              </a:spcBef>
            </a:pPr>
            <a:r>
              <a:rPr lang="en-US" sz="3633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4- Convert Flows to Valve</a:t>
            </a:r>
          </a:p>
          <a:p>
            <a:pPr algn="l">
              <a:lnSpc>
                <a:spcPts val="3996"/>
              </a:lnSpc>
              <a:spcBef>
                <a:spcPct val="0"/>
              </a:spcBef>
            </a:pPr>
            <a:r>
              <a:rPr lang="en-US" sz="3633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     Openings</a:t>
            </a:r>
          </a:p>
        </p:txBody>
      </p:sp>
      <p:sp>
        <p:nvSpPr>
          <p:cNvPr id="26" name="Freeform 26"/>
          <p:cNvSpPr/>
          <p:nvPr/>
        </p:nvSpPr>
        <p:spPr>
          <a:xfrm>
            <a:off x="9898431" y="1019850"/>
            <a:ext cx="3653538" cy="1701529"/>
          </a:xfrm>
          <a:custGeom>
            <a:avLst/>
            <a:gdLst/>
            <a:ahLst/>
            <a:cxnLst/>
            <a:rect l="l" t="t" r="r" b="b"/>
            <a:pathLst>
              <a:path w="3653538" h="1701529">
                <a:moveTo>
                  <a:pt x="0" y="0"/>
                </a:moveTo>
                <a:lnTo>
                  <a:pt x="3653538" y="0"/>
                </a:lnTo>
                <a:lnTo>
                  <a:pt x="3653538" y="1701530"/>
                </a:lnTo>
                <a:lnTo>
                  <a:pt x="0" y="170153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1" y="10061494"/>
            <a:ext cx="18388798" cy="225505"/>
            <a:chOff x="0" y="0"/>
            <a:chExt cx="5257852" cy="4967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257852" cy="49673"/>
            </a:xfrm>
            <a:custGeom>
              <a:avLst/>
              <a:gdLst/>
              <a:ahLst/>
              <a:cxnLst/>
              <a:rect l="l" t="t" r="r" b="b"/>
              <a:pathLst>
                <a:path w="5257852" h="49673">
                  <a:moveTo>
                    <a:pt x="0" y="0"/>
                  </a:moveTo>
                  <a:lnTo>
                    <a:pt x="5257852" y="0"/>
                  </a:lnTo>
                  <a:lnTo>
                    <a:pt x="5257852" y="49673"/>
                  </a:lnTo>
                  <a:lnTo>
                    <a:pt x="0" y="49673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5257852" cy="7824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12964470" y="4963473"/>
            <a:ext cx="10287001" cy="360056"/>
            <a:chOff x="0" y="0"/>
            <a:chExt cx="5257852" cy="9934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5400000">
            <a:off x="-4954899" y="4954898"/>
            <a:ext cx="10287001" cy="377204"/>
            <a:chOff x="0" y="0"/>
            <a:chExt cx="5257852" cy="99346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257852" cy="99346"/>
            </a:xfrm>
            <a:custGeom>
              <a:avLst/>
              <a:gdLst/>
              <a:ahLst/>
              <a:cxnLst/>
              <a:rect l="l" t="t" r="r" b="b"/>
              <a:pathLst>
                <a:path w="5257852" h="99346">
                  <a:moveTo>
                    <a:pt x="0" y="0"/>
                  </a:moveTo>
                  <a:lnTo>
                    <a:pt x="5257852" y="0"/>
                  </a:lnTo>
                  <a:lnTo>
                    <a:pt x="5257852" y="99346"/>
                  </a:lnTo>
                  <a:lnTo>
                    <a:pt x="0" y="99346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5257852" cy="1279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2161142" y="6733426"/>
            <a:ext cx="4926270" cy="3364972"/>
          </a:xfrm>
          <a:custGeom>
            <a:avLst/>
            <a:gdLst/>
            <a:ahLst/>
            <a:cxnLst/>
            <a:rect l="l" t="t" r="r" b="b"/>
            <a:pathLst>
              <a:path w="4926270" h="3364972">
                <a:moveTo>
                  <a:pt x="0" y="0"/>
                </a:moveTo>
                <a:lnTo>
                  <a:pt x="4926270" y="0"/>
                </a:lnTo>
                <a:lnTo>
                  <a:pt x="4926270" y="3364971"/>
                </a:lnTo>
                <a:lnTo>
                  <a:pt x="0" y="33649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5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Freeform 12"/>
          <p:cNvSpPr/>
          <p:nvPr/>
        </p:nvSpPr>
        <p:spPr>
          <a:xfrm>
            <a:off x="3011974" y="6699559"/>
            <a:ext cx="4207397" cy="3178922"/>
          </a:xfrm>
          <a:custGeom>
            <a:avLst/>
            <a:gdLst/>
            <a:ahLst/>
            <a:cxnLst/>
            <a:rect l="l" t="t" r="r" b="b"/>
            <a:pathLst>
              <a:path w="4207397" h="3178922">
                <a:moveTo>
                  <a:pt x="0" y="0"/>
                </a:moveTo>
                <a:lnTo>
                  <a:pt x="4207397" y="0"/>
                </a:lnTo>
                <a:lnTo>
                  <a:pt x="4207397" y="3178921"/>
                </a:lnTo>
                <a:lnTo>
                  <a:pt x="0" y="31789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3" name="Freeform 13"/>
          <p:cNvSpPr/>
          <p:nvPr/>
        </p:nvSpPr>
        <p:spPr>
          <a:xfrm>
            <a:off x="8776419" y="7002934"/>
            <a:ext cx="3556611" cy="2755185"/>
          </a:xfrm>
          <a:custGeom>
            <a:avLst/>
            <a:gdLst/>
            <a:ahLst/>
            <a:cxnLst/>
            <a:rect l="l" t="t" r="r" b="b"/>
            <a:pathLst>
              <a:path w="3556611" h="2755185">
                <a:moveTo>
                  <a:pt x="0" y="0"/>
                </a:moveTo>
                <a:lnTo>
                  <a:pt x="3556611" y="0"/>
                </a:lnTo>
                <a:lnTo>
                  <a:pt x="3556611" y="2755186"/>
                </a:lnTo>
                <a:lnTo>
                  <a:pt x="0" y="27551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42449" r="-57291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4" name="TextBox 14"/>
          <p:cNvSpPr txBox="1"/>
          <p:nvPr/>
        </p:nvSpPr>
        <p:spPr>
          <a:xfrm>
            <a:off x="856812" y="1152525"/>
            <a:ext cx="14544857" cy="8940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99"/>
              </a:lnSpc>
              <a:spcBef>
                <a:spcPct val="0"/>
              </a:spcBef>
            </a:pPr>
            <a:r>
              <a:rPr lang="en-US" sz="6699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Temperature Measurement System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1454927" y="2265127"/>
            <a:ext cx="7321492" cy="4394907"/>
            <a:chOff x="0" y="0"/>
            <a:chExt cx="1025541" cy="615323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025541" cy="615323"/>
            </a:xfrm>
            <a:custGeom>
              <a:avLst/>
              <a:gdLst/>
              <a:ahLst/>
              <a:cxnLst/>
              <a:rect l="l" t="t" r="r" b="b"/>
              <a:pathLst>
                <a:path w="1025541" h="615323">
                  <a:moveTo>
                    <a:pt x="1025541" y="31723"/>
                  </a:moveTo>
                  <a:lnTo>
                    <a:pt x="1025541" y="583601"/>
                  </a:lnTo>
                  <a:cubicBezTo>
                    <a:pt x="1025541" y="592014"/>
                    <a:pt x="1022199" y="600083"/>
                    <a:pt x="1016250" y="606032"/>
                  </a:cubicBezTo>
                  <a:cubicBezTo>
                    <a:pt x="1010300" y="611981"/>
                    <a:pt x="1002232" y="615323"/>
                    <a:pt x="993818" y="615323"/>
                  </a:cubicBezTo>
                  <a:lnTo>
                    <a:pt x="31723" y="615323"/>
                  </a:lnTo>
                  <a:cubicBezTo>
                    <a:pt x="23309" y="615323"/>
                    <a:pt x="15241" y="611981"/>
                    <a:pt x="9291" y="606032"/>
                  </a:cubicBezTo>
                  <a:cubicBezTo>
                    <a:pt x="3342" y="600083"/>
                    <a:pt x="0" y="592014"/>
                    <a:pt x="0" y="583601"/>
                  </a:cubicBezTo>
                  <a:lnTo>
                    <a:pt x="0" y="31723"/>
                  </a:lnTo>
                  <a:cubicBezTo>
                    <a:pt x="0" y="23309"/>
                    <a:pt x="3342" y="15241"/>
                    <a:pt x="9291" y="9291"/>
                  </a:cubicBezTo>
                  <a:cubicBezTo>
                    <a:pt x="15241" y="3342"/>
                    <a:pt x="23309" y="0"/>
                    <a:pt x="31723" y="0"/>
                  </a:cubicBezTo>
                  <a:lnTo>
                    <a:pt x="993818" y="0"/>
                  </a:lnTo>
                  <a:cubicBezTo>
                    <a:pt x="1002232" y="0"/>
                    <a:pt x="1010300" y="3342"/>
                    <a:pt x="1016250" y="9291"/>
                  </a:cubicBezTo>
                  <a:cubicBezTo>
                    <a:pt x="1022199" y="15241"/>
                    <a:pt x="1025541" y="23309"/>
                    <a:pt x="1025541" y="31723"/>
                  </a:cubicBezTo>
                  <a:close/>
                </a:path>
              </a:pathLst>
            </a:custGeom>
            <a:ln w="28575" cap="rnd">
              <a:solidFill>
                <a:srgbClr val="457B9D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025541" cy="6534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9068592" y="2265127"/>
            <a:ext cx="7815971" cy="4434432"/>
            <a:chOff x="0" y="0"/>
            <a:chExt cx="1293893" cy="733759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293893" cy="733759"/>
            </a:xfrm>
            <a:custGeom>
              <a:avLst/>
              <a:gdLst/>
              <a:ahLst/>
              <a:cxnLst/>
              <a:rect l="l" t="t" r="r" b="b"/>
              <a:pathLst>
                <a:path w="1293893" h="733759">
                  <a:moveTo>
                    <a:pt x="1293893" y="29716"/>
                  </a:moveTo>
                  <a:lnTo>
                    <a:pt x="1293893" y="704044"/>
                  </a:lnTo>
                  <a:cubicBezTo>
                    <a:pt x="1293893" y="711925"/>
                    <a:pt x="1290762" y="719483"/>
                    <a:pt x="1285190" y="725056"/>
                  </a:cubicBezTo>
                  <a:cubicBezTo>
                    <a:pt x="1279617" y="730629"/>
                    <a:pt x="1272059" y="733759"/>
                    <a:pt x="1264177" y="733759"/>
                  </a:cubicBezTo>
                  <a:lnTo>
                    <a:pt x="29716" y="733759"/>
                  </a:lnTo>
                  <a:cubicBezTo>
                    <a:pt x="21835" y="733759"/>
                    <a:pt x="14276" y="730629"/>
                    <a:pt x="8704" y="725056"/>
                  </a:cubicBezTo>
                  <a:cubicBezTo>
                    <a:pt x="3131" y="719483"/>
                    <a:pt x="0" y="711925"/>
                    <a:pt x="0" y="704044"/>
                  </a:cubicBezTo>
                  <a:lnTo>
                    <a:pt x="0" y="29716"/>
                  </a:lnTo>
                  <a:cubicBezTo>
                    <a:pt x="0" y="21835"/>
                    <a:pt x="3131" y="14276"/>
                    <a:pt x="8704" y="8704"/>
                  </a:cubicBezTo>
                  <a:cubicBezTo>
                    <a:pt x="14276" y="3131"/>
                    <a:pt x="21835" y="0"/>
                    <a:pt x="29716" y="0"/>
                  </a:cubicBezTo>
                  <a:lnTo>
                    <a:pt x="1264177" y="0"/>
                  </a:lnTo>
                  <a:cubicBezTo>
                    <a:pt x="1272059" y="0"/>
                    <a:pt x="1279617" y="3131"/>
                    <a:pt x="1285190" y="8704"/>
                  </a:cubicBezTo>
                  <a:cubicBezTo>
                    <a:pt x="1290762" y="14276"/>
                    <a:pt x="1293893" y="21835"/>
                    <a:pt x="1293893" y="29716"/>
                  </a:cubicBezTo>
                  <a:close/>
                </a:path>
              </a:pathLst>
            </a:custGeom>
            <a:ln w="28575" cap="rnd">
              <a:solidFill>
                <a:srgbClr val="457B9D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1293893" cy="7718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1855370" y="2815899"/>
            <a:ext cx="6169843" cy="4488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3500" dirty="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Hot &amp; Cold Inlets → DS18B20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778173" y="3468539"/>
            <a:ext cx="6264188" cy="2613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35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Waterproof digital sensor</a:t>
            </a:r>
          </a:p>
          <a:p>
            <a:pPr algn="l">
              <a:lnSpc>
                <a:spcPts val="1600"/>
              </a:lnSpc>
            </a:pPr>
            <a:endParaRPr lang="en-US" sz="3500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55651" lvl="1" indent="-377825" algn="l">
              <a:lnSpc>
                <a:spcPts val="35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Direct digital output (no external signal conditioning required)</a:t>
            </a:r>
          </a:p>
          <a:p>
            <a:pPr algn="l">
              <a:lnSpc>
                <a:spcPts val="1500"/>
              </a:lnSpc>
            </a:pPr>
            <a:endParaRPr lang="en-US" sz="3500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55651" lvl="1" indent="-377825" algn="l">
              <a:lnSpc>
                <a:spcPts val="35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Easy microcontroller interface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9050448" y="2794840"/>
            <a:ext cx="7613123" cy="469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3500" dirty="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Mixed Outlet → PT100 (Platinum RTD)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8869108" y="3111953"/>
            <a:ext cx="7852590" cy="3917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00"/>
              </a:lnSpc>
            </a:pPr>
            <a:endParaRPr dirty="0"/>
          </a:p>
          <a:p>
            <a:pPr marL="755651" lvl="1" indent="-377825" algn="l">
              <a:lnSpc>
                <a:spcPts val="3500"/>
              </a:lnSpc>
              <a:buFont typeface="Arial"/>
              <a:buChar char="•"/>
            </a:pPr>
            <a:r>
              <a:rPr lang="en-US" sz="3500" dirty="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Temperature change with resistance change (Linear relationship)</a:t>
            </a:r>
          </a:p>
          <a:p>
            <a:pPr algn="l">
              <a:lnSpc>
                <a:spcPts val="1500"/>
              </a:lnSpc>
            </a:pPr>
            <a:endParaRPr lang="en-US" sz="3500" dirty="0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55651" lvl="1" indent="-377825" algn="l">
              <a:lnSpc>
                <a:spcPts val="3500"/>
              </a:lnSpc>
              <a:buFont typeface="Arial"/>
              <a:buChar char="•"/>
            </a:pPr>
            <a:r>
              <a:rPr lang="en-US" sz="3500" dirty="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Needs signal conditioning (MAX31865)</a:t>
            </a:r>
          </a:p>
          <a:p>
            <a:pPr algn="l">
              <a:lnSpc>
                <a:spcPts val="1500"/>
              </a:lnSpc>
            </a:pPr>
            <a:endParaRPr lang="en-US" sz="3500" dirty="0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  <a:p>
            <a:pPr marL="755651" lvl="1" indent="-377825" algn="l">
              <a:lnSpc>
                <a:spcPts val="3500"/>
              </a:lnSpc>
              <a:buFont typeface="Arial"/>
              <a:buChar char="•"/>
            </a:pPr>
            <a:r>
              <a:rPr lang="en-US" sz="3500" dirty="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Converts resistance change into voltage  change</a:t>
            </a:r>
          </a:p>
          <a:p>
            <a:pPr algn="l">
              <a:lnSpc>
                <a:spcPts val="3500"/>
              </a:lnSpc>
            </a:pPr>
            <a:endParaRPr lang="en-US" sz="3500" dirty="0">
              <a:solidFill>
                <a:srgbClr val="000000"/>
              </a:solidFill>
              <a:latin typeface="Georgia Pro Condensed"/>
              <a:ea typeface="Georgia Pro Condensed"/>
              <a:cs typeface="Georgia Pro Condensed"/>
              <a:sym typeface="Georgia Pro Condense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797716" y="3083049"/>
            <a:ext cx="4908691" cy="6191484"/>
          </a:xfrm>
          <a:custGeom>
            <a:avLst/>
            <a:gdLst/>
            <a:ahLst/>
            <a:cxnLst/>
            <a:rect l="l" t="t" r="r" b="b"/>
            <a:pathLst>
              <a:path w="4908691" h="6191484">
                <a:moveTo>
                  <a:pt x="0" y="0"/>
                </a:moveTo>
                <a:lnTo>
                  <a:pt x="4908691" y="0"/>
                </a:lnTo>
                <a:lnTo>
                  <a:pt x="4908691" y="6191484"/>
                </a:lnTo>
                <a:lnTo>
                  <a:pt x="0" y="6191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9508" t="-9155" r="-54096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8700" y="1143000"/>
            <a:ext cx="14089013" cy="869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00"/>
              </a:lnSpc>
              <a:spcBef>
                <a:spcPct val="0"/>
              </a:spcBef>
            </a:pPr>
            <a:r>
              <a:rPr lang="en-US" sz="6500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Experimental Setup &amp; Sensor Testing</a:t>
            </a:r>
          </a:p>
        </p:txBody>
      </p:sp>
      <p:sp>
        <p:nvSpPr>
          <p:cNvPr id="4" name="Freeform 4"/>
          <p:cNvSpPr/>
          <p:nvPr/>
        </p:nvSpPr>
        <p:spPr>
          <a:xfrm flipH="1">
            <a:off x="-3070609" y="7013575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6217418" y="0"/>
                </a:moveTo>
                <a:lnTo>
                  <a:pt x="0" y="0"/>
                </a:lnTo>
                <a:lnTo>
                  <a:pt x="0" y="4114800"/>
                </a:lnTo>
                <a:lnTo>
                  <a:pt x="6217418" y="4114800"/>
                </a:lnTo>
                <a:lnTo>
                  <a:pt x="6217418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 flipH="1">
            <a:off x="13597698" y="-1769921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6217418" y="0"/>
                </a:moveTo>
                <a:lnTo>
                  <a:pt x="0" y="0"/>
                </a:lnTo>
                <a:lnTo>
                  <a:pt x="0" y="4114800"/>
                </a:lnTo>
                <a:lnTo>
                  <a:pt x="6217418" y="4114800"/>
                </a:lnTo>
                <a:lnTo>
                  <a:pt x="6217418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1641978" y="5361441"/>
            <a:ext cx="6706222" cy="3896859"/>
          </a:xfrm>
          <a:custGeom>
            <a:avLst/>
            <a:gdLst/>
            <a:ahLst/>
            <a:cxnLst/>
            <a:rect l="l" t="t" r="r" b="b"/>
            <a:pathLst>
              <a:path w="6706222" h="3896859">
                <a:moveTo>
                  <a:pt x="0" y="0"/>
                </a:moveTo>
                <a:lnTo>
                  <a:pt x="6706222" y="0"/>
                </a:lnTo>
                <a:lnTo>
                  <a:pt x="6706222" y="3896859"/>
                </a:lnTo>
                <a:lnTo>
                  <a:pt x="0" y="38968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1028700" y="2846511"/>
            <a:ext cx="8216265" cy="53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Cold water → gradual heating to boiling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57200" y="3773450"/>
            <a:ext cx="10984886" cy="5129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99"/>
              </a:lnSpc>
              <a:spcBef>
                <a:spcPct val="0"/>
              </a:spcBef>
            </a:pPr>
            <a:r>
              <a:rPr lang="en-US" sz="3999" dirty="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Reference digital thermometer (±1 °C accuracy)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8700" y="4673600"/>
            <a:ext cx="7932777" cy="469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00"/>
              </a:lnSpc>
              <a:spcBef>
                <a:spcPct val="0"/>
              </a:spcBef>
            </a:pPr>
            <a:r>
              <a:rPr lang="en-US" sz="3500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 Compare PT100 + MAX31865 vs DS18B20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13597698" y="-1769921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6217418" y="0"/>
                </a:moveTo>
                <a:lnTo>
                  <a:pt x="0" y="0"/>
                </a:lnTo>
                <a:lnTo>
                  <a:pt x="0" y="4114800"/>
                </a:lnTo>
                <a:lnTo>
                  <a:pt x="6217418" y="4114800"/>
                </a:lnTo>
                <a:lnTo>
                  <a:pt x="621741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flipH="1">
            <a:off x="-3108709" y="7013575"/>
            <a:ext cx="6217418" cy="4114800"/>
          </a:xfrm>
          <a:custGeom>
            <a:avLst/>
            <a:gdLst/>
            <a:ahLst/>
            <a:cxnLst/>
            <a:rect l="l" t="t" r="r" b="b"/>
            <a:pathLst>
              <a:path w="6217418" h="4114800">
                <a:moveTo>
                  <a:pt x="6217418" y="0"/>
                </a:moveTo>
                <a:lnTo>
                  <a:pt x="0" y="0"/>
                </a:lnTo>
                <a:lnTo>
                  <a:pt x="0" y="4114800"/>
                </a:lnTo>
                <a:lnTo>
                  <a:pt x="6217418" y="4114800"/>
                </a:lnTo>
                <a:lnTo>
                  <a:pt x="621741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578504" y="1133475"/>
            <a:ext cx="12832696" cy="15716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sz="6000" b="1" dirty="0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Experimental Results – Sensor Accuracy Evaluation</a:t>
            </a:r>
          </a:p>
        </p:txBody>
      </p:sp>
      <p:grpSp>
        <p:nvGrpSpPr>
          <p:cNvPr id="5" name="Group 5"/>
          <p:cNvGrpSpPr/>
          <p:nvPr/>
        </p:nvGrpSpPr>
        <p:grpSpPr>
          <a:xfrm rot="-10800000">
            <a:off x="3108709" y="10008017"/>
            <a:ext cx="15742102" cy="524538"/>
            <a:chOff x="0" y="0"/>
            <a:chExt cx="4146068" cy="13815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146068" cy="138150"/>
            </a:xfrm>
            <a:custGeom>
              <a:avLst/>
              <a:gdLst/>
              <a:ahLst/>
              <a:cxnLst/>
              <a:rect l="l" t="t" r="r" b="b"/>
              <a:pathLst>
                <a:path w="4146068" h="138150">
                  <a:moveTo>
                    <a:pt x="0" y="0"/>
                  </a:moveTo>
                  <a:lnTo>
                    <a:pt x="4146068" y="0"/>
                  </a:lnTo>
                  <a:lnTo>
                    <a:pt x="4146068" y="138150"/>
                  </a:lnTo>
                  <a:lnTo>
                    <a:pt x="0" y="138150"/>
                  </a:lnTo>
                  <a:close/>
                </a:path>
              </a:pathLst>
            </a:custGeom>
            <a:solidFill>
              <a:srgbClr val="C9ED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4146068" cy="1667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93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131636" y="3763511"/>
            <a:ext cx="4806707" cy="3671688"/>
            <a:chOff x="0" y="0"/>
            <a:chExt cx="1800797" cy="137493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800797" cy="1374938"/>
            </a:xfrm>
            <a:custGeom>
              <a:avLst/>
              <a:gdLst/>
              <a:ahLst/>
              <a:cxnLst/>
              <a:rect l="l" t="t" r="r" b="b"/>
              <a:pathLst>
                <a:path w="1800797" h="1374938">
                  <a:moveTo>
                    <a:pt x="1800797" y="48319"/>
                  </a:moveTo>
                  <a:lnTo>
                    <a:pt x="1800797" y="1326618"/>
                  </a:lnTo>
                  <a:cubicBezTo>
                    <a:pt x="1800797" y="1353304"/>
                    <a:pt x="1779163" y="1374938"/>
                    <a:pt x="1752477" y="1374938"/>
                  </a:cubicBezTo>
                  <a:lnTo>
                    <a:pt x="48319" y="1374938"/>
                  </a:lnTo>
                  <a:cubicBezTo>
                    <a:pt x="35504" y="1374938"/>
                    <a:pt x="23214" y="1369847"/>
                    <a:pt x="14152" y="1360785"/>
                  </a:cubicBezTo>
                  <a:cubicBezTo>
                    <a:pt x="5091" y="1351724"/>
                    <a:pt x="0" y="1339433"/>
                    <a:pt x="0" y="1326618"/>
                  </a:cubicBezTo>
                  <a:lnTo>
                    <a:pt x="0" y="48319"/>
                  </a:lnTo>
                  <a:cubicBezTo>
                    <a:pt x="0" y="35504"/>
                    <a:pt x="5091" y="23214"/>
                    <a:pt x="14152" y="14152"/>
                  </a:cubicBezTo>
                  <a:cubicBezTo>
                    <a:pt x="23214" y="5091"/>
                    <a:pt x="35504" y="0"/>
                    <a:pt x="48319" y="0"/>
                  </a:cubicBezTo>
                  <a:lnTo>
                    <a:pt x="1752477" y="0"/>
                  </a:lnTo>
                  <a:cubicBezTo>
                    <a:pt x="1765292" y="0"/>
                    <a:pt x="1777583" y="5091"/>
                    <a:pt x="1786644" y="14152"/>
                  </a:cubicBezTo>
                  <a:cubicBezTo>
                    <a:pt x="1795706" y="23214"/>
                    <a:pt x="1800797" y="35504"/>
                    <a:pt x="1800797" y="48319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1800797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6792114" y="3763511"/>
            <a:ext cx="4806707" cy="3671688"/>
            <a:chOff x="0" y="0"/>
            <a:chExt cx="1800797" cy="137493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800797" cy="1374938"/>
            </a:xfrm>
            <a:custGeom>
              <a:avLst/>
              <a:gdLst/>
              <a:ahLst/>
              <a:cxnLst/>
              <a:rect l="l" t="t" r="r" b="b"/>
              <a:pathLst>
                <a:path w="1800797" h="1374938">
                  <a:moveTo>
                    <a:pt x="1800797" y="48319"/>
                  </a:moveTo>
                  <a:lnTo>
                    <a:pt x="1800797" y="1326618"/>
                  </a:lnTo>
                  <a:cubicBezTo>
                    <a:pt x="1800797" y="1353304"/>
                    <a:pt x="1779163" y="1374938"/>
                    <a:pt x="1752477" y="1374938"/>
                  </a:cubicBezTo>
                  <a:lnTo>
                    <a:pt x="48319" y="1374938"/>
                  </a:lnTo>
                  <a:cubicBezTo>
                    <a:pt x="35504" y="1374938"/>
                    <a:pt x="23214" y="1369847"/>
                    <a:pt x="14152" y="1360785"/>
                  </a:cubicBezTo>
                  <a:cubicBezTo>
                    <a:pt x="5091" y="1351724"/>
                    <a:pt x="0" y="1339433"/>
                    <a:pt x="0" y="1326618"/>
                  </a:cubicBezTo>
                  <a:lnTo>
                    <a:pt x="0" y="48319"/>
                  </a:lnTo>
                  <a:cubicBezTo>
                    <a:pt x="0" y="35504"/>
                    <a:pt x="5091" y="23214"/>
                    <a:pt x="14152" y="14152"/>
                  </a:cubicBezTo>
                  <a:cubicBezTo>
                    <a:pt x="23214" y="5091"/>
                    <a:pt x="35504" y="0"/>
                    <a:pt x="48319" y="0"/>
                  </a:cubicBezTo>
                  <a:lnTo>
                    <a:pt x="1752477" y="0"/>
                  </a:lnTo>
                  <a:cubicBezTo>
                    <a:pt x="1765292" y="0"/>
                    <a:pt x="1777583" y="5091"/>
                    <a:pt x="1786644" y="14152"/>
                  </a:cubicBezTo>
                  <a:cubicBezTo>
                    <a:pt x="1795706" y="23214"/>
                    <a:pt x="1800797" y="35504"/>
                    <a:pt x="1800797" y="48319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1800797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2452593" y="3763511"/>
            <a:ext cx="4806707" cy="3671688"/>
            <a:chOff x="0" y="0"/>
            <a:chExt cx="1800797" cy="137493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800797" cy="1374938"/>
            </a:xfrm>
            <a:custGeom>
              <a:avLst/>
              <a:gdLst/>
              <a:ahLst/>
              <a:cxnLst/>
              <a:rect l="l" t="t" r="r" b="b"/>
              <a:pathLst>
                <a:path w="1800797" h="1374938">
                  <a:moveTo>
                    <a:pt x="1800797" y="48319"/>
                  </a:moveTo>
                  <a:lnTo>
                    <a:pt x="1800797" y="1326618"/>
                  </a:lnTo>
                  <a:cubicBezTo>
                    <a:pt x="1800797" y="1353304"/>
                    <a:pt x="1779163" y="1374938"/>
                    <a:pt x="1752477" y="1374938"/>
                  </a:cubicBezTo>
                  <a:lnTo>
                    <a:pt x="48319" y="1374938"/>
                  </a:lnTo>
                  <a:cubicBezTo>
                    <a:pt x="35504" y="1374938"/>
                    <a:pt x="23214" y="1369847"/>
                    <a:pt x="14152" y="1360785"/>
                  </a:cubicBezTo>
                  <a:cubicBezTo>
                    <a:pt x="5091" y="1351724"/>
                    <a:pt x="0" y="1339433"/>
                    <a:pt x="0" y="1326618"/>
                  </a:cubicBezTo>
                  <a:lnTo>
                    <a:pt x="0" y="48319"/>
                  </a:lnTo>
                  <a:cubicBezTo>
                    <a:pt x="0" y="35504"/>
                    <a:pt x="5091" y="23214"/>
                    <a:pt x="14152" y="14152"/>
                  </a:cubicBezTo>
                  <a:cubicBezTo>
                    <a:pt x="23214" y="5091"/>
                    <a:pt x="35504" y="0"/>
                    <a:pt x="48319" y="0"/>
                  </a:cubicBezTo>
                  <a:lnTo>
                    <a:pt x="1752477" y="0"/>
                  </a:lnTo>
                  <a:cubicBezTo>
                    <a:pt x="1765292" y="0"/>
                    <a:pt x="1777583" y="5091"/>
                    <a:pt x="1786644" y="14152"/>
                  </a:cubicBezTo>
                  <a:cubicBezTo>
                    <a:pt x="1795706" y="23214"/>
                    <a:pt x="1800797" y="35504"/>
                    <a:pt x="1800797" y="48319"/>
                  </a:cubicBezTo>
                  <a:close/>
                </a:path>
              </a:pathLst>
            </a:custGeom>
            <a:solidFill>
              <a:srgbClr val="EBE7F1"/>
            </a:solidFill>
            <a:ln w="28575" cap="rnd">
              <a:solidFill>
                <a:srgbClr val="1D3557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1800797" cy="1413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257879" y="3991266"/>
            <a:ext cx="4554220" cy="23807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4"/>
              </a:lnSpc>
              <a:spcBef>
                <a:spcPct val="0"/>
              </a:spcBef>
            </a:pPr>
            <a:r>
              <a:rPr lang="en-US" sz="3396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🔄 Thermal Lag</a:t>
            </a:r>
          </a:p>
          <a:p>
            <a:pPr algn="ctr">
              <a:lnSpc>
                <a:spcPts val="4754"/>
              </a:lnSpc>
              <a:spcBef>
                <a:spcPct val="0"/>
              </a:spcBef>
            </a:pPr>
            <a:r>
              <a:rPr lang="en-US" sz="3396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  sensors showed delay in response under dynamic heating.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792114" y="4047354"/>
            <a:ext cx="4806707" cy="2380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🎯 Sensitivity </a:t>
            </a:r>
          </a:p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 both sensors linear, sensitivity ≈ 1 (proportional response).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2558846" y="3991266"/>
            <a:ext cx="4594201" cy="2980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 b="1">
                <a:solidFill>
                  <a:srgbClr val="000000"/>
                </a:solidFill>
                <a:latin typeface="Georgia Pro Condensed Bold"/>
                <a:ea typeface="Georgia Pro Condensed Bold"/>
                <a:cs typeface="Georgia Pro Condensed Bold"/>
                <a:sym typeface="Georgia Pro Condensed Bold"/>
              </a:rPr>
              <a:t>📏Accuracy  </a:t>
            </a:r>
          </a:p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000000"/>
                </a:solidFill>
                <a:latin typeface="Georgia Pro Condensed"/>
                <a:ea typeface="Georgia Pro Condensed"/>
                <a:cs typeface="Georgia Pro Condensed"/>
                <a:sym typeface="Georgia Pro Condensed"/>
              </a:rPr>
              <a:t>steady‑state readings within ±1 °C; PT100 more precise than DS18B20.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1020</Words>
  <Application>Microsoft Office PowerPoint</Application>
  <PresentationFormat>Custom</PresentationFormat>
  <Paragraphs>169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Bricolage Grotesque 36 Bold</vt:lpstr>
      <vt:lpstr>Arial</vt:lpstr>
      <vt:lpstr>Calibri</vt:lpstr>
      <vt:lpstr>Georgia Pro Condensed Bold</vt:lpstr>
      <vt:lpstr>Futura Bold</vt:lpstr>
      <vt:lpstr>Georgia Pro Condensed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Supervisor: Dr. Bashir Nouri June 2026</dc:title>
  <cp:lastModifiedBy>Pc</cp:lastModifiedBy>
  <cp:revision>5</cp:revision>
  <dcterms:created xsi:type="dcterms:W3CDTF">2006-08-16T00:00:00Z</dcterms:created>
  <dcterms:modified xsi:type="dcterms:W3CDTF">2026-06-13T20:58:37Z</dcterms:modified>
  <dc:identifier>DAHL_ejHkiY</dc:identifier>
</cp:coreProperties>
</file>