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x="18288000" cy="10287000"/>
  <p:notesSz cx="6858000" cy="9144000"/>
  <p:embeddedFontLst>
    <p:embeddedFont>
      <p:font typeface="Open Sans Bold" charset="1" panose="020B0806030504020204"/>
      <p:regular r:id="rId23"/>
    </p:embeddedFont>
    <p:embeddedFont>
      <p:font typeface="Montserrat Bold" charset="1" panose="00000800000000000000"/>
      <p:regular r:id="rId24"/>
    </p:embeddedFont>
    <p:embeddedFont>
      <p:font typeface="Barlow SemiCondensed Bold" charset="1" panose="00000806000000000000"/>
      <p:regular r:id="rId25"/>
    </p:embeddedFont>
    <p:embeddedFont>
      <p:font typeface="Montserrat" charset="1" panose="00000500000000000000"/>
      <p:regular r:id="rId26"/>
    </p:embeddedFont>
    <p:embeddedFont>
      <p:font typeface="Open Sans" charset="1" panose="020B0606030504020204"/>
      <p:regular r:id="rId27"/>
    </p:embeddedFont>
    <p:embeddedFont>
      <p:font typeface="Be Vietnam Ultra-Bold" charset="1" panose="00000900000000000000"/>
      <p:regular r:id="rId28"/>
    </p:embeddedFont>
    <p:embeddedFont>
      <p:font typeface="Lato Bold" charset="1" panose="020F0502020204030203"/>
      <p:regular r:id="rId29"/>
    </p:embeddedFont>
    <p:embeddedFont>
      <p:font typeface="Poppins Bold" charset="1" panose="0000080000000000000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jpe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19.png" Type="http://schemas.openxmlformats.org/officeDocument/2006/relationships/image"/><Relationship Id="rId4" Target="../media/image20.png" Type="http://schemas.openxmlformats.org/officeDocument/2006/relationships/image"/><Relationship Id="rId5" Target="../media/image1.png" Type="http://schemas.openxmlformats.org/officeDocument/2006/relationships/image"/><Relationship Id="rId6" Target="../media/image2.svg" Type="http://schemas.openxmlformats.org/officeDocument/2006/relationships/image"/><Relationship Id="rId7" Target="../media/image21.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png" Type="http://schemas.openxmlformats.org/officeDocument/2006/relationships/image"/><Relationship Id="rId3" Target="../media/image23.png" Type="http://schemas.openxmlformats.org/officeDocument/2006/relationships/image"/><Relationship Id="rId4" Target="../media/image24.png" Type="http://schemas.openxmlformats.org/officeDocument/2006/relationships/image"/><Relationship Id="rId5" Target="../media/image1.png" Type="http://schemas.openxmlformats.org/officeDocument/2006/relationships/image"/><Relationship Id="rId6" Target="../media/image2.svg" Type="http://schemas.openxmlformats.org/officeDocument/2006/relationships/image"/><Relationship Id="rId7" Target="../media/image25.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png" Type="http://schemas.openxmlformats.org/officeDocument/2006/relationships/image"/><Relationship Id="rId3" Target="../media/image27.jpeg" Type="http://schemas.openxmlformats.org/officeDocument/2006/relationships/image"/><Relationship Id="rId4" Target="../media/image28.png" Type="http://schemas.openxmlformats.org/officeDocument/2006/relationships/image"/><Relationship Id="rId5" Target="../media/image1.png" Type="http://schemas.openxmlformats.org/officeDocument/2006/relationships/image"/><Relationship Id="rId6" Target="../media/image2.svg" Type="http://schemas.openxmlformats.org/officeDocument/2006/relationships/image"/><Relationship Id="rId7" Target="../media/image29.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jpe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1.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jpe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 Id="rId5" Target="../media/image33.jpe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jpe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4.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jpeg" Type="http://schemas.openxmlformats.org/officeDocument/2006/relationships/image"/><Relationship Id="rId3" Target="../media/image7.png" Type="http://schemas.openxmlformats.org/officeDocument/2006/relationships/image"/><Relationship Id="rId4" Target="../media/image8.jpeg" Type="http://schemas.openxmlformats.org/officeDocument/2006/relationships/image"/><Relationship Id="rId5" Target="../media/image1.png" Type="http://schemas.openxmlformats.org/officeDocument/2006/relationships/image"/><Relationship Id="rId6" Target="../media/image2.svg" Type="http://schemas.openxmlformats.org/officeDocument/2006/relationships/image"/><Relationship Id="rId7" Target="../media/image9.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jpeg" Type="http://schemas.openxmlformats.org/officeDocument/2006/relationships/image"/><Relationship Id="rId3" Target="../media/image11.jpe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2.png" Type="http://schemas.openxmlformats.org/officeDocument/2006/relationships/image"/><Relationship Id="rId7" Target="../media/image13.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png" Type="http://schemas.openxmlformats.org/officeDocument/2006/relationships/image"/><Relationship Id="rId3" Target="../media/image15.png" Type="http://schemas.openxmlformats.org/officeDocument/2006/relationships/image"/><Relationship Id="rId4" Target="../media/image16.png" Type="http://schemas.openxmlformats.org/officeDocument/2006/relationships/image"/><Relationship Id="rId5" Target="../media/image1.png" Type="http://schemas.openxmlformats.org/officeDocument/2006/relationships/image"/><Relationship Id="rId6" Target="../media/image2.svg" Type="http://schemas.openxmlformats.org/officeDocument/2006/relationships/image"/><Relationship Id="rId7" Target="../media/image17.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8674132" y="0"/>
            <a:ext cx="11148978" cy="2082009"/>
            <a:chOff x="0" y="0"/>
            <a:chExt cx="4797772" cy="895957"/>
          </a:xfrm>
        </p:grpSpPr>
        <p:sp>
          <p:nvSpPr>
            <p:cNvPr name="Freeform 3" id="3"/>
            <p:cNvSpPr/>
            <p:nvPr/>
          </p:nvSpPr>
          <p:spPr>
            <a:xfrm flipH="false" flipV="false" rot="0">
              <a:off x="0" y="0"/>
              <a:ext cx="4797772" cy="895957"/>
            </a:xfrm>
            <a:custGeom>
              <a:avLst/>
              <a:gdLst/>
              <a:ahLst/>
              <a:cxnLst/>
              <a:rect r="r" b="b" t="t" l="l"/>
              <a:pathLst>
                <a:path h="895957" w="4797772">
                  <a:moveTo>
                    <a:pt x="203200" y="0"/>
                  </a:moveTo>
                  <a:lnTo>
                    <a:pt x="4797772" y="0"/>
                  </a:lnTo>
                  <a:lnTo>
                    <a:pt x="4594572" y="895957"/>
                  </a:lnTo>
                  <a:lnTo>
                    <a:pt x="0" y="895957"/>
                  </a:lnTo>
                  <a:lnTo>
                    <a:pt x="203200" y="0"/>
                  </a:lnTo>
                  <a:close/>
                </a:path>
              </a:pathLst>
            </a:custGeom>
            <a:solidFill>
              <a:srgbClr val="F9C401"/>
            </a:solidFill>
          </p:spPr>
        </p:sp>
        <p:sp>
          <p:nvSpPr>
            <p:cNvPr name="TextBox 4" id="4"/>
            <p:cNvSpPr txBox="true"/>
            <p:nvPr/>
          </p:nvSpPr>
          <p:spPr>
            <a:xfrm>
              <a:off x="101600" y="-38100"/>
              <a:ext cx="4594572"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178946" y="7099768"/>
            <a:ext cx="6756093" cy="1106879"/>
            <a:chOff x="0" y="0"/>
            <a:chExt cx="5468682" cy="895957"/>
          </a:xfrm>
        </p:grpSpPr>
        <p:sp>
          <p:nvSpPr>
            <p:cNvPr name="Freeform 6" id="6"/>
            <p:cNvSpPr/>
            <p:nvPr/>
          </p:nvSpPr>
          <p:spPr>
            <a:xfrm flipH="false" flipV="false" rot="0">
              <a:off x="0" y="0"/>
              <a:ext cx="5468682" cy="895957"/>
            </a:xfrm>
            <a:custGeom>
              <a:avLst/>
              <a:gdLst/>
              <a:ahLst/>
              <a:cxnLst/>
              <a:rect r="r" b="b" t="t" l="l"/>
              <a:pathLst>
                <a:path h="895957" w="5468682">
                  <a:moveTo>
                    <a:pt x="203200" y="0"/>
                  </a:moveTo>
                  <a:lnTo>
                    <a:pt x="5468682" y="0"/>
                  </a:lnTo>
                  <a:lnTo>
                    <a:pt x="5265482" y="895957"/>
                  </a:lnTo>
                  <a:lnTo>
                    <a:pt x="0" y="895957"/>
                  </a:lnTo>
                  <a:lnTo>
                    <a:pt x="203200" y="0"/>
                  </a:lnTo>
                  <a:close/>
                </a:path>
              </a:pathLst>
            </a:custGeom>
            <a:solidFill>
              <a:srgbClr val="F9C401"/>
            </a:solidFill>
          </p:spPr>
        </p:sp>
        <p:sp>
          <p:nvSpPr>
            <p:cNvPr name="TextBox 7" id="7"/>
            <p:cNvSpPr txBox="true"/>
            <p:nvPr/>
          </p:nvSpPr>
          <p:spPr>
            <a:xfrm>
              <a:off x="101600" y="-38100"/>
              <a:ext cx="5265482" cy="934057"/>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1028700" y="9145384"/>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4"/>
            <a:stretch>
              <a:fillRect l="0" t="-4712" r="-14388" b="-25181"/>
            </a:stretch>
          </a:blipFill>
        </p:spPr>
      </p:sp>
      <p:sp>
        <p:nvSpPr>
          <p:cNvPr name="TextBox 10" id="10"/>
          <p:cNvSpPr txBox="true"/>
          <p:nvPr/>
        </p:nvSpPr>
        <p:spPr>
          <a:xfrm rot="0">
            <a:off x="390820" y="601627"/>
            <a:ext cx="7667107" cy="1623923"/>
          </a:xfrm>
          <a:prstGeom prst="rect">
            <a:avLst/>
          </a:prstGeom>
        </p:spPr>
        <p:txBody>
          <a:bodyPr anchor="t" rtlCol="false" tIns="0" lIns="0" bIns="0" rIns="0">
            <a:spAutoFit/>
          </a:bodyPr>
          <a:lstStyle/>
          <a:p>
            <a:pPr algn="ctr">
              <a:lnSpc>
                <a:spcPts val="13392"/>
              </a:lnSpc>
            </a:pPr>
            <a:r>
              <a:rPr lang="en-US" b="true" sz="9566">
                <a:solidFill>
                  <a:srgbClr val="F3AF11"/>
                </a:solidFill>
                <a:latin typeface="Open Sans Bold"/>
                <a:ea typeface="Open Sans Bold"/>
                <a:cs typeface="Open Sans Bold"/>
                <a:sym typeface="Open Sans Bold"/>
              </a:rPr>
              <a:t>RoboScout</a:t>
            </a:r>
          </a:p>
        </p:txBody>
      </p:sp>
      <p:sp>
        <p:nvSpPr>
          <p:cNvPr name="TextBox 11" id="11"/>
          <p:cNvSpPr txBox="true"/>
          <p:nvPr/>
        </p:nvSpPr>
        <p:spPr>
          <a:xfrm rot="0">
            <a:off x="1334586" y="3289095"/>
            <a:ext cx="3979486" cy="1866900"/>
          </a:xfrm>
          <a:prstGeom prst="rect">
            <a:avLst/>
          </a:prstGeom>
        </p:spPr>
        <p:txBody>
          <a:bodyPr anchor="t" rtlCol="false" tIns="0" lIns="0" bIns="0" rIns="0">
            <a:spAutoFit/>
          </a:bodyPr>
          <a:lstStyle/>
          <a:p>
            <a:pPr algn="ctr">
              <a:lnSpc>
                <a:spcPts val="3682"/>
              </a:lnSpc>
              <a:spcBef>
                <a:spcPct val="0"/>
              </a:spcBef>
            </a:pPr>
            <a:r>
              <a:rPr lang="en-US" b="true" sz="3068">
                <a:solidFill>
                  <a:srgbClr val="F3AF11"/>
                </a:solidFill>
                <a:latin typeface="Montserrat Bold"/>
                <a:ea typeface="Montserrat Bold"/>
                <a:cs typeface="Montserrat Bold"/>
                <a:sym typeface="Montserrat Bold"/>
              </a:rPr>
              <a:t>Aseel</a:t>
            </a:r>
            <a:r>
              <a:rPr lang="en-US" b="true" sz="3068">
                <a:solidFill>
                  <a:srgbClr val="F3AF11"/>
                </a:solidFill>
                <a:latin typeface="Montserrat Bold"/>
                <a:ea typeface="Montserrat Bold"/>
                <a:cs typeface="Montserrat Bold"/>
                <a:sym typeface="Montserrat Bold"/>
              </a:rPr>
              <a:t> Maradwi</a:t>
            </a:r>
          </a:p>
          <a:p>
            <a:pPr algn="ctr">
              <a:lnSpc>
                <a:spcPts val="3682"/>
              </a:lnSpc>
              <a:spcBef>
                <a:spcPct val="0"/>
              </a:spcBef>
            </a:pPr>
          </a:p>
          <a:p>
            <a:pPr algn="ctr">
              <a:lnSpc>
                <a:spcPts val="3682"/>
              </a:lnSpc>
              <a:spcBef>
                <a:spcPct val="0"/>
              </a:spcBef>
            </a:pPr>
            <a:r>
              <a:rPr lang="en-US" b="true" sz="3068">
                <a:solidFill>
                  <a:srgbClr val="F3AF11"/>
                </a:solidFill>
                <a:latin typeface="Montserrat Bold"/>
                <a:ea typeface="Montserrat Bold"/>
                <a:cs typeface="Montserrat Bold"/>
                <a:sym typeface="Montserrat Bold"/>
              </a:rPr>
              <a:t>Noor al-huda Yahya</a:t>
            </a:r>
          </a:p>
          <a:p>
            <a:pPr algn="ctr">
              <a:lnSpc>
                <a:spcPts val="3682"/>
              </a:lnSpc>
              <a:spcBef>
                <a:spcPct val="0"/>
              </a:spcBef>
            </a:pP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7252855"/>
            <a:chOff x="0" y="0"/>
            <a:chExt cx="4816593" cy="1910217"/>
          </a:xfrm>
        </p:grpSpPr>
        <p:sp>
          <p:nvSpPr>
            <p:cNvPr name="Freeform 3" id="3"/>
            <p:cNvSpPr/>
            <p:nvPr/>
          </p:nvSpPr>
          <p:spPr>
            <a:xfrm flipH="false" flipV="false" rot="0">
              <a:off x="0" y="0"/>
              <a:ext cx="4816592" cy="1910217"/>
            </a:xfrm>
            <a:custGeom>
              <a:avLst/>
              <a:gdLst/>
              <a:ahLst/>
              <a:cxnLst/>
              <a:rect r="r" b="b" t="t" l="l"/>
              <a:pathLst>
                <a:path h="1910217" w="4816592">
                  <a:moveTo>
                    <a:pt x="0" y="0"/>
                  </a:moveTo>
                  <a:lnTo>
                    <a:pt x="4816592" y="0"/>
                  </a:lnTo>
                  <a:lnTo>
                    <a:pt x="4816592" y="1910217"/>
                  </a:lnTo>
                  <a:lnTo>
                    <a:pt x="0" y="1910217"/>
                  </a:lnTo>
                  <a:close/>
                </a:path>
              </a:pathLst>
            </a:custGeom>
            <a:solidFill>
              <a:srgbClr val="262626"/>
            </a:solidFill>
          </p:spPr>
        </p:sp>
        <p:sp>
          <p:nvSpPr>
            <p:cNvPr name="TextBox 4" id="4"/>
            <p:cNvSpPr txBox="true"/>
            <p:nvPr/>
          </p:nvSpPr>
          <p:spPr>
            <a:xfrm>
              <a:off x="0" y="19050"/>
              <a:ext cx="4816593" cy="1891167"/>
            </a:xfrm>
            <a:prstGeom prst="rect">
              <a:avLst/>
            </a:prstGeom>
          </p:spPr>
          <p:txBody>
            <a:bodyPr anchor="ctr" rtlCol="false" tIns="50800" lIns="50800" bIns="50800" rIns="50800"/>
            <a:lstStyle/>
            <a:p>
              <a:pPr algn="ctr">
                <a:lnSpc>
                  <a:spcPts val="2220"/>
                </a:lnSpc>
              </a:pPr>
            </a:p>
          </p:txBody>
        </p:sp>
      </p:grpSp>
      <p:grpSp>
        <p:nvGrpSpPr>
          <p:cNvPr name="Group 5" id="5"/>
          <p:cNvGrpSpPr/>
          <p:nvPr/>
        </p:nvGrpSpPr>
        <p:grpSpPr>
          <a:xfrm rot="0">
            <a:off x="16587078" y="951280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4773375" y="3269501"/>
            <a:ext cx="4095565" cy="5722329"/>
            <a:chOff x="0" y="0"/>
            <a:chExt cx="667460" cy="932576"/>
          </a:xfrm>
        </p:grpSpPr>
        <p:sp>
          <p:nvSpPr>
            <p:cNvPr name="Freeform 9" id="9"/>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0" id="10"/>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1" id="11"/>
          <p:cNvGrpSpPr/>
          <p:nvPr/>
        </p:nvGrpSpPr>
        <p:grpSpPr>
          <a:xfrm rot="0">
            <a:off x="70938" y="3269501"/>
            <a:ext cx="4095565" cy="5722329"/>
            <a:chOff x="0" y="0"/>
            <a:chExt cx="667460" cy="932576"/>
          </a:xfrm>
        </p:grpSpPr>
        <p:sp>
          <p:nvSpPr>
            <p:cNvPr name="Freeform 12" id="12"/>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3" id="13"/>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4" id="14"/>
          <p:cNvGrpSpPr/>
          <p:nvPr/>
        </p:nvGrpSpPr>
        <p:grpSpPr>
          <a:xfrm rot="0">
            <a:off x="9401742" y="3269501"/>
            <a:ext cx="4090335" cy="5715023"/>
            <a:chOff x="0" y="0"/>
            <a:chExt cx="667460" cy="932576"/>
          </a:xfrm>
        </p:grpSpPr>
        <p:sp>
          <p:nvSpPr>
            <p:cNvPr name="Freeform 15" id="15"/>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6" id="16"/>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7" id="17"/>
          <p:cNvGrpSpPr>
            <a:grpSpLocks noChangeAspect="true"/>
          </p:cNvGrpSpPr>
          <p:nvPr/>
        </p:nvGrpSpPr>
        <p:grpSpPr>
          <a:xfrm rot="0">
            <a:off x="4997518" y="3474487"/>
            <a:ext cx="3650383" cy="3650368"/>
            <a:chOff x="0" y="0"/>
            <a:chExt cx="6350025" cy="6350000"/>
          </a:xfrm>
        </p:grpSpPr>
        <p:sp>
          <p:nvSpPr>
            <p:cNvPr name="Freeform 18" id="18"/>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2"/>
              <a:stretch>
                <a:fillRect l="-22107" t="-8022" r="-22107" b="0"/>
              </a:stretch>
            </a:blipFill>
          </p:spPr>
        </p:sp>
      </p:grpSp>
      <p:grpSp>
        <p:nvGrpSpPr>
          <p:cNvPr name="Group 19" id="19"/>
          <p:cNvGrpSpPr>
            <a:grpSpLocks noChangeAspect="true"/>
          </p:cNvGrpSpPr>
          <p:nvPr/>
        </p:nvGrpSpPr>
        <p:grpSpPr>
          <a:xfrm rot="0">
            <a:off x="295082" y="3474487"/>
            <a:ext cx="3650383" cy="3650368"/>
            <a:chOff x="0" y="0"/>
            <a:chExt cx="6350025" cy="6350000"/>
          </a:xfrm>
        </p:grpSpPr>
        <p:sp>
          <p:nvSpPr>
            <p:cNvPr name="Freeform 20" id="20"/>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3"/>
              <a:stretch>
                <a:fillRect l="0" t="0" r="0" b="0"/>
              </a:stretch>
            </a:blipFill>
          </p:spPr>
        </p:sp>
      </p:grpSp>
      <p:grpSp>
        <p:nvGrpSpPr>
          <p:cNvPr name="Group 21" id="21"/>
          <p:cNvGrpSpPr>
            <a:grpSpLocks noChangeAspect="true"/>
          </p:cNvGrpSpPr>
          <p:nvPr/>
        </p:nvGrpSpPr>
        <p:grpSpPr>
          <a:xfrm rot="0">
            <a:off x="9625600" y="3474226"/>
            <a:ext cx="3645722" cy="3645707"/>
            <a:chOff x="0" y="0"/>
            <a:chExt cx="6350025" cy="6350000"/>
          </a:xfrm>
        </p:grpSpPr>
        <p:sp>
          <p:nvSpPr>
            <p:cNvPr name="Freeform 22" id="22"/>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4"/>
              <a:stretch>
                <a:fillRect l="0" t="0" r="0" b="0"/>
              </a:stretch>
            </a:blipFill>
          </p:spPr>
        </p:sp>
      </p:grpSp>
      <p:sp>
        <p:nvSpPr>
          <p:cNvPr name="TextBox 23" id="23"/>
          <p:cNvSpPr txBox="true"/>
          <p:nvPr/>
        </p:nvSpPr>
        <p:spPr>
          <a:xfrm rot="0">
            <a:off x="16757036" y="9647778"/>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10</a:t>
            </a:r>
          </a:p>
        </p:txBody>
      </p:sp>
      <p:sp>
        <p:nvSpPr>
          <p:cNvPr name="TextBox 24" id="24"/>
          <p:cNvSpPr txBox="true"/>
          <p:nvPr/>
        </p:nvSpPr>
        <p:spPr>
          <a:xfrm rot="0">
            <a:off x="4778201" y="7584186"/>
            <a:ext cx="4089016" cy="467651"/>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Gas sensor</a:t>
            </a:r>
          </a:p>
        </p:txBody>
      </p:sp>
      <p:sp>
        <p:nvSpPr>
          <p:cNvPr name="TextBox 25" id="25"/>
          <p:cNvSpPr txBox="true"/>
          <p:nvPr/>
        </p:nvSpPr>
        <p:spPr>
          <a:xfrm rot="0">
            <a:off x="75765" y="7584186"/>
            <a:ext cx="4089016" cy="470246"/>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Tempreture sensor</a:t>
            </a:r>
          </a:p>
        </p:txBody>
      </p:sp>
      <p:sp>
        <p:nvSpPr>
          <p:cNvPr name="TextBox 26" id="26"/>
          <p:cNvSpPr txBox="true"/>
          <p:nvPr/>
        </p:nvSpPr>
        <p:spPr>
          <a:xfrm rot="0">
            <a:off x="9406563" y="7578604"/>
            <a:ext cx="4083795" cy="467127"/>
          </a:xfrm>
          <a:prstGeom prst="rect">
            <a:avLst/>
          </a:prstGeom>
        </p:spPr>
        <p:txBody>
          <a:bodyPr anchor="t" rtlCol="false" tIns="0" lIns="0" bIns="0" rIns="0">
            <a:spAutoFit/>
          </a:bodyPr>
          <a:lstStyle/>
          <a:p>
            <a:pPr algn="ctr">
              <a:lnSpc>
                <a:spcPts val="3807"/>
              </a:lnSpc>
            </a:pPr>
            <a:r>
              <a:rPr lang="en-US" sz="2759" b="true">
                <a:solidFill>
                  <a:srgbClr val="262626"/>
                </a:solidFill>
                <a:latin typeface="Montserrat Bold"/>
                <a:ea typeface="Montserrat Bold"/>
                <a:cs typeface="Montserrat Bold"/>
                <a:sym typeface="Montserrat Bold"/>
              </a:rPr>
              <a:t>joystick module</a:t>
            </a:r>
          </a:p>
        </p:txBody>
      </p:sp>
      <p:sp>
        <p:nvSpPr>
          <p:cNvPr name="AutoShape 27" id="27"/>
          <p:cNvSpPr/>
          <p:nvPr/>
        </p:nvSpPr>
        <p:spPr>
          <a:xfrm>
            <a:off x="8257617" y="1167450"/>
            <a:ext cx="886383" cy="0"/>
          </a:xfrm>
          <a:prstGeom prst="line">
            <a:avLst/>
          </a:prstGeom>
          <a:ln cap="flat" w="38100">
            <a:solidFill>
              <a:srgbClr val="F9C401"/>
            </a:solidFill>
            <a:prstDash val="solid"/>
            <a:headEnd type="none" len="sm" w="sm"/>
            <a:tailEnd type="none" len="sm" w="sm"/>
          </a:ln>
        </p:spPr>
      </p:sp>
      <p:sp>
        <p:nvSpPr>
          <p:cNvPr name="Freeform 28" id="28"/>
          <p:cNvSpPr/>
          <p:nvPr/>
        </p:nvSpPr>
        <p:spPr>
          <a:xfrm flipH="false" flipV="false" rot="0">
            <a:off x="15405460" y="922568"/>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29" id="29"/>
          <p:cNvGrpSpPr/>
          <p:nvPr/>
        </p:nvGrpSpPr>
        <p:grpSpPr>
          <a:xfrm rot="0">
            <a:off x="14101678" y="3269501"/>
            <a:ext cx="4086088" cy="5709089"/>
            <a:chOff x="0" y="0"/>
            <a:chExt cx="667460" cy="932576"/>
          </a:xfrm>
        </p:grpSpPr>
        <p:sp>
          <p:nvSpPr>
            <p:cNvPr name="Freeform 30" id="30"/>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31" id="31"/>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sp>
        <p:nvSpPr>
          <p:cNvPr name="TextBox 32" id="32"/>
          <p:cNvSpPr txBox="true"/>
          <p:nvPr/>
        </p:nvSpPr>
        <p:spPr>
          <a:xfrm rot="0">
            <a:off x="14106493" y="7574071"/>
            <a:ext cx="4079555" cy="466701"/>
          </a:xfrm>
          <a:prstGeom prst="rect">
            <a:avLst/>
          </a:prstGeom>
        </p:spPr>
        <p:txBody>
          <a:bodyPr anchor="t" rtlCol="false" tIns="0" lIns="0" bIns="0" rIns="0">
            <a:spAutoFit/>
          </a:bodyPr>
          <a:lstStyle/>
          <a:p>
            <a:pPr algn="ctr">
              <a:lnSpc>
                <a:spcPts val="3803"/>
              </a:lnSpc>
            </a:pPr>
            <a:r>
              <a:rPr lang="en-US" sz="2756" b="true">
                <a:solidFill>
                  <a:srgbClr val="262626"/>
                </a:solidFill>
                <a:latin typeface="Montserrat Bold"/>
                <a:ea typeface="Montserrat Bold"/>
                <a:cs typeface="Montserrat Bold"/>
                <a:sym typeface="Montserrat Bold"/>
              </a:rPr>
              <a:t>LCD</a:t>
            </a:r>
          </a:p>
        </p:txBody>
      </p:sp>
      <p:grpSp>
        <p:nvGrpSpPr>
          <p:cNvPr name="Group 33" id="33"/>
          <p:cNvGrpSpPr>
            <a:grpSpLocks noChangeAspect="true"/>
          </p:cNvGrpSpPr>
          <p:nvPr/>
        </p:nvGrpSpPr>
        <p:grpSpPr>
          <a:xfrm rot="0">
            <a:off x="14323754" y="3488611"/>
            <a:ext cx="3641936" cy="3641922"/>
            <a:chOff x="0" y="0"/>
            <a:chExt cx="6350025" cy="6350000"/>
          </a:xfrm>
        </p:grpSpPr>
        <p:sp>
          <p:nvSpPr>
            <p:cNvPr name="Freeform 34" id="34"/>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7"/>
              <a:stretch>
                <a:fillRect l="-25136" t="0" r="-25136" b="0"/>
              </a:stretch>
            </a:blipFill>
          </p:spPr>
        </p:sp>
      </p:gr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7252855"/>
            <a:chOff x="0" y="0"/>
            <a:chExt cx="4816593" cy="1910217"/>
          </a:xfrm>
        </p:grpSpPr>
        <p:sp>
          <p:nvSpPr>
            <p:cNvPr name="Freeform 3" id="3"/>
            <p:cNvSpPr/>
            <p:nvPr/>
          </p:nvSpPr>
          <p:spPr>
            <a:xfrm flipH="false" flipV="false" rot="0">
              <a:off x="0" y="0"/>
              <a:ext cx="4816592" cy="1910217"/>
            </a:xfrm>
            <a:custGeom>
              <a:avLst/>
              <a:gdLst/>
              <a:ahLst/>
              <a:cxnLst/>
              <a:rect r="r" b="b" t="t" l="l"/>
              <a:pathLst>
                <a:path h="1910217" w="4816592">
                  <a:moveTo>
                    <a:pt x="0" y="0"/>
                  </a:moveTo>
                  <a:lnTo>
                    <a:pt x="4816592" y="0"/>
                  </a:lnTo>
                  <a:lnTo>
                    <a:pt x="4816592" y="1910217"/>
                  </a:lnTo>
                  <a:lnTo>
                    <a:pt x="0" y="1910217"/>
                  </a:lnTo>
                  <a:close/>
                </a:path>
              </a:pathLst>
            </a:custGeom>
            <a:solidFill>
              <a:srgbClr val="262626"/>
            </a:solidFill>
          </p:spPr>
        </p:sp>
        <p:sp>
          <p:nvSpPr>
            <p:cNvPr name="TextBox 4" id="4"/>
            <p:cNvSpPr txBox="true"/>
            <p:nvPr/>
          </p:nvSpPr>
          <p:spPr>
            <a:xfrm>
              <a:off x="0" y="19050"/>
              <a:ext cx="4816593" cy="1891167"/>
            </a:xfrm>
            <a:prstGeom prst="rect">
              <a:avLst/>
            </a:prstGeom>
          </p:spPr>
          <p:txBody>
            <a:bodyPr anchor="ctr" rtlCol="false" tIns="50800" lIns="50800" bIns="50800" rIns="50800"/>
            <a:lstStyle/>
            <a:p>
              <a:pPr algn="ctr">
                <a:lnSpc>
                  <a:spcPts val="2220"/>
                </a:lnSpc>
              </a:pPr>
            </a:p>
          </p:txBody>
        </p:sp>
      </p:grpSp>
      <p:grpSp>
        <p:nvGrpSpPr>
          <p:cNvPr name="Group 5" id="5"/>
          <p:cNvGrpSpPr/>
          <p:nvPr/>
        </p:nvGrpSpPr>
        <p:grpSpPr>
          <a:xfrm rot="0">
            <a:off x="16587078" y="951280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4773375" y="3269501"/>
            <a:ext cx="4095565" cy="5722329"/>
            <a:chOff x="0" y="0"/>
            <a:chExt cx="667460" cy="932576"/>
          </a:xfrm>
        </p:grpSpPr>
        <p:sp>
          <p:nvSpPr>
            <p:cNvPr name="Freeform 9" id="9"/>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0" id="10"/>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1" id="11"/>
          <p:cNvGrpSpPr/>
          <p:nvPr/>
        </p:nvGrpSpPr>
        <p:grpSpPr>
          <a:xfrm rot="0">
            <a:off x="70938" y="3269501"/>
            <a:ext cx="4095565" cy="5722329"/>
            <a:chOff x="0" y="0"/>
            <a:chExt cx="667460" cy="932576"/>
          </a:xfrm>
        </p:grpSpPr>
        <p:sp>
          <p:nvSpPr>
            <p:cNvPr name="Freeform 12" id="12"/>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3" id="13"/>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4" id="14"/>
          <p:cNvGrpSpPr/>
          <p:nvPr/>
        </p:nvGrpSpPr>
        <p:grpSpPr>
          <a:xfrm rot="0">
            <a:off x="9401742" y="3269501"/>
            <a:ext cx="4090335" cy="5715023"/>
            <a:chOff x="0" y="0"/>
            <a:chExt cx="667460" cy="932576"/>
          </a:xfrm>
        </p:grpSpPr>
        <p:sp>
          <p:nvSpPr>
            <p:cNvPr name="Freeform 15" id="15"/>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6" id="16"/>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7" id="17"/>
          <p:cNvGrpSpPr>
            <a:grpSpLocks noChangeAspect="true"/>
          </p:cNvGrpSpPr>
          <p:nvPr/>
        </p:nvGrpSpPr>
        <p:grpSpPr>
          <a:xfrm rot="0">
            <a:off x="4997518" y="3474487"/>
            <a:ext cx="3650383" cy="3650368"/>
            <a:chOff x="0" y="0"/>
            <a:chExt cx="6350025" cy="6350000"/>
          </a:xfrm>
        </p:grpSpPr>
        <p:sp>
          <p:nvSpPr>
            <p:cNvPr name="Freeform 18" id="18"/>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2"/>
              <a:stretch>
                <a:fillRect l="-1835" t="-918" r="0" b="-918"/>
              </a:stretch>
            </a:blipFill>
          </p:spPr>
        </p:sp>
      </p:grpSp>
      <p:grpSp>
        <p:nvGrpSpPr>
          <p:cNvPr name="Group 19" id="19"/>
          <p:cNvGrpSpPr>
            <a:grpSpLocks noChangeAspect="true"/>
          </p:cNvGrpSpPr>
          <p:nvPr/>
        </p:nvGrpSpPr>
        <p:grpSpPr>
          <a:xfrm rot="0">
            <a:off x="295082" y="3474487"/>
            <a:ext cx="3650383" cy="3650368"/>
            <a:chOff x="0" y="0"/>
            <a:chExt cx="6350025" cy="6350000"/>
          </a:xfrm>
        </p:grpSpPr>
        <p:sp>
          <p:nvSpPr>
            <p:cNvPr name="Freeform 20" id="20"/>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3"/>
              <a:stretch>
                <a:fillRect l="0" t="0" r="0" b="0"/>
              </a:stretch>
            </a:blipFill>
          </p:spPr>
        </p:sp>
      </p:grpSp>
      <p:grpSp>
        <p:nvGrpSpPr>
          <p:cNvPr name="Group 21" id="21"/>
          <p:cNvGrpSpPr>
            <a:grpSpLocks noChangeAspect="true"/>
          </p:cNvGrpSpPr>
          <p:nvPr/>
        </p:nvGrpSpPr>
        <p:grpSpPr>
          <a:xfrm rot="0">
            <a:off x="9625600" y="3474226"/>
            <a:ext cx="3645722" cy="3645707"/>
            <a:chOff x="0" y="0"/>
            <a:chExt cx="6350025" cy="6350000"/>
          </a:xfrm>
        </p:grpSpPr>
        <p:sp>
          <p:nvSpPr>
            <p:cNvPr name="Freeform 22" id="22"/>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4"/>
              <a:stretch>
                <a:fillRect l="-8413" t="0" r="-8413" b="0"/>
              </a:stretch>
            </a:blipFill>
          </p:spPr>
        </p:sp>
      </p:grpSp>
      <p:sp>
        <p:nvSpPr>
          <p:cNvPr name="TextBox 23" id="23"/>
          <p:cNvSpPr txBox="true"/>
          <p:nvPr/>
        </p:nvSpPr>
        <p:spPr>
          <a:xfrm rot="0">
            <a:off x="16757036" y="9647778"/>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11</a:t>
            </a:r>
          </a:p>
        </p:txBody>
      </p:sp>
      <p:sp>
        <p:nvSpPr>
          <p:cNvPr name="TextBox 24" id="24"/>
          <p:cNvSpPr txBox="true"/>
          <p:nvPr/>
        </p:nvSpPr>
        <p:spPr>
          <a:xfrm rot="0">
            <a:off x="4778201" y="7584186"/>
            <a:ext cx="4089016" cy="467651"/>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DC motor</a:t>
            </a:r>
          </a:p>
        </p:txBody>
      </p:sp>
      <p:sp>
        <p:nvSpPr>
          <p:cNvPr name="TextBox 25" id="25"/>
          <p:cNvSpPr txBox="true"/>
          <p:nvPr/>
        </p:nvSpPr>
        <p:spPr>
          <a:xfrm rot="0">
            <a:off x="75765" y="7584186"/>
            <a:ext cx="4089016" cy="470246"/>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Buzzer module</a:t>
            </a:r>
          </a:p>
        </p:txBody>
      </p:sp>
      <p:sp>
        <p:nvSpPr>
          <p:cNvPr name="TextBox 26" id="26"/>
          <p:cNvSpPr txBox="true"/>
          <p:nvPr/>
        </p:nvSpPr>
        <p:spPr>
          <a:xfrm rot="0">
            <a:off x="9406563" y="7578604"/>
            <a:ext cx="4083795" cy="467127"/>
          </a:xfrm>
          <a:prstGeom prst="rect">
            <a:avLst/>
          </a:prstGeom>
        </p:spPr>
        <p:txBody>
          <a:bodyPr anchor="t" rtlCol="false" tIns="0" lIns="0" bIns="0" rIns="0">
            <a:spAutoFit/>
          </a:bodyPr>
          <a:lstStyle/>
          <a:p>
            <a:pPr algn="ctr">
              <a:lnSpc>
                <a:spcPts val="3807"/>
              </a:lnSpc>
            </a:pPr>
            <a:r>
              <a:rPr lang="en-US" sz="2759" b="true">
                <a:solidFill>
                  <a:srgbClr val="262626"/>
                </a:solidFill>
                <a:latin typeface="Montserrat Bold"/>
                <a:ea typeface="Montserrat Bold"/>
                <a:cs typeface="Montserrat Bold"/>
                <a:sym typeface="Montserrat Bold"/>
              </a:rPr>
              <a:t>gyroscope </a:t>
            </a:r>
          </a:p>
        </p:txBody>
      </p:sp>
      <p:sp>
        <p:nvSpPr>
          <p:cNvPr name="AutoShape 27" id="27"/>
          <p:cNvSpPr/>
          <p:nvPr/>
        </p:nvSpPr>
        <p:spPr>
          <a:xfrm>
            <a:off x="8257617" y="1167450"/>
            <a:ext cx="886383" cy="0"/>
          </a:xfrm>
          <a:prstGeom prst="line">
            <a:avLst/>
          </a:prstGeom>
          <a:ln cap="flat" w="38100">
            <a:solidFill>
              <a:srgbClr val="F9C401"/>
            </a:solidFill>
            <a:prstDash val="solid"/>
            <a:headEnd type="none" len="sm" w="sm"/>
            <a:tailEnd type="none" len="sm" w="sm"/>
          </a:ln>
        </p:spPr>
      </p:sp>
      <p:sp>
        <p:nvSpPr>
          <p:cNvPr name="Freeform 28" id="28"/>
          <p:cNvSpPr/>
          <p:nvPr/>
        </p:nvSpPr>
        <p:spPr>
          <a:xfrm flipH="false" flipV="false" rot="0">
            <a:off x="15405460" y="922568"/>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29" id="29"/>
          <p:cNvGrpSpPr/>
          <p:nvPr/>
        </p:nvGrpSpPr>
        <p:grpSpPr>
          <a:xfrm rot="0">
            <a:off x="14101678" y="3269501"/>
            <a:ext cx="4086088" cy="5709089"/>
            <a:chOff x="0" y="0"/>
            <a:chExt cx="667460" cy="932576"/>
          </a:xfrm>
        </p:grpSpPr>
        <p:sp>
          <p:nvSpPr>
            <p:cNvPr name="Freeform 30" id="30"/>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31" id="31"/>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sp>
        <p:nvSpPr>
          <p:cNvPr name="TextBox 32" id="32"/>
          <p:cNvSpPr txBox="true"/>
          <p:nvPr/>
        </p:nvSpPr>
        <p:spPr>
          <a:xfrm rot="0">
            <a:off x="14106493" y="7574071"/>
            <a:ext cx="4079555" cy="466701"/>
          </a:xfrm>
          <a:prstGeom prst="rect">
            <a:avLst/>
          </a:prstGeom>
        </p:spPr>
        <p:txBody>
          <a:bodyPr anchor="t" rtlCol="false" tIns="0" lIns="0" bIns="0" rIns="0">
            <a:spAutoFit/>
          </a:bodyPr>
          <a:lstStyle/>
          <a:p>
            <a:pPr algn="ctr">
              <a:lnSpc>
                <a:spcPts val="3803"/>
              </a:lnSpc>
            </a:pPr>
            <a:r>
              <a:rPr lang="en-US" sz="2756" b="true">
                <a:solidFill>
                  <a:srgbClr val="262626"/>
                </a:solidFill>
                <a:latin typeface="Montserrat Bold"/>
                <a:ea typeface="Montserrat Bold"/>
                <a:cs typeface="Montserrat Bold"/>
                <a:sym typeface="Montserrat Bold"/>
              </a:rPr>
              <a:t>LDR sensor</a:t>
            </a:r>
          </a:p>
        </p:txBody>
      </p:sp>
      <p:grpSp>
        <p:nvGrpSpPr>
          <p:cNvPr name="Group 33" id="33"/>
          <p:cNvGrpSpPr>
            <a:grpSpLocks noChangeAspect="true"/>
          </p:cNvGrpSpPr>
          <p:nvPr/>
        </p:nvGrpSpPr>
        <p:grpSpPr>
          <a:xfrm rot="0">
            <a:off x="14323754" y="3488611"/>
            <a:ext cx="3641936" cy="3641922"/>
            <a:chOff x="0" y="0"/>
            <a:chExt cx="6350025" cy="6350000"/>
          </a:xfrm>
        </p:grpSpPr>
        <p:sp>
          <p:nvSpPr>
            <p:cNvPr name="Freeform 34" id="34"/>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7"/>
              <a:stretch>
                <a:fillRect l="0" t="0" r="0" b="0"/>
              </a:stretch>
            </a:blipFill>
          </p:spPr>
        </p:sp>
      </p:gr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7252855"/>
            <a:chOff x="0" y="0"/>
            <a:chExt cx="4816593" cy="1910217"/>
          </a:xfrm>
        </p:grpSpPr>
        <p:sp>
          <p:nvSpPr>
            <p:cNvPr name="Freeform 3" id="3"/>
            <p:cNvSpPr/>
            <p:nvPr/>
          </p:nvSpPr>
          <p:spPr>
            <a:xfrm flipH="false" flipV="false" rot="0">
              <a:off x="0" y="0"/>
              <a:ext cx="4816592" cy="1910217"/>
            </a:xfrm>
            <a:custGeom>
              <a:avLst/>
              <a:gdLst/>
              <a:ahLst/>
              <a:cxnLst/>
              <a:rect r="r" b="b" t="t" l="l"/>
              <a:pathLst>
                <a:path h="1910217" w="4816592">
                  <a:moveTo>
                    <a:pt x="0" y="0"/>
                  </a:moveTo>
                  <a:lnTo>
                    <a:pt x="4816592" y="0"/>
                  </a:lnTo>
                  <a:lnTo>
                    <a:pt x="4816592" y="1910217"/>
                  </a:lnTo>
                  <a:lnTo>
                    <a:pt x="0" y="1910217"/>
                  </a:lnTo>
                  <a:close/>
                </a:path>
              </a:pathLst>
            </a:custGeom>
            <a:solidFill>
              <a:srgbClr val="262626"/>
            </a:solidFill>
          </p:spPr>
        </p:sp>
        <p:sp>
          <p:nvSpPr>
            <p:cNvPr name="TextBox 4" id="4"/>
            <p:cNvSpPr txBox="true"/>
            <p:nvPr/>
          </p:nvSpPr>
          <p:spPr>
            <a:xfrm>
              <a:off x="0" y="19050"/>
              <a:ext cx="4816593" cy="1891167"/>
            </a:xfrm>
            <a:prstGeom prst="rect">
              <a:avLst/>
            </a:prstGeom>
          </p:spPr>
          <p:txBody>
            <a:bodyPr anchor="ctr" rtlCol="false" tIns="50800" lIns="50800" bIns="50800" rIns="50800"/>
            <a:lstStyle/>
            <a:p>
              <a:pPr algn="ctr">
                <a:lnSpc>
                  <a:spcPts val="2220"/>
                </a:lnSpc>
              </a:pPr>
            </a:p>
          </p:txBody>
        </p:sp>
      </p:grpSp>
      <p:grpSp>
        <p:nvGrpSpPr>
          <p:cNvPr name="Group 5" id="5"/>
          <p:cNvGrpSpPr/>
          <p:nvPr/>
        </p:nvGrpSpPr>
        <p:grpSpPr>
          <a:xfrm rot="0">
            <a:off x="16587078" y="951280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4773375" y="3269501"/>
            <a:ext cx="4095565" cy="5722329"/>
            <a:chOff x="0" y="0"/>
            <a:chExt cx="667460" cy="932576"/>
          </a:xfrm>
        </p:grpSpPr>
        <p:sp>
          <p:nvSpPr>
            <p:cNvPr name="Freeform 9" id="9"/>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0" id="10"/>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1" id="11"/>
          <p:cNvGrpSpPr/>
          <p:nvPr/>
        </p:nvGrpSpPr>
        <p:grpSpPr>
          <a:xfrm rot="0">
            <a:off x="70938" y="3269501"/>
            <a:ext cx="4095565" cy="5722329"/>
            <a:chOff x="0" y="0"/>
            <a:chExt cx="667460" cy="932576"/>
          </a:xfrm>
        </p:grpSpPr>
        <p:sp>
          <p:nvSpPr>
            <p:cNvPr name="Freeform 12" id="12"/>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3" id="13"/>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4" id="14"/>
          <p:cNvGrpSpPr/>
          <p:nvPr/>
        </p:nvGrpSpPr>
        <p:grpSpPr>
          <a:xfrm rot="0">
            <a:off x="9401742" y="3269501"/>
            <a:ext cx="4090335" cy="5715023"/>
            <a:chOff x="0" y="0"/>
            <a:chExt cx="667460" cy="932576"/>
          </a:xfrm>
        </p:grpSpPr>
        <p:sp>
          <p:nvSpPr>
            <p:cNvPr name="Freeform 15" id="15"/>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6" id="16"/>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7" id="17"/>
          <p:cNvGrpSpPr>
            <a:grpSpLocks noChangeAspect="true"/>
          </p:cNvGrpSpPr>
          <p:nvPr/>
        </p:nvGrpSpPr>
        <p:grpSpPr>
          <a:xfrm rot="0">
            <a:off x="4997518" y="3474487"/>
            <a:ext cx="3650383" cy="3650368"/>
            <a:chOff x="0" y="0"/>
            <a:chExt cx="6350025" cy="6350000"/>
          </a:xfrm>
        </p:grpSpPr>
        <p:sp>
          <p:nvSpPr>
            <p:cNvPr name="Freeform 18" id="18"/>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2"/>
              <a:stretch>
                <a:fillRect l="-3275" t="-6550" r="-3275" b="0"/>
              </a:stretch>
            </a:blipFill>
          </p:spPr>
        </p:sp>
      </p:grpSp>
      <p:grpSp>
        <p:nvGrpSpPr>
          <p:cNvPr name="Group 19" id="19"/>
          <p:cNvGrpSpPr>
            <a:grpSpLocks noChangeAspect="true"/>
          </p:cNvGrpSpPr>
          <p:nvPr/>
        </p:nvGrpSpPr>
        <p:grpSpPr>
          <a:xfrm rot="0">
            <a:off x="295082" y="3474487"/>
            <a:ext cx="3650383" cy="3650368"/>
            <a:chOff x="0" y="0"/>
            <a:chExt cx="6350025" cy="6350000"/>
          </a:xfrm>
        </p:grpSpPr>
        <p:sp>
          <p:nvSpPr>
            <p:cNvPr name="Freeform 20" id="20"/>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3"/>
              <a:stretch>
                <a:fillRect l="-22539" t="-8670" r="-22539" b="0"/>
              </a:stretch>
            </a:blipFill>
          </p:spPr>
        </p:sp>
      </p:grpSp>
      <p:grpSp>
        <p:nvGrpSpPr>
          <p:cNvPr name="Group 21" id="21"/>
          <p:cNvGrpSpPr>
            <a:grpSpLocks noChangeAspect="true"/>
          </p:cNvGrpSpPr>
          <p:nvPr/>
        </p:nvGrpSpPr>
        <p:grpSpPr>
          <a:xfrm rot="0">
            <a:off x="9625600" y="3474226"/>
            <a:ext cx="3645722" cy="3645707"/>
            <a:chOff x="0" y="0"/>
            <a:chExt cx="6350025" cy="6350000"/>
          </a:xfrm>
        </p:grpSpPr>
        <p:sp>
          <p:nvSpPr>
            <p:cNvPr name="Freeform 22" id="22"/>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4"/>
              <a:stretch>
                <a:fillRect l="-4013" t="0" r="-4013" b="-8028"/>
              </a:stretch>
            </a:blipFill>
          </p:spPr>
        </p:sp>
      </p:grpSp>
      <p:sp>
        <p:nvSpPr>
          <p:cNvPr name="TextBox 23" id="23"/>
          <p:cNvSpPr txBox="true"/>
          <p:nvPr/>
        </p:nvSpPr>
        <p:spPr>
          <a:xfrm rot="0">
            <a:off x="16757036" y="9647778"/>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12</a:t>
            </a:r>
          </a:p>
        </p:txBody>
      </p:sp>
      <p:sp>
        <p:nvSpPr>
          <p:cNvPr name="TextBox 24" id="24"/>
          <p:cNvSpPr txBox="true"/>
          <p:nvPr/>
        </p:nvSpPr>
        <p:spPr>
          <a:xfrm rot="0">
            <a:off x="4778201" y="7584186"/>
            <a:ext cx="4089016" cy="1414960"/>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Voltage sensor</a:t>
            </a:r>
          </a:p>
          <a:p>
            <a:pPr algn="ctr">
              <a:lnSpc>
                <a:spcPts val="3812"/>
              </a:lnSpc>
            </a:pPr>
            <a:r>
              <a:rPr lang="en-US" sz="2762" b="true">
                <a:solidFill>
                  <a:srgbClr val="262626"/>
                </a:solidFill>
                <a:latin typeface="Montserrat Bold"/>
                <a:ea typeface="Montserrat Bold"/>
                <a:cs typeface="Montserrat Bold"/>
                <a:sym typeface="Montserrat Bold"/>
              </a:rPr>
              <a:t> module</a:t>
            </a:r>
          </a:p>
          <a:p>
            <a:pPr algn="ctr">
              <a:lnSpc>
                <a:spcPts val="3812"/>
              </a:lnSpc>
            </a:pPr>
          </a:p>
        </p:txBody>
      </p:sp>
      <p:sp>
        <p:nvSpPr>
          <p:cNvPr name="TextBox 25" id="25"/>
          <p:cNvSpPr txBox="true"/>
          <p:nvPr/>
        </p:nvSpPr>
        <p:spPr>
          <a:xfrm rot="0">
            <a:off x="75765" y="7584186"/>
            <a:ext cx="4089016" cy="470246"/>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LED stripe</a:t>
            </a:r>
          </a:p>
        </p:txBody>
      </p:sp>
      <p:sp>
        <p:nvSpPr>
          <p:cNvPr name="TextBox 26" id="26"/>
          <p:cNvSpPr txBox="true"/>
          <p:nvPr/>
        </p:nvSpPr>
        <p:spPr>
          <a:xfrm rot="0">
            <a:off x="9406563" y="7578604"/>
            <a:ext cx="4083795" cy="467127"/>
          </a:xfrm>
          <a:prstGeom prst="rect">
            <a:avLst/>
          </a:prstGeom>
        </p:spPr>
        <p:txBody>
          <a:bodyPr anchor="t" rtlCol="false" tIns="0" lIns="0" bIns="0" rIns="0">
            <a:spAutoFit/>
          </a:bodyPr>
          <a:lstStyle/>
          <a:p>
            <a:pPr algn="ctr">
              <a:lnSpc>
                <a:spcPts val="3807"/>
              </a:lnSpc>
            </a:pPr>
            <a:r>
              <a:rPr lang="en-US" sz="2759" b="true">
                <a:solidFill>
                  <a:srgbClr val="262626"/>
                </a:solidFill>
                <a:latin typeface="Montserrat Bold"/>
                <a:ea typeface="Montserrat Bold"/>
                <a:cs typeface="Montserrat Bold"/>
                <a:sym typeface="Montserrat Bold"/>
              </a:rPr>
              <a:t>MOSFET module</a:t>
            </a:r>
          </a:p>
        </p:txBody>
      </p:sp>
      <p:sp>
        <p:nvSpPr>
          <p:cNvPr name="AutoShape 27" id="27"/>
          <p:cNvSpPr/>
          <p:nvPr/>
        </p:nvSpPr>
        <p:spPr>
          <a:xfrm>
            <a:off x="8257617" y="1167450"/>
            <a:ext cx="886383" cy="0"/>
          </a:xfrm>
          <a:prstGeom prst="line">
            <a:avLst/>
          </a:prstGeom>
          <a:ln cap="flat" w="38100">
            <a:solidFill>
              <a:srgbClr val="F9C401"/>
            </a:solidFill>
            <a:prstDash val="solid"/>
            <a:headEnd type="none" len="sm" w="sm"/>
            <a:tailEnd type="none" len="sm" w="sm"/>
          </a:ln>
        </p:spPr>
      </p:sp>
      <p:sp>
        <p:nvSpPr>
          <p:cNvPr name="Freeform 28" id="28"/>
          <p:cNvSpPr/>
          <p:nvPr/>
        </p:nvSpPr>
        <p:spPr>
          <a:xfrm flipH="false" flipV="false" rot="0">
            <a:off x="15405460" y="922568"/>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29" id="29"/>
          <p:cNvGrpSpPr/>
          <p:nvPr/>
        </p:nvGrpSpPr>
        <p:grpSpPr>
          <a:xfrm rot="0">
            <a:off x="14101678" y="3269501"/>
            <a:ext cx="4086088" cy="5709089"/>
            <a:chOff x="0" y="0"/>
            <a:chExt cx="667460" cy="932576"/>
          </a:xfrm>
        </p:grpSpPr>
        <p:sp>
          <p:nvSpPr>
            <p:cNvPr name="Freeform 30" id="30"/>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31" id="31"/>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sp>
        <p:nvSpPr>
          <p:cNvPr name="TextBox 32" id="32"/>
          <p:cNvSpPr txBox="true"/>
          <p:nvPr/>
        </p:nvSpPr>
        <p:spPr>
          <a:xfrm rot="0">
            <a:off x="14106493" y="7574071"/>
            <a:ext cx="4079555" cy="466701"/>
          </a:xfrm>
          <a:prstGeom prst="rect">
            <a:avLst/>
          </a:prstGeom>
        </p:spPr>
        <p:txBody>
          <a:bodyPr anchor="t" rtlCol="false" tIns="0" lIns="0" bIns="0" rIns="0">
            <a:spAutoFit/>
          </a:bodyPr>
          <a:lstStyle/>
          <a:p>
            <a:pPr algn="ctr">
              <a:lnSpc>
                <a:spcPts val="3803"/>
              </a:lnSpc>
            </a:pPr>
            <a:r>
              <a:rPr lang="en-US" sz="2756" b="true">
                <a:solidFill>
                  <a:srgbClr val="262626"/>
                </a:solidFill>
                <a:latin typeface="Montserrat Bold"/>
                <a:ea typeface="Montserrat Bold"/>
                <a:cs typeface="Montserrat Bold"/>
                <a:sym typeface="Montserrat Bold"/>
              </a:rPr>
              <a:t>Super mini mic</a:t>
            </a:r>
          </a:p>
        </p:txBody>
      </p:sp>
      <p:grpSp>
        <p:nvGrpSpPr>
          <p:cNvPr name="Group 33" id="33"/>
          <p:cNvGrpSpPr>
            <a:grpSpLocks noChangeAspect="true"/>
          </p:cNvGrpSpPr>
          <p:nvPr/>
        </p:nvGrpSpPr>
        <p:grpSpPr>
          <a:xfrm rot="0">
            <a:off x="14323754" y="3488611"/>
            <a:ext cx="3641936" cy="3641922"/>
            <a:chOff x="0" y="0"/>
            <a:chExt cx="6350025" cy="6350000"/>
          </a:xfrm>
        </p:grpSpPr>
        <p:sp>
          <p:nvSpPr>
            <p:cNvPr name="Freeform 34" id="34"/>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7"/>
              <a:stretch>
                <a:fillRect l="0" t="0" r="0" b="0"/>
              </a:stretch>
            </a:blipFill>
          </p:spPr>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7062582"/>
            <a:ext cx="18288000" cy="3224418"/>
            <a:chOff x="0" y="0"/>
            <a:chExt cx="4816593" cy="849230"/>
          </a:xfrm>
        </p:grpSpPr>
        <p:sp>
          <p:nvSpPr>
            <p:cNvPr name="Freeform 3" id="3"/>
            <p:cNvSpPr/>
            <p:nvPr/>
          </p:nvSpPr>
          <p:spPr>
            <a:xfrm flipH="false" flipV="false" rot="0">
              <a:off x="0" y="0"/>
              <a:ext cx="4816592" cy="849230"/>
            </a:xfrm>
            <a:custGeom>
              <a:avLst/>
              <a:gdLst/>
              <a:ahLst/>
              <a:cxnLst/>
              <a:rect r="r" b="b" t="t" l="l"/>
              <a:pathLst>
                <a:path h="849230" w="4816592">
                  <a:moveTo>
                    <a:pt x="0" y="0"/>
                  </a:moveTo>
                  <a:lnTo>
                    <a:pt x="4816592" y="0"/>
                  </a:lnTo>
                  <a:lnTo>
                    <a:pt x="4816592" y="849230"/>
                  </a:lnTo>
                  <a:lnTo>
                    <a:pt x="0" y="849230"/>
                  </a:lnTo>
                  <a:close/>
                </a:path>
              </a:pathLst>
            </a:custGeom>
            <a:solidFill>
              <a:srgbClr val="262626"/>
            </a:solidFill>
          </p:spPr>
        </p:sp>
        <p:sp>
          <p:nvSpPr>
            <p:cNvPr name="TextBox 4" id="4"/>
            <p:cNvSpPr txBox="true"/>
            <p:nvPr/>
          </p:nvSpPr>
          <p:spPr>
            <a:xfrm>
              <a:off x="0" y="19050"/>
              <a:ext cx="4816593" cy="830180"/>
            </a:xfrm>
            <a:prstGeom prst="rect">
              <a:avLst/>
            </a:prstGeom>
          </p:spPr>
          <p:txBody>
            <a:bodyPr anchor="ctr" rtlCol="false" tIns="50800" lIns="50800" bIns="50800" rIns="50800"/>
            <a:lstStyle/>
            <a:p>
              <a:pPr algn="ctr">
                <a:lnSpc>
                  <a:spcPts val="2220"/>
                </a:lnSpc>
              </a:pPr>
            </a:p>
          </p:txBody>
        </p:sp>
      </p:grpSp>
      <p:grpSp>
        <p:nvGrpSpPr>
          <p:cNvPr name="Group 5" id="5"/>
          <p:cNvGrpSpPr/>
          <p:nvPr/>
        </p:nvGrpSpPr>
        <p:grpSpPr>
          <a:xfrm rot="0">
            <a:off x="16587078" y="898521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701210" y="0"/>
            <a:ext cx="9383853" cy="10706154"/>
            <a:chOff x="0" y="0"/>
            <a:chExt cx="1097464" cy="1252111"/>
          </a:xfrm>
        </p:grpSpPr>
        <p:sp>
          <p:nvSpPr>
            <p:cNvPr name="Freeform 9" id="9"/>
            <p:cNvSpPr/>
            <p:nvPr/>
          </p:nvSpPr>
          <p:spPr>
            <a:xfrm flipH="false" flipV="false" rot="0">
              <a:off x="0" y="0"/>
              <a:ext cx="1097465" cy="1252111"/>
            </a:xfrm>
            <a:custGeom>
              <a:avLst/>
              <a:gdLst/>
              <a:ahLst/>
              <a:cxnLst/>
              <a:rect r="r" b="b" t="t" l="l"/>
              <a:pathLst>
                <a:path h="1252111" w="1097465">
                  <a:moveTo>
                    <a:pt x="203200" y="0"/>
                  </a:moveTo>
                  <a:lnTo>
                    <a:pt x="1097465" y="0"/>
                  </a:lnTo>
                  <a:lnTo>
                    <a:pt x="894265" y="1252111"/>
                  </a:lnTo>
                  <a:lnTo>
                    <a:pt x="0" y="1252111"/>
                  </a:lnTo>
                  <a:lnTo>
                    <a:pt x="203200" y="0"/>
                  </a:lnTo>
                  <a:close/>
                </a:path>
              </a:pathLst>
            </a:custGeom>
            <a:blipFill>
              <a:blip r:embed="rId2"/>
              <a:stretch>
                <a:fillRect l="0" t="-8432" r="0" b="-8432"/>
              </a:stretch>
            </a:blipFill>
          </p:spPr>
        </p:sp>
      </p:grpSp>
      <p:sp>
        <p:nvSpPr>
          <p:cNvPr name="AutoShape 10" id="10"/>
          <p:cNvSpPr/>
          <p:nvPr/>
        </p:nvSpPr>
        <p:spPr>
          <a:xfrm>
            <a:off x="11582431" y="2907289"/>
            <a:ext cx="886383" cy="0"/>
          </a:xfrm>
          <a:prstGeom prst="line">
            <a:avLst/>
          </a:prstGeom>
          <a:ln cap="flat" w="38100">
            <a:solidFill>
              <a:srgbClr val="F9C401"/>
            </a:solidFill>
            <a:prstDash val="solid"/>
            <a:headEnd type="none" len="sm" w="sm"/>
            <a:tailEnd type="none" len="sm" w="sm"/>
          </a:ln>
        </p:spPr>
      </p:sp>
      <p:grpSp>
        <p:nvGrpSpPr>
          <p:cNvPr name="Group 11" id="11"/>
          <p:cNvGrpSpPr/>
          <p:nvPr/>
        </p:nvGrpSpPr>
        <p:grpSpPr>
          <a:xfrm rot="0">
            <a:off x="5444920" y="5353077"/>
            <a:ext cx="6245783" cy="2549859"/>
            <a:chOff x="0" y="0"/>
            <a:chExt cx="1124819" cy="459211"/>
          </a:xfrm>
        </p:grpSpPr>
        <p:sp>
          <p:nvSpPr>
            <p:cNvPr name="Freeform 12" id="12"/>
            <p:cNvSpPr/>
            <p:nvPr/>
          </p:nvSpPr>
          <p:spPr>
            <a:xfrm flipH="false" flipV="false" rot="0">
              <a:off x="0" y="0"/>
              <a:ext cx="1124819" cy="459211"/>
            </a:xfrm>
            <a:custGeom>
              <a:avLst/>
              <a:gdLst/>
              <a:ahLst/>
              <a:cxnLst/>
              <a:rect r="r" b="b" t="t" l="l"/>
              <a:pathLst>
                <a:path h="459211" w="1124819">
                  <a:moveTo>
                    <a:pt x="0" y="0"/>
                  </a:moveTo>
                  <a:lnTo>
                    <a:pt x="1124819" y="0"/>
                  </a:lnTo>
                  <a:lnTo>
                    <a:pt x="1124819" y="459211"/>
                  </a:lnTo>
                  <a:lnTo>
                    <a:pt x="0" y="459211"/>
                  </a:lnTo>
                  <a:close/>
                </a:path>
              </a:pathLst>
            </a:custGeom>
            <a:solidFill>
              <a:srgbClr val="F9C401"/>
            </a:solidFill>
          </p:spPr>
        </p:sp>
        <p:sp>
          <p:nvSpPr>
            <p:cNvPr name="TextBox 13" id="13"/>
            <p:cNvSpPr txBox="true"/>
            <p:nvPr/>
          </p:nvSpPr>
          <p:spPr>
            <a:xfrm>
              <a:off x="0" y="-9525"/>
              <a:ext cx="1124819" cy="468736"/>
            </a:xfrm>
            <a:prstGeom prst="rect">
              <a:avLst/>
            </a:prstGeom>
          </p:spPr>
          <p:txBody>
            <a:bodyPr anchor="ctr" rtlCol="false" tIns="50800" lIns="50800" bIns="50800" rIns="50800"/>
            <a:lstStyle/>
            <a:p>
              <a:pPr algn="ctr">
                <a:lnSpc>
                  <a:spcPts val="2220"/>
                </a:lnSpc>
              </a:pPr>
            </a:p>
          </p:txBody>
        </p:sp>
      </p:grpSp>
      <p:grpSp>
        <p:nvGrpSpPr>
          <p:cNvPr name="Group 14" id="14"/>
          <p:cNvGrpSpPr/>
          <p:nvPr/>
        </p:nvGrpSpPr>
        <p:grpSpPr>
          <a:xfrm rot="0">
            <a:off x="12042217" y="5353077"/>
            <a:ext cx="6245783" cy="2549859"/>
            <a:chOff x="0" y="0"/>
            <a:chExt cx="1124819" cy="459211"/>
          </a:xfrm>
        </p:grpSpPr>
        <p:sp>
          <p:nvSpPr>
            <p:cNvPr name="Freeform 15" id="15"/>
            <p:cNvSpPr/>
            <p:nvPr/>
          </p:nvSpPr>
          <p:spPr>
            <a:xfrm flipH="false" flipV="false" rot="0">
              <a:off x="0" y="0"/>
              <a:ext cx="1124819" cy="459211"/>
            </a:xfrm>
            <a:custGeom>
              <a:avLst/>
              <a:gdLst/>
              <a:ahLst/>
              <a:cxnLst/>
              <a:rect r="r" b="b" t="t" l="l"/>
              <a:pathLst>
                <a:path h="459211" w="1124819">
                  <a:moveTo>
                    <a:pt x="0" y="0"/>
                  </a:moveTo>
                  <a:lnTo>
                    <a:pt x="1124819" y="0"/>
                  </a:lnTo>
                  <a:lnTo>
                    <a:pt x="1124819" y="459211"/>
                  </a:lnTo>
                  <a:lnTo>
                    <a:pt x="0" y="459211"/>
                  </a:lnTo>
                  <a:close/>
                </a:path>
              </a:pathLst>
            </a:custGeom>
            <a:solidFill>
              <a:srgbClr val="FFFFFF"/>
            </a:solidFill>
            <a:ln w="38100" cap="sq">
              <a:solidFill>
                <a:srgbClr val="F9C401"/>
              </a:solidFill>
              <a:prstDash val="solid"/>
              <a:miter/>
            </a:ln>
          </p:spPr>
        </p:sp>
        <p:sp>
          <p:nvSpPr>
            <p:cNvPr name="TextBox 16" id="16"/>
            <p:cNvSpPr txBox="true"/>
            <p:nvPr/>
          </p:nvSpPr>
          <p:spPr>
            <a:xfrm>
              <a:off x="0" y="-9525"/>
              <a:ext cx="1124819" cy="468736"/>
            </a:xfrm>
            <a:prstGeom prst="rect">
              <a:avLst/>
            </a:prstGeom>
          </p:spPr>
          <p:txBody>
            <a:bodyPr anchor="ctr" rtlCol="false" tIns="50800" lIns="50800" bIns="50800" rIns="50800"/>
            <a:lstStyle/>
            <a:p>
              <a:pPr algn="ctr">
                <a:lnSpc>
                  <a:spcPts val="2220"/>
                </a:lnSpc>
              </a:pPr>
            </a:p>
          </p:txBody>
        </p:sp>
      </p:grpSp>
      <p:sp>
        <p:nvSpPr>
          <p:cNvPr name="Freeform 17" id="17"/>
          <p:cNvSpPr/>
          <p:nvPr/>
        </p:nvSpPr>
        <p:spPr>
          <a:xfrm flipH="false" flipV="false" rot="0">
            <a:off x="1028700" y="9110662"/>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8" id="18"/>
          <p:cNvSpPr txBox="true"/>
          <p:nvPr/>
        </p:nvSpPr>
        <p:spPr>
          <a:xfrm rot="0">
            <a:off x="16757036" y="9120187"/>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13</a:t>
            </a:r>
          </a:p>
        </p:txBody>
      </p:sp>
      <p:sp>
        <p:nvSpPr>
          <p:cNvPr name="TextBox 19" id="19"/>
          <p:cNvSpPr txBox="true"/>
          <p:nvPr/>
        </p:nvSpPr>
        <p:spPr>
          <a:xfrm rot="0">
            <a:off x="9703804" y="1272093"/>
            <a:ext cx="6525429" cy="793750"/>
          </a:xfrm>
          <a:prstGeom prst="rect">
            <a:avLst/>
          </a:prstGeom>
        </p:spPr>
        <p:txBody>
          <a:bodyPr anchor="t" rtlCol="false" tIns="0" lIns="0" bIns="0" rIns="0">
            <a:spAutoFit/>
          </a:bodyPr>
          <a:lstStyle/>
          <a:p>
            <a:pPr algn="l">
              <a:lnSpc>
                <a:spcPts val="6049"/>
              </a:lnSpc>
            </a:pPr>
            <a:r>
              <a:rPr lang="en-US" b="true" sz="5499">
                <a:solidFill>
                  <a:srgbClr val="262626"/>
                </a:solidFill>
                <a:latin typeface="Barlow SemiCondensed Bold"/>
                <a:ea typeface="Barlow SemiCondensed Bold"/>
                <a:cs typeface="Barlow SemiCondensed Bold"/>
                <a:sym typeface="Barlow SemiCondensed Bold"/>
              </a:rPr>
              <a:t> FUTURE WORK</a:t>
            </a:r>
          </a:p>
        </p:txBody>
      </p:sp>
      <p:sp>
        <p:nvSpPr>
          <p:cNvPr name="TextBox 20" id="20"/>
          <p:cNvSpPr txBox="true"/>
          <p:nvPr/>
        </p:nvSpPr>
        <p:spPr>
          <a:xfrm rot="0">
            <a:off x="5444920" y="5441644"/>
            <a:ext cx="5550788" cy="2662842"/>
          </a:xfrm>
          <a:prstGeom prst="rect">
            <a:avLst/>
          </a:prstGeom>
        </p:spPr>
        <p:txBody>
          <a:bodyPr anchor="t" rtlCol="false" tIns="0" lIns="0" bIns="0" rIns="0">
            <a:spAutoFit/>
          </a:bodyPr>
          <a:lstStyle/>
          <a:p>
            <a:pPr algn="l" marL="552725" indent="-276362" lvl="1">
              <a:lnSpc>
                <a:spcPts val="3072"/>
              </a:lnSpc>
              <a:buFont typeface="Arial"/>
              <a:buChar char="•"/>
            </a:pPr>
            <a:r>
              <a:rPr lang="en-US" b="true" sz="2560">
                <a:solidFill>
                  <a:srgbClr val="262626"/>
                </a:solidFill>
                <a:latin typeface="Montserrat Bold"/>
                <a:ea typeface="Montserrat Bold"/>
                <a:cs typeface="Montserrat Bold"/>
                <a:sym typeface="Montserrat Bold"/>
              </a:rPr>
              <a:t>GPS location tracking</a:t>
            </a:r>
          </a:p>
          <a:p>
            <a:pPr algn="l">
              <a:lnSpc>
                <a:spcPts val="3072"/>
              </a:lnSpc>
            </a:pPr>
          </a:p>
          <a:p>
            <a:pPr algn="l" marL="552725" indent="-276362" lvl="1">
              <a:lnSpc>
                <a:spcPts val="3072"/>
              </a:lnSpc>
              <a:buFont typeface="Arial"/>
              <a:buChar char="•"/>
            </a:pPr>
            <a:r>
              <a:rPr lang="en-US" b="true" sz="2560">
                <a:solidFill>
                  <a:srgbClr val="262626"/>
                </a:solidFill>
                <a:latin typeface="Montserrat Bold"/>
                <a:ea typeface="Montserrat Bold"/>
                <a:cs typeface="Montserrat Bold"/>
                <a:sym typeface="Montserrat Bold"/>
              </a:rPr>
              <a:t>Longer battery life</a:t>
            </a:r>
          </a:p>
          <a:p>
            <a:pPr algn="l">
              <a:lnSpc>
                <a:spcPts val="3072"/>
              </a:lnSpc>
            </a:pPr>
          </a:p>
          <a:p>
            <a:pPr algn="l" marL="552725" indent="-276362" lvl="1">
              <a:lnSpc>
                <a:spcPts val="3072"/>
              </a:lnSpc>
              <a:buFont typeface="Arial"/>
              <a:buChar char="•"/>
            </a:pPr>
            <a:r>
              <a:rPr lang="en-US" b="true" sz="2560">
                <a:solidFill>
                  <a:srgbClr val="262626"/>
                </a:solidFill>
                <a:latin typeface="Montserrat Bold"/>
                <a:ea typeface="Montserrat Bold"/>
                <a:cs typeface="Montserrat Bold"/>
                <a:sym typeface="Montserrat Bold"/>
              </a:rPr>
              <a:t>AI-Based Object Detection</a:t>
            </a:r>
          </a:p>
          <a:p>
            <a:pPr algn="l">
              <a:lnSpc>
                <a:spcPts val="3072"/>
              </a:lnSpc>
            </a:pPr>
          </a:p>
          <a:p>
            <a:pPr algn="l">
              <a:lnSpc>
                <a:spcPts val="3072"/>
              </a:lnSpc>
            </a:pPr>
          </a:p>
        </p:txBody>
      </p:sp>
      <p:sp>
        <p:nvSpPr>
          <p:cNvPr name="TextBox 21" id="21"/>
          <p:cNvSpPr txBox="true"/>
          <p:nvPr/>
        </p:nvSpPr>
        <p:spPr>
          <a:xfrm rot="0">
            <a:off x="12025623" y="5362602"/>
            <a:ext cx="5420468" cy="1847850"/>
          </a:xfrm>
          <a:prstGeom prst="rect">
            <a:avLst/>
          </a:prstGeom>
        </p:spPr>
        <p:txBody>
          <a:bodyPr anchor="t" rtlCol="false" tIns="0" lIns="0" bIns="0" rIns="0">
            <a:spAutoFit/>
          </a:bodyPr>
          <a:lstStyle/>
          <a:p>
            <a:pPr algn="l">
              <a:lnSpc>
                <a:spcPts val="2999"/>
              </a:lnSpc>
            </a:pPr>
          </a:p>
          <a:p>
            <a:pPr algn="l" marL="539748" indent="-269874" lvl="1">
              <a:lnSpc>
                <a:spcPts val="2999"/>
              </a:lnSpc>
              <a:buFont typeface="Arial"/>
              <a:buChar char="•"/>
            </a:pPr>
            <a:r>
              <a:rPr lang="en-US" b="true" sz="2499">
                <a:solidFill>
                  <a:srgbClr val="262626"/>
                </a:solidFill>
                <a:latin typeface="Montserrat Bold"/>
                <a:ea typeface="Montserrat Bold"/>
                <a:cs typeface="Montserrat Bold"/>
                <a:sym typeface="Montserrat Bold"/>
              </a:rPr>
              <a:t>Robot</a:t>
            </a:r>
            <a:r>
              <a:rPr lang="en-US" b="true" sz="2499">
                <a:solidFill>
                  <a:srgbClr val="262626"/>
                </a:solidFill>
                <a:latin typeface="Montserrat Bold"/>
                <a:ea typeface="Montserrat Bold"/>
                <a:cs typeface="Montserrat Bold"/>
                <a:sym typeface="Montserrat Bold"/>
              </a:rPr>
              <a:t>ic arm support</a:t>
            </a:r>
          </a:p>
          <a:p>
            <a:pPr algn="l">
              <a:lnSpc>
                <a:spcPts val="2999"/>
              </a:lnSpc>
            </a:pPr>
          </a:p>
          <a:p>
            <a:pPr algn="l" marL="539748" indent="-269874" lvl="1">
              <a:lnSpc>
                <a:spcPts val="2999"/>
              </a:lnSpc>
              <a:buFont typeface="Arial"/>
              <a:buChar char="•"/>
            </a:pPr>
            <a:r>
              <a:rPr lang="en-US" b="true" sz="2499">
                <a:solidFill>
                  <a:srgbClr val="262626"/>
                </a:solidFill>
                <a:latin typeface="Montserrat Bold"/>
                <a:ea typeface="Montserrat Bold"/>
                <a:cs typeface="Montserrat Bold"/>
                <a:sym typeface="Montserrat Bold"/>
              </a:rPr>
              <a:t>3D orientation display</a:t>
            </a:r>
          </a:p>
          <a:p>
            <a:pPr algn="l">
              <a:lnSpc>
                <a:spcPts val="2999"/>
              </a:lnSpc>
            </a:pP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6587078" y="8985210"/>
            <a:ext cx="1892849" cy="546180"/>
            <a:chOff x="0" y="0"/>
            <a:chExt cx="3105041" cy="895957"/>
          </a:xfrm>
        </p:grpSpPr>
        <p:sp>
          <p:nvSpPr>
            <p:cNvPr name="Freeform 3" id="3"/>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4" id="4"/>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sp>
        <p:nvSpPr>
          <p:cNvPr name="AutoShape 5" id="5"/>
          <p:cNvSpPr/>
          <p:nvPr/>
        </p:nvSpPr>
        <p:spPr>
          <a:xfrm>
            <a:off x="2253231" y="3259816"/>
            <a:ext cx="886383" cy="0"/>
          </a:xfrm>
          <a:prstGeom prst="line">
            <a:avLst/>
          </a:prstGeom>
          <a:ln cap="flat" w="38100">
            <a:solidFill>
              <a:srgbClr val="F9C401"/>
            </a:solidFill>
            <a:prstDash val="solid"/>
            <a:headEnd type="none" len="sm" w="sm"/>
            <a:tailEnd type="none" len="sm" w="sm"/>
          </a:ln>
        </p:spPr>
      </p:sp>
      <p:sp>
        <p:nvSpPr>
          <p:cNvPr name="Freeform 6" id="6"/>
          <p:cNvSpPr/>
          <p:nvPr/>
        </p:nvSpPr>
        <p:spPr>
          <a:xfrm flipH="false" flipV="false" rot="0">
            <a:off x="0" y="9145384"/>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0232278" y="0"/>
            <a:ext cx="6009624" cy="10287000"/>
          </a:xfrm>
          <a:custGeom>
            <a:avLst/>
            <a:gdLst/>
            <a:ahLst/>
            <a:cxnLst/>
            <a:rect r="r" b="b" t="t" l="l"/>
            <a:pathLst>
              <a:path h="10287000" w="6009624">
                <a:moveTo>
                  <a:pt x="0" y="0"/>
                </a:moveTo>
                <a:lnTo>
                  <a:pt x="6009624" y="0"/>
                </a:lnTo>
                <a:lnTo>
                  <a:pt x="6009624" y="10287000"/>
                </a:lnTo>
                <a:lnTo>
                  <a:pt x="0" y="10287000"/>
                </a:lnTo>
                <a:lnTo>
                  <a:pt x="0" y="0"/>
                </a:lnTo>
                <a:close/>
              </a:path>
            </a:pathLst>
          </a:custGeom>
          <a:blipFill>
            <a:blip r:embed="rId4"/>
            <a:stretch>
              <a:fillRect l="0" t="-9099" r="-509" b="-9099"/>
            </a:stretch>
          </a:blipFill>
        </p:spPr>
      </p:sp>
      <p:sp>
        <p:nvSpPr>
          <p:cNvPr name="TextBox 8" id="8"/>
          <p:cNvSpPr txBox="true"/>
          <p:nvPr/>
        </p:nvSpPr>
        <p:spPr>
          <a:xfrm rot="0">
            <a:off x="16757036" y="9120187"/>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14</a:t>
            </a:r>
          </a:p>
        </p:txBody>
      </p:sp>
      <p:sp>
        <p:nvSpPr>
          <p:cNvPr name="TextBox 9" id="9"/>
          <p:cNvSpPr txBox="true"/>
          <p:nvPr/>
        </p:nvSpPr>
        <p:spPr>
          <a:xfrm rot="0">
            <a:off x="1028700" y="3716094"/>
            <a:ext cx="8115300" cy="4973012"/>
          </a:xfrm>
          <a:prstGeom prst="rect">
            <a:avLst/>
          </a:prstGeom>
        </p:spPr>
        <p:txBody>
          <a:bodyPr anchor="t" rtlCol="false" tIns="0" lIns="0" bIns="0" rIns="0">
            <a:spAutoFit/>
          </a:bodyPr>
          <a:lstStyle/>
          <a:p>
            <a:pPr algn="l">
              <a:lnSpc>
                <a:spcPts val="4415"/>
              </a:lnSpc>
            </a:pPr>
            <a:r>
              <a:rPr lang="en-US" sz="3560" spc="-71" b="true">
                <a:solidFill>
                  <a:srgbClr val="000000"/>
                </a:solidFill>
                <a:latin typeface="Montserrat Bold"/>
                <a:ea typeface="Montserrat Bold"/>
                <a:cs typeface="Montserrat Bold"/>
                <a:sym typeface="Montserrat Bold"/>
              </a:rPr>
              <a:t>Mobile Application</a:t>
            </a:r>
          </a:p>
          <a:p>
            <a:pPr algn="l">
              <a:lnSpc>
                <a:spcPts val="4415"/>
              </a:lnSpc>
            </a:pPr>
          </a:p>
          <a:p>
            <a:pPr algn="l" marL="768757" indent="-384378" lvl="1">
              <a:lnSpc>
                <a:spcPts val="4415"/>
              </a:lnSpc>
              <a:buFont typeface="Arial"/>
              <a:buChar char="•"/>
            </a:pPr>
            <a:r>
              <a:rPr lang="en-US" sz="3560" spc="-71">
                <a:solidFill>
                  <a:srgbClr val="000000"/>
                </a:solidFill>
                <a:latin typeface="Montserrat"/>
                <a:ea typeface="Montserrat"/>
                <a:cs typeface="Montserrat"/>
                <a:sym typeface="Montserrat"/>
              </a:rPr>
              <a:t>Control the vehicle</a:t>
            </a:r>
          </a:p>
          <a:p>
            <a:pPr algn="l">
              <a:lnSpc>
                <a:spcPts val="4415"/>
              </a:lnSpc>
            </a:pPr>
          </a:p>
          <a:p>
            <a:pPr algn="l" marL="768757" indent="-384378" lvl="1">
              <a:lnSpc>
                <a:spcPts val="4415"/>
              </a:lnSpc>
              <a:buFont typeface="Arial"/>
              <a:buChar char="•"/>
            </a:pPr>
            <a:r>
              <a:rPr lang="en-US" sz="3560" spc="-71">
                <a:solidFill>
                  <a:srgbClr val="000000"/>
                </a:solidFill>
                <a:latin typeface="Montserrat"/>
                <a:ea typeface="Montserrat"/>
                <a:cs typeface="Montserrat"/>
                <a:sym typeface="Montserrat"/>
              </a:rPr>
              <a:t>Monitor sensor data</a:t>
            </a:r>
          </a:p>
          <a:p>
            <a:pPr algn="l">
              <a:lnSpc>
                <a:spcPts val="4415"/>
              </a:lnSpc>
            </a:pPr>
          </a:p>
          <a:p>
            <a:pPr algn="l">
              <a:lnSpc>
                <a:spcPts val="4415"/>
              </a:lnSpc>
            </a:pPr>
          </a:p>
          <a:p>
            <a:pPr algn="l">
              <a:lnSpc>
                <a:spcPts val="4415"/>
              </a:lnSpc>
            </a:pPr>
          </a:p>
          <a:p>
            <a:pPr algn="l">
              <a:lnSpc>
                <a:spcPts val="4415"/>
              </a:lnSpc>
            </a:pPr>
          </a:p>
        </p:txBody>
      </p:sp>
      <p:sp>
        <p:nvSpPr>
          <p:cNvPr name="TextBox 10" id="10"/>
          <p:cNvSpPr txBox="true"/>
          <p:nvPr/>
        </p:nvSpPr>
        <p:spPr>
          <a:xfrm rot="0">
            <a:off x="2253231" y="7719828"/>
            <a:ext cx="2576154" cy="304033"/>
          </a:xfrm>
          <a:prstGeom prst="rect">
            <a:avLst/>
          </a:prstGeom>
        </p:spPr>
        <p:txBody>
          <a:bodyPr anchor="t" rtlCol="false" tIns="0" lIns="0" bIns="0" rIns="0">
            <a:spAutoFit/>
          </a:bodyPr>
          <a:lstStyle/>
          <a:p>
            <a:pPr algn="l">
              <a:lnSpc>
                <a:spcPts val="2480"/>
              </a:lnSpc>
            </a:pPr>
            <a:r>
              <a:rPr lang="en-US" sz="2000" spc="-40" b="true">
                <a:solidFill>
                  <a:srgbClr val="FFFFFF"/>
                </a:solidFill>
                <a:latin typeface="Montserrat Bold"/>
                <a:ea typeface="Montserrat Bold"/>
                <a:cs typeface="Montserrat Bold"/>
                <a:sym typeface="Montserrat Bold"/>
              </a:rPr>
              <a:t>Address</a:t>
            </a:r>
          </a:p>
        </p:txBody>
      </p:sp>
      <p:sp>
        <p:nvSpPr>
          <p:cNvPr name="TextBox 11" id="11"/>
          <p:cNvSpPr txBox="true"/>
          <p:nvPr/>
        </p:nvSpPr>
        <p:spPr>
          <a:xfrm rot="0">
            <a:off x="5982919" y="6447953"/>
            <a:ext cx="2576154" cy="304165"/>
          </a:xfrm>
          <a:prstGeom prst="rect">
            <a:avLst/>
          </a:prstGeom>
        </p:spPr>
        <p:txBody>
          <a:bodyPr anchor="t" rtlCol="false" tIns="0" lIns="0" bIns="0" rIns="0">
            <a:spAutoFit/>
          </a:bodyPr>
          <a:lstStyle/>
          <a:p>
            <a:pPr algn="l">
              <a:lnSpc>
                <a:spcPts val="2480"/>
              </a:lnSpc>
            </a:pPr>
            <a:r>
              <a:rPr lang="en-US" sz="2000" spc="-40" b="true">
                <a:solidFill>
                  <a:srgbClr val="FFFFFF"/>
                </a:solidFill>
                <a:latin typeface="Montserrat Bold"/>
                <a:ea typeface="Montserrat Bold"/>
                <a:cs typeface="Montserrat Bold"/>
                <a:sym typeface="Montserrat Bold"/>
              </a:rPr>
              <a:t>Email Address</a:t>
            </a:r>
          </a:p>
        </p:txBody>
      </p:sp>
      <p:sp>
        <p:nvSpPr>
          <p:cNvPr name="TextBox 12" id="12"/>
          <p:cNvSpPr txBox="true"/>
          <p:nvPr/>
        </p:nvSpPr>
        <p:spPr>
          <a:xfrm rot="0">
            <a:off x="5982919" y="6885253"/>
            <a:ext cx="3849310" cy="304033"/>
          </a:xfrm>
          <a:prstGeom prst="rect">
            <a:avLst/>
          </a:prstGeom>
        </p:spPr>
        <p:txBody>
          <a:bodyPr anchor="t" rtlCol="false" tIns="0" lIns="0" bIns="0" rIns="0">
            <a:spAutoFit/>
          </a:bodyPr>
          <a:lstStyle/>
          <a:p>
            <a:pPr algn="l">
              <a:lnSpc>
                <a:spcPts val="2480"/>
              </a:lnSpc>
            </a:pPr>
            <a:r>
              <a:rPr lang="en-US" sz="2000" spc="-40">
                <a:solidFill>
                  <a:srgbClr val="FFFFFF"/>
                </a:solidFill>
                <a:latin typeface="Montserrat"/>
                <a:ea typeface="Montserrat"/>
                <a:cs typeface="Montserrat"/>
                <a:sym typeface="Montserrat"/>
              </a:rPr>
              <a:t>hello@reallygreatsite.com</a:t>
            </a:r>
          </a:p>
        </p:txBody>
      </p:sp>
      <p:sp>
        <p:nvSpPr>
          <p:cNvPr name="TextBox 13" id="13"/>
          <p:cNvSpPr txBox="true"/>
          <p:nvPr/>
        </p:nvSpPr>
        <p:spPr>
          <a:xfrm rot="0">
            <a:off x="2253231" y="2119723"/>
            <a:ext cx="6890769" cy="1555750"/>
          </a:xfrm>
          <a:prstGeom prst="rect">
            <a:avLst/>
          </a:prstGeom>
        </p:spPr>
        <p:txBody>
          <a:bodyPr anchor="t" rtlCol="false" tIns="0" lIns="0" bIns="0" rIns="0">
            <a:spAutoFit/>
          </a:bodyPr>
          <a:lstStyle/>
          <a:p>
            <a:pPr algn="l">
              <a:lnSpc>
                <a:spcPts val="6049"/>
              </a:lnSpc>
            </a:pPr>
            <a:r>
              <a:rPr lang="en-US" sz="5499" b="true">
                <a:solidFill>
                  <a:srgbClr val="262626"/>
                </a:solidFill>
                <a:latin typeface="Barlow SemiCondensed Bold"/>
                <a:ea typeface="Barlow SemiCondensed Bold"/>
                <a:cs typeface="Barlow SemiCondensed Bold"/>
                <a:sym typeface="Barlow SemiCondensed Bold"/>
              </a:rPr>
              <a:t>SOFTWARE COMPONENT</a:t>
            </a:r>
          </a:p>
          <a:p>
            <a:pPr algn="l">
              <a:lnSpc>
                <a:spcPts val="6049"/>
              </a:lnSpc>
            </a:pP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6587078" y="8985210"/>
            <a:ext cx="1892849" cy="546180"/>
            <a:chOff x="0" y="0"/>
            <a:chExt cx="3105041" cy="895957"/>
          </a:xfrm>
        </p:grpSpPr>
        <p:sp>
          <p:nvSpPr>
            <p:cNvPr name="Freeform 3" id="3"/>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4" id="4"/>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701210" y="0"/>
            <a:ext cx="9383853" cy="10706154"/>
            <a:chOff x="0" y="0"/>
            <a:chExt cx="1097464" cy="1252111"/>
          </a:xfrm>
        </p:grpSpPr>
        <p:sp>
          <p:nvSpPr>
            <p:cNvPr name="Freeform 6" id="6"/>
            <p:cNvSpPr/>
            <p:nvPr/>
          </p:nvSpPr>
          <p:spPr>
            <a:xfrm flipH="false" flipV="false" rot="0">
              <a:off x="0" y="0"/>
              <a:ext cx="1097465" cy="1252111"/>
            </a:xfrm>
            <a:custGeom>
              <a:avLst/>
              <a:gdLst/>
              <a:ahLst/>
              <a:cxnLst/>
              <a:rect r="r" b="b" t="t" l="l"/>
              <a:pathLst>
                <a:path h="1252111" w="1097465">
                  <a:moveTo>
                    <a:pt x="203200" y="0"/>
                  </a:moveTo>
                  <a:lnTo>
                    <a:pt x="1097465" y="0"/>
                  </a:lnTo>
                  <a:lnTo>
                    <a:pt x="894265" y="1252111"/>
                  </a:lnTo>
                  <a:lnTo>
                    <a:pt x="0" y="1252111"/>
                  </a:lnTo>
                  <a:lnTo>
                    <a:pt x="203200" y="0"/>
                  </a:lnTo>
                  <a:close/>
                </a:path>
              </a:pathLst>
            </a:custGeom>
            <a:blipFill>
              <a:blip r:embed="rId2"/>
              <a:stretch>
                <a:fillRect l="-40612" t="0" r="-14655" b="-2068"/>
              </a:stretch>
            </a:blipFill>
          </p:spPr>
        </p:sp>
      </p:grpSp>
      <p:sp>
        <p:nvSpPr>
          <p:cNvPr name="AutoShape 7" id="7"/>
          <p:cNvSpPr/>
          <p:nvPr/>
        </p:nvSpPr>
        <p:spPr>
          <a:xfrm>
            <a:off x="9940248" y="2907289"/>
            <a:ext cx="886383" cy="0"/>
          </a:xfrm>
          <a:prstGeom prst="line">
            <a:avLst/>
          </a:prstGeom>
          <a:ln cap="flat" w="38100">
            <a:solidFill>
              <a:srgbClr val="F9C401"/>
            </a:solidFill>
            <a:prstDash val="solid"/>
            <a:headEnd type="none" len="sm" w="sm"/>
            <a:tailEnd type="none" len="sm" w="sm"/>
          </a:ln>
        </p:spPr>
      </p:sp>
      <p:sp>
        <p:nvSpPr>
          <p:cNvPr name="Freeform 8" id="8"/>
          <p:cNvSpPr/>
          <p:nvPr/>
        </p:nvSpPr>
        <p:spPr>
          <a:xfrm flipH="false" flipV="false" rot="0">
            <a:off x="1028700" y="9110662"/>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9" id="9"/>
          <p:cNvSpPr txBox="true"/>
          <p:nvPr/>
        </p:nvSpPr>
        <p:spPr>
          <a:xfrm rot="0">
            <a:off x="16757036" y="9120187"/>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13</a:t>
            </a:r>
          </a:p>
        </p:txBody>
      </p:sp>
      <p:sp>
        <p:nvSpPr>
          <p:cNvPr name="TextBox 10" id="10"/>
          <p:cNvSpPr txBox="true"/>
          <p:nvPr/>
        </p:nvSpPr>
        <p:spPr>
          <a:xfrm rot="0">
            <a:off x="8319717" y="1513590"/>
            <a:ext cx="6525429" cy="793750"/>
          </a:xfrm>
          <a:prstGeom prst="rect">
            <a:avLst/>
          </a:prstGeom>
        </p:spPr>
        <p:txBody>
          <a:bodyPr anchor="t" rtlCol="false" tIns="0" lIns="0" bIns="0" rIns="0">
            <a:spAutoFit/>
          </a:bodyPr>
          <a:lstStyle/>
          <a:p>
            <a:pPr algn="l">
              <a:lnSpc>
                <a:spcPts val="6049"/>
              </a:lnSpc>
            </a:pPr>
            <a:r>
              <a:rPr lang="en-US" b="true" sz="5499">
                <a:solidFill>
                  <a:srgbClr val="262626"/>
                </a:solidFill>
                <a:latin typeface="Barlow SemiCondensed Bold"/>
                <a:ea typeface="Barlow SemiCondensed Bold"/>
                <a:cs typeface="Barlow SemiCondensed Bold"/>
                <a:sym typeface="Barlow SemiCondensed Bold"/>
              </a:rPr>
              <a:t>VLC PLAYER</a:t>
            </a:r>
          </a:p>
        </p:txBody>
      </p:sp>
      <p:sp>
        <p:nvSpPr>
          <p:cNvPr name="Freeform 11" id="11"/>
          <p:cNvSpPr/>
          <p:nvPr/>
        </p:nvSpPr>
        <p:spPr>
          <a:xfrm flipH="false" flipV="false" rot="0">
            <a:off x="13020897" y="0"/>
            <a:ext cx="5459030" cy="10287000"/>
          </a:xfrm>
          <a:custGeom>
            <a:avLst/>
            <a:gdLst/>
            <a:ahLst/>
            <a:cxnLst/>
            <a:rect r="r" b="b" t="t" l="l"/>
            <a:pathLst>
              <a:path h="10287000" w="5459030">
                <a:moveTo>
                  <a:pt x="0" y="0"/>
                </a:moveTo>
                <a:lnTo>
                  <a:pt x="5459030" y="0"/>
                </a:lnTo>
                <a:lnTo>
                  <a:pt x="5459030" y="10287000"/>
                </a:lnTo>
                <a:lnTo>
                  <a:pt x="0" y="10287000"/>
                </a:lnTo>
                <a:lnTo>
                  <a:pt x="0" y="0"/>
                </a:lnTo>
                <a:close/>
              </a:path>
            </a:pathLst>
          </a:custGeom>
          <a:blipFill>
            <a:blip r:embed="rId5"/>
            <a:stretch>
              <a:fillRect l="0" t="-1073" r="-42" b="-14026"/>
            </a:stretch>
          </a:blipFill>
        </p:spPr>
      </p:sp>
      <p:sp>
        <p:nvSpPr>
          <p:cNvPr name="TextBox 12" id="12"/>
          <p:cNvSpPr txBox="true"/>
          <p:nvPr/>
        </p:nvSpPr>
        <p:spPr>
          <a:xfrm rot="0">
            <a:off x="7510571" y="3440689"/>
            <a:ext cx="5510326" cy="1180465"/>
          </a:xfrm>
          <a:prstGeom prst="rect">
            <a:avLst/>
          </a:prstGeom>
        </p:spPr>
        <p:txBody>
          <a:bodyPr anchor="t" rtlCol="false" tIns="0" lIns="0" bIns="0" rIns="0">
            <a:spAutoFit/>
          </a:bodyPr>
          <a:lstStyle/>
          <a:p>
            <a:pPr algn="ctr" rtl="true" marL="0" indent="0" lvl="0">
              <a:lnSpc>
                <a:spcPts val="4759"/>
              </a:lnSpc>
              <a:spcBef>
                <a:spcPct val="0"/>
              </a:spcBef>
            </a:pPr>
            <a:r>
              <a:rPr lang="en-US" sz="3399">
                <a:solidFill>
                  <a:srgbClr val="000000"/>
                </a:solidFill>
                <a:latin typeface="Open Sans"/>
                <a:ea typeface="Open Sans"/>
                <a:cs typeface="Open Sans"/>
                <a:sym typeface="Open Sans"/>
              </a:rPr>
              <a:t>View</a:t>
            </a:r>
            <a:r>
              <a:rPr lang="en-US" sz="3399" strike="noStrike" u="none">
                <a:solidFill>
                  <a:srgbClr val="000000"/>
                </a:solidFill>
                <a:latin typeface="Open Sans"/>
                <a:ea typeface="Open Sans"/>
                <a:cs typeface="Open Sans"/>
                <a:sym typeface="Open Sans"/>
              </a:rPr>
              <a:t> </a:t>
            </a:r>
            <a:r>
              <a:rPr lang="en-US" sz="3399" strike="noStrike" u="none">
                <a:solidFill>
                  <a:srgbClr val="000000"/>
                </a:solidFill>
                <a:latin typeface="Open Sans"/>
                <a:ea typeface="Open Sans"/>
                <a:cs typeface="Open Sans"/>
                <a:sym typeface="Open Sans"/>
              </a:rPr>
              <a:t>live</a:t>
            </a:r>
            <a:r>
              <a:rPr lang="en-US" sz="3399" strike="noStrike" u="none">
                <a:solidFill>
                  <a:srgbClr val="000000"/>
                </a:solidFill>
                <a:latin typeface="Open Sans"/>
                <a:ea typeface="Open Sans"/>
                <a:cs typeface="Open Sans"/>
                <a:sym typeface="Open Sans"/>
              </a:rPr>
              <a:t> </a:t>
            </a:r>
            <a:r>
              <a:rPr lang="en-US" sz="3399" strike="noStrike" u="none">
                <a:solidFill>
                  <a:srgbClr val="000000"/>
                </a:solidFill>
                <a:latin typeface="Open Sans"/>
                <a:ea typeface="Open Sans"/>
                <a:cs typeface="Open Sans"/>
                <a:sym typeface="Open Sans"/>
              </a:rPr>
              <a:t>video</a:t>
            </a:r>
            <a:r>
              <a:rPr lang="en-US" sz="3399" strike="noStrike" u="none">
                <a:solidFill>
                  <a:srgbClr val="000000"/>
                </a:solidFill>
                <a:latin typeface="Open Sans"/>
                <a:ea typeface="Open Sans"/>
                <a:cs typeface="Open Sans"/>
                <a:sym typeface="Open Sans"/>
              </a:rPr>
              <a:t> </a:t>
            </a:r>
            <a:r>
              <a:rPr lang="en-US" sz="3399" strike="noStrike" u="none">
                <a:solidFill>
                  <a:srgbClr val="000000"/>
                </a:solidFill>
                <a:latin typeface="Open Sans"/>
                <a:ea typeface="Open Sans"/>
                <a:cs typeface="Open Sans"/>
                <a:sym typeface="Open Sans"/>
              </a:rPr>
              <a:t>&amp; audio stream from Raspberry Pi</a:t>
            </a:r>
          </a:p>
        </p:txBody>
      </p:sp>
    </p:spTree>
  </p:cSld>
  <p:clrMapOvr>
    <a:masterClrMapping/>
  </p:clrMapOvr>
</p:sld>
</file>

<file path=ppt/slides/slide1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0" y="4223556"/>
            <a:ext cx="18288000" cy="6063444"/>
            <a:chOff x="0" y="0"/>
            <a:chExt cx="3348298" cy="1110139"/>
          </a:xfrm>
        </p:grpSpPr>
        <p:sp>
          <p:nvSpPr>
            <p:cNvPr name="Freeform 3" id="3"/>
            <p:cNvSpPr/>
            <p:nvPr/>
          </p:nvSpPr>
          <p:spPr>
            <a:xfrm flipH="false" flipV="false" rot="0">
              <a:off x="0" y="0"/>
              <a:ext cx="3348298" cy="1110139"/>
            </a:xfrm>
            <a:custGeom>
              <a:avLst/>
              <a:gdLst/>
              <a:ahLst/>
              <a:cxnLst/>
              <a:rect r="r" b="b" t="t" l="l"/>
              <a:pathLst>
                <a:path h="1110139" w="3348298">
                  <a:moveTo>
                    <a:pt x="0" y="0"/>
                  </a:moveTo>
                  <a:lnTo>
                    <a:pt x="3348298" y="0"/>
                  </a:lnTo>
                  <a:lnTo>
                    <a:pt x="3348298" y="1110139"/>
                  </a:lnTo>
                  <a:lnTo>
                    <a:pt x="0" y="1110139"/>
                  </a:lnTo>
                  <a:close/>
                </a:path>
              </a:pathLst>
            </a:custGeom>
            <a:solidFill>
              <a:srgbClr val="262626"/>
            </a:solidFill>
            <a:ln cap="sq">
              <a:noFill/>
              <a:prstDash val="solid"/>
              <a:miter/>
            </a:ln>
          </p:spPr>
        </p:sp>
        <p:sp>
          <p:nvSpPr>
            <p:cNvPr name="TextBox 4" id="4"/>
            <p:cNvSpPr txBox="true"/>
            <p:nvPr/>
          </p:nvSpPr>
          <p:spPr>
            <a:xfrm>
              <a:off x="0" y="0"/>
              <a:ext cx="3348298" cy="1110139"/>
            </a:xfrm>
            <a:prstGeom prst="rect">
              <a:avLst/>
            </a:prstGeom>
          </p:spPr>
          <p:txBody>
            <a:bodyPr anchor="ctr" rtlCol="false" tIns="50800" lIns="50800" bIns="50800" rIns="50800"/>
            <a:lstStyle/>
            <a:p>
              <a:pPr algn="ctr">
                <a:lnSpc>
                  <a:spcPts val="2160"/>
                </a:lnSpc>
              </a:pPr>
            </a:p>
          </p:txBody>
        </p:sp>
      </p:grpSp>
      <p:grpSp>
        <p:nvGrpSpPr>
          <p:cNvPr name="Group 5" id="5"/>
          <p:cNvGrpSpPr/>
          <p:nvPr/>
        </p:nvGrpSpPr>
        <p:grpSpPr>
          <a:xfrm rot="0">
            <a:off x="16587078" y="898521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161057" y="3665526"/>
            <a:ext cx="1116060" cy="111606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10" id="10"/>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1" id="11"/>
          <p:cNvGrpSpPr/>
          <p:nvPr/>
        </p:nvGrpSpPr>
        <p:grpSpPr>
          <a:xfrm rot="0">
            <a:off x="11492073" y="3665526"/>
            <a:ext cx="1116060" cy="111606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13" id="13"/>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14" id="14"/>
          <p:cNvSpPr txBox="true"/>
          <p:nvPr/>
        </p:nvSpPr>
        <p:spPr>
          <a:xfrm rot="0">
            <a:off x="16757036" y="9120187"/>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16</a:t>
            </a:r>
          </a:p>
        </p:txBody>
      </p:sp>
      <p:sp>
        <p:nvSpPr>
          <p:cNvPr name="TextBox 15" id="15"/>
          <p:cNvSpPr txBox="true"/>
          <p:nvPr/>
        </p:nvSpPr>
        <p:spPr>
          <a:xfrm rot="0">
            <a:off x="-1248183" y="5652311"/>
            <a:ext cx="5934540" cy="428625"/>
          </a:xfrm>
          <a:prstGeom prst="rect">
            <a:avLst/>
          </a:prstGeom>
        </p:spPr>
        <p:txBody>
          <a:bodyPr anchor="t" rtlCol="false" tIns="0" lIns="0" bIns="0" rIns="0">
            <a:spAutoFit/>
          </a:bodyPr>
          <a:lstStyle/>
          <a:p>
            <a:pPr algn="ctr">
              <a:lnSpc>
                <a:spcPts val="3479"/>
              </a:lnSpc>
            </a:pPr>
            <a:r>
              <a:rPr lang="en-US" sz="2899" b="true">
                <a:solidFill>
                  <a:srgbClr val="FFFFFF"/>
                </a:solidFill>
                <a:latin typeface="Montserrat Bold"/>
                <a:ea typeface="Montserrat Bold"/>
                <a:cs typeface="Montserrat Bold"/>
                <a:sym typeface="Montserrat Bold"/>
              </a:rPr>
              <a:t>Cost</a:t>
            </a:r>
          </a:p>
        </p:txBody>
      </p:sp>
      <p:sp>
        <p:nvSpPr>
          <p:cNvPr name="TextBox 16" id="16"/>
          <p:cNvSpPr txBox="true"/>
          <p:nvPr/>
        </p:nvSpPr>
        <p:spPr>
          <a:xfrm rot="0">
            <a:off x="3910349" y="5652311"/>
            <a:ext cx="5233651" cy="428625"/>
          </a:xfrm>
          <a:prstGeom prst="rect">
            <a:avLst/>
          </a:prstGeom>
        </p:spPr>
        <p:txBody>
          <a:bodyPr anchor="t" rtlCol="false" tIns="0" lIns="0" bIns="0" rIns="0">
            <a:spAutoFit/>
          </a:bodyPr>
          <a:lstStyle/>
          <a:p>
            <a:pPr algn="ctr">
              <a:lnSpc>
                <a:spcPts val="3479"/>
              </a:lnSpc>
            </a:pPr>
            <a:r>
              <a:rPr lang="en-US" sz="2899" b="true">
                <a:solidFill>
                  <a:srgbClr val="FFFFFF"/>
                </a:solidFill>
                <a:latin typeface="Montserrat Bold"/>
                <a:ea typeface="Montserrat Bold"/>
                <a:cs typeface="Montserrat Bold"/>
                <a:sym typeface="Montserrat Bold"/>
              </a:rPr>
              <a:t>Time</a:t>
            </a:r>
          </a:p>
        </p:txBody>
      </p:sp>
      <p:sp>
        <p:nvSpPr>
          <p:cNvPr name="TextBox 17" id="17"/>
          <p:cNvSpPr txBox="true"/>
          <p:nvPr/>
        </p:nvSpPr>
        <p:spPr>
          <a:xfrm rot="0">
            <a:off x="13584393" y="5652311"/>
            <a:ext cx="6345285" cy="428625"/>
          </a:xfrm>
          <a:prstGeom prst="rect">
            <a:avLst/>
          </a:prstGeom>
        </p:spPr>
        <p:txBody>
          <a:bodyPr anchor="t" rtlCol="false" tIns="0" lIns="0" bIns="0" rIns="0">
            <a:spAutoFit/>
          </a:bodyPr>
          <a:lstStyle/>
          <a:p>
            <a:pPr algn="ctr">
              <a:lnSpc>
                <a:spcPts val="3479"/>
              </a:lnSpc>
            </a:pPr>
            <a:r>
              <a:rPr lang="en-US" sz="2899" b="true">
                <a:solidFill>
                  <a:srgbClr val="FFFFFF"/>
                </a:solidFill>
                <a:latin typeface="Montserrat Bold"/>
                <a:ea typeface="Montserrat Bold"/>
                <a:cs typeface="Montserrat Bold"/>
                <a:sym typeface="Montserrat Bold"/>
              </a:rPr>
              <a:t>ESP Reliability</a:t>
            </a:r>
          </a:p>
        </p:txBody>
      </p:sp>
      <p:sp>
        <p:nvSpPr>
          <p:cNvPr name="TextBox 18" id="18"/>
          <p:cNvSpPr txBox="true"/>
          <p:nvPr/>
        </p:nvSpPr>
        <p:spPr>
          <a:xfrm rot="0">
            <a:off x="5483621" y="1071551"/>
            <a:ext cx="7320757" cy="835660"/>
          </a:xfrm>
          <a:prstGeom prst="rect">
            <a:avLst/>
          </a:prstGeom>
        </p:spPr>
        <p:txBody>
          <a:bodyPr anchor="t" rtlCol="false" tIns="0" lIns="0" bIns="0" rIns="0">
            <a:spAutoFit/>
          </a:bodyPr>
          <a:lstStyle/>
          <a:p>
            <a:pPr algn="ctr">
              <a:lnSpc>
                <a:spcPts val="6379"/>
              </a:lnSpc>
            </a:pPr>
            <a:r>
              <a:rPr lang="en-US" b="true" sz="5799">
                <a:solidFill>
                  <a:srgbClr val="262626"/>
                </a:solidFill>
                <a:latin typeface="Barlow SemiCondensed Bold"/>
                <a:ea typeface="Barlow SemiCondensed Bold"/>
                <a:cs typeface="Barlow SemiCondensed Bold"/>
                <a:sym typeface="Barlow SemiCondensed Bold"/>
              </a:rPr>
              <a:t>CHALLENGES </a:t>
            </a:r>
          </a:p>
        </p:txBody>
      </p:sp>
      <p:sp>
        <p:nvSpPr>
          <p:cNvPr name="TextBox 19" id="19"/>
          <p:cNvSpPr txBox="true"/>
          <p:nvPr/>
        </p:nvSpPr>
        <p:spPr>
          <a:xfrm rot="0">
            <a:off x="1161057" y="3924788"/>
            <a:ext cx="1116060" cy="530860"/>
          </a:xfrm>
          <a:prstGeom prst="rect">
            <a:avLst/>
          </a:prstGeom>
        </p:spPr>
        <p:txBody>
          <a:bodyPr anchor="t" rtlCol="false" tIns="0" lIns="0" bIns="0" rIns="0">
            <a:spAutoFit/>
          </a:bodyPr>
          <a:lstStyle/>
          <a:p>
            <a:pPr algn="ctr">
              <a:lnSpc>
                <a:spcPts val="4339"/>
              </a:lnSpc>
              <a:spcBef>
                <a:spcPct val="0"/>
              </a:spcBef>
            </a:pPr>
            <a:r>
              <a:rPr lang="en-US" b="true" sz="3099">
                <a:solidFill>
                  <a:srgbClr val="FFFFFF"/>
                </a:solidFill>
                <a:latin typeface="Montserrat Bold"/>
                <a:ea typeface="Montserrat Bold"/>
                <a:cs typeface="Montserrat Bold"/>
                <a:sym typeface="Montserrat Bold"/>
              </a:rPr>
              <a:t>01</a:t>
            </a:r>
          </a:p>
        </p:txBody>
      </p:sp>
      <p:grpSp>
        <p:nvGrpSpPr>
          <p:cNvPr name="Group 20" id="20"/>
          <p:cNvGrpSpPr/>
          <p:nvPr/>
        </p:nvGrpSpPr>
        <p:grpSpPr>
          <a:xfrm rot="0">
            <a:off x="16143240" y="3665526"/>
            <a:ext cx="1116060" cy="1116060"/>
            <a:chOff x="0" y="0"/>
            <a:chExt cx="812800" cy="812800"/>
          </a:xfrm>
        </p:grpSpPr>
        <p:sp>
          <p:nvSpPr>
            <p:cNvPr name="Freeform 21" id="21"/>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22" id="22"/>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23" id="23"/>
          <p:cNvSpPr txBox="true"/>
          <p:nvPr/>
        </p:nvSpPr>
        <p:spPr>
          <a:xfrm rot="0">
            <a:off x="16143240" y="3924788"/>
            <a:ext cx="1116060" cy="530860"/>
          </a:xfrm>
          <a:prstGeom prst="rect">
            <a:avLst/>
          </a:prstGeom>
        </p:spPr>
        <p:txBody>
          <a:bodyPr anchor="t" rtlCol="false" tIns="0" lIns="0" bIns="0" rIns="0">
            <a:spAutoFit/>
          </a:bodyPr>
          <a:lstStyle/>
          <a:p>
            <a:pPr algn="ctr">
              <a:lnSpc>
                <a:spcPts val="4339"/>
              </a:lnSpc>
              <a:spcBef>
                <a:spcPct val="0"/>
              </a:spcBef>
            </a:pPr>
            <a:r>
              <a:rPr lang="en-US" b="true" sz="3099">
                <a:solidFill>
                  <a:srgbClr val="FFFFFF"/>
                </a:solidFill>
                <a:latin typeface="Montserrat Bold"/>
                <a:ea typeface="Montserrat Bold"/>
                <a:cs typeface="Montserrat Bold"/>
                <a:sym typeface="Montserrat Bold"/>
              </a:rPr>
              <a:t>03</a:t>
            </a:r>
          </a:p>
        </p:txBody>
      </p:sp>
      <p:sp>
        <p:nvSpPr>
          <p:cNvPr name="TextBox 24" id="24"/>
          <p:cNvSpPr txBox="true"/>
          <p:nvPr/>
        </p:nvSpPr>
        <p:spPr>
          <a:xfrm rot="0">
            <a:off x="11492073" y="3924788"/>
            <a:ext cx="1116060" cy="530860"/>
          </a:xfrm>
          <a:prstGeom prst="rect">
            <a:avLst/>
          </a:prstGeom>
        </p:spPr>
        <p:txBody>
          <a:bodyPr anchor="t" rtlCol="false" tIns="0" lIns="0" bIns="0" rIns="0">
            <a:spAutoFit/>
          </a:bodyPr>
          <a:lstStyle/>
          <a:p>
            <a:pPr algn="ctr">
              <a:lnSpc>
                <a:spcPts val="4339"/>
              </a:lnSpc>
              <a:spcBef>
                <a:spcPct val="0"/>
              </a:spcBef>
            </a:pPr>
            <a:r>
              <a:rPr lang="en-US" b="true" sz="3099">
                <a:solidFill>
                  <a:srgbClr val="FFFFFF"/>
                </a:solidFill>
                <a:latin typeface="Montserrat Bold"/>
                <a:ea typeface="Montserrat Bold"/>
                <a:cs typeface="Montserrat Bold"/>
                <a:sym typeface="Montserrat Bold"/>
              </a:rPr>
              <a:t>02</a:t>
            </a:r>
          </a:p>
        </p:txBody>
      </p:sp>
      <p:sp>
        <p:nvSpPr>
          <p:cNvPr name="TextBox 25" id="25"/>
          <p:cNvSpPr txBox="true"/>
          <p:nvPr/>
        </p:nvSpPr>
        <p:spPr>
          <a:xfrm rot="0">
            <a:off x="9629523" y="5652311"/>
            <a:ext cx="5233651" cy="866775"/>
          </a:xfrm>
          <a:prstGeom prst="rect">
            <a:avLst/>
          </a:prstGeom>
        </p:spPr>
        <p:txBody>
          <a:bodyPr anchor="t" rtlCol="false" tIns="0" lIns="0" bIns="0" rIns="0">
            <a:spAutoFit/>
          </a:bodyPr>
          <a:lstStyle/>
          <a:p>
            <a:pPr algn="ctr">
              <a:lnSpc>
                <a:spcPts val="3479"/>
              </a:lnSpc>
            </a:pPr>
            <a:r>
              <a:rPr lang="en-US" sz="2899" b="true">
                <a:solidFill>
                  <a:srgbClr val="FFFFFF"/>
                </a:solidFill>
                <a:latin typeface="Montserrat Bold"/>
                <a:ea typeface="Montserrat Bold"/>
                <a:cs typeface="Montserrat Bold"/>
                <a:sym typeface="Montserrat Bold"/>
              </a:rPr>
              <a:t>Power Limitations for Servo motors</a:t>
            </a:r>
          </a:p>
        </p:txBody>
      </p:sp>
      <p:grpSp>
        <p:nvGrpSpPr>
          <p:cNvPr name="Group 26" id="26"/>
          <p:cNvGrpSpPr/>
          <p:nvPr/>
        </p:nvGrpSpPr>
        <p:grpSpPr>
          <a:xfrm rot="0">
            <a:off x="5969145" y="3665526"/>
            <a:ext cx="1116060" cy="1116060"/>
            <a:chOff x="0" y="0"/>
            <a:chExt cx="812800" cy="812800"/>
          </a:xfrm>
        </p:grpSpPr>
        <p:sp>
          <p:nvSpPr>
            <p:cNvPr name="Freeform 27" id="27"/>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28" id="28"/>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29" id="29"/>
          <p:cNvSpPr txBox="true"/>
          <p:nvPr/>
        </p:nvSpPr>
        <p:spPr>
          <a:xfrm rot="0">
            <a:off x="5969145" y="3924788"/>
            <a:ext cx="1116060" cy="530860"/>
          </a:xfrm>
          <a:prstGeom prst="rect">
            <a:avLst/>
          </a:prstGeom>
        </p:spPr>
        <p:txBody>
          <a:bodyPr anchor="t" rtlCol="false" tIns="0" lIns="0" bIns="0" rIns="0">
            <a:spAutoFit/>
          </a:bodyPr>
          <a:lstStyle/>
          <a:p>
            <a:pPr algn="ctr">
              <a:lnSpc>
                <a:spcPts val="4339"/>
              </a:lnSpc>
              <a:spcBef>
                <a:spcPct val="0"/>
              </a:spcBef>
            </a:pPr>
            <a:r>
              <a:rPr lang="en-US" b="true" sz="3099">
                <a:solidFill>
                  <a:srgbClr val="FFFFFF"/>
                </a:solidFill>
                <a:latin typeface="Montserrat Bold"/>
                <a:ea typeface="Montserrat Bold"/>
                <a:cs typeface="Montserrat Bold"/>
                <a:sym typeface="Montserrat Bold"/>
              </a:rPr>
              <a:t>01</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120196" y="0"/>
            <a:ext cx="12913192" cy="9258300"/>
            <a:chOff x="0" y="0"/>
            <a:chExt cx="1249653" cy="895957"/>
          </a:xfrm>
        </p:grpSpPr>
        <p:sp>
          <p:nvSpPr>
            <p:cNvPr name="Freeform 3" id="3"/>
            <p:cNvSpPr/>
            <p:nvPr/>
          </p:nvSpPr>
          <p:spPr>
            <a:xfrm flipH="false" flipV="false" rot="0">
              <a:off x="0" y="0"/>
              <a:ext cx="1249653" cy="895957"/>
            </a:xfrm>
            <a:custGeom>
              <a:avLst/>
              <a:gdLst/>
              <a:ahLst/>
              <a:cxnLst/>
              <a:rect r="r" b="b" t="t" l="l"/>
              <a:pathLst>
                <a:path h="895957" w="1249653">
                  <a:moveTo>
                    <a:pt x="203200" y="0"/>
                  </a:moveTo>
                  <a:lnTo>
                    <a:pt x="1249653" y="0"/>
                  </a:lnTo>
                  <a:lnTo>
                    <a:pt x="1046453" y="895957"/>
                  </a:lnTo>
                  <a:lnTo>
                    <a:pt x="0" y="895957"/>
                  </a:lnTo>
                  <a:lnTo>
                    <a:pt x="203200" y="0"/>
                  </a:lnTo>
                  <a:close/>
                </a:path>
              </a:pathLst>
            </a:custGeom>
            <a:solidFill>
              <a:srgbClr val="F9C401"/>
            </a:solidFill>
          </p:spPr>
        </p:sp>
        <p:sp>
          <p:nvSpPr>
            <p:cNvPr name="TextBox 4" id="4"/>
            <p:cNvSpPr txBox="true"/>
            <p:nvPr/>
          </p:nvSpPr>
          <p:spPr>
            <a:xfrm>
              <a:off x="101600" y="-38100"/>
              <a:ext cx="1046453"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9449226" y="1028700"/>
            <a:ext cx="10974513" cy="9258300"/>
            <a:chOff x="0" y="0"/>
            <a:chExt cx="1062041" cy="895957"/>
          </a:xfrm>
        </p:grpSpPr>
        <p:sp>
          <p:nvSpPr>
            <p:cNvPr name="Freeform 6" id="6"/>
            <p:cNvSpPr/>
            <p:nvPr/>
          </p:nvSpPr>
          <p:spPr>
            <a:xfrm flipH="false" flipV="false" rot="0">
              <a:off x="0" y="0"/>
              <a:ext cx="1062041" cy="895957"/>
            </a:xfrm>
            <a:custGeom>
              <a:avLst/>
              <a:gdLst/>
              <a:ahLst/>
              <a:cxnLst/>
              <a:rect r="r" b="b" t="t" l="l"/>
              <a:pathLst>
                <a:path h="895957" w="1062041">
                  <a:moveTo>
                    <a:pt x="203200" y="0"/>
                  </a:moveTo>
                  <a:lnTo>
                    <a:pt x="1062041" y="0"/>
                  </a:lnTo>
                  <a:lnTo>
                    <a:pt x="858841" y="895957"/>
                  </a:lnTo>
                  <a:lnTo>
                    <a:pt x="0" y="895957"/>
                  </a:lnTo>
                  <a:lnTo>
                    <a:pt x="203200" y="0"/>
                  </a:lnTo>
                  <a:close/>
                </a:path>
              </a:pathLst>
            </a:custGeom>
            <a:solidFill>
              <a:srgbClr val="262626"/>
            </a:solidFill>
          </p:spPr>
        </p:sp>
        <p:sp>
          <p:nvSpPr>
            <p:cNvPr name="TextBox 7" id="7"/>
            <p:cNvSpPr txBox="true"/>
            <p:nvPr/>
          </p:nvSpPr>
          <p:spPr>
            <a:xfrm>
              <a:off x="101600" y="-38100"/>
              <a:ext cx="858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0" y="0"/>
            <a:ext cx="10877319" cy="10287000"/>
            <a:chOff x="0" y="0"/>
            <a:chExt cx="1140047" cy="1078176"/>
          </a:xfrm>
        </p:grpSpPr>
        <p:sp>
          <p:nvSpPr>
            <p:cNvPr name="Freeform 9" id="9"/>
            <p:cNvSpPr/>
            <p:nvPr/>
          </p:nvSpPr>
          <p:spPr>
            <a:xfrm flipH="false" flipV="false" rot="0">
              <a:off x="0" y="0"/>
              <a:ext cx="1140047" cy="1078176"/>
            </a:xfrm>
            <a:custGeom>
              <a:avLst/>
              <a:gdLst/>
              <a:ahLst/>
              <a:cxnLst/>
              <a:rect r="r" b="b" t="t" l="l"/>
              <a:pathLst>
                <a:path h="1078176" w="1140047">
                  <a:moveTo>
                    <a:pt x="203200" y="0"/>
                  </a:moveTo>
                  <a:lnTo>
                    <a:pt x="1140047" y="0"/>
                  </a:lnTo>
                  <a:lnTo>
                    <a:pt x="936847" y="1078176"/>
                  </a:lnTo>
                  <a:lnTo>
                    <a:pt x="0" y="1078176"/>
                  </a:lnTo>
                  <a:lnTo>
                    <a:pt x="203200" y="0"/>
                  </a:lnTo>
                  <a:close/>
                </a:path>
              </a:pathLst>
            </a:custGeom>
            <a:blipFill>
              <a:blip r:embed="rId2"/>
              <a:stretch>
                <a:fillRect l="0" t="-20492" r="0" b="-20492"/>
              </a:stretch>
            </a:blipFill>
          </p:spPr>
        </p:sp>
      </p:grpSp>
      <p:grpSp>
        <p:nvGrpSpPr>
          <p:cNvPr name="Group 10" id="10"/>
          <p:cNvGrpSpPr/>
          <p:nvPr/>
        </p:nvGrpSpPr>
        <p:grpSpPr>
          <a:xfrm rot="0">
            <a:off x="9811453" y="6892412"/>
            <a:ext cx="9210983" cy="1440058"/>
            <a:chOff x="0" y="0"/>
            <a:chExt cx="8036622" cy="1256456"/>
          </a:xfrm>
        </p:grpSpPr>
        <p:sp>
          <p:nvSpPr>
            <p:cNvPr name="Freeform 11" id="11"/>
            <p:cNvSpPr/>
            <p:nvPr/>
          </p:nvSpPr>
          <p:spPr>
            <a:xfrm flipH="false" flipV="false" rot="0">
              <a:off x="0" y="0"/>
              <a:ext cx="8036622" cy="1256456"/>
            </a:xfrm>
            <a:custGeom>
              <a:avLst/>
              <a:gdLst/>
              <a:ahLst/>
              <a:cxnLst/>
              <a:rect r="r" b="b" t="t" l="l"/>
              <a:pathLst>
                <a:path h="1256456" w="8036622">
                  <a:moveTo>
                    <a:pt x="203200" y="0"/>
                  </a:moveTo>
                  <a:lnTo>
                    <a:pt x="8036622" y="0"/>
                  </a:lnTo>
                  <a:lnTo>
                    <a:pt x="7833422" y="1256456"/>
                  </a:lnTo>
                  <a:lnTo>
                    <a:pt x="0" y="1256456"/>
                  </a:lnTo>
                  <a:lnTo>
                    <a:pt x="203200" y="0"/>
                  </a:lnTo>
                  <a:close/>
                </a:path>
              </a:pathLst>
            </a:custGeom>
            <a:solidFill>
              <a:srgbClr val="F9C401"/>
            </a:solidFill>
          </p:spPr>
        </p:sp>
        <p:sp>
          <p:nvSpPr>
            <p:cNvPr name="TextBox 12" id="12"/>
            <p:cNvSpPr txBox="true"/>
            <p:nvPr/>
          </p:nvSpPr>
          <p:spPr>
            <a:xfrm>
              <a:off x="101600" y="-38100"/>
              <a:ext cx="7833422" cy="1294556"/>
            </a:xfrm>
            <a:prstGeom prst="rect">
              <a:avLst/>
            </a:prstGeom>
          </p:spPr>
          <p:txBody>
            <a:bodyPr anchor="ctr" rtlCol="false" tIns="50800" lIns="50800" bIns="50800" rIns="50800"/>
            <a:lstStyle/>
            <a:p>
              <a:pPr algn="ctr">
                <a:lnSpc>
                  <a:spcPts val="2659"/>
                </a:lnSpc>
                <a:spcBef>
                  <a:spcPct val="0"/>
                </a:spcBef>
              </a:pPr>
            </a:p>
          </p:txBody>
        </p:sp>
      </p:grpSp>
      <p:sp>
        <p:nvSpPr>
          <p:cNvPr name="Freeform 13" id="13"/>
          <p:cNvSpPr/>
          <p:nvPr/>
        </p:nvSpPr>
        <p:spPr>
          <a:xfrm flipH="false" flipV="false" rot="0">
            <a:off x="16332380" y="1210289"/>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4" id="14"/>
          <p:cNvSpPr txBox="true"/>
          <p:nvPr/>
        </p:nvSpPr>
        <p:spPr>
          <a:xfrm rot="0">
            <a:off x="11792996" y="7329681"/>
            <a:ext cx="5830848" cy="594995"/>
          </a:xfrm>
          <a:prstGeom prst="rect">
            <a:avLst/>
          </a:prstGeom>
        </p:spPr>
        <p:txBody>
          <a:bodyPr anchor="t" rtlCol="false" tIns="0" lIns="0" bIns="0" rIns="0">
            <a:spAutoFit/>
          </a:bodyPr>
          <a:lstStyle/>
          <a:p>
            <a:pPr algn="just">
              <a:lnSpc>
                <a:spcPts val="4240"/>
              </a:lnSpc>
            </a:pPr>
            <a:r>
              <a:rPr lang="en-US" sz="4000" b="true">
                <a:solidFill>
                  <a:srgbClr val="262626"/>
                </a:solidFill>
                <a:latin typeface="Poppins Bold"/>
                <a:ea typeface="Poppins Bold"/>
                <a:cs typeface="Poppins Bold"/>
                <a:sym typeface="Poppins Bold"/>
              </a:rPr>
              <a:t>For Your Attention</a:t>
            </a:r>
          </a:p>
        </p:txBody>
      </p:sp>
      <p:sp>
        <p:nvSpPr>
          <p:cNvPr name="TextBox 15" id="15"/>
          <p:cNvSpPr txBox="true"/>
          <p:nvPr/>
        </p:nvSpPr>
        <p:spPr>
          <a:xfrm rot="0">
            <a:off x="11598136" y="2675076"/>
            <a:ext cx="6369111" cy="3783735"/>
          </a:xfrm>
          <a:prstGeom prst="rect">
            <a:avLst/>
          </a:prstGeom>
        </p:spPr>
        <p:txBody>
          <a:bodyPr anchor="t" rtlCol="false" tIns="0" lIns="0" bIns="0" rIns="0">
            <a:spAutoFit/>
          </a:bodyPr>
          <a:lstStyle/>
          <a:p>
            <a:pPr algn="just">
              <a:lnSpc>
                <a:spcPts val="14582"/>
              </a:lnSpc>
            </a:pPr>
            <a:r>
              <a:rPr lang="en-US" b="true" sz="14582">
                <a:solidFill>
                  <a:srgbClr val="FFFFFF"/>
                </a:solidFill>
                <a:latin typeface="Barlow SemiCondensed Bold"/>
                <a:ea typeface="Barlow SemiCondensed Bold"/>
                <a:cs typeface="Barlow SemiCondensed Bold"/>
                <a:sym typeface="Barlow SemiCondensed Bold"/>
              </a:rPr>
              <a:t>THANK</a:t>
            </a:r>
          </a:p>
          <a:p>
            <a:pPr algn="just">
              <a:lnSpc>
                <a:spcPts val="14582"/>
              </a:lnSpc>
            </a:pPr>
            <a:r>
              <a:rPr lang="en-US" b="true" sz="14582">
                <a:solidFill>
                  <a:srgbClr val="FFFFFF"/>
                </a:solidFill>
                <a:latin typeface="Barlow SemiCondensed Bold"/>
                <a:ea typeface="Barlow SemiCondensed Bold"/>
                <a:cs typeface="Barlow SemiCondensed Bold"/>
                <a:sym typeface="Barlow SemiCondensed Bold"/>
              </a:rPr>
              <a:t>YOU</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480929" y="0"/>
            <a:ext cx="4704040" cy="10287000"/>
            <a:chOff x="0" y="0"/>
            <a:chExt cx="406400" cy="888733"/>
          </a:xfrm>
        </p:grpSpPr>
        <p:sp>
          <p:nvSpPr>
            <p:cNvPr name="Freeform 3" id="3"/>
            <p:cNvSpPr/>
            <p:nvPr/>
          </p:nvSpPr>
          <p:spPr>
            <a:xfrm flipH="false" flipV="false" rot="0">
              <a:off x="0" y="0"/>
              <a:ext cx="406400" cy="888733"/>
            </a:xfrm>
            <a:custGeom>
              <a:avLst/>
              <a:gdLst/>
              <a:ahLst/>
              <a:cxnLst/>
              <a:rect r="r" b="b" t="t" l="l"/>
              <a:pathLst>
                <a:path h="888733" w="406400">
                  <a:moveTo>
                    <a:pt x="203200" y="0"/>
                  </a:moveTo>
                  <a:lnTo>
                    <a:pt x="406400" y="0"/>
                  </a:lnTo>
                  <a:lnTo>
                    <a:pt x="203200" y="888733"/>
                  </a:lnTo>
                  <a:lnTo>
                    <a:pt x="0" y="888733"/>
                  </a:lnTo>
                  <a:lnTo>
                    <a:pt x="203200" y="0"/>
                  </a:lnTo>
                  <a:close/>
                </a:path>
              </a:pathLst>
            </a:custGeom>
            <a:solidFill>
              <a:srgbClr val="F9C401"/>
            </a:solidFill>
          </p:spPr>
        </p:sp>
        <p:sp>
          <p:nvSpPr>
            <p:cNvPr name="TextBox 4" id="4"/>
            <p:cNvSpPr txBox="true"/>
            <p:nvPr/>
          </p:nvSpPr>
          <p:spPr>
            <a:xfrm>
              <a:off x="101600" y="-38100"/>
              <a:ext cx="203200" cy="926833"/>
            </a:xfrm>
            <a:prstGeom prst="rect">
              <a:avLst/>
            </a:prstGeom>
          </p:spPr>
          <p:txBody>
            <a:bodyPr anchor="ctr" rtlCol="false" tIns="50800" lIns="50800" bIns="50800" rIns="50800"/>
            <a:lstStyle/>
            <a:p>
              <a:pPr algn="ctr">
                <a:lnSpc>
                  <a:spcPts val="1819"/>
                </a:lnSpc>
                <a:spcBef>
                  <a:spcPct val="0"/>
                </a:spcBef>
              </a:pPr>
            </a:p>
          </p:txBody>
        </p:sp>
      </p:grpSp>
      <p:grpSp>
        <p:nvGrpSpPr>
          <p:cNvPr name="Group 5" id="5"/>
          <p:cNvGrpSpPr/>
          <p:nvPr/>
        </p:nvGrpSpPr>
        <p:grpSpPr>
          <a:xfrm rot="0">
            <a:off x="10010677" y="1028700"/>
            <a:ext cx="8277323" cy="9258300"/>
            <a:chOff x="0" y="0"/>
            <a:chExt cx="794566" cy="888733"/>
          </a:xfrm>
        </p:grpSpPr>
        <p:sp>
          <p:nvSpPr>
            <p:cNvPr name="Freeform 6" id="6"/>
            <p:cNvSpPr/>
            <p:nvPr/>
          </p:nvSpPr>
          <p:spPr>
            <a:xfrm flipH="false" flipV="false" rot="0">
              <a:off x="0" y="0"/>
              <a:ext cx="794566" cy="888733"/>
            </a:xfrm>
            <a:custGeom>
              <a:avLst/>
              <a:gdLst/>
              <a:ahLst/>
              <a:cxnLst/>
              <a:rect r="r" b="b" t="t" l="l"/>
              <a:pathLst>
                <a:path h="888733" w="794566">
                  <a:moveTo>
                    <a:pt x="203200" y="0"/>
                  </a:moveTo>
                  <a:lnTo>
                    <a:pt x="794566" y="0"/>
                  </a:lnTo>
                  <a:lnTo>
                    <a:pt x="591366" y="888733"/>
                  </a:lnTo>
                  <a:lnTo>
                    <a:pt x="0" y="888733"/>
                  </a:lnTo>
                  <a:lnTo>
                    <a:pt x="203200" y="0"/>
                  </a:lnTo>
                  <a:close/>
                </a:path>
              </a:pathLst>
            </a:custGeom>
            <a:solidFill>
              <a:srgbClr val="262626"/>
            </a:solidFill>
          </p:spPr>
        </p:sp>
        <p:sp>
          <p:nvSpPr>
            <p:cNvPr name="TextBox 7" id="7"/>
            <p:cNvSpPr txBox="true"/>
            <p:nvPr/>
          </p:nvSpPr>
          <p:spPr>
            <a:xfrm>
              <a:off x="101600" y="-38100"/>
              <a:ext cx="591366" cy="926833"/>
            </a:xfrm>
            <a:prstGeom prst="rect">
              <a:avLst/>
            </a:prstGeom>
          </p:spPr>
          <p:txBody>
            <a:bodyPr anchor="ctr" rtlCol="false" tIns="50800" lIns="50800" bIns="50800" rIns="50800"/>
            <a:lstStyle/>
            <a:p>
              <a:pPr algn="ctr">
                <a:lnSpc>
                  <a:spcPts val="1819"/>
                </a:lnSpc>
                <a:spcBef>
                  <a:spcPct val="0"/>
                </a:spcBef>
              </a:pPr>
            </a:p>
          </p:txBody>
        </p:sp>
      </p:grpSp>
      <p:grpSp>
        <p:nvGrpSpPr>
          <p:cNvPr name="Group 8" id="8"/>
          <p:cNvGrpSpPr/>
          <p:nvPr/>
        </p:nvGrpSpPr>
        <p:grpSpPr>
          <a:xfrm rot="0">
            <a:off x="16587078" y="8985210"/>
            <a:ext cx="1892849" cy="546180"/>
            <a:chOff x="0" y="0"/>
            <a:chExt cx="3105041" cy="895957"/>
          </a:xfrm>
        </p:grpSpPr>
        <p:sp>
          <p:nvSpPr>
            <p:cNvPr name="Freeform 9" id="9"/>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10" id="10"/>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sp>
        <p:nvSpPr>
          <p:cNvPr name="TextBox 11" id="11"/>
          <p:cNvSpPr txBox="true"/>
          <p:nvPr/>
        </p:nvSpPr>
        <p:spPr>
          <a:xfrm rot="0">
            <a:off x="16757036" y="9120187"/>
            <a:ext cx="502264" cy="285651"/>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02</a:t>
            </a:r>
          </a:p>
        </p:txBody>
      </p:sp>
      <p:sp>
        <p:nvSpPr>
          <p:cNvPr name="TextBox 12" id="12"/>
          <p:cNvSpPr txBox="true"/>
          <p:nvPr/>
        </p:nvSpPr>
        <p:spPr>
          <a:xfrm rot="0">
            <a:off x="2995243" y="415850"/>
            <a:ext cx="7278445" cy="793750"/>
          </a:xfrm>
          <a:prstGeom prst="rect">
            <a:avLst/>
          </a:prstGeom>
        </p:spPr>
        <p:txBody>
          <a:bodyPr anchor="t" rtlCol="false" tIns="0" lIns="0" bIns="0" rIns="0">
            <a:spAutoFit/>
          </a:bodyPr>
          <a:lstStyle/>
          <a:p>
            <a:pPr algn="l">
              <a:lnSpc>
                <a:spcPts val="6049"/>
              </a:lnSpc>
            </a:pPr>
            <a:r>
              <a:rPr lang="en-US" b="true" sz="5499">
                <a:solidFill>
                  <a:srgbClr val="262626"/>
                </a:solidFill>
                <a:latin typeface="Barlow SemiCondensed Bold"/>
                <a:ea typeface="Barlow SemiCondensed Bold"/>
                <a:cs typeface="Barlow SemiCondensed Bold"/>
                <a:sym typeface="Barlow SemiCondensed Bold"/>
              </a:rPr>
              <a:t>TABLE OF CONTENTS</a:t>
            </a:r>
          </a:p>
        </p:txBody>
      </p:sp>
      <p:sp>
        <p:nvSpPr>
          <p:cNvPr name="TextBox 13" id="13"/>
          <p:cNvSpPr txBox="true"/>
          <p:nvPr/>
        </p:nvSpPr>
        <p:spPr>
          <a:xfrm rot="0">
            <a:off x="2774340" y="1797336"/>
            <a:ext cx="1666314" cy="1176730"/>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01</a:t>
            </a:r>
          </a:p>
          <a:p>
            <a:pPr algn="l">
              <a:lnSpc>
                <a:spcPts val="3397"/>
              </a:lnSpc>
            </a:pPr>
          </a:p>
        </p:txBody>
      </p:sp>
      <p:sp>
        <p:nvSpPr>
          <p:cNvPr name="Freeform 14" id="14"/>
          <p:cNvSpPr/>
          <p:nvPr/>
        </p:nvSpPr>
        <p:spPr>
          <a:xfrm flipH="false" flipV="false" rot="0">
            <a:off x="0" y="9032469"/>
            <a:ext cx="1853840" cy="225831"/>
          </a:xfrm>
          <a:custGeom>
            <a:avLst/>
            <a:gdLst/>
            <a:ahLst/>
            <a:cxnLst/>
            <a:rect r="r" b="b" t="t" l="l"/>
            <a:pathLst>
              <a:path h="225831" w="1853840">
                <a:moveTo>
                  <a:pt x="0" y="0"/>
                </a:moveTo>
                <a:lnTo>
                  <a:pt x="1853840" y="0"/>
                </a:lnTo>
                <a:lnTo>
                  <a:pt x="1853840" y="225831"/>
                </a:lnTo>
                <a:lnTo>
                  <a:pt x="0" y="22583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5" id="15"/>
          <p:cNvSpPr txBox="true"/>
          <p:nvPr/>
        </p:nvSpPr>
        <p:spPr>
          <a:xfrm rot="0">
            <a:off x="-2568463" y="2233421"/>
            <a:ext cx="2497574" cy="580390"/>
          </a:xfrm>
          <a:prstGeom prst="rect">
            <a:avLst/>
          </a:prstGeom>
        </p:spPr>
        <p:txBody>
          <a:bodyPr anchor="t" rtlCol="false" tIns="0" lIns="0" bIns="0" rIns="0">
            <a:spAutoFit/>
          </a:bodyPr>
          <a:lstStyle/>
          <a:p>
            <a:pPr algn="ctr" marL="0" indent="0" lvl="0">
              <a:lnSpc>
                <a:spcPts val="4759"/>
              </a:lnSpc>
              <a:spcBef>
                <a:spcPct val="0"/>
              </a:spcBef>
            </a:pPr>
            <a:r>
              <a:rPr lang="en-US" sz="3399">
                <a:solidFill>
                  <a:srgbClr val="000000"/>
                </a:solidFill>
                <a:latin typeface="Open Sans"/>
                <a:ea typeface="Open Sans"/>
                <a:cs typeface="Open Sans"/>
                <a:sym typeface="Open Sans"/>
              </a:rPr>
              <a:t>Introduction</a:t>
            </a:r>
          </a:p>
        </p:txBody>
      </p:sp>
      <p:sp>
        <p:nvSpPr>
          <p:cNvPr name="TextBox 16" id="16"/>
          <p:cNvSpPr txBox="true"/>
          <p:nvPr/>
        </p:nvSpPr>
        <p:spPr>
          <a:xfrm rot="0">
            <a:off x="3780685" y="1835791"/>
            <a:ext cx="2904035"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Introduction</a:t>
            </a:r>
          </a:p>
        </p:txBody>
      </p:sp>
      <p:sp>
        <p:nvSpPr>
          <p:cNvPr name="TextBox 17" id="17"/>
          <p:cNvSpPr txBox="true"/>
          <p:nvPr/>
        </p:nvSpPr>
        <p:spPr>
          <a:xfrm rot="0">
            <a:off x="2774340" y="2638990"/>
            <a:ext cx="1666314" cy="715721"/>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02</a:t>
            </a:r>
          </a:p>
        </p:txBody>
      </p:sp>
      <p:sp>
        <p:nvSpPr>
          <p:cNvPr name="TextBox 18" id="18"/>
          <p:cNvSpPr txBox="true"/>
          <p:nvPr/>
        </p:nvSpPr>
        <p:spPr>
          <a:xfrm rot="0">
            <a:off x="3752845" y="2787656"/>
            <a:ext cx="4372689"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Problem Statement</a:t>
            </a:r>
          </a:p>
        </p:txBody>
      </p:sp>
      <p:sp>
        <p:nvSpPr>
          <p:cNvPr name="TextBox 19" id="19"/>
          <p:cNvSpPr txBox="true"/>
          <p:nvPr/>
        </p:nvSpPr>
        <p:spPr>
          <a:xfrm rot="0">
            <a:off x="2803855" y="3701421"/>
            <a:ext cx="1666314" cy="715721"/>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03</a:t>
            </a:r>
          </a:p>
        </p:txBody>
      </p:sp>
      <p:sp>
        <p:nvSpPr>
          <p:cNvPr name="TextBox 20" id="20"/>
          <p:cNvSpPr txBox="true"/>
          <p:nvPr/>
        </p:nvSpPr>
        <p:spPr>
          <a:xfrm rot="0">
            <a:off x="2803855" y="4687651"/>
            <a:ext cx="1666314" cy="715721"/>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04</a:t>
            </a:r>
          </a:p>
        </p:txBody>
      </p:sp>
      <p:sp>
        <p:nvSpPr>
          <p:cNvPr name="TextBox 21" id="21"/>
          <p:cNvSpPr txBox="true"/>
          <p:nvPr/>
        </p:nvSpPr>
        <p:spPr>
          <a:xfrm rot="0">
            <a:off x="2803855" y="5673882"/>
            <a:ext cx="1666314" cy="715721"/>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05</a:t>
            </a:r>
          </a:p>
        </p:txBody>
      </p:sp>
      <p:sp>
        <p:nvSpPr>
          <p:cNvPr name="TextBox 22" id="22"/>
          <p:cNvSpPr txBox="true"/>
          <p:nvPr/>
        </p:nvSpPr>
        <p:spPr>
          <a:xfrm rot="0">
            <a:off x="2774340" y="6659859"/>
            <a:ext cx="1666314" cy="715721"/>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06</a:t>
            </a:r>
          </a:p>
        </p:txBody>
      </p:sp>
      <p:sp>
        <p:nvSpPr>
          <p:cNvPr name="TextBox 23" id="23"/>
          <p:cNvSpPr txBox="true"/>
          <p:nvPr/>
        </p:nvSpPr>
        <p:spPr>
          <a:xfrm rot="0">
            <a:off x="2774340" y="7684190"/>
            <a:ext cx="1666314" cy="715721"/>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07</a:t>
            </a:r>
          </a:p>
        </p:txBody>
      </p:sp>
      <p:sp>
        <p:nvSpPr>
          <p:cNvPr name="TextBox 24" id="24"/>
          <p:cNvSpPr txBox="true"/>
          <p:nvPr/>
        </p:nvSpPr>
        <p:spPr>
          <a:xfrm rot="0">
            <a:off x="3827509" y="3775754"/>
            <a:ext cx="3599379"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Poject Objective</a:t>
            </a:r>
          </a:p>
        </p:txBody>
      </p:sp>
      <p:sp>
        <p:nvSpPr>
          <p:cNvPr name="TextBox 25" id="25"/>
          <p:cNvSpPr txBox="true"/>
          <p:nvPr/>
        </p:nvSpPr>
        <p:spPr>
          <a:xfrm rot="0">
            <a:off x="3850057" y="4763851"/>
            <a:ext cx="3848933"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System Overview</a:t>
            </a:r>
          </a:p>
        </p:txBody>
      </p:sp>
      <p:sp>
        <p:nvSpPr>
          <p:cNvPr name="TextBox 26" id="26"/>
          <p:cNvSpPr txBox="true"/>
          <p:nvPr/>
        </p:nvSpPr>
        <p:spPr>
          <a:xfrm rot="0">
            <a:off x="3788531" y="5750082"/>
            <a:ext cx="5019437"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Hardware Component</a:t>
            </a:r>
          </a:p>
        </p:txBody>
      </p:sp>
      <p:sp>
        <p:nvSpPr>
          <p:cNvPr name="TextBox 27" id="27"/>
          <p:cNvSpPr txBox="true"/>
          <p:nvPr/>
        </p:nvSpPr>
        <p:spPr>
          <a:xfrm rot="0">
            <a:off x="4049986" y="6770425"/>
            <a:ext cx="2570797"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Challenges </a:t>
            </a:r>
          </a:p>
        </p:txBody>
      </p:sp>
      <p:sp>
        <p:nvSpPr>
          <p:cNvPr name="TextBox 28" id="28"/>
          <p:cNvSpPr txBox="true"/>
          <p:nvPr/>
        </p:nvSpPr>
        <p:spPr>
          <a:xfrm rot="0">
            <a:off x="4038258" y="7798490"/>
            <a:ext cx="2793444"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Future Work</a:t>
            </a:r>
          </a:p>
        </p:txBody>
      </p:sp>
      <p:sp>
        <p:nvSpPr>
          <p:cNvPr name="TextBox 29" id="29"/>
          <p:cNvSpPr txBox="true"/>
          <p:nvPr/>
        </p:nvSpPr>
        <p:spPr>
          <a:xfrm rot="0">
            <a:off x="2774340" y="8749720"/>
            <a:ext cx="1666314" cy="715721"/>
          </a:xfrm>
          <a:prstGeom prst="rect">
            <a:avLst/>
          </a:prstGeom>
        </p:spPr>
        <p:txBody>
          <a:bodyPr anchor="t" rtlCol="false" tIns="0" lIns="0" bIns="0" rIns="0">
            <a:spAutoFit/>
          </a:bodyPr>
          <a:lstStyle/>
          <a:p>
            <a:pPr algn="l">
              <a:lnSpc>
                <a:spcPts val="5947"/>
              </a:lnSpc>
            </a:pPr>
            <a:r>
              <a:rPr lang="en-US" sz="3964">
                <a:solidFill>
                  <a:srgbClr val="000000"/>
                </a:solidFill>
                <a:latin typeface="Montserrat"/>
                <a:ea typeface="Montserrat"/>
                <a:cs typeface="Montserrat"/>
                <a:sym typeface="Montserrat"/>
              </a:rPr>
              <a:t>08</a:t>
            </a:r>
          </a:p>
        </p:txBody>
      </p:sp>
      <p:sp>
        <p:nvSpPr>
          <p:cNvPr name="TextBox 30" id="30"/>
          <p:cNvSpPr txBox="true"/>
          <p:nvPr/>
        </p:nvSpPr>
        <p:spPr>
          <a:xfrm rot="0">
            <a:off x="3752845" y="8749347"/>
            <a:ext cx="4792563" cy="646430"/>
          </a:xfrm>
          <a:prstGeom prst="rect">
            <a:avLst/>
          </a:prstGeom>
        </p:spPr>
        <p:txBody>
          <a:bodyPr anchor="t" rtlCol="false" tIns="0" lIns="0" bIns="0" rIns="0">
            <a:spAutoFit/>
          </a:bodyPr>
          <a:lstStyle/>
          <a:p>
            <a:pPr algn="ctr" marL="0" indent="0" lvl="0">
              <a:lnSpc>
                <a:spcPts val="5319"/>
              </a:lnSpc>
              <a:spcBef>
                <a:spcPct val="0"/>
              </a:spcBef>
            </a:pPr>
            <a:r>
              <a:rPr lang="en-US" sz="3799">
                <a:solidFill>
                  <a:srgbClr val="000000"/>
                </a:solidFill>
                <a:latin typeface="Open Sans"/>
                <a:ea typeface="Open Sans"/>
                <a:cs typeface="Open Sans"/>
                <a:sym typeface="Open Sans"/>
              </a:rPr>
              <a:t>Sof</a:t>
            </a:r>
            <a:r>
              <a:rPr lang="en-US" sz="3799">
                <a:solidFill>
                  <a:srgbClr val="000000"/>
                </a:solidFill>
                <a:latin typeface="Open Sans"/>
                <a:ea typeface="Open Sans"/>
                <a:cs typeface="Open Sans"/>
                <a:sym typeface="Open Sans"/>
              </a:rPr>
              <a:t>tware Component</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480929" y="0"/>
            <a:ext cx="4704040" cy="10287000"/>
            <a:chOff x="0" y="0"/>
            <a:chExt cx="406400" cy="888733"/>
          </a:xfrm>
        </p:grpSpPr>
        <p:sp>
          <p:nvSpPr>
            <p:cNvPr name="Freeform 3" id="3"/>
            <p:cNvSpPr/>
            <p:nvPr/>
          </p:nvSpPr>
          <p:spPr>
            <a:xfrm flipH="false" flipV="false" rot="0">
              <a:off x="0" y="0"/>
              <a:ext cx="406400" cy="888733"/>
            </a:xfrm>
            <a:custGeom>
              <a:avLst/>
              <a:gdLst/>
              <a:ahLst/>
              <a:cxnLst/>
              <a:rect r="r" b="b" t="t" l="l"/>
              <a:pathLst>
                <a:path h="888733" w="406400">
                  <a:moveTo>
                    <a:pt x="203200" y="0"/>
                  </a:moveTo>
                  <a:lnTo>
                    <a:pt x="406400" y="0"/>
                  </a:lnTo>
                  <a:lnTo>
                    <a:pt x="203200" y="888733"/>
                  </a:lnTo>
                  <a:lnTo>
                    <a:pt x="0" y="888733"/>
                  </a:lnTo>
                  <a:lnTo>
                    <a:pt x="203200" y="0"/>
                  </a:lnTo>
                  <a:close/>
                </a:path>
              </a:pathLst>
            </a:custGeom>
            <a:solidFill>
              <a:srgbClr val="F9C401"/>
            </a:solidFill>
          </p:spPr>
        </p:sp>
        <p:sp>
          <p:nvSpPr>
            <p:cNvPr name="TextBox 4" id="4"/>
            <p:cNvSpPr txBox="true"/>
            <p:nvPr/>
          </p:nvSpPr>
          <p:spPr>
            <a:xfrm>
              <a:off x="101600" y="-38100"/>
              <a:ext cx="203200" cy="926833"/>
            </a:xfrm>
            <a:prstGeom prst="rect">
              <a:avLst/>
            </a:prstGeom>
          </p:spPr>
          <p:txBody>
            <a:bodyPr anchor="ctr" rtlCol="false" tIns="50800" lIns="50800" bIns="50800" rIns="50800"/>
            <a:lstStyle/>
            <a:p>
              <a:pPr algn="ctr">
                <a:lnSpc>
                  <a:spcPts val="1819"/>
                </a:lnSpc>
                <a:spcBef>
                  <a:spcPct val="0"/>
                </a:spcBef>
              </a:pPr>
            </a:p>
          </p:txBody>
        </p:sp>
      </p:grpSp>
      <p:grpSp>
        <p:nvGrpSpPr>
          <p:cNvPr name="Group 5" id="5"/>
          <p:cNvGrpSpPr/>
          <p:nvPr/>
        </p:nvGrpSpPr>
        <p:grpSpPr>
          <a:xfrm rot="0">
            <a:off x="10010677" y="814027"/>
            <a:ext cx="8612791" cy="9472973"/>
            <a:chOff x="0" y="0"/>
            <a:chExt cx="808033" cy="888733"/>
          </a:xfrm>
        </p:grpSpPr>
        <p:sp>
          <p:nvSpPr>
            <p:cNvPr name="Freeform 6" id="6"/>
            <p:cNvSpPr/>
            <p:nvPr/>
          </p:nvSpPr>
          <p:spPr>
            <a:xfrm flipH="false" flipV="false" rot="0">
              <a:off x="0" y="0"/>
              <a:ext cx="808033" cy="888733"/>
            </a:xfrm>
            <a:custGeom>
              <a:avLst/>
              <a:gdLst/>
              <a:ahLst/>
              <a:cxnLst/>
              <a:rect r="r" b="b" t="t" l="l"/>
              <a:pathLst>
                <a:path h="888733" w="808033">
                  <a:moveTo>
                    <a:pt x="203200" y="0"/>
                  </a:moveTo>
                  <a:lnTo>
                    <a:pt x="808033" y="0"/>
                  </a:lnTo>
                  <a:lnTo>
                    <a:pt x="604833" y="888733"/>
                  </a:lnTo>
                  <a:lnTo>
                    <a:pt x="0" y="888733"/>
                  </a:lnTo>
                  <a:lnTo>
                    <a:pt x="203200" y="0"/>
                  </a:lnTo>
                  <a:close/>
                </a:path>
              </a:pathLst>
            </a:custGeom>
            <a:solidFill>
              <a:srgbClr val="262626"/>
            </a:solidFill>
          </p:spPr>
        </p:sp>
        <p:sp>
          <p:nvSpPr>
            <p:cNvPr name="TextBox 7" id="7"/>
            <p:cNvSpPr txBox="true"/>
            <p:nvPr/>
          </p:nvSpPr>
          <p:spPr>
            <a:xfrm>
              <a:off x="101600" y="-38100"/>
              <a:ext cx="604833" cy="926833"/>
            </a:xfrm>
            <a:prstGeom prst="rect">
              <a:avLst/>
            </a:prstGeom>
          </p:spPr>
          <p:txBody>
            <a:bodyPr anchor="ctr" rtlCol="false" tIns="50800" lIns="50800" bIns="50800" rIns="50800"/>
            <a:lstStyle/>
            <a:p>
              <a:pPr algn="ctr">
                <a:lnSpc>
                  <a:spcPts val="1819"/>
                </a:lnSpc>
                <a:spcBef>
                  <a:spcPct val="0"/>
                </a:spcBef>
              </a:pPr>
            </a:p>
          </p:txBody>
        </p:sp>
      </p:grpSp>
      <p:grpSp>
        <p:nvGrpSpPr>
          <p:cNvPr name="Group 8" id="8"/>
          <p:cNvGrpSpPr/>
          <p:nvPr/>
        </p:nvGrpSpPr>
        <p:grpSpPr>
          <a:xfrm rot="0">
            <a:off x="16587078" y="8985210"/>
            <a:ext cx="1892849" cy="546180"/>
            <a:chOff x="0" y="0"/>
            <a:chExt cx="3105041" cy="895957"/>
          </a:xfrm>
        </p:grpSpPr>
        <p:sp>
          <p:nvSpPr>
            <p:cNvPr name="Freeform 9" id="9"/>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10" id="10"/>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sp>
        <p:nvSpPr>
          <p:cNvPr name="TextBox 11" id="11"/>
          <p:cNvSpPr txBox="true"/>
          <p:nvPr/>
        </p:nvSpPr>
        <p:spPr>
          <a:xfrm rot="0">
            <a:off x="16757036" y="9120187"/>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04</a:t>
            </a:r>
          </a:p>
        </p:txBody>
      </p:sp>
      <p:sp>
        <p:nvSpPr>
          <p:cNvPr name="Freeform 12" id="12"/>
          <p:cNvSpPr/>
          <p:nvPr/>
        </p:nvSpPr>
        <p:spPr>
          <a:xfrm flipH="false" flipV="false" rot="0">
            <a:off x="0" y="9032469"/>
            <a:ext cx="1853840" cy="225831"/>
          </a:xfrm>
          <a:custGeom>
            <a:avLst/>
            <a:gdLst/>
            <a:ahLst/>
            <a:cxnLst/>
            <a:rect r="r" b="b" t="t" l="l"/>
            <a:pathLst>
              <a:path h="225831" w="1853840">
                <a:moveTo>
                  <a:pt x="0" y="0"/>
                </a:moveTo>
                <a:lnTo>
                  <a:pt x="1853840" y="0"/>
                </a:lnTo>
                <a:lnTo>
                  <a:pt x="1853840" y="225831"/>
                </a:lnTo>
                <a:lnTo>
                  <a:pt x="0" y="22583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a:grpSpLocks noChangeAspect="true"/>
          </p:cNvGrpSpPr>
          <p:nvPr/>
        </p:nvGrpSpPr>
        <p:grpSpPr>
          <a:xfrm rot="784564">
            <a:off x="11137568" y="2537753"/>
            <a:ext cx="6250160" cy="6250135"/>
            <a:chOff x="0" y="0"/>
            <a:chExt cx="6350025" cy="6350000"/>
          </a:xfrm>
        </p:grpSpPr>
        <p:sp>
          <p:nvSpPr>
            <p:cNvPr name="Freeform 14" id="14"/>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4"/>
              <a:stretch>
                <a:fillRect l="0" t="-16666" r="0" b="-16666"/>
              </a:stretch>
            </a:blipFill>
          </p:spPr>
        </p:sp>
      </p:grpSp>
      <p:sp>
        <p:nvSpPr>
          <p:cNvPr name="TextBox 15" id="15"/>
          <p:cNvSpPr txBox="true"/>
          <p:nvPr/>
        </p:nvSpPr>
        <p:spPr>
          <a:xfrm rot="0">
            <a:off x="2995243" y="415850"/>
            <a:ext cx="7278445" cy="793750"/>
          </a:xfrm>
          <a:prstGeom prst="rect">
            <a:avLst/>
          </a:prstGeom>
        </p:spPr>
        <p:txBody>
          <a:bodyPr anchor="t" rtlCol="false" tIns="0" lIns="0" bIns="0" rIns="0">
            <a:spAutoFit/>
          </a:bodyPr>
          <a:lstStyle/>
          <a:p>
            <a:pPr algn="l">
              <a:lnSpc>
                <a:spcPts val="6049"/>
              </a:lnSpc>
            </a:pPr>
            <a:r>
              <a:rPr lang="en-US" b="true" sz="5499">
                <a:solidFill>
                  <a:srgbClr val="262626"/>
                </a:solidFill>
                <a:latin typeface="Barlow SemiCondensed Bold"/>
                <a:ea typeface="Barlow SemiCondensed Bold"/>
                <a:cs typeface="Barlow SemiCondensed Bold"/>
                <a:sym typeface="Barlow SemiCondensed Bold"/>
              </a:rPr>
              <a:t>INTRODUCTION</a:t>
            </a:r>
          </a:p>
        </p:txBody>
      </p:sp>
      <p:sp>
        <p:nvSpPr>
          <p:cNvPr name="TextBox 16" id="16"/>
          <p:cNvSpPr txBox="true"/>
          <p:nvPr/>
        </p:nvSpPr>
        <p:spPr>
          <a:xfrm rot="0">
            <a:off x="-2568463" y="2233421"/>
            <a:ext cx="2497574" cy="580390"/>
          </a:xfrm>
          <a:prstGeom prst="rect">
            <a:avLst/>
          </a:prstGeom>
        </p:spPr>
        <p:txBody>
          <a:bodyPr anchor="t" rtlCol="false" tIns="0" lIns="0" bIns="0" rIns="0">
            <a:spAutoFit/>
          </a:bodyPr>
          <a:lstStyle/>
          <a:p>
            <a:pPr algn="ctr" marL="0" indent="0" lvl="0">
              <a:lnSpc>
                <a:spcPts val="4759"/>
              </a:lnSpc>
              <a:spcBef>
                <a:spcPct val="0"/>
              </a:spcBef>
            </a:pPr>
            <a:r>
              <a:rPr lang="en-US" sz="3399">
                <a:solidFill>
                  <a:srgbClr val="000000"/>
                </a:solidFill>
                <a:latin typeface="Open Sans"/>
                <a:ea typeface="Open Sans"/>
                <a:cs typeface="Open Sans"/>
                <a:sym typeface="Open Sans"/>
              </a:rPr>
              <a:t>Introduction</a:t>
            </a:r>
          </a:p>
        </p:txBody>
      </p:sp>
      <p:sp>
        <p:nvSpPr>
          <p:cNvPr name="TextBox 17" id="17"/>
          <p:cNvSpPr txBox="true"/>
          <p:nvPr/>
        </p:nvSpPr>
        <p:spPr>
          <a:xfrm rot="0">
            <a:off x="1028700" y="1986088"/>
            <a:ext cx="8981977" cy="4938040"/>
          </a:xfrm>
          <a:prstGeom prst="rect">
            <a:avLst/>
          </a:prstGeom>
        </p:spPr>
        <p:txBody>
          <a:bodyPr anchor="t" rtlCol="false" tIns="0" lIns="0" bIns="0" rIns="0">
            <a:spAutoFit/>
          </a:bodyPr>
          <a:lstStyle/>
          <a:p>
            <a:pPr algn="ctr" marL="0" indent="0" lvl="0">
              <a:lnSpc>
                <a:spcPts val="4394"/>
              </a:lnSpc>
              <a:spcBef>
                <a:spcPct val="0"/>
              </a:spcBef>
            </a:pPr>
            <a:r>
              <a:rPr lang="en-US" sz="3138">
                <a:solidFill>
                  <a:srgbClr val="000000"/>
                </a:solidFill>
                <a:latin typeface="Open Sans"/>
                <a:ea typeface="Open Sans"/>
                <a:cs typeface="Open Sans"/>
                <a:sym typeface="Open Sans"/>
              </a:rPr>
              <a:t>The Cave Exploration Car project is designed to access areas that are difficult or unsafe for humans. The car is equipped with sensors to measure temperature, gas levels, and battery status. It also features a movable camera that streams video to a handheld phone for remote control, an ultrasonic sensor to detect obstacles and temporarily stop, and a smart lighting system that automatically turns on in the dark.</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529467" y="0"/>
            <a:ext cx="9687195" cy="10287000"/>
            <a:chOff x="0" y="0"/>
            <a:chExt cx="843716" cy="895957"/>
          </a:xfrm>
        </p:grpSpPr>
        <p:sp>
          <p:nvSpPr>
            <p:cNvPr name="Freeform 3" id="3"/>
            <p:cNvSpPr/>
            <p:nvPr/>
          </p:nvSpPr>
          <p:spPr>
            <a:xfrm flipH="false" flipV="false" rot="0">
              <a:off x="0" y="0"/>
              <a:ext cx="843716" cy="895957"/>
            </a:xfrm>
            <a:custGeom>
              <a:avLst/>
              <a:gdLst/>
              <a:ahLst/>
              <a:cxnLst/>
              <a:rect r="r" b="b" t="t" l="l"/>
              <a:pathLst>
                <a:path h="895957" w="843716">
                  <a:moveTo>
                    <a:pt x="203200" y="0"/>
                  </a:moveTo>
                  <a:lnTo>
                    <a:pt x="843716" y="0"/>
                  </a:lnTo>
                  <a:lnTo>
                    <a:pt x="640516" y="895957"/>
                  </a:lnTo>
                  <a:lnTo>
                    <a:pt x="0" y="895957"/>
                  </a:lnTo>
                  <a:lnTo>
                    <a:pt x="203200" y="0"/>
                  </a:lnTo>
                  <a:close/>
                </a:path>
              </a:pathLst>
            </a:custGeom>
            <a:solidFill>
              <a:srgbClr val="262626"/>
            </a:solidFill>
          </p:spPr>
        </p:sp>
        <p:sp>
          <p:nvSpPr>
            <p:cNvPr name="TextBox 4" id="4"/>
            <p:cNvSpPr txBox="true"/>
            <p:nvPr/>
          </p:nvSpPr>
          <p:spPr>
            <a:xfrm>
              <a:off x="101600" y="-38100"/>
              <a:ext cx="640516"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6587078" y="898521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a:grpSpLocks noChangeAspect="true"/>
          </p:cNvGrpSpPr>
          <p:nvPr/>
        </p:nvGrpSpPr>
        <p:grpSpPr>
          <a:xfrm rot="727574">
            <a:off x="1664625" y="2102366"/>
            <a:ext cx="7157848" cy="7157819"/>
            <a:chOff x="0" y="0"/>
            <a:chExt cx="6350025" cy="6350000"/>
          </a:xfrm>
        </p:grpSpPr>
        <p:sp>
          <p:nvSpPr>
            <p:cNvPr name="Freeform 9" id="9"/>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2"/>
              <a:stretch>
                <a:fillRect l="0" t="-9612" r="0" b="-9612"/>
              </a:stretch>
            </a:blipFill>
          </p:spPr>
        </p:sp>
      </p:grpSp>
      <p:sp>
        <p:nvSpPr>
          <p:cNvPr name="TextBox 10" id="10"/>
          <p:cNvSpPr txBox="true"/>
          <p:nvPr/>
        </p:nvSpPr>
        <p:spPr>
          <a:xfrm rot="0">
            <a:off x="15440809" y="3223550"/>
            <a:ext cx="647990" cy="533400"/>
          </a:xfrm>
          <a:prstGeom prst="rect">
            <a:avLst/>
          </a:prstGeom>
        </p:spPr>
        <p:txBody>
          <a:bodyPr anchor="t" rtlCol="false" tIns="0" lIns="0" bIns="0" rIns="0">
            <a:spAutoFit/>
          </a:bodyPr>
          <a:lstStyle/>
          <a:p>
            <a:pPr algn="ctr">
              <a:lnSpc>
                <a:spcPts val="4272"/>
              </a:lnSpc>
            </a:pPr>
            <a:r>
              <a:rPr lang="en-US" b="true" sz="3560">
                <a:solidFill>
                  <a:srgbClr val="F3AF11"/>
                </a:solidFill>
                <a:latin typeface="Be Vietnam Ultra-Bold"/>
                <a:ea typeface="Be Vietnam Ultra-Bold"/>
                <a:cs typeface="Be Vietnam Ultra-Bold"/>
                <a:sym typeface="Be Vietnam Ultra-Bold"/>
              </a:rPr>
              <a:t>02</a:t>
            </a:r>
          </a:p>
        </p:txBody>
      </p:sp>
      <p:sp>
        <p:nvSpPr>
          <p:cNvPr name="AutoShape 11" id="11"/>
          <p:cNvSpPr/>
          <p:nvPr/>
        </p:nvSpPr>
        <p:spPr>
          <a:xfrm>
            <a:off x="10988188" y="3735285"/>
            <a:ext cx="979611" cy="0"/>
          </a:xfrm>
          <a:prstGeom prst="line">
            <a:avLst/>
          </a:prstGeom>
          <a:ln cap="rnd" w="9525">
            <a:solidFill>
              <a:srgbClr val="EFD3A3"/>
            </a:solidFill>
            <a:prstDash val="solid"/>
            <a:headEnd type="none" len="sm" w="sm"/>
            <a:tailEnd type="none" len="sm" w="sm"/>
          </a:ln>
        </p:spPr>
      </p:sp>
      <p:sp>
        <p:nvSpPr>
          <p:cNvPr name="AutoShape 12" id="12"/>
          <p:cNvSpPr/>
          <p:nvPr/>
        </p:nvSpPr>
        <p:spPr>
          <a:xfrm>
            <a:off x="15237694" y="3756762"/>
            <a:ext cx="1054221" cy="0"/>
          </a:xfrm>
          <a:prstGeom prst="line">
            <a:avLst/>
          </a:prstGeom>
          <a:ln cap="rnd" w="9525">
            <a:solidFill>
              <a:srgbClr val="EFD3A3"/>
            </a:solidFill>
            <a:prstDash val="solid"/>
            <a:headEnd type="none" len="sm" w="sm"/>
            <a:tailEnd type="none" len="sm" w="sm"/>
          </a:ln>
        </p:spPr>
      </p:sp>
      <p:sp>
        <p:nvSpPr>
          <p:cNvPr name="AutoShape 13" id="13"/>
          <p:cNvSpPr/>
          <p:nvPr/>
        </p:nvSpPr>
        <p:spPr>
          <a:xfrm>
            <a:off x="13336818" y="6886453"/>
            <a:ext cx="979611" cy="0"/>
          </a:xfrm>
          <a:prstGeom prst="line">
            <a:avLst/>
          </a:prstGeom>
          <a:ln cap="rnd" w="9525">
            <a:solidFill>
              <a:srgbClr val="EFD3A3"/>
            </a:solidFill>
            <a:prstDash val="solid"/>
            <a:headEnd type="none" len="sm" w="sm"/>
            <a:tailEnd type="none" len="sm" w="sm"/>
          </a:ln>
        </p:spPr>
      </p:sp>
      <p:sp>
        <p:nvSpPr>
          <p:cNvPr name="TextBox 14" id="14"/>
          <p:cNvSpPr txBox="true"/>
          <p:nvPr/>
        </p:nvSpPr>
        <p:spPr>
          <a:xfrm rot="0">
            <a:off x="10513516" y="650875"/>
            <a:ext cx="6243520" cy="793750"/>
          </a:xfrm>
          <a:prstGeom prst="rect">
            <a:avLst/>
          </a:prstGeom>
        </p:spPr>
        <p:txBody>
          <a:bodyPr anchor="t" rtlCol="false" tIns="0" lIns="0" bIns="0" rIns="0">
            <a:spAutoFit/>
          </a:bodyPr>
          <a:lstStyle/>
          <a:p>
            <a:pPr algn="l">
              <a:lnSpc>
                <a:spcPts val="6049"/>
              </a:lnSpc>
            </a:pPr>
            <a:r>
              <a:rPr lang="en-US" b="true" sz="5499">
                <a:solidFill>
                  <a:srgbClr val="262626"/>
                </a:solidFill>
                <a:latin typeface="Barlow SemiCondensed Bold"/>
                <a:ea typeface="Barlow SemiCondensed Bold"/>
                <a:cs typeface="Barlow SemiCondensed Bold"/>
                <a:sym typeface="Barlow SemiCondensed Bold"/>
              </a:rPr>
              <a:t>PROBLEM STATEMENT</a:t>
            </a:r>
          </a:p>
        </p:txBody>
      </p:sp>
      <p:sp>
        <p:nvSpPr>
          <p:cNvPr name="TextBox 15" id="15"/>
          <p:cNvSpPr txBox="true"/>
          <p:nvPr/>
        </p:nvSpPr>
        <p:spPr>
          <a:xfrm rot="0">
            <a:off x="16757036" y="9120187"/>
            <a:ext cx="502264" cy="285651"/>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03</a:t>
            </a:r>
          </a:p>
        </p:txBody>
      </p:sp>
      <p:sp>
        <p:nvSpPr>
          <p:cNvPr name="TextBox 16" id="16"/>
          <p:cNvSpPr txBox="true"/>
          <p:nvPr/>
        </p:nvSpPr>
        <p:spPr>
          <a:xfrm rot="0">
            <a:off x="9494426" y="4169035"/>
            <a:ext cx="4337988" cy="2381250"/>
          </a:xfrm>
          <a:prstGeom prst="rect">
            <a:avLst/>
          </a:prstGeom>
        </p:spPr>
        <p:txBody>
          <a:bodyPr anchor="t" rtlCol="false" tIns="0" lIns="0" bIns="0" rIns="0">
            <a:spAutoFit/>
          </a:bodyPr>
          <a:lstStyle/>
          <a:p>
            <a:pPr algn="ctr">
              <a:lnSpc>
                <a:spcPts val="3783"/>
              </a:lnSpc>
            </a:pPr>
            <a:r>
              <a:rPr lang="en-US" b="true" sz="3153">
                <a:solidFill>
                  <a:srgbClr val="000000"/>
                </a:solidFill>
                <a:latin typeface="Lato Bold"/>
                <a:ea typeface="Lato Bold"/>
                <a:cs typeface="Lato Bold"/>
                <a:sym typeface="Lato Bold"/>
              </a:rPr>
              <a:t>Expl</a:t>
            </a:r>
            <a:r>
              <a:rPr lang="en-US" b="true" sz="3153">
                <a:solidFill>
                  <a:srgbClr val="000000"/>
                </a:solidFill>
                <a:latin typeface="Lato Bold"/>
                <a:ea typeface="Lato Bold"/>
                <a:cs typeface="Lato Bold"/>
                <a:sym typeface="Lato Bold"/>
              </a:rPr>
              <a:t>oring hazardous or hard-to-reach areas exposes humans to serious risks.</a:t>
            </a:r>
          </a:p>
          <a:p>
            <a:pPr algn="ctr">
              <a:lnSpc>
                <a:spcPts val="3783"/>
              </a:lnSpc>
            </a:pPr>
          </a:p>
        </p:txBody>
      </p:sp>
      <p:sp>
        <p:nvSpPr>
          <p:cNvPr name="TextBox 17" id="17"/>
          <p:cNvSpPr txBox="true"/>
          <p:nvPr/>
        </p:nvSpPr>
        <p:spPr>
          <a:xfrm rot="0">
            <a:off x="14316429" y="4159510"/>
            <a:ext cx="3961676" cy="2464761"/>
          </a:xfrm>
          <a:prstGeom prst="rect">
            <a:avLst/>
          </a:prstGeom>
        </p:spPr>
        <p:txBody>
          <a:bodyPr anchor="t" rtlCol="false" tIns="0" lIns="0" bIns="0" rIns="0">
            <a:spAutoFit/>
          </a:bodyPr>
          <a:lstStyle/>
          <a:p>
            <a:pPr algn="ctr">
              <a:lnSpc>
                <a:spcPts val="3273"/>
              </a:lnSpc>
            </a:pPr>
            <a:r>
              <a:rPr lang="en-US" b="true" sz="2727">
                <a:solidFill>
                  <a:srgbClr val="000000"/>
                </a:solidFill>
                <a:latin typeface="Lato Bold"/>
                <a:ea typeface="Lato Bold"/>
                <a:cs typeface="Lato Bold"/>
                <a:sym typeface="Lato Bold"/>
              </a:rPr>
              <a:t>L</a:t>
            </a:r>
            <a:r>
              <a:rPr lang="en-US" b="true" sz="2727">
                <a:solidFill>
                  <a:srgbClr val="000000"/>
                </a:solidFill>
                <a:latin typeface="Lato Bold"/>
                <a:ea typeface="Lato Bold"/>
                <a:cs typeface="Lato Bold"/>
                <a:sym typeface="Lato Bold"/>
              </a:rPr>
              <a:t>ack of real-time environmental data (gas, temperature, tilt, obstacles, battery) makes exploration unsafe.</a:t>
            </a:r>
          </a:p>
          <a:p>
            <a:pPr algn="ctr">
              <a:lnSpc>
                <a:spcPts val="3273"/>
              </a:lnSpc>
            </a:pPr>
          </a:p>
        </p:txBody>
      </p:sp>
      <p:sp>
        <p:nvSpPr>
          <p:cNvPr name="TextBox 18" id="18"/>
          <p:cNvSpPr txBox="true"/>
          <p:nvPr/>
        </p:nvSpPr>
        <p:spPr>
          <a:xfrm rot="0">
            <a:off x="11176928" y="3195164"/>
            <a:ext cx="602130" cy="542925"/>
          </a:xfrm>
          <a:prstGeom prst="rect">
            <a:avLst/>
          </a:prstGeom>
        </p:spPr>
        <p:txBody>
          <a:bodyPr anchor="t" rtlCol="false" tIns="0" lIns="0" bIns="0" rIns="0">
            <a:spAutoFit/>
          </a:bodyPr>
          <a:lstStyle/>
          <a:p>
            <a:pPr algn="ctr">
              <a:lnSpc>
                <a:spcPts val="4209"/>
              </a:lnSpc>
            </a:pPr>
            <a:r>
              <a:rPr lang="en-US" b="true" sz="3508">
                <a:solidFill>
                  <a:srgbClr val="F3AF11"/>
                </a:solidFill>
                <a:latin typeface="Be Vietnam Ultra-Bold"/>
                <a:ea typeface="Be Vietnam Ultra-Bold"/>
                <a:cs typeface="Be Vietnam Ultra-Bold"/>
                <a:sym typeface="Be Vietnam Ultra-Bold"/>
              </a:rPr>
              <a:t>01</a:t>
            </a:r>
          </a:p>
        </p:txBody>
      </p:sp>
      <p:sp>
        <p:nvSpPr>
          <p:cNvPr name="TextBox 19" id="19"/>
          <p:cNvSpPr txBox="true"/>
          <p:nvPr/>
        </p:nvSpPr>
        <p:spPr>
          <a:xfrm rot="0">
            <a:off x="11477993" y="7177691"/>
            <a:ext cx="5109085" cy="2243229"/>
          </a:xfrm>
          <a:prstGeom prst="rect">
            <a:avLst/>
          </a:prstGeom>
        </p:spPr>
        <p:txBody>
          <a:bodyPr anchor="t" rtlCol="false" tIns="0" lIns="0" bIns="0" rIns="0">
            <a:spAutoFit/>
          </a:bodyPr>
          <a:lstStyle/>
          <a:p>
            <a:pPr algn="ctr">
              <a:lnSpc>
                <a:spcPts val="3569"/>
              </a:lnSpc>
            </a:pPr>
            <a:r>
              <a:rPr lang="en-US" b="true" sz="2974">
                <a:solidFill>
                  <a:srgbClr val="000000"/>
                </a:solidFill>
                <a:latin typeface="Lato Bold"/>
                <a:ea typeface="Lato Bold"/>
                <a:cs typeface="Lato Bold"/>
                <a:sym typeface="Lato Bold"/>
              </a:rPr>
              <a:t>Existing </a:t>
            </a:r>
            <a:r>
              <a:rPr lang="en-US" b="true" sz="2974">
                <a:solidFill>
                  <a:srgbClr val="000000"/>
                </a:solidFill>
                <a:latin typeface="Lato Bold"/>
                <a:ea typeface="Lato Bold"/>
                <a:cs typeface="Lato Bold"/>
                <a:sym typeface="Lato Bold"/>
              </a:rPr>
              <a:t>remote systems are often costly, limited in functionality, and do not provide full monitoring with live audio-visual feedback.</a:t>
            </a:r>
          </a:p>
        </p:txBody>
      </p:sp>
      <p:sp>
        <p:nvSpPr>
          <p:cNvPr name="TextBox 20" id="20"/>
          <p:cNvSpPr txBox="true"/>
          <p:nvPr/>
        </p:nvSpPr>
        <p:spPr>
          <a:xfrm rot="0">
            <a:off x="13525559" y="6347801"/>
            <a:ext cx="602130" cy="542925"/>
          </a:xfrm>
          <a:prstGeom prst="rect">
            <a:avLst/>
          </a:prstGeom>
        </p:spPr>
        <p:txBody>
          <a:bodyPr anchor="t" rtlCol="false" tIns="0" lIns="0" bIns="0" rIns="0">
            <a:spAutoFit/>
          </a:bodyPr>
          <a:lstStyle/>
          <a:p>
            <a:pPr algn="ctr">
              <a:lnSpc>
                <a:spcPts val="4209"/>
              </a:lnSpc>
            </a:pPr>
            <a:r>
              <a:rPr lang="en-US" b="true" sz="3508">
                <a:solidFill>
                  <a:srgbClr val="F3AF11"/>
                </a:solidFill>
                <a:latin typeface="Be Vietnam Ultra-Bold"/>
                <a:ea typeface="Be Vietnam Ultra-Bold"/>
                <a:cs typeface="Be Vietnam Ultra-Bold"/>
                <a:sym typeface="Be Vietnam Ultra-Bold"/>
              </a:rPr>
              <a:t>03</a:t>
            </a:r>
          </a:p>
        </p:txBody>
      </p:sp>
    </p:spTree>
  </p:cSld>
  <p:clrMapOvr>
    <a:masterClrMapping/>
  </p:clrMapOvr>
</p:sld>
</file>

<file path=ppt/slides/slide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0" y="4223556"/>
            <a:ext cx="18288000" cy="6063444"/>
            <a:chOff x="0" y="0"/>
            <a:chExt cx="3348298" cy="1110139"/>
          </a:xfrm>
        </p:grpSpPr>
        <p:sp>
          <p:nvSpPr>
            <p:cNvPr name="Freeform 3" id="3"/>
            <p:cNvSpPr/>
            <p:nvPr/>
          </p:nvSpPr>
          <p:spPr>
            <a:xfrm flipH="false" flipV="false" rot="0">
              <a:off x="0" y="0"/>
              <a:ext cx="3348298" cy="1110139"/>
            </a:xfrm>
            <a:custGeom>
              <a:avLst/>
              <a:gdLst/>
              <a:ahLst/>
              <a:cxnLst/>
              <a:rect r="r" b="b" t="t" l="l"/>
              <a:pathLst>
                <a:path h="1110139" w="3348298">
                  <a:moveTo>
                    <a:pt x="0" y="0"/>
                  </a:moveTo>
                  <a:lnTo>
                    <a:pt x="3348298" y="0"/>
                  </a:lnTo>
                  <a:lnTo>
                    <a:pt x="3348298" y="1110139"/>
                  </a:lnTo>
                  <a:lnTo>
                    <a:pt x="0" y="1110139"/>
                  </a:lnTo>
                  <a:close/>
                </a:path>
              </a:pathLst>
            </a:custGeom>
            <a:solidFill>
              <a:srgbClr val="262626"/>
            </a:solidFill>
            <a:ln cap="sq">
              <a:noFill/>
              <a:prstDash val="solid"/>
              <a:miter/>
            </a:ln>
          </p:spPr>
        </p:sp>
        <p:sp>
          <p:nvSpPr>
            <p:cNvPr name="TextBox 4" id="4"/>
            <p:cNvSpPr txBox="true"/>
            <p:nvPr/>
          </p:nvSpPr>
          <p:spPr>
            <a:xfrm>
              <a:off x="0" y="0"/>
              <a:ext cx="3348298" cy="1110139"/>
            </a:xfrm>
            <a:prstGeom prst="rect">
              <a:avLst/>
            </a:prstGeom>
          </p:spPr>
          <p:txBody>
            <a:bodyPr anchor="ctr" rtlCol="false" tIns="50800" lIns="50800" bIns="50800" rIns="50800"/>
            <a:lstStyle/>
            <a:p>
              <a:pPr algn="ctr">
                <a:lnSpc>
                  <a:spcPts val="2160"/>
                </a:lnSpc>
              </a:pPr>
            </a:p>
          </p:txBody>
        </p:sp>
      </p:grpSp>
      <p:grpSp>
        <p:nvGrpSpPr>
          <p:cNvPr name="Group 5" id="5"/>
          <p:cNvGrpSpPr/>
          <p:nvPr/>
        </p:nvGrpSpPr>
        <p:grpSpPr>
          <a:xfrm rot="0">
            <a:off x="16587078" y="898521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719087" y="3665526"/>
            <a:ext cx="1116060" cy="111606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10" id="10"/>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11" id="11"/>
          <p:cNvGrpSpPr/>
          <p:nvPr/>
        </p:nvGrpSpPr>
        <p:grpSpPr>
          <a:xfrm rot="0">
            <a:off x="8370659" y="3665526"/>
            <a:ext cx="1116060" cy="111606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13" id="13"/>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14" id="14"/>
          <p:cNvSpPr txBox="true"/>
          <p:nvPr/>
        </p:nvSpPr>
        <p:spPr>
          <a:xfrm rot="0">
            <a:off x="16757036" y="9120187"/>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05</a:t>
            </a:r>
          </a:p>
        </p:txBody>
      </p:sp>
      <p:sp>
        <p:nvSpPr>
          <p:cNvPr name="TextBox 15" id="15"/>
          <p:cNvSpPr txBox="true"/>
          <p:nvPr/>
        </p:nvSpPr>
        <p:spPr>
          <a:xfrm rot="0">
            <a:off x="-132124" y="6224329"/>
            <a:ext cx="5934540" cy="409575"/>
          </a:xfrm>
          <a:prstGeom prst="rect">
            <a:avLst/>
          </a:prstGeom>
        </p:spPr>
        <p:txBody>
          <a:bodyPr anchor="t" rtlCol="false" tIns="0" lIns="0" bIns="0" rIns="0">
            <a:spAutoFit/>
          </a:bodyPr>
          <a:lstStyle/>
          <a:p>
            <a:pPr algn="ctr">
              <a:lnSpc>
                <a:spcPts val="3239"/>
              </a:lnSpc>
            </a:pPr>
            <a:r>
              <a:rPr lang="en-US" sz="2699" b="true">
                <a:solidFill>
                  <a:srgbClr val="FFFFFF"/>
                </a:solidFill>
                <a:latin typeface="Montserrat Bold"/>
                <a:ea typeface="Montserrat Bold"/>
                <a:cs typeface="Montserrat Bold"/>
                <a:sym typeface="Montserrat Bold"/>
              </a:rPr>
              <a:t>Safe Exploration</a:t>
            </a:r>
          </a:p>
        </p:txBody>
      </p:sp>
      <p:sp>
        <p:nvSpPr>
          <p:cNvPr name="TextBox 16" id="16"/>
          <p:cNvSpPr txBox="true"/>
          <p:nvPr/>
        </p:nvSpPr>
        <p:spPr>
          <a:xfrm rot="0">
            <a:off x="6527174" y="6224329"/>
            <a:ext cx="5233651" cy="409575"/>
          </a:xfrm>
          <a:prstGeom prst="rect">
            <a:avLst/>
          </a:prstGeom>
        </p:spPr>
        <p:txBody>
          <a:bodyPr anchor="t" rtlCol="false" tIns="0" lIns="0" bIns="0" rIns="0">
            <a:spAutoFit/>
          </a:bodyPr>
          <a:lstStyle/>
          <a:p>
            <a:pPr algn="ctr">
              <a:lnSpc>
                <a:spcPts val="3239"/>
              </a:lnSpc>
            </a:pPr>
            <a:r>
              <a:rPr lang="en-US" sz="2699" b="true">
                <a:solidFill>
                  <a:srgbClr val="FFFFFF"/>
                </a:solidFill>
                <a:latin typeface="Montserrat Bold"/>
                <a:ea typeface="Montserrat Bold"/>
                <a:cs typeface="Montserrat Bold"/>
                <a:sym typeface="Montserrat Bold"/>
              </a:rPr>
              <a:t>Real-time Monitoring</a:t>
            </a:r>
          </a:p>
        </p:txBody>
      </p:sp>
      <p:sp>
        <p:nvSpPr>
          <p:cNvPr name="TextBox 17" id="17"/>
          <p:cNvSpPr txBox="true"/>
          <p:nvPr/>
        </p:nvSpPr>
        <p:spPr>
          <a:xfrm rot="0">
            <a:off x="12300832" y="6224329"/>
            <a:ext cx="6345285" cy="409575"/>
          </a:xfrm>
          <a:prstGeom prst="rect">
            <a:avLst/>
          </a:prstGeom>
        </p:spPr>
        <p:txBody>
          <a:bodyPr anchor="t" rtlCol="false" tIns="0" lIns="0" bIns="0" rIns="0">
            <a:spAutoFit/>
          </a:bodyPr>
          <a:lstStyle/>
          <a:p>
            <a:pPr algn="ctr">
              <a:lnSpc>
                <a:spcPts val="3239"/>
              </a:lnSpc>
            </a:pPr>
            <a:r>
              <a:rPr lang="en-US" sz="2699" b="true">
                <a:solidFill>
                  <a:srgbClr val="FFFFFF"/>
                </a:solidFill>
                <a:latin typeface="Montserrat Bold"/>
                <a:ea typeface="Montserrat Bold"/>
                <a:cs typeface="Montserrat Bold"/>
                <a:sym typeface="Montserrat Bold"/>
              </a:rPr>
              <a:t>Live Streaming</a:t>
            </a:r>
          </a:p>
        </p:txBody>
      </p:sp>
      <p:sp>
        <p:nvSpPr>
          <p:cNvPr name="TextBox 18" id="18"/>
          <p:cNvSpPr txBox="true"/>
          <p:nvPr/>
        </p:nvSpPr>
        <p:spPr>
          <a:xfrm rot="0">
            <a:off x="5483621" y="1062026"/>
            <a:ext cx="7320757" cy="793750"/>
          </a:xfrm>
          <a:prstGeom prst="rect">
            <a:avLst/>
          </a:prstGeom>
        </p:spPr>
        <p:txBody>
          <a:bodyPr anchor="t" rtlCol="false" tIns="0" lIns="0" bIns="0" rIns="0">
            <a:spAutoFit/>
          </a:bodyPr>
          <a:lstStyle/>
          <a:p>
            <a:pPr algn="ctr">
              <a:lnSpc>
                <a:spcPts val="6049"/>
              </a:lnSpc>
            </a:pPr>
            <a:r>
              <a:rPr lang="en-US" b="true" sz="5499">
                <a:solidFill>
                  <a:srgbClr val="262626"/>
                </a:solidFill>
                <a:latin typeface="Barlow SemiCondensed Bold"/>
                <a:ea typeface="Barlow SemiCondensed Bold"/>
                <a:cs typeface="Barlow SemiCondensed Bold"/>
                <a:sym typeface="Barlow SemiCondensed Bold"/>
              </a:rPr>
              <a:t>PROJECT OBJECTIVES</a:t>
            </a:r>
          </a:p>
        </p:txBody>
      </p:sp>
      <p:sp>
        <p:nvSpPr>
          <p:cNvPr name="TextBox 19" id="19"/>
          <p:cNvSpPr txBox="true"/>
          <p:nvPr/>
        </p:nvSpPr>
        <p:spPr>
          <a:xfrm rot="0">
            <a:off x="1719087" y="3924788"/>
            <a:ext cx="1116060" cy="530860"/>
          </a:xfrm>
          <a:prstGeom prst="rect">
            <a:avLst/>
          </a:prstGeom>
        </p:spPr>
        <p:txBody>
          <a:bodyPr anchor="t" rtlCol="false" tIns="0" lIns="0" bIns="0" rIns="0">
            <a:spAutoFit/>
          </a:bodyPr>
          <a:lstStyle/>
          <a:p>
            <a:pPr algn="ctr">
              <a:lnSpc>
                <a:spcPts val="4339"/>
              </a:lnSpc>
              <a:spcBef>
                <a:spcPct val="0"/>
              </a:spcBef>
            </a:pPr>
            <a:r>
              <a:rPr lang="en-US" b="true" sz="3099">
                <a:solidFill>
                  <a:srgbClr val="FFFFFF"/>
                </a:solidFill>
                <a:latin typeface="Montserrat Bold"/>
                <a:ea typeface="Montserrat Bold"/>
                <a:cs typeface="Montserrat Bold"/>
                <a:sym typeface="Montserrat Bold"/>
              </a:rPr>
              <a:t>01</a:t>
            </a:r>
          </a:p>
        </p:txBody>
      </p:sp>
      <p:grpSp>
        <p:nvGrpSpPr>
          <p:cNvPr name="Group 20" id="20"/>
          <p:cNvGrpSpPr/>
          <p:nvPr/>
        </p:nvGrpSpPr>
        <p:grpSpPr>
          <a:xfrm rot="0">
            <a:off x="15087614" y="3665526"/>
            <a:ext cx="1116060" cy="1116060"/>
            <a:chOff x="0" y="0"/>
            <a:chExt cx="812800" cy="812800"/>
          </a:xfrm>
        </p:grpSpPr>
        <p:sp>
          <p:nvSpPr>
            <p:cNvPr name="Freeform 21" id="21"/>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22" id="22"/>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23" id="23"/>
          <p:cNvSpPr txBox="true"/>
          <p:nvPr/>
        </p:nvSpPr>
        <p:spPr>
          <a:xfrm rot="0">
            <a:off x="15087614" y="3924788"/>
            <a:ext cx="1116060" cy="530860"/>
          </a:xfrm>
          <a:prstGeom prst="rect">
            <a:avLst/>
          </a:prstGeom>
        </p:spPr>
        <p:txBody>
          <a:bodyPr anchor="t" rtlCol="false" tIns="0" lIns="0" bIns="0" rIns="0">
            <a:spAutoFit/>
          </a:bodyPr>
          <a:lstStyle/>
          <a:p>
            <a:pPr algn="ctr">
              <a:lnSpc>
                <a:spcPts val="4339"/>
              </a:lnSpc>
              <a:spcBef>
                <a:spcPct val="0"/>
              </a:spcBef>
            </a:pPr>
            <a:r>
              <a:rPr lang="en-US" b="true" sz="3099">
                <a:solidFill>
                  <a:srgbClr val="FFFFFF"/>
                </a:solidFill>
                <a:latin typeface="Montserrat Bold"/>
                <a:ea typeface="Montserrat Bold"/>
                <a:cs typeface="Montserrat Bold"/>
                <a:sym typeface="Montserrat Bold"/>
              </a:rPr>
              <a:t>03</a:t>
            </a:r>
          </a:p>
        </p:txBody>
      </p:sp>
      <p:sp>
        <p:nvSpPr>
          <p:cNvPr name="TextBox 24" id="24"/>
          <p:cNvSpPr txBox="true"/>
          <p:nvPr/>
        </p:nvSpPr>
        <p:spPr>
          <a:xfrm rot="0">
            <a:off x="8370659" y="3924788"/>
            <a:ext cx="1116060" cy="530860"/>
          </a:xfrm>
          <a:prstGeom prst="rect">
            <a:avLst/>
          </a:prstGeom>
        </p:spPr>
        <p:txBody>
          <a:bodyPr anchor="t" rtlCol="false" tIns="0" lIns="0" bIns="0" rIns="0">
            <a:spAutoFit/>
          </a:bodyPr>
          <a:lstStyle/>
          <a:p>
            <a:pPr algn="ctr">
              <a:lnSpc>
                <a:spcPts val="4339"/>
              </a:lnSpc>
              <a:spcBef>
                <a:spcPct val="0"/>
              </a:spcBef>
            </a:pPr>
            <a:r>
              <a:rPr lang="en-US" b="true" sz="3099">
                <a:solidFill>
                  <a:srgbClr val="FFFFFF"/>
                </a:solidFill>
                <a:latin typeface="Montserrat Bold"/>
                <a:ea typeface="Montserrat Bold"/>
                <a:cs typeface="Montserrat Bold"/>
                <a:sym typeface="Montserrat Bold"/>
              </a:rPr>
              <a:t>02</a:t>
            </a:r>
          </a:p>
        </p:txBody>
      </p:sp>
    </p:spTree>
  </p:cSld>
  <p:clrMapOvr>
    <a:masterClrMapping/>
  </p:clrMapOvr>
</p:sld>
</file>

<file path=ppt/slides/slide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3672545" y="0"/>
            <a:ext cx="14807383" cy="10287000"/>
            <a:chOff x="0" y="0"/>
            <a:chExt cx="1289664" cy="895957"/>
          </a:xfrm>
        </p:grpSpPr>
        <p:sp>
          <p:nvSpPr>
            <p:cNvPr name="Freeform 3" id="3"/>
            <p:cNvSpPr/>
            <p:nvPr/>
          </p:nvSpPr>
          <p:spPr>
            <a:xfrm flipH="false" flipV="false" rot="0">
              <a:off x="0" y="0"/>
              <a:ext cx="1289664" cy="895957"/>
            </a:xfrm>
            <a:custGeom>
              <a:avLst/>
              <a:gdLst/>
              <a:ahLst/>
              <a:cxnLst/>
              <a:rect r="r" b="b" t="t" l="l"/>
              <a:pathLst>
                <a:path h="895957" w="1289664">
                  <a:moveTo>
                    <a:pt x="203200" y="0"/>
                  </a:moveTo>
                  <a:lnTo>
                    <a:pt x="1289664" y="0"/>
                  </a:lnTo>
                  <a:lnTo>
                    <a:pt x="1086464" y="895957"/>
                  </a:lnTo>
                  <a:lnTo>
                    <a:pt x="0" y="895957"/>
                  </a:lnTo>
                  <a:lnTo>
                    <a:pt x="203200" y="0"/>
                  </a:lnTo>
                  <a:close/>
                </a:path>
              </a:pathLst>
            </a:custGeom>
            <a:solidFill>
              <a:srgbClr val="262626"/>
            </a:solidFill>
          </p:spPr>
        </p:sp>
        <p:sp>
          <p:nvSpPr>
            <p:cNvPr name="TextBox 4" id="4"/>
            <p:cNvSpPr txBox="true"/>
            <p:nvPr/>
          </p:nvSpPr>
          <p:spPr>
            <a:xfrm>
              <a:off x="101600" y="-38100"/>
              <a:ext cx="1086464"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6587078" y="898521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sp>
        <p:nvSpPr>
          <p:cNvPr name="TextBox 8" id="8"/>
          <p:cNvSpPr txBox="true"/>
          <p:nvPr/>
        </p:nvSpPr>
        <p:spPr>
          <a:xfrm rot="0">
            <a:off x="16757036" y="9120187"/>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06</a:t>
            </a:r>
          </a:p>
        </p:txBody>
      </p:sp>
      <p:grpSp>
        <p:nvGrpSpPr>
          <p:cNvPr name="Group 9" id="9"/>
          <p:cNvGrpSpPr/>
          <p:nvPr/>
        </p:nvGrpSpPr>
        <p:grpSpPr>
          <a:xfrm rot="0">
            <a:off x="11948451" y="5805681"/>
            <a:ext cx="4075010" cy="3452570"/>
            <a:chOff x="0" y="0"/>
            <a:chExt cx="2967734" cy="2514426"/>
          </a:xfrm>
        </p:grpSpPr>
        <p:sp>
          <p:nvSpPr>
            <p:cNvPr name="Freeform 10" id="10"/>
            <p:cNvSpPr/>
            <p:nvPr/>
          </p:nvSpPr>
          <p:spPr>
            <a:xfrm flipH="false" flipV="false" rot="0">
              <a:off x="0" y="0"/>
              <a:ext cx="2967734" cy="2514426"/>
            </a:xfrm>
            <a:custGeom>
              <a:avLst/>
              <a:gdLst/>
              <a:ahLst/>
              <a:cxnLst/>
              <a:rect r="r" b="b" t="t" l="l"/>
              <a:pathLst>
                <a:path h="2514426" w="2967734">
                  <a:moveTo>
                    <a:pt x="0" y="0"/>
                  </a:moveTo>
                  <a:lnTo>
                    <a:pt x="2967734" y="0"/>
                  </a:lnTo>
                  <a:lnTo>
                    <a:pt x="2967734" y="2514426"/>
                  </a:lnTo>
                  <a:lnTo>
                    <a:pt x="0" y="2514426"/>
                  </a:lnTo>
                  <a:close/>
                </a:path>
              </a:pathLst>
            </a:custGeom>
            <a:solidFill>
              <a:srgbClr val="FFFFFF"/>
            </a:solidFill>
            <a:ln w="38100" cap="sq">
              <a:solidFill>
                <a:srgbClr val="000000"/>
              </a:solidFill>
              <a:prstDash val="solid"/>
              <a:miter/>
            </a:ln>
          </p:spPr>
        </p:sp>
        <p:sp>
          <p:nvSpPr>
            <p:cNvPr name="TextBox 11" id="11"/>
            <p:cNvSpPr txBox="true"/>
            <p:nvPr/>
          </p:nvSpPr>
          <p:spPr>
            <a:xfrm>
              <a:off x="0" y="-38100"/>
              <a:ext cx="2967734" cy="2552526"/>
            </a:xfrm>
            <a:prstGeom prst="rect">
              <a:avLst/>
            </a:prstGeom>
          </p:spPr>
          <p:txBody>
            <a:bodyPr anchor="ctr" rtlCol="false" tIns="50800" lIns="50800" bIns="50800" rIns="50800"/>
            <a:lstStyle/>
            <a:p>
              <a:pPr algn="ctr">
                <a:lnSpc>
                  <a:spcPts val="2940"/>
                </a:lnSpc>
              </a:pPr>
            </a:p>
          </p:txBody>
        </p:sp>
      </p:grpSp>
      <p:grpSp>
        <p:nvGrpSpPr>
          <p:cNvPr name="Group 12" id="12"/>
          <p:cNvGrpSpPr/>
          <p:nvPr/>
        </p:nvGrpSpPr>
        <p:grpSpPr>
          <a:xfrm rot="0">
            <a:off x="11948451" y="1600031"/>
            <a:ext cx="4075010" cy="3452570"/>
            <a:chOff x="0" y="0"/>
            <a:chExt cx="2967734" cy="2514426"/>
          </a:xfrm>
        </p:grpSpPr>
        <p:sp>
          <p:nvSpPr>
            <p:cNvPr name="Freeform 13" id="13"/>
            <p:cNvSpPr/>
            <p:nvPr/>
          </p:nvSpPr>
          <p:spPr>
            <a:xfrm flipH="false" flipV="false" rot="0">
              <a:off x="0" y="0"/>
              <a:ext cx="2967734" cy="2514426"/>
            </a:xfrm>
            <a:custGeom>
              <a:avLst/>
              <a:gdLst/>
              <a:ahLst/>
              <a:cxnLst/>
              <a:rect r="r" b="b" t="t" l="l"/>
              <a:pathLst>
                <a:path h="2514426" w="2967734">
                  <a:moveTo>
                    <a:pt x="0" y="0"/>
                  </a:moveTo>
                  <a:lnTo>
                    <a:pt x="2967734" y="0"/>
                  </a:lnTo>
                  <a:lnTo>
                    <a:pt x="2967734" y="2514426"/>
                  </a:lnTo>
                  <a:lnTo>
                    <a:pt x="0" y="2514426"/>
                  </a:lnTo>
                  <a:close/>
                </a:path>
              </a:pathLst>
            </a:custGeom>
            <a:solidFill>
              <a:srgbClr val="F9C401"/>
            </a:solidFill>
            <a:ln cap="sq">
              <a:noFill/>
              <a:prstDash val="solid"/>
              <a:miter/>
            </a:ln>
          </p:spPr>
        </p:sp>
        <p:sp>
          <p:nvSpPr>
            <p:cNvPr name="TextBox 14" id="14"/>
            <p:cNvSpPr txBox="true"/>
            <p:nvPr/>
          </p:nvSpPr>
          <p:spPr>
            <a:xfrm>
              <a:off x="0" y="-38100"/>
              <a:ext cx="2967734" cy="2552526"/>
            </a:xfrm>
            <a:prstGeom prst="rect">
              <a:avLst/>
            </a:prstGeom>
          </p:spPr>
          <p:txBody>
            <a:bodyPr anchor="ctr" rtlCol="false" tIns="50800" lIns="50800" bIns="50800" rIns="50800"/>
            <a:lstStyle/>
            <a:p>
              <a:pPr algn="ctr">
                <a:lnSpc>
                  <a:spcPts val="2940"/>
                </a:lnSpc>
              </a:pPr>
            </a:p>
          </p:txBody>
        </p:sp>
      </p:grpSp>
      <p:grpSp>
        <p:nvGrpSpPr>
          <p:cNvPr name="Group 15" id="15"/>
          <p:cNvGrpSpPr/>
          <p:nvPr/>
        </p:nvGrpSpPr>
        <p:grpSpPr>
          <a:xfrm rot="0">
            <a:off x="7536057" y="1602220"/>
            <a:ext cx="4075010" cy="3452570"/>
            <a:chOff x="0" y="0"/>
            <a:chExt cx="2967734" cy="2514426"/>
          </a:xfrm>
        </p:grpSpPr>
        <p:sp>
          <p:nvSpPr>
            <p:cNvPr name="Freeform 16" id="16"/>
            <p:cNvSpPr/>
            <p:nvPr/>
          </p:nvSpPr>
          <p:spPr>
            <a:xfrm flipH="false" flipV="false" rot="0">
              <a:off x="0" y="0"/>
              <a:ext cx="2967734" cy="2514426"/>
            </a:xfrm>
            <a:custGeom>
              <a:avLst/>
              <a:gdLst/>
              <a:ahLst/>
              <a:cxnLst/>
              <a:rect r="r" b="b" t="t" l="l"/>
              <a:pathLst>
                <a:path h="2514426" w="2967734">
                  <a:moveTo>
                    <a:pt x="0" y="0"/>
                  </a:moveTo>
                  <a:lnTo>
                    <a:pt x="2967734" y="0"/>
                  </a:lnTo>
                  <a:lnTo>
                    <a:pt x="2967734" y="2514426"/>
                  </a:lnTo>
                  <a:lnTo>
                    <a:pt x="0" y="2514426"/>
                  </a:lnTo>
                  <a:close/>
                </a:path>
              </a:pathLst>
            </a:custGeom>
            <a:solidFill>
              <a:srgbClr val="FFFFFF"/>
            </a:solidFill>
            <a:ln w="38100" cap="sq">
              <a:solidFill>
                <a:srgbClr val="000000"/>
              </a:solidFill>
              <a:prstDash val="solid"/>
              <a:miter/>
            </a:ln>
          </p:spPr>
        </p:sp>
        <p:sp>
          <p:nvSpPr>
            <p:cNvPr name="TextBox 17" id="17"/>
            <p:cNvSpPr txBox="true"/>
            <p:nvPr/>
          </p:nvSpPr>
          <p:spPr>
            <a:xfrm>
              <a:off x="0" y="-38100"/>
              <a:ext cx="2967734" cy="2552526"/>
            </a:xfrm>
            <a:prstGeom prst="rect">
              <a:avLst/>
            </a:prstGeom>
          </p:spPr>
          <p:txBody>
            <a:bodyPr anchor="ctr" rtlCol="false" tIns="50800" lIns="50800" bIns="50800" rIns="50800"/>
            <a:lstStyle/>
            <a:p>
              <a:pPr algn="ctr">
                <a:lnSpc>
                  <a:spcPts val="2940"/>
                </a:lnSpc>
              </a:pPr>
            </a:p>
          </p:txBody>
        </p:sp>
      </p:grpSp>
      <p:grpSp>
        <p:nvGrpSpPr>
          <p:cNvPr name="Group 18" id="18"/>
          <p:cNvGrpSpPr/>
          <p:nvPr/>
        </p:nvGrpSpPr>
        <p:grpSpPr>
          <a:xfrm rot="0">
            <a:off x="7536057" y="5812026"/>
            <a:ext cx="4075010" cy="3452570"/>
            <a:chOff x="0" y="0"/>
            <a:chExt cx="2967734" cy="2514426"/>
          </a:xfrm>
        </p:grpSpPr>
        <p:sp>
          <p:nvSpPr>
            <p:cNvPr name="Freeform 19" id="19"/>
            <p:cNvSpPr/>
            <p:nvPr/>
          </p:nvSpPr>
          <p:spPr>
            <a:xfrm flipH="false" flipV="false" rot="0">
              <a:off x="0" y="0"/>
              <a:ext cx="2967734" cy="2514426"/>
            </a:xfrm>
            <a:custGeom>
              <a:avLst/>
              <a:gdLst/>
              <a:ahLst/>
              <a:cxnLst/>
              <a:rect r="r" b="b" t="t" l="l"/>
              <a:pathLst>
                <a:path h="2514426" w="2967734">
                  <a:moveTo>
                    <a:pt x="0" y="0"/>
                  </a:moveTo>
                  <a:lnTo>
                    <a:pt x="2967734" y="0"/>
                  </a:lnTo>
                  <a:lnTo>
                    <a:pt x="2967734" y="2514426"/>
                  </a:lnTo>
                  <a:lnTo>
                    <a:pt x="0" y="2514426"/>
                  </a:lnTo>
                  <a:close/>
                </a:path>
              </a:pathLst>
            </a:custGeom>
            <a:solidFill>
              <a:srgbClr val="F9C401"/>
            </a:solidFill>
            <a:ln cap="sq">
              <a:noFill/>
              <a:prstDash val="solid"/>
              <a:miter/>
            </a:ln>
          </p:spPr>
        </p:sp>
        <p:sp>
          <p:nvSpPr>
            <p:cNvPr name="TextBox 20" id="20"/>
            <p:cNvSpPr txBox="true"/>
            <p:nvPr/>
          </p:nvSpPr>
          <p:spPr>
            <a:xfrm>
              <a:off x="0" y="-38100"/>
              <a:ext cx="2967734" cy="2552526"/>
            </a:xfrm>
            <a:prstGeom prst="rect">
              <a:avLst/>
            </a:prstGeom>
          </p:spPr>
          <p:txBody>
            <a:bodyPr anchor="ctr" rtlCol="false" tIns="50800" lIns="50800" bIns="50800" rIns="50800"/>
            <a:lstStyle/>
            <a:p>
              <a:pPr algn="ctr">
                <a:lnSpc>
                  <a:spcPts val="2940"/>
                </a:lnSpc>
              </a:pPr>
            </a:p>
          </p:txBody>
        </p:sp>
      </p:grpSp>
      <p:sp>
        <p:nvSpPr>
          <p:cNvPr name="TextBox 21" id="21"/>
          <p:cNvSpPr txBox="true"/>
          <p:nvPr/>
        </p:nvSpPr>
        <p:spPr>
          <a:xfrm rot="0">
            <a:off x="11948451" y="6915931"/>
            <a:ext cx="4024351" cy="1228725"/>
          </a:xfrm>
          <a:prstGeom prst="rect">
            <a:avLst/>
          </a:prstGeom>
        </p:spPr>
        <p:txBody>
          <a:bodyPr anchor="t" rtlCol="false" tIns="0" lIns="0" bIns="0" rIns="0">
            <a:spAutoFit/>
          </a:bodyPr>
          <a:lstStyle/>
          <a:p>
            <a:pPr algn="ctr">
              <a:lnSpc>
                <a:spcPts val="3239"/>
              </a:lnSpc>
            </a:pPr>
            <a:r>
              <a:rPr lang="en-US" sz="2699" b="true">
                <a:solidFill>
                  <a:srgbClr val="262626"/>
                </a:solidFill>
                <a:latin typeface="Montserrat Bold"/>
                <a:ea typeface="Montserrat Bold"/>
                <a:cs typeface="Montserrat Bold"/>
                <a:sym typeface="Montserrat Bold"/>
              </a:rPr>
              <a:t>Handheld alerts (buzzer &amp; LED)</a:t>
            </a:r>
          </a:p>
          <a:p>
            <a:pPr algn="ctr">
              <a:lnSpc>
                <a:spcPts val="3239"/>
              </a:lnSpc>
            </a:pPr>
          </a:p>
        </p:txBody>
      </p:sp>
      <p:sp>
        <p:nvSpPr>
          <p:cNvPr name="TextBox 22" id="22"/>
          <p:cNvSpPr txBox="true"/>
          <p:nvPr/>
        </p:nvSpPr>
        <p:spPr>
          <a:xfrm rot="0">
            <a:off x="11995169" y="2712470"/>
            <a:ext cx="4024351" cy="2047875"/>
          </a:xfrm>
          <a:prstGeom prst="rect">
            <a:avLst/>
          </a:prstGeom>
        </p:spPr>
        <p:txBody>
          <a:bodyPr anchor="t" rtlCol="false" tIns="0" lIns="0" bIns="0" rIns="0">
            <a:spAutoFit/>
          </a:bodyPr>
          <a:lstStyle/>
          <a:p>
            <a:pPr algn="ctr">
              <a:lnSpc>
                <a:spcPts val="3239"/>
              </a:lnSpc>
            </a:pPr>
            <a:r>
              <a:rPr lang="en-US" sz="2699" b="true">
                <a:solidFill>
                  <a:srgbClr val="262626"/>
                </a:solidFill>
                <a:latin typeface="Montserrat Bold"/>
                <a:ea typeface="Montserrat Bold"/>
                <a:cs typeface="Montserrat Bold"/>
                <a:sym typeface="Montserrat Bold"/>
              </a:rPr>
              <a:t>Camera with live streaming.</a:t>
            </a:r>
          </a:p>
          <a:p>
            <a:pPr algn="ctr">
              <a:lnSpc>
                <a:spcPts val="3239"/>
              </a:lnSpc>
            </a:pPr>
          </a:p>
          <a:p>
            <a:pPr algn="ctr">
              <a:lnSpc>
                <a:spcPts val="3239"/>
              </a:lnSpc>
            </a:pPr>
            <a:r>
              <a:rPr lang="en-US" sz="2699" b="true">
                <a:solidFill>
                  <a:srgbClr val="262626"/>
                </a:solidFill>
                <a:latin typeface="Montserrat Bold"/>
                <a:ea typeface="Montserrat Bold"/>
                <a:cs typeface="Montserrat Bold"/>
                <a:sym typeface="Montserrat Bold"/>
              </a:rPr>
              <a:t>and mobile app.</a:t>
            </a:r>
          </a:p>
          <a:p>
            <a:pPr algn="ctr">
              <a:lnSpc>
                <a:spcPts val="3239"/>
              </a:lnSpc>
            </a:pPr>
          </a:p>
        </p:txBody>
      </p:sp>
      <p:sp>
        <p:nvSpPr>
          <p:cNvPr name="TextBox 23" id="23"/>
          <p:cNvSpPr txBox="true"/>
          <p:nvPr/>
        </p:nvSpPr>
        <p:spPr>
          <a:xfrm rot="0">
            <a:off x="7582774" y="2712470"/>
            <a:ext cx="4024351" cy="1228725"/>
          </a:xfrm>
          <a:prstGeom prst="rect">
            <a:avLst/>
          </a:prstGeom>
        </p:spPr>
        <p:txBody>
          <a:bodyPr anchor="t" rtlCol="false" tIns="0" lIns="0" bIns="0" rIns="0">
            <a:spAutoFit/>
          </a:bodyPr>
          <a:lstStyle/>
          <a:p>
            <a:pPr algn="ctr">
              <a:lnSpc>
                <a:spcPts val="3239"/>
              </a:lnSpc>
            </a:pPr>
            <a:r>
              <a:rPr lang="en-US" sz="2699" b="true">
                <a:solidFill>
                  <a:srgbClr val="262626"/>
                </a:solidFill>
                <a:latin typeface="Montserrat Bold"/>
                <a:ea typeface="Montserrat Bold"/>
                <a:cs typeface="Montserrat Bold"/>
                <a:sym typeface="Montserrat Bold"/>
              </a:rPr>
              <a:t>Environmental sensors (temp, gas, battery)</a:t>
            </a:r>
          </a:p>
        </p:txBody>
      </p:sp>
      <p:sp>
        <p:nvSpPr>
          <p:cNvPr name="TextBox 24" id="24"/>
          <p:cNvSpPr txBox="true"/>
          <p:nvPr/>
        </p:nvSpPr>
        <p:spPr>
          <a:xfrm rot="0">
            <a:off x="7586716" y="6915931"/>
            <a:ext cx="4024351" cy="409575"/>
          </a:xfrm>
          <a:prstGeom prst="rect">
            <a:avLst/>
          </a:prstGeom>
        </p:spPr>
        <p:txBody>
          <a:bodyPr anchor="t" rtlCol="false" tIns="0" lIns="0" bIns="0" rIns="0">
            <a:spAutoFit/>
          </a:bodyPr>
          <a:lstStyle/>
          <a:p>
            <a:pPr algn="ctr">
              <a:lnSpc>
                <a:spcPts val="3239"/>
              </a:lnSpc>
            </a:pPr>
            <a:r>
              <a:rPr lang="en-US" sz="2699" b="true">
                <a:solidFill>
                  <a:srgbClr val="262626"/>
                </a:solidFill>
                <a:latin typeface="Montserrat Bold"/>
                <a:ea typeface="Montserrat Bold"/>
                <a:cs typeface="Montserrat Bold"/>
                <a:sym typeface="Montserrat Bold"/>
              </a:rPr>
              <a:t>Smart lighting system</a:t>
            </a:r>
          </a:p>
        </p:txBody>
      </p:sp>
      <p:grpSp>
        <p:nvGrpSpPr>
          <p:cNvPr name="Group 25" id="25"/>
          <p:cNvGrpSpPr/>
          <p:nvPr/>
        </p:nvGrpSpPr>
        <p:grpSpPr>
          <a:xfrm rot="0">
            <a:off x="13449314" y="5238945"/>
            <a:ext cx="1116060" cy="1116060"/>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27" id="27"/>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28" id="28"/>
          <p:cNvGrpSpPr/>
          <p:nvPr/>
        </p:nvGrpSpPr>
        <p:grpSpPr>
          <a:xfrm rot="0">
            <a:off x="13449314" y="1033295"/>
            <a:ext cx="1116060" cy="1116060"/>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a:ln w="38100" cap="sq">
              <a:solidFill>
                <a:srgbClr val="262626"/>
              </a:solidFill>
              <a:prstDash val="solid"/>
              <a:miter/>
            </a:ln>
          </p:spPr>
        </p:sp>
        <p:sp>
          <p:nvSpPr>
            <p:cNvPr name="TextBox 30" id="30"/>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31" id="31"/>
          <p:cNvGrpSpPr/>
          <p:nvPr/>
        </p:nvGrpSpPr>
        <p:grpSpPr>
          <a:xfrm rot="0">
            <a:off x="9036920" y="1035484"/>
            <a:ext cx="1116060" cy="1116060"/>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33" id="33"/>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grpSp>
        <p:nvGrpSpPr>
          <p:cNvPr name="Group 34" id="34"/>
          <p:cNvGrpSpPr/>
          <p:nvPr/>
        </p:nvGrpSpPr>
        <p:grpSpPr>
          <a:xfrm rot="0">
            <a:off x="9036920" y="5245290"/>
            <a:ext cx="1116060" cy="1116060"/>
            <a:chOff x="0" y="0"/>
            <a:chExt cx="812800" cy="812800"/>
          </a:xfrm>
        </p:grpSpPr>
        <p:sp>
          <p:nvSpPr>
            <p:cNvPr name="Freeform 35" id="35"/>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a:ln w="38100" cap="sq">
              <a:solidFill>
                <a:srgbClr val="262626"/>
              </a:solidFill>
              <a:prstDash val="solid"/>
              <a:miter/>
            </a:ln>
          </p:spPr>
        </p:sp>
        <p:sp>
          <p:nvSpPr>
            <p:cNvPr name="TextBox 36" id="36"/>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37" id="37"/>
          <p:cNvSpPr txBox="true"/>
          <p:nvPr/>
        </p:nvSpPr>
        <p:spPr>
          <a:xfrm rot="0">
            <a:off x="13449314" y="5514465"/>
            <a:ext cx="1116060" cy="584200"/>
          </a:xfrm>
          <a:prstGeom prst="rect">
            <a:avLst/>
          </a:prstGeom>
        </p:spPr>
        <p:txBody>
          <a:bodyPr anchor="t" rtlCol="false" tIns="0" lIns="0" bIns="0" rIns="0">
            <a:spAutoFit/>
          </a:bodyPr>
          <a:lstStyle/>
          <a:p>
            <a:pPr algn="ctr">
              <a:lnSpc>
                <a:spcPts val="4400"/>
              </a:lnSpc>
            </a:pPr>
            <a:r>
              <a:rPr lang="en-US" b="true" sz="4000">
                <a:solidFill>
                  <a:srgbClr val="262626"/>
                </a:solidFill>
                <a:latin typeface="Barlow SemiCondensed Bold"/>
                <a:ea typeface="Barlow SemiCondensed Bold"/>
                <a:cs typeface="Barlow SemiCondensed Bold"/>
                <a:sym typeface="Barlow SemiCondensed Bold"/>
              </a:rPr>
              <a:t>06</a:t>
            </a:r>
          </a:p>
        </p:txBody>
      </p:sp>
      <p:sp>
        <p:nvSpPr>
          <p:cNvPr name="TextBox 38" id="38"/>
          <p:cNvSpPr txBox="true"/>
          <p:nvPr/>
        </p:nvSpPr>
        <p:spPr>
          <a:xfrm rot="0">
            <a:off x="13449314" y="1308816"/>
            <a:ext cx="1116060" cy="584200"/>
          </a:xfrm>
          <a:prstGeom prst="rect">
            <a:avLst/>
          </a:prstGeom>
        </p:spPr>
        <p:txBody>
          <a:bodyPr anchor="t" rtlCol="false" tIns="0" lIns="0" bIns="0" rIns="0">
            <a:spAutoFit/>
          </a:bodyPr>
          <a:lstStyle/>
          <a:p>
            <a:pPr algn="ctr">
              <a:lnSpc>
                <a:spcPts val="4400"/>
              </a:lnSpc>
            </a:pPr>
            <a:r>
              <a:rPr lang="en-US" b="true" sz="4000">
                <a:solidFill>
                  <a:srgbClr val="262626"/>
                </a:solidFill>
                <a:latin typeface="Barlow SemiCondensed Bold"/>
                <a:ea typeface="Barlow SemiCondensed Bold"/>
                <a:cs typeface="Barlow SemiCondensed Bold"/>
                <a:sym typeface="Barlow SemiCondensed Bold"/>
              </a:rPr>
              <a:t>03</a:t>
            </a:r>
          </a:p>
        </p:txBody>
      </p:sp>
      <p:sp>
        <p:nvSpPr>
          <p:cNvPr name="TextBox 39" id="39"/>
          <p:cNvSpPr txBox="true"/>
          <p:nvPr/>
        </p:nvSpPr>
        <p:spPr>
          <a:xfrm rot="0">
            <a:off x="9036920" y="1311005"/>
            <a:ext cx="1116060" cy="584200"/>
          </a:xfrm>
          <a:prstGeom prst="rect">
            <a:avLst/>
          </a:prstGeom>
        </p:spPr>
        <p:txBody>
          <a:bodyPr anchor="t" rtlCol="false" tIns="0" lIns="0" bIns="0" rIns="0">
            <a:spAutoFit/>
          </a:bodyPr>
          <a:lstStyle/>
          <a:p>
            <a:pPr algn="ctr">
              <a:lnSpc>
                <a:spcPts val="4400"/>
              </a:lnSpc>
            </a:pPr>
            <a:r>
              <a:rPr lang="en-US" b="true" sz="4000">
                <a:solidFill>
                  <a:srgbClr val="262626"/>
                </a:solidFill>
                <a:latin typeface="Barlow SemiCondensed Bold"/>
                <a:ea typeface="Barlow SemiCondensed Bold"/>
                <a:cs typeface="Barlow SemiCondensed Bold"/>
                <a:sym typeface="Barlow SemiCondensed Bold"/>
              </a:rPr>
              <a:t>02</a:t>
            </a:r>
          </a:p>
        </p:txBody>
      </p:sp>
      <p:sp>
        <p:nvSpPr>
          <p:cNvPr name="TextBox 40" id="40"/>
          <p:cNvSpPr txBox="true"/>
          <p:nvPr/>
        </p:nvSpPr>
        <p:spPr>
          <a:xfrm rot="0">
            <a:off x="9036920" y="5520810"/>
            <a:ext cx="1116060" cy="584200"/>
          </a:xfrm>
          <a:prstGeom prst="rect">
            <a:avLst/>
          </a:prstGeom>
        </p:spPr>
        <p:txBody>
          <a:bodyPr anchor="t" rtlCol="false" tIns="0" lIns="0" bIns="0" rIns="0">
            <a:spAutoFit/>
          </a:bodyPr>
          <a:lstStyle/>
          <a:p>
            <a:pPr algn="ctr">
              <a:lnSpc>
                <a:spcPts val="4400"/>
              </a:lnSpc>
            </a:pPr>
            <a:r>
              <a:rPr lang="en-US" b="true" sz="4000">
                <a:solidFill>
                  <a:srgbClr val="262626"/>
                </a:solidFill>
                <a:latin typeface="Barlow SemiCondensed Bold"/>
                <a:ea typeface="Barlow SemiCondensed Bold"/>
                <a:cs typeface="Barlow SemiCondensed Bold"/>
                <a:sym typeface="Barlow SemiCondensed Bold"/>
              </a:rPr>
              <a:t>05</a:t>
            </a:r>
          </a:p>
        </p:txBody>
      </p:sp>
      <p:sp>
        <p:nvSpPr>
          <p:cNvPr name="TextBox 41" id="41"/>
          <p:cNvSpPr txBox="true"/>
          <p:nvPr/>
        </p:nvSpPr>
        <p:spPr>
          <a:xfrm rot="0">
            <a:off x="167464" y="344324"/>
            <a:ext cx="6554074" cy="793750"/>
          </a:xfrm>
          <a:prstGeom prst="rect">
            <a:avLst/>
          </a:prstGeom>
        </p:spPr>
        <p:txBody>
          <a:bodyPr anchor="t" rtlCol="false" tIns="0" lIns="0" bIns="0" rIns="0">
            <a:spAutoFit/>
          </a:bodyPr>
          <a:lstStyle/>
          <a:p>
            <a:pPr algn="l">
              <a:lnSpc>
                <a:spcPts val="6049"/>
              </a:lnSpc>
            </a:pPr>
            <a:r>
              <a:rPr lang="en-US" b="true" sz="5499">
                <a:solidFill>
                  <a:srgbClr val="262626"/>
                </a:solidFill>
                <a:latin typeface="Barlow SemiCondensed Bold"/>
                <a:ea typeface="Barlow SemiCondensed Bold"/>
                <a:cs typeface="Barlow SemiCondensed Bold"/>
                <a:sym typeface="Barlow SemiCondensed Bold"/>
              </a:rPr>
              <a:t>SYSTEM OVERVIEW</a:t>
            </a:r>
          </a:p>
        </p:txBody>
      </p:sp>
      <p:grpSp>
        <p:nvGrpSpPr>
          <p:cNvPr name="Group 42" id="42"/>
          <p:cNvGrpSpPr/>
          <p:nvPr/>
        </p:nvGrpSpPr>
        <p:grpSpPr>
          <a:xfrm rot="0">
            <a:off x="3127672" y="1638840"/>
            <a:ext cx="4075010" cy="3452570"/>
            <a:chOff x="0" y="0"/>
            <a:chExt cx="2967734" cy="2514426"/>
          </a:xfrm>
        </p:grpSpPr>
        <p:sp>
          <p:nvSpPr>
            <p:cNvPr name="Freeform 43" id="43"/>
            <p:cNvSpPr/>
            <p:nvPr/>
          </p:nvSpPr>
          <p:spPr>
            <a:xfrm flipH="false" flipV="false" rot="0">
              <a:off x="0" y="0"/>
              <a:ext cx="2967734" cy="2514426"/>
            </a:xfrm>
            <a:custGeom>
              <a:avLst/>
              <a:gdLst/>
              <a:ahLst/>
              <a:cxnLst/>
              <a:rect r="r" b="b" t="t" l="l"/>
              <a:pathLst>
                <a:path h="2514426" w="2967734">
                  <a:moveTo>
                    <a:pt x="0" y="0"/>
                  </a:moveTo>
                  <a:lnTo>
                    <a:pt x="2967734" y="0"/>
                  </a:lnTo>
                  <a:lnTo>
                    <a:pt x="2967734" y="2514426"/>
                  </a:lnTo>
                  <a:lnTo>
                    <a:pt x="0" y="2514426"/>
                  </a:lnTo>
                  <a:close/>
                </a:path>
              </a:pathLst>
            </a:custGeom>
            <a:solidFill>
              <a:srgbClr val="F9C401"/>
            </a:solidFill>
            <a:ln cap="sq">
              <a:noFill/>
              <a:prstDash val="solid"/>
              <a:miter/>
            </a:ln>
          </p:spPr>
        </p:sp>
        <p:sp>
          <p:nvSpPr>
            <p:cNvPr name="TextBox 44" id="44"/>
            <p:cNvSpPr txBox="true"/>
            <p:nvPr/>
          </p:nvSpPr>
          <p:spPr>
            <a:xfrm>
              <a:off x="0" y="-38100"/>
              <a:ext cx="2967734" cy="2552526"/>
            </a:xfrm>
            <a:prstGeom prst="rect">
              <a:avLst/>
            </a:prstGeom>
          </p:spPr>
          <p:txBody>
            <a:bodyPr anchor="ctr" rtlCol="false" tIns="50800" lIns="50800" bIns="50800" rIns="50800"/>
            <a:lstStyle/>
            <a:p>
              <a:pPr algn="ctr">
                <a:lnSpc>
                  <a:spcPts val="2940"/>
                </a:lnSpc>
              </a:pPr>
            </a:p>
          </p:txBody>
        </p:sp>
      </p:grpSp>
      <p:sp>
        <p:nvSpPr>
          <p:cNvPr name="TextBox 45" id="45"/>
          <p:cNvSpPr txBox="true"/>
          <p:nvPr/>
        </p:nvSpPr>
        <p:spPr>
          <a:xfrm rot="0">
            <a:off x="3174389" y="2712470"/>
            <a:ext cx="4024351" cy="819150"/>
          </a:xfrm>
          <a:prstGeom prst="rect">
            <a:avLst/>
          </a:prstGeom>
        </p:spPr>
        <p:txBody>
          <a:bodyPr anchor="t" rtlCol="false" tIns="0" lIns="0" bIns="0" rIns="0">
            <a:spAutoFit/>
          </a:bodyPr>
          <a:lstStyle/>
          <a:p>
            <a:pPr algn="ctr">
              <a:lnSpc>
                <a:spcPts val="3239"/>
              </a:lnSpc>
            </a:pPr>
            <a:r>
              <a:rPr lang="en-US" sz="2699" b="true">
                <a:solidFill>
                  <a:srgbClr val="262626"/>
                </a:solidFill>
                <a:latin typeface="Montserrat Bold"/>
                <a:ea typeface="Montserrat Bold"/>
                <a:cs typeface="Montserrat Bold"/>
                <a:sym typeface="Montserrat Bold"/>
              </a:rPr>
              <a:t>Vehicle body with drivers and motors.</a:t>
            </a:r>
          </a:p>
        </p:txBody>
      </p:sp>
      <p:grpSp>
        <p:nvGrpSpPr>
          <p:cNvPr name="Group 46" id="46"/>
          <p:cNvGrpSpPr/>
          <p:nvPr/>
        </p:nvGrpSpPr>
        <p:grpSpPr>
          <a:xfrm rot="0">
            <a:off x="4628535" y="1072104"/>
            <a:ext cx="1116060" cy="1116060"/>
            <a:chOff x="0" y="0"/>
            <a:chExt cx="812800" cy="812800"/>
          </a:xfrm>
        </p:grpSpPr>
        <p:sp>
          <p:nvSpPr>
            <p:cNvPr name="Freeform 47" id="47"/>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a:ln w="38100" cap="sq">
              <a:solidFill>
                <a:srgbClr val="262626"/>
              </a:solidFill>
              <a:prstDash val="solid"/>
              <a:miter/>
            </a:ln>
          </p:spPr>
        </p:sp>
        <p:sp>
          <p:nvSpPr>
            <p:cNvPr name="TextBox 48" id="48"/>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49" id="49"/>
          <p:cNvSpPr txBox="true"/>
          <p:nvPr/>
        </p:nvSpPr>
        <p:spPr>
          <a:xfrm rot="0">
            <a:off x="4628535" y="1347624"/>
            <a:ext cx="1116060" cy="584200"/>
          </a:xfrm>
          <a:prstGeom prst="rect">
            <a:avLst/>
          </a:prstGeom>
        </p:spPr>
        <p:txBody>
          <a:bodyPr anchor="t" rtlCol="false" tIns="0" lIns="0" bIns="0" rIns="0">
            <a:spAutoFit/>
          </a:bodyPr>
          <a:lstStyle/>
          <a:p>
            <a:pPr algn="ctr">
              <a:lnSpc>
                <a:spcPts val="4400"/>
              </a:lnSpc>
            </a:pPr>
            <a:r>
              <a:rPr lang="en-US" b="true" sz="4000">
                <a:solidFill>
                  <a:srgbClr val="262626"/>
                </a:solidFill>
                <a:latin typeface="Barlow SemiCondensed Bold"/>
                <a:ea typeface="Barlow SemiCondensed Bold"/>
                <a:cs typeface="Barlow SemiCondensed Bold"/>
                <a:sym typeface="Barlow SemiCondensed Bold"/>
              </a:rPr>
              <a:t>01</a:t>
            </a:r>
          </a:p>
        </p:txBody>
      </p:sp>
      <p:grpSp>
        <p:nvGrpSpPr>
          <p:cNvPr name="Group 50" id="50"/>
          <p:cNvGrpSpPr/>
          <p:nvPr/>
        </p:nvGrpSpPr>
        <p:grpSpPr>
          <a:xfrm rot="0">
            <a:off x="3058481" y="5850834"/>
            <a:ext cx="4075010" cy="3452570"/>
            <a:chOff x="0" y="0"/>
            <a:chExt cx="2967734" cy="2514426"/>
          </a:xfrm>
        </p:grpSpPr>
        <p:sp>
          <p:nvSpPr>
            <p:cNvPr name="Freeform 51" id="51"/>
            <p:cNvSpPr/>
            <p:nvPr/>
          </p:nvSpPr>
          <p:spPr>
            <a:xfrm flipH="false" flipV="false" rot="0">
              <a:off x="0" y="0"/>
              <a:ext cx="2967734" cy="2514426"/>
            </a:xfrm>
            <a:custGeom>
              <a:avLst/>
              <a:gdLst/>
              <a:ahLst/>
              <a:cxnLst/>
              <a:rect r="r" b="b" t="t" l="l"/>
              <a:pathLst>
                <a:path h="2514426" w="2967734">
                  <a:moveTo>
                    <a:pt x="0" y="0"/>
                  </a:moveTo>
                  <a:lnTo>
                    <a:pt x="2967734" y="0"/>
                  </a:lnTo>
                  <a:lnTo>
                    <a:pt x="2967734" y="2514426"/>
                  </a:lnTo>
                  <a:lnTo>
                    <a:pt x="0" y="2514426"/>
                  </a:lnTo>
                  <a:close/>
                </a:path>
              </a:pathLst>
            </a:custGeom>
            <a:solidFill>
              <a:srgbClr val="FFFFFF"/>
            </a:solidFill>
            <a:ln w="38100" cap="sq">
              <a:solidFill>
                <a:srgbClr val="000000"/>
              </a:solidFill>
              <a:prstDash val="solid"/>
              <a:miter/>
            </a:ln>
          </p:spPr>
        </p:sp>
        <p:sp>
          <p:nvSpPr>
            <p:cNvPr name="TextBox 52" id="52"/>
            <p:cNvSpPr txBox="true"/>
            <p:nvPr/>
          </p:nvSpPr>
          <p:spPr>
            <a:xfrm>
              <a:off x="0" y="-38100"/>
              <a:ext cx="2967734" cy="2552526"/>
            </a:xfrm>
            <a:prstGeom prst="rect">
              <a:avLst/>
            </a:prstGeom>
          </p:spPr>
          <p:txBody>
            <a:bodyPr anchor="ctr" rtlCol="false" tIns="50800" lIns="50800" bIns="50800" rIns="50800"/>
            <a:lstStyle/>
            <a:p>
              <a:pPr algn="ctr">
                <a:lnSpc>
                  <a:spcPts val="2940"/>
                </a:lnSpc>
              </a:pPr>
            </a:p>
          </p:txBody>
        </p:sp>
      </p:grpSp>
      <p:sp>
        <p:nvSpPr>
          <p:cNvPr name="TextBox 53" id="53"/>
          <p:cNvSpPr txBox="true"/>
          <p:nvPr/>
        </p:nvSpPr>
        <p:spPr>
          <a:xfrm rot="0">
            <a:off x="3058481" y="6961845"/>
            <a:ext cx="4075010" cy="773236"/>
          </a:xfrm>
          <a:prstGeom prst="rect">
            <a:avLst/>
          </a:prstGeom>
        </p:spPr>
        <p:txBody>
          <a:bodyPr anchor="t" rtlCol="false" tIns="0" lIns="0" bIns="0" rIns="0">
            <a:spAutoFit/>
          </a:bodyPr>
          <a:lstStyle/>
          <a:p>
            <a:pPr algn="ctr">
              <a:lnSpc>
                <a:spcPts val="3058"/>
              </a:lnSpc>
            </a:pPr>
            <a:r>
              <a:rPr lang="en-US" sz="2548" b="true">
                <a:solidFill>
                  <a:srgbClr val="262626"/>
                </a:solidFill>
                <a:latin typeface="Montserrat Bold"/>
                <a:ea typeface="Montserrat Bold"/>
                <a:cs typeface="Montserrat Bold"/>
                <a:sym typeface="Montserrat Bold"/>
              </a:rPr>
              <a:t>Ultrasonic &amp; gyroscope sensors</a:t>
            </a:r>
          </a:p>
        </p:txBody>
      </p:sp>
      <p:grpSp>
        <p:nvGrpSpPr>
          <p:cNvPr name="Group 54" id="54"/>
          <p:cNvGrpSpPr/>
          <p:nvPr/>
        </p:nvGrpSpPr>
        <p:grpSpPr>
          <a:xfrm rot="0">
            <a:off x="4559344" y="5284098"/>
            <a:ext cx="1116060" cy="1116060"/>
            <a:chOff x="0" y="0"/>
            <a:chExt cx="812800" cy="812800"/>
          </a:xfrm>
        </p:grpSpPr>
        <p:sp>
          <p:nvSpPr>
            <p:cNvPr name="Freeform 55" id="55"/>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9C401"/>
            </a:solidFill>
          </p:spPr>
        </p:sp>
        <p:sp>
          <p:nvSpPr>
            <p:cNvPr name="TextBox 56" id="56"/>
            <p:cNvSpPr txBox="true"/>
            <p:nvPr/>
          </p:nvSpPr>
          <p:spPr>
            <a:xfrm>
              <a:off x="0" y="-38100"/>
              <a:ext cx="812800" cy="850900"/>
            </a:xfrm>
            <a:prstGeom prst="rect">
              <a:avLst/>
            </a:prstGeom>
          </p:spPr>
          <p:txBody>
            <a:bodyPr anchor="ctr" rtlCol="false" tIns="50800" lIns="50800" bIns="50800" rIns="50800"/>
            <a:lstStyle/>
            <a:p>
              <a:pPr algn="ctr">
                <a:lnSpc>
                  <a:spcPts val="2940"/>
                </a:lnSpc>
              </a:pPr>
            </a:p>
          </p:txBody>
        </p:sp>
      </p:grpSp>
      <p:sp>
        <p:nvSpPr>
          <p:cNvPr name="TextBox 57" id="57"/>
          <p:cNvSpPr txBox="true"/>
          <p:nvPr/>
        </p:nvSpPr>
        <p:spPr>
          <a:xfrm rot="0">
            <a:off x="4559344" y="5559619"/>
            <a:ext cx="1116060" cy="584200"/>
          </a:xfrm>
          <a:prstGeom prst="rect">
            <a:avLst/>
          </a:prstGeom>
        </p:spPr>
        <p:txBody>
          <a:bodyPr anchor="t" rtlCol="false" tIns="0" lIns="0" bIns="0" rIns="0">
            <a:spAutoFit/>
          </a:bodyPr>
          <a:lstStyle/>
          <a:p>
            <a:pPr algn="ctr">
              <a:lnSpc>
                <a:spcPts val="4400"/>
              </a:lnSpc>
            </a:pPr>
            <a:r>
              <a:rPr lang="en-US" b="true" sz="4000">
                <a:solidFill>
                  <a:srgbClr val="262626"/>
                </a:solidFill>
                <a:latin typeface="Barlow SemiCondensed Bold"/>
                <a:ea typeface="Barlow SemiCondensed Bold"/>
                <a:cs typeface="Barlow SemiCondensed Bold"/>
                <a:sym typeface="Barlow SemiCondensed Bold"/>
              </a:rPr>
              <a:t>04</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7252855"/>
            <a:chOff x="0" y="0"/>
            <a:chExt cx="4816593" cy="1910217"/>
          </a:xfrm>
        </p:grpSpPr>
        <p:sp>
          <p:nvSpPr>
            <p:cNvPr name="Freeform 3" id="3"/>
            <p:cNvSpPr/>
            <p:nvPr/>
          </p:nvSpPr>
          <p:spPr>
            <a:xfrm flipH="false" flipV="false" rot="0">
              <a:off x="0" y="0"/>
              <a:ext cx="4816592" cy="1910217"/>
            </a:xfrm>
            <a:custGeom>
              <a:avLst/>
              <a:gdLst/>
              <a:ahLst/>
              <a:cxnLst/>
              <a:rect r="r" b="b" t="t" l="l"/>
              <a:pathLst>
                <a:path h="1910217" w="4816592">
                  <a:moveTo>
                    <a:pt x="0" y="0"/>
                  </a:moveTo>
                  <a:lnTo>
                    <a:pt x="4816592" y="0"/>
                  </a:lnTo>
                  <a:lnTo>
                    <a:pt x="4816592" y="1910217"/>
                  </a:lnTo>
                  <a:lnTo>
                    <a:pt x="0" y="1910217"/>
                  </a:lnTo>
                  <a:close/>
                </a:path>
              </a:pathLst>
            </a:custGeom>
            <a:solidFill>
              <a:srgbClr val="262626"/>
            </a:solidFill>
          </p:spPr>
        </p:sp>
        <p:sp>
          <p:nvSpPr>
            <p:cNvPr name="TextBox 4" id="4"/>
            <p:cNvSpPr txBox="true"/>
            <p:nvPr/>
          </p:nvSpPr>
          <p:spPr>
            <a:xfrm>
              <a:off x="0" y="19050"/>
              <a:ext cx="4816593" cy="1891167"/>
            </a:xfrm>
            <a:prstGeom prst="rect">
              <a:avLst/>
            </a:prstGeom>
          </p:spPr>
          <p:txBody>
            <a:bodyPr anchor="ctr" rtlCol="false" tIns="50800" lIns="50800" bIns="50800" rIns="50800"/>
            <a:lstStyle/>
            <a:p>
              <a:pPr algn="ctr">
                <a:lnSpc>
                  <a:spcPts val="2220"/>
                </a:lnSpc>
              </a:pPr>
            </a:p>
          </p:txBody>
        </p:sp>
      </p:grpSp>
      <p:grpSp>
        <p:nvGrpSpPr>
          <p:cNvPr name="Group 5" id="5"/>
          <p:cNvGrpSpPr/>
          <p:nvPr/>
        </p:nvGrpSpPr>
        <p:grpSpPr>
          <a:xfrm rot="0">
            <a:off x="16587078" y="951280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4773375" y="3269501"/>
            <a:ext cx="4095565" cy="5722329"/>
            <a:chOff x="0" y="0"/>
            <a:chExt cx="667460" cy="932576"/>
          </a:xfrm>
        </p:grpSpPr>
        <p:sp>
          <p:nvSpPr>
            <p:cNvPr name="Freeform 9" id="9"/>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0" id="10"/>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1" id="11"/>
          <p:cNvGrpSpPr/>
          <p:nvPr/>
        </p:nvGrpSpPr>
        <p:grpSpPr>
          <a:xfrm rot="0">
            <a:off x="70938" y="3269501"/>
            <a:ext cx="4095565" cy="5722329"/>
            <a:chOff x="0" y="0"/>
            <a:chExt cx="667460" cy="932576"/>
          </a:xfrm>
        </p:grpSpPr>
        <p:sp>
          <p:nvSpPr>
            <p:cNvPr name="Freeform 12" id="12"/>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3" id="13"/>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4" id="14"/>
          <p:cNvGrpSpPr/>
          <p:nvPr/>
        </p:nvGrpSpPr>
        <p:grpSpPr>
          <a:xfrm rot="0">
            <a:off x="9401742" y="3269501"/>
            <a:ext cx="4090335" cy="5715023"/>
            <a:chOff x="0" y="0"/>
            <a:chExt cx="667460" cy="932576"/>
          </a:xfrm>
        </p:grpSpPr>
        <p:sp>
          <p:nvSpPr>
            <p:cNvPr name="Freeform 15" id="15"/>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6" id="16"/>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7" id="17"/>
          <p:cNvGrpSpPr>
            <a:grpSpLocks noChangeAspect="true"/>
          </p:cNvGrpSpPr>
          <p:nvPr/>
        </p:nvGrpSpPr>
        <p:grpSpPr>
          <a:xfrm rot="0">
            <a:off x="4997518" y="3474487"/>
            <a:ext cx="3650383" cy="3650368"/>
            <a:chOff x="0" y="0"/>
            <a:chExt cx="6350025" cy="6350000"/>
          </a:xfrm>
        </p:grpSpPr>
        <p:sp>
          <p:nvSpPr>
            <p:cNvPr name="Freeform 18" id="18"/>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2"/>
              <a:stretch>
                <a:fillRect l="-1798" t="0" r="-2282" b="-4080"/>
              </a:stretch>
            </a:blipFill>
          </p:spPr>
        </p:sp>
      </p:grpSp>
      <p:grpSp>
        <p:nvGrpSpPr>
          <p:cNvPr name="Group 19" id="19"/>
          <p:cNvGrpSpPr>
            <a:grpSpLocks noChangeAspect="true"/>
          </p:cNvGrpSpPr>
          <p:nvPr/>
        </p:nvGrpSpPr>
        <p:grpSpPr>
          <a:xfrm rot="0">
            <a:off x="295082" y="3474487"/>
            <a:ext cx="3650383" cy="3650368"/>
            <a:chOff x="0" y="0"/>
            <a:chExt cx="6350025" cy="6350000"/>
          </a:xfrm>
        </p:grpSpPr>
        <p:sp>
          <p:nvSpPr>
            <p:cNvPr name="Freeform 20" id="20"/>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3"/>
              <a:stretch>
                <a:fillRect l="-16212" t="-994" r="-16212" b="0"/>
              </a:stretch>
            </a:blipFill>
          </p:spPr>
        </p:sp>
      </p:grpSp>
      <p:grpSp>
        <p:nvGrpSpPr>
          <p:cNvPr name="Group 21" id="21"/>
          <p:cNvGrpSpPr>
            <a:grpSpLocks noChangeAspect="true"/>
          </p:cNvGrpSpPr>
          <p:nvPr/>
        </p:nvGrpSpPr>
        <p:grpSpPr>
          <a:xfrm rot="0">
            <a:off x="9625600" y="3474226"/>
            <a:ext cx="3645722" cy="3645707"/>
            <a:chOff x="0" y="0"/>
            <a:chExt cx="6350025" cy="6350000"/>
          </a:xfrm>
        </p:grpSpPr>
        <p:sp>
          <p:nvSpPr>
            <p:cNvPr name="Freeform 22" id="22"/>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4"/>
              <a:stretch>
                <a:fillRect l="0" t="-38889" r="0" b="-38889"/>
              </a:stretch>
            </a:blipFill>
          </p:spPr>
        </p:sp>
      </p:grpSp>
      <p:sp>
        <p:nvSpPr>
          <p:cNvPr name="AutoShape 23" id="23"/>
          <p:cNvSpPr/>
          <p:nvPr/>
        </p:nvSpPr>
        <p:spPr>
          <a:xfrm>
            <a:off x="8700808" y="2500825"/>
            <a:ext cx="886383" cy="0"/>
          </a:xfrm>
          <a:prstGeom prst="line">
            <a:avLst/>
          </a:prstGeom>
          <a:ln cap="flat" w="38100">
            <a:solidFill>
              <a:srgbClr val="F9C401"/>
            </a:solidFill>
            <a:prstDash val="solid"/>
            <a:headEnd type="none" len="sm" w="sm"/>
            <a:tailEnd type="none" len="sm" w="sm"/>
          </a:ln>
        </p:spPr>
      </p:sp>
      <p:sp>
        <p:nvSpPr>
          <p:cNvPr name="Freeform 24" id="24"/>
          <p:cNvSpPr/>
          <p:nvPr/>
        </p:nvSpPr>
        <p:spPr>
          <a:xfrm flipH="false" flipV="false" rot="0">
            <a:off x="15405460" y="922568"/>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25" id="25"/>
          <p:cNvGrpSpPr/>
          <p:nvPr/>
        </p:nvGrpSpPr>
        <p:grpSpPr>
          <a:xfrm rot="0">
            <a:off x="14101678" y="3269501"/>
            <a:ext cx="4086088" cy="5709089"/>
            <a:chOff x="0" y="0"/>
            <a:chExt cx="667460" cy="932576"/>
          </a:xfrm>
        </p:grpSpPr>
        <p:sp>
          <p:nvSpPr>
            <p:cNvPr name="Freeform 26" id="26"/>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27" id="27"/>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28" id="28"/>
          <p:cNvGrpSpPr>
            <a:grpSpLocks noChangeAspect="true"/>
          </p:cNvGrpSpPr>
          <p:nvPr/>
        </p:nvGrpSpPr>
        <p:grpSpPr>
          <a:xfrm rot="0">
            <a:off x="14323754" y="3488611"/>
            <a:ext cx="3641936" cy="3641922"/>
            <a:chOff x="0" y="0"/>
            <a:chExt cx="6350025" cy="6350000"/>
          </a:xfrm>
        </p:grpSpPr>
        <p:sp>
          <p:nvSpPr>
            <p:cNvPr name="Freeform 29" id="29"/>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7"/>
              <a:stretch>
                <a:fillRect l="0" t="0" r="0" b="0"/>
              </a:stretch>
            </a:blipFill>
          </p:spPr>
        </p:sp>
      </p:grpSp>
      <p:sp>
        <p:nvSpPr>
          <p:cNvPr name="TextBox 30" id="30"/>
          <p:cNvSpPr txBox="true"/>
          <p:nvPr/>
        </p:nvSpPr>
        <p:spPr>
          <a:xfrm rot="0">
            <a:off x="16757036" y="9647778"/>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07</a:t>
            </a:r>
          </a:p>
        </p:txBody>
      </p:sp>
      <p:sp>
        <p:nvSpPr>
          <p:cNvPr name="TextBox 31" id="31"/>
          <p:cNvSpPr txBox="true"/>
          <p:nvPr/>
        </p:nvSpPr>
        <p:spPr>
          <a:xfrm rot="0">
            <a:off x="4778201" y="7584186"/>
            <a:ext cx="4089016" cy="467651"/>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raspberry pi 4</a:t>
            </a:r>
          </a:p>
        </p:txBody>
      </p:sp>
      <p:sp>
        <p:nvSpPr>
          <p:cNvPr name="TextBox 32" id="32"/>
          <p:cNvSpPr txBox="true"/>
          <p:nvPr/>
        </p:nvSpPr>
        <p:spPr>
          <a:xfrm rot="0">
            <a:off x="75765" y="7584186"/>
            <a:ext cx="4089016" cy="467651"/>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Arduino mega</a:t>
            </a:r>
          </a:p>
        </p:txBody>
      </p:sp>
      <p:sp>
        <p:nvSpPr>
          <p:cNvPr name="TextBox 33" id="33"/>
          <p:cNvSpPr txBox="true"/>
          <p:nvPr/>
        </p:nvSpPr>
        <p:spPr>
          <a:xfrm rot="0">
            <a:off x="9406563" y="7578604"/>
            <a:ext cx="4083795" cy="467127"/>
          </a:xfrm>
          <a:prstGeom prst="rect">
            <a:avLst/>
          </a:prstGeom>
        </p:spPr>
        <p:txBody>
          <a:bodyPr anchor="t" rtlCol="false" tIns="0" lIns="0" bIns="0" rIns="0">
            <a:spAutoFit/>
          </a:bodyPr>
          <a:lstStyle/>
          <a:p>
            <a:pPr algn="ctr">
              <a:lnSpc>
                <a:spcPts val="3807"/>
              </a:lnSpc>
            </a:pPr>
            <a:r>
              <a:rPr lang="en-US" sz="2759" b="true">
                <a:solidFill>
                  <a:srgbClr val="262626"/>
                </a:solidFill>
                <a:latin typeface="Montserrat Bold"/>
                <a:ea typeface="Montserrat Bold"/>
                <a:cs typeface="Montserrat Bold"/>
                <a:sym typeface="Montserrat Bold"/>
              </a:rPr>
              <a:t>Tank Chassis</a:t>
            </a:r>
          </a:p>
        </p:txBody>
      </p:sp>
      <p:sp>
        <p:nvSpPr>
          <p:cNvPr name="TextBox 34" id="34"/>
          <p:cNvSpPr txBox="true"/>
          <p:nvPr/>
        </p:nvSpPr>
        <p:spPr>
          <a:xfrm rot="0">
            <a:off x="5167459" y="1073650"/>
            <a:ext cx="7953083" cy="793750"/>
          </a:xfrm>
          <a:prstGeom prst="rect">
            <a:avLst/>
          </a:prstGeom>
        </p:spPr>
        <p:txBody>
          <a:bodyPr anchor="t" rtlCol="false" tIns="0" lIns="0" bIns="0" rIns="0">
            <a:spAutoFit/>
          </a:bodyPr>
          <a:lstStyle/>
          <a:p>
            <a:pPr algn="ctr">
              <a:lnSpc>
                <a:spcPts val="6049"/>
              </a:lnSpc>
            </a:pPr>
            <a:r>
              <a:rPr lang="en-US" b="true" sz="5499">
                <a:solidFill>
                  <a:srgbClr val="FFFFFF"/>
                </a:solidFill>
                <a:latin typeface="Barlow SemiCondensed Bold"/>
                <a:ea typeface="Barlow SemiCondensed Bold"/>
                <a:cs typeface="Barlow SemiCondensed Bold"/>
                <a:sym typeface="Barlow SemiCondensed Bold"/>
              </a:rPr>
              <a:t>HARDWARE COMPONENT</a:t>
            </a:r>
          </a:p>
        </p:txBody>
      </p:sp>
      <p:sp>
        <p:nvSpPr>
          <p:cNvPr name="TextBox 35" id="35"/>
          <p:cNvSpPr txBox="true"/>
          <p:nvPr/>
        </p:nvSpPr>
        <p:spPr>
          <a:xfrm rot="0">
            <a:off x="14106493" y="7574071"/>
            <a:ext cx="4079555" cy="466701"/>
          </a:xfrm>
          <a:prstGeom prst="rect">
            <a:avLst/>
          </a:prstGeom>
        </p:spPr>
        <p:txBody>
          <a:bodyPr anchor="t" rtlCol="false" tIns="0" lIns="0" bIns="0" rIns="0">
            <a:spAutoFit/>
          </a:bodyPr>
          <a:lstStyle/>
          <a:p>
            <a:pPr algn="ctr">
              <a:lnSpc>
                <a:spcPts val="3803"/>
              </a:lnSpc>
            </a:pPr>
            <a:r>
              <a:rPr lang="en-US" sz="2756" b="true">
                <a:solidFill>
                  <a:srgbClr val="262626"/>
                </a:solidFill>
                <a:latin typeface="Montserrat Bold"/>
                <a:ea typeface="Montserrat Bold"/>
                <a:cs typeface="Montserrat Bold"/>
                <a:sym typeface="Montserrat Bold"/>
              </a:rPr>
              <a:t>ESP32</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7252855"/>
            <a:chOff x="0" y="0"/>
            <a:chExt cx="4816593" cy="1910217"/>
          </a:xfrm>
        </p:grpSpPr>
        <p:sp>
          <p:nvSpPr>
            <p:cNvPr name="Freeform 3" id="3"/>
            <p:cNvSpPr/>
            <p:nvPr/>
          </p:nvSpPr>
          <p:spPr>
            <a:xfrm flipH="false" flipV="false" rot="0">
              <a:off x="0" y="0"/>
              <a:ext cx="4816592" cy="1910217"/>
            </a:xfrm>
            <a:custGeom>
              <a:avLst/>
              <a:gdLst/>
              <a:ahLst/>
              <a:cxnLst/>
              <a:rect r="r" b="b" t="t" l="l"/>
              <a:pathLst>
                <a:path h="1910217" w="4816592">
                  <a:moveTo>
                    <a:pt x="0" y="0"/>
                  </a:moveTo>
                  <a:lnTo>
                    <a:pt x="4816592" y="0"/>
                  </a:lnTo>
                  <a:lnTo>
                    <a:pt x="4816592" y="1910217"/>
                  </a:lnTo>
                  <a:lnTo>
                    <a:pt x="0" y="1910217"/>
                  </a:lnTo>
                  <a:close/>
                </a:path>
              </a:pathLst>
            </a:custGeom>
            <a:solidFill>
              <a:srgbClr val="262626"/>
            </a:solidFill>
          </p:spPr>
        </p:sp>
        <p:sp>
          <p:nvSpPr>
            <p:cNvPr name="TextBox 4" id="4"/>
            <p:cNvSpPr txBox="true"/>
            <p:nvPr/>
          </p:nvSpPr>
          <p:spPr>
            <a:xfrm>
              <a:off x="0" y="19050"/>
              <a:ext cx="4816593" cy="1891167"/>
            </a:xfrm>
            <a:prstGeom prst="rect">
              <a:avLst/>
            </a:prstGeom>
          </p:spPr>
          <p:txBody>
            <a:bodyPr anchor="ctr" rtlCol="false" tIns="50800" lIns="50800" bIns="50800" rIns="50800"/>
            <a:lstStyle/>
            <a:p>
              <a:pPr algn="ctr">
                <a:lnSpc>
                  <a:spcPts val="2220"/>
                </a:lnSpc>
              </a:pPr>
            </a:p>
          </p:txBody>
        </p:sp>
      </p:grpSp>
      <p:grpSp>
        <p:nvGrpSpPr>
          <p:cNvPr name="Group 5" id="5"/>
          <p:cNvGrpSpPr/>
          <p:nvPr/>
        </p:nvGrpSpPr>
        <p:grpSpPr>
          <a:xfrm rot="0">
            <a:off x="16587078" y="951280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4773375" y="3269501"/>
            <a:ext cx="4095565" cy="5722329"/>
            <a:chOff x="0" y="0"/>
            <a:chExt cx="667460" cy="932576"/>
          </a:xfrm>
        </p:grpSpPr>
        <p:sp>
          <p:nvSpPr>
            <p:cNvPr name="Freeform 9" id="9"/>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0" id="10"/>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1" id="11"/>
          <p:cNvGrpSpPr/>
          <p:nvPr/>
        </p:nvGrpSpPr>
        <p:grpSpPr>
          <a:xfrm rot="0">
            <a:off x="70938" y="3269501"/>
            <a:ext cx="4095565" cy="5722329"/>
            <a:chOff x="0" y="0"/>
            <a:chExt cx="667460" cy="932576"/>
          </a:xfrm>
        </p:grpSpPr>
        <p:sp>
          <p:nvSpPr>
            <p:cNvPr name="Freeform 12" id="12"/>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3" id="13"/>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4" id="14"/>
          <p:cNvGrpSpPr>
            <a:grpSpLocks noChangeAspect="true"/>
          </p:cNvGrpSpPr>
          <p:nvPr/>
        </p:nvGrpSpPr>
        <p:grpSpPr>
          <a:xfrm rot="0">
            <a:off x="4997518" y="3474487"/>
            <a:ext cx="3650383" cy="3650368"/>
            <a:chOff x="0" y="0"/>
            <a:chExt cx="6350025" cy="6350000"/>
          </a:xfrm>
        </p:grpSpPr>
        <p:sp>
          <p:nvSpPr>
            <p:cNvPr name="Freeform 15" id="15"/>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solidFill>
              <a:srgbClr val="000000">
                <a:alpha val="0"/>
              </a:srgbClr>
            </a:solidFill>
            <a:ln w="12700">
              <a:solidFill>
                <a:srgbClr val="000000"/>
              </a:solidFill>
            </a:ln>
          </p:spPr>
        </p:sp>
      </p:grpSp>
      <p:grpSp>
        <p:nvGrpSpPr>
          <p:cNvPr name="Group 16" id="16"/>
          <p:cNvGrpSpPr>
            <a:grpSpLocks noChangeAspect="true"/>
          </p:cNvGrpSpPr>
          <p:nvPr/>
        </p:nvGrpSpPr>
        <p:grpSpPr>
          <a:xfrm rot="5400000">
            <a:off x="167089" y="3474226"/>
            <a:ext cx="3778637" cy="3778621"/>
            <a:chOff x="0" y="0"/>
            <a:chExt cx="6350025" cy="6350000"/>
          </a:xfrm>
        </p:grpSpPr>
        <p:sp>
          <p:nvSpPr>
            <p:cNvPr name="Freeform 17" id="17"/>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2"/>
              <a:stretch>
                <a:fillRect l="0" t="-16666" r="0" b="-16666"/>
              </a:stretch>
            </a:blipFill>
          </p:spPr>
        </p:sp>
      </p:grpSp>
      <p:grpSp>
        <p:nvGrpSpPr>
          <p:cNvPr name="Group 18" id="18"/>
          <p:cNvGrpSpPr>
            <a:grpSpLocks noChangeAspect="true"/>
          </p:cNvGrpSpPr>
          <p:nvPr/>
        </p:nvGrpSpPr>
        <p:grpSpPr>
          <a:xfrm rot="0">
            <a:off x="5002179" y="3488611"/>
            <a:ext cx="3645722" cy="3645707"/>
            <a:chOff x="0" y="0"/>
            <a:chExt cx="6350025" cy="6350000"/>
          </a:xfrm>
        </p:grpSpPr>
        <p:sp>
          <p:nvSpPr>
            <p:cNvPr name="Freeform 19" id="19"/>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3"/>
              <a:stretch>
                <a:fillRect l="0" t="-2531" r="-5760" b="-3229"/>
              </a:stretch>
            </a:blipFill>
          </p:spPr>
        </p:sp>
      </p:grpSp>
      <p:sp>
        <p:nvSpPr>
          <p:cNvPr name="Freeform 20" id="20"/>
          <p:cNvSpPr/>
          <p:nvPr/>
        </p:nvSpPr>
        <p:spPr>
          <a:xfrm flipH="false" flipV="false" rot="0">
            <a:off x="15405460" y="922568"/>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21" id="21"/>
          <p:cNvGrpSpPr/>
          <p:nvPr/>
        </p:nvGrpSpPr>
        <p:grpSpPr>
          <a:xfrm rot="0">
            <a:off x="14101678" y="3269501"/>
            <a:ext cx="4086088" cy="5709089"/>
            <a:chOff x="0" y="0"/>
            <a:chExt cx="667460" cy="932576"/>
          </a:xfrm>
        </p:grpSpPr>
        <p:sp>
          <p:nvSpPr>
            <p:cNvPr name="Freeform 22" id="22"/>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23" id="23"/>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24" id="24"/>
          <p:cNvGrpSpPr>
            <a:grpSpLocks noChangeAspect="true"/>
          </p:cNvGrpSpPr>
          <p:nvPr/>
        </p:nvGrpSpPr>
        <p:grpSpPr>
          <a:xfrm rot="0">
            <a:off x="14323754" y="3488611"/>
            <a:ext cx="3641936" cy="3641922"/>
            <a:chOff x="0" y="0"/>
            <a:chExt cx="6350025" cy="6350000"/>
          </a:xfrm>
        </p:grpSpPr>
        <p:sp>
          <p:nvSpPr>
            <p:cNvPr name="Freeform 25" id="25"/>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6"/>
              <a:stretch>
                <a:fillRect l="-16341" t="0" r="-16341" b="0"/>
              </a:stretch>
            </a:blipFill>
          </p:spPr>
        </p:sp>
      </p:grpSp>
      <p:grpSp>
        <p:nvGrpSpPr>
          <p:cNvPr name="Group 26" id="26"/>
          <p:cNvGrpSpPr/>
          <p:nvPr/>
        </p:nvGrpSpPr>
        <p:grpSpPr>
          <a:xfrm rot="0">
            <a:off x="9437526" y="3269501"/>
            <a:ext cx="4095565" cy="5722329"/>
            <a:chOff x="0" y="0"/>
            <a:chExt cx="667460" cy="932576"/>
          </a:xfrm>
        </p:grpSpPr>
        <p:sp>
          <p:nvSpPr>
            <p:cNvPr name="Freeform 27" id="27"/>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28" id="28"/>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29" id="29"/>
          <p:cNvGrpSpPr>
            <a:grpSpLocks noChangeAspect="true"/>
          </p:cNvGrpSpPr>
          <p:nvPr/>
        </p:nvGrpSpPr>
        <p:grpSpPr>
          <a:xfrm rot="0">
            <a:off x="9666331" y="3488611"/>
            <a:ext cx="3645722" cy="3645707"/>
            <a:chOff x="0" y="0"/>
            <a:chExt cx="6350025" cy="6350000"/>
          </a:xfrm>
        </p:grpSpPr>
        <p:sp>
          <p:nvSpPr>
            <p:cNvPr name="Freeform 30" id="30"/>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7"/>
              <a:stretch>
                <a:fillRect l="0" t="-5831" r="0" b="-5831"/>
              </a:stretch>
            </a:blipFill>
          </p:spPr>
        </p:sp>
      </p:grpSp>
      <p:sp>
        <p:nvSpPr>
          <p:cNvPr name="TextBox 31" id="31"/>
          <p:cNvSpPr txBox="true"/>
          <p:nvPr/>
        </p:nvSpPr>
        <p:spPr>
          <a:xfrm rot="0">
            <a:off x="16757036" y="9647778"/>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08</a:t>
            </a:r>
          </a:p>
        </p:txBody>
      </p:sp>
      <p:sp>
        <p:nvSpPr>
          <p:cNvPr name="TextBox 32" id="32"/>
          <p:cNvSpPr txBox="true"/>
          <p:nvPr/>
        </p:nvSpPr>
        <p:spPr>
          <a:xfrm rot="0">
            <a:off x="4778201" y="7584186"/>
            <a:ext cx="4089016" cy="1414960"/>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camera raspberry</a:t>
            </a:r>
          </a:p>
          <a:p>
            <a:pPr algn="ctr">
              <a:lnSpc>
                <a:spcPts val="3812"/>
              </a:lnSpc>
            </a:pPr>
            <a:r>
              <a:rPr lang="en-US" sz="2762" b="true">
                <a:solidFill>
                  <a:srgbClr val="262626"/>
                </a:solidFill>
                <a:latin typeface="Montserrat Bold"/>
                <a:ea typeface="Montserrat Bold"/>
                <a:cs typeface="Montserrat Bold"/>
                <a:sym typeface="Montserrat Bold"/>
              </a:rPr>
              <a:t> pi</a:t>
            </a:r>
          </a:p>
          <a:p>
            <a:pPr algn="ctr">
              <a:lnSpc>
                <a:spcPts val="3812"/>
              </a:lnSpc>
            </a:pPr>
          </a:p>
        </p:txBody>
      </p:sp>
      <p:sp>
        <p:nvSpPr>
          <p:cNvPr name="TextBox 33" id="33"/>
          <p:cNvSpPr txBox="true"/>
          <p:nvPr/>
        </p:nvSpPr>
        <p:spPr>
          <a:xfrm rot="0">
            <a:off x="75765" y="7584186"/>
            <a:ext cx="4089016" cy="941305"/>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3D-Printed Controller Enclosure</a:t>
            </a:r>
          </a:p>
        </p:txBody>
      </p:sp>
      <p:sp>
        <p:nvSpPr>
          <p:cNvPr name="TextBox 34" id="34"/>
          <p:cNvSpPr txBox="true"/>
          <p:nvPr/>
        </p:nvSpPr>
        <p:spPr>
          <a:xfrm rot="0">
            <a:off x="14106493" y="7574071"/>
            <a:ext cx="4079555" cy="466701"/>
          </a:xfrm>
          <a:prstGeom prst="rect">
            <a:avLst/>
          </a:prstGeom>
        </p:spPr>
        <p:txBody>
          <a:bodyPr anchor="t" rtlCol="false" tIns="0" lIns="0" bIns="0" rIns="0">
            <a:spAutoFit/>
          </a:bodyPr>
          <a:lstStyle/>
          <a:p>
            <a:pPr algn="ctr">
              <a:lnSpc>
                <a:spcPts val="3803"/>
              </a:lnSpc>
            </a:pPr>
            <a:r>
              <a:rPr lang="en-US" sz="2756" b="true">
                <a:solidFill>
                  <a:srgbClr val="262626"/>
                </a:solidFill>
                <a:latin typeface="Montserrat Bold"/>
                <a:ea typeface="Montserrat Bold"/>
                <a:cs typeface="Montserrat Bold"/>
                <a:sym typeface="Montserrat Bold"/>
              </a:rPr>
              <a:t>Headlights </a:t>
            </a:r>
          </a:p>
        </p:txBody>
      </p:sp>
      <p:sp>
        <p:nvSpPr>
          <p:cNvPr name="TextBox 35" id="35"/>
          <p:cNvSpPr txBox="true"/>
          <p:nvPr/>
        </p:nvSpPr>
        <p:spPr>
          <a:xfrm rot="0">
            <a:off x="9442353" y="7584186"/>
            <a:ext cx="4089016" cy="467651"/>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LED </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7252855"/>
            <a:chOff x="0" y="0"/>
            <a:chExt cx="4816593" cy="1910217"/>
          </a:xfrm>
        </p:grpSpPr>
        <p:sp>
          <p:nvSpPr>
            <p:cNvPr name="Freeform 3" id="3"/>
            <p:cNvSpPr/>
            <p:nvPr/>
          </p:nvSpPr>
          <p:spPr>
            <a:xfrm flipH="false" flipV="false" rot="0">
              <a:off x="0" y="0"/>
              <a:ext cx="4816592" cy="1910217"/>
            </a:xfrm>
            <a:custGeom>
              <a:avLst/>
              <a:gdLst/>
              <a:ahLst/>
              <a:cxnLst/>
              <a:rect r="r" b="b" t="t" l="l"/>
              <a:pathLst>
                <a:path h="1910217" w="4816592">
                  <a:moveTo>
                    <a:pt x="0" y="0"/>
                  </a:moveTo>
                  <a:lnTo>
                    <a:pt x="4816592" y="0"/>
                  </a:lnTo>
                  <a:lnTo>
                    <a:pt x="4816592" y="1910217"/>
                  </a:lnTo>
                  <a:lnTo>
                    <a:pt x="0" y="1910217"/>
                  </a:lnTo>
                  <a:close/>
                </a:path>
              </a:pathLst>
            </a:custGeom>
            <a:solidFill>
              <a:srgbClr val="262626"/>
            </a:solidFill>
          </p:spPr>
        </p:sp>
        <p:sp>
          <p:nvSpPr>
            <p:cNvPr name="TextBox 4" id="4"/>
            <p:cNvSpPr txBox="true"/>
            <p:nvPr/>
          </p:nvSpPr>
          <p:spPr>
            <a:xfrm>
              <a:off x="0" y="19050"/>
              <a:ext cx="4816593" cy="1891167"/>
            </a:xfrm>
            <a:prstGeom prst="rect">
              <a:avLst/>
            </a:prstGeom>
          </p:spPr>
          <p:txBody>
            <a:bodyPr anchor="ctr" rtlCol="false" tIns="50800" lIns="50800" bIns="50800" rIns="50800"/>
            <a:lstStyle/>
            <a:p>
              <a:pPr algn="ctr">
                <a:lnSpc>
                  <a:spcPts val="2220"/>
                </a:lnSpc>
              </a:pPr>
            </a:p>
          </p:txBody>
        </p:sp>
      </p:grpSp>
      <p:grpSp>
        <p:nvGrpSpPr>
          <p:cNvPr name="Group 5" id="5"/>
          <p:cNvGrpSpPr/>
          <p:nvPr/>
        </p:nvGrpSpPr>
        <p:grpSpPr>
          <a:xfrm rot="0">
            <a:off x="16587078" y="9512800"/>
            <a:ext cx="1892849" cy="546180"/>
            <a:chOff x="0" y="0"/>
            <a:chExt cx="3105041" cy="895957"/>
          </a:xfrm>
        </p:grpSpPr>
        <p:sp>
          <p:nvSpPr>
            <p:cNvPr name="Freeform 6" id="6"/>
            <p:cNvSpPr/>
            <p:nvPr/>
          </p:nvSpPr>
          <p:spPr>
            <a:xfrm flipH="false" flipV="false" rot="0">
              <a:off x="0" y="0"/>
              <a:ext cx="3105041" cy="895957"/>
            </a:xfrm>
            <a:custGeom>
              <a:avLst/>
              <a:gdLst/>
              <a:ahLst/>
              <a:cxnLst/>
              <a:rect r="r" b="b" t="t" l="l"/>
              <a:pathLst>
                <a:path h="895957" w="3105041">
                  <a:moveTo>
                    <a:pt x="203200" y="0"/>
                  </a:moveTo>
                  <a:lnTo>
                    <a:pt x="3105041" y="0"/>
                  </a:lnTo>
                  <a:lnTo>
                    <a:pt x="2901841" y="895957"/>
                  </a:lnTo>
                  <a:lnTo>
                    <a:pt x="0" y="895957"/>
                  </a:lnTo>
                  <a:lnTo>
                    <a:pt x="203200" y="0"/>
                  </a:lnTo>
                  <a:close/>
                </a:path>
              </a:pathLst>
            </a:custGeom>
            <a:solidFill>
              <a:srgbClr val="F9C401"/>
            </a:solidFill>
          </p:spPr>
        </p:sp>
        <p:sp>
          <p:nvSpPr>
            <p:cNvPr name="TextBox 7" id="7"/>
            <p:cNvSpPr txBox="true"/>
            <p:nvPr/>
          </p:nvSpPr>
          <p:spPr>
            <a:xfrm>
              <a:off x="101600" y="-38100"/>
              <a:ext cx="2901841" cy="934057"/>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4773375" y="3269501"/>
            <a:ext cx="4095565" cy="5722329"/>
            <a:chOff x="0" y="0"/>
            <a:chExt cx="667460" cy="932576"/>
          </a:xfrm>
        </p:grpSpPr>
        <p:sp>
          <p:nvSpPr>
            <p:cNvPr name="Freeform 9" id="9"/>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0" id="10"/>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1" id="11"/>
          <p:cNvGrpSpPr/>
          <p:nvPr/>
        </p:nvGrpSpPr>
        <p:grpSpPr>
          <a:xfrm rot="0">
            <a:off x="70938" y="3269501"/>
            <a:ext cx="4095565" cy="5722329"/>
            <a:chOff x="0" y="0"/>
            <a:chExt cx="667460" cy="932576"/>
          </a:xfrm>
        </p:grpSpPr>
        <p:sp>
          <p:nvSpPr>
            <p:cNvPr name="Freeform 12" id="12"/>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3" id="13"/>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4" id="14"/>
          <p:cNvGrpSpPr/>
          <p:nvPr/>
        </p:nvGrpSpPr>
        <p:grpSpPr>
          <a:xfrm rot="0">
            <a:off x="9401742" y="3269501"/>
            <a:ext cx="4090335" cy="5715023"/>
            <a:chOff x="0" y="0"/>
            <a:chExt cx="667460" cy="932576"/>
          </a:xfrm>
        </p:grpSpPr>
        <p:sp>
          <p:nvSpPr>
            <p:cNvPr name="Freeform 15" id="15"/>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16" id="16"/>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grpSp>
        <p:nvGrpSpPr>
          <p:cNvPr name="Group 17" id="17"/>
          <p:cNvGrpSpPr>
            <a:grpSpLocks noChangeAspect="true"/>
          </p:cNvGrpSpPr>
          <p:nvPr/>
        </p:nvGrpSpPr>
        <p:grpSpPr>
          <a:xfrm rot="0">
            <a:off x="4997518" y="3474487"/>
            <a:ext cx="3650383" cy="3650368"/>
            <a:chOff x="0" y="0"/>
            <a:chExt cx="6350025" cy="6350000"/>
          </a:xfrm>
        </p:grpSpPr>
        <p:sp>
          <p:nvSpPr>
            <p:cNvPr name="Freeform 18" id="18"/>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2"/>
              <a:stretch>
                <a:fillRect l="-25409" t="0" r="-25409" b="0"/>
              </a:stretch>
            </a:blipFill>
          </p:spPr>
        </p:sp>
      </p:grpSp>
      <p:grpSp>
        <p:nvGrpSpPr>
          <p:cNvPr name="Group 19" id="19"/>
          <p:cNvGrpSpPr>
            <a:grpSpLocks noChangeAspect="true"/>
          </p:cNvGrpSpPr>
          <p:nvPr/>
        </p:nvGrpSpPr>
        <p:grpSpPr>
          <a:xfrm rot="0">
            <a:off x="295082" y="3474487"/>
            <a:ext cx="3650383" cy="3650368"/>
            <a:chOff x="0" y="0"/>
            <a:chExt cx="6350025" cy="6350000"/>
          </a:xfrm>
        </p:grpSpPr>
        <p:sp>
          <p:nvSpPr>
            <p:cNvPr name="Freeform 20" id="20"/>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3"/>
              <a:stretch>
                <a:fillRect l="-41607" t="0" r="-45348" b="0"/>
              </a:stretch>
            </a:blipFill>
          </p:spPr>
        </p:sp>
      </p:grpSp>
      <p:grpSp>
        <p:nvGrpSpPr>
          <p:cNvPr name="Group 21" id="21"/>
          <p:cNvGrpSpPr>
            <a:grpSpLocks noChangeAspect="true"/>
          </p:cNvGrpSpPr>
          <p:nvPr/>
        </p:nvGrpSpPr>
        <p:grpSpPr>
          <a:xfrm rot="0">
            <a:off x="9625600" y="3474226"/>
            <a:ext cx="3645722" cy="3645707"/>
            <a:chOff x="0" y="0"/>
            <a:chExt cx="6350025" cy="6350000"/>
          </a:xfrm>
        </p:grpSpPr>
        <p:sp>
          <p:nvSpPr>
            <p:cNvPr name="Freeform 22" id="22"/>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4"/>
              <a:stretch>
                <a:fillRect l="0" t="0" r="0" b="0"/>
              </a:stretch>
            </a:blipFill>
          </p:spPr>
        </p:sp>
      </p:grpSp>
      <p:sp>
        <p:nvSpPr>
          <p:cNvPr name="TextBox 23" id="23"/>
          <p:cNvSpPr txBox="true"/>
          <p:nvPr/>
        </p:nvSpPr>
        <p:spPr>
          <a:xfrm rot="0">
            <a:off x="16757036" y="9647778"/>
            <a:ext cx="502264" cy="285750"/>
          </a:xfrm>
          <a:prstGeom prst="rect">
            <a:avLst/>
          </a:prstGeom>
        </p:spPr>
        <p:txBody>
          <a:bodyPr anchor="t" rtlCol="false" tIns="0" lIns="0" bIns="0" rIns="0">
            <a:spAutoFit/>
          </a:bodyPr>
          <a:lstStyle/>
          <a:p>
            <a:pPr algn="r">
              <a:lnSpc>
                <a:spcPts val="2399"/>
              </a:lnSpc>
            </a:pPr>
            <a:r>
              <a:rPr lang="en-US" sz="1999" b="true">
                <a:solidFill>
                  <a:srgbClr val="262626"/>
                </a:solidFill>
                <a:latin typeface="Montserrat Bold"/>
                <a:ea typeface="Montserrat Bold"/>
                <a:cs typeface="Montserrat Bold"/>
                <a:sym typeface="Montserrat Bold"/>
              </a:rPr>
              <a:t>09</a:t>
            </a:r>
          </a:p>
        </p:txBody>
      </p:sp>
      <p:sp>
        <p:nvSpPr>
          <p:cNvPr name="TextBox 24" id="24"/>
          <p:cNvSpPr txBox="true"/>
          <p:nvPr/>
        </p:nvSpPr>
        <p:spPr>
          <a:xfrm rot="0">
            <a:off x="4778201" y="7584186"/>
            <a:ext cx="4089016" cy="467651"/>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L298N Motor Driver</a:t>
            </a:r>
          </a:p>
        </p:txBody>
      </p:sp>
      <p:sp>
        <p:nvSpPr>
          <p:cNvPr name="TextBox 25" id="25"/>
          <p:cNvSpPr txBox="true"/>
          <p:nvPr/>
        </p:nvSpPr>
        <p:spPr>
          <a:xfrm rot="0">
            <a:off x="75765" y="7584186"/>
            <a:ext cx="4089016" cy="467651"/>
          </a:xfrm>
          <a:prstGeom prst="rect">
            <a:avLst/>
          </a:prstGeom>
        </p:spPr>
        <p:txBody>
          <a:bodyPr anchor="t" rtlCol="false" tIns="0" lIns="0" bIns="0" rIns="0">
            <a:spAutoFit/>
          </a:bodyPr>
          <a:lstStyle/>
          <a:p>
            <a:pPr algn="ctr">
              <a:lnSpc>
                <a:spcPts val="3812"/>
              </a:lnSpc>
            </a:pPr>
            <a:r>
              <a:rPr lang="en-US" sz="2762" b="true">
                <a:solidFill>
                  <a:srgbClr val="262626"/>
                </a:solidFill>
                <a:latin typeface="Montserrat Bold"/>
                <a:ea typeface="Montserrat Bold"/>
                <a:cs typeface="Montserrat Bold"/>
                <a:sym typeface="Montserrat Bold"/>
              </a:rPr>
              <a:t>micro servo</a:t>
            </a:r>
          </a:p>
        </p:txBody>
      </p:sp>
      <p:sp>
        <p:nvSpPr>
          <p:cNvPr name="TextBox 26" id="26"/>
          <p:cNvSpPr txBox="true"/>
          <p:nvPr/>
        </p:nvSpPr>
        <p:spPr>
          <a:xfrm rot="0">
            <a:off x="9406563" y="7578604"/>
            <a:ext cx="4083795" cy="467127"/>
          </a:xfrm>
          <a:prstGeom prst="rect">
            <a:avLst/>
          </a:prstGeom>
        </p:spPr>
        <p:txBody>
          <a:bodyPr anchor="t" rtlCol="false" tIns="0" lIns="0" bIns="0" rIns="0">
            <a:spAutoFit/>
          </a:bodyPr>
          <a:lstStyle/>
          <a:p>
            <a:pPr algn="ctr">
              <a:lnSpc>
                <a:spcPts val="3807"/>
              </a:lnSpc>
            </a:pPr>
            <a:r>
              <a:rPr lang="en-US" sz="2759" b="true">
                <a:solidFill>
                  <a:srgbClr val="262626"/>
                </a:solidFill>
                <a:latin typeface="Montserrat Bold"/>
                <a:ea typeface="Montserrat Bold"/>
                <a:cs typeface="Montserrat Bold"/>
                <a:sym typeface="Montserrat Bold"/>
              </a:rPr>
              <a:t> Ultra sonic</a:t>
            </a:r>
          </a:p>
        </p:txBody>
      </p:sp>
      <p:sp>
        <p:nvSpPr>
          <p:cNvPr name="AutoShape 27" id="27"/>
          <p:cNvSpPr/>
          <p:nvPr/>
        </p:nvSpPr>
        <p:spPr>
          <a:xfrm>
            <a:off x="8424026" y="1639580"/>
            <a:ext cx="886383" cy="0"/>
          </a:xfrm>
          <a:prstGeom prst="line">
            <a:avLst/>
          </a:prstGeom>
          <a:ln cap="flat" w="38100">
            <a:solidFill>
              <a:srgbClr val="F9C401"/>
            </a:solidFill>
            <a:prstDash val="solid"/>
            <a:headEnd type="none" len="sm" w="sm"/>
            <a:tailEnd type="none" len="sm" w="sm"/>
          </a:ln>
        </p:spPr>
      </p:sp>
      <p:sp>
        <p:nvSpPr>
          <p:cNvPr name="Freeform 28" id="28"/>
          <p:cNvSpPr/>
          <p:nvPr/>
        </p:nvSpPr>
        <p:spPr>
          <a:xfrm flipH="false" flipV="false" rot="0">
            <a:off x="15405460" y="922568"/>
            <a:ext cx="1853840" cy="225831"/>
          </a:xfrm>
          <a:custGeom>
            <a:avLst/>
            <a:gdLst/>
            <a:ahLst/>
            <a:cxnLst/>
            <a:rect r="r" b="b" t="t" l="l"/>
            <a:pathLst>
              <a:path h="225831" w="1853840">
                <a:moveTo>
                  <a:pt x="0" y="0"/>
                </a:moveTo>
                <a:lnTo>
                  <a:pt x="1853840" y="0"/>
                </a:lnTo>
                <a:lnTo>
                  <a:pt x="1853840" y="225832"/>
                </a:lnTo>
                <a:lnTo>
                  <a:pt x="0" y="22583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29" id="29"/>
          <p:cNvGrpSpPr/>
          <p:nvPr/>
        </p:nvGrpSpPr>
        <p:grpSpPr>
          <a:xfrm rot="0">
            <a:off x="14101678" y="3269501"/>
            <a:ext cx="4086088" cy="5709089"/>
            <a:chOff x="0" y="0"/>
            <a:chExt cx="667460" cy="932576"/>
          </a:xfrm>
        </p:grpSpPr>
        <p:sp>
          <p:nvSpPr>
            <p:cNvPr name="Freeform 30" id="30"/>
            <p:cNvSpPr/>
            <p:nvPr/>
          </p:nvSpPr>
          <p:spPr>
            <a:xfrm flipH="false" flipV="false" rot="0">
              <a:off x="0" y="0"/>
              <a:ext cx="667460" cy="932576"/>
            </a:xfrm>
            <a:custGeom>
              <a:avLst/>
              <a:gdLst/>
              <a:ahLst/>
              <a:cxnLst/>
              <a:rect r="r" b="b" t="t" l="l"/>
              <a:pathLst>
                <a:path h="932576" w="667460">
                  <a:moveTo>
                    <a:pt x="0" y="0"/>
                  </a:moveTo>
                  <a:lnTo>
                    <a:pt x="667460" y="0"/>
                  </a:lnTo>
                  <a:lnTo>
                    <a:pt x="667460" y="932576"/>
                  </a:lnTo>
                  <a:lnTo>
                    <a:pt x="0" y="932576"/>
                  </a:lnTo>
                  <a:close/>
                </a:path>
              </a:pathLst>
            </a:custGeom>
            <a:solidFill>
              <a:srgbClr val="F9C401"/>
            </a:solidFill>
          </p:spPr>
        </p:sp>
        <p:sp>
          <p:nvSpPr>
            <p:cNvPr name="TextBox 31" id="31"/>
            <p:cNvSpPr txBox="true"/>
            <p:nvPr/>
          </p:nvSpPr>
          <p:spPr>
            <a:xfrm>
              <a:off x="0" y="-9525"/>
              <a:ext cx="667460" cy="942101"/>
            </a:xfrm>
            <a:prstGeom prst="rect">
              <a:avLst/>
            </a:prstGeom>
          </p:spPr>
          <p:txBody>
            <a:bodyPr anchor="ctr" rtlCol="false" tIns="50800" lIns="50800" bIns="50800" rIns="50800"/>
            <a:lstStyle/>
            <a:p>
              <a:pPr algn="ctr">
                <a:lnSpc>
                  <a:spcPts val="2220"/>
                </a:lnSpc>
              </a:pPr>
            </a:p>
          </p:txBody>
        </p:sp>
      </p:grpSp>
      <p:sp>
        <p:nvSpPr>
          <p:cNvPr name="TextBox 32" id="32"/>
          <p:cNvSpPr txBox="true"/>
          <p:nvPr/>
        </p:nvSpPr>
        <p:spPr>
          <a:xfrm rot="0">
            <a:off x="14106493" y="7574071"/>
            <a:ext cx="4079555" cy="466701"/>
          </a:xfrm>
          <a:prstGeom prst="rect">
            <a:avLst/>
          </a:prstGeom>
        </p:spPr>
        <p:txBody>
          <a:bodyPr anchor="t" rtlCol="false" tIns="0" lIns="0" bIns="0" rIns="0">
            <a:spAutoFit/>
          </a:bodyPr>
          <a:lstStyle/>
          <a:p>
            <a:pPr algn="ctr">
              <a:lnSpc>
                <a:spcPts val="3803"/>
              </a:lnSpc>
            </a:pPr>
            <a:r>
              <a:rPr lang="en-US" sz="2756" b="true">
                <a:solidFill>
                  <a:srgbClr val="262626"/>
                </a:solidFill>
                <a:latin typeface="Montserrat Bold"/>
                <a:ea typeface="Montserrat Bold"/>
                <a:cs typeface="Montserrat Bold"/>
                <a:sym typeface="Montserrat Bold"/>
              </a:rPr>
              <a:t>Lithium battery</a:t>
            </a:r>
          </a:p>
        </p:txBody>
      </p:sp>
      <p:grpSp>
        <p:nvGrpSpPr>
          <p:cNvPr name="Group 33" id="33"/>
          <p:cNvGrpSpPr>
            <a:grpSpLocks noChangeAspect="true"/>
          </p:cNvGrpSpPr>
          <p:nvPr/>
        </p:nvGrpSpPr>
        <p:grpSpPr>
          <a:xfrm rot="0">
            <a:off x="14323754" y="3488611"/>
            <a:ext cx="3641936" cy="3641922"/>
            <a:chOff x="0" y="0"/>
            <a:chExt cx="6350025" cy="6350000"/>
          </a:xfrm>
        </p:grpSpPr>
        <p:sp>
          <p:nvSpPr>
            <p:cNvPr name="Freeform 34" id="34"/>
            <p:cNvSpPr/>
            <p:nvPr/>
          </p:nvSpPr>
          <p:spPr>
            <a:xfrm flipH="false" flipV="false" rot="0">
              <a:off x="0" y="0"/>
              <a:ext cx="6350026" cy="6350000"/>
            </a:xfrm>
            <a:custGeom>
              <a:avLst/>
              <a:gdLst/>
              <a:ahLst/>
              <a:cxnLst/>
              <a:rect r="r" b="b" t="t" l="l"/>
              <a:pathLst>
                <a:path h="6350000" w="6350026">
                  <a:moveTo>
                    <a:pt x="0" y="0"/>
                  </a:moveTo>
                  <a:lnTo>
                    <a:pt x="6350026" y="0"/>
                  </a:lnTo>
                  <a:lnTo>
                    <a:pt x="6350026" y="6350000"/>
                  </a:lnTo>
                  <a:lnTo>
                    <a:pt x="0" y="6350000"/>
                  </a:lnTo>
                  <a:close/>
                </a:path>
              </a:pathLst>
            </a:custGeom>
            <a:blipFill>
              <a:blip r:embed="rId7"/>
              <a:stretch>
                <a:fillRect l="0" t="0" r="0" b="0"/>
              </a:stretch>
            </a:blipFill>
          </p:spPr>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DAGyg9gCnqw</dc:identifier>
  <dcterms:modified xsi:type="dcterms:W3CDTF">2011-08-01T06:04:30Z</dcterms:modified>
  <cp:revision>1</cp:revision>
  <dc:title>Black and Yellow Modern Construction Presentation</dc:title>
</cp:coreProperties>
</file>