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notesMasterIdLst>
    <p:notesMasterId r:id="rId41"/>
  </p:notesMasterIdLst>
  <p:sldIdLst>
    <p:sldId id="256" r:id="rId2"/>
    <p:sldId id="261" r:id="rId3"/>
    <p:sldId id="270" r:id="rId4"/>
    <p:sldId id="266" r:id="rId5"/>
    <p:sldId id="267" r:id="rId6"/>
    <p:sldId id="285" r:id="rId7"/>
    <p:sldId id="286" r:id="rId8"/>
    <p:sldId id="271" r:id="rId9"/>
    <p:sldId id="290" r:id="rId10"/>
    <p:sldId id="291" r:id="rId11"/>
    <p:sldId id="317" r:id="rId12"/>
    <p:sldId id="272" r:id="rId13"/>
    <p:sldId id="293" r:id="rId14"/>
    <p:sldId id="292" r:id="rId15"/>
    <p:sldId id="277" r:id="rId16"/>
    <p:sldId id="278" r:id="rId17"/>
    <p:sldId id="309" r:id="rId18"/>
    <p:sldId id="275" r:id="rId19"/>
    <p:sldId id="318" r:id="rId20"/>
    <p:sldId id="279" r:id="rId21"/>
    <p:sldId id="287" r:id="rId22"/>
    <p:sldId id="289" r:id="rId23"/>
    <p:sldId id="295" r:id="rId24"/>
    <p:sldId id="280" r:id="rId25"/>
    <p:sldId id="311" r:id="rId26"/>
    <p:sldId id="312" r:id="rId27"/>
    <p:sldId id="313" r:id="rId28"/>
    <p:sldId id="314" r:id="rId29"/>
    <p:sldId id="288" r:id="rId30"/>
    <p:sldId id="301" r:id="rId31"/>
    <p:sldId id="302" r:id="rId32"/>
    <p:sldId id="303" r:id="rId33"/>
    <p:sldId id="307" r:id="rId34"/>
    <p:sldId id="308" r:id="rId35"/>
    <p:sldId id="296" r:id="rId36"/>
    <p:sldId id="315" r:id="rId37"/>
    <p:sldId id="316" r:id="rId38"/>
    <p:sldId id="300" r:id="rId39"/>
    <p:sldId id="299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C69E"/>
    <a:srgbClr val="AEAAAA"/>
    <a:srgbClr val="C4BD97"/>
    <a:srgbClr val="207DAD"/>
    <a:srgbClr val="404040"/>
    <a:srgbClr val="1287C3"/>
    <a:srgbClr val="30A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Returned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0"/>
              <c:spPr>
                <a:pattFill prst="pct75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65000"/>
                      <a:lumOff val="35000"/>
                    </a:sys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0548153919684785E-2"/>
                      <c:h val="4.723366340029729E-2"/>
                    </c:manualLayout>
                  </c15:layout>
                </c:ext>
              </c:extLst>
            </c:dLbl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Sheet1!$A$2:$A$14</c:f>
              <c:strCache>
                <c:ptCount val="13"/>
                <c:pt idx="0">
                  <c:v>Appliances</c:v>
                </c:pt>
                <c:pt idx="1">
                  <c:v>Fasteners</c:v>
                </c:pt>
                <c:pt idx="2">
                  <c:v>Furnishings</c:v>
                </c:pt>
                <c:pt idx="3">
                  <c:v>Labels</c:v>
                </c:pt>
                <c:pt idx="4">
                  <c:v>Supplies</c:v>
                </c:pt>
                <c:pt idx="5">
                  <c:v>Envelopes</c:v>
                </c:pt>
                <c:pt idx="6">
                  <c:v>Accessories</c:v>
                </c:pt>
                <c:pt idx="7">
                  <c:v>Phones</c:v>
                </c:pt>
                <c:pt idx="8">
                  <c:v>Chairs</c:v>
                </c:pt>
                <c:pt idx="9">
                  <c:v>Paper</c:v>
                </c:pt>
                <c:pt idx="10">
                  <c:v>Storage</c:v>
                </c:pt>
                <c:pt idx="11">
                  <c:v>Art</c:v>
                </c:pt>
                <c:pt idx="12">
                  <c:v>Binders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62</c:v>
                </c:pt>
                <c:pt idx="1">
                  <c:v>71</c:v>
                </c:pt>
                <c:pt idx="2">
                  <c:v>71</c:v>
                </c:pt>
                <c:pt idx="3">
                  <c:v>76</c:v>
                </c:pt>
                <c:pt idx="4">
                  <c:v>77</c:v>
                </c:pt>
                <c:pt idx="5">
                  <c:v>79</c:v>
                </c:pt>
                <c:pt idx="6">
                  <c:v>85</c:v>
                </c:pt>
                <c:pt idx="7">
                  <c:v>91</c:v>
                </c:pt>
                <c:pt idx="8">
                  <c:v>97</c:v>
                </c:pt>
                <c:pt idx="9">
                  <c:v>101</c:v>
                </c:pt>
                <c:pt idx="10">
                  <c:v>136</c:v>
                </c:pt>
                <c:pt idx="11">
                  <c:v>154</c:v>
                </c:pt>
                <c:pt idx="12">
                  <c:v>189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615356078024826"/>
          <c:y val="6.1925649929749381E-2"/>
          <c:w val="0.17161402528128533"/>
          <c:h val="0.8890285311614450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45455-7C62-415A-B147-620F3FCD5C8A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912DA-B576-426F-AF48-836054401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9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63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remove unimportant attributes in data file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Cant help us in classification or categorizing the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005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use</a:t>
            </a:r>
            <a:r>
              <a:rPr lang="en-US" baseline="0" dirty="0" smtClean="0"/>
              <a:t> Average to fill Missing to maintain Average of all data( data that doesn’t have missing)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80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936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بعد</a:t>
            </a:r>
            <a:r>
              <a:rPr lang="ar-JO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انهاء عملية تحضير و تنظيف البيانات اشتقينا ملف خاص لبناء الأر اف ام موديل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groups customers based on their transaction history – how recently, how often and how much did they buy.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97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444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966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10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07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an example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566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76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2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953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05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dirty="0" smtClean="0"/>
              <a:t>في</a:t>
            </a:r>
            <a:r>
              <a:rPr lang="ar-JO" baseline="0" dirty="0" smtClean="0"/>
              <a:t> البداية وضعنا مجموعة من الاهداف لحل مشاكل استقرئناها من فهمنا للبزنس اوجيكتيفز</a:t>
            </a:r>
          </a:p>
          <a:p>
            <a:r>
              <a:rPr lang="ar-JO" baseline="0" dirty="0" smtClean="0"/>
              <a:t>1-للتنبؤ ب الكلاس ليبل للميسينغ فاليوز</a:t>
            </a:r>
          </a:p>
          <a:p>
            <a:r>
              <a:rPr lang="ar-JO" baseline="0" dirty="0" smtClean="0"/>
              <a:t>2- استكشاف الانماط بين العناصر المكررة مثال تحليلي السلة الشرائية</a:t>
            </a:r>
          </a:p>
          <a:p>
            <a:r>
              <a:rPr lang="ar-JO" baseline="0" dirty="0" smtClean="0"/>
              <a:t>3-تقسيم الزبائن بناءا على سجل حركاتهم الشرائية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47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dirty="0" smtClean="0"/>
              <a:t>اعتمدنا في خطة العمل على ال</a:t>
            </a:r>
            <a:r>
              <a:rPr lang="ar-JO" baseline="0" dirty="0" smtClean="0"/>
              <a:t> كروس اندستري ستاندرد بروسيس المستخدمة بشكل واسع في تنفيذ عمليات التنقيب في البيانات و عملنا بعض الاضافات عليها بما انه يتلائم مع الاهداف اللي بدنا نحققها في نهاية مشروعنا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340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dirty="0" smtClean="0"/>
              <a:t>في البداية لجئنا الى احدى الشركات المحلية للحصول على بيانات</a:t>
            </a:r>
            <a:r>
              <a:rPr lang="ar-JO" baseline="0" dirty="0" smtClean="0"/>
              <a:t> خام للبدء بعملية تنظيفها و التنقيب فيها و تحليلها الا انه البيانات اللي حصلنا عليها كانت غير مترابطة و تحوي عدد هائل من الاصناف و وجود كم كبير من الاخطاء و الميسينغ فاليوز فيها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91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dirty="0" smtClean="0"/>
              <a:t>الرابيد ماينر احدى اهم التولز المستخدمة والتي </a:t>
            </a:r>
            <a:r>
              <a:rPr lang="ar-JO" smtClean="0"/>
              <a:t>يرتكز عيها40</a:t>
            </a:r>
            <a:r>
              <a:rPr lang="ar-JO" dirty="0" smtClean="0"/>
              <a:t>% من مشروعنا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43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74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65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12DA-B576-426F-AF48-83605440186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80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75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04738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72692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3013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30071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0841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55343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35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51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18936" y="2752274"/>
            <a:ext cx="4128817" cy="1344149"/>
          </a:xfrm>
          <a:prstGeom prst="rect">
            <a:avLst/>
          </a:prstGeom>
        </p:spPr>
        <p:txBody>
          <a:bodyPr anchor="ctr"/>
          <a:lstStyle>
            <a:lvl1pPr algn="l">
              <a:defRPr sz="4800" spc="400" baseline="0"/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4559696" y="842085"/>
            <a:ext cx="1034845" cy="1152128"/>
            <a:chOff x="7054974" y="1111052"/>
            <a:chExt cx="1552133" cy="1728192"/>
          </a:xfrm>
        </p:grpSpPr>
        <p:sp>
          <p:nvSpPr>
            <p:cNvPr id="5" name="テキスト ボックス 4"/>
            <p:cNvSpPr txBox="1"/>
            <p:nvPr userDrawn="1"/>
          </p:nvSpPr>
          <p:spPr>
            <a:xfrm>
              <a:off x="7054974" y="1190318"/>
              <a:ext cx="1408117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6400" dirty="0">
                  <a:solidFill>
                    <a:schemeClr val="tx1">
                      <a:lumMod val="50000"/>
                    </a:schemeClr>
                  </a:solidFill>
                </a:rPr>
                <a:t>1</a:t>
              </a:r>
              <a:endParaRPr kumimoji="1" lang="ja-JP" altLang="en-US" sz="6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8" name="直線コネクタ 7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3"/>
          <p:cNvGrpSpPr/>
          <p:nvPr userDrawn="1"/>
        </p:nvGrpSpPr>
        <p:grpSpPr>
          <a:xfrm>
            <a:off x="4559696" y="2234239"/>
            <a:ext cx="1034845" cy="1152128"/>
            <a:chOff x="7054974" y="1111052"/>
            <a:chExt cx="1552133" cy="1728192"/>
          </a:xfrm>
        </p:grpSpPr>
        <p:sp>
          <p:nvSpPr>
            <p:cNvPr id="15" name="テキスト ボックス 14"/>
            <p:cNvSpPr txBox="1"/>
            <p:nvPr userDrawn="1"/>
          </p:nvSpPr>
          <p:spPr>
            <a:xfrm>
              <a:off x="7054974" y="1190318"/>
              <a:ext cx="1408117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6400" dirty="0">
                  <a:solidFill>
                    <a:schemeClr val="tx1">
                      <a:lumMod val="50000"/>
                    </a:schemeClr>
                  </a:solidFill>
                </a:rPr>
                <a:t>2</a:t>
              </a:r>
              <a:endParaRPr kumimoji="1" lang="ja-JP" altLang="en-US" sz="6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6" name="直線コネクタ 15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 userDrawn="1"/>
        </p:nvGrpSpPr>
        <p:grpSpPr>
          <a:xfrm>
            <a:off x="4559696" y="3626394"/>
            <a:ext cx="1034845" cy="1152128"/>
            <a:chOff x="7054974" y="1111052"/>
            <a:chExt cx="1552133" cy="1728192"/>
          </a:xfrm>
        </p:grpSpPr>
        <p:sp>
          <p:nvSpPr>
            <p:cNvPr id="18" name="テキスト ボックス 17"/>
            <p:cNvSpPr txBox="1"/>
            <p:nvPr userDrawn="1"/>
          </p:nvSpPr>
          <p:spPr>
            <a:xfrm>
              <a:off x="7054974" y="1190318"/>
              <a:ext cx="1408117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6400" dirty="0">
                  <a:solidFill>
                    <a:schemeClr val="tx1">
                      <a:lumMod val="50000"/>
                    </a:schemeClr>
                  </a:solidFill>
                </a:rPr>
                <a:t>3</a:t>
              </a:r>
              <a:endParaRPr kumimoji="1" lang="ja-JP" altLang="en-US" sz="6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9" name="直線コネクタ 18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/>
          <p:cNvGrpSpPr/>
          <p:nvPr userDrawn="1"/>
        </p:nvGrpSpPr>
        <p:grpSpPr>
          <a:xfrm>
            <a:off x="4559696" y="5018549"/>
            <a:ext cx="1034845" cy="1152128"/>
            <a:chOff x="7054974" y="1111052"/>
            <a:chExt cx="1552133" cy="1728192"/>
          </a:xfrm>
        </p:grpSpPr>
        <p:sp>
          <p:nvSpPr>
            <p:cNvPr id="21" name="テキスト ボックス 20"/>
            <p:cNvSpPr txBox="1"/>
            <p:nvPr userDrawn="1"/>
          </p:nvSpPr>
          <p:spPr>
            <a:xfrm>
              <a:off x="7054974" y="1190318"/>
              <a:ext cx="1408117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6400" dirty="0">
                  <a:solidFill>
                    <a:schemeClr val="tx1">
                      <a:lumMod val="50000"/>
                    </a:schemeClr>
                  </a:solidFill>
                </a:rPr>
                <a:t>4</a:t>
              </a:r>
              <a:endParaRPr kumimoji="1" lang="ja-JP" altLang="en-US" sz="6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22" name="直線コネクタ 21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711924" y="784055"/>
            <a:ext cx="571313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6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711924" y="1302090"/>
            <a:ext cx="5713130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5711924" y="2165100"/>
            <a:ext cx="571313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6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711924" y="2683135"/>
            <a:ext cx="5713130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711924" y="3546145"/>
            <a:ext cx="571313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6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5711924" y="4064179"/>
            <a:ext cx="5713130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5711924" y="4927189"/>
            <a:ext cx="571313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6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5711924" y="5445224"/>
            <a:ext cx="5713130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grpSp>
        <p:nvGrpSpPr>
          <p:cNvPr id="31" name="グループ化 30"/>
          <p:cNvGrpSpPr/>
          <p:nvPr userDrawn="1"/>
        </p:nvGrpSpPr>
        <p:grpSpPr>
          <a:xfrm>
            <a:off x="382869" y="2320226"/>
            <a:ext cx="441088" cy="1152128"/>
            <a:chOff x="4012746" y="1615108"/>
            <a:chExt cx="661574" cy="1728192"/>
          </a:xfrm>
        </p:grpSpPr>
        <p:cxnSp>
          <p:nvCxnSpPr>
            <p:cNvPr id="32" name="直線コネクタ 31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245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950" y="1892829"/>
            <a:ext cx="10610099" cy="3744416"/>
          </a:xfrm>
        </p:spPr>
        <p:txBody>
          <a:bodyPr anchor="ctr">
            <a:noAutofit/>
          </a:bodyPr>
          <a:lstStyle>
            <a:lvl1pPr algn="l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7824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133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4319649" y="1220755"/>
            <a:ext cx="1034845" cy="1077218"/>
            <a:chOff x="7054974" y="1200132"/>
            <a:chExt cx="1552133" cy="1615826"/>
          </a:xfrm>
        </p:grpSpPr>
        <p:sp>
          <p:nvSpPr>
            <p:cNvPr id="16" name="テキスト ボックス 15"/>
            <p:cNvSpPr txBox="1"/>
            <p:nvPr userDrawn="1"/>
          </p:nvSpPr>
          <p:spPr>
            <a:xfrm>
              <a:off x="7054974" y="1200132"/>
              <a:ext cx="1408117" cy="1615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6400" dirty="0">
                  <a:solidFill>
                    <a:schemeClr val="tx1">
                      <a:lumMod val="50000"/>
                    </a:schemeClr>
                  </a:solidFill>
                </a:rPr>
                <a:t>1</a:t>
              </a:r>
              <a:endParaRPr kumimoji="1" lang="ja-JP" altLang="en-US" sz="6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7" name="直線コネクタ 16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471876" y="1364771"/>
            <a:ext cx="6193225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grpSp>
        <p:nvGrpSpPr>
          <p:cNvPr id="34" name="グループ化 33"/>
          <p:cNvGrpSpPr/>
          <p:nvPr userDrawn="1"/>
        </p:nvGrpSpPr>
        <p:grpSpPr>
          <a:xfrm>
            <a:off x="4319649" y="2228867"/>
            <a:ext cx="1034845" cy="1077218"/>
            <a:chOff x="7054974" y="1248171"/>
            <a:chExt cx="1552133" cy="1615826"/>
          </a:xfrm>
        </p:grpSpPr>
        <p:sp>
          <p:nvSpPr>
            <p:cNvPr id="35" name="テキスト ボックス 34"/>
            <p:cNvSpPr txBox="1"/>
            <p:nvPr userDrawn="1"/>
          </p:nvSpPr>
          <p:spPr>
            <a:xfrm>
              <a:off x="7054974" y="1248171"/>
              <a:ext cx="1408117" cy="1615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6400" dirty="0">
                  <a:solidFill>
                    <a:schemeClr val="tx1">
                      <a:lumMod val="50000"/>
                    </a:schemeClr>
                  </a:solidFill>
                </a:rPr>
                <a:t>2</a:t>
              </a:r>
              <a:endParaRPr kumimoji="1" lang="ja-JP" altLang="en-US" sz="6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36" name="直線コネクタ 35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5471876" y="2340857"/>
            <a:ext cx="6193225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grpSp>
        <p:nvGrpSpPr>
          <p:cNvPr id="38" name="グループ化 37"/>
          <p:cNvGrpSpPr/>
          <p:nvPr userDrawn="1"/>
        </p:nvGrpSpPr>
        <p:grpSpPr>
          <a:xfrm>
            <a:off x="4319649" y="3236979"/>
            <a:ext cx="1034845" cy="1077218"/>
            <a:chOff x="7054974" y="1257783"/>
            <a:chExt cx="1552133" cy="1615826"/>
          </a:xfrm>
        </p:grpSpPr>
        <p:sp>
          <p:nvSpPr>
            <p:cNvPr id="39" name="テキスト ボックス 38"/>
            <p:cNvSpPr txBox="1"/>
            <p:nvPr userDrawn="1"/>
          </p:nvSpPr>
          <p:spPr>
            <a:xfrm>
              <a:off x="7054974" y="1257783"/>
              <a:ext cx="1408117" cy="1615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6400" dirty="0">
                  <a:solidFill>
                    <a:schemeClr val="tx1">
                      <a:lumMod val="50000"/>
                    </a:schemeClr>
                  </a:solidFill>
                </a:rPr>
                <a:t>3</a:t>
              </a:r>
              <a:endParaRPr kumimoji="1" lang="ja-JP" altLang="en-US" sz="6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40" name="直線コネクタ 39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471876" y="3342560"/>
            <a:ext cx="6193225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grpSp>
        <p:nvGrpSpPr>
          <p:cNvPr id="42" name="グループ化 41"/>
          <p:cNvGrpSpPr/>
          <p:nvPr userDrawn="1"/>
        </p:nvGrpSpPr>
        <p:grpSpPr>
          <a:xfrm>
            <a:off x="4319649" y="4197086"/>
            <a:ext cx="1034845" cy="1077218"/>
            <a:chOff x="7054974" y="1202317"/>
            <a:chExt cx="1552133" cy="1615827"/>
          </a:xfrm>
        </p:grpSpPr>
        <p:sp>
          <p:nvSpPr>
            <p:cNvPr id="43" name="テキスト ボックス 42"/>
            <p:cNvSpPr txBox="1"/>
            <p:nvPr userDrawn="1"/>
          </p:nvSpPr>
          <p:spPr>
            <a:xfrm>
              <a:off x="7054974" y="1202317"/>
              <a:ext cx="1408117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6400" dirty="0">
                  <a:solidFill>
                    <a:schemeClr val="tx1">
                      <a:lumMod val="50000"/>
                    </a:schemeClr>
                  </a:solidFill>
                </a:rPr>
                <a:t>4</a:t>
              </a:r>
              <a:endParaRPr kumimoji="1" lang="ja-JP" altLang="en-US" sz="6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44" name="直線コネクタ 43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471876" y="4339645"/>
            <a:ext cx="6193225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grpSp>
        <p:nvGrpSpPr>
          <p:cNvPr id="46" name="グループ化 45"/>
          <p:cNvGrpSpPr/>
          <p:nvPr userDrawn="1"/>
        </p:nvGrpSpPr>
        <p:grpSpPr>
          <a:xfrm>
            <a:off x="4319649" y="5253203"/>
            <a:ext cx="1034845" cy="1077218"/>
            <a:chOff x="7054974" y="1247810"/>
            <a:chExt cx="1552133" cy="1615828"/>
          </a:xfrm>
        </p:grpSpPr>
        <p:sp>
          <p:nvSpPr>
            <p:cNvPr id="47" name="テキスト ボックス 46"/>
            <p:cNvSpPr txBox="1"/>
            <p:nvPr userDrawn="1"/>
          </p:nvSpPr>
          <p:spPr>
            <a:xfrm>
              <a:off x="7054974" y="1247810"/>
              <a:ext cx="1408117" cy="1615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6400" dirty="0">
                  <a:solidFill>
                    <a:schemeClr val="tx1">
                      <a:lumMod val="50000"/>
                    </a:schemeClr>
                  </a:solidFill>
                </a:rPr>
                <a:t>5</a:t>
              </a:r>
              <a:endParaRPr kumimoji="1" lang="ja-JP" altLang="en-US" sz="64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48" name="直線コネクタ 47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5471876" y="5365433"/>
            <a:ext cx="6193225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26898" y="2359590"/>
            <a:ext cx="4128817" cy="2749597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4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141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8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3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6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3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41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6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9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67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5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0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016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AD347D-5ACD-4C99-B74B-A9C85AD731AF}" type="datetimeFigureOut">
              <a:rPr lang="en-US" smtClean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01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0" y="631065"/>
            <a:ext cx="8574622" cy="1935648"/>
          </a:xfrm>
        </p:spPr>
        <p:txBody>
          <a:bodyPr/>
          <a:lstStyle/>
          <a:p>
            <a:pPr algn="l" rtl="1"/>
            <a:r>
              <a:rPr lang="en-US" b="1" dirty="0" smtClean="0">
                <a:cs typeface="Andalus" panose="02020603050405020304" pitchFamily="18" charset="-78"/>
              </a:rPr>
              <a:t>Data Mining &amp; Analysis</a:t>
            </a:r>
            <a:br>
              <a:rPr lang="en-US" b="1" dirty="0" smtClean="0">
                <a:cs typeface="Andalus" panose="02020603050405020304" pitchFamily="18" charset="-78"/>
              </a:rPr>
            </a:br>
            <a:r>
              <a:rPr lang="en-US" sz="5000" b="1" dirty="0" smtClean="0">
                <a:solidFill>
                  <a:srgbClr val="1287C3"/>
                </a:solidFill>
                <a:cs typeface="Andalus" panose="02020603050405020304" pitchFamily="18" charset="-78"/>
              </a:rPr>
              <a:t> </a:t>
            </a:r>
            <a:r>
              <a:rPr lang="en-US" sz="5000" dirty="0" smtClean="0">
                <a:solidFill>
                  <a:srgbClr val="1287C3"/>
                </a:solidFill>
                <a:cs typeface="Andalus" panose="02020603050405020304" pitchFamily="18" charset="-78"/>
              </a:rPr>
              <a:t>in</a:t>
            </a:r>
            <a:r>
              <a:rPr lang="en-US" sz="5000" b="1" dirty="0" smtClean="0">
                <a:solidFill>
                  <a:srgbClr val="1287C3"/>
                </a:solidFill>
                <a:cs typeface="Andalus" panose="02020603050405020304" pitchFamily="18" charset="-78"/>
              </a:rPr>
              <a:t> </a:t>
            </a:r>
            <a:r>
              <a:rPr lang="en-US" sz="5000" dirty="0" smtClean="0">
                <a:solidFill>
                  <a:srgbClr val="1287C3"/>
                </a:solidFill>
                <a:cs typeface="Andalus" panose="02020603050405020304" pitchFamily="18" charset="-78"/>
              </a:rPr>
              <a:t>decisions support</a:t>
            </a:r>
            <a:endParaRPr lang="en-US" sz="5000" dirty="0">
              <a:solidFill>
                <a:srgbClr val="1287C3"/>
              </a:solidFill>
              <a:cs typeface="Andalus" panose="02020603050405020304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02F9B070-F9B3-4947-A644-066E195D5A60}"/>
              </a:ext>
            </a:extLst>
          </p:cNvPr>
          <p:cNvSpPr txBox="1"/>
          <p:nvPr/>
        </p:nvSpPr>
        <p:spPr>
          <a:xfrm>
            <a:off x="2928400" y="3281284"/>
            <a:ext cx="3244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Supervisor:</a:t>
            </a:r>
            <a:endParaRPr lang="en-US" sz="28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テキスト プレースホルダー 11">
            <a:extLst>
              <a:ext uri="{FF2B5EF4-FFF2-40B4-BE49-F238E27FC236}">
                <a16:creationId xmlns="" xmlns:a16="http://schemas.microsoft.com/office/drawing/2014/main" id="{D3BDD2B8-0C01-4B5B-8931-F4FF477C878D}"/>
              </a:ext>
            </a:extLst>
          </p:cNvPr>
          <p:cNvSpPr txBox="1">
            <a:spLocks/>
          </p:cNvSpPr>
          <p:nvPr/>
        </p:nvSpPr>
        <p:spPr>
          <a:xfrm>
            <a:off x="3363056" y="4045397"/>
            <a:ext cx="3874872" cy="645950"/>
          </a:xfrm>
          <a:prstGeom prst="rect">
            <a:avLst/>
          </a:prstGeom>
        </p:spPr>
        <p:txBody>
          <a:bodyPr vert="horz" lIns="163275" tIns="81638" rIns="163275" bIns="81638" rtlCol="0">
            <a:noAutofit/>
          </a:bodyPr>
          <a:lstStyle>
            <a:lvl1pPr marL="0" indent="0" algn="ctr" defTabSz="1632753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2800" kern="1200" baseline="0">
                <a:solidFill>
                  <a:schemeClr val="tx1">
                    <a:alpha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dirty="0"/>
              <a:t>Dr. </a:t>
            </a:r>
            <a:r>
              <a:rPr lang="en-US" altLang="ja-JP" dirty="0" smtClean="0"/>
              <a:t>Mohammed Dwikat</a:t>
            </a:r>
            <a:endParaRPr lang="en-US" altLang="ja-JP" dirty="0"/>
          </a:p>
        </p:txBody>
      </p:sp>
      <p:sp>
        <p:nvSpPr>
          <p:cNvPr id="18" name="テキスト プレースホルダー 11"/>
          <p:cNvSpPr txBox="1">
            <a:spLocks/>
          </p:cNvSpPr>
          <p:nvPr/>
        </p:nvSpPr>
        <p:spPr>
          <a:xfrm>
            <a:off x="8329331" y="3969122"/>
            <a:ext cx="3173691" cy="1702016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800" dirty="0" smtClean="0"/>
              <a:t>Mohammed Aker</a:t>
            </a:r>
          </a:p>
          <a:p>
            <a:r>
              <a:rPr kumimoji="1" lang="en-US" altLang="ja-JP" sz="2800" dirty="0" smtClean="0"/>
              <a:t>Yaqob Quzmar</a:t>
            </a:r>
          </a:p>
          <a:p>
            <a:r>
              <a:rPr lang="en-US" altLang="ja-JP" sz="2800" dirty="0" smtClean="0"/>
              <a:t>Adham Nassar</a:t>
            </a:r>
            <a:endParaRPr kumimoji="1" lang="en-US" altLang="ja-JP" sz="2800" dirty="0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9835CCAB-34E7-424E-9B45-1F6A1E2ED44F}"/>
              </a:ext>
            </a:extLst>
          </p:cNvPr>
          <p:cNvSpPr txBox="1"/>
          <p:nvPr/>
        </p:nvSpPr>
        <p:spPr>
          <a:xfrm>
            <a:off x="7884060" y="3281284"/>
            <a:ext cx="332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Team Members:</a:t>
            </a:r>
            <a:endParaRPr lang="en-US" sz="28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219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234762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Cross Validation Interior</a:t>
            </a:r>
            <a:endParaRPr lang="en-US" sz="3000" dirty="0">
              <a:solidFill>
                <a:srgbClr val="40404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828" y="2097922"/>
            <a:ext cx="10401326" cy="3540877"/>
          </a:xfrm>
          <a:prstGeom prst="rect">
            <a:avLst/>
          </a:prstGeom>
        </p:spPr>
      </p:pic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Model Design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187374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3" y="980654"/>
            <a:ext cx="5557439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Splitting criteria / Minimal Gain</a:t>
            </a:r>
            <a:endParaRPr lang="en-US" sz="3000" dirty="0">
              <a:solidFill>
                <a:srgbClr val="404040"/>
              </a:solidFill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Model Design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774" y="1737288"/>
            <a:ext cx="3576791" cy="450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7303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3134400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Optimal Values</a:t>
            </a:r>
            <a:endParaRPr lang="en-US" sz="3000" dirty="0">
              <a:solidFill>
                <a:srgbClr val="40404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676" y="2094836"/>
            <a:ext cx="10522642" cy="4084291"/>
          </a:xfrm>
          <a:prstGeom prst="rect">
            <a:avLst/>
          </a:prstGeom>
        </p:spPr>
      </p:pic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Model Design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8981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2336690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3134400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Prediction Model</a:t>
            </a:r>
            <a:endParaRPr lang="en-US" sz="3000" dirty="0">
              <a:solidFill>
                <a:srgbClr val="404040"/>
              </a:solidFill>
            </a:endParaRPr>
          </a:p>
        </p:txBody>
      </p:sp>
      <p:pic>
        <p:nvPicPr>
          <p:cNvPr id="8" name="صورة 3" descr="C:\Users\يعقوب\Desktop\Global superstore-tableau\returned\pictures\predict returns\Parameter Set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836" y="1737288"/>
            <a:ext cx="9564200" cy="49683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699132" y="3070746"/>
            <a:ext cx="3527961" cy="77792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71835" y="6250675"/>
            <a:ext cx="4688022" cy="454925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1699132" y="3070746"/>
            <a:ext cx="352796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05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Deployment Results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3134400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Prediction Model</a:t>
            </a:r>
            <a:endParaRPr lang="en-US" sz="3000" dirty="0">
              <a:solidFill>
                <a:srgbClr val="404040"/>
              </a:solidFill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938272577"/>
              </p:ext>
            </p:extLst>
          </p:nvPr>
        </p:nvGraphicFramePr>
        <p:xfrm>
          <a:off x="2147455" y="1621789"/>
          <a:ext cx="8645236" cy="5014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668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60812" y="1737288"/>
            <a:ext cx="8070995" cy="4363261"/>
          </a:xfrm>
        </p:spPr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What is association rule ??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333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Hidden patterns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333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Behavior of customers in store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333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Store design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v"/>
            </a:pPr>
            <a:endParaRPr lang="en-US" sz="2333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Design Model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Association Rules Discovery</a:t>
            </a:r>
          </a:p>
        </p:txBody>
      </p:sp>
    </p:spTree>
    <p:extLst>
      <p:ext uri="{BB962C8B-B14F-4D97-AF65-F5344CB8AC3E}">
        <p14:creationId xmlns:p14="http://schemas.microsoft.com/office/powerpoint/2010/main" val="187132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Design Model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Association Rules Discovery</a:t>
            </a:r>
          </a:p>
        </p:txBody>
      </p:sp>
      <p:sp>
        <p:nvSpPr>
          <p:cNvPr id="2" name="Rectangle 1"/>
          <p:cNvSpPr/>
          <p:nvPr/>
        </p:nvSpPr>
        <p:spPr>
          <a:xfrm>
            <a:off x="1317953" y="1737288"/>
            <a:ext cx="9040671" cy="71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b="1" dirty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 did we apply it on Rapid Miner ??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953" y="2825739"/>
            <a:ext cx="10226433" cy="263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14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Design Model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Association Rules Discovery</a:t>
            </a:r>
          </a:p>
        </p:txBody>
      </p:sp>
      <p:sp>
        <p:nvSpPr>
          <p:cNvPr id="3" name="Rectangle 2"/>
          <p:cNvSpPr/>
          <p:nvPr/>
        </p:nvSpPr>
        <p:spPr>
          <a:xfrm>
            <a:off x="1514874" y="1737288"/>
            <a:ext cx="8652708" cy="71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Outputs of Association rule</a:t>
            </a:r>
            <a:endParaRPr lang="en-US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5842" y="2580414"/>
            <a:ext cx="818173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SzPts val="1400"/>
              <a:buFont typeface="Symbol" panose="05050102010706020507" pitchFamily="18" charset="2"/>
              <a:buChar char=""/>
              <a:tabLst>
                <a:tab pos="3667125" algn="l"/>
              </a:tabLst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Trivial rules: 	{Table} 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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{chairs}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ymbol" panose="05050102010706020507" pitchFamily="18" charset="2"/>
              <a:buChar char=""/>
              <a:tabLst>
                <a:tab pos="3667125" algn="l"/>
              </a:tabLst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Inexplicable rules: 	{Ink} 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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{Photo Frame}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ts val="1400"/>
              <a:buFont typeface="Symbol" panose="05050102010706020507" pitchFamily="18" charset="2"/>
              <a:buChar char=""/>
              <a:tabLst>
                <a:tab pos="3667125" algn="l"/>
              </a:tabLst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Useful rules: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782219"/>
              </p:ext>
            </p:extLst>
          </p:nvPr>
        </p:nvGraphicFramePr>
        <p:xfrm>
          <a:off x="2300993" y="4334740"/>
          <a:ext cx="7080470" cy="23219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4255"/>
                <a:gridCol w="1829034"/>
                <a:gridCol w="168509"/>
                <a:gridCol w="1660525"/>
                <a:gridCol w="1045210"/>
                <a:gridCol w="1652937"/>
              </a:tblGrid>
              <a:tr h="42267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Rule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Metrics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8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Premises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Conclusion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Support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Confidence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{ Copiers }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{ Appliances }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0.78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 Bookcase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{ Appliances }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0.402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 Binders, Arts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 Copiers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0.45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{ Phones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{ Accessorizes }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0.03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0.31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61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Deployment Results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Market Basket Analysis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153" y="4561998"/>
            <a:ext cx="2499578" cy="1809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8588" y="4673502"/>
            <a:ext cx="3630318" cy="16976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51214" y="4094531"/>
            <a:ext cx="2210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Cross-Selling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7831" y="4094531"/>
            <a:ext cx="2006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UP-Selling</a:t>
            </a:r>
            <a:endParaRPr lang="en-US" sz="28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630229"/>
              </p:ext>
            </p:extLst>
          </p:nvPr>
        </p:nvGraphicFramePr>
        <p:xfrm>
          <a:off x="2803582" y="1626203"/>
          <a:ext cx="7080470" cy="23219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4255"/>
                <a:gridCol w="1829034"/>
                <a:gridCol w="168509"/>
                <a:gridCol w="1660525"/>
                <a:gridCol w="1045210"/>
                <a:gridCol w="1652937"/>
              </a:tblGrid>
              <a:tr h="42267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Rule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Metrics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8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Premises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Conclusion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Support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Confidence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{ Copiers }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{ Appliances }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0.78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 Bookcase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{ Appliances }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0.402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 Binders, Arts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 Copiers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0.45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{ Phones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{ Accessorizes }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0.03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0.31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4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Deployment Results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Market Basket Analysis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90255" y="4223119"/>
            <a:ext cx="6307124" cy="1695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Store &amp; Webstore Design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Sales &amp; Discount</a:t>
            </a:r>
            <a:endParaRPr lang="en-US" sz="28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630229"/>
              </p:ext>
            </p:extLst>
          </p:nvPr>
        </p:nvGraphicFramePr>
        <p:xfrm>
          <a:off x="2803582" y="1626203"/>
          <a:ext cx="7080470" cy="23219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4255"/>
                <a:gridCol w="1829034"/>
                <a:gridCol w="168509"/>
                <a:gridCol w="1660525"/>
                <a:gridCol w="1045210"/>
                <a:gridCol w="1652937"/>
              </a:tblGrid>
              <a:tr h="42267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Rule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Metrics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8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Premises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Conclusion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Support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Confidence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{ Copiers }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{ Appliances }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0.78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 Bookcase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{ Appliances }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0.402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 Binders, Arts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{ Copiers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0.45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76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{ Phones }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{ Accessorizes }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0.03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0.31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0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118184" y="2203445"/>
            <a:ext cx="3711396" cy="1344149"/>
          </a:xfrm>
        </p:spPr>
        <p:txBody>
          <a:bodyPr>
            <a:normAutofit/>
          </a:bodyPr>
          <a:lstStyle/>
          <a:p>
            <a:r>
              <a:rPr lang="en-US" altLang="ja-JP" sz="5400" b="1" dirty="0"/>
              <a:t>OU</a:t>
            </a:r>
            <a:r>
              <a:rPr lang="en-US" altLang="ja-JP" sz="5400" b="1" dirty="0">
                <a:solidFill>
                  <a:srgbClr val="1287C3"/>
                </a:solidFill>
              </a:rPr>
              <a:t>T</a:t>
            </a:r>
            <a:r>
              <a:rPr lang="en-US" altLang="ja-JP" sz="5400" b="1" dirty="0"/>
              <a:t>LINE</a:t>
            </a:r>
            <a:endParaRPr lang="en-US" sz="54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b="1" dirty="0" smtClean="0">
                <a:solidFill>
                  <a:srgbClr val="1287C3"/>
                </a:solidFill>
              </a:rPr>
              <a:t>Introduction</a:t>
            </a:r>
            <a:endParaRPr lang="en-US" sz="3000" b="1" dirty="0">
              <a:solidFill>
                <a:srgbClr val="1287C3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900" dirty="0" smtClean="0"/>
              <a:t>Project goals, Action plan, Data acquisition, Used tools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b="1" dirty="0" smtClean="0">
                <a:solidFill>
                  <a:srgbClr val="1287C3"/>
                </a:solidFill>
              </a:rPr>
              <a:t>Design &amp; Deployment models</a:t>
            </a:r>
            <a:endParaRPr lang="en-US" sz="3000" b="1" dirty="0">
              <a:solidFill>
                <a:srgbClr val="1287C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900" dirty="0" smtClean="0"/>
              <a:t>- Decision tree model</a:t>
            </a:r>
          </a:p>
          <a:p>
            <a:pPr marL="0" indent="0">
              <a:buNone/>
            </a:pPr>
            <a:r>
              <a:rPr lang="en-US" sz="1900" dirty="0" smtClean="0"/>
              <a:t>- Association </a:t>
            </a:r>
            <a:r>
              <a:rPr lang="en-US" sz="1900" dirty="0"/>
              <a:t>r</a:t>
            </a:r>
            <a:r>
              <a:rPr lang="en-US" sz="1900" dirty="0" smtClean="0"/>
              <a:t>ule discovery model</a:t>
            </a:r>
            <a:endParaRPr lang="en-US" sz="190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b="1" dirty="0" smtClean="0">
                <a:solidFill>
                  <a:srgbClr val="1287C3"/>
                </a:solidFill>
              </a:rPr>
              <a:t>Data preparation</a:t>
            </a:r>
            <a:endParaRPr lang="en-US" sz="3000" b="1" dirty="0">
              <a:solidFill>
                <a:srgbClr val="1287C3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900" dirty="0" smtClean="0"/>
              <a:t>Integration, Reduction, Transformation, Cleaning</a:t>
            </a:r>
            <a:endParaRPr lang="en-US" sz="1900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dirty="0" smtClean="0">
                <a:solidFill>
                  <a:srgbClr val="1287C3"/>
                </a:solidFill>
              </a:rPr>
              <a:t>Recommendation &amp; Automation</a:t>
            </a:r>
            <a:endParaRPr lang="en-US" sz="3000" b="1" dirty="0">
              <a:solidFill>
                <a:srgbClr val="1287C3"/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5711924" y="5445224"/>
            <a:ext cx="5713130" cy="1200275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900" dirty="0" smtClean="0"/>
              <a:t>RFM analysis</a:t>
            </a:r>
          </a:p>
          <a:p>
            <a:pPr>
              <a:buFontTx/>
              <a:buChar char="-"/>
            </a:pPr>
            <a:r>
              <a:rPr lang="en-US" sz="1900" dirty="0"/>
              <a:t>Dashboard</a:t>
            </a:r>
          </a:p>
          <a:p>
            <a:pPr>
              <a:buFontTx/>
              <a:buChar char="-"/>
            </a:pPr>
            <a:r>
              <a:rPr lang="en-US" sz="1900" dirty="0" smtClean="0"/>
              <a:t>Automation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489028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479834"/>
            <a:ext cx="9888567" cy="104097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Joining transactions data file (2012-2014) with the returns (2012-2014) by Rapid miner: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Data Preparation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Integration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6204" y="2725186"/>
            <a:ext cx="7925906" cy="376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18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479834"/>
            <a:ext cx="10677126" cy="887104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Appending transactions data file (2015) on transactions data file (2012-2014) by Rapid 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miner:</a:t>
            </a:r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Data Preparation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Integration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14874" y="2366938"/>
            <a:ext cx="1041389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Problem!!</a:t>
            </a:r>
          </a:p>
          <a:p>
            <a:pPr algn="just"/>
            <a:r>
              <a:rPr lang="en-US" sz="2000" dirty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schemas are different that’s </a:t>
            </a:r>
            <a:r>
              <a:rPr lang="en-US" sz="2000" dirty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call </a:t>
            </a:r>
            <a:r>
              <a:rPr lang="en-US" sz="2000" b="1" dirty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 </a:t>
            </a:r>
            <a:r>
              <a:rPr lang="en-US" sz="2000" b="1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inconsistency </a:t>
            </a: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 at first we should to solve problem by </a:t>
            </a:r>
            <a:r>
              <a:rPr lang="en-US" sz="2000" b="1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Schema integration</a:t>
            </a: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US" sz="2000" dirty="0">
              <a:solidFill>
                <a:schemeClr val="tx1">
                  <a:alpha val="9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149757" y="3784967"/>
            <a:ext cx="7226011" cy="2129270"/>
            <a:chOff x="3149757" y="3784967"/>
            <a:chExt cx="7226011" cy="2129270"/>
          </a:xfrm>
        </p:grpSpPr>
        <p:pic>
          <p:nvPicPr>
            <p:cNvPr id="9" name="Picture 8"/>
            <p:cNvPicPr/>
            <p:nvPr/>
          </p:nvPicPr>
          <p:blipFill rotWithShape="1">
            <a:blip r:embed="rId2"/>
            <a:srcRect/>
            <a:stretch/>
          </p:blipFill>
          <p:spPr bwMode="auto">
            <a:xfrm>
              <a:off x="3149757" y="3784967"/>
              <a:ext cx="7226011" cy="21292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8899301" y="3838006"/>
              <a:ext cx="1390917" cy="217820"/>
            </a:xfrm>
            <a:prstGeom prst="rect">
              <a:avLst/>
            </a:prstGeom>
            <a:solidFill>
              <a:srgbClr val="C4BD97"/>
            </a:solidFill>
            <a:ln>
              <a:solidFill>
                <a:srgbClr val="C4BD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149756" y="4392815"/>
            <a:ext cx="7226011" cy="2050473"/>
            <a:chOff x="3149756" y="4392815"/>
            <a:chExt cx="7226011" cy="2050473"/>
          </a:xfrm>
        </p:grpSpPr>
        <p:pic>
          <p:nvPicPr>
            <p:cNvPr id="20" name="Picture 19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149756" y="4392815"/>
              <a:ext cx="7226011" cy="2050473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7405352" y="4444332"/>
              <a:ext cx="1390917" cy="217820"/>
            </a:xfrm>
            <a:prstGeom prst="rect">
              <a:avLst/>
            </a:prstGeom>
            <a:solidFill>
              <a:srgbClr val="AEAAAA"/>
            </a:solidFill>
            <a:ln>
              <a:solidFill>
                <a:srgbClr val="AE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3696237" y="4418573"/>
            <a:ext cx="1790163" cy="269337"/>
          </a:xfrm>
          <a:prstGeom prst="rect">
            <a:avLst/>
          </a:prstGeom>
          <a:solidFill>
            <a:srgbClr val="AEAAAA"/>
          </a:solidFill>
          <a:ln>
            <a:solidFill>
              <a:srgbClr val="AE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Order ID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42727" y="4444332"/>
            <a:ext cx="1359595" cy="217820"/>
          </a:xfrm>
          <a:prstGeom prst="rect">
            <a:avLst/>
          </a:prstGeom>
          <a:solidFill>
            <a:srgbClr val="AEAAAA"/>
          </a:solidFill>
          <a:ln>
            <a:solidFill>
              <a:srgbClr val="AE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Customer ID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366714" y="4431451"/>
            <a:ext cx="1429555" cy="230701"/>
          </a:xfrm>
          <a:prstGeom prst="rect">
            <a:avLst/>
          </a:prstGeom>
          <a:solidFill>
            <a:srgbClr val="AEAAAA"/>
          </a:solidFill>
          <a:ln>
            <a:solidFill>
              <a:srgbClr val="AE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Order Priority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899301" y="3838006"/>
            <a:ext cx="1359595" cy="217820"/>
          </a:xfrm>
          <a:prstGeom prst="rect">
            <a:avLst/>
          </a:prstGeom>
          <a:solidFill>
            <a:srgbClr val="CEC69E"/>
          </a:solidFill>
          <a:ln>
            <a:solidFill>
              <a:srgbClr val="CEC6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Return</a:t>
            </a: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29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2" grpId="0" animBg="1"/>
      <p:bldP spid="23" grpId="0" animBg="1"/>
      <p:bldP spid="24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Data Preparation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Integration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74" y="1737288"/>
            <a:ext cx="9499490" cy="482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3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Data Preparation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Integration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479834"/>
            <a:ext cx="10677126" cy="887104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Assigning the supervisor for each region by VLOOKUP</a:t>
            </a:r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379" y="2646822"/>
            <a:ext cx="5077534" cy="375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2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Data Preparation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Reduction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479834"/>
            <a:ext cx="10677126" cy="887104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Dimensionality Reduction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9399" y="2146739"/>
            <a:ext cx="58822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Row_ID: </a:t>
            </a: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dummy incremental ID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Postal_Code: </a:t>
            </a: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many missing values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Order_Priority: </a:t>
            </a: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many missing values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Checked: </a:t>
            </a: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 values</a:t>
            </a:r>
            <a:endParaRPr lang="en-US" sz="2000" dirty="0">
              <a:solidFill>
                <a:schemeClr val="tx1">
                  <a:alpha val="9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1514874" y="4701284"/>
            <a:ext cx="9506388" cy="6605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Remove extreme values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79399" y="5399015"/>
            <a:ext cx="84418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deleted all records that contains extremes values </a:t>
            </a: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depending</a:t>
            </a:r>
          </a:p>
          <a:p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000" dirty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 profit </a:t>
            </a: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attribute. </a:t>
            </a:r>
            <a:endParaRPr lang="en-US" sz="2000" dirty="0">
              <a:solidFill>
                <a:schemeClr val="tx1">
                  <a:alpha val="9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74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Data Preparation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Transformation (Coding)</a:t>
            </a:r>
            <a:endParaRPr lang="en-US" sz="3000" dirty="0">
              <a:solidFill>
                <a:srgbClr val="40404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824969"/>
              </p:ext>
            </p:extLst>
          </p:nvPr>
        </p:nvGraphicFramePr>
        <p:xfrm>
          <a:off x="1608747" y="1628106"/>
          <a:ext cx="4822423" cy="50422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9709">
                  <a:extLst>
                    <a:ext uri="{9D8B030D-6E8A-4147-A177-3AD203B41FA5}">
                      <a16:colId xmlns:a16="http://schemas.microsoft.com/office/drawing/2014/main" xmlns="" val="2480481074"/>
                    </a:ext>
                  </a:extLst>
                </a:gridCol>
                <a:gridCol w="575662">
                  <a:extLst>
                    <a:ext uri="{9D8B030D-6E8A-4147-A177-3AD203B41FA5}">
                      <a16:colId xmlns:a16="http://schemas.microsoft.com/office/drawing/2014/main" xmlns="" val="2737604537"/>
                    </a:ext>
                  </a:extLst>
                </a:gridCol>
                <a:gridCol w="2104664">
                  <a:extLst>
                    <a:ext uri="{9D8B030D-6E8A-4147-A177-3AD203B41FA5}">
                      <a16:colId xmlns:a16="http://schemas.microsoft.com/office/drawing/2014/main" xmlns="" val="4082300448"/>
                    </a:ext>
                  </a:extLst>
                </a:gridCol>
                <a:gridCol w="682388">
                  <a:extLst>
                    <a:ext uri="{9D8B030D-6E8A-4147-A177-3AD203B41FA5}">
                      <a16:colId xmlns:a16="http://schemas.microsoft.com/office/drawing/2014/main" xmlns="" val="3902749904"/>
                    </a:ext>
                  </a:extLst>
                </a:gridCol>
              </a:tblGrid>
              <a:tr h="48247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Category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Code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Sub-Category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Code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3907396361"/>
                  </a:ext>
                </a:extLst>
              </a:tr>
              <a:tr h="245943">
                <a:tc rowSpan="4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Furniture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056" marR="56056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Bookcases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Bo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1716620165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Chairs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3252698202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Furnishing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Fu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3116488425"/>
                  </a:ext>
                </a:extLst>
              </a:tr>
              <a:tr h="20155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Tables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976768595"/>
                  </a:ext>
                </a:extLst>
              </a:tr>
              <a:tr h="245943">
                <a:tc rowSpan="9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Office Supplies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056" marR="56056" marT="0" marB="0" anchor="ctr"/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Off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Appliances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Ap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320144447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Art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1257858666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Binders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Bi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389327674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Envelops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2881478153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Fasteners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3825850012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Labels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3957930156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Paper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4132131781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Storage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1904746324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Supplies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Su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3796367343"/>
                  </a:ext>
                </a:extLst>
              </a:tr>
              <a:tr h="245943">
                <a:tc rowSpan="4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Technology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056" marR="56056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Tec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Accessories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Ac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2129056240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Copiers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2654108129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Machines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2719652831"/>
                  </a:ext>
                </a:extLst>
              </a:tr>
              <a:tr h="2459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Phones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Ph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6056" marR="56056" marT="0" marB="0" anchor="ctr"/>
                </a:tc>
                <a:extLst>
                  <a:ext uri="{0D108BD9-81ED-4DB2-BD59-A6C34878D82A}">
                    <a16:rowId xmlns:a16="http://schemas.microsoft.com/office/drawing/2014/main" xmlns="" val="295567105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28346" y="2010243"/>
            <a:ext cx="51452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Then we sorted all products ascending and give each name incremental ID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Combined the three parts of the code with each other.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alpha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Example(OffPa540)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alpha val="9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77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Data Preparation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Cleaning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553948"/>
            <a:ext cx="4749448" cy="756634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Handling Noise</a:t>
            </a:r>
            <a:endParaRPr lang="en-US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906" y="2461208"/>
            <a:ext cx="4236457" cy="31885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36" y="2461208"/>
            <a:ext cx="4704963" cy="312514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725345" y="2867422"/>
            <a:ext cx="2033516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Rounding</a:t>
            </a:r>
            <a:endParaRPr lang="en-US" b="1" dirty="0" smtClean="0"/>
          </a:p>
          <a:p>
            <a:r>
              <a:rPr lang="en-US" b="1" dirty="0"/>
              <a:t>ROUND((Value),2</a:t>
            </a:r>
            <a:r>
              <a:rPr lang="en-US" b="1" dirty="0" smtClean="0"/>
              <a:t>)</a:t>
            </a:r>
            <a:endParaRPr lang="ar-SA" b="1" dirty="0"/>
          </a:p>
        </p:txBody>
      </p:sp>
      <p:sp>
        <p:nvSpPr>
          <p:cNvPr id="22" name="Rectangle 21"/>
          <p:cNvSpPr/>
          <p:nvPr/>
        </p:nvSpPr>
        <p:spPr>
          <a:xfrm>
            <a:off x="8911416" y="3027308"/>
            <a:ext cx="1283462" cy="36415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244388" y="3027308"/>
            <a:ext cx="1686167" cy="3573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6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Data Preparation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Cleaning</a:t>
            </a:r>
          </a:p>
        </p:txBody>
      </p:sp>
      <p:pic>
        <p:nvPicPr>
          <p:cNvPr id="10" name="Picture 9" descr="C:\Users\يعقوب\Desktop\Data Transformation and Cleaning\new discount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590" y="2105783"/>
            <a:ext cx="7990450" cy="1230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يعقوب\Desktop\Data Transformation and Cleaning\ReplaceDiscount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43" y="3389511"/>
            <a:ext cx="8384345" cy="335697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9134003" y="4543693"/>
            <a:ext cx="1529756" cy="46177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861110" y="5876403"/>
            <a:ext cx="2802649" cy="46177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94441" y="2105784"/>
            <a:ext cx="846162" cy="12309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479834"/>
            <a:ext cx="4749448" cy="5499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Replacing Missing Values</a:t>
            </a:r>
            <a:endParaRPr lang="en-US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02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Data Preparation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Cleaning</a:t>
            </a:r>
          </a:p>
        </p:txBody>
      </p:sp>
      <p:pic>
        <p:nvPicPr>
          <p:cNvPr id="6" name="Picture 5" descr="C:\Users\يعقوب\Desktop\Data Transformation and Cleaning\missing return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655" y="2283206"/>
            <a:ext cx="8388334" cy="1096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يعقوب\Desktop\Data Transformation and Cleaning\RepalceReturn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43" y="3467746"/>
            <a:ext cx="8384345" cy="33189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6376578" y="2215963"/>
            <a:ext cx="846162" cy="11637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942996" y="4462823"/>
            <a:ext cx="2860992" cy="36848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942996" y="6418232"/>
            <a:ext cx="2860992" cy="36848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3" y="1479834"/>
            <a:ext cx="6878499" cy="5499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Replacing Missing Values Temporary</a:t>
            </a:r>
            <a:endParaRPr lang="en-US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16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RFM Analysis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Calculation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839" y="2462472"/>
            <a:ext cx="1022922" cy="1097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0034" y="5263278"/>
            <a:ext cx="1090531" cy="10972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365554" y="3908595"/>
            <a:ext cx="1119494" cy="1005840"/>
          </a:xfrm>
          <a:prstGeom prst="rect">
            <a:avLst/>
          </a:prstGeom>
        </p:spPr>
      </p:pic>
      <p:sp>
        <p:nvSpPr>
          <p:cNvPr id="9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3" y="1479834"/>
            <a:ext cx="10095235" cy="887104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</a:rPr>
              <a:t>It groups customers based on their transaction </a:t>
            </a: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history of purchases </a:t>
            </a:r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5674378" y="2462472"/>
            <a:ext cx="2514279" cy="887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How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recently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5674378" y="3863771"/>
            <a:ext cx="2514279" cy="887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How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often 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5674378" y="5265070"/>
            <a:ext cx="2514279" cy="887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How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much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8426274" y="2509355"/>
            <a:ext cx="3026471" cy="887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 Order_date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8426275" y="3910654"/>
            <a:ext cx="3026472" cy="887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 Customer_ID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8426275" y="5311953"/>
            <a:ext cx="3026472" cy="887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 Sales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514873" y="2509355"/>
            <a:ext cx="2627541" cy="887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Recency (</a:t>
            </a:r>
            <a:r>
              <a:rPr lang="en-US" sz="2400" b="1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R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)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514874" y="3910654"/>
            <a:ext cx="2627542" cy="887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Frequency (</a:t>
            </a:r>
            <a:r>
              <a:rPr lang="en-US" sz="2400" b="1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F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)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1514874" y="5311953"/>
            <a:ext cx="2627542" cy="887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lnSpc>
                <a:spcPts val="2267"/>
              </a:lnSpc>
              <a:spcBef>
                <a:spcPts val="0"/>
              </a:spcBef>
              <a:spcAft>
                <a:spcPts val="8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67" kern="1200" cap="none" baseline="0">
                <a:solidFill>
                  <a:schemeClr val="tx1">
                    <a:alpha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Monetary (</a:t>
            </a:r>
            <a:r>
              <a:rPr lang="en-US" sz="2400" b="1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M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)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292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500" b="1" dirty="0" smtClean="0"/>
              <a:t>Building Classification Model</a:t>
            </a:r>
            <a:endParaRPr lang="en-US" sz="2500" b="1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500" b="1" dirty="0" smtClean="0"/>
              <a:t>Association Rule Discovery</a:t>
            </a:r>
            <a:endParaRPr lang="en-US" sz="2500" b="1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500" b="1" dirty="0" smtClean="0"/>
              <a:t>Customer segmentation</a:t>
            </a:r>
            <a:endParaRPr lang="en-US" sz="2500" b="1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500" b="1" dirty="0" smtClean="0"/>
              <a:t>Dashboard &amp; Recommendation </a:t>
            </a:r>
            <a:r>
              <a:rPr lang="en-US" sz="2500" b="1" dirty="0"/>
              <a:t>S</a:t>
            </a:r>
            <a:r>
              <a:rPr lang="en-US" sz="2500" b="1" dirty="0" smtClean="0"/>
              <a:t>ystem</a:t>
            </a:r>
            <a:endParaRPr lang="en-US" sz="2500" b="1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500" b="1" dirty="0" smtClean="0"/>
              <a:t>Automating the Processes</a:t>
            </a:r>
            <a:endParaRPr lang="en-US" sz="2500" b="1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7050" y="2756322"/>
            <a:ext cx="4128817" cy="117247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1287C3"/>
                </a:solidFill>
              </a:rPr>
              <a:t>Project Goals</a:t>
            </a:r>
            <a:endParaRPr lang="en-US" b="1" dirty="0">
              <a:solidFill>
                <a:srgbClr val="1287C3"/>
              </a:solidFill>
            </a:endParaRPr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1252492" y="374542"/>
            <a:ext cx="4219384" cy="780532"/>
          </a:xfrm>
        </p:spPr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758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RFM Analysis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Calculation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3" y="1479834"/>
            <a:ext cx="10095235" cy="887104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BY SPSS, Direct Marketing &gt;&gt; RFM Analysis &gt;&gt; Transaction data</a:t>
            </a:r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764" y="2366938"/>
            <a:ext cx="7037452" cy="38071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09763" y="3384645"/>
            <a:ext cx="6905454" cy="1043105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34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RFM Analysis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Calculation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479834"/>
            <a:ext cx="10095235" cy="6296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Assigning attributes to calculate RFM</a:t>
            </a:r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290" y="2109484"/>
            <a:ext cx="7730064" cy="461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5567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RFM Analysis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Results</a:t>
            </a:r>
            <a:endParaRPr lang="en-US" sz="3000" dirty="0">
              <a:solidFill>
                <a:srgbClr val="404040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479834"/>
            <a:ext cx="10095235" cy="6296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Sample of the results</a:t>
            </a:r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873" y="2236468"/>
            <a:ext cx="10203236" cy="42052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03009" y="2236468"/>
            <a:ext cx="2565779" cy="4205275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025419" y="2236465"/>
            <a:ext cx="423080" cy="4205275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37026" y="2236466"/>
            <a:ext cx="2292825" cy="4205275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538347" y="2236465"/>
            <a:ext cx="543635" cy="4205275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598089" y="2236466"/>
            <a:ext cx="1337482" cy="4205275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1171830" y="2236465"/>
            <a:ext cx="423080" cy="4205275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2147" y="2268519"/>
            <a:ext cx="1147962" cy="420527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250674" y="2244479"/>
            <a:ext cx="3684897" cy="42052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512601" y="2252495"/>
            <a:ext cx="1082309" cy="42052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89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RFM Analysis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Customer Segmentation</a:t>
            </a:r>
            <a:endParaRPr lang="en-US" sz="3000" dirty="0">
              <a:solidFill>
                <a:srgbClr val="40404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390" y="1561722"/>
            <a:ext cx="9231560" cy="520091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802806" y="1883392"/>
            <a:ext cx="1651379" cy="94169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Champions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02806" y="5488675"/>
            <a:ext cx="1651379" cy="9416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Recent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51867" y="1883392"/>
            <a:ext cx="1651379" cy="94169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Don’t Lose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34168" y="4030640"/>
            <a:ext cx="1651379" cy="94169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Need Attention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4838" y="1483282"/>
            <a:ext cx="850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F&amp;M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28685" y="6300975"/>
            <a:ext cx="55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01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0" grpId="0" animBg="1"/>
      <p:bldP spid="3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RFM Analysis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Recommendation System</a:t>
            </a:r>
            <a:endParaRPr lang="en-US" sz="3000" dirty="0">
              <a:solidFill>
                <a:srgbClr val="404040"/>
              </a:solidFill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894345"/>
            <a:ext cx="10290439" cy="3673941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ustomer segmentation 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Combining customers data in one file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Give </a:t>
            </a: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</a:rPr>
              <a:t>each type behavior </a:t>
            </a: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description and </a:t>
            </a: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</a:rPr>
              <a:t>a tip to deal with him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By Visual Basic and MS-Excel we build a simple Recommend system </a:t>
            </a:r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958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Automation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Transform work to codes</a:t>
            </a:r>
            <a:endParaRPr lang="en-US" sz="3000" dirty="0">
              <a:solidFill>
                <a:srgbClr val="404040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2269639"/>
            <a:ext cx="10095235" cy="2450721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What does it mean ??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Why we do it ??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How we did it ??</a:t>
            </a:r>
          </a:p>
          <a:p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1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Dashboard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Uses of Dashboard</a:t>
            </a:r>
            <a:endParaRPr lang="en-US" sz="3000" dirty="0">
              <a:solidFill>
                <a:srgbClr val="404040"/>
              </a:solidFill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943858"/>
            <a:ext cx="9976541" cy="2396130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Understand Data.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Display ad-hoc reports and charts.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Help with making decisions based on the given visualizations </a:t>
            </a:r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42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Dashboard Designing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4749448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Key Performance Indicators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514874" y="1943858"/>
            <a:ext cx="10085723" cy="2505312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Revenue Growth Rate.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Returned Products Rate.</a:t>
            </a: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Growth of Orders numbers per Period </a:t>
            </a:r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56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84311" y="249071"/>
            <a:ext cx="10018713" cy="1361365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idx="1"/>
          </p:nvPr>
        </p:nvSpPr>
        <p:spPr>
          <a:xfrm>
            <a:off x="1772178" y="1595793"/>
            <a:ext cx="4607188" cy="576262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 </a:t>
            </a:r>
            <a:r>
              <a:rPr lang="en-US" sz="3000" dirty="0" smtClean="0">
                <a:solidFill>
                  <a:srgbClr val="404040"/>
                </a:solidFill>
              </a:rPr>
              <a:t>Problems</a:t>
            </a:r>
            <a:endParaRPr lang="en-US" sz="3000" dirty="0">
              <a:solidFill>
                <a:srgbClr val="40404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2030221" y="2388358"/>
            <a:ext cx="7837110" cy="3430136"/>
          </a:xfrm>
        </p:spPr>
        <p:txBody>
          <a:bodyPr>
            <a:normAutofit/>
          </a:bodyPr>
          <a:lstStyle/>
          <a:p>
            <a:pPr lvl="0"/>
            <a:endParaRPr lang="en-US" b="1" dirty="0" smtClean="0"/>
          </a:p>
          <a:p>
            <a:pPr lvl="0"/>
            <a:r>
              <a:rPr lang="en-US" sz="2800" b="1" dirty="0" smtClean="0"/>
              <a:t>Data </a:t>
            </a:r>
            <a:r>
              <a:rPr lang="en-US" sz="2800" b="1" dirty="0"/>
              <a:t>acquisition.</a:t>
            </a:r>
            <a:endParaRPr lang="en-US" sz="2800" dirty="0"/>
          </a:p>
          <a:p>
            <a:pPr lvl="0"/>
            <a:r>
              <a:rPr lang="en-US" sz="2800" b="1" dirty="0"/>
              <a:t>Low Quality of row data.</a:t>
            </a:r>
            <a:endParaRPr lang="en-US" sz="2800" dirty="0"/>
          </a:p>
          <a:p>
            <a:pPr lvl="0"/>
            <a:r>
              <a:rPr lang="en-US" sz="2800" b="1" dirty="0"/>
              <a:t>Limitation of free trial tools. </a:t>
            </a:r>
            <a:endParaRPr lang="en-US" sz="2800" dirty="0"/>
          </a:p>
          <a:p>
            <a:pPr lvl="0"/>
            <a:r>
              <a:rPr lang="en-US" sz="2800" b="1" dirty="0"/>
              <a:t>Capabilities of our personal computers.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25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47387" y="1766218"/>
            <a:ext cx="7847490" cy="2560122"/>
          </a:xfrm>
        </p:spPr>
        <p:txBody>
          <a:bodyPr>
            <a:normAutofit/>
          </a:bodyPr>
          <a:lstStyle/>
          <a:p>
            <a:r>
              <a:rPr lang="en-US" sz="7200" dirty="0" smtClean="0"/>
              <a:t>Thank you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69872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2492" y="224020"/>
            <a:ext cx="3396782" cy="756634"/>
          </a:xfrm>
        </p:spPr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3134400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Action Plan</a:t>
            </a:r>
          </a:p>
        </p:txBody>
      </p:sp>
      <p:sp>
        <p:nvSpPr>
          <p:cNvPr id="2" name="Rectangle 1"/>
          <p:cNvSpPr/>
          <p:nvPr/>
        </p:nvSpPr>
        <p:spPr>
          <a:xfrm>
            <a:off x="489395" y="2164385"/>
            <a:ext cx="2601533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Business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Understanding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90929" y="2734274"/>
            <a:ext cx="2228045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Data Understanding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18975" y="3304163"/>
            <a:ext cx="2125014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Data Preparation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43990" y="3874052"/>
            <a:ext cx="2163650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Modeling &amp; Testing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607640" y="4443941"/>
            <a:ext cx="2163650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Deployment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395" y="2734274"/>
            <a:ext cx="260153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Business 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Project goals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Situation evaluating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Data acquisition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90928" y="3365217"/>
            <a:ext cx="21765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Collect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Explore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Data quality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67458" y="3873048"/>
            <a:ext cx="21765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Select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Transformation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Data Cleaning</a:t>
            </a:r>
          </a:p>
        </p:txBody>
      </p:sp>
      <p:sp>
        <p:nvSpPr>
          <p:cNvPr id="4" name="Down Arrow 3"/>
          <p:cNvSpPr/>
          <p:nvPr/>
        </p:nvSpPr>
        <p:spPr>
          <a:xfrm rot="10800000">
            <a:off x="6040191" y="2518311"/>
            <a:ext cx="425002" cy="564559"/>
          </a:xfrm>
          <a:prstGeom prst="downArrow">
            <a:avLst/>
          </a:prstGeom>
          <a:solidFill>
            <a:srgbClr val="207D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18974" y="1923530"/>
            <a:ext cx="1867437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Dashboard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18974" y="980654"/>
            <a:ext cx="1867437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RFM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31110" y="4442937"/>
            <a:ext cx="21765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Build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Test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Evaluate Result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607640" y="5013830"/>
            <a:ext cx="2279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Deployment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Final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Automation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675807" y="980654"/>
            <a:ext cx="1617393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Build model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675807" y="1923528"/>
            <a:ext cx="1617393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Set KPIs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Down Arrow 24"/>
          <p:cNvSpPr/>
          <p:nvPr/>
        </p:nvSpPr>
        <p:spPr>
          <a:xfrm rot="16200000">
            <a:off x="9325396" y="978056"/>
            <a:ext cx="425002" cy="382639"/>
          </a:xfrm>
          <a:prstGeom prst="downArrow">
            <a:avLst/>
          </a:prstGeom>
          <a:solidFill>
            <a:srgbClr val="207D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16200000">
            <a:off x="9325395" y="1922844"/>
            <a:ext cx="425002" cy="382638"/>
          </a:xfrm>
          <a:prstGeom prst="downArrow">
            <a:avLst/>
          </a:prstGeom>
          <a:solidFill>
            <a:srgbClr val="207D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rot="16200000">
            <a:off x="7218609" y="979967"/>
            <a:ext cx="425002" cy="382639"/>
          </a:xfrm>
          <a:prstGeom prst="downArrow">
            <a:avLst/>
          </a:prstGeom>
          <a:solidFill>
            <a:srgbClr val="207D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 rot="16200000">
            <a:off x="7218608" y="1924755"/>
            <a:ext cx="425002" cy="382638"/>
          </a:xfrm>
          <a:prstGeom prst="downArrow">
            <a:avLst/>
          </a:prstGeom>
          <a:solidFill>
            <a:srgbClr val="207D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782592" y="1951264"/>
            <a:ext cx="2194760" cy="37348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Dashboard design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782592" y="780042"/>
            <a:ext cx="2194760" cy="7747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Recommendation System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6421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1" grpId="0" animBg="1"/>
      <p:bldP spid="12" grpId="0" animBg="1"/>
      <p:bldP spid="13" grpId="0" animBg="1"/>
      <p:bldP spid="3" grpId="0"/>
      <p:bldP spid="14" grpId="0"/>
      <p:bldP spid="15" grpId="0"/>
      <p:bldP spid="4" grpId="0" animBg="1"/>
      <p:bldP spid="16" grpId="0" animBg="1"/>
      <p:bldP spid="17" grpId="0" animBg="1"/>
      <p:bldP spid="18" grpId="0"/>
      <p:bldP spid="19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2492" y="224020"/>
            <a:ext cx="3396782" cy="756634"/>
          </a:xfrm>
        </p:spPr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3134400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Data Acquisition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8175" y="1990121"/>
            <a:ext cx="1129071" cy="12939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6225" y="2312427"/>
            <a:ext cx="847843" cy="9716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115" y="4454851"/>
            <a:ext cx="1129071" cy="12939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00338" y="3284113"/>
            <a:ext cx="302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Transactions data 2012-2014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21102" y="5748843"/>
            <a:ext cx="250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Transactions data 2015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26582" y="3284113"/>
            <a:ext cx="2907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Returned Orders 2012-2014</a:t>
            </a:r>
            <a:endParaRPr lang="en-US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753" y="2020949"/>
            <a:ext cx="1424433" cy="16324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84587" y="3653445"/>
            <a:ext cx="327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All transactions data 2012-2014</a:t>
            </a:r>
            <a:endParaRPr lang="en-US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311" y="1842576"/>
            <a:ext cx="2145134" cy="243390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97171" y="4250848"/>
            <a:ext cx="3953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Transactions Data 2012-2015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47459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0.19779 0.0224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83" y="111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44444E-6 L 0.19519 0.0064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3" y="32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0.27903 0.0071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58" y="34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2556 -0.0025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86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2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022E-16 L 0.01029 -0.3018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15093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6 L 0.00013 -0.30625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2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1" grpId="1" build="allAtOnce"/>
      <p:bldP spid="11" grpId="2" build="allAtOnce"/>
      <p:bldP spid="12" grpId="0"/>
      <p:bldP spid="12" grpId="1"/>
      <p:bldP spid="12" grpId="2"/>
      <p:bldP spid="13" grpId="0"/>
      <p:bldP spid="13" grpId="1"/>
      <p:bldP spid="13" grpId="2"/>
      <p:bldP spid="15" grpId="0"/>
      <p:bldP spid="15" grpId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2492" y="224020"/>
            <a:ext cx="3396782" cy="756634"/>
          </a:xfrm>
        </p:spPr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3134400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Used Tools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72" y="4019347"/>
            <a:ext cx="2743200" cy="16020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274" y="1850020"/>
            <a:ext cx="1828800" cy="17012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9274" y="1479834"/>
            <a:ext cx="652670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Microsoft Excel</a:t>
            </a:r>
          </a:p>
          <a:p>
            <a:endParaRPr lang="en-US" sz="1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Data preparation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Handling noise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Attributes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Building the recommendation system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9273" y="4019347"/>
            <a:ext cx="652670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Tableau</a:t>
            </a:r>
          </a:p>
          <a:p>
            <a:endParaRPr lang="en-US" sz="1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Data visualization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Dashboard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Reports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Charts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8157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2492" y="224020"/>
            <a:ext cx="3396782" cy="756634"/>
          </a:xfrm>
        </p:spPr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3134400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Used Tools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44771" y="1837850"/>
            <a:ext cx="652670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SPSS</a:t>
            </a:r>
          </a:p>
          <a:p>
            <a:endParaRPr lang="en-US" sz="1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Exploring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Remove Extreme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RFM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257" y="1837849"/>
            <a:ext cx="1554480" cy="15544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9274" y="4049263"/>
            <a:ext cx="652670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Rapid miner</a:t>
            </a:r>
          </a:p>
          <a:p>
            <a:endParaRPr lang="en-US" sz="1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Join attributes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Appending records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Association rules 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Decision tree constructing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874" y="4461769"/>
            <a:ext cx="276225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95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Model Design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3134400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404040"/>
                </a:solidFill>
              </a:rPr>
              <a:t>Decision tree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74" y="1737288"/>
            <a:ext cx="9616458" cy="48082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14874" y="2236467"/>
            <a:ext cx="100813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 smtClean="0"/>
          </a:p>
          <a:p>
            <a:r>
              <a:rPr lang="en-US" sz="2800" dirty="0" smtClean="0"/>
              <a:t>To predict the missing returned transactions for 2015 data file using data about returned transactions 2012-2014.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66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797" y="2236468"/>
            <a:ext cx="9634739" cy="38872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21352" y="2236468"/>
            <a:ext cx="1021963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 smtClean="0"/>
          </a:p>
          <a:p>
            <a:r>
              <a:rPr lang="en-US" sz="2800" dirty="0" smtClean="0"/>
              <a:t>We measured the accuracy of </a:t>
            </a:r>
            <a:r>
              <a:rPr lang="en-US" sz="2800" dirty="0"/>
              <a:t>t</a:t>
            </a:r>
            <a:r>
              <a:rPr lang="en-US" sz="2800" dirty="0" smtClean="0"/>
              <a:t>he model by Cross Validation “K-fold”</a:t>
            </a:r>
          </a:p>
          <a:p>
            <a:r>
              <a:rPr lang="en-US" sz="2800" dirty="0" smtClean="0"/>
              <a:t>Algorithm, that divide data into two parts one for training and other for testing.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14874" y="980654"/>
            <a:ext cx="3134400" cy="499180"/>
          </a:xfrm>
          <a:gradFill flip="none" rotWithShape="1">
            <a:gsLst>
              <a:gs pos="0">
                <a:srgbClr val="1287C3">
                  <a:tint val="66000"/>
                  <a:satMod val="160000"/>
                </a:srgbClr>
              </a:gs>
              <a:gs pos="50000">
                <a:srgbClr val="1287C3">
                  <a:tint val="44500"/>
                  <a:satMod val="160000"/>
                </a:srgbClr>
              </a:gs>
              <a:gs pos="100000">
                <a:srgbClr val="1287C3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404040"/>
                </a:solidFill>
              </a:rPr>
              <a:t>Cross Validation</a:t>
            </a:r>
            <a:endParaRPr lang="en-US" sz="3000" dirty="0">
              <a:solidFill>
                <a:srgbClr val="404040"/>
              </a:solidFill>
            </a:endParaRPr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1514874" y="224020"/>
            <a:ext cx="4916296" cy="75663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Model Design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1299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3611</TotalTime>
  <Words>1137</Words>
  <Application>Microsoft Office PowerPoint</Application>
  <PresentationFormat>Widescreen</PresentationFormat>
  <Paragraphs>394</Paragraphs>
  <Slides>39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Andalus</vt:lpstr>
      <vt:lpstr>Arial</vt:lpstr>
      <vt:lpstr>Calibri</vt:lpstr>
      <vt:lpstr>Corbel</vt:lpstr>
      <vt:lpstr>HGｺﾞｼｯｸM</vt:lpstr>
      <vt:lpstr>Symbol</vt:lpstr>
      <vt:lpstr>Tahoma</vt:lpstr>
      <vt:lpstr>Verdana</vt:lpstr>
      <vt:lpstr>Wingdings</vt:lpstr>
      <vt:lpstr>Parallax</vt:lpstr>
      <vt:lpstr>Data Mining &amp; Analysis  in decisions support</vt:lpstr>
      <vt:lpstr>OUTLINE</vt:lpstr>
      <vt:lpstr>Introduction</vt:lpstr>
      <vt:lpstr>Introduction</vt:lpstr>
      <vt:lpstr>Introduction</vt:lpstr>
      <vt:lpstr>Introduction</vt:lpstr>
      <vt:lpstr>Introduction</vt:lpstr>
      <vt:lpstr>Model Design</vt:lpstr>
      <vt:lpstr>Model Design</vt:lpstr>
      <vt:lpstr>Model Design</vt:lpstr>
      <vt:lpstr>Model Design</vt:lpstr>
      <vt:lpstr>Model Design</vt:lpstr>
      <vt:lpstr>Results</vt:lpstr>
      <vt:lpstr>Deployment Results</vt:lpstr>
      <vt:lpstr>Design Model</vt:lpstr>
      <vt:lpstr>Design Model</vt:lpstr>
      <vt:lpstr>Design Model</vt:lpstr>
      <vt:lpstr>Deployment Results</vt:lpstr>
      <vt:lpstr>Deployment Results</vt:lpstr>
      <vt:lpstr>Data Preparation</vt:lpstr>
      <vt:lpstr>Data Preparation</vt:lpstr>
      <vt:lpstr>Data Preparation</vt:lpstr>
      <vt:lpstr>Data Preparation</vt:lpstr>
      <vt:lpstr>Data Preparation</vt:lpstr>
      <vt:lpstr>Data Preparation</vt:lpstr>
      <vt:lpstr>Data Preparation</vt:lpstr>
      <vt:lpstr>Data Preparation</vt:lpstr>
      <vt:lpstr>Data Preparation</vt:lpstr>
      <vt:lpstr>RFM Analysis</vt:lpstr>
      <vt:lpstr>RFM Analysis</vt:lpstr>
      <vt:lpstr>RFM Analysis</vt:lpstr>
      <vt:lpstr>RFM Analysis</vt:lpstr>
      <vt:lpstr>RFM Analysis</vt:lpstr>
      <vt:lpstr>RFM Analysis</vt:lpstr>
      <vt:lpstr>Automation</vt:lpstr>
      <vt:lpstr>Dashboard</vt:lpstr>
      <vt:lpstr>Dashboard Designing</vt:lpstr>
      <vt:lpstr>Conclusion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Adham Nassar</dc:creator>
  <cp:lastModifiedBy>Adham Nassar</cp:lastModifiedBy>
  <cp:revision>242</cp:revision>
  <dcterms:created xsi:type="dcterms:W3CDTF">2019-12-09T15:30:17Z</dcterms:created>
  <dcterms:modified xsi:type="dcterms:W3CDTF">2019-12-15T06:40:25Z</dcterms:modified>
</cp:coreProperties>
</file>