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86" r:id="rId1"/>
  </p:sldMasterIdLst>
  <p:sldIdLst>
    <p:sldId id="256" r:id="rId2"/>
    <p:sldId id="257" r:id="rId3"/>
    <p:sldId id="282"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71" d="100"/>
          <a:sy n="71" d="100"/>
        </p:scale>
        <p:origin x="618" y="6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7" name="Picture 6" descr="Droplets-HD-Title-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ctrTitle"/>
          </p:nvPr>
        </p:nvSpPr>
        <p:spPr>
          <a:xfrm>
            <a:off x="1751012" y="1300785"/>
            <a:ext cx="8689976" cy="2509213"/>
          </a:xfrm>
        </p:spPr>
        <p:txBody>
          <a:bodyPr anchor="b">
            <a:normAutofit/>
          </a:bodyPr>
          <a:lstStyle>
            <a:lvl1pPr algn="ctr">
              <a:defRPr sz="4800"/>
            </a:lvl1pPr>
          </a:lstStyle>
          <a:p>
            <a:r>
              <a:rPr lang="en-US" smtClean="0"/>
              <a:t>Click to edit Master title style</a:t>
            </a:r>
            <a:endParaRPr lang="en-US" dirty="0"/>
          </a:p>
        </p:txBody>
      </p:sp>
      <p:sp>
        <p:nvSpPr>
          <p:cNvPr id="3" name="Subtitle 2"/>
          <p:cNvSpPr>
            <a:spLocks noGrp="1"/>
          </p:cNvSpPr>
          <p:nvPr>
            <p:ph type="subTitle" idx="1"/>
          </p:nvPr>
        </p:nvSpPr>
        <p:spPr>
          <a:xfrm>
            <a:off x="1751012" y="3886200"/>
            <a:ext cx="8689976" cy="1371599"/>
          </a:xfrm>
        </p:spPr>
        <p:txBody>
          <a:bodyPr>
            <a:normAutofit/>
          </a:bodyPr>
          <a:lstStyle>
            <a:lvl1pPr marL="0" indent="0" algn="ctr">
              <a:buNone/>
              <a:defRPr sz="2200">
                <a:solidFill>
                  <a:schemeClr val="bg1">
                    <a:lumMod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4CF3632D-2C21-4F55-9AD7-D68F5560A691}" type="datetimeFigureOut">
              <a:rPr lang="en-US" smtClean="0"/>
              <a:t>05/13/2018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95ED64B-6CFA-4D41-94F3-47F33AB8F435}" type="slidenum">
              <a:rPr lang="en-US" smtClean="0"/>
              <a:t>‹#›</a:t>
            </a:fld>
            <a:endParaRPr lang="en-US"/>
          </a:p>
        </p:txBody>
      </p:sp>
    </p:spTree>
    <p:extLst>
      <p:ext uri="{BB962C8B-B14F-4D97-AF65-F5344CB8AC3E}">
        <p14:creationId xmlns:p14="http://schemas.microsoft.com/office/powerpoint/2010/main" val="35140055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pic>
        <p:nvPicPr>
          <p:cNvPr id="10" name="Picture 9"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94" y="4289374"/>
            <a:ext cx="10364432" cy="811610"/>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184744" y="698261"/>
            <a:ext cx="9822532" cy="3214136"/>
          </a:xfrm>
          <a:prstGeom prst="roundRect">
            <a:avLst>
              <a:gd name="adj" fmla="val 4944"/>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913774" y="5108728"/>
            <a:ext cx="10364452" cy="682472"/>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CF3632D-2C21-4F55-9AD7-D68F5560A691}" type="datetimeFigureOut">
              <a:rPr lang="en-US" smtClean="0"/>
              <a:t>05/13/2018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95ED64B-6CFA-4D41-94F3-47F33AB8F435}" type="slidenum">
              <a:rPr lang="en-US" smtClean="0"/>
              <a:t>‹#›</a:t>
            </a:fld>
            <a:endParaRPr lang="en-US"/>
          </a:p>
        </p:txBody>
      </p:sp>
    </p:spTree>
    <p:extLst>
      <p:ext uri="{BB962C8B-B14F-4D97-AF65-F5344CB8AC3E}">
        <p14:creationId xmlns:p14="http://schemas.microsoft.com/office/powerpoint/2010/main" val="178174039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4" y="609599"/>
            <a:ext cx="10364452" cy="3427245"/>
          </a:xfrm>
        </p:spPr>
        <p:txBody>
          <a:bodyPr anchor="ctr"/>
          <a:lstStyle>
            <a:lvl1pPr algn="ctr">
              <a:defRPr sz="3200"/>
            </a:lvl1pPr>
          </a:lstStyle>
          <a:p>
            <a:r>
              <a:rPr lang="en-US" smtClean="0"/>
              <a:t>Click to edit Master title style</a:t>
            </a:r>
            <a:endParaRPr lang="en-US" dirty="0"/>
          </a:p>
        </p:txBody>
      </p:sp>
      <p:sp>
        <p:nvSpPr>
          <p:cNvPr id="4" name="Text Placeholder 3"/>
          <p:cNvSpPr>
            <a:spLocks noGrp="1"/>
          </p:cNvSpPr>
          <p:nvPr>
            <p:ph type="body" sz="half" idx="2"/>
          </p:nvPr>
        </p:nvSpPr>
        <p:spPr>
          <a:xfrm>
            <a:off x="913775" y="4204821"/>
            <a:ext cx="10364452" cy="1586380"/>
          </a:xfrm>
        </p:spPr>
        <p:txBody>
          <a:bodyPr anchor="ct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CF3632D-2C21-4F55-9AD7-D68F5560A691}" type="datetimeFigureOut">
              <a:rPr lang="en-US" smtClean="0"/>
              <a:t>05/13/2018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95ED64B-6CFA-4D41-94F3-47F33AB8F435}" type="slidenum">
              <a:rPr lang="en-US" smtClean="0"/>
              <a:t>‹#›</a:t>
            </a:fld>
            <a:endParaRPr lang="en-US"/>
          </a:p>
        </p:txBody>
      </p:sp>
    </p:spTree>
    <p:extLst>
      <p:ext uri="{BB962C8B-B14F-4D97-AF65-F5344CB8AC3E}">
        <p14:creationId xmlns:p14="http://schemas.microsoft.com/office/powerpoint/2010/main" val="33158492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pic>
        <p:nvPicPr>
          <p:cNvPr id="11" name="Picture 10"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1446212" y="609600"/>
            <a:ext cx="9302752" cy="2992904"/>
          </a:xfrm>
        </p:spPr>
        <p:txBody>
          <a:bodyPr anchor="ctr"/>
          <a:lstStyle>
            <a:lvl1pPr>
              <a:defRPr sz="3200"/>
            </a:lvl1pPr>
          </a:lstStyle>
          <a:p>
            <a:r>
              <a:rPr lang="en-US" smtClean="0"/>
              <a:t>Click to edit Master title style</a:t>
            </a:r>
            <a:endParaRPr lang="en-US" dirty="0"/>
          </a:p>
        </p:txBody>
      </p:sp>
      <p:sp>
        <p:nvSpPr>
          <p:cNvPr id="12" name="Text Placeholder 3"/>
          <p:cNvSpPr>
            <a:spLocks noGrp="1"/>
          </p:cNvSpPr>
          <p:nvPr>
            <p:ph type="body" sz="half" idx="13"/>
          </p:nvPr>
        </p:nvSpPr>
        <p:spPr>
          <a:xfrm>
            <a:off x="1720644" y="3610032"/>
            <a:ext cx="8752299" cy="594788"/>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4" name="Text Placeholder 3"/>
          <p:cNvSpPr>
            <a:spLocks noGrp="1"/>
          </p:cNvSpPr>
          <p:nvPr>
            <p:ph type="body" sz="half" idx="2"/>
          </p:nvPr>
        </p:nvSpPr>
        <p:spPr>
          <a:xfrm>
            <a:off x="913774" y="4372796"/>
            <a:ext cx="10364452" cy="1421053"/>
          </a:xfrm>
        </p:spPr>
        <p:txBody>
          <a:bodyPr anchor="ctr">
            <a:normAutofit/>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CF3632D-2C21-4F55-9AD7-D68F5560A691}" type="datetimeFigureOut">
              <a:rPr lang="en-US" smtClean="0"/>
              <a:t>05/13/2018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95ED64B-6CFA-4D41-94F3-47F33AB8F435}" type="slidenum">
              <a:rPr lang="en-US" smtClean="0"/>
              <a:t>‹#›</a:t>
            </a:fld>
            <a:endParaRPr lang="en-US"/>
          </a:p>
        </p:txBody>
      </p:sp>
      <p:sp>
        <p:nvSpPr>
          <p:cNvPr id="13" name="TextBox 12"/>
          <p:cNvSpPr txBox="1"/>
          <p:nvPr/>
        </p:nvSpPr>
        <p:spPr>
          <a:xfrm>
            <a:off x="1001488" y="754166"/>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4" name="TextBox 13"/>
          <p:cNvSpPr txBox="1"/>
          <p:nvPr/>
        </p:nvSpPr>
        <p:spPr>
          <a:xfrm>
            <a:off x="10557558" y="2993578"/>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extLst>
      <p:ext uri="{BB962C8B-B14F-4D97-AF65-F5344CB8AC3E}">
        <p14:creationId xmlns:p14="http://schemas.microsoft.com/office/powerpoint/2010/main" val="226735510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5" y="2138721"/>
            <a:ext cx="10364452" cy="2511835"/>
          </a:xfrm>
        </p:spPr>
        <p:txBody>
          <a:bodyPr anchor="b"/>
          <a:lstStyle>
            <a:lvl1pPr algn="ctr">
              <a:defRPr sz="3200"/>
            </a:lvl1pPr>
          </a:lstStyle>
          <a:p>
            <a:r>
              <a:rPr lang="en-US" smtClean="0"/>
              <a:t>Click to edit Master title style</a:t>
            </a:r>
            <a:endParaRPr lang="en-US" dirty="0"/>
          </a:p>
        </p:txBody>
      </p:sp>
      <p:sp>
        <p:nvSpPr>
          <p:cNvPr id="4" name="Text Placeholder 3"/>
          <p:cNvSpPr>
            <a:spLocks noGrp="1"/>
          </p:cNvSpPr>
          <p:nvPr>
            <p:ph type="body" sz="half" idx="2"/>
          </p:nvPr>
        </p:nvSpPr>
        <p:spPr>
          <a:xfrm>
            <a:off x="913775" y="4662335"/>
            <a:ext cx="10364452" cy="1140644"/>
          </a:xfrm>
        </p:spPr>
        <p:txBody>
          <a:bodyPr anchor="t"/>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CF3632D-2C21-4F55-9AD7-D68F5560A691}" type="datetimeFigureOut">
              <a:rPr lang="en-US" smtClean="0"/>
              <a:t>05/13/2018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95ED64B-6CFA-4D41-94F3-47F33AB8F435}" type="slidenum">
              <a:rPr lang="en-US" smtClean="0"/>
              <a:t>‹#›</a:t>
            </a:fld>
            <a:endParaRPr lang="en-US"/>
          </a:p>
        </p:txBody>
      </p:sp>
    </p:spTree>
    <p:extLst>
      <p:ext uri="{BB962C8B-B14F-4D97-AF65-F5344CB8AC3E}">
        <p14:creationId xmlns:p14="http://schemas.microsoft.com/office/powerpoint/2010/main" val="155073974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pic>
        <p:nvPicPr>
          <p:cNvPr id="13" name="Picture 12"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5" name="Title 1"/>
          <p:cNvSpPr>
            <a:spLocks noGrp="1"/>
          </p:cNvSpPr>
          <p:nvPr>
            <p:ph type="title"/>
          </p:nvPr>
        </p:nvSpPr>
        <p:spPr>
          <a:xfrm>
            <a:off x="913774" y="609600"/>
            <a:ext cx="10364452" cy="1605094"/>
          </a:xfrm>
        </p:spPr>
        <p:txBody>
          <a:bodyPr/>
          <a:lstStyle/>
          <a:p>
            <a:r>
              <a:rPr lang="en-US" smtClean="0"/>
              <a:t>Click to edit Master title style</a:t>
            </a:r>
            <a:endParaRPr lang="en-US" dirty="0"/>
          </a:p>
        </p:txBody>
      </p:sp>
      <p:sp>
        <p:nvSpPr>
          <p:cNvPr id="7" name="Text Placeholder 2"/>
          <p:cNvSpPr>
            <a:spLocks noGrp="1"/>
          </p:cNvSpPr>
          <p:nvPr>
            <p:ph type="body" idx="1"/>
          </p:nvPr>
        </p:nvSpPr>
        <p:spPr>
          <a:xfrm>
            <a:off x="913774" y="2367093"/>
            <a:ext cx="3298976" cy="576262"/>
          </a:xfrm>
        </p:spPr>
        <p:txBody>
          <a:bodyPr anchor="b">
            <a:noAutofit/>
          </a:bodyPr>
          <a:lstStyle>
            <a:lvl1pPr marL="0" indent="0" algn="ctr">
              <a:lnSpc>
                <a:spcPct val="8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8" name="Text Placeholder 3"/>
          <p:cNvSpPr>
            <a:spLocks noGrp="1"/>
          </p:cNvSpPr>
          <p:nvPr>
            <p:ph type="body" sz="half" idx="15"/>
          </p:nvPr>
        </p:nvSpPr>
        <p:spPr>
          <a:xfrm>
            <a:off x="913774" y="2943355"/>
            <a:ext cx="3298976"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9" name="Text Placeholder 4"/>
          <p:cNvSpPr>
            <a:spLocks noGrp="1"/>
          </p:cNvSpPr>
          <p:nvPr>
            <p:ph type="body" sz="quarter" idx="3"/>
          </p:nvPr>
        </p:nvSpPr>
        <p:spPr>
          <a:xfrm>
            <a:off x="4452389" y="2367093"/>
            <a:ext cx="3291521" cy="576262"/>
          </a:xfrm>
        </p:spPr>
        <p:txBody>
          <a:bodyPr anchor="b">
            <a:noAutofit/>
          </a:bodyPr>
          <a:lstStyle>
            <a:lvl1pPr marL="0" indent="0" algn="ctr">
              <a:lnSpc>
                <a:spcPct val="8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0" name="Text Placeholder 3"/>
          <p:cNvSpPr>
            <a:spLocks noGrp="1"/>
          </p:cNvSpPr>
          <p:nvPr>
            <p:ph type="body" sz="half" idx="16"/>
          </p:nvPr>
        </p:nvSpPr>
        <p:spPr>
          <a:xfrm>
            <a:off x="4441348" y="2943355"/>
            <a:ext cx="3303351"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1" name="Text Placeholder 4"/>
          <p:cNvSpPr>
            <a:spLocks noGrp="1"/>
          </p:cNvSpPr>
          <p:nvPr>
            <p:ph type="body" sz="quarter" idx="13"/>
          </p:nvPr>
        </p:nvSpPr>
        <p:spPr>
          <a:xfrm>
            <a:off x="7973298" y="2367093"/>
            <a:ext cx="3304928" cy="576262"/>
          </a:xfrm>
        </p:spPr>
        <p:txBody>
          <a:bodyPr anchor="b">
            <a:noAutofit/>
          </a:bodyPr>
          <a:lstStyle>
            <a:lvl1pPr marL="0" indent="0" algn="ctr">
              <a:lnSpc>
                <a:spcPct val="8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2" name="Text Placeholder 3"/>
          <p:cNvSpPr>
            <a:spLocks noGrp="1"/>
          </p:cNvSpPr>
          <p:nvPr>
            <p:ph type="body" sz="half" idx="17"/>
          </p:nvPr>
        </p:nvSpPr>
        <p:spPr>
          <a:xfrm>
            <a:off x="7973298" y="2943355"/>
            <a:ext cx="3304928"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3" name="Date Placeholder 2"/>
          <p:cNvSpPr>
            <a:spLocks noGrp="1"/>
          </p:cNvSpPr>
          <p:nvPr>
            <p:ph type="dt" sz="half" idx="10"/>
          </p:nvPr>
        </p:nvSpPr>
        <p:spPr/>
        <p:txBody>
          <a:bodyPr/>
          <a:lstStyle/>
          <a:p>
            <a:fld id="{4CF3632D-2C21-4F55-9AD7-D68F5560A691}" type="datetimeFigureOut">
              <a:rPr lang="en-US" smtClean="0"/>
              <a:t>05/13/2018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95ED64B-6CFA-4D41-94F3-47F33AB8F435}" type="slidenum">
              <a:rPr lang="en-US" smtClean="0"/>
              <a:t>‹#›</a:t>
            </a:fld>
            <a:endParaRPr lang="en-US"/>
          </a:p>
        </p:txBody>
      </p:sp>
    </p:spTree>
    <p:extLst>
      <p:ext uri="{BB962C8B-B14F-4D97-AF65-F5344CB8AC3E}">
        <p14:creationId xmlns:p14="http://schemas.microsoft.com/office/powerpoint/2010/main" val="33215940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pic>
        <p:nvPicPr>
          <p:cNvPr id="16" name="Picture 15"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30" name="Title 1"/>
          <p:cNvSpPr>
            <a:spLocks noGrp="1"/>
          </p:cNvSpPr>
          <p:nvPr>
            <p:ph type="title"/>
          </p:nvPr>
        </p:nvSpPr>
        <p:spPr>
          <a:xfrm>
            <a:off x="913774" y="610772"/>
            <a:ext cx="10364452" cy="1603922"/>
          </a:xfrm>
        </p:spPr>
        <p:txBody>
          <a:bodyPr/>
          <a:lstStyle/>
          <a:p>
            <a:r>
              <a:rPr lang="en-US" smtClean="0"/>
              <a:t>Click to edit Master title style</a:t>
            </a:r>
            <a:endParaRPr lang="en-US" dirty="0"/>
          </a:p>
        </p:txBody>
      </p:sp>
      <p:sp>
        <p:nvSpPr>
          <p:cNvPr id="19" name="Text Placeholder 2"/>
          <p:cNvSpPr>
            <a:spLocks noGrp="1"/>
          </p:cNvSpPr>
          <p:nvPr>
            <p:ph type="body" idx="1"/>
          </p:nvPr>
        </p:nvSpPr>
        <p:spPr>
          <a:xfrm>
            <a:off x="913774" y="4204820"/>
            <a:ext cx="3296409" cy="576262"/>
          </a:xfrm>
        </p:spPr>
        <p:txBody>
          <a:bodyPr anchor="b">
            <a:noAutofit/>
          </a:bodyPr>
          <a:lstStyle>
            <a:lvl1pPr marL="0" indent="0" algn="ctr">
              <a:lnSpc>
                <a:spcPct val="8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0" name="Picture Placeholder 2"/>
          <p:cNvSpPr>
            <a:spLocks noGrp="1" noChangeAspect="1"/>
          </p:cNvSpPr>
          <p:nvPr>
            <p:ph type="pic" idx="15"/>
          </p:nvPr>
        </p:nvSpPr>
        <p:spPr>
          <a:xfrm>
            <a:off x="913774" y="2367093"/>
            <a:ext cx="3296409" cy="1524000"/>
          </a:xfrm>
          <a:prstGeom prst="roundRect">
            <a:avLst>
              <a:gd name="adj" fmla="val 9363"/>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1" name="Text Placeholder 3"/>
          <p:cNvSpPr>
            <a:spLocks noGrp="1"/>
          </p:cNvSpPr>
          <p:nvPr>
            <p:ph type="body" sz="half" idx="18"/>
          </p:nvPr>
        </p:nvSpPr>
        <p:spPr>
          <a:xfrm>
            <a:off x="913774" y="4781082"/>
            <a:ext cx="3296409" cy="101011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2" name="Text Placeholder 4"/>
          <p:cNvSpPr>
            <a:spLocks noGrp="1"/>
          </p:cNvSpPr>
          <p:nvPr>
            <p:ph type="body" sz="quarter" idx="3"/>
          </p:nvPr>
        </p:nvSpPr>
        <p:spPr>
          <a:xfrm>
            <a:off x="4442759" y="4204820"/>
            <a:ext cx="3301828" cy="576262"/>
          </a:xfrm>
        </p:spPr>
        <p:txBody>
          <a:bodyPr anchor="b">
            <a:noAutofit/>
          </a:bodyPr>
          <a:lstStyle>
            <a:lvl1pPr marL="0" indent="0" algn="ctr">
              <a:lnSpc>
                <a:spcPct val="8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3" name="Picture Placeholder 2"/>
          <p:cNvSpPr>
            <a:spLocks noGrp="1" noChangeAspect="1"/>
          </p:cNvSpPr>
          <p:nvPr>
            <p:ph type="pic" idx="21"/>
          </p:nvPr>
        </p:nvSpPr>
        <p:spPr>
          <a:xfrm>
            <a:off x="4441348" y="2367093"/>
            <a:ext cx="3303352" cy="1524000"/>
          </a:xfrm>
          <a:prstGeom prst="roundRect">
            <a:avLst>
              <a:gd name="adj" fmla="val 8841"/>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4" name="Text Placeholder 3"/>
          <p:cNvSpPr>
            <a:spLocks noGrp="1"/>
          </p:cNvSpPr>
          <p:nvPr>
            <p:ph type="body" sz="half" idx="19"/>
          </p:nvPr>
        </p:nvSpPr>
        <p:spPr>
          <a:xfrm>
            <a:off x="4441348" y="4781080"/>
            <a:ext cx="3303352" cy="1010119"/>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5" name="Text Placeholder 4"/>
          <p:cNvSpPr>
            <a:spLocks noGrp="1"/>
          </p:cNvSpPr>
          <p:nvPr>
            <p:ph type="body" sz="quarter" idx="13"/>
          </p:nvPr>
        </p:nvSpPr>
        <p:spPr>
          <a:xfrm>
            <a:off x="7973298" y="4204820"/>
            <a:ext cx="3300681" cy="576262"/>
          </a:xfrm>
        </p:spPr>
        <p:txBody>
          <a:bodyPr anchor="b">
            <a:noAutofit/>
          </a:bodyPr>
          <a:lstStyle>
            <a:lvl1pPr marL="0" indent="0" algn="ctr">
              <a:lnSpc>
                <a:spcPct val="8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6" name="Picture Placeholder 2"/>
          <p:cNvSpPr>
            <a:spLocks noGrp="1" noChangeAspect="1"/>
          </p:cNvSpPr>
          <p:nvPr>
            <p:ph type="pic" idx="22"/>
          </p:nvPr>
        </p:nvSpPr>
        <p:spPr>
          <a:xfrm>
            <a:off x="7973298" y="2367093"/>
            <a:ext cx="3304928" cy="1524000"/>
          </a:xfrm>
          <a:prstGeom prst="roundRect">
            <a:avLst>
              <a:gd name="adj" fmla="val 8841"/>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7" name="Text Placeholder 3"/>
          <p:cNvSpPr>
            <a:spLocks noGrp="1"/>
          </p:cNvSpPr>
          <p:nvPr>
            <p:ph type="body" sz="half" idx="20"/>
          </p:nvPr>
        </p:nvSpPr>
        <p:spPr>
          <a:xfrm>
            <a:off x="7973173" y="4781078"/>
            <a:ext cx="3305053" cy="1010121"/>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3" name="Date Placeholder 2"/>
          <p:cNvSpPr>
            <a:spLocks noGrp="1"/>
          </p:cNvSpPr>
          <p:nvPr>
            <p:ph type="dt" sz="half" idx="10"/>
          </p:nvPr>
        </p:nvSpPr>
        <p:spPr/>
        <p:txBody>
          <a:bodyPr/>
          <a:lstStyle/>
          <a:p>
            <a:fld id="{4CF3632D-2C21-4F55-9AD7-D68F5560A691}" type="datetimeFigureOut">
              <a:rPr lang="en-US" smtClean="0"/>
              <a:t>05/13/2018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95ED64B-6CFA-4D41-94F3-47F33AB8F435}" type="slidenum">
              <a:rPr lang="en-US" smtClean="0"/>
              <a:t>‹#›</a:t>
            </a:fld>
            <a:endParaRPr lang="en-US"/>
          </a:p>
        </p:txBody>
      </p:sp>
    </p:spTree>
    <p:extLst>
      <p:ext uri="{BB962C8B-B14F-4D97-AF65-F5344CB8AC3E}">
        <p14:creationId xmlns:p14="http://schemas.microsoft.com/office/powerpoint/2010/main" val="152924268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p:txBody>
          <a:bodyPr/>
          <a:lstStyle/>
          <a:p>
            <a:r>
              <a:rPr lang="en-US" smtClean="0"/>
              <a:t>Click to edit Master title style</a:t>
            </a:r>
            <a:endParaRPr lang="en-US" dirty="0"/>
          </a:p>
        </p:txBody>
      </p:sp>
      <p:sp>
        <p:nvSpPr>
          <p:cNvPr id="11" name="Vertical Text Placeholder 2"/>
          <p:cNvSpPr>
            <a:spLocks noGrp="1"/>
          </p:cNvSpPr>
          <p:nvPr>
            <p:ph type="body" orient="vert" sz="quarter" idx="13"/>
          </p:nvPr>
        </p:nvSpPr>
        <p:spPr>
          <a:xfrm>
            <a:off x="913775" y="2367093"/>
            <a:ext cx="10364452" cy="342410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CF3632D-2C21-4F55-9AD7-D68F5560A691}" type="datetimeFigureOut">
              <a:rPr lang="en-US" smtClean="0"/>
              <a:t>05/13/2018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95ED64B-6CFA-4D41-94F3-47F33AB8F435}" type="slidenum">
              <a:rPr lang="en-US" smtClean="0"/>
              <a:t>‹#›</a:t>
            </a:fld>
            <a:endParaRPr lang="en-US"/>
          </a:p>
        </p:txBody>
      </p:sp>
    </p:spTree>
    <p:extLst>
      <p:ext uri="{BB962C8B-B14F-4D97-AF65-F5344CB8AC3E}">
        <p14:creationId xmlns:p14="http://schemas.microsoft.com/office/powerpoint/2010/main" val="358497959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pic>
        <p:nvPicPr>
          <p:cNvPr id="9" name="Picture 8"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Vertical Title 1"/>
          <p:cNvSpPr>
            <a:spLocks noGrp="1"/>
          </p:cNvSpPr>
          <p:nvPr>
            <p:ph type="title" orient="vert"/>
          </p:nvPr>
        </p:nvSpPr>
        <p:spPr>
          <a:xfrm>
            <a:off x="8724900" y="609601"/>
            <a:ext cx="2553326" cy="5181599"/>
          </a:xfrm>
        </p:spPr>
        <p:txBody>
          <a:bodyPr vert="eaVert"/>
          <a:lstStyle>
            <a:lvl1pPr algn="l">
              <a:defRPr/>
            </a:lvl1pPr>
          </a:lstStyle>
          <a:p>
            <a:r>
              <a:rPr lang="en-US" smtClean="0"/>
              <a:t>Click to edit Master title style</a:t>
            </a:r>
            <a:endParaRPr lang="en-US" dirty="0"/>
          </a:p>
        </p:txBody>
      </p:sp>
      <p:sp>
        <p:nvSpPr>
          <p:cNvPr id="8" name="Vertical Text Placeholder 2"/>
          <p:cNvSpPr>
            <a:spLocks noGrp="1"/>
          </p:cNvSpPr>
          <p:nvPr>
            <p:ph type="body" orient="vert" sz="quarter" idx="13"/>
          </p:nvPr>
        </p:nvSpPr>
        <p:spPr>
          <a:xfrm>
            <a:off x="913775" y="609601"/>
            <a:ext cx="7658724" cy="5181599"/>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CF3632D-2C21-4F55-9AD7-D68F5560A691}" type="datetimeFigureOut">
              <a:rPr lang="en-US" smtClean="0"/>
              <a:t>05/13/2018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95ED64B-6CFA-4D41-94F3-47F33AB8F435}" type="slidenum">
              <a:rPr lang="en-US" smtClean="0"/>
              <a:t>‹#›</a:t>
            </a:fld>
            <a:endParaRPr lang="en-US"/>
          </a:p>
        </p:txBody>
      </p:sp>
    </p:spTree>
    <p:extLst>
      <p:ext uri="{BB962C8B-B14F-4D97-AF65-F5344CB8AC3E}">
        <p14:creationId xmlns:p14="http://schemas.microsoft.com/office/powerpoint/2010/main" val="296998032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3" name="Picture 2"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p:txBody>
          <a:bodyPr/>
          <a:lstStyle/>
          <a:p>
            <a:r>
              <a:rPr lang="en-US" smtClean="0"/>
              <a:t>Click to edit Master title style</a:t>
            </a:r>
            <a:endParaRPr lang="en-US" dirty="0"/>
          </a:p>
        </p:txBody>
      </p:sp>
      <p:sp>
        <p:nvSpPr>
          <p:cNvPr id="12" name="Content Placeholder 2"/>
          <p:cNvSpPr>
            <a:spLocks noGrp="1"/>
          </p:cNvSpPr>
          <p:nvPr>
            <p:ph sz="quarter" idx="13"/>
          </p:nvPr>
        </p:nvSpPr>
        <p:spPr>
          <a:xfrm>
            <a:off x="913774" y="2367092"/>
            <a:ext cx="10363826" cy="342410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CF3632D-2C21-4F55-9AD7-D68F5560A691}" type="datetimeFigureOut">
              <a:rPr lang="en-US" smtClean="0"/>
              <a:t>05/13/2018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95ED64B-6CFA-4D41-94F3-47F33AB8F435}" type="slidenum">
              <a:rPr lang="en-US" smtClean="0"/>
              <a:t>‹#›</a:t>
            </a:fld>
            <a:endParaRPr lang="en-US"/>
          </a:p>
        </p:txBody>
      </p:sp>
    </p:spTree>
    <p:extLst>
      <p:ext uri="{BB962C8B-B14F-4D97-AF65-F5344CB8AC3E}">
        <p14:creationId xmlns:p14="http://schemas.microsoft.com/office/powerpoint/2010/main" val="163019990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9" name="Picture 8"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4" y="828563"/>
            <a:ext cx="10351752" cy="2736819"/>
          </a:xfrm>
        </p:spPr>
        <p:txBody>
          <a:bodyPr anchor="b">
            <a:normAutofit/>
          </a:bodyPr>
          <a:lstStyle>
            <a:lvl1pPr>
              <a:defRPr sz="4000"/>
            </a:lvl1pPr>
          </a:lstStyle>
          <a:p>
            <a:r>
              <a:rPr lang="en-US" smtClean="0"/>
              <a:t>Click to edit Master title style</a:t>
            </a:r>
            <a:endParaRPr lang="en-US" dirty="0"/>
          </a:p>
        </p:txBody>
      </p:sp>
      <p:sp>
        <p:nvSpPr>
          <p:cNvPr id="3" name="Text Placeholder 2"/>
          <p:cNvSpPr>
            <a:spLocks noGrp="1"/>
          </p:cNvSpPr>
          <p:nvPr>
            <p:ph type="body" idx="1"/>
          </p:nvPr>
        </p:nvSpPr>
        <p:spPr>
          <a:xfrm>
            <a:off x="913774" y="3657457"/>
            <a:ext cx="10351752" cy="1368183"/>
          </a:xfrm>
        </p:spPr>
        <p:txBody>
          <a:bodyPr>
            <a:normAutofit/>
          </a:bodyPr>
          <a:lstStyle>
            <a:lvl1pPr marL="0" indent="0" algn="ctr">
              <a:buNone/>
              <a:defRPr sz="2000">
                <a:solidFill>
                  <a:schemeClr val="bg1">
                    <a:lumMod val="50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CF3632D-2C21-4F55-9AD7-D68F5560A691}" type="datetimeFigureOut">
              <a:rPr lang="en-US" smtClean="0"/>
              <a:t>05/13/2018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95ED64B-6CFA-4D41-94F3-47F33AB8F435}" type="slidenum">
              <a:rPr lang="en-US" smtClean="0"/>
              <a:t>‹#›</a:t>
            </a:fld>
            <a:endParaRPr lang="en-US"/>
          </a:p>
        </p:txBody>
      </p:sp>
    </p:spTree>
    <p:extLst>
      <p:ext uri="{BB962C8B-B14F-4D97-AF65-F5344CB8AC3E}">
        <p14:creationId xmlns:p14="http://schemas.microsoft.com/office/powerpoint/2010/main" val="257164955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pic>
        <p:nvPicPr>
          <p:cNvPr id="10" name="Picture 9"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4" name="Title 1"/>
          <p:cNvSpPr>
            <a:spLocks noGrp="1"/>
          </p:cNvSpPr>
          <p:nvPr>
            <p:ph type="title"/>
          </p:nvPr>
        </p:nvSpPr>
        <p:spPr>
          <a:xfrm>
            <a:off x="913775" y="618517"/>
            <a:ext cx="10364451" cy="1596177"/>
          </a:xfrm>
        </p:spPr>
        <p:txBody>
          <a:bodyPr/>
          <a:lstStyle/>
          <a:p>
            <a:r>
              <a:rPr lang="en-US" smtClean="0"/>
              <a:t>Click to edit Master title style</a:t>
            </a:r>
            <a:endParaRPr lang="en-US" dirty="0"/>
          </a:p>
        </p:txBody>
      </p:sp>
      <p:sp>
        <p:nvSpPr>
          <p:cNvPr id="12" name="Content Placeholder 2"/>
          <p:cNvSpPr>
            <a:spLocks noGrp="1"/>
          </p:cNvSpPr>
          <p:nvPr>
            <p:ph sz="quarter" idx="13"/>
          </p:nvPr>
        </p:nvSpPr>
        <p:spPr>
          <a:xfrm>
            <a:off x="913774" y="2367092"/>
            <a:ext cx="5106026" cy="342410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3" name="Content Placeholder 3"/>
          <p:cNvSpPr>
            <a:spLocks noGrp="1"/>
          </p:cNvSpPr>
          <p:nvPr>
            <p:ph sz="quarter" idx="14"/>
          </p:nvPr>
        </p:nvSpPr>
        <p:spPr>
          <a:xfrm>
            <a:off x="6172200" y="2367092"/>
            <a:ext cx="5105400" cy="342410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4CF3632D-2C21-4F55-9AD7-D68F5560A691}" type="datetimeFigureOut">
              <a:rPr lang="en-US" smtClean="0"/>
              <a:t>05/13/2018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95ED64B-6CFA-4D41-94F3-47F33AB8F435}" type="slidenum">
              <a:rPr lang="en-US" smtClean="0"/>
              <a:t>‹#›</a:t>
            </a:fld>
            <a:endParaRPr lang="en-US"/>
          </a:p>
        </p:txBody>
      </p:sp>
    </p:spTree>
    <p:extLst>
      <p:ext uri="{BB962C8B-B14F-4D97-AF65-F5344CB8AC3E}">
        <p14:creationId xmlns:p14="http://schemas.microsoft.com/office/powerpoint/2010/main" val="220093636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pic>
        <p:nvPicPr>
          <p:cNvPr id="15" name="Picture 14"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4" name="Title 1"/>
          <p:cNvSpPr>
            <a:spLocks noGrp="1"/>
          </p:cNvSpPr>
          <p:nvPr>
            <p:ph type="title"/>
          </p:nvPr>
        </p:nvSpPr>
        <p:spPr>
          <a:xfrm>
            <a:off x="913775" y="618517"/>
            <a:ext cx="10364451" cy="1596177"/>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1146328" y="2371018"/>
            <a:ext cx="4873474" cy="679994"/>
          </a:xfrm>
        </p:spPr>
        <p:txBody>
          <a:bodyPr anchor="b">
            <a:noAutofit/>
          </a:bodyPr>
          <a:lstStyle>
            <a:lvl1pPr marL="0" indent="0">
              <a:lnSpc>
                <a:spcPct val="85000"/>
              </a:lnSpc>
              <a:buNone/>
              <a:defRPr sz="26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2" name="Content Placeholder 3"/>
          <p:cNvSpPr>
            <a:spLocks noGrp="1"/>
          </p:cNvSpPr>
          <p:nvPr>
            <p:ph sz="quarter" idx="13"/>
          </p:nvPr>
        </p:nvSpPr>
        <p:spPr>
          <a:xfrm>
            <a:off x="913774" y="3051012"/>
            <a:ext cx="5106027" cy="274018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396423" y="2371018"/>
            <a:ext cx="4881804" cy="679994"/>
          </a:xfrm>
        </p:spPr>
        <p:txBody>
          <a:bodyPr anchor="b">
            <a:noAutofit/>
          </a:bodyPr>
          <a:lstStyle>
            <a:lvl1pPr marL="0" indent="0">
              <a:lnSpc>
                <a:spcPct val="85000"/>
              </a:lnSpc>
              <a:buNone/>
              <a:defRPr sz="26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3" name="Content Placeholder 5"/>
          <p:cNvSpPr>
            <a:spLocks noGrp="1"/>
          </p:cNvSpPr>
          <p:nvPr>
            <p:ph sz="quarter" idx="14"/>
          </p:nvPr>
        </p:nvSpPr>
        <p:spPr>
          <a:xfrm>
            <a:off x="6172200" y="3051012"/>
            <a:ext cx="5105401" cy="274018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4CF3632D-2C21-4F55-9AD7-D68F5560A691}" type="datetimeFigureOut">
              <a:rPr lang="en-US" smtClean="0"/>
              <a:t>05/13/2018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95ED64B-6CFA-4D41-94F3-47F33AB8F435}" type="slidenum">
              <a:rPr lang="en-US" smtClean="0"/>
              <a:t>‹#›</a:t>
            </a:fld>
            <a:endParaRPr lang="en-US"/>
          </a:p>
        </p:txBody>
      </p:sp>
    </p:spTree>
    <p:extLst>
      <p:ext uri="{BB962C8B-B14F-4D97-AF65-F5344CB8AC3E}">
        <p14:creationId xmlns:p14="http://schemas.microsoft.com/office/powerpoint/2010/main" val="353935542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4CF3632D-2C21-4F55-9AD7-D68F5560A691}" type="datetimeFigureOut">
              <a:rPr lang="en-US" smtClean="0"/>
              <a:t>05/13/2018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95ED64B-6CFA-4D41-94F3-47F33AB8F435}" type="slidenum">
              <a:rPr lang="en-US" smtClean="0"/>
              <a:t>‹#›</a:t>
            </a:fld>
            <a:endParaRPr lang="en-US"/>
          </a:p>
        </p:txBody>
      </p:sp>
    </p:spTree>
    <p:extLst>
      <p:ext uri="{BB962C8B-B14F-4D97-AF65-F5344CB8AC3E}">
        <p14:creationId xmlns:p14="http://schemas.microsoft.com/office/powerpoint/2010/main" val="374669344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pic>
        <p:nvPicPr>
          <p:cNvPr id="7" name="Picture 6"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Date Placeholder 1"/>
          <p:cNvSpPr>
            <a:spLocks noGrp="1"/>
          </p:cNvSpPr>
          <p:nvPr>
            <p:ph type="dt" sz="half" idx="10"/>
          </p:nvPr>
        </p:nvSpPr>
        <p:spPr/>
        <p:txBody>
          <a:bodyPr/>
          <a:lstStyle/>
          <a:p>
            <a:fld id="{4CF3632D-2C21-4F55-9AD7-D68F5560A691}" type="datetimeFigureOut">
              <a:rPr lang="en-US" smtClean="0"/>
              <a:t>05/13/2018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95ED64B-6CFA-4D41-94F3-47F33AB8F435}" type="slidenum">
              <a:rPr lang="en-US" smtClean="0"/>
              <a:t>‹#›</a:t>
            </a:fld>
            <a:endParaRPr lang="en-US"/>
          </a:p>
        </p:txBody>
      </p:sp>
    </p:spTree>
    <p:extLst>
      <p:ext uri="{BB962C8B-B14F-4D97-AF65-F5344CB8AC3E}">
        <p14:creationId xmlns:p14="http://schemas.microsoft.com/office/powerpoint/2010/main" val="61580690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pic>
        <p:nvPicPr>
          <p:cNvPr id="11" name="Picture 10"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5" y="609600"/>
            <a:ext cx="3935688" cy="2023252"/>
          </a:xfrm>
        </p:spPr>
        <p:txBody>
          <a:bodyPr anchor="b"/>
          <a:lstStyle>
            <a:lvl1pPr algn="ctr">
              <a:defRPr sz="3200"/>
            </a:lvl1pPr>
          </a:lstStyle>
          <a:p>
            <a:r>
              <a:rPr lang="en-US" smtClean="0"/>
              <a:t>Click to edit Master title style</a:t>
            </a:r>
            <a:endParaRPr lang="en-US" dirty="0"/>
          </a:p>
        </p:txBody>
      </p:sp>
      <p:sp>
        <p:nvSpPr>
          <p:cNvPr id="10" name="Content Placeholder 2"/>
          <p:cNvSpPr>
            <a:spLocks noGrp="1"/>
          </p:cNvSpPr>
          <p:nvPr>
            <p:ph sz="quarter" idx="13"/>
          </p:nvPr>
        </p:nvSpPr>
        <p:spPr>
          <a:xfrm>
            <a:off x="5078062" y="609600"/>
            <a:ext cx="6200163" cy="5181599"/>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913774" y="2632852"/>
            <a:ext cx="3935689" cy="3158348"/>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CF3632D-2C21-4F55-9AD7-D68F5560A691}" type="datetimeFigureOut">
              <a:rPr lang="en-US" smtClean="0"/>
              <a:t>05/13/2018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95ED64B-6CFA-4D41-94F3-47F33AB8F435}" type="slidenum">
              <a:rPr lang="en-US" smtClean="0"/>
              <a:t>‹#›</a:t>
            </a:fld>
            <a:endParaRPr lang="en-US"/>
          </a:p>
        </p:txBody>
      </p:sp>
    </p:spTree>
    <p:extLst>
      <p:ext uri="{BB962C8B-B14F-4D97-AF65-F5344CB8AC3E}">
        <p14:creationId xmlns:p14="http://schemas.microsoft.com/office/powerpoint/2010/main" val="188184175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pic>
        <p:nvPicPr>
          <p:cNvPr id="10" name="Picture 9"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4" y="609600"/>
            <a:ext cx="5934969" cy="2023254"/>
          </a:xfrm>
        </p:spPr>
        <p:txBody>
          <a:bodyPr anchor="b"/>
          <a:lstStyle>
            <a:lvl1pPr algn="ct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7424803" y="609601"/>
            <a:ext cx="3255358" cy="5181600"/>
          </a:xfrm>
          <a:prstGeom prst="roundRect">
            <a:avLst>
              <a:gd name="adj" fmla="val 4943"/>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913794" y="2632852"/>
            <a:ext cx="5934949" cy="3158347"/>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CF3632D-2C21-4F55-9AD7-D68F5560A691}" type="datetimeFigureOut">
              <a:rPr lang="en-US" smtClean="0"/>
              <a:t>05/13/2018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95ED64B-6CFA-4D41-94F3-47F33AB8F435}" type="slidenum">
              <a:rPr lang="en-US" smtClean="0"/>
              <a:t>‹#›</a:t>
            </a:fld>
            <a:endParaRPr lang="en-US"/>
          </a:p>
        </p:txBody>
      </p:sp>
    </p:spTree>
    <p:extLst>
      <p:ext uri="{BB962C8B-B14F-4D97-AF65-F5344CB8AC3E}">
        <p14:creationId xmlns:p14="http://schemas.microsoft.com/office/powerpoint/2010/main" val="419699871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pic>
        <p:nvPicPr>
          <p:cNvPr id="1026" name="Picture 2" descr="\\DROBO-FS\QuickDrops\JB\PPTX NG\Droplets\LightingOverlay.png"/>
          <p:cNvPicPr>
            <a:picLocks noChangeAspect="1" noChangeArrowheads="1"/>
          </p:cNvPicPr>
          <p:nvPr/>
        </p:nvPicPr>
        <p:blipFill>
          <a:blip r:embed="rId19">
            <a:alphaModFix/>
            <a:extLst>
              <a:ext uri="{28A0092B-C50C-407E-A947-70E740481C1C}">
                <a14:useLocalDpi xmlns:a14="http://schemas.microsoft.com/office/drawing/2010/main" val="0"/>
              </a:ext>
            </a:extLst>
          </a:blip>
          <a:srcRect/>
          <a:stretch>
            <a:fillRect/>
          </a:stretch>
        </p:blipFill>
        <p:spPr bwMode="auto">
          <a:xfrm>
            <a:off x="0" y="-1"/>
            <a:ext cx="12192003" cy="6858001"/>
          </a:xfrm>
          <a:prstGeom prst="rect">
            <a:avLst/>
          </a:prstGeom>
          <a:noFill/>
          <a:extLst>
            <a:ext uri="{909E8E84-426E-40DD-AFC4-6F175D3DCCD1}">
              <a14:hiddenFill xmlns:a14="http://schemas.microsoft.com/office/drawing/2010/main">
                <a:solidFill>
                  <a:srgbClr val="FFFFFF"/>
                </a:solidFill>
              </a14:hiddenFill>
            </a:ext>
          </a:extLst>
        </p:spPr>
      </p:pic>
      <p:sp>
        <p:nvSpPr>
          <p:cNvPr id="2" name="Title Placeholder 1"/>
          <p:cNvSpPr>
            <a:spLocks noGrp="1"/>
          </p:cNvSpPr>
          <p:nvPr>
            <p:ph type="title"/>
          </p:nvPr>
        </p:nvSpPr>
        <p:spPr>
          <a:xfrm>
            <a:off x="913775" y="618517"/>
            <a:ext cx="10364451" cy="1596177"/>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913775" y="2367093"/>
            <a:ext cx="10364452" cy="3424107"/>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678737" y="5883275"/>
            <a:ext cx="2743200" cy="365125"/>
          </a:xfrm>
          <a:prstGeom prst="rect">
            <a:avLst/>
          </a:prstGeom>
        </p:spPr>
        <p:txBody>
          <a:bodyPr vert="horz" lIns="91440" tIns="45720" rIns="91440" bIns="45720" rtlCol="0" anchor="ctr"/>
          <a:lstStyle>
            <a:lvl1pPr algn="r">
              <a:defRPr sz="1000">
                <a:solidFill>
                  <a:schemeClr val="tx1"/>
                </a:solidFill>
              </a:defRPr>
            </a:lvl1pPr>
          </a:lstStyle>
          <a:p>
            <a:fld id="{4CF3632D-2C21-4F55-9AD7-D68F5560A691}" type="datetimeFigureOut">
              <a:rPr lang="en-US" smtClean="0"/>
              <a:t>05/13/2018</a:t>
            </a:fld>
            <a:endParaRPr lang="en-US"/>
          </a:p>
        </p:txBody>
      </p:sp>
      <p:sp>
        <p:nvSpPr>
          <p:cNvPr id="5" name="Footer Placeholder 4"/>
          <p:cNvSpPr>
            <a:spLocks noGrp="1"/>
          </p:cNvSpPr>
          <p:nvPr>
            <p:ph type="ftr" sz="quarter" idx="3"/>
          </p:nvPr>
        </p:nvSpPr>
        <p:spPr>
          <a:xfrm>
            <a:off x="913774" y="5883275"/>
            <a:ext cx="6672887" cy="365125"/>
          </a:xfrm>
          <a:prstGeom prst="rect">
            <a:avLst/>
          </a:prstGeom>
        </p:spPr>
        <p:txBody>
          <a:bodyPr vert="horz" lIns="91440" tIns="45720" rIns="91440" bIns="45720" rtlCol="0" anchor="ctr"/>
          <a:lstStyle>
            <a:lvl1pPr algn="l">
              <a:defRPr sz="1000">
                <a:solidFill>
                  <a:schemeClr val="tx1"/>
                </a:solidFill>
              </a:defRPr>
            </a:lvl1pPr>
          </a:lstStyle>
          <a:p>
            <a:endParaRPr lang="en-US"/>
          </a:p>
        </p:txBody>
      </p:sp>
      <p:sp>
        <p:nvSpPr>
          <p:cNvPr id="6" name="Slide Number Placeholder 5"/>
          <p:cNvSpPr>
            <a:spLocks noGrp="1"/>
          </p:cNvSpPr>
          <p:nvPr>
            <p:ph type="sldNum" sz="quarter" idx="4"/>
          </p:nvPr>
        </p:nvSpPr>
        <p:spPr>
          <a:xfrm>
            <a:off x="10514011" y="5883275"/>
            <a:ext cx="764215" cy="365125"/>
          </a:xfrm>
          <a:prstGeom prst="rect">
            <a:avLst/>
          </a:prstGeom>
        </p:spPr>
        <p:txBody>
          <a:bodyPr vert="horz" lIns="91440" tIns="45720" rIns="91440" bIns="45720" rtlCol="0" anchor="ctr"/>
          <a:lstStyle>
            <a:lvl1pPr algn="r">
              <a:defRPr sz="1000">
                <a:solidFill>
                  <a:schemeClr val="tx1"/>
                </a:solidFill>
              </a:defRPr>
            </a:lvl1pPr>
          </a:lstStyle>
          <a:p>
            <a:fld id="{795ED64B-6CFA-4D41-94F3-47F33AB8F435}" type="slidenum">
              <a:rPr lang="en-US" smtClean="0"/>
              <a:t>‹#›</a:t>
            </a:fld>
            <a:endParaRPr lang="en-US"/>
          </a:p>
        </p:txBody>
      </p:sp>
    </p:spTree>
    <p:extLst>
      <p:ext uri="{BB962C8B-B14F-4D97-AF65-F5344CB8AC3E}">
        <p14:creationId xmlns:p14="http://schemas.microsoft.com/office/powerpoint/2010/main" val="1859937431"/>
      </p:ext>
    </p:extLst>
  </p:cSld>
  <p:clrMap bg1="lt1" tx1="dk1" bg2="lt2" tx2="dk2" accent1="accent1" accent2="accent2" accent3="accent3" accent4="accent4" accent5="accent5" accent6="accent6" hlink="hlink" folHlink="folHlink"/>
  <p:sldLayoutIdLst>
    <p:sldLayoutId id="2147483787" r:id="rId1"/>
    <p:sldLayoutId id="2147483788" r:id="rId2"/>
    <p:sldLayoutId id="2147483789" r:id="rId3"/>
    <p:sldLayoutId id="2147483790" r:id="rId4"/>
    <p:sldLayoutId id="2147483791" r:id="rId5"/>
    <p:sldLayoutId id="2147483792" r:id="rId6"/>
    <p:sldLayoutId id="2147483793" r:id="rId7"/>
    <p:sldLayoutId id="2147483794" r:id="rId8"/>
    <p:sldLayoutId id="2147483795" r:id="rId9"/>
    <p:sldLayoutId id="2147483796" r:id="rId10"/>
    <p:sldLayoutId id="2147483797" r:id="rId11"/>
    <p:sldLayoutId id="2147483798" r:id="rId12"/>
    <p:sldLayoutId id="2147483799" r:id="rId13"/>
    <p:sldLayoutId id="2147483800" r:id="rId14"/>
    <p:sldLayoutId id="2147483801" r:id="rId15"/>
    <p:sldLayoutId id="2147483802" r:id="rId16"/>
    <p:sldLayoutId id="2147483803" r:id="rId17"/>
  </p:sldLayoutIdLst>
  <p:txStyles>
    <p:titleStyle>
      <a:lvl1pPr algn="ctr" defTabSz="914400" rtl="0" eaLnBrk="1" latinLnBrk="0" hangingPunct="1">
        <a:lnSpc>
          <a:spcPct val="90000"/>
        </a:lnSpc>
        <a:spcBef>
          <a:spcPct val="0"/>
        </a:spcBef>
        <a:buNone/>
        <a:defRPr sz="3600" kern="1200" cap="all" baseline="0">
          <a:solidFill>
            <a:schemeClr val="tx1"/>
          </a:solidFill>
          <a:effectLst/>
          <a:latin typeface="+mj-lt"/>
          <a:ea typeface="+mj-ea"/>
          <a:cs typeface="+mj-cs"/>
        </a:defRPr>
      </a:lvl1pPr>
    </p:titleStyle>
    <p:bodyStyle>
      <a:lvl1pPr marL="228600" indent="-228600" algn="l" defTabSz="914400" rtl="0" eaLnBrk="1" latinLnBrk="0" hangingPunct="1">
        <a:lnSpc>
          <a:spcPct val="120000"/>
        </a:lnSpc>
        <a:spcBef>
          <a:spcPts val="1000"/>
        </a:spcBef>
        <a:buClr>
          <a:schemeClr val="tx1"/>
        </a:buClr>
        <a:buFont typeface="Arial" panose="020B0604020202020204" pitchFamily="34" charset="0"/>
        <a:buChar char="•"/>
        <a:defRPr sz="2000" kern="1200" cap="all" baseline="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tx1"/>
        </a:buClr>
        <a:buFont typeface="Arial" panose="020B0604020202020204" pitchFamily="34" charset="0"/>
        <a:buChar char="•"/>
        <a:defRPr sz="1800" kern="1200" cap="all"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tx1"/>
        </a:buClr>
        <a:buFont typeface="Arial" panose="020B0604020202020204" pitchFamily="34" charset="0"/>
        <a:buChar char="•"/>
        <a:defRPr sz="1600" kern="1200" cap="all" baseline="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7.xml"/><Relationship Id="rId4" Type="http://schemas.openxmlformats.org/officeDocument/2006/relationships/image" Target="../media/image17.png"/></Relationships>
</file>

<file path=ppt/slides/_rels/slide12.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7.xml"/><Relationship Id="rId4" Type="http://schemas.openxmlformats.org/officeDocument/2006/relationships/image" Target="../media/image25.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5.pn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gif"/><Relationship Id="rId1" Type="http://schemas.openxmlformats.org/officeDocument/2006/relationships/slideLayout" Target="../slideLayouts/slideLayout7.xml"/><Relationship Id="rId5" Type="http://schemas.openxmlformats.org/officeDocument/2006/relationships/image" Target="../media/image13.png"/><Relationship Id="rId4" Type="http://schemas.openxmlformats.org/officeDocument/2006/relationships/image" Target="../media/image12.png"/></Relationships>
</file>

<file path=ppt/slides/slide1.xml><?xml version="1.0" encoding="utf-8"?>
<p:sld xmlns:a="http://schemas.openxmlformats.org/drawingml/2006/main" xmlns:r="http://schemas.openxmlformats.org/officeDocument/2006/relationships" xmlns:p="http://schemas.openxmlformats.org/presentationml/2006/main">
  <p:cSld>
    <p:bg>
      <p:bgPr>
        <a:gradFill>
          <a:gsLst>
            <a:gs pos="100000">
              <a:srgbClr val="00B0F0"/>
            </a:gs>
            <a:gs pos="100000">
              <a:schemeClr val="bg2">
                <a:lumMod val="20000"/>
                <a:lumOff val="80000"/>
              </a:schemeClr>
            </a:gs>
          </a:gsLst>
          <a:lin ang="5400000" scaled="0"/>
        </a:gradFill>
        <a:effectLst/>
      </p:bgPr>
    </p:bg>
    <p:spTree>
      <p:nvGrpSpPr>
        <p:cNvPr id="1" name=""/>
        <p:cNvGrpSpPr/>
        <p:nvPr/>
      </p:nvGrpSpPr>
      <p:grpSpPr>
        <a:xfrm>
          <a:off x="0" y="0"/>
          <a:ext cx="0" cy="0"/>
          <a:chOff x="0" y="0"/>
          <a:chExt cx="0" cy="0"/>
        </a:xfrm>
      </p:grpSpPr>
      <p:pic>
        <p:nvPicPr>
          <p:cNvPr id="5" name="Picture 4"/>
          <p:cNvPicPr/>
          <p:nvPr/>
        </p:nvPicPr>
        <p:blipFill>
          <a:blip r:embed="rId2" cstate="print">
            <a:extLst>
              <a:ext uri="{28A0092B-C50C-407E-A947-70E740481C1C}">
                <a14:useLocalDpi xmlns:a14="http://schemas.microsoft.com/office/drawing/2010/main" val="0"/>
              </a:ext>
            </a:extLst>
          </a:blip>
          <a:stretch>
            <a:fillRect/>
          </a:stretch>
        </p:blipFill>
        <p:spPr>
          <a:xfrm>
            <a:off x="5066699" y="217714"/>
            <a:ext cx="2166083" cy="1852476"/>
          </a:xfrm>
          <a:prstGeom prst="rect">
            <a:avLst/>
          </a:prstGeom>
        </p:spPr>
      </p:pic>
      <p:sp>
        <p:nvSpPr>
          <p:cNvPr id="7" name="TextBox 7"/>
          <p:cNvSpPr txBox="1"/>
          <p:nvPr/>
        </p:nvSpPr>
        <p:spPr>
          <a:xfrm>
            <a:off x="1873674" y="4258549"/>
            <a:ext cx="3811611" cy="707886"/>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2000" dirty="0">
                <a:solidFill>
                  <a:srgbClr val="000000"/>
                </a:solidFill>
                <a:latin typeface="Times New Roman" panose="02020603050405020304" pitchFamily="18" charset="0"/>
                <a:cs typeface="+mj-cs"/>
              </a:rPr>
              <a:t>Supervisor:</a:t>
            </a:r>
          </a:p>
          <a:p>
            <a:r>
              <a:rPr lang="en-US" sz="2000" dirty="0" smtClean="0">
                <a:solidFill>
                  <a:srgbClr val="000000"/>
                </a:solidFill>
                <a:latin typeface="Times New Roman" panose="02020603050405020304" pitchFamily="18" charset="0"/>
                <a:cs typeface="+mj-cs"/>
              </a:rPr>
              <a:t>Engineer. </a:t>
            </a:r>
            <a:r>
              <a:rPr lang="en-US" sz="2000" dirty="0" err="1" smtClean="0">
                <a:solidFill>
                  <a:srgbClr val="000000"/>
                </a:solidFill>
                <a:latin typeface="Times New Roman" panose="02020603050405020304" pitchFamily="18" charset="0"/>
                <a:cs typeface="+mj-cs"/>
              </a:rPr>
              <a:t>Hamees</a:t>
            </a:r>
            <a:r>
              <a:rPr lang="en-US" sz="2000" dirty="0" smtClean="0">
                <a:solidFill>
                  <a:srgbClr val="000000"/>
                </a:solidFill>
                <a:latin typeface="Times New Roman" panose="02020603050405020304" pitchFamily="18" charset="0"/>
                <a:cs typeface="+mj-cs"/>
              </a:rPr>
              <a:t> </a:t>
            </a:r>
            <a:r>
              <a:rPr lang="en-US" sz="2000" dirty="0" err="1" smtClean="0">
                <a:solidFill>
                  <a:srgbClr val="000000"/>
                </a:solidFill>
                <a:latin typeface="Times New Roman" panose="02020603050405020304" pitchFamily="18" charset="0"/>
                <a:cs typeface="+mj-cs"/>
              </a:rPr>
              <a:t>Tubeileh</a:t>
            </a:r>
            <a:r>
              <a:rPr lang="en-US" sz="2000" dirty="0" smtClean="0">
                <a:solidFill>
                  <a:srgbClr val="000000"/>
                </a:solidFill>
                <a:latin typeface="Times New Roman" panose="02020603050405020304" pitchFamily="18" charset="0"/>
                <a:cs typeface="+mj-cs"/>
              </a:rPr>
              <a:t>.</a:t>
            </a:r>
            <a:endParaRPr lang="en-US" sz="2000" dirty="0">
              <a:solidFill>
                <a:srgbClr val="000000"/>
              </a:solidFill>
              <a:latin typeface="Times New Roman" panose="02020603050405020304" pitchFamily="18" charset="0"/>
              <a:cs typeface="+mj-cs"/>
            </a:endParaRPr>
          </a:p>
        </p:txBody>
      </p:sp>
      <p:sp>
        <p:nvSpPr>
          <p:cNvPr id="8" name="Rectangle 7"/>
          <p:cNvSpPr/>
          <p:nvPr/>
        </p:nvSpPr>
        <p:spPr>
          <a:xfrm>
            <a:off x="7930570" y="4258549"/>
            <a:ext cx="2888344" cy="1540935"/>
          </a:xfrm>
          <a:prstGeom prst="rect">
            <a:avLst/>
          </a:prstGeom>
        </p:spPr>
        <p:txBody>
          <a:bodyPr wrap="square">
            <a:spAutoFit/>
          </a:bodyPr>
          <a:lstStyle/>
          <a:p>
            <a:pPr>
              <a:lnSpc>
                <a:spcPct val="107000"/>
              </a:lnSpc>
              <a:spcAft>
                <a:spcPts val="600"/>
              </a:spcAft>
            </a:pPr>
            <a:r>
              <a:rPr lang="en-US" sz="2000" dirty="0" smtClean="0">
                <a:solidFill>
                  <a:srgbClr val="000000"/>
                </a:solidFill>
                <a:latin typeface="Times New Roman" panose="02020603050405020304" pitchFamily="18" charset="0"/>
                <a:ea typeface="Calibri" panose="020F0502020204030204" pitchFamily="34" charset="0"/>
                <a:cs typeface="Arial" panose="020B0604020202020204" pitchFamily="34" charset="0"/>
              </a:rPr>
              <a:t>By:</a:t>
            </a:r>
            <a:br>
              <a:rPr lang="en-US" sz="2000" dirty="0" smtClean="0">
                <a:solidFill>
                  <a:srgbClr val="000000"/>
                </a:solidFill>
                <a:latin typeface="Times New Roman" panose="02020603050405020304" pitchFamily="18" charset="0"/>
                <a:ea typeface="Calibri" panose="020F0502020204030204" pitchFamily="34" charset="0"/>
                <a:cs typeface="Arial" panose="020B0604020202020204" pitchFamily="34" charset="0"/>
              </a:rPr>
            </a:br>
            <a:r>
              <a:rPr lang="en-US" sz="2000" dirty="0" smtClean="0">
                <a:solidFill>
                  <a:srgbClr val="000000"/>
                </a:solidFill>
                <a:latin typeface="Times New Roman" panose="02020603050405020304" pitchFamily="18" charset="0"/>
                <a:ea typeface="Calibri" panose="020F0502020204030204" pitchFamily="34" charset="0"/>
                <a:cs typeface="Arial" panose="020B0604020202020204" pitchFamily="34" charset="0"/>
              </a:rPr>
              <a:t>Atallah Sad </a:t>
            </a:r>
            <a:r>
              <a:rPr lang="en-US" sz="2000" dirty="0" err="1" smtClean="0">
                <a:solidFill>
                  <a:srgbClr val="000000"/>
                </a:solidFill>
                <a:latin typeface="Times New Roman" panose="02020603050405020304" pitchFamily="18" charset="0"/>
                <a:ea typeface="Calibri" panose="020F0502020204030204" pitchFamily="34" charset="0"/>
                <a:cs typeface="Arial" panose="020B0604020202020204" pitchFamily="34" charset="0"/>
              </a:rPr>
              <a:t>Eddin</a:t>
            </a:r>
            <a:r>
              <a:rPr lang="en-US" sz="2000" dirty="0" smtClean="0">
                <a:solidFill>
                  <a:srgbClr val="000000"/>
                </a:solidFill>
                <a:latin typeface="Times New Roman" panose="02020603050405020304" pitchFamily="18" charset="0"/>
                <a:ea typeface="Calibri" panose="020F0502020204030204" pitchFamily="34" charset="0"/>
                <a:cs typeface="Arial" panose="020B0604020202020204" pitchFamily="34" charset="0"/>
              </a:rPr>
              <a:t>.</a:t>
            </a:r>
          </a:p>
          <a:p>
            <a:pPr>
              <a:lnSpc>
                <a:spcPct val="107000"/>
              </a:lnSpc>
              <a:spcAft>
                <a:spcPts val="600"/>
              </a:spcAft>
            </a:pPr>
            <a:r>
              <a:rPr lang="en-US" sz="2000" dirty="0" smtClean="0">
                <a:solidFill>
                  <a:srgbClr val="000000"/>
                </a:solidFill>
                <a:latin typeface="Times New Roman" panose="02020603050405020304" pitchFamily="18" charset="0"/>
                <a:cs typeface="Arial" panose="020B0604020202020204" pitchFamily="34" charset="0"/>
              </a:rPr>
              <a:t>Ismail </a:t>
            </a:r>
            <a:r>
              <a:rPr lang="en-US" sz="2000" dirty="0" err="1" smtClean="0">
                <a:solidFill>
                  <a:srgbClr val="000000"/>
                </a:solidFill>
                <a:latin typeface="Times New Roman" panose="02020603050405020304" pitchFamily="18" charset="0"/>
                <a:cs typeface="Arial" panose="020B0604020202020204" pitchFamily="34" charset="0"/>
              </a:rPr>
              <a:t>Qadoha</a:t>
            </a:r>
            <a:r>
              <a:rPr lang="en-US" sz="2000" dirty="0" smtClean="0">
                <a:solidFill>
                  <a:srgbClr val="000000"/>
                </a:solidFill>
                <a:latin typeface="Times New Roman" panose="02020603050405020304" pitchFamily="18" charset="0"/>
                <a:cs typeface="Arial" panose="020B0604020202020204" pitchFamily="34" charset="0"/>
              </a:rPr>
              <a:t>.</a:t>
            </a:r>
          </a:p>
          <a:p>
            <a:pPr>
              <a:lnSpc>
                <a:spcPct val="107000"/>
              </a:lnSpc>
              <a:spcAft>
                <a:spcPts val="600"/>
              </a:spcAft>
            </a:pPr>
            <a:r>
              <a:rPr lang="en-US" sz="2000" dirty="0" smtClean="0">
                <a:solidFill>
                  <a:srgbClr val="000000"/>
                </a:solidFill>
                <a:latin typeface="Times New Roman" panose="02020603050405020304" pitchFamily="18" charset="0"/>
                <a:cs typeface="Arial" panose="020B0604020202020204" pitchFamily="34" charset="0"/>
              </a:rPr>
              <a:t>Khalid </a:t>
            </a:r>
            <a:r>
              <a:rPr lang="en-US" sz="2000" dirty="0" err="1" smtClean="0">
                <a:solidFill>
                  <a:srgbClr val="000000"/>
                </a:solidFill>
                <a:latin typeface="Times New Roman" panose="02020603050405020304" pitchFamily="18" charset="0"/>
                <a:cs typeface="Arial" panose="020B0604020202020204" pitchFamily="34" charset="0"/>
              </a:rPr>
              <a:t>Qadah</a:t>
            </a:r>
            <a:r>
              <a:rPr lang="en-US" sz="2000" dirty="0" smtClean="0">
                <a:solidFill>
                  <a:srgbClr val="000000"/>
                </a:solidFill>
                <a:latin typeface="Times New Roman" panose="02020603050405020304" pitchFamily="18" charset="0"/>
                <a:cs typeface="Arial" panose="020B0604020202020204" pitchFamily="34" charset="0"/>
              </a:rPr>
              <a:t>.</a:t>
            </a:r>
            <a:endParaRPr lang="ar-SA" sz="2000" dirty="0">
              <a:solidFill>
                <a:srgbClr val="000000"/>
              </a:solidFill>
            </a:endParaRPr>
          </a:p>
        </p:txBody>
      </p:sp>
      <p:sp>
        <p:nvSpPr>
          <p:cNvPr id="9" name="Rectangle 8"/>
          <p:cNvSpPr/>
          <p:nvPr/>
        </p:nvSpPr>
        <p:spPr>
          <a:xfrm>
            <a:off x="685113" y="2687316"/>
            <a:ext cx="10929256" cy="954107"/>
          </a:xfrm>
          <a:prstGeom prst="rect">
            <a:avLst/>
          </a:prstGeom>
        </p:spPr>
        <p:txBody>
          <a:bodyPr wrap="square">
            <a:spAutoFit/>
          </a:bodyPr>
          <a:lstStyle/>
          <a:p>
            <a:pPr algn="ctr">
              <a:spcAft>
                <a:spcPts val="600"/>
              </a:spcAft>
              <a:tabLst>
                <a:tab pos="3333115" algn="r"/>
              </a:tabLst>
            </a:pPr>
            <a:r>
              <a:rPr lang="en-US" sz="2800" b="1" dirty="0" smtClean="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Runoff Factor Determination for Some Districts in West-Bank Based on SCS_CN Method By Different Conditions.</a:t>
            </a:r>
            <a:endParaRPr lang="en-US" sz="2400" b="1"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45280334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gradFill rotWithShape="1">
          <a:gsLst>
            <a:gs pos="100000">
              <a:schemeClr val="accent1">
                <a:lumMod val="20000"/>
                <a:lumOff val="80000"/>
              </a:schemeClr>
            </a:gs>
            <a:gs pos="100000">
              <a:srgbClr val="00B0F0"/>
            </a:gs>
          </a:gsLst>
          <a:lin ang="5400000" scaled="0"/>
        </a:gradFill>
        <a:effectLst/>
      </p:bgPr>
    </p:bg>
    <p:spTree>
      <p:nvGrpSpPr>
        <p:cNvPr id="1" name=""/>
        <p:cNvGrpSpPr/>
        <p:nvPr/>
      </p:nvGrpSpPr>
      <p:grpSpPr>
        <a:xfrm>
          <a:off x="0" y="0"/>
          <a:ext cx="0" cy="0"/>
          <a:chOff x="0" y="0"/>
          <a:chExt cx="0" cy="0"/>
        </a:xfrm>
      </p:grpSpPr>
      <p:sp>
        <p:nvSpPr>
          <p:cNvPr id="2" name="TextBox 1"/>
          <p:cNvSpPr txBox="1"/>
          <p:nvPr/>
        </p:nvSpPr>
        <p:spPr>
          <a:xfrm>
            <a:off x="2282863" y="149112"/>
            <a:ext cx="7567384" cy="1754326"/>
          </a:xfrm>
          <a:prstGeom prst="rect">
            <a:avLst/>
          </a:prstGeom>
          <a:noFill/>
        </p:spPr>
        <p:txBody>
          <a:bodyPr wrap="square" rtlCol="0">
            <a:spAutoFit/>
          </a:bodyPr>
          <a:lstStyle/>
          <a:p>
            <a:pPr algn="ctr"/>
            <a:r>
              <a:rPr lang="en-US" sz="5400" u="sng" dirty="0" smtClean="0"/>
              <a:t>Generating CN map using Arc-map GIS</a:t>
            </a:r>
            <a:endParaRPr lang="en-US" sz="5400" u="sng" dirty="0"/>
          </a:p>
        </p:txBody>
      </p:sp>
      <p:sp>
        <p:nvSpPr>
          <p:cNvPr id="3" name="Rectangle 2"/>
          <p:cNvSpPr/>
          <p:nvPr/>
        </p:nvSpPr>
        <p:spPr>
          <a:xfrm>
            <a:off x="472370" y="1970590"/>
            <a:ext cx="6829382" cy="4078039"/>
          </a:xfrm>
          <a:prstGeom prst="rect">
            <a:avLst/>
          </a:prstGeom>
        </p:spPr>
        <p:txBody>
          <a:bodyPr wrap="square">
            <a:spAutoFit/>
          </a:bodyPr>
          <a:lstStyle/>
          <a:p>
            <a:pPr>
              <a:spcAft>
                <a:spcPts val="600"/>
              </a:spcAft>
            </a:pPr>
            <a:r>
              <a:rPr lang="en-US" dirty="0" smtClean="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    To create the CN map, the hydrologic soil group and land use maps were uploaded to the Arc map platform. The X tools extension of Arc map was used to generate the CN map. </a:t>
            </a:r>
          </a:p>
          <a:p>
            <a:pPr>
              <a:spcAft>
                <a:spcPts val="600"/>
              </a:spcAft>
            </a:pPr>
            <a:endParaRPr lang="en-US" dirty="0" smtClean="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p>
            <a:pPr>
              <a:spcAft>
                <a:spcPts val="600"/>
              </a:spcAft>
            </a:pPr>
            <a:r>
              <a:rPr lang="en-US" dirty="0" smtClean="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    For each district, hydrologic soil group field from the soil theme and the land use field from the land use map were selected for intersection. After intersection, a map with new polygons representing the merged soil hydrologic group and land use (soil-land map) was generated. </a:t>
            </a:r>
          </a:p>
          <a:p>
            <a:pPr>
              <a:spcAft>
                <a:spcPts val="600"/>
              </a:spcAft>
            </a:pPr>
            <a:r>
              <a:rPr lang="en-US" dirty="0" smtClean="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    The appropriate CN value for each polygon of the Soil-Land map was assigned.</a:t>
            </a:r>
          </a:p>
          <a:p>
            <a:pPr>
              <a:spcAft>
                <a:spcPts val="600"/>
              </a:spcAft>
            </a:pPr>
            <a:endParaRPr lang="en-US" dirty="0" smtClean="0">
              <a:solidFill>
                <a:srgbClr val="000000"/>
              </a:solidFill>
              <a:latin typeface="Times New Roman" panose="02020603050405020304" pitchFamily="18" charset="0"/>
              <a:ea typeface="Calibri" panose="020F0502020204030204" pitchFamily="34" charset="0"/>
              <a:cs typeface="Arial" panose="020B0604020202020204" pitchFamily="34" charset="0"/>
            </a:endParaRPr>
          </a:p>
          <a:p>
            <a:pPr>
              <a:spcAft>
                <a:spcPts val="600"/>
              </a:spcAft>
            </a:pPr>
            <a:r>
              <a:rPr lang="en-US" dirty="0" smtClean="0">
                <a:solidFill>
                  <a:srgbClr val="000000"/>
                </a:solidFill>
                <a:latin typeface="Times New Roman" panose="02020603050405020304" pitchFamily="18" charset="0"/>
                <a:ea typeface="Calibri" panose="020F0502020204030204" pitchFamily="34" charset="0"/>
                <a:cs typeface="Arial" panose="020B0604020202020204" pitchFamily="34" charset="0"/>
              </a:rPr>
              <a:t>In this presentation, we will show to you how we work for Districts for example for Nablus district.</a:t>
            </a:r>
            <a:endParaRPr lang="en-US"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p:txBody>
      </p:sp>
      <p:pic>
        <p:nvPicPr>
          <p:cNvPr id="4" name="Picture 3"/>
          <p:cNvPicPr/>
          <p:nvPr/>
        </p:nvPicPr>
        <p:blipFill>
          <a:blip r:embed="rId2"/>
          <a:stretch>
            <a:fillRect/>
          </a:stretch>
        </p:blipFill>
        <p:spPr>
          <a:xfrm>
            <a:off x="7503457" y="1881475"/>
            <a:ext cx="4505325" cy="4027909"/>
          </a:xfrm>
          <a:prstGeom prst="rect">
            <a:avLst/>
          </a:prstGeom>
        </p:spPr>
      </p:pic>
      <p:sp>
        <p:nvSpPr>
          <p:cNvPr id="5" name="Rectangle 4"/>
          <p:cNvSpPr/>
          <p:nvPr/>
        </p:nvSpPr>
        <p:spPr>
          <a:xfrm>
            <a:off x="8621064" y="5882644"/>
            <a:ext cx="2270109" cy="307777"/>
          </a:xfrm>
          <a:prstGeom prst="rect">
            <a:avLst/>
          </a:prstGeom>
        </p:spPr>
        <p:txBody>
          <a:bodyPr wrap="none">
            <a:spAutoFit/>
          </a:bodyPr>
          <a:lstStyle/>
          <a:p>
            <a:pPr algn="ctr">
              <a:spcAft>
                <a:spcPts val="600"/>
              </a:spcAft>
            </a:pPr>
            <a:r>
              <a:rPr lang="en-US" sz="1400" b="1" dirty="0" smtClean="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Figure 3.3: Nablus District.</a:t>
            </a:r>
            <a:endParaRPr lang="en-US" sz="1600"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184502067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gradFill rotWithShape="1">
          <a:gsLst>
            <a:gs pos="100000">
              <a:schemeClr val="accent1">
                <a:lumMod val="20000"/>
                <a:lumOff val="80000"/>
              </a:schemeClr>
            </a:gs>
            <a:gs pos="100000">
              <a:srgbClr val="0070C0"/>
            </a:gs>
          </a:gsLst>
          <a:lin ang="5400000" scaled="0"/>
        </a:gradFill>
        <a:effectLst/>
      </p:bgPr>
    </p:bg>
    <p:spTree>
      <p:nvGrpSpPr>
        <p:cNvPr id="1" name=""/>
        <p:cNvGrpSpPr/>
        <p:nvPr/>
      </p:nvGrpSpPr>
      <p:grpSpPr>
        <a:xfrm>
          <a:off x="0" y="0"/>
          <a:ext cx="0" cy="0"/>
          <a:chOff x="0" y="0"/>
          <a:chExt cx="0" cy="0"/>
        </a:xfrm>
      </p:grpSpPr>
      <p:sp>
        <p:nvSpPr>
          <p:cNvPr id="2" name="TextBox 1"/>
          <p:cNvSpPr txBox="1"/>
          <p:nvPr/>
        </p:nvSpPr>
        <p:spPr>
          <a:xfrm>
            <a:off x="1181687" y="422031"/>
            <a:ext cx="3488787" cy="1508105"/>
          </a:xfrm>
          <a:prstGeom prst="rect">
            <a:avLst/>
          </a:prstGeom>
          <a:noFill/>
        </p:spPr>
        <p:txBody>
          <a:bodyPr wrap="square" rtlCol="0">
            <a:spAutoFit/>
          </a:bodyPr>
          <a:lstStyle/>
          <a:p>
            <a:r>
              <a:rPr lang="en-US" sz="2800" b="1" u="sng" dirty="0" smtClean="0">
                <a:latin typeface="Times New Roman" panose="02020603050405020304" pitchFamily="18" charset="0"/>
                <a:cs typeface="Times New Roman" panose="02020603050405020304" pitchFamily="18" charset="0"/>
              </a:rPr>
              <a:t>Arc-Map GIS Steps:</a:t>
            </a:r>
          </a:p>
          <a:p>
            <a:endParaRPr lang="en-US" sz="2800" b="1" u="sng" dirty="0">
              <a:latin typeface="Times New Roman" panose="02020603050405020304" pitchFamily="18" charset="0"/>
              <a:cs typeface="Times New Roman" panose="02020603050405020304" pitchFamily="18" charset="0"/>
            </a:endParaRPr>
          </a:p>
          <a:p>
            <a:pPr marL="342900" indent="-342900">
              <a:buFontTx/>
              <a:buAutoNum type="arabicPeriod"/>
            </a:pPr>
            <a:r>
              <a:rPr lang="en-US" dirty="0" smtClean="0">
                <a:latin typeface="Times New Roman" panose="02020603050405020304" pitchFamily="18" charset="0"/>
                <a:cs typeface="Times New Roman" panose="02020603050405020304" pitchFamily="18" charset="0"/>
              </a:rPr>
              <a:t>Add the Shape Files.</a:t>
            </a:r>
          </a:p>
          <a:p>
            <a:pPr marL="342900" indent="-342900">
              <a:buAutoNum type="arabicPeriod"/>
            </a:pPr>
            <a:endParaRPr lang="en-US" dirty="0" smtClean="0">
              <a:latin typeface="Times New Roman" panose="02020603050405020304" pitchFamily="18" charset="0"/>
              <a:cs typeface="Times New Roman" panose="02020603050405020304" pitchFamily="18" charset="0"/>
            </a:endParaRPr>
          </a:p>
        </p:txBody>
      </p:sp>
      <p:pic>
        <p:nvPicPr>
          <p:cNvPr id="3" name="Picture 2"/>
          <p:cNvPicPr/>
          <p:nvPr/>
        </p:nvPicPr>
        <p:blipFill>
          <a:blip r:embed="rId2"/>
          <a:stretch>
            <a:fillRect/>
          </a:stretch>
        </p:blipFill>
        <p:spPr>
          <a:xfrm>
            <a:off x="1181686" y="1874593"/>
            <a:ext cx="3488787" cy="2190970"/>
          </a:xfrm>
          <a:prstGeom prst="rect">
            <a:avLst/>
          </a:prstGeom>
          <a:ln w="228600" cap="sq" cmpd="thickThin">
            <a:solidFill>
              <a:srgbClr val="000000"/>
            </a:solidFill>
            <a:prstDash val="solid"/>
            <a:miter lim="800000"/>
          </a:ln>
          <a:effectLst>
            <a:innerShdw blurRad="76200">
              <a:srgbClr val="000000"/>
            </a:innerShdw>
          </a:effectLst>
        </p:spPr>
      </p:pic>
      <p:pic>
        <p:nvPicPr>
          <p:cNvPr id="4" name="Picture 3"/>
          <p:cNvPicPr/>
          <p:nvPr/>
        </p:nvPicPr>
        <p:blipFill>
          <a:blip r:embed="rId3"/>
          <a:stretch>
            <a:fillRect/>
          </a:stretch>
        </p:blipFill>
        <p:spPr>
          <a:xfrm>
            <a:off x="1181686" y="4707511"/>
            <a:ext cx="2139241" cy="1621228"/>
          </a:xfrm>
          <a:prstGeom prst="rect">
            <a:avLst/>
          </a:prstGeom>
          <a:ln w="228600" cap="sq" cmpd="thickThin">
            <a:solidFill>
              <a:srgbClr val="000000"/>
            </a:solidFill>
            <a:prstDash val="solid"/>
            <a:miter lim="800000"/>
          </a:ln>
          <a:effectLst>
            <a:innerShdw blurRad="76200">
              <a:srgbClr val="000000"/>
            </a:innerShdw>
          </a:effectLst>
        </p:spPr>
      </p:pic>
      <p:pic>
        <p:nvPicPr>
          <p:cNvPr id="6" name="Picture 5"/>
          <p:cNvPicPr>
            <a:picLocks noChangeAspect="1"/>
          </p:cNvPicPr>
          <p:nvPr/>
        </p:nvPicPr>
        <p:blipFill>
          <a:blip r:embed="rId4"/>
          <a:stretch>
            <a:fillRect/>
          </a:stretch>
        </p:blipFill>
        <p:spPr>
          <a:xfrm>
            <a:off x="6921305" y="2294753"/>
            <a:ext cx="4923692" cy="3773422"/>
          </a:xfrm>
          <a:prstGeom prst="rect">
            <a:avLst/>
          </a:prstGeom>
          <a:ln w="228600" cap="sq" cmpd="thickThin">
            <a:solidFill>
              <a:srgbClr val="000000"/>
            </a:solidFill>
            <a:prstDash val="solid"/>
            <a:miter lim="800000"/>
          </a:ln>
          <a:effectLst>
            <a:innerShdw blurRad="76200">
              <a:srgbClr val="000000"/>
            </a:innerShdw>
          </a:effectLst>
        </p:spPr>
      </p:pic>
      <p:sp>
        <p:nvSpPr>
          <p:cNvPr id="7" name="TextBox 6"/>
          <p:cNvSpPr txBox="1"/>
          <p:nvPr/>
        </p:nvSpPr>
        <p:spPr>
          <a:xfrm>
            <a:off x="6921305" y="1184548"/>
            <a:ext cx="4034025" cy="923330"/>
          </a:xfrm>
          <a:prstGeom prst="rect">
            <a:avLst/>
          </a:prstGeom>
          <a:noFill/>
        </p:spPr>
        <p:txBody>
          <a:bodyPr wrap="square" rtlCol="0">
            <a:spAutoFit/>
          </a:bodyPr>
          <a:lstStyle/>
          <a:p>
            <a:r>
              <a:rPr lang="en-US" dirty="0" smtClean="0">
                <a:latin typeface="Times New Roman" panose="02020603050405020304" pitchFamily="18" charset="0"/>
                <a:cs typeface="Times New Roman" panose="02020603050405020304" pitchFamily="18" charset="0"/>
              </a:rPr>
              <a:t>2</a:t>
            </a:r>
            <a:r>
              <a:rPr lang="en-US" dirty="0" smtClean="0"/>
              <a:t>.   </a:t>
            </a:r>
            <a:r>
              <a:rPr lang="en-US" dirty="0" smtClean="0">
                <a:latin typeface="Times New Roman" panose="02020603050405020304" pitchFamily="18" charset="0"/>
                <a:cs typeface="Times New Roman" panose="02020603050405020304" pitchFamily="18" charset="0"/>
              </a:rPr>
              <a:t>Choose the district from Attribute Table of West-Bank Districts Shape File.</a:t>
            </a:r>
          </a:p>
          <a:p>
            <a:endParaRPr lang="en-US" dirty="0"/>
          </a:p>
        </p:txBody>
      </p:sp>
      <p:sp>
        <p:nvSpPr>
          <p:cNvPr id="12" name="Right Arrow 11"/>
          <p:cNvSpPr/>
          <p:nvPr/>
        </p:nvSpPr>
        <p:spPr>
          <a:xfrm>
            <a:off x="5306685" y="4009292"/>
            <a:ext cx="978408" cy="484632"/>
          </a:xfrm>
          <a:prstGeom prst="rightArrow">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06400456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gradFill rotWithShape="1">
          <a:gsLst>
            <a:gs pos="100000">
              <a:schemeClr val="accent1">
                <a:lumMod val="20000"/>
                <a:lumOff val="80000"/>
              </a:schemeClr>
            </a:gs>
            <a:gs pos="100000">
              <a:srgbClr val="0070C0"/>
            </a:gs>
          </a:gsLst>
          <a:lin ang="5400000" scaled="0"/>
        </a:gradFill>
        <a:effectLst/>
      </p:bgPr>
    </p:bg>
    <p:spTree>
      <p:nvGrpSpPr>
        <p:cNvPr id="1" name=""/>
        <p:cNvGrpSpPr/>
        <p:nvPr/>
      </p:nvGrpSpPr>
      <p:grpSpPr>
        <a:xfrm>
          <a:off x="0" y="0"/>
          <a:ext cx="0" cy="0"/>
          <a:chOff x="0" y="0"/>
          <a:chExt cx="0" cy="0"/>
        </a:xfrm>
      </p:grpSpPr>
      <p:sp>
        <p:nvSpPr>
          <p:cNvPr id="2" name="TextBox 1"/>
          <p:cNvSpPr txBox="1"/>
          <p:nvPr/>
        </p:nvSpPr>
        <p:spPr>
          <a:xfrm>
            <a:off x="1008529" y="766482"/>
            <a:ext cx="4450977" cy="4801314"/>
          </a:xfrm>
          <a:prstGeom prst="rect">
            <a:avLst/>
          </a:prstGeom>
          <a:noFill/>
        </p:spPr>
        <p:txBody>
          <a:bodyPr wrap="square" rtlCol="0">
            <a:spAutoFit/>
          </a:bodyPr>
          <a:lstStyle/>
          <a:p>
            <a:pPr marL="342900" indent="-342900">
              <a:buAutoNum type="arabicPeriod" startAt="3"/>
            </a:pPr>
            <a:r>
              <a:rPr lang="en-US" dirty="0" smtClean="0">
                <a:latin typeface="Times New Roman" panose="02020603050405020304" pitchFamily="18" charset="0"/>
                <a:cs typeface="Times New Roman" panose="02020603050405020304" pitchFamily="18" charset="0"/>
              </a:rPr>
              <a:t>From Geoprocessing List we choose Clip tool and clip land use for Nablus district.</a:t>
            </a:r>
          </a:p>
          <a:p>
            <a:pPr marL="342900" indent="-342900">
              <a:buAutoNum type="arabicPeriod" startAt="3"/>
            </a:pPr>
            <a:endParaRPr lang="en-US" dirty="0">
              <a:latin typeface="Times New Roman" panose="02020603050405020304" pitchFamily="18" charset="0"/>
              <a:cs typeface="Times New Roman" panose="02020603050405020304" pitchFamily="18" charset="0"/>
            </a:endParaRPr>
          </a:p>
          <a:p>
            <a:pPr marL="342900" indent="-342900">
              <a:buAutoNum type="arabicPeriod" startAt="3"/>
            </a:pPr>
            <a:endParaRPr lang="en-US" dirty="0" smtClean="0">
              <a:latin typeface="Times New Roman" panose="02020603050405020304" pitchFamily="18" charset="0"/>
              <a:cs typeface="Times New Roman" panose="02020603050405020304" pitchFamily="18" charset="0"/>
            </a:endParaRPr>
          </a:p>
          <a:p>
            <a:pPr marL="342900" indent="-342900">
              <a:buAutoNum type="arabicPeriod" startAt="3"/>
            </a:pPr>
            <a:endParaRPr lang="en-US" dirty="0">
              <a:latin typeface="Times New Roman" panose="02020603050405020304" pitchFamily="18" charset="0"/>
              <a:cs typeface="Times New Roman" panose="02020603050405020304" pitchFamily="18" charset="0"/>
            </a:endParaRPr>
          </a:p>
          <a:p>
            <a:pPr marL="342900" indent="-342900">
              <a:buAutoNum type="arabicPeriod" startAt="3"/>
            </a:pPr>
            <a:endParaRPr lang="en-US" dirty="0" smtClean="0">
              <a:latin typeface="Times New Roman" panose="02020603050405020304" pitchFamily="18" charset="0"/>
              <a:cs typeface="Times New Roman" panose="02020603050405020304" pitchFamily="18" charset="0"/>
            </a:endParaRPr>
          </a:p>
          <a:p>
            <a:pPr marL="342900" indent="-342900">
              <a:buAutoNum type="arabicPeriod" startAt="3"/>
            </a:pPr>
            <a:endParaRPr lang="en-US" dirty="0">
              <a:latin typeface="Times New Roman" panose="02020603050405020304" pitchFamily="18" charset="0"/>
              <a:cs typeface="Times New Roman" panose="02020603050405020304" pitchFamily="18" charset="0"/>
            </a:endParaRPr>
          </a:p>
          <a:p>
            <a:pPr marL="342900" indent="-342900">
              <a:buAutoNum type="arabicPeriod" startAt="3"/>
            </a:pPr>
            <a:endParaRPr lang="en-US" dirty="0" smtClean="0">
              <a:latin typeface="Times New Roman" panose="02020603050405020304" pitchFamily="18" charset="0"/>
              <a:cs typeface="Times New Roman" panose="02020603050405020304" pitchFamily="18" charset="0"/>
            </a:endParaRPr>
          </a:p>
          <a:p>
            <a:pPr marL="342900" indent="-342900">
              <a:buAutoNum type="arabicPeriod" startAt="3"/>
            </a:pPr>
            <a:endParaRPr lang="en-US" dirty="0">
              <a:latin typeface="Times New Roman" panose="02020603050405020304" pitchFamily="18" charset="0"/>
              <a:cs typeface="Times New Roman" panose="02020603050405020304" pitchFamily="18" charset="0"/>
            </a:endParaRPr>
          </a:p>
          <a:p>
            <a:pPr marL="342900" indent="-342900">
              <a:buAutoNum type="arabicPeriod" startAt="3"/>
            </a:pPr>
            <a:endParaRPr lang="en-US" dirty="0" smtClean="0">
              <a:latin typeface="Times New Roman" panose="02020603050405020304" pitchFamily="18" charset="0"/>
              <a:cs typeface="Times New Roman" panose="02020603050405020304" pitchFamily="18" charset="0"/>
            </a:endParaRPr>
          </a:p>
          <a:p>
            <a:pPr marL="342900" indent="-342900">
              <a:buAutoNum type="arabicPeriod" startAt="3"/>
            </a:pPr>
            <a:endParaRPr lang="en-US" dirty="0">
              <a:latin typeface="Times New Roman" panose="02020603050405020304" pitchFamily="18" charset="0"/>
              <a:cs typeface="Times New Roman" panose="02020603050405020304" pitchFamily="18" charset="0"/>
            </a:endParaRPr>
          </a:p>
          <a:p>
            <a:pPr marL="342900" indent="-342900">
              <a:buAutoNum type="arabicPeriod" startAt="3"/>
            </a:pPr>
            <a:endParaRPr lang="en-US" dirty="0" smtClean="0">
              <a:latin typeface="Times New Roman" panose="02020603050405020304" pitchFamily="18" charset="0"/>
              <a:cs typeface="Times New Roman" panose="02020603050405020304" pitchFamily="18" charset="0"/>
            </a:endParaRPr>
          </a:p>
          <a:p>
            <a:pPr marL="342900" indent="-342900">
              <a:buAutoNum type="arabicPeriod" startAt="3"/>
            </a:pPr>
            <a:endParaRPr lang="en-US" dirty="0">
              <a:latin typeface="Times New Roman" panose="02020603050405020304" pitchFamily="18" charset="0"/>
              <a:cs typeface="Times New Roman" panose="02020603050405020304" pitchFamily="18" charset="0"/>
            </a:endParaRPr>
          </a:p>
          <a:p>
            <a:pPr marL="342900" indent="-342900">
              <a:buAutoNum type="arabicPeriod" startAt="3"/>
            </a:pPr>
            <a:endParaRPr lang="en-US" dirty="0" smtClean="0">
              <a:latin typeface="Times New Roman" panose="02020603050405020304" pitchFamily="18" charset="0"/>
              <a:cs typeface="Times New Roman" panose="02020603050405020304" pitchFamily="18" charset="0"/>
            </a:endParaRPr>
          </a:p>
          <a:p>
            <a:endParaRPr lang="en-US" dirty="0" smtClean="0">
              <a:latin typeface="Times New Roman" panose="02020603050405020304" pitchFamily="18" charset="0"/>
              <a:cs typeface="Times New Roman" panose="02020603050405020304" pitchFamily="18" charset="0"/>
            </a:endParaRPr>
          </a:p>
          <a:p>
            <a:r>
              <a:rPr lang="en-US" dirty="0" smtClean="0">
                <a:latin typeface="Times New Roman" panose="02020603050405020304" pitchFamily="18" charset="0"/>
                <a:cs typeface="Times New Roman" panose="02020603050405020304" pitchFamily="18" charset="0"/>
              </a:rPr>
              <a:t>It produce a new shape file with name Nablus Land use.</a:t>
            </a:r>
          </a:p>
        </p:txBody>
      </p:sp>
      <p:pic>
        <p:nvPicPr>
          <p:cNvPr id="3" name="Picture 2"/>
          <p:cNvPicPr>
            <a:picLocks noChangeAspect="1"/>
          </p:cNvPicPr>
          <p:nvPr/>
        </p:nvPicPr>
        <p:blipFill>
          <a:blip r:embed="rId2"/>
          <a:stretch>
            <a:fillRect/>
          </a:stretch>
        </p:blipFill>
        <p:spPr>
          <a:xfrm>
            <a:off x="1008530" y="1745316"/>
            <a:ext cx="4854388" cy="2772896"/>
          </a:xfrm>
          <a:prstGeom prst="rect">
            <a:avLst/>
          </a:prstGeom>
          <a:ln w="228600" cap="sq" cmpd="thickThin">
            <a:solidFill>
              <a:srgbClr val="000000"/>
            </a:solidFill>
            <a:prstDash val="solid"/>
            <a:miter lim="800000"/>
          </a:ln>
          <a:effectLst>
            <a:innerShdw blurRad="76200">
              <a:srgbClr val="000000"/>
            </a:innerShdw>
          </a:effectLst>
        </p:spPr>
      </p:pic>
      <p:sp>
        <p:nvSpPr>
          <p:cNvPr id="4" name="TextBox 3"/>
          <p:cNvSpPr txBox="1"/>
          <p:nvPr/>
        </p:nvSpPr>
        <p:spPr>
          <a:xfrm>
            <a:off x="7490011" y="766482"/>
            <a:ext cx="3904819" cy="5355312"/>
          </a:xfrm>
          <a:prstGeom prst="rect">
            <a:avLst/>
          </a:prstGeom>
          <a:noFill/>
        </p:spPr>
        <p:txBody>
          <a:bodyPr wrap="square" rtlCol="0">
            <a:spAutoFit/>
          </a:bodyPr>
          <a:lstStyle/>
          <a:p>
            <a:pPr marL="342900" indent="-342900">
              <a:buAutoNum type="arabicPeriod" startAt="4"/>
            </a:pPr>
            <a:r>
              <a:rPr lang="en-US" dirty="0" smtClean="0">
                <a:latin typeface="Times New Roman" panose="02020603050405020304" pitchFamily="18" charset="0"/>
                <a:cs typeface="Times New Roman" panose="02020603050405020304" pitchFamily="18" charset="0"/>
              </a:rPr>
              <a:t>From Geoprocessing list we choose Intersect Tool to make intersect between Nablus Land use and Soil Classification Shape files.</a:t>
            </a:r>
          </a:p>
          <a:p>
            <a:pPr marL="342900" indent="-342900">
              <a:buAutoNum type="arabicPeriod" startAt="4"/>
            </a:pPr>
            <a:endParaRPr lang="en-US" dirty="0">
              <a:latin typeface="Times New Roman" panose="02020603050405020304" pitchFamily="18" charset="0"/>
              <a:cs typeface="Times New Roman" panose="02020603050405020304" pitchFamily="18" charset="0"/>
            </a:endParaRPr>
          </a:p>
          <a:p>
            <a:pPr marL="342900" indent="-342900">
              <a:buAutoNum type="arabicPeriod" startAt="4"/>
            </a:pPr>
            <a:endParaRPr lang="en-US" dirty="0" smtClean="0">
              <a:latin typeface="Times New Roman" panose="02020603050405020304" pitchFamily="18" charset="0"/>
              <a:cs typeface="Times New Roman" panose="02020603050405020304" pitchFamily="18" charset="0"/>
            </a:endParaRPr>
          </a:p>
          <a:p>
            <a:pPr marL="342900" indent="-342900">
              <a:buAutoNum type="arabicPeriod" startAt="4"/>
            </a:pPr>
            <a:endParaRPr lang="en-US" dirty="0">
              <a:latin typeface="Times New Roman" panose="02020603050405020304" pitchFamily="18" charset="0"/>
              <a:cs typeface="Times New Roman" panose="02020603050405020304" pitchFamily="18" charset="0"/>
            </a:endParaRPr>
          </a:p>
          <a:p>
            <a:pPr marL="342900" indent="-342900">
              <a:buAutoNum type="arabicPeriod" startAt="4"/>
            </a:pPr>
            <a:endParaRPr lang="en-US" dirty="0" smtClean="0">
              <a:latin typeface="Times New Roman" panose="02020603050405020304" pitchFamily="18" charset="0"/>
              <a:cs typeface="Times New Roman" panose="02020603050405020304" pitchFamily="18" charset="0"/>
            </a:endParaRPr>
          </a:p>
          <a:p>
            <a:pPr marL="342900" indent="-342900">
              <a:buAutoNum type="arabicPeriod" startAt="4"/>
            </a:pPr>
            <a:endParaRPr lang="en-US" dirty="0">
              <a:latin typeface="Times New Roman" panose="02020603050405020304" pitchFamily="18" charset="0"/>
              <a:cs typeface="Times New Roman" panose="02020603050405020304" pitchFamily="18" charset="0"/>
            </a:endParaRPr>
          </a:p>
          <a:p>
            <a:pPr marL="342900" indent="-342900">
              <a:buAutoNum type="arabicPeriod" startAt="4"/>
            </a:pPr>
            <a:endParaRPr lang="en-US" dirty="0" smtClean="0">
              <a:latin typeface="Times New Roman" panose="02020603050405020304" pitchFamily="18" charset="0"/>
              <a:cs typeface="Times New Roman" panose="02020603050405020304" pitchFamily="18" charset="0"/>
            </a:endParaRPr>
          </a:p>
          <a:p>
            <a:pPr marL="342900" indent="-342900">
              <a:buAutoNum type="arabicPeriod" startAt="4"/>
            </a:pPr>
            <a:endParaRPr lang="en-US" dirty="0">
              <a:latin typeface="Times New Roman" panose="02020603050405020304" pitchFamily="18" charset="0"/>
              <a:cs typeface="Times New Roman" panose="02020603050405020304" pitchFamily="18" charset="0"/>
            </a:endParaRPr>
          </a:p>
          <a:p>
            <a:pPr marL="342900" indent="-342900">
              <a:buAutoNum type="arabicPeriod" startAt="4"/>
            </a:pPr>
            <a:endParaRPr lang="en-US" dirty="0" smtClean="0">
              <a:latin typeface="Times New Roman" panose="02020603050405020304" pitchFamily="18" charset="0"/>
              <a:cs typeface="Times New Roman" panose="02020603050405020304" pitchFamily="18" charset="0"/>
            </a:endParaRPr>
          </a:p>
          <a:p>
            <a:pPr marL="342900" indent="-342900">
              <a:buAutoNum type="arabicPeriod" startAt="4"/>
            </a:pPr>
            <a:endParaRPr lang="en-US" dirty="0">
              <a:latin typeface="Times New Roman" panose="02020603050405020304" pitchFamily="18" charset="0"/>
              <a:cs typeface="Times New Roman" panose="02020603050405020304" pitchFamily="18" charset="0"/>
            </a:endParaRPr>
          </a:p>
          <a:p>
            <a:pPr marL="342900" indent="-342900">
              <a:buAutoNum type="arabicPeriod" startAt="4"/>
            </a:pPr>
            <a:endParaRPr lang="en-US" dirty="0" smtClean="0">
              <a:latin typeface="Times New Roman" panose="02020603050405020304" pitchFamily="18" charset="0"/>
              <a:cs typeface="Times New Roman" panose="02020603050405020304" pitchFamily="18" charset="0"/>
            </a:endParaRPr>
          </a:p>
          <a:p>
            <a:pPr marL="342900" indent="-342900">
              <a:buAutoNum type="arabicPeriod" startAt="4"/>
            </a:pPr>
            <a:endParaRPr lang="en-US" dirty="0">
              <a:latin typeface="Times New Roman" panose="02020603050405020304" pitchFamily="18" charset="0"/>
              <a:cs typeface="Times New Roman" panose="02020603050405020304" pitchFamily="18" charset="0"/>
            </a:endParaRPr>
          </a:p>
          <a:p>
            <a:pPr marL="342900" indent="-342900">
              <a:buAutoNum type="arabicPeriod" startAt="4"/>
            </a:pPr>
            <a:endParaRPr lang="en-US" dirty="0" smtClean="0">
              <a:latin typeface="Times New Roman" panose="02020603050405020304" pitchFamily="18" charset="0"/>
              <a:cs typeface="Times New Roman" panose="02020603050405020304" pitchFamily="18" charset="0"/>
            </a:endParaRPr>
          </a:p>
          <a:p>
            <a:endParaRPr lang="en-US" dirty="0" smtClean="0">
              <a:latin typeface="Times New Roman" panose="02020603050405020304" pitchFamily="18" charset="0"/>
              <a:cs typeface="Times New Roman" panose="02020603050405020304" pitchFamily="18" charset="0"/>
            </a:endParaRPr>
          </a:p>
          <a:p>
            <a:r>
              <a:rPr lang="en-US" dirty="0" smtClean="0">
                <a:latin typeface="Times New Roman" panose="02020603050405020304" pitchFamily="18" charset="0"/>
                <a:cs typeface="Times New Roman" panose="02020603050405020304" pitchFamily="18" charset="0"/>
              </a:rPr>
              <a:t>It produce a new Shape files with Name of Nablus Intersection.</a:t>
            </a:r>
            <a:endParaRPr lang="en-US" dirty="0">
              <a:latin typeface="Times New Roman" panose="02020603050405020304" pitchFamily="18" charset="0"/>
              <a:cs typeface="Times New Roman" panose="02020603050405020304" pitchFamily="18" charset="0"/>
            </a:endParaRPr>
          </a:p>
        </p:txBody>
      </p:sp>
      <p:pic>
        <p:nvPicPr>
          <p:cNvPr id="5" name="Picture 4"/>
          <p:cNvPicPr>
            <a:picLocks noChangeAspect="1"/>
          </p:cNvPicPr>
          <p:nvPr/>
        </p:nvPicPr>
        <p:blipFill>
          <a:blip r:embed="rId3"/>
          <a:stretch>
            <a:fillRect/>
          </a:stretch>
        </p:blipFill>
        <p:spPr>
          <a:xfrm>
            <a:off x="7490012" y="2172945"/>
            <a:ext cx="4464424" cy="2962275"/>
          </a:xfrm>
          <a:prstGeom prst="rect">
            <a:avLst/>
          </a:prstGeom>
          <a:ln w="228600" cap="sq" cmpd="thickThin">
            <a:solidFill>
              <a:srgbClr val="000000"/>
            </a:solidFill>
            <a:prstDash val="solid"/>
            <a:miter lim="800000"/>
          </a:ln>
          <a:effectLst>
            <a:innerShdw blurRad="76200">
              <a:srgbClr val="000000"/>
            </a:innerShdw>
          </a:effectLst>
        </p:spPr>
      </p:pic>
      <p:sp>
        <p:nvSpPr>
          <p:cNvPr id="6" name="Right Arrow 5"/>
          <p:cNvSpPr/>
          <p:nvPr/>
        </p:nvSpPr>
        <p:spPr>
          <a:xfrm>
            <a:off x="6187260" y="3527473"/>
            <a:ext cx="978408" cy="484632"/>
          </a:xfrm>
          <a:prstGeom prst="rightArrow">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13066614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gradFill rotWithShape="1">
          <a:gsLst>
            <a:gs pos="100000">
              <a:schemeClr val="accent1">
                <a:lumMod val="20000"/>
                <a:lumOff val="80000"/>
              </a:schemeClr>
            </a:gs>
            <a:gs pos="100000">
              <a:schemeClr val="bg1">
                <a:shade val="64000"/>
                <a:lumMod val="88000"/>
              </a:schemeClr>
            </a:gs>
          </a:gsLst>
          <a:lin ang="5400000" scaled="0"/>
        </a:gradFill>
        <a:effectLst/>
      </p:bgPr>
    </p:bg>
    <p:spTree>
      <p:nvGrpSpPr>
        <p:cNvPr id="1" name=""/>
        <p:cNvGrpSpPr/>
        <p:nvPr/>
      </p:nvGrpSpPr>
      <p:grpSpPr>
        <a:xfrm>
          <a:off x="0" y="0"/>
          <a:ext cx="0" cy="0"/>
          <a:chOff x="0" y="0"/>
          <a:chExt cx="0" cy="0"/>
        </a:xfrm>
      </p:grpSpPr>
      <p:sp>
        <p:nvSpPr>
          <p:cNvPr id="2" name="TextBox 1"/>
          <p:cNvSpPr txBox="1"/>
          <p:nvPr/>
        </p:nvSpPr>
        <p:spPr>
          <a:xfrm>
            <a:off x="1060636" y="591670"/>
            <a:ext cx="3402106" cy="646331"/>
          </a:xfrm>
          <a:prstGeom prst="rect">
            <a:avLst/>
          </a:prstGeom>
          <a:noFill/>
        </p:spPr>
        <p:txBody>
          <a:bodyPr wrap="square" rtlCol="0">
            <a:spAutoFit/>
          </a:bodyPr>
          <a:lstStyle/>
          <a:p>
            <a:r>
              <a:rPr lang="en-US" dirty="0" smtClean="0">
                <a:latin typeface="Times New Roman" panose="02020603050405020304" pitchFamily="18" charset="0"/>
                <a:cs typeface="Times New Roman" panose="02020603050405020304" pitchFamily="18" charset="0"/>
              </a:rPr>
              <a:t>5. New Attribute Table was made to Nablus Intersect Shape File.</a:t>
            </a:r>
            <a:endParaRPr lang="en-US" dirty="0">
              <a:latin typeface="Times New Roman" panose="02020603050405020304" pitchFamily="18" charset="0"/>
              <a:cs typeface="Times New Roman" panose="02020603050405020304" pitchFamily="18" charset="0"/>
            </a:endParaRPr>
          </a:p>
        </p:txBody>
      </p:sp>
      <p:pic>
        <p:nvPicPr>
          <p:cNvPr id="3" name="Picture 2"/>
          <p:cNvPicPr>
            <a:picLocks noChangeAspect="1"/>
          </p:cNvPicPr>
          <p:nvPr/>
        </p:nvPicPr>
        <p:blipFill>
          <a:blip r:embed="rId2"/>
          <a:stretch>
            <a:fillRect/>
          </a:stretch>
        </p:blipFill>
        <p:spPr>
          <a:xfrm>
            <a:off x="703448" y="1515000"/>
            <a:ext cx="4587129" cy="3225053"/>
          </a:xfrm>
          <a:prstGeom prst="rect">
            <a:avLst/>
          </a:prstGeom>
          <a:ln w="228600" cap="sq" cmpd="thickThin">
            <a:solidFill>
              <a:srgbClr val="000000"/>
            </a:solidFill>
            <a:prstDash val="solid"/>
            <a:miter lim="800000"/>
          </a:ln>
          <a:effectLst>
            <a:innerShdw blurRad="76200">
              <a:srgbClr val="000000"/>
            </a:innerShdw>
          </a:effectLst>
        </p:spPr>
      </p:pic>
      <p:sp>
        <p:nvSpPr>
          <p:cNvPr id="4" name="TextBox 3"/>
          <p:cNvSpPr txBox="1"/>
          <p:nvPr/>
        </p:nvSpPr>
        <p:spPr>
          <a:xfrm>
            <a:off x="7490011" y="591670"/>
            <a:ext cx="3550023" cy="923330"/>
          </a:xfrm>
          <a:prstGeom prst="rect">
            <a:avLst/>
          </a:prstGeom>
          <a:noFill/>
        </p:spPr>
        <p:txBody>
          <a:bodyPr wrap="square" rtlCol="0">
            <a:spAutoFit/>
          </a:bodyPr>
          <a:lstStyle/>
          <a:p>
            <a:r>
              <a:rPr lang="en-US" dirty="0" smtClean="0">
                <a:latin typeface="Times New Roman" panose="02020603050405020304" pitchFamily="18" charset="0"/>
                <a:cs typeface="Times New Roman" panose="02020603050405020304" pitchFamily="18" charset="0"/>
              </a:rPr>
              <a:t>6. In this Attribute Table we add three Column which are (HSG, CN, W.avg CN)</a:t>
            </a:r>
            <a:endParaRPr lang="en-US" dirty="0">
              <a:latin typeface="Times New Roman" panose="02020603050405020304" pitchFamily="18" charset="0"/>
              <a:cs typeface="Times New Roman" panose="02020603050405020304" pitchFamily="18" charset="0"/>
            </a:endParaRPr>
          </a:p>
        </p:txBody>
      </p:sp>
      <p:sp>
        <p:nvSpPr>
          <p:cNvPr id="6" name="Right Arrow 5"/>
          <p:cNvSpPr/>
          <p:nvPr/>
        </p:nvSpPr>
        <p:spPr>
          <a:xfrm>
            <a:off x="5558190" y="3328702"/>
            <a:ext cx="978408" cy="484632"/>
          </a:xfrm>
          <a:prstGeom prst="rightArrow">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pic>
        <p:nvPicPr>
          <p:cNvPr id="8" name="Picture 7"/>
          <p:cNvPicPr>
            <a:picLocks noChangeAspect="1"/>
          </p:cNvPicPr>
          <p:nvPr/>
        </p:nvPicPr>
        <p:blipFill>
          <a:blip r:embed="rId3"/>
          <a:stretch>
            <a:fillRect/>
          </a:stretch>
        </p:blipFill>
        <p:spPr>
          <a:xfrm>
            <a:off x="6898339" y="1809775"/>
            <a:ext cx="5015754" cy="3608849"/>
          </a:xfrm>
          <a:prstGeom prst="rect">
            <a:avLst/>
          </a:prstGeom>
          <a:ln w="228600" cap="sq" cmpd="thickThin">
            <a:solidFill>
              <a:srgbClr val="000000"/>
            </a:solidFill>
            <a:prstDash val="solid"/>
            <a:miter lim="800000"/>
          </a:ln>
          <a:effectLst>
            <a:innerShdw blurRad="76200">
              <a:srgbClr val="000000"/>
            </a:innerShdw>
          </a:effectLst>
        </p:spPr>
      </p:pic>
    </p:spTree>
    <p:extLst>
      <p:ext uri="{BB962C8B-B14F-4D97-AF65-F5344CB8AC3E}">
        <p14:creationId xmlns:p14="http://schemas.microsoft.com/office/powerpoint/2010/main" val="310387020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gradFill rotWithShape="1">
          <a:gsLst>
            <a:gs pos="100000">
              <a:schemeClr val="accent1">
                <a:lumMod val="20000"/>
                <a:lumOff val="80000"/>
              </a:schemeClr>
            </a:gs>
            <a:gs pos="100000">
              <a:schemeClr val="bg1">
                <a:shade val="64000"/>
                <a:lumMod val="88000"/>
              </a:schemeClr>
            </a:gs>
          </a:gsLst>
          <a:lin ang="5400000" scaled="0"/>
        </a:gradFill>
        <a:effectLst/>
      </p:bgPr>
    </p:bg>
    <p:spTree>
      <p:nvGrpSpPr>
        <p:cNvPr id="1" name=""/>
        <p:cNvGrpSpPr/>
        <p:nvPr/>
      </p:nvGrpSpPr>
      <p:grpSpPr>
        <a:xfrm>
          <a:off x="0" y="0"/>
          <a:ext cx="0" cy="0"/>
          <a:chOff x="0" y="0"/>
          <a:chExt cx="0" cy="0"/>
        </a:xfrm>
      </p:grpSpPr>
      <p:sp>
        <p:nvSpPr>
          <p:cNvPr id="2" name="TextBox 1"/>
          <p:cNvSpPr txBox="1"/>
          <p:nvPr/>
        </p:nvSpPr>
        <p:spPr>
          <a:xfrm>
            <a:off x="6642848" y="1493012"/>
            <a:ext cx="5109882" cy="923330"/>
          </a:xfrm>
          <a:prstGeom prst="rect">
            <a:avLst/>
          </a:prstGeom>
          <a:noFill/>
        </p:spPr>
        <p:txBody>
          <a:bodyPr wrap="square" rtlCol="0">
            <a:spAutoFit/>
          </a:bodyPr>
          <a:lstStyle/>
          <a:p>
            <a:r>
              <a:rPr lang="en-US" dirty="0" smtClean="0">
                <a:latin typeface="Times New Roman" panose="02020603050405020304" pitchFamily="18" charset="0"/>
                <a:cs typeface="Times New Roman" panose="02020603050405020304" pitchFamily="18" charset="0"/>
              </a:rPr>
              <a:t>7. After we get the values of W.avg CN</a:t>
            </a:r>
            <a:br>
              <a:rPr lang="en-US" dirty="0" smtClean="0">
                <a:latin typeface="Times New Roman" panose="02020603050405020304" pitchFamily="18" charset="0"/>
                <a:cs typeface="Times New Roman" panose="02020603050405020304" pitchFamily="18" charset="0"/>
              </a:rPr>
            </a:br>
            <a:r>
              <a:rPr lang="en-US" dirty="0" smtClean="0">
                <a:latin typeface="Times New Roman" panose="02020603050405020304" pitchFamily="18" charset="0"/>
                <a:cs typeface="Times New Roman" panose="02020603050405020304" pitchFamily="18" charset="0"/>
              </a:rPr>
              <a:t>from Statistics we get the Sum Value which equal to Curve Number for Nablus District.</a:t>
            </a:r>
            <a:endParaRPr lang="en-US" dirty="0">
              <a:latin typeface="Times New Roman" panose="02020603050405020304" pitchFamily="18" charset="0"/>
              <a:cs typeface="Times New Roman" panose="02020603050405020304" pitchFamily="18" charset="0"/>
            </a:endParaRPr>
          </a:p>
        </p:txBody>
      </p:sp>
      <p:pic>
        <p:nvPicPr>
          <p:cNvPr id="3" name="Picture 2"/>
          <p:cNvPicPr/>
          <p:nvPr/>
        </p:nvPicPr>
        <p:blipFill>
          <a:blip r:embed="rId2"/>
          <a:stretch>
            <a:fillRect/>
          </a:stretch>
        </p:blipFill>
        <p:spPr>
          <a:xfrm>
            <a:off x="6642848" y="3103974"/>
            <a:ext cx="5114925" cy="2201545"/>
          </a:xfrm>
          <a:prstGeom prst="rect">
            <a:avLst/>
          </a:prstGeom>
        </p:spPr>
      </p:pic>
      <p:sp>
        <p:nvSpPr>
          <p:cNvPr id="4" name="TextBox 3"/>
          <p:cNvSpPr txBox="1"/>
          <p:nvPr/>
        </p:nvSpPr>
        <p:spPr>
          <a:xfrm>
            <a:off x="1276122" y="565164"/>
            <a:ext cx="4506113" cy="3477875"/>
          </a:xfrm>
          <a:prstGeom prst="rect">
            <a:avLst/>
          </a:prstGeom>
          <a:noFill/>
        </p:spPr>
        <p:txBody>
          <a:bodyPr wrap="square" rtlCol="0">
            <a:spAutoFit/>
          </a:bodyPr>
          <a:lstStyle/>
          <a:p>
            <a:r>
              <a:rPr lang="en-US" sz="2000" dirty="0" smtClean="0">
                <a:solidFill>
                  <a:srgbClr val="FF0000"/>
                </a:solidFill>
              </a:rPr>
              <a:t>Note: to fill the new three column (HSG, CN, W.avg CN).</a:t>
            </a:r>
          </a:p>
          <a:p>
            <a:pPr marL="228600" indent="-228600"/>
            <a:r>
              <a:rPr lang="en-US" dirty="0" smtClean="0">
                <a:solidFill>
                  <a:srgbClr val="FF0000"/>
                </a:solidFill>
              </a:rPr>
              <a:t/>
            </a:r>
            <a:br>
              <a:rPr lang="en-US" dirty="0" smtClean="0">
                <a:solidFill>
                  <a:srgbClr val="FF0000"/>
                </a:solidFill>
              </a:rPr>
            </a:br>
            <a:r>
              <a:rPr lang="en-US" dirty="0" smtClean="0"/>
              <a:t>-</a:t>
            </a:r>
            <a:r>
              <a:rPr lang="en-US" dirty="0" smtClean="0">
                <a:solidFill>
                  <a:srgbClr val="FF0000"/>
                </a:solidFill>
              </a:rPr>
              <a:t>   </a:t>
            </a:r>
            <a:r>
              <a:rPr lang="en-US" dirty="0" smtClean="0"/>
              <a:t>First: we using select by attribute option to get soil texture for each type (</a:t>
            </a:r>
            <a:r>
              <a:rPr lang="en-US" dirty="0" err="1" smtClean="0"/>
              <a:t>A,B,C,or</a:t>
            </a:r>
            <a:r>
              <a:rPr lang="en-US" dirty="0" smtClean="0"/>
              <a:t> D).</a:t>
            </a:r>
          </a:p>
          <a:p>
            <a:endParaRPr lang="en-US" dirty="0" smtClean="0"/>
          </a:p>
          <a:p>
            <a:pPr marL="285750" indent="-285750">
              <a:buFontTx/>
              <a:buChar char="-"/>
            </a:pPr>
            <a:r>
              <a:rPr lang="en-US" dirty="0" smtClean="0"/>
              <a:t>Second: using select by attribute option for land use across HSG to get CN for each one.</a:t>
            </a:r>
          </a:p>
          <a:p>
            <a:endParaRPr lang="en-US" dirty="0" smtClean="0"/>
          </a:p>
          <a:p>
            <a:pPr marL="285750" indent="-285750">
              <a:buFontTx/>
              <a:buChar char="-"/>
            </a:pPr>
            <a:r>
              <a:rPr lang="en-US" dirty="0" smtClean="0"/>
              <a:t>Third: For W.avg CN, we use field calculation to multiply CN*Area/Total Area.</a:t>
            </a:r>
          </a:p>
        </p:txBody>
      </p:sp>
      <p:sp>
        <p:nvSpPr>
          <p:cNvPr id="5" name="Right Arrow 4"/>
          <p:cNvSpPr/>
          <p:nvPr/>
        </p:nvSpPr>
        <p:spPr>
          <a:xfrm>
            <a:off x="5293031" y="4045984"/>
            <a:ext cx="978408" cy="484632"/>
          </a:xfrm>
          <a:prstGeom prst="rightArrow">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6" name="Rectangle 5"/>
          <p:cNvSpPr/>
          <p:nvPr/>
        </p:nvSpPr>
        <p:spPr>
          <a:xfrm>
            <a:off x="2876995" y="5793096"/>
            <a:ext cx="6611490" cy="400110"/>
          </a:xfrm>
          <a:prstGeom prst="rect">
            <a:avLst/>
          </a:prstGeom>
        </p:spPr>
        <p:txBody>
          <a:bodyPr wrap="none">
            <a:spAutoFit/>
          </a:bodyPr>
          <a:lstStyle/>
          <a:p>
            <a:r>
              <a:rPr lang="en-US" sz="2000" b="1" dirty="0" smtClean="0">
                <a:solidFill>
                  <a:srgbClr val="000000"/>
                </a:solidFill>
                <a:effectLst/>
                <a:latin typeface="Times New Roman" panose="02020603050405020304" pitchFamily="18" charset="0"/>
                <a:ea typeface="Calibri" panose="020F0502020204030204" pitchFamily="34" charset="0"/>
              </a:rPr>
              <a:t>Curve Number for Nablus District which is equal to 78.966.</a:t>
            </a:r>
            <a:endParaRPr lang="en-US" sz="2000" b="1" dirty="0"/>
          </a:p>
        </p:txBody>
      </p:sp>
    </p:spTree>
    <p:extLst>
      <p:ext uri="{BB962C8B-B14F-4D97-AF65-F5344CB8AC3E}">
        <p14:creationId xmlns:p14="http://schemas.microsoft.com/office/powerpoint/2010/main" val="417779106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gradFill rotWithShape="1">
          <a:gsLst>
            <a:gs pos="100000">
              <a:schemeClr val="accent1">
                <a:lumMod val="20000"/>
                <a:lumOff val="80000"/>
              </a:schemeClr>
            </a:gs>
            <a:gs pos="100000">
              <a:schemeClr val="bg1">
                <a:shade val="64000"/>
                <a:lumMod val="88000"/>
              </a:schemeClr>
            </a:gs>
          </a:gsLst>
          <a:lin ang="5400000" scaled="0"/>
        </a:gradFill>
        <a:effectLst/>
      </p:bgPr>
    </p:bg>
    <p:spTree>
      <p:nvGrpSpPr>
        <p:cNvPr id="1" name=""/>
        <p:cNvGrpSpPr/>
        <p:nvPr/>
      </p:nvGrpSpPr>
      <p:grpSpPr>
        <a:xfrm>
          <a:off x="0" y="0"/>
          <a:ext cx="0" cy="0"/>
          <a:chOff x="0" y="0"/>
          <a:chExt cx="0" cy="0"/>
        </a:xfrm>
      </p:grpSpPr>
      <p:sp>
        <p:nvSpPr>
          <p:cNvPr id="2" name="TextBox 1"/>
          <p:cNvSpPr txBox="1"/>
          <p:nvPr/>
        </p:nvSpPr>
        <p:spPr>
          <a:xfrm>
            <a:off x="2003612" y="121023"/>
            <a:ext cx="8189165" cy="923330"/>
          </a:xfrm>
          <a:prstGeom prst="rect">
            <a:avLst/>
          </a:prstGeom>
          <a:noFill/>
        </p:spPr>
        <p:txBody>
          <a:bodyPr wrap="none" rtlCol="0">
            <a:spAutoFit/>
          </a:bodyPr>
          <a:lstStyle/>
          <a:p>
            <a:r>
              <a:rPr lang="en-US" sz="5400" u="sng" dirty="0" smtClean="0"/>
              <a:t>Hydrologic Soil Group (HSG)</a:t>
            </a:r>
            <a:endParaRPr lang="en-US" sz="5400" u="sng" dirty="0"/>
          </a:p>
        </p:txBody>
      </p:sp>
      <p:sp>
        <p:nvSpPr>
          <p:cNvPr id="3" name="TextBox 2"/>
          <p:cNvSpPr txBox="1"/>
          <p:nvPr/>
        </p:nvSpPr>
        <p:spPr>
          <a:xfrm>
            <a:off x="779930" y="1189133"/>
            <a:ext cx="5400675" cy="923330"/>
          </a:xfrm>
          <a:prstGeom prst="rect">
            <a:avLst/>
          </a:prstGeom>
          <a:noFill/>
        </p:spPr>
        <p:txBody>
          <a:bodyPr wrap="square" rtlCol="0">
            <a:spAutoFit/>
          </a:bodyPr>
          <a:lstStyle/>
          <a:p>
            <a:r>
              <a:rPr lang="en-US" dirty="0" smtClean="0">
                <a:latin typeface="Times New Roman" panose="02020603050405020304" pitchFamily="18" charset="0"/>
                <a:cs typeface="Times New Roman" panose="02020603050405020304" pitchFamily="18" charset="0"/>
              </a:rPr>
              <a:t>As we said, to determine HSG for each type of soil and texture we based on two tables for Dr. </a:t>
            </a:r>
            <a:r>
              <a:rPr lang="en-US" dirty="0" err="1" smtClean="0">
                <a:latin typeface="Times New Roman" panose="02020603050405020304" pitchFamily="18" charset="0"/>
                <a:cs typeface="Times New Roman" panose="02020603050405020304" pitchFamily="18" charset="0"/>
              </a:rPr>
              <a:t>Shadeed</a:t>
            </a:r>
            <a:r>
              <a:rPr lang="en-US" dirty="0" smtClean="0">
                <a:latin typeface="Times New Roman" panose="02020603050405020304" pitchFamily="18" charset="0"/>
                <a:cs typeface="Times New Roman" panose="02020603050405020304" pitchFamily="18" charset="0"/>
              </a:rPr>
              <a:t> and Dr. Al-</a:t>
            </a:r>
            <a:r>
              <a:rPr lang="en-US" dirty="0" err="1" smtClean="0">
                <a:latin typeface="Times New Roman" panose="02020603050405020304" pitchFamily="18" charset="0"/>
                <a:cs typeface="Times New Roman" panose="02020603050405020304" pitchFamily="18" charset="0"/>
              </a:rPr>
              <a:t>Masri</a:t>
            </a:r>
            <a:r>
              <a:rPr lang="en-US" dirty="0" smtClean="0">
                <a:latin typeface="Times New Roman" panose="02020603050405020304" pitchFamily="18" charset="0"/>
                <a:cs typeface="Times New Roman" panose="02020603050405020304" pitchFamily="18" charset="0"/>
              </a:rPr>
              <a:t>.</a:t>
            </a:r>
            <a:endParaRPr lang="en-US" dirty="0">
              <a:latin typeface="Times New Roman" panose="02020603050405020304" pitchFamily="18" charset="0"/>
              <a:cs typeface="Times New Roman" panose="02020603050405020304" pitchFamily="18" charset="0"/>
            </a:endParaRPr>
          </a:p>
        </p:txBody>
      </p:sp>
      <p:pic>
        <p:nvPicPr>
          <p:cNvPr id="4" name="Picture 3"/>
          <p:cNvPicPr/>
          <p:nvPr/>
        </p:nvPicPr>
        <p:blipFill>
          <a:blip r:embed="rId2"/>
          <a:stretch>
            <a:fillRect/>
          </a:stretch>
        </p:blipFill>
        <p:spPr>
          <a:xfrm>
            <a:off x="779930" y="2225021"/>
            <a:ext cx="5417185" cy="1133475"/>
          </a:xfrm>
          <a:prstGeom prst="rect">
            <a:avLst/>
          </a:prstGeom>
        </p:spPr>
      </p:pic>
      <p:sp>
        <p:nvSpPr>
          <p:cNvPr id="5" name="Rectangle 4"/>
          <p:cNvSpPr/>
          <p:nvPr/>
        </p:nvSpPr>
        <p:spPr>
          <a:xfrm>
            <a:off x="1649092" y="3358496"/>
            <a:ext cx="3662349" cy="369332"/>
          </a:xfrm>
          <a:prstGeom prst="rect">
            <a:avLst/>
          </a:prstGeom>
        </p:spPr>
        <p:txBody>
          <a:bodyPr wrap="none">
            <a:spAutoFit/>
          </a:bodyPr>
          <a:lstStyle/>
          <a:p>
            <a:pPr algn="ctr"/>
            <a:r>
              <a:rPr lang="en-US" sz="1400" b="1" dirty="0" smtClean="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Table 4.1:</a:t>
            </a:r>
            <a:r>
              <a:rPr lang="en-US" b="1" dirty="0" smtClean="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a:t>
            </a:r>
            <a:r>
              <a:rPr lang="en-US" sz="1400" b="1" dirty="0" smtClean="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HSG for USDA soil texture classes.</a:t>
            </a:r>
            <a:endParaRPr lang="en-US" sz="16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p:txBody>
      </p:sp>
      <p:pic>
        <p:nvPicPr>
          <p:cNvPr id="6" name="Picture 5"/>
          <p:cNvPicPr/>
          <p:nvPr/>
        </p:nvPicPr>
        <p:blipFill>
          <a:blip r:embed="rId3"/>
          <a:stretch>
            <a:fillRect/>
          </a:stretch>
        </p:blipFill>
        <p:spPr>
          <a:xfrm>
            <a:off x="779930" y="4368190"/>
            <a:ext cx="5400675" cy="1424940"/>
          </a:xfrm>
          <a:prstGeom prst="rect">
            <a:avLst/>
          </a:prstGeom>
        </p:spPr>
      </p:pic>
      <p:sp>
        <p:nvSpPr>
          <p:cNvPr id="7" name="Rectangle 6"/>
          <p:cNvSpPr/>
          <p:nvPr/>
        </p:nvSpPr>
        <p:spPr>
          <a:xfrm>
            <a:off x="1669851" y="5793130"/>
            <a:ext cx="3649845" cy="307777"/>
          </a:xfrm>
          <a:prstGeom prst="rect">
            <a:avLst/>
          </a:prstGeom>
        </p:spPr>
        <p:txBody>
          <a:bodyPr wrap="none">
            <a:spAutoFit/>
          </a:bodyPr>
          <a:lstStyle/>
          <a:p>
            <a:pPr algn="ctr"/>
            <a:r>
              <a:rPr lang="en-US" sz="1400" b="1" dirty="0" smtClean="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Table 4.2: Soil types according to soil texture.</a:t>
            </a:r>
            <a:endParaRPr lang="en-US" sz="16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p:txBody>
      </p:sp>
      <p:sp>
        <p:nvSpPr>
          <p:cNvPr id="8" name="Rectangle 7"/>
          <p:cNvSpPr/>
          <p:nvPr/>
        </p:nvSpPr>
        <p:spPr>
          <a:xfrm>
            <a:off x="6930683" y="1173022"/>
            <a:ext cx="5026856" cy="923330"/>
          </a:xfrm>
          <a:prstGeom prst="rect">
            <a:avLst/>
          </a:prstGeom>
        </p:spPr>
        <p:txBody>
          <a:bodyPr wrap="square">
            <a:spAutoFit/>
          </a:bodyPr>
          <a:lstStyle/>
          <a:p>
            <a:pPr algn="just"/>
            <a:r>
              <a:rPr lang="en-US" dirty="0" smtClean="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HSG (Hydrologic Soil Groups) were distributed over West Bank with 8.248% For A, and 9.269% for B, and 0% for C, and 82.483% for D.</a:t>
            </a:r>
            <a:endParaRPr lang="en-US"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p:txBody>
      </p:sp>
      <p:cxnSp>
        <p:nvCxnSpPr>
          <p:cNvPr id="10" name="Straight Connector 9"/>
          <p:cNvCxnSpPr/>
          <p:nvPr/>
        </p:nvCxnSpPr>
        <p:spPr>
          <a:xfrm>
            <a:off x="6583680" y="1173022"/>
            <a:ext cx="28135" cy="5523200"/>
          </a:xfrm>
          <a:prstGeom prst="line">
            <a:avLst/>
          </a:prstGeom>
        </p:spPr>
        <p:style>
          <a:lnRef idx="1">
            <a:schemeClr val="dk1"/>
          </a:lnRef>
          <a:fillRef idx="0">
            <a:schemeClr val="dk1"/>
          </a:fillRef>
          <a:effectRef idx="0">
            <a:schemeClr val="dk1"/>
          </a:effectRef>
          <a:fontRef idx="minor">
            <a:schemeClr val="tx1"/>
          </a:fontRef>
        </p:style>
      </p:cxnSp>
      <p:pic>
        <p:nvPicPr>
          <p:cNvPr id="12" name="Picture 11"/>
          <p:cNvPicPr/>
          <p:nvPr/>
        </p:nvPicPr>
        <p:blipFill>
          <a:blip r:embed="rId4"/>
          <a:stretch>
            <a:fillRect/>
          </a:stretch>
        </p:blipFill>
        <p:spPr>
          <a:xfrm>
            <a:off x="7884054" y="2096352"/>
            <a:ext cx="3036114" cy="4220008"/>
          </a:xfrm>
          <a:prstGeom prst="rect">
            <a:avLst/>
          </a:prstGeom>
        </p:spPr>
      </p:pic>
      <p:sp>
        <p:nvSpPr>
          <p:cNvPr id="13" name="Rectangle 12"/>
          <p:cNvSpPr/>
          <p:nvPr/>
        </p:nvSpPr>
        <p:spPr>
          <a:xfrm>
            <a:off x="7530862" y="6316360"/>
            <a:ext cx="3826497" cy="307777"/>
          </a:xfrm>
          <a:prstGeom prst="rect">
            <a:avLst/>
          </a:prstGeom>
        </p:spPr>
        <p:txBody>
          <a:bodyPr wrap="none">
            <a:spAutoFit/>
          </a:bodyPr>
          <a:lstStyle/>
          <a:p>
            <a:r>
              <a:rPr lang="en-US" sz="1400" b="1" dirty="0" smtClean="0">
                <a:effectLst/>
                <a:latin typeface="Times New Roman" panose="02020603050405020304" pitchFamily="18" charset="0"/>
                <a:ea typeface="Calibri" panose="020F0502020204030204" pitchFamily="34" charset="0"/>
                <a:cs typeface="Times New Roman" panose="02020603050405020304" pitchFamily="18" charset="0"/>
              </a:rPr>
              <a:t>Figure 4.1: Hydrologic Soil Group Distribution.</a:t>
            </a:r>
            <a:endParaRPr lang="en-US" sz="1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75210907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gradFill rotWithShape="1">
          <a:gsLst>
            <a:gs pos="100000">
              <a:schemeClr val="accent1">
                <a:lumMod val="20000"/>
                <a:lumOff val="80000"/>
              </a:schemeClr>
            </a:gs>
            <a:gs pos="100000">
              <a:schemeClr val="bg1">
                <a:shade val="64000"/>
                <a:lumMod val="88000"/>
              </a:schemeClr>
            </a:gs>
          </a:gsLst>
          <a:lin ang="5400000" scaled="0"/>
        </a:gradFill>
        <a:effectLst/>
      </p:bgPr>
    </p:bg>
    <p:spTree>
      <p:nvGrpSpPr>
        <p:cNvPr id="1" name=""/>
        <p:cNvGrpSpPr/>
        <p:nvPr/>
      </p:nvGrpSpPr>
      <p:grpSpPr>
        <a:xfrm>
          <a:off x="0" y="0"/>
          <a:ext cx="0" cy="0"/>
          <a:chOff x="0" y="0"/>
          <a:chExt cx="0" cy="0"/>
        </a:xfrm>
      </p:grpSpPr>
      <p:sp>
        <p:nvSpPr>
          <p:cNvPr id="3" name="TextBox 2"/>
          <p:cNvSpPr txBox="1"/>
          <p:nvPr/>
        </p:nvSpPr>
        <p:spPr>
          <a:xfrm>
            <a:off x="4600136" y="154744"/>
            <a:ext cx="3039358" cy="923330"/>
          </a:xfrm>
          <a:prstGeom prst="rect">
            <a:avLst/>
          </a:prstGeom>
          <a:noFill/>
        </p:spPr>
        <p:txBody>
          <a:bodyPr wrap="none" rtlCol="0">
            <a:spAutoFit/>
          </a:bodyPr>
          <a:lstStyle/>
          <a:p>
            <a:r>
              <a:rPr lang="en-US" sz="5400" u="sng" dirty="0" smtClean="0"/>
              <a:t>CN Values</a:t>
            </a:r>
            <a:endParaRPr lang="en-US" sz="5400" u="sng" dirty="0"/>
          </a:p>
        </p:txBody>
      </p:sp>
      <p:sp>
        <p:nvSpPr>
          <p:cNvPr id="5" name="TextBox 4"/>
          <p:cNvSpPr txBox="1"/>
          <p:nvPr/>
        </p:nvSpPr>
        <p:spPr>
          <a:xfrm>
            <a:off x="647113" y="1078074"/>
            <a:ext cx="10803989" cy="5632311"/>
          </a:xfrm>
          <a:prstGeom prst="rect">
            <a:avLst/>
          </a:prstGeom>
          <a:noFill/>
        </p:spPr>
        <p:txBody>
          <a:bodyPr wrap="square" rtlCol="0">
            <a:spAutoFit/>
          </a:bodyPr>
          <a:lstStyle/>
          <a:p>
            <a:pPr marL="285750" indent="-285750">
              <a:buFontTx/>
              <a:buChar char="-"/>
            </a:pPr>
            <a:r>
              <a:rPr lang="en-US" dirty="0" smtClean="0">
                <a:latin typeface="Times New Roman" panose="02020603050405020304" pitchFamily="18" charset="0"/>
                <a:cs typeface="Times New Roman" panose="02020603050405020304" pitchFamily="18" charset="0"/>
              </a:rPr>
              <a:t>To get CN value for each area, Land use must known with HSG and apply them into the tables 4.3(a &amp; b).</a:t>
            </a:r>
          </a:p>
          <a:p>
            <a:endParaRPr lang="en-US" dirty="0">
              <a:latin typeface="Times New Roman" panose="02020603050405020304" pitchFamily="18" charset="0"/>
              <a:cs typeface="Times New Roman" panose="02020603050405020304" pitchFamily="18" charset="0"/>
            </a:endParaRPr>
          </a:p>
          <a:p>
            <a:r>
              <a:rPr lang="en-US" dirty="0" smtClean="0">
                <a:latin typeface="Times New Roman" panose="02020603050405020304" pitchFamily="18" charset="0"/>
                <a:cs typeface="Times New Roman" panose="02020603050405020304" pitchFamily="18" charset="0"/>
              </a:rPr>
              <a:t>-    There is different land uses in West-Bank which are (Arable Land, </a:t>
            </a:r>
            <a:r>
              <a:rPr lang="en-US" dirty="0">
                <a:latin typeface="Times New Roman" panose="02020603050405020304" pitchFamily="18" charset="0"/>
                <a:cs typeface="Times New Roman" panose="02020603050405020304" pitchFamily="18" charset="0"/>
              </a:rPr>
              <a:t>built-up </a:t>
            </a:r>
            <a:r>
              <a:rPr lang="en-US" dirty="0" smtClean="0">
                <a:latin typeface="Times New Roman" panose="02020603050405020304" pitchFamily="18" charset="0"/>
                <a:cs typeface="Times New Roman" panose="02020603050405020304" pitchFamily="18" charset="0"/>
              </a:rPr>
              <a:t>areas, woodland/forest, </a:t>
            </a:r>
            <a:r>
              <a:rPr lang="en-US" dirty="0">
                <a:latin typeface="Times New Roman" panose="02020603050405020304" pitchFamily="18" charset="0"/>
                <a:cs typeface="Times New Roman" panose="02020603050405020304" pitchFamily="18" charset="0"/>
              </a:rPr>
              <a:t>Israeli </a:t>
            </a:r>
            <a:r>
              <a:rPr lang="en-US" dirty="0" smtClean="0">
                <a:latin typeface="Times New Roman" panose="02020603050405020304" pitchFamily="18" charset="0"/>
                <a:cs typeface="Times New Roman" panose="02020603050405020304" pitchFamily="18" charset="0"/>
              </a:rPr>
              <a:t>settlements, </a:t>
            </a:r>
            <a:r>
              <a:rPr lang="en-US" dirty="0">
                <a:latin typeface="Times New Roman" panose="02020603050405020304" pitchFamily="18" charset="0"/>
                <a:cs typeface="Times New Roman" panose="02020603050405020304" pitchFamily="18" charset="0"/>
              </a:rPr>
              <a:t>rough grazing/subsistence </a:t>
            </a:r>
            <a:r>
              <a:rPr lang="en-US" dirty="0" smtClean="0">
                <a:latin typeface="Times New Roman" panose="02020603050405020304" pitchFamily="18" charset="0"/>
                <a:cs typeface="Times New Roman" panose="02020603050405020304" pitchFamily="18" charset="0"/>
              </a:rPr>
              <a:t>farming, </a:t>
            </a:r>
            <a:r>
              <a:rPr lang="en-US" dirty="0">
                <a:latin typeface="Times New Roman" panose="02020603050405020304" pitchFamily="18" charset="0"/>
                <a:cs typeface="Times New Roman" panose="02020603050405020304" pitchFamily="18" charset="0"/>
              </a:rPr>
              <a:t>irrigated </a:t>
            </a:r>
            <a:r>
              <a:rPr lang="en-US" dirty="0" smtClean="0">
                <a:latin typeface="Times New Roman" panose="02020603050405020304" pitchFamily="18" charset="0"/>
                <a:cs typeface="Times New Roman" panose="02020603050405020304" pitchFamily="18" charset="0"/>
              </a:rPr>
              <a:t>farming, </a:t>
            </a:r>
            <a:r>
              <a:rPr lang="en-US" dirty="0">
                <a:latin typeface="Times New Roman" panose="02020603050405020304" pitchFamily="18" charset="0"/>
                <a:cs typeface="Times New Roman" panose="02020603050405020304" pitchFamily="18" charset="0"/>
              </a:rPr>
              <a:t>and permanent </a:t>
            </a:r>
            <a:r>
              <a:rPr lang="en-US" dirty="0" smtClean="0">
                <a:latin typeface="Times New Roman" panose="02020603050405020304" pitchFamily="18" charset="0"/>
                <a:cs typeface="Times New Roman" panose="02020603050405020304" pitchFamily="18" charset="0"/>
              </a:rPr>
              <a:t>crops).</a:t>
            </a:r>
          </a:p>
          <a:p>
            <a:endParaRPr lang="en-US" dirty="0">
              <a:latin typeface="Times New Roman" panose="02020603050405020304" pitchFamily="18" charset="0"/>
              <a:cs typeface="Times New Roman" panose="02020603050405020304" pitchFamily="18" charset="0"/>
            </a:endParaRPr>
          </a:p>
          <a:p>
            <a:pPr marL="285750" indent="-285750">
              <a:buFontTx/>
              <a:buChar char="-"/>
            </a:pPr>
            <a:r>
              <a:rPr lang="en-US" dirty="0" smtClean="0">
                <a:latin typeface="Times New Roman" panose="02020603050405020304" pitchFamily="18" charset="0"/>
                <a:cs typeface="Times New Roman" panose="02020603050405020304" pitchFamily="18" charset="0"/>
              </a:rPr>
              <a:t>Built-up areas, woodland/forest, Israeli settlements, rough grazing/subsistence farming, irrigated farming, and permanent crops are Choose as this Land use:</a:t>
            </a:r>
          </a:p>
          <a:p>
            <a:pPr marL="285750" indent="-285750">
              <a:buFontTx/>
              <a:buChar char="-"/>
            </a:pPr>
            <a:endParaRPr lang="en-US" dirty="0">
              <a:latin typeface="Times New Roman" panose="02020603050405020304" pitchFamily="18" charset="0"/>
              <a:cs typeface="Times New Roman" panose="02020603050405020304" pitchFamily="18" charset="0"/>
            </a:endParaRPr>
          </a:p>
          <a:p>
            <a:pPr marL="285750" indent="-285750">
              <a:buFontTx/>
              <a:buChar char="-"/>
            </a:pPr>
            <a:endParaRPr lang="en-US" dirty="0" smtClean="0">
              <a:latin typeface="Times New Roman" panose="02020603050405020304" pitchFamily="18" charset="0"/>
              <a:cs typeface="Times New Roman" panose="02020603050405020304" pitchFamily="18" charset="0"/>
            </a:endParaRPr>
          </a:p>
          <a:p>
            <a:pPr marL="285750" indent="-285750">
              <a:buFontTx/>
              <a:buChar char="-"/>
            </a:pPr>
            <a:endParaRPr lang="en-US" dirty="0">
              <a:latin typeface="Times New Roman" panose="02020603050405020304" pitchFamily="18" charset="0"/>
              <a:cs typeface="Times New Roman" panose="02020603050405020304" pitchFamily="18" charset="0"/>
            </a:endParaRPr>
          </a:p>
          <a:p>
            <a:pPr marL="285750" indent="-285750">
              <a:buFontTx/>
              <a:buChar char="-"/>
            </a:pPr>
            <a:endParaRPr lang="en-US" dirty="0" smtClean="0">
              <a:latin typeface="Times New Roman" panose="02020603050405020304" pitchFamily="18" charset="0"/>
              <a:cs typeface="Times New Roman" panose="02020603050405020304" pitchFamily="18" charset="0"/>
            </a:endParaRPr>
          </a:p>
          <a:p>
            <a:pPr marL="285750" indent="-285750">
              <a:buFontTx/>
              <a:buChar char="-"/>
            </a:pPr>
            <a:endParaRPr lang="en-US" dirty="0">
              <a:latin typeface="Times New Roman" panose="02020603050405020304" pitchFamily="18" charset="0"/>
              <a:cs typeface="Times New Roman" panose="02020603050405020304" pitchFamily="18" charset="0"/>
            </a:endParaRPr>
          </a:p>
          <a:p>
            <a:pPr marL="285750" indent="-285750">
              <a:buFontTx/>
              <a:buChar char="-"/>
            </a:pPr>
            <a:endParaRPr lang="en-US" dirty="0" smtClean="0">
              <a:latin typeface="Times New Roman" panose="02020603050405020304" pitchFamily="18" charset="0"/>
              <a:cs typeface="Times New Roman" panose="02020603050405020304" pitchFamily="18" charset="0"/>
            </a:endParaRPr>
          </a:p>
          <a:p>
            <a:pPr marL="285750" indent="-285750">
              <a:buFontTx/>
              <a:buChar char="-"/>
            </a:pPr>
            <a:endParaRPr lang="en-US" dirty="0">
              <a:latin typeface="Times New Roman" panose="02020603050405020304" pitchFamily="18" charset="0"/>
              <a:cs typeface="Times New Roman" panose="02020603050405020304" pitchFamily="18" charset="0"/>
            </a:endParaRPr>
          </a:p>
          <a:p>
            <a:pPr marL="285750" indent="-285750">
              <a:buFontTx/>
              <a:buChar char="-"/>
            </a:pPr>
            <a:endParaRPr lang="en-US" dirty="0" smtClean="0">
              <a:latin typeface="Times New Roman" panose="02020603050405020304" pitchFamily="18" charset="0"/>
              <a:cs typeface="Times New Roman" panose="02020603050405020304" pitchFamily="18" charset="0"/>
            </a:endParaRPr>
          </a:p>
          <a:p>
            <a:pPr marL="285750" indent="-285750">
              <a:buFontTx/>
              <a:buChar char="-"/>
            </a:pPr>
            <a:endParaRPr lang="en-US" dirty="0">
              <a:latin typeface="Times New Roman" panose="02020603050405020304" pitchFamily="18" charset="0"/>
              <a:cs typeface="Times New Roman" panose="02020603050405020304" pitchFamily="18" charset="0"/>
            </a:endParaRPr>
          </a:p>
          <a:p>
            <a:pPr marL="285750" indent="-285750">
              <a:buFontTx/>
              <a:buChar char="-"/>
            </a:pPr>
            <a:endParaRPr lang="en-US" dirty="0" smtClean="0">
              <a:latin typeface="Times New Roman" panose="02020603050405020304" pitchFamily="18" charset="0"/>
              <a:cs typeface="Times New Roman" panose="02020603050405020304" pitchFamily="18" charset="0"/>
            </a:endParaRPr>
          </a:p>
          <a:p>
            <a:pPr marL="285750" indent="-285750">
              <a:buFontTx/>
              <a:buChar char="-"/>
            </a:pPr>
            <a:r>
              <a:rPr lang="en-US" dirty="0" smtClean="0">
                <a:latin typeface="Times New Roman" panose="02020603050405020304" pitchFamily="18" charset="0"/>
                <a:cs typeface="Times New Roman" panose="02020603050405020304" pitchFamily="18" charset="0"/>
              </a:rPr>
              <a:t>Just For Arable Land Varies from district to another based on topographic for each district in our opinion, </a:t>
            </a:r>
            <a:r>
              <a:rPr lang="en-US" dirty="0">
                <a:latin typeface="Times New Roman" panose="02020603050405020304" pitchFamily="18" charset="0"/>
                <a:cs typeface="Times New Roman" panose="02020603050405020304" pitchFamily="18" charset="0"/>
              </a:rPr>
              <a:t>F</a:t>
            </a:r>
            <a:r>
              <a:rPr lang="en-US" dirty="0" smtClean="0">
                <a:latin typeface="Times New Roman" panose="02020603050405020304" pitchFamily="18" charset="0"/>
                <a:cs typeface="Times New Roman" panose="02020603050405020304" pitchFamily="18" charset="0"/>
              </a:rPr>
              <a:t>or example</a:t>
            </a:r>
            <a:r>
              <a:rPr lang="en-US" dirty="0">
                <a:latin typeface="Times New Roman" panose="02020603050405020304" pitchFamily="18" charset="0"/>
                <a:cs typeface="Times New Roman" panose="02020603050405020304" pitchFamily="18" charset="0"/>
              </a:rPr>
              <a:t> Arable Land in </a:t>
            </a:r>
            <a:r>
              <a:rPr lang="en-US" dirty="0" smtClean="0">
                <a:latin typeface="Times New Roman" panose="02020603050405020304" pitchFamily="18" charset="0"/>
                <a:cs typeface="Times New Roman" panose="02020603050405020304" pitchFamily="18" charset="0"/>
              </a:rPr>
              <a:t>Nablus is choose Cultivated-Contoured-Terraced-Good which is different </a:t>
            </a:r>
            <a:r>
              <a:rPr lang="en-US" dirty="0">
                <a:latin typeface="Times New Roman" panose="02020603050405020304" pitchFamily="18" charset="0"/>
                <a:cs typeface="Times New Roman" panose="02020603050405020304" pitchFamily="18" charset="0"/>
              </a:rPr>
              <a:t>from Tubas Cultivated-Straight </a:t>
            </a:r>
            <a:r>
              <a:rPr lang="en-US" dirty="0" smtClean="0">
                <a:latin typeface="Times New Roman" panose="02020603050405020304" pitchFamily="18" charset="0"/>
                <a:cs typeface="Times New Roman" panose="02020603050405020304" pitchFamily="18" charset="0"/>
              </a:rPr>
              <a:t>Row</a:t>
            </a:r>
            <a:r>
              <a:rPr lang="en-US" dirty="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and so on.</a:t>
            </a:r>
          </a:p>
        </p:txBody>
      </p:sp>
      <p:graphicFrame>
        <p:nvGraphicFramePr>
          <p:cNvPr id="6" name="Table 5"/>
          <p:cNvGraphicFramePr>
            <a:graphicFrameLocks noGrp="1"/>
          </p:cNvGraphicFramePr>
          <p:nvPr>
            <p:extLst>
              <p:ext uri="{D42A27DB-BD31-4B8C-83A1-F6EECF244321}">
                <p14:modId xmlns:p14="http://schemas.microsoft.com/office/powerpoint/2010/main" val="700898856"/>
              </p:ext>
            </p:extLst>
          </p:nvPr>
        </p:nvGraphicFramePr>
        <p:xfrm>
          <a:off x="3268758" y="3134706"/>
          <a:ext cx="5702114" cy="2349255"/>
        </p:xfrm>
        <a:graphic>
          <a:graphicData uri="http://schemas.openxmlformats.org/drawingml/2006/table">
            <a:tbl>
              <a:tblPr firstRow="1" firstCol="1" bandRow="1">
                <a:tableStyleId>{5C22544A-7EE6-4342-B048-85BDC9FD1C3A}</a:tableStyleId>
              </a:tblPr>
              <a:tblGrid>
                <a:gridCol w="2416150"/>
                <a:gridCol w="3285964"/>
              </a:tblGrid>
              <a:tr h="310123">
                <a:tc>
                  <a:txBody>
                    <a:bodyPr/>
                    <a:lstStyle/>
                    <a:p>
                      <a:pPr marL="0" marR="0" algn="just">
                        <a:spcBef>
                          <a:spcPts val="0"/>
                        </a:spcBef>
                        <a:spcAft>
                          <a:spcPts val="0"/>
                        </a:spcAft>
                      </a:pPr>
                      <a:r>
                        <a:rPr lang="en-US" sz="1800" dirty="0">
                          <a:effectLst/>
                          <a:latin typeface="Times New Roman" panose="02020603050405020304" pitchFamily="18" charset="0"/>
                          <a:cs typeface="Times New Roman" panose="02020603050405020304" pitchFamily="18" charset="0"/>
                        </a:rPr>
                        <a:t>Land Use</a:t>
                      </a:r>
                      <a:endParaRPr lang="en-US" sz="18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just">
                        <a:spcBef>
                          <a:spcPts val="0"/>
                        </a:spcBef>
                        <a:spcAft>
                          <a:spcPts val="0"/>
                        </a:spcAft>
                      </a:pPr>
                      <a:r>
                        <a:rPr lang="en-US" sz="1800" dirty="0">
                          <a:effectLst/>
                          <a:latin typeface="Times New Roman" panose="02020603050405020304" pitchFamily="18" charset="0"/>
                          <a:cs typeface="Times New Roman" panose="02020603050405020304" pitchFamily="18" charset="0"/>
                        </a:rPr>
                        <a:t>Name From Tables</a:t>
                      </a:r>
                      <a:endParaRPr lang="en-US" sz="18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r>
              <a:tr h="251397">
                <a:tc>
                  <a:txBody>
                    <a:bodyPr/>
                    <a:lstStyle/>
                    <a:p>
                      <a:pPr marL="0" marR="0" algn="just">
                        <a:spcBef>
                          <a:spcPts val="0"/>
                        </a:spcBef>
                        <a:spcAft>
                          <a:spcPts val="0"/>
                        </a:spcAft>
                      </a:pPr>
                      <a:r>
                        <a:rPr lang="en-US" sz="1800" dirty="0">
                          <a:effectLst/>
                          <a:latin typeface="Times New Roman" panose="02020603050405020304" pitchFamily="18" charset="0"/>
                          <a:cs typeface="Times New Roman" panose="02020603050405020304" pitchFamily="18" charset="0"/>
                        </a:rPr>
                        <a:t>Built Up Area</a:t>
                      </a:r>
                      <a:endParaRPr lang="en-US" sz="18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just">
                        <a:spcBef>
                          <a:spcPts val="0"/>
                        </a:spcBef>
                        <a:spcAft>
                          <a:spcPts val="0"/>
                        </a:spcAft>
                      </a:pPr>
                      <a:r>
                        <a:rPr lang="en-US" sz="1800">
                          <a:effectLst/>
                          <a:latin typeface="Times New Roman" panose="02020603050405020304" pitchFamily="18" charset="0"/>
                          <a:cs typeface="Times New Roman" panose="02020603050405020304" pitchFamily="18" charset="0"/>
                        </a:rPr>
                        <a:t>Residential Area with 65%</a:t>
                      </a:r>
                      <a:endParaRPr lang="en-US" sz="18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r>
              <a:tr h="470926">
                <a:tc>
                  <a:txBody>
                    <a:bodyPr/>
                    <a:lstStyle/>
                    <a:p>
                      <a:pPr marL="0" marR="0" algn="just">
                        <a:spcBef>
                          <a:spcPts val="0"/>
                        </a:spcBef>
                        <a:spcAft>
                          <a:spcPts val="0"/>
                        </a:spcAft>
                      </a:pPr>
                      <a:r>
                        <a:rPr lang="en-US" sz="1800" dirty="0">
                          <a:effectLst/>
                          <a:latin typeface="Times New Roman" panose="02020603050405020304" pitchFamily="18" charset="0"/>
                          <a:cs typeface="Times New Roman" panose="02020603050405020304" pitchFamily="18" charset="0"/>
                        </a:rPr>
                        <a:t>Irrigated Farming</a:t>
                      </a:r>
                      <a:endParaRPr lang="en-US" sz="18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just">
                        <a:spcBef>
                          <a:spcPts val="0"/>
                        </a:spcBef>
                        <a:spcAft>
                          <a:spcPts val="0"/>
                        </a:spcAft>
                      </a:pPr>
                      <a:r>
                        <a:rPr lang="en-US" sz="1800">
                          <a:effectLst/>
                          <a:latin typeface="Times New Roman" panose="02020603050405020304" pitchFamily="18" charset="0"/>
                          <a:cs typeface="Times New Roman" panose="02020603050405020304" pitchFamily="18" charset="0"/>
                        </a:rPr>
                        <a:t>Orchards with understory cover</a:t>
                      </a:r>
                      <a:endParaRPr lang="en-US" sz="18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r>
              <a:tr h="251397">
                <a:tc>
                  <a:txBody>
                    <a:bodyPr/>
                    <a:lstStyle/>
                    <a:p>
                      <a:pPr marL="0" marR="0" algn="just">
                        <a:spcBef>
                          <a:spcPts val="0"/>
                        </a:spcBef>
                        <a:spcAft>
                          <a:spcPts val="0"/>
                        </a:spcAft>
                      </a:pPr>
                      <a:r>
                        <a:rPr lang="en-US" sz="1800" dirty="0">
                          <a:effectLst/>
                          <a:latin typeface="Times New Roman" panose="02020603050405020304" pitchFamily="18" charset="0"/>
                          <a:cs typeface="Times New Roman" panose="02020603050405020304" pitchFamily="18" charset="0"/>
                        </a:rPr>
                        <a:t>Israel Settlement</a:t>
                      </a:r>
                      <a:endParaRPr lang="en-US" sz="18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just">
                        <a:spcBef>
                          <a:spcPts val="0"/>
                        </a:spcBef>
                        <a:spcAft>
                          <a:spcPts val="0"/>
                        </a:spcAft>
                      </a:pPr>
                      <a:r>
                        <a:rPr lang="en-US" sz="1800">
                          <a:effectLst/>
                          <a:latin typeface="Times New Roman" panose="02020603050405020304" pitchFamily="18" charset="0"/>
                          <a:cs typeface="Times New Roman" panose="02020603050405020304" pitchFamily="18" charset="0"/>
                        </a:rPr>
                        <a:t>Residential Area with 65%</a:t>
                      </a:r>
                      <a:endParaRPr lang="en-US" sz="18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r>
              <a:tr h="470926">
                <a:tc>
                  <a:txBody>
                    <a:bodyPr/>
                    <a:lstStyle/>
                    <a:p>
                      <a:pPr marL="0" marR="0" algn="just">
                        <a:spcBef>
                          <a:spcPts val="0"/>
                        </a:spcBef>
                        <a:spcAft>
                          <a:spcPts val="0"/>
                        </a:spcAft>
                      </a:pPr>
                      <a:r>
                        <a:rPr lang="en-US" sz="1800" dirty="0">
                          <a:effectLst/>
                          <a:latin typeface="Times New Roman" panose="02020603050405020304" pitchFamily="18" charset="0"/>
                          <a:cs typeface="Times New Roman" panose="02020603050405020304" pitchFamily="18" charset="0"/>
                        </a:rPr>
                        <a:t>Permanent Crops</a:t>
                      </a:r>
                      <a:endParaRPr lang="en-US" sz="18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just">
                        <a:spcBef>
                          <a:spcPts val="0"/>
                        </a:spcBef>
                        <a:spcAft>
                          <a:spcPts val="0"/>
                        </a:spcAft>
                      </a:pPr>
                      <a:r>
                        <a:rPr lang="en-US" sz="1800" dirty="0">
                          <a:effectLst/>
                          <a:latin typeface="Times New Roman" panose="02020603050405020304" pitchFamily="18" charset="0"/>
                          <a:cs typeface="Times New Roman" panose="02020603050405020304" pitchFamily="18" charset="0"/>
                        </a:rPr>
                        <a:t>Orchards with understory cover</a:t>
                      </a:r>
                      <a:endParaRPr lang="en-US" sz="18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r>
              <a:tr h="251397">
                <a:tc>
                  <a:txBody>
                    <a:bodyPr/>
                    <a:lstStyle/>
                    <a:p>
                      <a:pPr marL="0" marR="0" algn="just">
                        <a:spcBef>
                          <a:spcPts val="0"/>
                        </a:spcBef>
                        <a:spcAft>
                          <a:spcPts val="0"/>
                        </a:spcAft>
                      </a:pPr>
                      <a:r>
                        <a:rPr lang="en-US" sz="1800">
                          <a:effectLst/>
                          <a:latin typeface="Times New Roman" panose="02020603050405020304" pitchFamily="18" charset="0"/>
                          <a:cs typeface="Times New Roman" panose="02020603050405020304" pitchFamily="18" charset="0"/>
                        </a:rPr>
                        <a:t>Rough Grazing</a:t>
                      </a:r>
                      <a:endParaRPr lang="en-US" sz="18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just">
                        <a:spcBef>
                          <a:spcPts val="0"/>
                        </a:spcBef>
                        <a:spcAft>
                          <a:spcPts val="0"/>
                        </a:spcAft>
                      </a:pPr>
                      <a:r>
                        <a:rPr lang="en-US" sz="1800" dirty="0">
                          <a:effectLst/>
                          <a:latin typeface="Times New Roman" panose="02020603050405020304" pitchFamily="18" charset="0"/>
                          <a:cs typeface="Times New Roman" panose="02020603050405020304" pitchFamily="18" charset="0"/>
                        </a:rPr>
                        <a:t>Pasture-Good</a:t>
                      </a:r>
                      <a:endParaRPr lang="en-US" sz="18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r>
              <a:tr h="251397">
                <a:tc>
                  <a:txBody>
                    <a:bodyPr/>
                    <a:lstStyle/>
                    <a:p>
                      <a:pPr marL="0" marR="0" algn="just">
                        <a:spcBef>
                          <a:spcPts val="0"/>
                        </a:spcBef>
                        <a:spcAft>
                          <a:spcPts val="0"/>
                        </a:spcAft>
                      </a:pPr>
                      <a:r>
                        <a:rPr lang="en-US" sz="1800">
                          <a:effectLst/>
                          <a:latin typeface="Times New Roman" panose="02020603050405020304" pitchFamily="18" charset="0"/>
                          <a:cs typeface="Times New Roman" panose="02020603050405020304" pitchFamily="18" charset="0"/>
                        </a:rPr>
                        <a:t>Wood Land/Forest</a:t>
                      </a:r>
                      <a:endParaRPr lang="en-US" sz="18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just">
                        <a:spcBef>
                          <a:spcPts val="0"/>
                        </a:spcBef>
                        <a:spcAft>
                          <a:spcPts val="0"/>
                        </a:spcAft>
                      </a:pPr>
                      <a:r>
                        <a:rPr lang="en-US" sz="1800" dirty="0">
                          <a:effectLst/>
                          <a:latin typeface="Times New Roman" panose="02020603050405020304" pitchFamily="18" charset="0"/>
                          <a:cs typeface="Times New Roman" panose="02020603050405020304" pitchFamily="18" charset="0"/>
                        </a:rPr>
                        <a:t>Forest-Dense</a:t>
                      </a:r>
                      <a:endParaRPr lang="en-US" sz="18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r>
            </a:tbl>
          </a:graphicData>
        </a:graphic>
      </p:graphicFrame>
    </p:spTree>
    <p:extLst>
      <p:ext uri="{BB962C8B-B14F-4D97-AF65-F5344CB8AC3E}">
        <p14:creationId xmlns:p14="http://schemas.microsoft.com/office/powerpoint/2010/main" val="229236401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gradFill rotWithShape="1">
          <a:gsLst>
            <a:gs pos="100000">
              <a:schemeClr val="accent1">
                <a:lumMod val="20000"/>
                <a:lumOff val="80000"/>
              </a:schemeClr>
            </a:gs>
            <a:gs pos="100000">
              <a:schemeClr val="bg1">
                <a:shade val="64000"/>
                <a:lumMod val="88000"/>
              </a:schemeClr>
            </a:gs>
          </a:gsLst>
          <a:lin ang="5400000" scaled="0"/>
        </a:gradFill>
        <a:effectLst/>
      </p:bgPr>
    </p:bg>
    <p:spTree>
      <p:nvGrpSpPr>
        <p:cNvPr id="1" name=""/>
        <p:cNvGrpSpPr/>
        <p:nvPr/>
      </p:nvGrpSpPr>
      <p:grpSpPr>
        <a:xfrm>
          <a:off x="0" y="0"/>
          <a:ext cx="0" cy="0"/>
          <a:chOff x="0" y="0"/>
          <a:chExt cx="0" cy="0"/>
        </a:xfrm>
      </p:grpSpPr>
      <p:pic>
        <p:nvPicPr>
          <p:cNvPr id="2" name="Picture 1"/>
          <p:cNvPicPr/>
          <p:nvPr/>
        </p:nvPicPr>
        <p:blipFill>
          <a:blip r:embed="rId2">
            <a:extLst>
              <a:ext uri="{28A0092B-C50C-407E-A947-70E740481C1C}">
                <a14:useLocalDpi xmlns:a14="http://schemas.microsoft.com/office/drawing/2010/main" val="0"/>
              </a:ext>
            </a:extLst>
          </a:blip>
          <a:stretch>
            <a:fillRect/>
          </a:stretch>
        </p:blipFill>
        <p:spPr>
          <a:xfrm>
            <a:off x="291353" y="923814"/>
            <a:ext cx="5513294" cy="4538830"/>
          </a:xfrm>
          <a:prstGeom prst="rect">
            <a:avLst/>
          </a:prstGeom>
        </p:spPr>
      </p:pic>
      <p:pic>
        <p:nvPicPr>
          <p:cNvPr id="3" name="Picture 2"/>
          <p:cNvPicPr/>
          <p:nvPr/>
        </p:nvPicPr>
        <p:blipFill>
          <a:blip r:embed="rId3">
            <a:extLst>
              <a:ext uri="{28A0092B-C50C-407E-A947-70E740481C1C}">
                <a14:useLocalDpi xmlns:a14="http://schemas.microsoft.com/office/drawing/2010/main" val="0"/>
              </a:ext>
            </a:extLst>
          </a:blip>
          <a:stretch>
            <a:fillRect/>
          </a:stretch>
        </p:blipFill>
        <p:spPr>
          <a:xfrm>
            <a:off x="6248400" y="1768438"/>
            <a:ext cx="5943600" cy="2870200"/>
          </a:xfrm>
          <a:prstGeom prst="rect">
            <a:avLst/>
          </a:prstGeom>
        </p:spPr>
      </p:pic>
      <p:sp>
        <p:nvSpPr>
          <p:cNvPr id="4" name="Rectangle 3"/>
          <p:cNvSpPr/>
          <p:nvPr/>
        </p:nvSpPr>
        <p:spPr>
          <a:xfrm>
            <a:off x="0" y="5462644"/>
            <a:ext cx="6096000" cy="523220"/>
          </a:xfrm>
          <a:prstGeom prst="rect">
            <a:avLst/>
          </a:prstGeom>
        </p:spPr>
        <p:txBody>
          <a:bodyPr>
            <a:spAutoFit/>
          </a:bodyPr>
          <a:lstStyle/>
          <a:p>
            <a:pPr algn="ctr"/>
            <a:r>
              <a:rPr lang="en-US" sz="1400" b="1" dirty="0" smtClean="0">
                <a:effectLst/>
                <a:latin typeface="Times New Roman" panose="02020603050405020304" pitchFamily="18" charset="0"/>
                <a:ea typeface="Calibri" panose="020F0502020204030204" pitchFamily="34" charset="0"/>
                <a:cs typeface="Times New Roman" panose="02020603050405020304" pitchFamily="18" charset="0"/>
              </a:rPr>
              <a:t>Table 4.3(a): Runoff Curve Numbers for hydrologic soil cover by complexes (under AMC II)</a:t>
            </a:r>
            <a:endParaRPr lang="en-US" sz="1400" dirty="0">
              <a:latin typeface="Times New Roman" panose="02020603050405020304" pitchFamily="18" charset="0"/>
              <a:cs typeface="Times New Roman" panose="02020603050405020304" pitchFamily="18" charset="0"/>
            </a:endParaRPr>
          </a:p>
        </p:txBody>
      </p:sp>
      <p:sp>
        <p:nvSpPr>
          <p:cNvPr id="5" name="Rectangle 4"/>
          <p:cNvSpPr/>
          <p:nvPr/>
        </p:nvSpPr>
        <p:spPr>
          <a:xfrm>
            <a:off x="6248400" y="4638638"/>
            <a:ext cx="6096000" cy="307777"/>
          </a:xfrm>
          <a:prstGeom prst="rect">
            <a:avLst/>
          </a:prstGeom>
        </p:spPr>
        <p:txBody>
          <a:bodyPr>
            <a:spAutoFit/>
          </a:bodyPr>
          <a:lstStyle/>
          <a:p>
            <a:pPr algn="ctr"/>
            <a:r>
              <a:rPr lang="en-US" sz="1400" b="1" dirty="0" smtClean="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Table 4.3(b): CN values for Suburban and Urban Land Uses (under AMC II) </a:t>
            </a:r>
            <a:endParaRPr lang="en-US" sz="1600"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69314822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gradFill rotWithShape="1">
          <a:gsLst>
            <a:gs pos="100000">
              <a:schemeClr val="accent1">
                <a:lumMod val="20000"/>
                <a:lumOff val="80000"/>
              </a:schemeClr>
            </a:gs>
            <a:gs pos="100000">
              <a:schemeClr val="bg1">
                <a:shade val="64000"/>
                <a:lumMod val="88000"/>
              </a:schemeClr>
            </a:gs>
          </a:gsLst>
          <a:lin ang="5400000" scaled="0"/>
        </a:gradFill>
        <a:effectLst/>
      </p:bgPr>
    </p:bg>
    <p:spTree>
      <p:nvGrpSpPr>
        <p:cNvPr id="1" name=""/>
        <p:cNvGrpSpPr/>
        <p:nvPr/>
      </p:nvGrpSpPr>
      <p:grpSpPr>
        <a:xfrm>
          <a:off x="0" y="0"/>
          <a:ext cx="0" cy="0"/>
          <a:chOff x="0" y="0"/>
          <a:chExt cx="0" cy="0"/>
        </a:xfrm>
      </p:grpSpPr>
      <p:sp>
        <p:nvSpPr>
          <p:cNvPr id="2" name="TextBox 1"/>
          <p:cNvSpPr txBox="1"/>
          <p:nvPr/>
        </p:nvSpPr>
        <p:spPr>
          <a:xfrm>
            <a:off x="1049905" y="471474"/>
            <a:ext cx="7700200" cy="923330"/>
          </a:xfrm>
          <a:prstGeom prst="rect">
            <a:avLst/>
          </a:prstGeom>
          <a:noFill/>
        </p:spPr>
        <p:txBody>
          <a:bodyPr wrap="square" rtlCol="0">
            <a:spAutoFit/>
          </a:bodyPr>
          <a:lstStyle/>
          <a:p>
            <a:r>
              <a:rPr lang="en-US" dirty="0" smtClean="0">
                <a:latin typeface="Times New Roman" panose="02020603050405020304" pitchFamily="18" charset="0"/>
                <a:cs typeface="Times New Roman" panose="02020603050405020304" pitchFamily="18" charset="0"/>
              </a:rPr>
              <a:t>After we get statistics for W.avg CN to each district in West-Bank, We get CN II values and by applying this values to CN I &amp; CN III equations we get all values for all district in West-Bank.</a:t>
            </a:r>
            <a:endParaRPr lang="en-US" dirty="0">
              <a:latin typeface="Times New Roman" panose="02020603050405020304" pitchFamily="18" charset="0"/>
              <a:cs typeface="Times New Roman" panose="02020603050405020304" pitchFamily="18" charset="0"/>
            </a:endParaRPr>
          </a:p>
        </p:txBody>
      </p:sp>
      <mc:AlternateContent xmlns:mc="http://schemas.openxmlformats.org/markup-compatibility/2006" xmlns:a14="http://schemas.microsoft.com/office/drawing/2010/main">
        <mc:Choice Requires="a14">
          <p:sp>
            <p:nvSpPr>
              <p:cNvPr id="3" name="Rectangle 2"/>
              <p:cNvSpPr/>
              <p:nvPr/>
            </p:nvSpPr>
            <p:spPr>
              <a:xfrm>
                <a:off x="1049905" y="1641996"/>
                <a:ext cx="3508027" cy="1979260"/>
              </a:xfrm>
              <a:prstGeom prst="rect">
                <a:avLst/>
              </a:prstGeom>
            </p:spPr>
            <p:txBody>
              <a:bodyPr wrap="square">
                <a:spAutoFit/>
              </a:bodyPr>
              <a:lstStyle/>
              <a:p>
                <a:pPr>
                  <a:spcAft>
                    <a:spcPts val="600"/>
                  </a:spcAft>
                </a:pPr>
                <a:r>
                  <a:rPr lang="en-US" sz="2400" dirty="0" smtClean="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CN</a:t>
                </a:r>
                <a:r>
                  <a:rPr lang="en-US" sz="2400" baseline="-250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I</a:t>
                </a:r>
                <a:r>
                  <a:rPr lang="en-US" sz="24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 = </a:t>
                </a:r>
                <a14:m>
                  <m:oMath xmlns:m="http://schemas.openxmlformats.org/officeDocument/2006/math">
                    <m:f>
                      <m:fPr>
                        <m:ctrlPr>
                          <a:rPr lang="en-US" sz="24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ctrlPr>
                      </m:fPr>
                      <m:num>
                        <m:r>
                          <m:rPr>
                            <m:sty m:val="p"/>
                          </m:rPr>
                          <a:rPr lang="en-US" sz="24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CN</m:t>
                        </m:r>
                        <m:r>
                          <m:rPr>
                            <m:sty m:val="p"/>
                          </m:rPr>
                          <a:rPr lang="en-US" sz="2400" baseline="-250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II</m:t>
                        </m:r>
                      </m:num>
                      <m:den>
                        <m:r>
                          <a:rPr lang="en-US" sz="24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(2.281 </m:t>
                        </m:r>
                        <m:r>
                          <a:rPr lang="en-US" sz="24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m:t>
                        </m:r>
                        <m:r>
                          <a:rPr lang="en-US" sz="24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 0.01281 </m:t>
                        </m:r>
                        <m:r>
                          <m:rPr>
                            <m:sty m:val="p"/>
                          </m:rPr>
                          <a:rPr lang="en-US" sz="24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CNII</m:t>
                        </m:r>
                        <m:r>
                          <a:rPr lang="en-US" sz="2400" b="0" i="0" baseline="-25000" smtClean="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m:t>
                        </m:r>
                      </m:den>
                    </m:f>
                  </m:oMath>
                </a14:m>
                <a:endParaRPr lang="en-US" sz="2400" baseline="-25000" dirty="0" smtClean="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p>
                <a:pPr>
                  <a:spcAft>
                    <a:spcPts val="600"/>
                  </a:spcAft>
                </a:pPr>
                <a:endParaRPr lang="en-US" sz="1600" dirty="0" smtClean="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p>
                <a:pPr>
                  <a:spcAft>
                    <a:spcPts val="600"/>
                  </a:spcAft>
                </a:pPr>
                <a:endParaRPr lang="en-US" sz="1600"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p>
                <a:pPr>
                  <a:spcAft>
                    <a:spcPts val="600"/>
                  </a:spcAft>
                </a:pPr>
                <a:r>
                  <a:rPr lang="en-US" sz="24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CN</a:t>
                </a:r>
                <a:r>
                  <a:rPr lang="en-US" sz="2400" baseline="-250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III</a:t>
                </a:r>
                <a:r>
                  <a:rPr lang="en-US" sz="24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 = </a:t>
                </a:r>
                <a14:m>
                  <m:oMath xmlns:m="http://schemas.openxmlformats.org/officeDocument/2006/math">
                    <m:f>
                      <m:fPr>
                        <m:ctrlPr>
                          <a:rPr lang="en-US" sz="24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ctrlPr>
                      </m:fPr>
                      <m:num>
                        <m:r>
                          <m:rPr>
                            <m:sty m:val="p"/>
                          </m:rPr>
                          <a:rPr lang="en-US" sz="24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CN</m:t>
                        </m:r>
                        <m:r>
                          <m:rPr>
                            <m:sty m:val="p"/>
                          </m:rPr>
                          <a:rPr lang="en-US" sz="2400" baseline="-250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II</m:t>
                        </m:r>
                        <m:r>
                          <a:rPr lang="en-US" sz="24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 </m:t>
                        </m:r>
                      </m:num>
                      <m:den>
                        <m:r>
                          <a:rPr lang="en-US" sz="24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(0.427 + 0.00573 </m:t>
                        </m:r>
                        <m:r>
                          <m:rPr>
                            <m:sty m:val="p"/>
                          </m:rPr>
                          <a:rPr lang="en-US" sz="24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CNII</m:t>
                        </m:r>
                        <m:r>
                          <a:rPr lang="en-US" sz="24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m:t>
                        </m:r>
                      </m:den>
                    </m:f>
                  </m:oMath>
                </a14:m>
                <a:endParaRPr lang="en-US" sz="1600"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p:txBody>
          </p:sp>
        </mc:Choice>
        <mc:Fallback xmlns="">
          <p:sp>
            <p:nvSpPr>
              <p:cNvPr id="3" name="Rectangle 2"/>
              <p:cNvSpPr>
                <a:spLocks noRot="1" noChangeAspect="1" noMove="1" noResize="1" noEditPoints="1" noAdjustHandles="1" noChangeArrowheads="1" noChangeShapeType="1" noTextEdit="1"/>
              </p:cNvSpPr>
              <p:nvPr/>
            </p:nvSpPr>
            <p:spPr>
              <a:xfrm>
                <a:off x="1049905" y="1641996"/>
                <a:ext cx="3508027" cy="1979260"/>
              </a:xfrm>
              <a:prstGeom prst="rect">
                <a:avLst/>
              </a:prstGeom>
              <a:blipFill rotWithShape="0">
                <a:blip r:embed="rId2"/>
                <a:stretch>
                  <a:fillRect l="-2604"/>
                </a:stretch>
              </a:blipFill>
            </p:spPr>
            <p:txBody>
              <a:bodyPr/>
              <a:lstStyle/>
              <a:p>
                <a:r>
                  <a:rPr lang="en-US">
                    <a:noFill/>
                  </a:rPr>
                  <a:t> </a:t>
                </a:r>
              </a:p>
            </p:txBody>
          </p:sp>
        </mc:Fallback>
      </mc:AlternateContent>
      <p:pic>
        <p:nvPicPr>
          <p:cNvPr id="4" name="Picture 3"/>
          <p:cNvPicPr>
            <a:picLocks noChangeAspect="1"/>
          </p:cNvPicPr>
          <p:nvPr/>
        </p:nvPicPr>
        <p:blipFill>
          <a:blip r:embed="rId3"/>
          <a:stretch>
            <a:fillRect/>
          </a:stretch>
        </p:blipFill>
        <p:spPr>
          <a:xfrm>
            <a:off x="4756264" y="1394804"/>
            <a:ext cx="7176363" cy="4190070"/>
          </a:xfrm>
          <a:prstGeom prst="rect">
            <a:avLst/>
          </a:prstGeom>
        </p:spPr>
      </p:pic>
      <p:sp>
        <p:nvSpPr>
          <p:cNvPr id="5" name="Rectangle 4"/>
          <p:cNvSpPr/>
          <p:nvPr/>
        </p:nvSpPr>
        <p:spPr>
          <a:xfrm>
            <a:off x="5296445" y="5584874"/>
            <a:ext cx="6096000" cy="307777"/>
          </a:xfrm>
          <a:prstGeom prst="rect">
            <a:avLst/>
          </a:prstGeom>
        </p:spPr>
        <p:txBody>
          <a:bodyPr>
            <a:spAutoFit/>
          </a:bodyPr>
          <a:lstStyle/>
          <a:p>
            <a:pPr algn="ctr"/>
            <a:r>
              <a:rPr lang="en-US" sz="1400" b="1" dirty="0" smtClean="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Table 4.5: Curve Numbers For all districts under the three AMC</a:t>
            </a:r>
            <a:endParaRPr lang="en-US" sz="1600"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314894568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bg>
      <p:bgPr>
        <a:gradFill rotWithShape="1">
          <a:gsLst>
            <a:gs pos="100000">
              <a:schemeClr val="accent1">
                <a:lumMod val="20000"/>
                <a:lumOff val="80000"/>
              </a:schemeClr>
            </a:gs>
            <a:gs pos="100000">
              <a:schemeClr val="bg1">
                <a:shade val="64000"/>
                <a:lumMod val="88000"/>
              </a:schemeClr>
            </a:gs>
          </a:gsLst>
          <a:lin ang="5400000" scaled="0"/>
        </a:gradFill>
        <a:effectLst/>
      </p:bgPr>
    </p:bg>
    <p:spTree>
      <p:nvGrpSpPr>
        <p:cNvPr id="1" name=""/>
        <p:cNvGrpSpPr/>
        <p:nvPr/>
      </p:nvGrpSpPr>
      <p:grpSpPr>
        <a:xfrm>
          <a:off x="0" y="0"/>
          <a:ext cx="0" cy="0"/>
          <a:chOff x="0" y="0"/>
          <a:chExt cx="0" cy="0"/>
        </a:xfrm>
      </p:grpSpPr>
      <p:sp>
        <p:nvSpPr>
          <p:cNvPr id="2" name="TextBox 1"/>
          <p:cNvSpPr txBox="1"/>
          <p:nvPr/>
        </p:nvSpPr>
        <p:spPr>
          <a:xfrm>
            <a:off x="1869141" y="121023"/>
            <a:ext cx="8573181" cy="923330"/>
          </a:xfrm>
          <a:prstGeom prst="rect">
            <a:avLst/>
          </a:prstGeom>
          <a:noFill/>
        </p:spPr>
        <p:txBody>
          <a:bodyPr wrap="none" rtlCol="0">
            <a:spAutoFit/>
          </a:bodyPr>
          <a:lstStyle/>
          <a:p>
            <a:r>
              <a:rPr lang="en-US" sz="5400" u="sng" dirty="0" smtClean="0"/>
              <a:t>Antecedent Moisture Condition</a:t>
            </a:r>
            <a:endParaRPr lang="en-US" sz="5400" u="sng" dirty="0"/>
          </a:p>
        </p:txBody>
      </p:sp>
      <p:sp>
        <p:nvSpPr>
          <p:cNvPr id="3" name="Rectangle 2"/>
          <p:cNvSpPr/>
          <p:nvPr/>
        </p:nvSpPr>
        <p:spPr>
          <a:xfrm>
            <a:off x="896470" y="1229997"/>
            <a:ext cx="10506636" cy="4247317"/>
          </a:xfrm>
          <a:prstGeom prst="rect">
            <a:avLst/>
          </a:prstGeom>
        </p:spPr>
        <p:txBody>
          <a:bodyPr wrap="square">
            <a:spAutoFit/>
          </a:bodyPr>
          <a:lstStyle/>
          <a:p>
            <a:pPr marL="285750" indent="-285750">
              <a:buFontTx/>
              <a:buChar char="-"/>
            </a:pPr>
            <a:r>
              <a:rPr lang="en-US" dirty="0" smtClean="0">
                <a:effectLst/>
                <a:latin typeface="Times New Roman" panose="02020603050405020304" pitchFamily="18" charset="0"/>
                <a:ea typeface="Calibri" panose="020F0502020204030204" pitchFamily="34" charset="0"/>
              </a:rPr>
              <a:t>The AMC is an attempt to account for the variation in curve number in an area under consideration from time to time. Three levels of AMC were documented by SCS AMC I, AMC II &amp; AMC III. The limits of these three AMC classes are based on rainfall magnitude of previous five days and season (dormant season and growing season).</a:t>
            </a:r>
          </a:p>
          <a:p>
            <a:endParaRPr lang="en-US" dirty="0">
              <a:latin typeface="Times New Roman" panose="02020603050405020304" pitchFamily="18" charset="0"/>
              <a:ea typeface="Calibri" panose="020F0502020204030204" pitchFamily="34" charset="0"/>
            </a:endParaRPr>
          </a:p>
          <a:p>
            <a:endParaRPr lang="en-US" dirty="0" smtClean="0">
              <a:effectLst/>
              <a:latin typeface="Times New Roman" panose="02020603050405020304" pitchFamily="18" charset="0"/>
              <a:ea typeface="Calibri" panose="020F0502020204030204" pitchFamily="34" charset="0"/>
            </a:endParaRPr>
          </a:p>
          <a:p>
            <a:endParaRPr lang="en-US" dirty="0">
              <a:latin typeface="Times New Roman" panose="02020603050405020304" pitchFamily="18" charset="0"/>
              <a:ea typeface="Calibri" panose="020F0502020204030204" pitchFamily="34" charset="0"/>
            </a:endParaRPr>
          </a:p>
          <a:p>
            <a:endParaRPr lang="en-US" dirty="0" smtClean="0">
              <a:effectLst/>
              <a:latin typeface="Times New Roman" panose="02020603050405020304" pitchFamily="18" charset="0"/>
              <a:ea typeface="Calibri" panose="020F0502020204030204" pitchFamily="34" charset="0"/>
            </a:endParaRPr>
          </a:p>
          <a:p>
            <a:endParaRPr lang="en-US" dirty="0">
              <a:latin typeface="Times New Roman" panose="02020603050405020304" pitchFamily="18" charset="0"/>
              <a:ea typeface="Calibri" panose="020F0502020204030204" pitchFamily="34" charset="0"/>
            </a:endParaRPr>
          </a:p>
          <a:p>
            <a:endParaRPr lang="en-US" dirty="0" smtClean="0">
              <a:effectLst/>
              <a:latin typeface="Times New Roman" panose="02020603050405020304" pitchFamily="18" charset="0"/>
              <a:ea typeface="Calibri" panose="020F0502020204030204" pitchFamily="34" charset="0"/>
            </a:endParaRPr>
          </a:p>
          <a:p>
            <a:endParaRPr lang="en-US" dirty="0">
              <a:latin typeface="Times New Roman" panose="02020603050405020304" pitchFamily="18" charset="0"/>
              <a:ea typeface="Calibri" panose="020F0502020204030204" pitchFamily="34" charset="0"/>
            </a:endParaRPr>
          </a:p>
          <a:p>
            <a:endParaRPr lang="en-US" dirty="0" smtClean="0">
              <a:effectLst/>
              <a:latin typeface="Times New Roman" panose="02020603050405020304" pitchFamily="18" charset="0"/>
              <a:ea typeface="Calibri" panose="020F0502020204030204" pitchFamily="34" charset="0"/>
            </a:endParaRPr>
          </a:p>
          <a:p>
            <a:endParaRPr lang="en-US" dirty="0" smtClean="0">
              <a:effectLst/>
              <a:latin typeface="Times New Roman" panose="02020603050405020304" pitchFamily="18" charset="0"/>
              <a:ea typeface="Calibri" panose="020F0502020204030204" pitchFamily="34" charset="0"/>
            </a:endParaRPr>
          </a:p>
          <a:p>
            <a:pPr marL="285750" indent="-285750">
              <a:buFontTx/>
              <a:buChar char="-"/>
            </a:pPr>
            <a:r>
              <a:rPr lang="en-US" dirty="0" smtClean="0">
                <a:latin typeface="Times New Roman" panose="02020603050405020304" pitchFamily="18" charset="0"/>
                <a:cs typeface="Times New Roman" panose="02020603050405020304" pitchFamily="18" charset="0"/>
              </a:rPr>
              <a:t>We </a:t>
            </a:r>
            <a:r>
              <a:rPr lang="en-US" dirty="0">
                <a:latin typeface="Times New Roman" panose="02020603050405020304" pitchFamily="18" charset="0"/>
                <a:cs typeface="Times New Roman" panose="02020603050405020304" pitchFamily="18" charset="0"/>
              </a:rPr>
              <a:t>assume that months September, October and November are Dormant Season, and in the other hand months December, January and February are Growing Season according to the plants natural in Palestine</a:t>
            </a:r>
            <a:r>
              <a:rPr lang="en-US" dirty="0" smtClean="0">
                <a:latin typeface="Times New Roman" panose="02020603050405020304" pitchFamily="18" charset="0"/>
                <a:cs typeface="Times New Roman" panose="02020603050405020304" pitchFamily="18" charset="0"/>
              </a:rPr>
              <a:t>.</a:t>
            </a:r>
          </a:p>
        </p:txBody>
      </p:sp>
      <p:pic>
        <p:nvPicPr>
          <p:cNvPr id="7" name="Picture 6"/>
          <p:cNvPicPr/>
          <p:nvPr/>
        </p:nvPicPr>
        <p:blipFill>
          <a:blip r:embed="rId2"/>
          <a:stretch>
            <a:fillRect/>
          </a:stretch>
        </p:blipFill>
        <p:spPr>
          <a:xfrm>
            <a:off x="3079757" y="2408331"/>
            <a:ext cx="6140060" cy="1573419"/>
          </a:xfrm>
          <a:prstGeom prst="rect">
            <a:avLst/>
          </a:prstGeom>
        </p:spPr>
      </p:pic>
      <p:sp>
        <p:nvSpPr>
          <p:cNvPr id="6" name="Rectangle 5"/>
          <p:cNvSpPr/>
          <p:nvPr/>
        </p:nvSpPr>
        <p:spPr>
          <a:xfrm>
            <a:off x="3464857" y="4074572"/>
            <a:ext cx="5369860" cy="523220"/>
          </a:xfrm>
          <a:prstGeom prst="rect">
            <a:avLst/>
          </a:prstGeom>
        </p:spPr>
        <p:txBody>
          <a:bodyPr wrap="square">
            <a:spAutoFit/>
          </a:bodyPr>
          <a:lstStyle/>
          <a:p>
            <a:pPr algn="ctr"/>
            <a:r>
              <a:rPr lang="en-US" sz="1400" b="1" dirty="0" smtClean="0">
                <a:solidFill>
                  <a:srgbClr val="000000"/>
                </a:solidFill>
                <a:effectLst/>
                <a:latin typeface="Times New Roman" panose="02020603050405020304" pitchFamily="18" charset="0"/>
                <a:ea typeface="Calibri" panose="020F0502020204030204" pitchFamily="34" charset="0"/>
              </a:rPr>
              <a:t>Table 4.6: Antecedence Moisture Conditions (AMC) for determining value of CN</a:t>
            </a:r>
            <a:endParaRPr lang="en-US" sz="1400" dirty="0"/>
          </a:p>
        </p:txBody>
      </p:sp>
    </p:spTree>
    <p:extLst>
      <p:ext uri="{BB962C8B-B14F-4D97-AF65-F5344CB8AC3E}">
        <p14:creationId xmlns:p14="http://schemas.microsoft.com/office/powerpoint/2010/main" val="3398022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gradFill rotWithShape="1">
          <a:gsLst>
            <a:gs pos="100000">
              <a:schemeClr val="bg2">
                <a:tint val="84000"/>
                <a:shade val="100000"/>
                <a:hueMod val="92000"/>
                <a:satMod val="180000"/>
                <a:lumMod val="114000"/>
              </a:schemeClr>
            </a:gs>
            <a:gs pos="100000">
              <a:schemeClr val="bg2">
                <a:shade val="92000"/>
                <a:satMod val="170000"/>
                <a:lumMod val="96000"/>
              </a:schemeClr>
            </a:gs>
          </a:gsLst>
          <a:lin ang="5400000" scaled="0"/>
        </a:gradFill>
        <a:effectLst/>
      </p:bgPr>
    </p:bg>
    <p:spTree>
      <p:nvGrpSpPr>
        <p:cNvPr id="1" name=""/>
        <p:cNvGrpSpPr/>
        <p:nvPr/>
      </p:nvGrpSpPr>
      <p:grpSpPr>
        <a:xfrm>
          <a:off x="0" y="0"/>
          <a:ext cx="0" cy="0"/>
          <a:chOff x="0" y="0"/>
          <a:chExt cx="0" cy="0"/>
        </a:xfrm>
      </p:grpSpPr>
      <p:sp>
        <p:nvSpPr>
          <p:cNvPr id="2" name="TextBox 1"/>
          <p:cNvSpPr txBox="1"/>
          <p:nvPr/>
        </p:nvSpPr>
        <p:spPr>
          <a:xfrm>
            <a:off x="4455031" y="168194"/>
            <a:ext cx="3330335" cy="923330"/>
          </a:xfrm>
          <a:prstGeom prst="rect">
            <a:avLst/>
          </a:prstGeom>
          <a:noFill/>
        </p:spPr>
        <p:txBody>
          <a:bodyPr wrap="none" rtlCol="0">
            <a:spAutoFit/>
          </a:bodyPr>
          <a:lstStyle/>
          <a:p>
            <a:pPr algn="ctr"/>
            <a:r>
              <a:rPr lang="en-US" sz="5400" u="sng" dirty="0" smtClean="0">
                <a:cs typeface="Times New Roman" panose="02020603050405020304" pitchFamily="18" charset="0"/>
              </a:rPr>
              <a:t>Introduction</a:t>
            </a:r>
            <a:endParaRPr lang="en-US" sz="5400" u="sng" dirty="0">
              <a:cs typeface="Times New Roman" panose="02020603050405020304" pitchFamily="18" charset="0"/>
            </a:endParaRPr>
          </a:p>
        </p:txBody>
      </p:sp>
      <p:sp>
        <p:nvSpPr>
          <p:cNvPr id="3" name="Oval 2"/>
          <p:cNvSpPr/>
          <p:nvPr/>
        </p:nvSpPr>
        <p:spPr>
          <a:xfrm>
            <a:off x="3721037" y="2433864"/>
            <a:ext cx="4711763" cy="2544535"/>
          </a:xfrm>
          <a:prstGeom prst="ellipse">
            <a:avLst/>
          </a:prstGeom>
          <a:ln/>
        </p:spPr>
        <p:style>
          <a:lnRef idx="2">
            <a:schemeClr val="accent1"/>
          </a:lnRef>
          <a:fillRef idx="1">
            <a:schemeClr val="lt1"/>
          </a:fillRef>
          <a:effectRef idx="0">
            <a:schemeClr val="accent1"/>
          </a:effectRef>
          <a:fontRef idx="minor">
            <a:schemeClr val="dk1"/>
          </a:fontRef>
        </p:style>
        <p:txBody>
          <a:bodyPr rtlCol="0" anchor="ctr"/>
          <a:lstStyle/>
          <a:p>
            <a:pPr algn="ctr"/>
            <a:r>
              <a:rPr lang="en-US" sz="5400" dirty="0" smtClean="0">
                <a:ln w="0"/>
                <a:solidFill>
                  <a:schemeClr val="tx1"/>
                </a:solidFill>
                <a:effectLst>
                  <a:outerShdw blurRad="38100" dist="19050" dir="2700000" algn="tl" rotWithShape="0">
                    <a:schemeClr val="dk1">
                      <a:alpha val="40000"/>
                    </a:schemeClr>
                  </a:outerShdw>
                </a:effectLst>
              </a:rPr>
              <a:t>Introduction</a:t>
            </a:r>
            <a:endParaRPr lang="en-US" sz="5400" dirty="0">
              <a:ln w="0"/>
              <a:solidFill>
                <a:schemeClr val="tx1"/>
              </a:solidFill>
              <a:effectLst>
                <a:outerShdw blurRad="38100" dist="19050" dir="2700000" algn="tl" rotWithShape="0">
                  <a:schemeClr val="dk1">
                    <a:alpha val="40000"/>
                  </a:schemeClr>
                </a:outerShdw>
              </a:effectLst>
            </a:endParaRPr>
          </a:p>
        </p:txBody>
      </p:sp>
      <p:sp>
        <p:nvSpPr>
          <p:cNvPr id="5" name="Rectangle 4"/>
          <p:cNvSpPr/>
          <p:nvPr/>
        </p:nvSpPr>
        <p:spPr>
          <a:xfrm>
            <a:off x="8779100" y="3413743"/>
            <a:ext cx="1893275" cy="584775"/>
          </a:xfrm>
          <a:prstGeom prst="rect">
            <a:avLst/>
          </a:prstGeom>
        </p:spPr>
        <p:txBody>
          <a:bodyPr wrap="none">
            <a:spAutoFit/>
          </a:bodyPr>
          <a:lstStyle/>
          <a:p>
            <a:r>
              <a:rPr lang="en-US" sz="3200" dirty="0">
                <a:solidFill>
                  <a:srgbClr val="FF0000"/>
                </a:solidFill>
                <a:ea typeface="Calibri" panose="020F0502020204030204" pitchFamily="34" charset="0"/>
                <a:cs typeface="Arial" panose="020B0604020202020204" pitchFamily="34" charset="0"/>
              </a:rPr>
              <a:t>Objectives</a:t>
            </a:r>
            <a:endParaRPr lang="en-US" sz="3200" dirty="0">
              <a:solidFill>
                <a:srgbClr val="FF0000"/>
              </a:solidFill>
            </a:endParaRPr>
          </a:p>
        </p:txBody>
      </p:sp>
      <p:sp>
        <p:nvSpPr>
          <p:cNvPr id="6" name="Rectangle 5"/>
          <p:cNvSpPr/>
          <p:nvPr/>
        </p:nvSpPr>
        <p:spPr>
          <a:xfrm>
            <a:off x="4062871" y="5203361"/>
            <a:ext cx="4114653" cy="584775"/>
          </a:xfrm>
          <a:prstGeom prst="rect">
            <a:avLst/>
          </a:prstGeom>
        </p:spPr>
        <p:txBody>
          <a:bodyPr wrap="none">
            <a:spAutoFit/>
          </a:bodyPr>
          <a:lstStyle/>
          <a:p>
            <a:r>
              <a:rPr lang="en-US" sz="3200" dirty="0">
                <a:solidFill>
                  <a:srgbClr val="FF0000"/>
                </a:solidFill>
                <a:latin typeface="+mj-lt"/>
                <a:ea typeface="Calibri" panose="020F0502020204030204" pitchFamily="34" charset="0"/>
                <a:cs typeface="Arial" panose="020B0604020202020204" pitchFamily="34" charset="0"/>
              </a:rPr>
              <a:t>Significance of the work</a:t>
            </a:r>
            <a:endParaRPr lang="en-US" sz="3200" dirty="0">
              <a:solidFill>
                <a:srgbClr val="FF0000"/>
              </a:solidFill>
              <a:latin typeface="+mj-lt"/>
            </a:endParaRPr>
          </a:p>
        </p:txBody>
      </p:sp>
      <p:sp>
        <p:nvSpPr>
          <p:cNvPr id="7" name="Rectangle 6"/>
          <p:cNvSpPr/>
          <p:nvPr/>
        </p:nvSpPr>
        <p:spPr>
          <a:xfrm>
            <a:off x="1662214" y="3413743"/>
            <a:ext cx="1799082" cy="584775"/>
          </a:xfrm>
          <a:prstGeom prst="rect">
            <a:avLst/>
          </a:prstGeom>
        </p:spPr>
        <p:txBody>
          <a:bodyPr wrap="none">
            <a:spAutoFit/>
          </a:bodyPr>
          <a:lstStyle/>
          <a:p>
            <a:r>
              <a:rPr lang="en-US" sz="3200" dirty="0">
                <a:solidFill>
                  <a:srgbClr val="FF0000"/>
                </a:solidFill>
                <a:ea typeface="Calibri" panose="020F0502020204030204" pitchFamily="34" charset="0"/>
                <a:cs typeface="Arial" panose="020B0604020202020204" pitchFamily="34" charset="0"/>
              </a:rPr>
              <a:t>Approach</a:t>
            </a:r>
            <a:endParaRPr lang="en-US" sz="3200" dirty="0">
              <a:solidFill>
                <a:srgbClr val="FF0000"/>
              </a:solidFill>
            </a:endParaRPr>
          </a:p>
        </p:txBody>
      </p:sp>
      <p:sp>
        <p:nvSpPr>
          <p:cNvPr id="8" name="Rectangle 7"/>
          <p:cNvSpPr/>
          <p:nvPr/>
        </p:nvSpPr>
        <p:spPr>
          <a:xfrm>
            <a:off x="5023584" y="1457221"/>
            <a:ext cx="2106667" cy="751681"/>
          </a:xfrm>
          <a:prstGeom prst="rect">
            <a:avLst/>
          </a:prstGeom>
        </p:spPr>
        <p:txBody>
          <a:bodyPr wrap="none">
            <a:spAutoFit/>
          </a:bodyPr>
          <a:lstStyle/>
          <a:p>
            <a:pPr marL="0" lvl="1" fontAlgn="base">
              <a:lnSpc>
                <a:spcPct val="150000"/>
              </a:lnSpc>
              <a:spcBef>
                <a:spcPts val="1800"/>
              </a:spcBef>
              <a:spcAft>
                <a:spcPts val="600"/>
              </a:spcAft>
              <a:buClr>
                <a:srgbClr val="4472C4"/>
              </a:buClr>
            </a:pPr>
            <a:r>
              <a:rPr lang="en-US" sz="3200" kern="0" dirty="0" smtClean="0">
                <a:solidFill>
                  <a:srgbClr val="FF0000"/>
                </a:solidFill>
                <a:ea typeface="Times New Roman" panose="02020603050405020304" pitchFamily="18" charset="0"/>
                <a:cs typeface="Times New Roman" panose="02020603050405020304" pitchFamily="18" charset="0"/>
              </a:rPr>
              <a:t>Background</a:t>
            </a:r>
            <a:endParaRPr lang="en-US" sz="3200" kern="0" dirty="0">
              <a:solidFill>
                <a:srgbClr val="FF0000"/>
              </a:solidFill>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79793256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bg>
      <p:bgPr>
        <a:gradFill rotWithShape="1">
          <a:gsLst>
            <a:gs pos="100000">
              <a:schemeClr val="accent1">
                <a:lumMod val="20000"/>
                <a:lumOff val="80000"/>
              </a:schemeClr>
            </a:gs>
            <a:gs pos="100000">
              <a:schemeClr val="bg1">
                <a:shade val="64000"/>
                <a:lumMod val="88000"/>
              </a:schemeClr>
            </a:gs>
          </a:gsLst>
          <a:lin ang="5400000" scaled="0"/>
        </a:gradFill>
        <a:effectLst/>
      </p:bgPr>
    </p:bg>
    <p:spTree>
      <p:nvGrpSpPr>
        <p:cNvPr id="1" name=""/>
        <p:cNvGrpSpPr/>
        <p:nvPr/>
      </p:nvGrpSpPr>
      <p:grpSpPr>
        <a:xfrm>
          <a:off x="0" y="0"/>
          <a:ext cx="0" cy="0"/>
          <a:chOff x="0" y="0"/>
          <a:chExt cx="0" cy="0"/>
        </a:xfrm>
      </p:grpSpPr>
      <p:sp>
        <p:nvSpPr>
          <p:cNvPr id="2" name="TextBox 1"/>
          <p:cNvSpPr txBox="1"/>
          <p:nvPr/>
        </p:nvSpPr>
        <p:spPr>
          <a:xfrm>
            <a:off x="1595616" y="134185"/>
            <a:ext cx="9122882" cy="923330"/>
          </a:xfrm>
          <a:prstGeom prst="rect">
            <a:avLst/>
          </a:prstGeom>
          <a:noFill/>
        </p:spPr>
        <p:txBody>
          <a:bodyPr wrap="none" rtlCol="0">
            <a:spAutoFit/>
          </a:bodyPr>
          <a:lstStyle/>
          <a:p>
            <a:r>
              <a:rPr lang="en-US" sz="5400" u="sng" dirty="0" smtClean="0"/>
              <a:t>Performance of SCS-CN Method</a:t>
            </a:r>
            <a:endParaRPr lang="en-US" sz="5400" u="sng" dirty="0"/>
          </a:p>
        </p:txBody>
      </p:sp>
      <p:sp>
        <p:nvSpPr>
          <p:cNvPr id="4" name="Rectangle 3"/>
          <p:cNvSpPr/>
          <p:nvPr/>
        </p:nvSpPr>
        <p:spPr>
          <a:xfrm>
            <a:off x="1017494" y="1268977"/>
            <a:ext cx="5289178" cy="2862322"/>
          </a:xfrm>
          <a:prstGeom prst="rect">
            <a:avLst/>
          </a:prstGeom>
        </p:spPr>
        <p:txBody>
          <a:bodyPr wrap="square">
            <a:spAutoFit/>
          </a:bodyPr>
          <a:lstStyle/>
          <a:p>
            <a:pPr marL="285750" indent="-285750">
              <a:buFontTx/>
              <a:buChar char="-"/>
            </a:pPr>
            <a:r>
              <a:rPr lang="en-US" dirty="0" smtClean="0">
                <a:effectLst/>
                <a:latin typeface="Times New Roman" panose="02020603050405020304" pitchFamily="18" charset="0"/>
                <a:ea typeface="Calibri" panose="020F0502020204030204" pitchFamily="34" charset="0"/>
                <a:cs typeface="Times New Roman" panose="02020603050405020304" pitchFamily="18" charset="0"/>
              </a:rPr>
              <a:t>This section provides a comparison between the storm runoff amounts estimated by the SCS-CN approach and observed runoff. Selected storm events in the Al-</a:t>
            </a:r>
            <a:r>
              <a:rPr lang="en-US" dirty="0" err="1" smtClean="0">
                <a:effectLst/>
                <a:latin typeface="Times New Roman" panose="02020603050405020304" pitchFamily="18" charset="0"/>
                <a:ea typeface="Calibri" panose="020F0502020204030204" pitchFamily="34" charset="0"/>
                <a:cs typeface="Times New Roman" panose="02020603050405020304" pitchFamily="18" charset="0"/>
              </a:rPr>
              <a:t>Faria</a:t>
            </a:r>
            <a:r>
              <a:rPr lang="en-US" dirty="0" smtClean="0">
                <a:latin typeface="Times New Roman" panose="02020603050405020304" pitchFamily="18" charset="0"/>
                <a:ea typeface="Calibri" panose="020F0502020204030204" pitchFamily="34" charset="0"/>
                <a:cs typeface="Times New Roman" panose="02020603050405020304" pitchFamily="18" charset="0"/>
              </a:rPr>
              <a:t>, Al-</a:t>
            </a:r>
            <a:r>
              <a:rPr lang="en-US" dirty="0" err="1" smtClean="0">
                <a:latin typeface="Times New Roman" panose="02020603050405020304" pitchFamily="18" charset="0"/>
                <a:ea typeface="Calibri" panose="020F0502020204030204" pitchFamily="34" charset="0"/>
                <a:cs typeface="Times New Roman" panose="02020603050405020304" pitchFamily="18" charset="0"/>
              </a:rPr>
              <a:t>Draja</a:t>
            </a:r>
            <a:r>
              <a:rPr lang="en-US" dirty="0" smtClean="0">
                <a:latin typeface="Times New Roman" panose="02020603050405020304" pitchFamily="18" charset="0"/>
                <a:ea typeface="Calibri" panose="020F0502020204030204" pitchFamily="34" charset="0"/>
                <a:cs typeface="Times New Roman" panose="02020603050405020304" pitchFamily="18" charset="0"/>
              </a:rPr>
              <a:t>, and Al-</a:t>
            </a:r>
            <a:r>
              <a:rPr lang="en-US" dirty="0" err="1">
                <a:latin typeface="Times New Roman" panose="02020603050405020304" pitchFamily="18" charset="0"/>
                <a:ea typeface="Calibri" panose="020F0502020204030204" pitchFamily="34" charset="0"/>
                <a:cs typeface="Times New Roman" panose="02020603050405020304" pitchFamily="18" charset="0"/>
              </a:rPr>
              <a:t>O</a:t>
            </a:r>
            <a:r>
              <a:rPr lang="en-US" dirty="0" err="1" smtClean="0">
                <a:latin typeface="Times New Roman" panose="02020603050405020304" pitchFamily="18" charset="0"/>
                <a:ea typeface="Calibri" panose="020F0502020204030204" pitchFamily="34" charset="0"/>
                <a:cs typeface="Times New Roman" panose="02020603050405020304" pitchFamily="18" charset="0"/>
              </a:rPr>
              <a:t>g</a:t>
            </a:r>
            <a:r>
              <a:rPr lang="en-US" dirty="0" smtClean="0">
                <a:latin typeface="Times New Roman" panose="02020603050405020304" pitchFamily="18" charset="0"/>
                <a:ea typeface="Calibri" panose="020F0502020204030204" pitchFamily="34" charset="0"/>
                <a:cs typeface="Times New Roman" panose="02020603050405020304" pitchFamily="18" charset="0"/>
              </a:rPr>
              <a:t> (Al-</a:t>
            </a:r>
            <a:r>
              <a:rPr lang="en-US" dirty="0" err="1" smtClean="0">
                <a:latin typeface="Times New Roman" panose="02020603050405020304" pitchFamily="18" charset="0"/>
                <a:ea typeface="Calibri" panose="020F0502020204030204" pitchFamily="34" charset="0"/>
                <a:cs typeface="Times New Roman" panose="02020603050405020304" pitchFamily="18" charset="0"/>
              </a:rPr>
              <a:t>Mukallak</a:t>
            </a:r>
            <a:r>
              <a:rPr lang="en-US" dirty="0" smtClean="0">
                <a:latin typeface="Times New Roman" panose="02020603050405020304" pitchFamily="18" charset="0"/>
                <a:ea typeface="Calibri" panose="020F0502020204030204" pitchFamily="34" charset="0"/>
                <a:cs typeface="Times New Roman" panose="02020603050405020304" pitchFamily="18" charset="0"/>
              </a:rPr>
              <a:t>) Catchments.</a:t>
            </a:r>
          </a:p>
          <a:p>
            <a:endParaRPr lang="en-US" dirty="0">
              <a:latin typeface="Times New Roman" panose="02020603050405020304" pitchFamily="18" charset="0"/>
              <a:ea typeface="Calibri" panose="020F0502020204030204" pitchFamily="34" charset="0"/>
              <a:cs typeface="Times New Roman" panose="02020603050405020304" pitchFamily="18" charset="0"/>
            </a:endParaRPr>
          </a:p>
          <a:p>
            <a:pPr marL="285750" indent="-285750">
              <a:buFontTx/>
              <a:buChar char="-"/>
            </a:pPr>
            <a:r>
              <a:rPr lang="en-US" dirty="0" smtClean="0">
                <a:latin typeface="Times New Roman" panose="02020603050405020304" pitchFamily="18" charset="0"/>
                <a:ea typeface="Calibri" panose="020F0502020204030204" pitchFamily="34" charset="0"/>
                <a:cs typeface="Times New Roman" panose="02020603050405020304" pitchFamily="18" charset="0"/>
              </a:rPr>
              <a:t>In this presentation we will show Al-</a:t>
            </a:r>
            <a:r>
              <a:rPr lang="en-US" dirty="0" err="1" smtClean="0">
                <a:latin typeface="Times New Roman" panose="02020603050405020304" pitchFamily="18" charset="0"/>
                <a:ea typeface="Calibri" panose="020F0502020204030204" pitchFamily="34" charset="0"/>
                <a:cs typeface="Times New Roman" panose="02020603050405020304" pitchFamily="18" charset="0"/>
              </a:rPr>
              <a:t>Daraja</a:t>
            </a:r>
            <a:r>
              <a:rPr lang="en-US" dirty="0" smtClean="0">
                <a:latin typeface="Times New Roman" panose="02020603050405020304" pitchFamily="18" charset="0"/>
                <a:ea typeface="Calibri" panose="020F0502020204030204" pitchFamily="34" charset="0"/>
                <a:cs typeface="Times New Roman" panose="02020603050405020304" pitchFamily="18" charset="0"/>
              </a:rPr>
              <a:t> Catchment calculations.</a:t>
            </a:r>
          </a:p>
          <a:p>
            <a:endParaRPr lang="en-US" dirty="0">
              <a:latin typeface="Times New Roman" panose="02020603050405020304" pitchFamily="18" charset="0"/>
              <a:cs typeface="Times New Roman" panose="02020603050405020304" pitchFamily="18" charset="0"/>
            </a:endParaRPr>
          </a:p>
          <a:p>
            <a:endParaRPr lang="en-US" dirty="0">
              <a:latin typeface="Times New Roman" panose="02020603050405020304" pitchFamily="18" charset="0"/>
              <a:cs typeface="Times New Roman" panose="02020603050405020304" pitchFamily="18" charset="0"/>
            </a:endParaRPr>
          </a:p>
        </p:txBody>
      </p:sp>
      <p:pic>
        <p:nvPicPr>
          <p:cNvPr id="7" name="Picture 6"/>
          <p:cNvPicPr/>
          <p:nvPr/>
        </p:nvPicPr>
        <p:blipFill>
          <a:blip r:embed="rId2" cstate="print">
            <a:extLst>
              <a:ext uri="{28A0092B-C50C-407E-A947-70E740481C1C}">
                <a14:useLocalDpi xmlns:a14="http://schemas.microsoft.com/office/drawing/2010/main" val="0"/>
              </a:ext>
            </a:extLst>
          </a:blip>
          <a:stretch>
            <a:fillRect/>
          </a:stretch>
        </p:blipFill>
        <p:spPr>
          <a:xfrm>
            <a:off x="6656294" y="1467037"/>
            <a:ext cx="4794997" cy="4059704"/>
          </a:xfrm>
          <a:prstGeom prst="rect">
            <a:avLst/>
          </a:prstGeom>
          <a:ln w="228600" cap="sq" cmpd="thickThin">
            <a:solidFill>
              <a:srgbClr val="000000"/>
            </a:solidFill>
            <a:prstDash val="solid"/>
            <a:miter lim="800000"/>
          </a:ln>
          <a:effectLst>
            <a:innerShdw blurRad="76200">
              <a:srgbClr val="000000"/>
            </a:innerShdw>
          </a:effectLst>
        </p:spPr>
      </p:pic>
      <p:sp>
        <p:nvSpPr>
          <p:cNvPr id="8" name="Rectangle 7"/>
          <p:cNvSpPr/>
          <p:nvPr/>
        </p:nvSpPr>
        <p:spPr>
          <a:xfrm>
            <a:off x="7670400" y="5782374"/>
            <a:ext cx="2766783" cy="307777"/>
          </a:xfrm>
          <a:prstGeom prst="rect">
            <a:avLst/>
          </a:prstGeom>
        </p:spPr>
        <p:txBody>
          <a:bodyPr wrap="none">
            <a:spAutoFit/>
          </a:bodyPr>
          <a:lstStyle/>
          <a:p>
            <a:pPr algn="ctr">
              <a:spcAft>
                <a:spcPts val="600"/>
              </a:spcAft>
            </a:pPr>
            <a:r>
              <a:rPr lang="en-US" sz="1400" b="1" dirty="0" smtClean="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Figure 4.4: Al-</a:t>
            </a:r>
            <a:r>
              <a:rPr lang="en-US" sz="1400" b="1" dirty="0" err="1" smtClean="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Daraja</a:t>
            </a:r>
            <a:r>
              <a:rPr lang="en-US" sz="1400" b="1" dirty="0" smtClean="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 Catchment.</a:t>
            </a:r>
            <a:endParaRPr lang="en-US" sz="1600"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1267366062"/>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bg>
      <p:bgPr>
        <a:gradFill rotWithShape="1">
          <a:gsLst>
            <a:gs pos="100000">
              <a:schemeClr val="accent1">
                <a:lumMod val="20000"/>
                <a:lumOff val="80000"/>
              </a:schemeClr>
            </a:gs>
            <a:gs pos="100000">
              <a:schemeClr val="bg1">
                <a:shade val="64000"/>
                <a:lumMod val="88000"/>
              </a:schemeClr>
            </a:gs>
          </a:gsLst>
          <a:lin ang="5400000" scaled="0"/>
        </a:gradFill>
        <a:effectLst/>
      </p:bgPr>
    </p:bg>
    <p:spTree>
      <p:nvGrpSpPr>
        <p:cNvPr id="1" name=""/>
        <p:cNvGrpSpPr/>
        <p:nvPr/>
      </p:nvGrpSpPr>
      <p:grpSpPr>
        <a:xfrm>
          <a:off x="0" y="0"/>
          <a:ext cx="0" cy="0"/>
          <a:chOff x="0" y="0"/>
          <a:chExt cx="0" cy="0"/>
        </a:xfrm>
      </p:grpSpPr>
      <p:sp>
        <p:nvSpPr>
          <p:cNvPr id="3" name="Rectangle 2"/>
          <p:cNvSpPr/>
          <p:nvPr/>
        </p:nvSpPr>
        <p:spPr>
          <a:xfrm>
            <a:off x="1017493" y="650412"/>
            <a:ext cx="10372165" cy="4801314"/>
          </a:xfrm>
          <a:prstGeom prst="rect">
            <a:avLst/>
          </a:prstGeom>
        </p:spPr>
        <p:txBody>
          <a:bodyPr wrap="square">
            <a:spAutoFit/>
          </a:bodyPr>
          <a:lstStyle/>
          <a:p>
            <a:pPr marL="285750" indent="-285750">
              <a:buFontTx/>
              <a:buChar char="-"/>
            </a:pPr>
            <a:r>
              <a:rPr lang="en-US" dirty="0">
                <a:latin typeface="Times New Roman" panose="02020603050405020304" pitchFamily="18" charset="0"/>
                <a:ea typeface="Calibri" panose="020F0502020204030204" pitchFamily="34" charset="0"/>
                <a:cs typeface="Times New Roman" panose="02020603050405020304" pitchFamily="18" charset="0"/>
              </a:rPr>
              <a:t>F</a:t>
            </a:r>
            <a:r>
              <a:rPr lang="en-US" dirty="0" smtClean="0">
                <a:effectLst/>
                <a:latin typeface="Times New Roman" panose="02020603050405020304" pitchFamily="18" charset="0"/>
                <a:ea typeface="Calibri" panose="020F0502020204030204" pitchFamily="34" charset="0"/>
                <a:cs typeface="Times New Roman" panose="02020603050405020304" pitchFamily="18" charset="0"/>
              </a:rPr>
              <a:t>our rainfall events were taken in 7 to 10 Jan 2015 (Event 1), 17 to 21 Feb 2015 (Event 2), 15 to 16 Apr 2015 (Event 3), and 24 to 26 Jan 2016 (Event 4). Characteristics of these events are summarized in table (4.9).</a:t>
            </a:r>
          </a:p>
          <a:p>
            <a:pPr marL="285750" indent="-285750">
              <a:buFontTx/>
              <a:buChar char="-"/>
            </a:pPr>
            <a:endParaRPr lang="en-US" dirty="0">
              <a:latin typeface="Times New Roman" panose="02020603050405020304" pitchFamily="18" charset="0"/>
              <a:ea typeface="Calibri" panose="020F0502020204030204" pitchFamily="34" charset="0"/>
              <a:cs typeface="Times New Roman" panose="02020603050405020304" pitchFamily="18" charset="0"/>
            </a:endParaRPr>
          </a:p>
          <a:p>
            <a:pPr marL="285750" indent="-285750">
              <a:buFontTx/>
              <a:buChar char="-"/>
            </a:pPr>
            <a:endParaRPr lang="en-US" dirty="0" smtClean="0">
              <a:effectLst/>
              <a:latin typeface="Times New Roman" panose="02020603050405020304" pitchFamily="18" charset="0"/>
              <a:ea typeface="Calibri" panose="020F0502020204030204" pitchFamily="34" charset="0"/>
              <a:cs typeface="Times New Roman" panose="02020603050405020304" pitchFamily="18" charset="0"/>
            </a:endParaRPr>
          </a:p>
          <a:p>
            <a:pPr marL="285750" indent="-285750">
              <a:buFontTx/>
              <a:buChar char="-"/>
            </a:pPr>
            <a:endParaRPr lang="en-US" dirty="0">
              <a:latin typeface="Times New Roman" panose="02020603050405020304" pitchFamily="18" charset="0"/>
              <a:ea typeface="Calibri" panose="020F0502020204030204" pitchFamily="34" charset="0"/>
              <a:cs typeface="Times New Roman" panose="02020603050405020304" pitchFamily="18" charset="0"/>
            </a:endParaRPr>
          </a:p>
          <a:p>
            <a:pPr marL="285750" indent="-285750">
              <a:buFontTx/>
              <a:buChar char="-"/>
            </a:pPr>
            <a:endParaRPr lang="en-US" dirty="0" smtClean="0">
              <a:effectLst/>
              <a:latin typeface="Times New Roman" panose="02020603050405020304" pitchFamily="18" charset="0"/>
              <a:ea typeface="Calibri" panose="020F0502020204030204" pitchFamily="34" charset="0"/>
              <a:cs typeface="Times New Roman" panose="02020603050405020304" pitchFamily="18" charset="0"/>
            </a:endParaRPr>
          </a:p>
          <a:p>
            <a:pPr marL="285750" indent="-285750">
              <a:buFontTx/>
              <a:buChar char="-"/>
            </a:pPr>
            <a:endParaRPr lang="en-US" dirty="0">
              <a:latin typeface="Times New Roman" panose="02020603050405020304" pitchFamily="18" charset="0"/>
              <a:ea typeface="Calibri" panose="020F0502020204030204" pitchFamily="34" charset="0"/>
              <a:cs typeface="Times New Roman" panose="02020603050405020304" pitchFamily="18" charset="0"/>
            </a:endParaRPr>
          </a:p>
          <a:p>
            <a:pPr marL="285750" indent="-285750">
              <a:buFontTx/>
              <a:buChar char="-"/>
            </a:pPr>
            <a:endParaRPr lang="en-US" dirty="0" smtClean="0">
              <a:effectLst/>
              <a:latin typeface="Times New Roman" panose="02020603050405020304" pitchFamily="18" charset="0"/>
              <a:ea typeface="Calibri" panose="020F0502020204030204" pitchFamily="34" charset="0"/>
              <a:cs typeface="Times New Roman" panose="02020603050405020304" pitchFamily="18" charset="0"/>
            </a:endParaRPr>
          </a:p>
          <a:p>
            <a:pPr marL="285750" indent="-285750">
              <a:buFontTx/>
              <a:buChar char="-"/>
            </a:pPr>
            <a:endParaRPr lang="en-US" dirty="0" smtClean="0">
              <a:effectLst/>
              <a:latin typeface="Times New Roman" panose="02020603050405020304" pitchFamily="18" charset="0"/>
              <a:ea typeface="Calibri" panose="020F0502020204030204" pitchFamily="34" charset="0"/>
              <a:cs typeface="Times New Roman" panose="02020603050405020304" pitchFamily="18" charset="0"/>
            </a:endParaRPr>
          </a:p>
          <a:p>
            <a:pPr marL="285750" indent="-285750">
              <a:buFontTx/>
              <a:buChar char="-"/>
            </a:pPr>
            <a:endParaRPr lang="en-US" dirty="0">
              <a:latin typeface="Times New Roman" panose="02020603050405020304" pitchFamily="18" charset="0"/>
              <a:ea typeface="Calibri" panose="020F0502020204030204" pitchFamily="34" charset="0"/>
              <a:cs typeface="Times New Roman" panose="02020603050405020304" pitchFamily="18" charset="0"/>
            </a:endParaRPr>
          </a:p>
          <a:p>
            <a:pPr marL="285750" indent="-285750">
              <a:buFontTx/>
              <a:buChar char="-"/>
            </a:pPr>
            <a:r>
              <a:rPr lang="en-US" dirty="0" smtClean="0">
                <a:latin typeface="Times New Roman" panose="02020603050405020304" pitchFamily="18" charset="0"/>
                <a:cs typeface="Times New Roman" panose="02020603050405020304" pitchFamily="18" charset="0"/>
              </a:rPr>
              <a:t>It </a:t>
            </a:r>
            <a:r>
              <a:rPr lang="en-US" dirty="0">
                <a:latin typeface="Times New Roman" panose="02020603050405020304" pitchFamily="18" charset="0"/>
                <a:cs typeface="Times New Roman" panose="02020603050405020304" pitchFamily="18" charset="0"/>
              </a:rPr>
              <a:t>is apparent that dry conditions prevailed for the four events, since the measured five-day antecedent rainfall was less than 35 mm. Therefore, CN</a:t>
            </a:r>
            <a:r>
              <a:rPr lang="en-US" baseline="-25000" dirty="0">
                <a:latin typeface="Times New Roman" panose="02020603050405020304" pitchFamily="18" charset="0"/>
                <a:cs typeface="Times New Roman" panose="02020603050405020304" pitchFamily="18" charset="0"/>
              </a:rPr>
              <a:t>I</a:t>
            </a:r>
            <a:r>
              <a:rPr lang="en-US" dirty="0">
                <a:latin typeface="Times New Roman" panose="02020603050405020304" pitchFamily="18" charset="0"/>
                <a:cs typeface="Times New Roman" panose="02020603050405020304" pitchFamily="18" charset="0"/>
              </a:rPr>
              <a:t> for (AMC I) </a:t>
            </a:r>
            <a:r>
              <a:rPr lang="en-US" dirty="0" smtClean="0">
                <a:latin typeface="Times New Roman" panose="02020603050405020304" pitchFamily="18" charset="0"/>
                <a:cs typeface="Times New Roman" panose="02020603050405020304" pitchFamily="18" charset="0"/>
              </a:rPr>
              <a:t>is </a:t>
            </a:r>
            <a:r>
              <a:rPr lang="en-US" dirty="0">
                <a:latin typeface="Times New Roman" panose="02020603050405020304" pitchFamily="18" charset="0"/>
                <a:cs typeface="Times New Roman" panose="02020603050405020304" pitchFamily="18" charset="0"/>
              </a:rPr>
              <a:t>equal </a:t>
            </a:r>
            <a:r>
              <a:rPr lang="en-US" dirty="0" smtClean="0">
                <a:latin typeface="Times New Roman" panose="02020603050405020304" pitchFamily="18" charset="0"/>
                <a:cs typeface="Times New Roman" panose="02020603050405020304" pitchFamily="18" charset="0"/>
              </a:rPr>
              <a:t>49.276. Calculations </a:t>
            </a:r>
            <a:r>
              <a:rPr lang="en-US" dirty="0">
                <a:latin typeface="Times New Roman" panose="02020603050405020304" pitchFamily="18" charset="0"/>
                <a:cs typeface="Times New Roman" panose="02020603050405020304" pitchFamily="18" charset="0"/>
              </a:rPr>
              <a:t>are shown in the table (</a:t>
            </a:r>
            <a:r>
              <a:rPr lang="en-US" dirty="0" smtClean="0">
                <a:latin typeface="Times New Roman" panose="02020603050405020304" pitchFamily="18" charset="0"/>
                <a:cs typeface="Times New Roman" panose="02020603050405020304" pitchFamily="18" charset="0"/>
              </a:rPr>
              <a:t>4.10).</a:t>
            </a:r>
            <a:endParaRPr lang="en-US" dirty="0">
              <a:latin typeface="Times New Roman" panose="02020603050405020304" pitchFamily="18" charset="0"/>
              <a:cs typeface="Times New Roman" panose="02020603050405020304" pitchFamily="18" charset="0"/>
            </a:endParaRPr>
          </a:p>
          <a:p>
            <a:r>
              <a:rPr lang="en-US" dirty="0">
                <a:latin typeface="Times New Roman" panose="02020603050405020304" pitchFamily="18" charset="0"/>
                <a:cs typeface="Times New Roman" panose="02020603050405020304" pitchFamily="18" charset="0"/>
              </a:rPr>
              <a:t> </a:t>
            </a:r>
          </a:p>
          <a:p>
            <a:pPr marL="285750" indent="-285750">
              <a:buFontTx/>
              <a:buChar char="-"/>
            </a:pPr>
            <a:endParaRPr lang="en-US" dirty="0" smtClean="0">
              <a:effectLst/>
              <a:latin typeface="Times New Roman" panose="02020603050405020304" pitchFamily="18" charset="0"/>
              <a:ea typeface="Calibri" panose="020F0502020204030204" pitchFamily="34" charset="0"/>
              <a:cs typeface="Times New Roman" panose="02020603050405020304" pitchFamily="18" charset="0"/>
            </a:endParaRPr>
          </a:p>
          <a:p>
            <a:pPr marL="285750" indent="-285750">
              <a:buFontTx/>
              <a:buChar char="-"/>
            </a:pPr>
            <a:endParaRPr lang="en-US" dirty="0"/>
          </a:p>
        </p:txBody>
      </p:sp>
      <p:pic>
        <p:nvPicPr>
          <p:cNvPr id="4" name="Picture 3"/>
          <p:cNvPicPr>
            <a:picLocks noChangeAspect="1"/>
          </p:cNvPicPr>
          <p:nvPr/>
        </p:nvPicPr>
        <p:blipFill>
          <a:blip r:embed="rId2"/>
          <a:stretch>
            <a:fillRect/>
          </a:stretch>
        </p:blipFill>
        <p:spPr>
          <a:xfrm>
            <a:off x="1324229" y="1684804"/>
            <a:ext cx="6477612" cy="1515595"/>
          </a:xfrm>
          <a:prstGeom prst="rect">
            <a:avLst/>
          </a:prstGeom>
        </p:spPr>
      </p:pic>
      <p:sp>
        <p:nvSpPr>
          <p:cNvPr id="5" name="Rectangle 4"/>
          <p:cNvSpPr/>
          <p:nvPr/>
        </p:nvSpPr>
        <p:spPr>
          <a:xfrm>
            <a:off x="1515035" y="3174179"/>
            <a:ext cx="6096000" cy="307777"/>
          </a:xfrm>
          <a:prstGeom prst="rect">
            <a:avLst/>
          </a:prstGeom>
        </p:spPr>
        <p:txBody>
          <a:bodyPr>
            <a:spAutoFit/>
          </a:bodyPr>
          <a:lstStyle/>
          <a:p>
            <a:pPr algn="ctr"/>
            <a:r>
              <a:rPr lang="en-US" sz="1400" b="1" dirty="0" smtClean="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Table 4.9: Characteristics of four rainfall events for Al-</a:t>
            </a:r>
            <a:r>
              <a:rPr lang="en-US" sz="1400" b="1" dirty="0" err="1" smtClean="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Daraja</a:t>
            </a:r>
            <a:r>
              <a:rPr lang="en-US" sz="1400" b="1" dirty="0" smtClean="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catchment.</a:t>
            </a:r>
            <a:endParaRPr lang="en-US" sz="16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p:txBody>
      </p:sp>
      <p:pic>
        <p:nvPicPr>
          <p:cNvPr id="6" name="Picture 5"/>
          <p:cNvPicPr>
            <a:picLocks noChangeAspect="1"/>
          </p:cNvPicPr>
          <p:nvPr/>
        </p:nvPicPr>
        <p:blipFill>
          <a:blip r:embed="rId3"/>
          <a:stretch>
            <a:fillRect/>
          </a:stretch>
        </p:blipFill>
        <p:spPr>
          <a:xfrm>
            <a:off x="1324229" y="4689774"/>
            <a:ext cx="6477612" cy="1389128"/>
          </a:xfrm>
          <a:prstGeom prst="rect">
            <a:avLst/>
          </a:prstGeom>
        </p:spPr>
      </p:pic>
      <p:sp>
        <p:nvSpPr>
          <p:cNvPr id="7" name="Rectangle 6"/>
          <p:cNvSpPr/>
          <p:nvPr/>
        </p:nvSpPr>
        <p:spPr>
          <a:xfrm>
            <a:off x="1515035" y="6078902"/>
            <a:ext cx="6096000" cy="307777"/>
          </a:xfrm>
          <a:prstGeom prst="rect">
            <a:avLst/>
          </a:prstGeom>
        </p:spPr>
        <p:txBody>
          <a:bodyPr>
            <a:spAutoFit/>
          </a:bodyPr>
          <a:lstStyle/>
          <a:p>
            <a:pPr algn="ctr"/>
            <a:r>
              <a:rPr lang="en-US" sz="1400" b="1" dirty="0" smtClean="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Table 4.10: Performance of SCS-CN method for Al-</a:t>
            </a:r>
            <a:r>
              <a:rPr lang="en-US" sz="1400" b="1" dirty="0" err="1" smtClean="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Daraja</a:t>
            </a:r>
            <a:r>
              <a:rPr lang="en-US" sz="1400" b="1" dirty="0" smtClean="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catchment events.</a:t>
            </a:r>
            <a:endParaRPr lang="en-US" sz="16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309214470"/>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bg>
      <p:bgPr>
        <a:gradFill rotWithShape="1">
          <a:gsLst>
            <a:gs pos="100000">
              <a:schemeClr val="accent1">
                <a:lumMod val="20000"/>
                <a:lumOff val="80000"/>
              </a:schemeClr>
            </a:gs>
            <a:gs pos="100000">
              <a:schemeClr val="bg1">
                <a:shade val="64000"/>
                <a:lumMod val="88000"/>
              </a:schemeClr>
            </a:gs>
          </a:gsLst>
          <a:lin ang="5400000" scaled="0"/>
        </a:gradFill>
        <a:effectLst/>
      </p:bgPr>
    </p:bg>
    <p:spTree>
      <p:nvGrpSpPr>
        <p:cNvPr id="1" name=""/>
        <p:cNvGrpSpPr/>
        <p:nvPr/>
      </p:nvGrpSpPr>
      <p:grpSpPr>
        <a:xfrm>
          <a:off x="0" y="0"/>
          <a:ext cx="0" cy="0"/>
          <a:chOff x="0" y="0"/>
          <a:chExt cx="0" cy="0"/>
        </a:xfrm>
      </p:grpSpPr>
      <p:sp>
        <p:nvSpPr>
          <p:cNvPr id="2" name="Rectangle 1"/>
          <p:cNvSpPr/>
          <p:nvPr/>
        </p:nvSpPr>
        <p:spPr>
          <a:xfrm>
            <a:off x="923365" y="798331"/>
            <a:ext cx="9578788" cy="5355312"/>
          </a:xfrm>
          <a:prstGeom prst="rect">
            <a:avLst/>
          </a:prstGeom>
        </p:spPr>
        <p:txBody>
          <a:bodyPr wrap="square">
            <a:spAutoFit/>
          </a:bodyPr>
          <a:lstStyle/>
          <a:p>
            <a:pPr marL="285750" indent="-285750">
              <a:buFontTx/>
              <a:buChar char="-"/>
            </a:pPr>
            <a:r>
              <a:rPr lang="en-US" dirty="0" smtClean="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From the results for Al-</a:t>
            </a:r>
            <a:r>
              <a:rPr lang="en-US" dirty="0" err="1" smtClean="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Daraja</a:t>
            </a:r>
            <a:r>
              <a:rPr lang="en-US" dirty="0" smtClean="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Catchment that Shawn from table (4.10), Depth deviation ranged between 6.52% to 32.18% which is give an accurate to determine Runoff volume based on SCS-CN method 86 %.</a:t>
            </a:r>
          </a:p>
          <a:p>
            <a:pPr marL="285750" indent="-285750">
              <a:buFontTx/>
              <a:buChar char="-"/>
            </a:pPr>
            <a:endParaRPr lang="en-US" dirty="0">
              <a:solidFill>
                <a:srgbClr val="000000"/>
              </a:solidFill>
              <a:latin typeface="Times New Roman" panose="02020603050405020304" pitchFamily="18" charset="0"/>
              <a:ea typeface="Calibri" panose="020F0502020204030204" pitchFamily="34" charset="0"/>
              <a:cs typeface="Times New Roman" panose="02020603050405020304" pitchFamily="18" charset="0"/>
            </a:endParaRPr>
          </a:p>
          <a:p>
            <a:pPr marL="285750" indent="-285750">
              <a:buFontTx/>
              <a:buChar char="-"/>
            </a:pPr>
            <a:r>
              <a:rPr lang="en-US" dirty="0" smtClean="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For Al-</a:t>
            </a:r>
            <a:r>
              <a:rPr lang="en-US" dirty="0" err="1" smtClean="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Faria</a:t>
            </a:r>
            <a:r>
              <a:rPr lang="en-US" dirty="0" smtClean="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Catchment, </a:t>
            </a:r>
            <a:r>
              <a:rPr lang="en-US" dirty="0">
                <a:latin typeface="Times New Roman" panose="02020603050405020304" pitchFamily="18" charset="0"/>
                <a:cs typeface="Times New Roman" panose="02020603050405020304" pitchFamily="18" charset="0"/>
              </a:rPr>
              <a:t>Depth deviation ranged between 34.08% to 50% which is give an accurate to determine Runoff volume based on SCS-CN method 57%.</a:t>
            </a:r>
          </a:p>
          <a:p>
            <a:pPr marL="285750" indent="-285750">
              <a:buFontTx/>
              <a:buChar char="-"/>
            </a:pPr>
            <a:endParaRPr lang="en-US" dirty="0" smtClean="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p>
            <a:pPr marL="285750" indent="-285750">
              <a:buFontTx/>
              <a:buChar char="-"/>
            </a:pPr>
            <a:r>
              <a:rPr lang="en-US" dirty="0" smtClean="0">
                <a:solidFill>
                  <a:srgbClr val="000000"/>
                </a:solidFill>
                <a:latin typeface="Times New Roman" panose="02020603050405020304" pitchFamily="18" charset="0"/>
                <a:ea typeface="Calibri" panose="020F0502020204030204" pitchFamily="34" charset="0"/>
                <a:cs typeface="Times New Roman" panose="02020603050405020304" pitchFamily="18" charset="0"/>
              </a:rPr>
              <a:t>For Al-</a:t>
            </a:r>
            <a:r>
              <a:rPr lang="en-US" dirty="0" err="1" smtClean="0">
                <a:solidFill>
                  <a:srgbClr val="000000"/>
                </a:solidFill>
                <a:latin typeface="Times New Roman" panose="02020603050405020304" pitchFamily="18" charset="0"/>
                <a:ea typeface="Calibri" panose="020F0502020204030204" pitchFamily="34" charset="0"/>
                <a:cs typeface="Times New Roman" panose="02020603050405020304" pitchFamily="18" charset="0"/>
              </a:rPr>
              <a:t>Mukallak</a:t>
            </a:r>
            <a:r>
              <a:rPr lang="en-US" dirty="0" smtClean="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Catchment, </a:t>
            </a:r>
            <a:r>
              <a:rPr lang="en-US" dirty="0">
                <a:latin typeface="Times New Roman" panose="02020603050405020304" pitchFamily="18" charset="0"/>
                <a:cs typeface="Times New Roman" panose="02020603050405020304" pitchFamily="18" charset="0"/>
              </a:rPr>
              <a:t>Depth deviation is equaled to 7.2 % which is give an accurate to determine Runoff volume based on SCS-CN method 92.8 </a:t>
            </a:r>
            <a:r>
              <a:rPr lang="en-US" dirty="0" smtClean="0">
                <a:latin typeface="Times New Roman" panose="02020603050405020304" pitchFamily="18" charset="0"/>
                <a:cs typeface="Times New Roman" panose="02020603050405020304" pitchFamily="18" charset="0"/>
              </a:rPr>
              <a:t>%.</a:t>
            </a:r>
          </a:p>
          <a:p>
            <a:pPr marL="285750" indent="-285750">
              <a:buFontTx/>
              <a:buChar char="-"/>
            </a:pPr>
            <a:endParaRPr lang="en-US" dirty="0">
              <a:latin typeface="Times New Roman" panose="02020603050405020304" pitchFamily="18" charset="0"/>
              <a:cs typeface="Times New Roman" panose="02020603050405020304" pitchFamily="18" charset="0"/>
            </a:endParaRPr>
          </a:p>
          <a:p>
            <a:pPr marL="285750" indent="-285750">
              <a:buFontTx/>
              <a:buChar char="-"/>
            </a:pPr>
            <a:endParaRPr lang="en-US" dirty="0" smtClean="0">
              <a:latin typeface="Times New Roman" panose="02020603050405020304" pitchFamily="18" charset="0"/>
              <a:cs typeface="Times New Roman" panose="02020603050405020304" pitchFamily="18" charset="0"/>
            </a:endParaRPr>
          </a:p>
          <a:p>
            <a:pPr marL="285750" indent="-285750">
              <a:buFontTx/>
              <a:buChar char="-"/>
            </a:pPr>
            <a:r>
              <a:rPr lang="en-US" dirty="0" smtClean="0">
                <a:latin typeface="Times New Roman" panose="02020603050405020304" pitchFamily="18" charset="0"/>
                <a:cs typeface="Times New Roman" panose="02020603050405020304" pitchFamily="18" charset="0"/>
              </a:rPr>
              <a:t>By </a:t>
            </a:r>
            <a:r>
              <a:rPr lang="en-US" dirty="0">
                <a:latin typeface="Times New Roman" panose="02020603050405020304" pitchFamily="18" charset="0"/>
                <a:cs typeface="Times New Roman" panose="02020603050405020304" pitchFamily="18" charset="0"/>
              </a:rPr>
              <a:t>considering all the rainfall events, the accuracy of the proposed approach in estimating direct surface runoff is found to be about 79 %. This value is good enough to assume the applicability of the SCS-CN method in predicting runoff generation amounts for West-Bank districts after taking into consideration that the effects of evapotranspiration in </a:t>
            </a:r>
            <a:r>
              <a:rPr lang="en-US" dirty="0" smtClean="0">
                <a:latin typeface="Times New Roman" panose="02020603050405020304" pitchFamily="18" charset="0"/>
                <a:cs typeface="Times New Roman" panose="02020603050405020304" pitchFamily="18" charset="0"/>
              </a:rPr>
              <a:t>negligible.</a:t>
            </a:r>
          </a:p>
          <a:p>
            <a:endParaRPr lang="en-US" dirty="0">
              <a:latin typeface="Times New Roman" panose="02020603050405020304" pitchFamily="18" charset="0"/>
              <a:cs typeface="Times New Roman" panose="02020603050405020304" pitchFamily="18" charset="0"/>
            </a:endParaRPr>
          </a:p>
          <a:p>
            <a:r>
              <a:rPr lang="en-US" dirty="0">
                <a:latin typeface="Times New Roman" panose="02020603050405020304" pitchFamily="18" charset="0"/>
                <a:cs typeface="Times New Roman" panose="02020603050405020304" pitchFamily="18" charset="0"/>
              </a:rPr>
              <a:t> </a:t>
            </a:r>
          </a:p>
          <a:p>
            <a:pPr marL="285750" indent="-285750">
              <a:buFontTx/>
              <a:buChar char="-"/>
            </a:pPr>
            <a:endParaRPr lang="en-US" dirty="0">
              <a:latin typeface="Times New Roman" panose="02020603050405020304" pitchFamily="18" charset="0"/>
              <a:cs typeface="Times New Roman" panose="02020603050405020304" pitchFamily="18" charset="0"/>
            </a:endParaRPr>
          </a:p>
          <a:p>
            <a:pPr marL="285750" indent="-285750">
              <a:buFontTx/>
              <a:buChar char="-"/>
            </a:pPr>
            <a:endParaRPr lang="en-US"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651787338"/>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bg>
      <p:bgPr>
        <a:gradFill rotWithShape="1">
          <a:gsLst>
            <a:gs pos="100000">
              <a:schemeClr val="accent1">
                <a:lumMod val="20000"/>
                <a:lumOff val="80000"/>
              </a:schemeClr>
            </a:gs>
            <a:gs pos="100000">
              <a:schemeClr val="bg1">
                <a:shade val="64000"/>
                <a:lumMod val="88000"/>
              </a:schemeClr>
            </a:gs>
          </a:gsLst>
          <a:lin ang="5400000" scaled="0"/>
        </a:gradFill>
        <a:effectLst/>
      </p:bgPr>
    </p:bg>
    <p:spTree>
      <p:nvGrpSpPr>
        <p:cNvPr id="1" name=""/>
        <p:cNvGrpSpPr/>
        <p:nvPr/>
      </p:nvGrpSpPr>
      <p:grpSpPr>
        <a:xfrm>
          <a:off x="0" y="0"/>
          <a:ext cx="0" cy="0"/>
          <a:chOff x="0" y="0"/>
          <a:chExt cx="0" cy="0"/>
        </a:xfrm>
      </p:grpSpPr>
      <p:sp>
        <p:nvSpPr>
          <p:cNvPr id="2" name="TextBox 1"/>
          <p:cNvSpPr txBox="1"/>
          <p:nvPr/>
        </p:nvSpPr>
        <p:spPr>
          <a:xfrm>
            <a:off x="2528046" y="121023"/>
            <a:ext cx="7218258" cy="923330"/>
          </a:xfrm>
          <a:prstGeom prst="rect">
            <a:avLst/>
          </a:prstGeom>
          <a:noFill/>
        </p:spPr>
        <p:txBody>
          <a:bodyPr wrap="none" rtlCol="0">
            <a:spAutoFit/>
          </a:bodyPr>
          <a:lstStyle/>
          <a:p>
            <a:r>
              <a:rPr lang="en-US" sz="5400" u="sng" dirty="0" smtClean="0"/>
              <a:t>Analysis of Runoff Depths</a:t>
            </a:r>
            <a:endParaRPr lang="en-US" sz="5400" u="sng" dirty="0"/>
          </a:p>
        </p:txBody>
      </p:sp>
      <p:sp>
        <p:nvSpPr>
          <p:cNvPr id="3" name="Rectangle 2"/>
          <p:cNvSpPr/>
          <p:nvPr/>
        </p:nvSpPr>
        <p:spPr>
          <a:xfrm>
            <a:off x="618036" y="1375193"/>
            <a:ext cx="11044081" cy="4924425"/>
          </a:xfrm>
          <a:prstGeom prst="rect">
            <a:avLst/>
          </a:prstGeom>
        </p:spPr>
        <p:txBody>
          <a:bodyPr wrap="square">
            <a:spAutoFit/>
          </a:bodyPr>
          <a:lstStyle/>
          <a:p>
            <a:pPr marL="457200" indent="-457200">
              <a:buFontTx/>
              <a:buChar char="-"/>
            </a:pPr>
            <a:r>
              <a:rPr lang="en-US" sz="2800" b="1"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Growing </a:t>
            </a:r>
            <a:r>
              <a:rPr lang="en-US" sz="2800"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Season-Dry Condition (AMC </a:t>
            </a:r>
            <a:r>
              <a:rPr lang="en-US" sz="2800" b="1"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I)</a:t>
            </a:r>
            <a:br>
              <a:rPr lang="en-US" sz="2800" b="1"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br>
            <a:endParaRPr lang="en-US" sz="2800" b="1"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endParaRPr>
          </a:p>
          <a:p>
            <a:pPr lvl="0"/>
            <a:r>
              <a:rPr lang="en-US" dirty="0" smtClean="0">
                <a:latin typeface="Times New Roman" panose="02020603050405020304" pitchFamily="18" charset="0"/>
                <a:cs typeface="Times New Roman" panose="02020603050405020304" pitchFamily="18" charset="0"/>
              </a:rPr>
              <a:t>For </a:t>
            </a:r>
            <a:r>
              <a:rPr lang="en-US" dirty="0">
                <a:latin typeface="Times New Roman" panose="02020603050405020304" pitchFamily="18" charset="0"/>
                <a:cs typeface="Times New Roman" panose="02020603050405020304" pitchFamily="18" charset="0"/>
              </a:rPr>
              <a:t>Dry conditions (Growing Season) we choose the storm at January 6</a:t>
            </a:r>
            <a:r>
              <a:rPr lang="en-US" baseline="30000" dirty="0">
                <a:latin typeface="Times New Roman" panose="02020603050405020304" pitchFamily="18" charset="0"/>
                <a:cs typeface="Times New Roman" panose="02020603050405020304" pitchFamily="18" charset="0"/>
              </a:rPr>
              <a:t>th</a:t>
            </a:r>
            <a:r>
              <a:rPr lang="en-US" baseline="-25000" dirty="0">
                <a:latin typeface="Times New Roman" panose="02020603050405020304" pitchFamily="18" charset="0"/>
                <a:cs typeface="Times New Roman" panose="02020603050405020304" pitchFamily="18" charset="0"/>
              </a:rPr>
              <a:t> </a:t>
            </a:r>
            <a:r>
              <a:rPr lang="en-US" dirty="0">
                <a:latin typeface="Times New Roman" panose="02020603050405020304" pitchFamily="18" charset="0"/>
                <a:cs typeface="Times New Roman" panose="02020603050405020304" pitchFamily="18" charset="0"/>
              </a:rPr>
              <a:t>in Jenin </a:t>
            </a:r>
            <a:r>
              <a:rPr lang="en-US" dirty="0" smtClean="0">
                <a:latin typeface="Times New Roman" panose="02020603050405020304" pitchFamily="18" charset="0"/>
                <a:cs typeface="Times New Roman" panose="02020603050405020304" pitchFamily="18" charset="0"/>
              </a:rPr>
              <a:t>District, day </a:t>
            </a:r>
            <a:r>
              <a:rPr lang="en-US" dirty="0">
                <a:latin typeface="Times New Roman" panose="02020603050405020304" pitchFamily="18" charset="0"/>
                <a:cs typeface="Times New Roman" panose="02020603050405020304" pitchFamily="18" charset="0"/>
              </a:rPr>
              <a:t>of storm and the five days previous rainfall depths are as the following table </a:t>
            </a:r>
            <a:r>
              <a:rPr lang="en-US" dirty="0" smtClean="0">
                <a:latin typeface="Times New Roman" panose="02020603050405020304" pitchFamily="18" charset="0"/>
                <a:cs typeface="Times New Roman" panose="02020603050405020304" pitchFamily="18" charset="0"/>
              </a:rPr>
              <a:t>(4.10):</a:t>
            </a:r>
          </a:p>
          <a:p>
            <a:pPr lvl="0"/>
            <a:endParaRPr lang="en-US" dirty="0">
              <a:latin typeface="Times New Roman" panose="02020603050405020304" pitchFamily="18" charset="0"/>
              <a:cs typeface="Times New Roman" panose="02020603050405020304" pitchFamily="18" charset="0"/>
            </a:endParaRPr>
          </a:p>
          <a:p>
            <a:pPr lvl="0"/>
            <a:endParaRPr lang="en-US" dirty="0" smtClean="0">
              <a:latin typeface="Times New Roman" panose="02020603050405020304" pitchFamily="18" charset="0"/>
              <a:cs typeface="Times New Roman" panose="02020603050405020304" pitchFamily="18" charset="0"/>
            </a:endParaRPr>
          </a:p>
          <a:p>
            <a:pPr lvl="0"/>
            <a:endParaRPr lang="en-US" dirty="0">
              <a:latin typeface="Times New Roman" panose="02020603050405020304" pitchFamily="18" charset="0"/>
              <a:cs typeface="Times New Roman" panose="02020603050405020304" pitchFamily="18" charset="0"/>
            </a:endParaRPr>
          </a:p>
          <a:p>
            <a:pPr lvl="0"/>
            <a:endParaRPr lang="en-US" dirty="0" smtClean="0">
              <a:latin typeface="Times New Roman" panose="02020603050405020304" pitchFamily="18" charset="0"/>
              <a:cs typeface="Times New Roman" panose="02020603050405020304" pitchFamily="18" charset="0"/>
            </a:endParaRPr>
          </a:p>
          <a:p>
            <a:pPr lvl="0"/>
            <a:endParaRPr lang="en-US" dirty="0">
              <a:latin typeface="Times New Roman" panose="02020603050405020304" pitchFamily="18" charset="0"/>
              <a:cs typeface="Times New Roman" panose="02020603050405020304" pitchFamily="18" charset="0"/>
            </a:endParaRPr>
          </a:p>
          <a:p>
            <a:pPr lvl="0"/>
            <a:r>
              <a:rPr lang="en-US" dirty="0">
                <a:latin typeface="Times New Roman" panose="02020603050405020304" pitchFamily="18" charset="0"/>
                <a:cs typeface="Times New Roman" panose="02020603050405020304" pitchFamily="18" charset="0"/>
              </a:rPr>
              <a:t>T</a:t>
            </a:r>
            <a:r>
              <a:rPr lang="en-US" dirty="0" smtClean="0">
                <a:latin typeface="Times New Roman" panose="02020603050405020304" pitchFamily="18" charset="0"/>
                <a:cs typeface="Times New Roman" panose="02020603050405020304" pitchFamily="18" charset="0"/>
              </a:rPr>
              <a:t>he </a:t>
            </a:r>
            <a:r>
              <a:rPr lang="en-US" dirty="0">
                <a:latin typeface="Times New Roman" panose="02020603050405020304" pitchFamily="18" charset="0"/>
                <a:cs typeface="Times New Roman" panose="02020603050405020304" pitchFamily="18" charset="0"/>
              </a:rPr>
              <a:t>s</a:t>
            </a:r>
            <a:r>
              <a:rPr lang="en-US" dirty="0" smtClean="0">
                <a:latin typeface="Times New Roman" panose="02020603050405020304" pitchFamily="18" charset="0"/>
                <a:cs typeface="Times New Roman" panose="02020603050405020304" pitchFamily="18" charset="0"/>
              </a:rPr>
              <a:t>um </a:t>
            </a:r>
            <a:r>
              <a:rPr lang="en-US" dirty="0">
                <a:latin typeface="Times New Roman" panose="02020603050405020304" pitchFamily="18" charset="0"/>
                <a:cs typeface="Times New Roman" panose="02020603050405020304" pitchFamily="18" charset="0"/>
              </a:rPr>
              <a:t>of the previous five days which equal to 21.2 mm which is less than 36 mm</a:t>
            </a:r>
            <a:r>
              <a:rPr lang="en-US" dirty="0" smtClean="0">
                <a:latin typeface="Times New Roman" panose="02020603050405020304" pitchFamily="18" charset="0"/>
                <a:cs typeface="Times New Roman" panose="02020603050405020304" pitchFamily="18" charset="0"/>
              </a:rPr>
              <a:t>.</a:t>
            </a:r>
            <a:r>
              <a:rPr lang="en-US" dirty="0"/>
              <a:t> </a:t>
            </a:r>
            <a:endParaRPr lang="en-US" dirty="0" smtClean="0"/>
          </a:p>
          <a:p>
            <a:pPr lvl="0"/>
            <a:endParaRPr lang="en-US" dirty="0" smtClean="0">
              <a:latin typeface="Times New Roman" panose="02020603050405020304" pitchFamily="18" charset="0"/>
              <a:cs typeface="Times New Roman" panose="02020603050405020304" pitchFamily="18" charset="0"/>
            </a:endParaRPr>
          </a:p>
          <a:p>
            <a:pPr lvl="0"/>
            <a:r>
              <a:rPr lang="en-US" dirty="0" smtClean="0">
                <a:latin typeface="Times New Roman" panose="02020603050405020304" pitchFamily="18" charset="0"/>
                <a:cs typeface="Times New Roman" panose="02020603050405020304" pitchFamily="18" charset="0"/>
              </a:rPr>
              <a:t>Curve </a:t>
            </a:r>
            <a:r>
              <a:rPr lang="en-US" dirty="0">
                <a:latin typeface="Times New Roman" panose="02020603050405020304" pitchFamily="18" charset="0"/>
                <a:cs typeface="Times New Roman" panose="02020603050405020304" pitchFamily="18" charset="0"/>
              </a:rPr>
              <a:t>Number for Jenin District is CN</a:t>
            </a:r>
            <a:r>
              <a:rPr lang="en-US" baseline="-25000" dirty="0">
                <a:latin typeface="Times New Roman" panose="02020603050405020304" pitchFamily="18" charset="0"/>
                <a:cs typeface="Times New Roman" panose="02020603050405020304" pitchFamily="18" charset="0"/>
              </a:rPr>
              <a:t>I</a:t>
            </a:r>
            <a:r>
              <a:rPr lang="en-US" dirty="0">
                <a:latin typeface="Times New Roman" panose="02020603050405020304" pitchFamily="18" charset="0"/>
                <a:cs typeface="Times New Roman" panose="02020603050405020304" pitchFamily="18" charset="0"/>
              </a:rPr>
              <a:t> equal to 59.6154</a:t>
            </a:r>
            <a:br>
              <a:rPr lang="en-US" dirty="0">
                <a:latin typeface="Times New Roman" panose="02020603050405020304" pitchFamily="18" charset="0"/>
                <a:cs typeface="Times New Roman" panose="02020603050405020304" pitchFamily="18" charset="0"/>
              </a:rPr>
            </a:br>
            <a:endParaRPr lang="en-US" dirty="0">
              <a:latin typeface="Times New Roman" panose="02020603050405020304" pitchFamily="18" charset="0"/>
              <a:cs typeface="Times New Roman" panose="02020603050405020304" pitchFamily="18" charset="0"/>
            </a:endParaRPr>
          </a:p>
          <a:p>
            <a:r>
              <a:rPr lang="en-US" dirty="0" smtClean="0">
                <a:solidFill>
                  <a:srgbClr val="000000"/>
                </a:solidFill>
                <a:latin typeface="Times New Roman" panose="02020603050405020304" pitchFamily="18" charset="0"/>
                <a:cs typeface="Times New Roman" panose="02020603050405020304" pitchFamily="18" charset="0"/>
              </a:rPr>
              <a:t>S=</a:t>
            </a:r>
            <a:r>
              <a:rPr lang="en-US" dirty="0" smtClean="0">
                <a:latin typeface="Times New Roman" panose="02020603050405020304" pitchFamily="18" charset="0"/>
                <a:cs typeface="Times New Roman" panose="02020603050405020304" pitchFamily="18" charset="0"/>
              </a:rPr>
              <a:t>172.064                              </a:t>
            </a:r>
            <a:r>
              <a:rPr lang="en-US" dirty="0" err="1" smtClean="0">
                <a:latin typeface="Times New Roman" panose="02020603050405020304" pitchFamily="18" charset="0"/>
                <a:cs typeface="Times New Roman" panose="02020603050405020304" pitchFamily="18" charset="0"/>
              </a:rPr>
              <a:t>I</a:t>
            </a:r>
            <a:r>
              <a:rPr lang="en-US" baseline="-25000" dirty="0" err="1" smtClean="0">
                <a:latin typeface="Times New Roman" panose="02020603050405020304" pitchFamily="18" charset="0"/>
                <a:cs typeface="Times New Roman" panose="02020603050405020304" pitchFamily="18" charset="0"/>
              </a:rPr>
              <a:t>a</a:t>
            </a:r>
            <a:r>
              <a:rPr lang="en-US" baseline="-25000" dirty="0" smtClean="0">
                <a:latin typeface="Times New Roman" panose="02020603050405020304" pitchFamily="18" charset="0"/>
                <a:cs typeface="Times New Roman" panose="02020603050405020304" pitchFamily="18" charset="0"/>
              </a:rPr>
              <a:t> </a:t>
            </a:r>
            <a:r>
              <a:rPr lang="en-US" dirty="0">
                <a:latin typeface="Times New Roman" panose="02020603050405020304" pitchFamily="18" charset="0"/>
                <a:cs typeface="Times New Roman" panose="02020603050405020304" pitchFamily="18" charset="0"/>
              </a:rPr>
              <a:t>= 34.412 </a:t>
            </a:r>
            <a:r>
              <a:rPr lang="en-US" dirty="0" smtClean="0">
                <a:latin typeface="Times New Roman" panose="02020603050405020304" pitchFamily="18" charset="0"/>
                <a:cs typeface="Times New Roman" panose="02020603050405020304" pitchFamily="18" charset="0"/>
              </a:rPr>
              <a:t>mm.                              P </a:t>
            </a:r>
            <a:r>
              <a:rPr lang="en-US" dirty="0">
                <a:latin typeface="Times New Roman" panose="02020603050405020304" pitchFamily="18" charset="0"/>
                <a:cs typeface="Times New Roman" panose="02020603050405020304" pitchFamily="18" charset="0"/>
              </a:rPr>
              <a:t>= 52.2 mm</a:t>
            </a:r>
            <a:r>
              <a:rPr lang="en-US" dirty="0" smtClean="0">
                <a:latin typeface="Times New Roman" panose="02020603050405020304" pitchFamily="18" charset="0"/>
                <a:cs typeface="Times New Roman" panose="02020603050405020304" pitchFamily="18" charset="0"/>
              </a:rPr>
              <a:t>.</a:t>
            </a:r>
          </a:p>
          <a:p>
            <a:endParaRPr lang="en-US" dirty="0" smtClean="0">
              <a:latin typeface="Times New Roman" panose="02020603050405020304" pitchFamily="18" charset="0"/>
              <a:cs typeface="Times New Roman" panose="02020603050405020304" pitchFamily="18" charset="0"/>
            </a:endParaRPr>
          </a:p>
          <a:p>
            <a:pPr algn="ctr"/>
            <a:r>
              <a:rPr lang="en-US" sz="2400" b="1" dirty="0">
                <a:latin typeface="Times New Roman" panose="02020603050405020304" pitchFamily="18" charset="0"/>
                <a:cs typeface="Times New Roman" panose="02020603050405020304" pitchFamily="18" charset="0"/>
              </a:rPr>
              <a:t>P </a:t>
            </a:r>
            <a:r>
              <a:rPr lang="ar-SA" sz="2400" b="1" dirty="0">
                <a:cs typeface="+mj-cs"/>
              </a:rPr>
              <a:t>&lt;</a:t>
            </a:r>
            <a:r>
              <a:rPr lang="en-US" sz="2400" b="1" dirty="0">
                <a:cs typeface="+mj-cs"/>
              </a:rPr>
              <a:t> </a:t>
            </a:r>
            <a:r>
              <a:rPr lang="en-US" sz="2400" b="1" dirty="0" err="1">
                <a:latin typeface="Times New Roman" panose="02020603050405020304" pitchFamily="18" charset="0"/>
                <a:cs typeface="+mj-cs"/>
              </a:rPr>
              <a:t>I</a:t>
            </a:r>
            <a:r>
              <a:rPr lang="en-US" sz="2400" b="1" baseline="-25000" dirty="0" err="1">
                <a:latin typeface="Times New Roman" panose="02020603050405020304" pitchFamily="18" charset="0"/>
                <a:cs typeface="+mj-cs"/>
              </a:rPr>
              <a:t>a</a:t>
            </a:r>
            <a:r>
              <a:rPr lang="en-US" sz="2400" b="1" baseline="-25000" dirty="0">
                <a:latin typeface="Times New Roman" panose="02020603050405020304" pitchFamily="18" charset="0"/>
                <a:cs typeface="+mj-cs"/>
              </a:rPr>
              <a:t> </a:t>
            </a:r>
            <a:r>
              <a:rPr lang="en-US" sz="2400" b="1" dirty="0">
                <a:latin typeface="Times New Roman" panose="02020603050405020304" pitchFamily="18" charset="0"/>
                <a:cs typeface="+mj-cs"/>
              </a:rPr>
              <a:t>            </a:t>
            </a:r>
            <a:r>
              <a:rPr lang="en-US" sz="2400" b="1" dirty="0">
                <a:latin typeface="Times New Roman" panose="02020603050405020304" pitchFamily="18" charset="0"/>
                <a:cs typeface="Times New Roman" panose="02020603050405020304" pitchFamily="18" charset="0"/>
              </a:rPr>
              <a:t>there is Runoff</a:t>
            </a:r>
            <a:r>
              <a:rPr lang="en-US" sz="2400" b="1" dirty="0" smtClean="0">
                <a:cs typeface="+mj-cs"/>
              </a:rPr>
              <a:t>.</a:t>
            </a:r>
            <a:endParaRPr lang="en-US" sz="2400" b="1" dirty="0">
              <a:cs typeface="+mj-cs"/>
            </a:endParaRPr>
          </a:p>
        </p:txBody>
      </p:sp>
      <p:pic>
        <p:nvPicPr>
          <p:cNvPr id="4" name="Picture 3"/>
          <p:cNvPicPr>
            <a:picLocks noChangeAspect="1"/>
          </p:cNvPicPr>
          <p:nvPr/>
        </p:nvPicPr>
        <p:blipFill>
          <a:blip r:embed="rId2"/>
          <a:stretch>
            <a:fillRect/>
          </a:stretch>
        </p:blipFill>
        <p:spPr>
          <a:xfrm>
            <a:off x="2491372" y="2910056"/>
            <a:ext cx="7254932" cy="785644"/>
          </a:xfrm>
          <a:prstGeom prst="rect">
            <a:avLst/>
          </a:prstGeom>
        </p:spPr>
      </p:pic>
      <p:sp>
        <p:nvSpPr>
          <p:cNvPr id="5" name="Rectangle 4"/>
          <p:cNvSpPr/>
          <p:nvPr/>
        </p:nvSpPr>
        <p:spPr>
          <a:xfrm>
            <a:off x="3070838" y="3666565"/>
            <a:ext cx="6096000" cy="307777"/>
          </a:xfrm>
          <a:prstGeom prst="rect">
            <a:avLst/>
          </a:prstGeom>
        </p:spPr>
        <p:txBody>
          <a:bodyPr>
            <a:spAutoFit/>
          </a:bodyPr>
          <a:lstStyle/>
          <a:p>
            <a:pPr marL="457200" marR="0" algn="ctr">
              <a:spcBef>
                <a:spcPts val="0"/>
              </a:spcBef>
              <a:spcAft>
                <a:spcPts val="600"/>
              </a:spcAft>
            </a:pPr>
            <a:r>
              <a:rPr lang="en-US" sz="1400" b="1" dirty="0">
                <a:solidFill>
                  <a:srgbClr val="000000"/>
                </a:solidFill>
                <a:latin typeface="Times New Roman" panose="02020603050405020304" pitchFamily="18" charset="0"/>
                <a:ea typeface="Calibri" panose="020F0502020204030204" pitchFamily="34" charset="0"/>
                <a:cs typeface="Arial" panose="020B0604020202020204" pitchFamily="34" charset="0"/>
              </a:rPr>
              <a:t>Table 4.16: 6</a:t>
            </a:r>
            <a:r>
              <a:rPr lang="en-US" sz="1400" b="1" baseline="30000" dirty="0">
                <a:solidFill>
                  <a:srgbClr val="000000"/>
                </a:solidFill>
                <a:latin typeface="Times New Roman" panose="02020603050405020304" pitchFamily="18" charset="0"/>
                <a:ea typeface="Calibri" panose="020F0502020204030204" pitchFamily="34" charset="0"/>
                <a:cs typeface="Arial" panose="020B0604020202020204" pitchFamily="34" charset="0"/>
              </a:rPr>
              <a:t>th</a:t>
            </a:r>
            <a:r>
              <a:rPr lang="en-US" sz="1400" b="1" dirty="0">
                <a:solidFill>
                  <a:srgbClr val="000000"/>
                </a:solidFill>
                <a:latin typeface="Times New Roman" panose="02020603050405020304" pitchFamily="18" charset="0"/>
                <a:ea typeface="Calibri" panose="020F0502020204030204" pitchFamily="34" charset="0"/>
                <a:cs typeface="Arial" panose="020B0604020202020204" pitchFamily="34" charset="0"/>
              </a:rPr>
              <a:t> January 2015 and five days previously in </a:t>
            </a:r>
            <a:r>
              <a:rPr lang="en-US" sz="1400" b="1" dirty="0" smtClean="0">
                <a:solidFill>
                  <a:srgbClr val="000000"/>
                </a:solidFill>
                <a:latin typeface="Times New Roman" panose="02020603050405020304" pitchFamily="18" charset="0"/>
                <a:ea typeface="Calibri" panose="020F0502020204030204" pitchFamily="34" charset="0"/>
                <a:cs typeface="Arial" panose="020B0604020202020204" pitchFamily="34" charset="0"/>
              </a:rPr>
              <a:t>Jenin</a:t>
            </a:r>
            <a:endParaRPr lang="en-US" sz="1600"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68910719"/>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bg>
      <p:bgPr>
        <a:gradFill rotWithShape="1">
          <a:gsLst>
            <a:gs pos="100000">
              <a:schemeClr val="accent1">
                <a:lumMod val="20000"/>
                <a:lumOff val="80000"/>
              </a:schemeClr>
            </a:gs>
            <a:gs pos="100000">
              <a:schemeClr val="bg1">
                <a:shade val="64000"/>
                <a:lumMod val="88000"/>
              </a:schemeClr>
            </a:gs>
          </a:gsLst>
          <a:lin ang="5400000" scaled="0"/>
        </a:gradFill>
        <a:effectLst/>
      </p:bgPr>
    </p:bg>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Rectangle 1"/>
              <p:cNvSpPr/>
              <p:nvPr/>
            </p:nvSpPr>
            <p:spPr>
              <a:xfrm>
                <a:off x="900175" y="503482"/>
                <a:ext cx="7155254" cy="2727734"/>
              </a:xfrm>
              <a:prstGeom prst="rect">
                <a:avLst/>
              </a:prstGeom>
            </p:spPr>
            <p:txBody>
              <a:bodyPr wrap="square">
                <a:spAutoFit/>
              </a:bodyPr>
              <a:lstStyle/>
              <a:p>
                <a14:m>
                  <m:oMath xmlns:m="http://schemas.openxmlformats.org/officeDocument/2006/math">
                    <m:r>
                      <a:rPr lang="en-US" sz="2000" i="1" smtClean="0">
                        <a:latin typeface="Cambria Math" panose="02040503050406030204" pitchFamily="18" charset="0"/>
                      </a:rPr>
                      <m:t>𝑄</m:t>
                    </m:r>
                    <m:r>
                      <a:rPr lang="en-US" sz="2000" i="0">
                        <a:latin typeface="Cambria Math" panose="02040503050406030204" pitchFamily="18" charset="0"/>
                      </a:rPr>
                      <m:t>=</m:t>
                    </m:r>
                    <m:f>
                      <m:fPr>
                        <m:ctrlPr>
                          <a:rPr lang="en-US" sz="2000" i="1">
                            <a:latin typeface="Cambria Math" panose="02040503050406030204" pitchFamily="18" charset="0"/>
                          </a:rPr>
                        </m:ctrlPr>
                      </m:fPr>
                      <m:num>
                        <m:sSup>
                          <m:sSupPr>
                            <m:ctrlPr>
                              <a:rPr lang="en-US" sz="2000" i="1">
                                <a:latin typeface="Cambria Math" panose="02040503050406030204" pitchFamily="18" charset="0"/>
                              </a:rPr>
                            </m:ctrlPr>
                          </m:sSupPr>
                          <m:e>
                            <m:d>
                              <m:dPr>
                                <m:ctrlPr>
                                  <a:rPr lang="en-US" sz="2000" i="1">
                                    <a:latin typeface="Cambria Math" panose="02040503050406030204" pitchFamily="18" charset="0"/>
                                  </a:rPr>
                                </m:ctrlPr>
                              </m:dPr>
                              <m:e>
                                <m:r>
                                  <a:rPr lang="en-US" sz="2000" i="1">
                                    <a:latin typeface="Cambria Math" panose="02040503050406030204" pitchFamily="18" charset="0"/>
                                  </a:rPr>
                                  <m:t>𝑃</m:t>
                                </m:r>
                                <m:r>
                                  <a:rPr lang="en-US" sz="2000" i="0">
                                    <a:latin typeface="Cambria Math" panose="02040503050406030204" pitchFamily="18" charset="0"/>
                                  </a:rPr>
                                  <m:t>−0.2</m:t>
                                </m:r>
                                <m:r>
                                  <a:rPr lang="en-US" sz="2000" i="1">
                                    <a:latin typeface="Cambria Math" panose="02040503050406030204" pitchFamily="18" charset="0"/>
                                  </a:rPr>
                                  <m:t>𝑆</m:t>
                                </m:r>
                              </m:e>
                            </m:d>
                          </m:e>
                          <m:sup>
                            <m:r>
                              <a:rPr lang="en-US" sz="2000" i="0">
                                <a:latin typeface="Cambria Math" panose="02040503050406030204" pitchFamily="18" charset="0"/>
                              </a:rPr>
                              <m:t>2</m:t>
                            </m:r>
                          </m:sup>
                        </m:sSup>
                      </m:num>
                      <m:den>
                        <m:d>
                          <m:dPr>
                            <m:ctrlPr>
                              <a:rPr lang="en-US" sz="2000" i="1">
                                <a:latin typeface="Cambria Math" panose="02040503050406030204" pitchFamily="18" charset="0"/>
                              </a:rPr>
                            </m:ctrlPr>
                          </m:dPr>
                          <m:e>
                            <m:r>
                              <a:rPr lang="en-US" sz="2000" i="1">
                                <a:latin typeface="Cambria Math" panose="02040503050406030204" pitchFamily="18" charset="0"/>
                              </a:rPr>
                              <m:t>𝑃</m:t>
                            </m:r>
                            <m:r>
                              <a:rPr lang="en-US" sz="2000" i="0">
                                <a:latin typeface="Cambria Math" panose="02040503050406030204" pitchFamily="18" charset="0"/>
                              </a:rPr>
                              <m:t>+0.8</m:t>
                            </m:r>
                            <m:r>
                              <a:rPr lang="en-US" sz="2000" i="1">
                                <a:latin typeface="Cambria Math" panose="02040503050406030204" pitchFamily="18" charset="0"/>
                              </a:rPr>
                              <m:t>𝑆</m:t>
                            </m:r>
                          </m:e>
                        </m:d>
                      </m:den>
                    </m:f>
                  </m:oMath>
                </a14:m>
                <a:r>
                  <a:rPr lang="en-US" dirty="0" smtClean="0">
                    <a:latin typeface="Times New Roman" panose="02020603050405020304" pitchFamily="18" charset="0"/>
                    <a:cs typeface="Times New Roman" panose="02020603050405020304" pitchFamily="18" charset="0"/>
                  </a:rPr>
                  <a:t>                  Q </a:t>
                </a:r>
                <a:r>
                  <a:rPr lang="en-US" dirty="0">
                    <a:latin typeface="Times New Roman" panose="02020603050405020304" pitchFamily="18" charset="0"/>
                    <a:cs typeface="Times New Roman" panose="02020603050405020304" pitchFamily="18" charset="0"/>
                  </a:rPr>
                  <a:t>= (52.2-34.412)</a:t>
                </a:r>
                <a:r>
                  <a:rPr lang="en-US" baseline="30000" dirty="0">
                    <a:latin typeface="Times New Roman" panose="02020603050405020304" pitchFamily="18" charset="0"/>
                    <a:cs typeface="Times New Roman" panose="02020603050405020304" pitchFamily="18" charset="0"/>
                  </a:rPr>
                  <a:t>2</a:t>
                </a:r>
                <a:r>
                  <a:rPr lang="en-US" dirty="0">
                    <a:latin typeface="Times New Roman" panose="02020603050405020304" pitchFamily="18" charset="0"/>
                    <a:cs typeface="Times New Roman" panose="02020603050405020304" pitchFamily="18" charset="0"/>
                  </a:rPr>
                  <a:t> / (52.2+118.67) = 1.666 mm.</a:t>
                </a:r>
              </a:p>
              <a:p>
                <a:r>
                  <a:rPr lang="en-US" dirty="0">
                    <a:latin typeface="Times New Roman" panose="02020603050405020304" pitchFamily="18" charset="0"/>
                    <a:cs typeface="Times New Roman" panose="02020603050405020304" pitchFamily="18" charset="0"/>
                  </a:rPr>
                  <a:t> </a:t>
                </a:r>
              </a:p>
              <a:p>
                <a:r>
                  <a:rPr lang="en-US" dirty="0">
                    <a:latin typeface="Times New Roman" panose="02020603050405020304" pitchFamily="18" charset="0"/>
                    <a:cs typeface="Times New Roman" panose="02020603050405020304" pitchFamily="18" charset="0"/>
                  </a:rPr>
                  <a:t>Total Runoff volume in the whole district is</a:t>
                </a:r>
                <a:r>
                  <a:rPr lang="en-US" dirty="0" smtClean="0">
                    <a:latin typeface="Times New Roman" panose="02020603050405020304" pitchFamily="18" charset="0"/>
                    <a:cs typeface="Times New Roman" panose="02020603050405020304" pitchFamily="18" charset="0"/>
                  </a:rPr>
                  <a:t> </a:t>
                </a:r>
                <a14:m>
                  <m:oMath xmlns:m="http://schemas.openxmlformats.org/officeDocument/2006/math">
                    <m:r>
                      <a:rPr lang="en-US" i="1">
                        <a:latin typeface="Cambria Math" panose="02040503050406030204" pitchFamily="18" charset="0"/>
                      </a:rPr>
                      <m:t>915820.1031 </m:t>
                    </m:r>
                  </m:oMath>
                </a14:m>
                <a:r>
                  <a:rPr lang="en-US" dirty="0" smtClean="0">
                    <a:latin typeface="Times New Roman" panose="02020603050405020304" pitchFamily="18" charset="0"/>
                    <a:cs typeface="Times New Roman" panose="02020603050405020304" pitchFamily="18" charset="0"/>
                  </a:rPr>
                  <a:t>m</a:t>
                </a:r>
                <a:r>
                  <a:rPr lang="en-US" baseline="30000" dirty="0" smtClean="0">
                    <a:latin typeface="Times New Roman" panose="02020603050405020304" pitchFamily="18" charset="0"/>
                    <a:cs typeface="Times New Roman" panose="02020603050405020304" pitchFamily="18" charset="0"/>
                  </a:rPr>
                  <a:t>3</a:t>
                </a:r>
              </a:p>
              <a:p>
                <a:endParaRPr lang="en-US" baseline="30000" dirty="0">
                  <a:latin typeface="Times New Roman" panose="02020603050405020304" pitchFamily="18" charset="0"/>
                  <a:cs typeface="Times New Roman" panose="02020603050405020304" pitchFamily="18" charset="0"/>
                </a:endParaRPr>
              </a:p>
              <a:p>
                <a:r>
                  <a:rPr lang="en-US" dirty="0">
                    <a:latin typeface="Times New Roman" panose="02020603050405020304" pitchFamily="18" charset="0"/>
                    <a:cs typeface="Times New Roman" panose="02020603050405020304" pitchFamily="18" charset="0"/>
                  </a:rPr>
                  <a:t>Runoff / Rainfall Factor </a:t>
                </a:r>
                <a:r>
                  <a:rPr lang="en-US" dirty="0" smtClean="0">
                    <a:latin typeface="Times New Roman" panose="02020603050405020304" pitchFamily="18" charset="0"/>
                    <a:cs typeface="Times New Roman" panose="02020603050405020304" pitchFamily="18" charset="0"/>
                  </a:rPr>
                  <a:t> = </a:t>
                </a:r>
                <a:r>
                  <a:rPr lang="en-US" dirty="0">
                    <a:latin typeface="Times New Roman" panose="02020603050405020304" pitchFamily="18" charset="0"/>
                    <a:cs typeface="Times New Roman" panose="02020603050405020304" pitchFamily="18" charset="0"/>
                  </a:rPr>
                  <a:t>3.1915 %</a:t>
                </a:r>
              </a:p>
              <a:p>
                <a:endParaRPr lang="en-US" dirty="0" smtClean="0">
                  <a:latin typeface="Times New Roman" panose="02020603050405020304" pitchFamily="18" charset="0"/>
                  <a:cs typeface="Times New Roman" panose="02020603050405020304" pitchFamily="18" charset="0"/>
                </a:endParaRPr>
              </a:p>
              <a:p>
                <a:r>
                  <a:rPr lang="en-US" dirty="0" smtClean="0">
                    <a:latin typeface="Times New Roman" panose="02020603050405020304" pitchFamily="18" charset="0"/>
                    <a:cs typeface="Times New Roman" panose="02020603050405020304" pitchFamily="18" charset="0"/>
                  </a:rPr>
                  <a:t>Hourly Rainfall pattern was obtained from </a:t>
                </a:r>
                <a:r>
                  <a:rPr lang="en-US" dirty="0">
                    <a:latin typeface="Times New Roman" panose="02020603050405020304" pitchFamily="18" charset="0"/>
                    <a:cs typeface="Times New Roman" panose="02020603050405020304" pitchFamily="18" charset="0"/>
                  </a:rPr>
                  <a:t>J</a:t>
                </a:r>
                <a:r>
                  <a:rPr lang="en-US" dirty="0" smtClean="0">
                    <a:latin typeface="Times New Roman" panose="02020603050405020304" pitchFamily="18" charset="0"/>
                    <a:cs typeface="Times New Roman" panose="02020603050405020304" pitchFamily="18" charset="0"/>
                  </a:rPr>
                  <a:t>enin and </a:t>
                </a:r>
                <a:r>
                  <a:rPr lang="en-US" dirty="0">
                    <a:latin typeface="Times New Roman" panose="02020603050405020304" pitchFamily="18" charset="0"/>
                    <a:cs typeface="Times New Roman" panose="02020603050405020304" pitchFamily="18" charset="0"/>
                  </a:rPr>
                  <a:t>T</a:t>
                </a:r>
                <a:r>
                  <a:rPr lang="en-US" dirty="0" smtClean="0">
                    <a:latin typeface="Times New Roman" panose="02020603050405020304" pitchFamily="18" charset="0"/>
                    <a:cs typeface="Times New Roman" panose="02020603050405020304" pitchFamily="18" charset="0"/>
                  </a:rPr>
                  <a:t>ubas stations as shown:</a:t>
                </a:r>
              </a:p>
              <a:p>
                <a:endParaRPr lang="en-US" dirty="0" smtClean="0">
                  <a:latin typeface="Times New Roman" panose="02020603050405020304" pitchFamily="18" charset="0"/>
                  <a:cs typeface="Times New Roman" panose="02020603050405020304" pitchFamily="18" charset="0"/>
                </a:endParaRPr>
              </a:p>
            </p:txBody>
          </p:sp>
        </mc:Choice>
        <mc:Fallback xmlns="">
          <p:sp>
            <p:nvSpPr>
              <p:cNvPr id="2" name="Rectangle 1"/>
              <p:cNvSpPr>
                <a:spLocks noRot="1" noChangeAspect="1" noMove="1" noResize="1" noEditPoints="1" noAdjustHandles="1" noChangeArrowheads="1" noChangeShapeType="1" noTextEdit="1"/>
              </p:cNvSpPr>
              <p:nvPr/>
            </p:nvSpPr>
            <p:spPr>
              <a:xfrm>
                <a:off x="900175" y="503482"/>
                <a:ext cx="7155254" cy="2727734"/>
              </a:xfrm>
              <a:prstGeom prst="rect">
                <a:avLst/>
              </a:prstGeom>
              <a:blipFill rotWithShape="0">
                <a:blip r:embed="rId2"/>
                <a:stretch>
                  <a:fillRect l="-767"/>
                </a:stretch>
              </a:blipFill>
            </p:spPr>
            <p:txBody>
              <a:bodyPr/>
              <a:lstStyle/>
              <a:p>
                <a:r>
                  <a:rPr lang="en-US">
                    <a:noFill/>
                  </a:rPr>
                  <a:t> </a:t>
                </a:r>
              </a:p>
            </p:txBody>
          </p:sp>
        </mc:Fallback>
      </mc:AlternateContent>
      <p:pic>
        <p:nvPicPr>
          <p:cNvPr id="4" name="Picture 3"/>
          <p:cNvPicPr>
            <a:picLocks noChangeAspect="1"/>
          </p:cNvPicPr>
          <p:nvPr/>
        </p:nvPicPr>
        <p:blipFill>
          <a:blip r:embed="rId3"/>
          <a:stretch>
            <a:fillRect/>
          </a:stretch>
        </p:blipFill>
        <p:spPr>
          <a:xfrm>
            <a:off x="900175" y="3199838"/>
            <a:ext cx="6415654" cy="2353795"/>
          </a:xfrm>
          <a:prstGeom prst="rect">
            <a:avLst/>
          </a:prstGeom>
        </p:spPr>
      </p:pic>
      <p:sp>
        <p:nvSpPr>
          <p:cNvPr id="5" name="Rectangle 4"/>
          <p:cNvSpPr/>
          <p:nvPr/>
        </p:nvSpPr>
        <p:spPr>
          <a:xfrm>
            <a:off x="1060002" y="5553633"/>
            <a:ext cx="6096000" cy="307777"/>
          </a:xfrm>
          <a:prstGeom prst="rect">
            <a:avLst/>
          </a:prstGeom>
        </p:spPr>
        <p:txBody>
          <a:bodyPr>
            <a:spAutoFit/>
          </a:bodyPr>
          <a:lstStyle/>
          <a:p>
            <a:pPr algn="ctr"/>
            <a:r>
              <a:rPr lang="en-US" sz="1400" b="1" dirty="0">
                <a:solidFill>
                  <a:srgbClr val="000000"/>
                </a:solidFill>
                <a:latin typeface="Times New Roman" panose="02020603050405020304" pitchFamily="18" charset="0"/>
                <a:ea typeface="Times New Roman" panose="02020603050405020304" pitchFamily="18" charset="0"/>
              </a:rPr>
              <a:t>Figure 4.6: Jenin and Tubas Rainfall Hourly Factor (Pattern).</a:t>
            </a:r>
            <a:endParaRPr lang="en-US" sz="1400" dirty="0"/>
          </a:p>
        </p:txBody>
      </p:sp>
      <p:graphicFrame>
        <p:nvGraphicFramePr>
          <p:cNvPr id="6" name="Table 5"/>
          <p:cNvGraphicFramePr>
            <a:graphicFrameLocks noGrp="1"/>
          </p:cNvGraphicFramePr>
          <p:nvPr>
            <p:extLst>
              <p:ext uri="{D42A27DB-BD31-4B8C-83A1-F6EECF244321}">
                <p14:modId xmlns:p14="http://schemas.microsoft.com/office/powerpoint/2010/main" val="4062959997"/>
              </p:ext>
            </p:extLst>
          </p:nvPr>
        </p:nvGraphicFramePr>
        <p:xfrm>
          <a:off x="8711640" y="448639"/>
          <a:ext cx="3146610" cy="5412771"/>
        </p:xfrm>
        <a:graphic>
          <a:graphicData uri="http://schemas.openxmlformats.org/drawingml/2006/table">
            <a:tbl>
              <a:tblPr firstRow="1" firstCol="1" bandRow="1">
                <a:tableStyleId>{5C22544A-7EE6-4342-B048-85BDC9FD1C3A}</a:tableStyleId>
              </a:tblPr>
              <a:tblGrid>
                <a:gridCol w="867584"/>
                <a:gridCol w="1139513"/>
                <a:gridCol w="1139513"/>
              </a:tblGrid>
              <a:tr h="541275">
                <a:tc>
                  <a:txBody>
                    <a:bodyPr/>
                    <a:lstStyle/>
                    <a:p>
                      <a:pPr marL="0" marR="0" algn="ctr">
                        <a:spcBef>
                          <a:spcPts val="0"/>
                        </a:spcBef>
                        <a:spcAft>
                          <a:spcPts val="0"/>
                        </a:spcAft>
                      </a:pPr>
                      <a:r>
                        <a:rPr lang="en-US" sz="1400" b="1" dirty="0">
                          <a:effectLst/>
                          <a:latin typeface="Times New Roman" panose="02020603050405020304" pitchFamily="18" charset="0"/>
                          <a:cs typeface="Times New Roman" panose="02020603050405020304" pitchFamily="18" charset="0"/>
                        </a:rPr>
                        <a:t>Hour</a:t>
                      </a:r>
                      <a:endParaRPr lang="en-US" sz="1000" b="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8153" marR="48153" marT="0" marB="0"/>
                </a:tc>
                <a:tc>
                  <a:txBody>
                    <a:bodyPr/>
                    <a:lstStyle/>
                    <a:p>
                      <a:pPr marL="0" marR="0" algn="ctr">
                        <a:spcBef>
                          <a:spcPts val="0"/>
                        </a:spcBef>
                        <a:spcAft>
                          <a:spcPts val="0"/>
                        </a:spcAft>
                      </a:pPr>
                      <a:r>
                        <a:rPr lang="en-US" sz="1400" b="1" dirty="0">
                          <a:effectLst/>
                          <a:latin typeface="Times New Roman" panose="02020603050405020304" pitchFamily="18" charset="0"/>
                          <a:cs typeface="Times New Roman" panose="02020603050405020304" pitchFamily="18" charset="0"/>
                        </a:rPr>
                        <a:t>Hourly Factor</a:t>
                      </a:r>
                      <a:endParaRPr lang="en-US" sz="1000" b="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8153" marR="48153" marT="0" marB="0"/>
                </a:tc>
                <a:tc>
                  <a:txBody>
                    <a:bodyPr/>
                    <a:lstStyle/>
                    <a:p>
                      <a:pPr marL="0" marR="0" algn="ctr">
                        <a:spcBef>
                          <a:spcPts val="0"/>
                        </a:spcBef>
                        <a:spcAft>
                          <a:spcPts val="0"/>
                        </a:spcAft>
                      </a:pPr>
                      <a:r>
                        <a:rPr lang="en-US" sz="1400" b="1">
                          <a:effectLst/>
                          <a:latin typeface="Times New Roman" panose="02020603050405020304" pitchFamily="18" charset="0"/>
                          <a:cs typeface="Times New Roman" panose="02020603050405020304" pitchFamily="18" charset="0"/>
                        </a:rPr>
                        <a:t>Hourly Depth</a:t>
                      </a:r>
                      <a:endParaRPr lang="en-US" sz="1000" b="1">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8153" marR="48153" marT="0" marB="0"/>
                </a:tc>
              </a:tr>
              <a:tr h="202979">
                <a:tc>
                  <a:txBody>
                    <a:bodyPr/>
                    <a:lstStyle/>
                    <a:p>
                      <a:pPr marL="0" marR="0" algn="ctr">
                        <a:spcBef>
                          <a:spcPts val="0"/>
                        </a:spcBef>
                        <a:spcAft>
                          <a:spcPts val="0"/>
                        </a:spcAft>
                      </a:pPr>
                      <a:r>
                        <a:rPr lang="en-US" sz="1000" b="1">
                          <a:effectLst/>
                          <a:latin typeface="Times New Roman" panose="02020603050405020304" pitchFamily="18" charset="0"/>
                          <a:cs typeface="Times New Roman" panose="02020603050405020304" pitchFamily="18" charset="0"/>
                        </a:rPr>
                        <a:t>1</a:t>
                      </a:r>
                      <a:endParaRPr lang="en-US" sz="1000" b="1">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8153" marR="48153" marT="0" marB="0"/>
                </a:tc>
                <a:tc>
                  <a:txBody>
                    <a:bodyPr/>
                    <a:lstStyle/>
                    <a:p>
                      <a:pPr marL="0" marR="0" algn="ctr">
                        <a:spcBef>
                          <a:spcPts val="0"/>
                        </a:spcBef>
                        <a:spcAft>
                          <a:spcPts val="0"/>
                        </a:spcAft>
                      </a:pPr>
                      <a:r>
                        <a:rPr lang="en-US" sz="1000" b="1">
                          <a:effectLst/>
                          <a:latin typeface="Times New Roman" panose="02020603050405020304" pitchFamily="18" charset="0"/>
                          <a:cs typeface="Times New Roman" panose="02020603050405020304" pitchFamily="18" charset="0"/>
                        </a:rPr>
                        <a:t>0.05</a:t>
                      </a:r>
                      <a:endParaRPr lang="en-US" sz="1000" b="1">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8153" marR="48153" marT="0" marB="0"/>
                </a:tc>
                <a:tc>
                  <a:txBody>
                    <a:bodyPr/>
                    <a:lstStyle/>
                    <a:p>
                      <a:pPr marL="0" marR="0" algn="ctr">
                        <a:spcBef>
                          <a:spcPts val="0"/>
                        </a:spcBef>
                        <a:spcAft>
                          <a:spcPts val="0"/>
                        </a:spcAft>
                      </a:pPr>
                      <a:r>
                        <a:rPr lang="en-US" sz="1000" b="1">
                          <a:effectLst/>
                          <a:latin typeface="Times New Roman" panose="02020603050405020304" pitchFamily="18" charset="0"/>
                          <a:cs typeface="Times New Roman" panose="02020603050405020304" pitchFamily="18" charset="0"/>
                        </a:rPr>
                        <a:t>2.61</a:t>
                      </a:r>
                      <a:endParaRPr lang="en-US" sz="1000" b="1">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8153" marR="48153" marT="0" marB="0"/>
                </a:tc>
              </a:tr>
              <a:tr h="202979">
                <a:tc>
                  <a:txBody>
                    <a:bodyPr/>
                    <a:lstStyle/>
                    <a:p>
                      <a:pPr marL="0" marR="0" algn="ctr">
                        <a:spcBef>
                          <a:spcPts val="0"/>
                        </a:spcBef>
                        <a:spcAft>
                          <a:spcPts val="0"/>
                        </a:spcAft>
                      </a:pPr>
                      <a:r>
                        <a:rPr lang="en-US" sz="1000" b="1">
                          <a:effectLst/>
                          <a:latin typeface="Times New Roman" panose="02020603050405020304" pitchFamily="18" charset="0"/>
                          <a:cs typeface="Times New Roman" panose="02020603050405020304" pitchFamily="18" charset="0"/>
                        </a:rPr>
                        <a:t>2</a:t>
                      </a:r>
                      <a:endParaRPr lang="en-US" sz="1000" b="1">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8153" marR="48153" marT="0" marB="0"/>
                </a:tc>
                <a:tc>
                  <a:txBody>
                    <a:bodyPr/>
                    <a:lstStyle/>
                    <a:p>
                      <a:pPr marL="0" marR="0" algn="ctr">
                        <a:spcBef>
                          <a:spcPts val="0"/>
                        </a:spcBef>
                        <a:spcAft>
                          <a:spcPts val="0"/>
                        </a:spcAft>
                      </a:pPr>
                      <a:r>
                        <a:rPr lang="en-US" sz="1000" b="1">
                          <a:effectLst/>
                          <a:latin typeface="Times New Roman" panose="02020603050405020304" pitchFamily="18" charset="0"/>
                          <a:cs typeface="Times New Roman" panose="02020603050405020304" pitchFamily="18" charset="0"/>
                        </a:rPr>
                        <a:t>0</a:t>
                      </a:r>
                      <a:endParaRPr lang="en-US" sz="1000" b="1">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8153" marR="48153" marT="0" marB="0"/>
                </a:tc>
                <a:tc>
                  <a:txBody>
                    <a:bodyPr/>
                    <a:lstStyle/>
                    <a:p>
                      <a:pPr marL="0" marR="0" algn="ctr">
                        <a:spcBef>
                          <a:spcPts val="0"/>
                        </a:spcBef>
                        <a:spcAft>
                          <a:spcPts val="0"/>
                        </a:spcAft>
                      </a:pPr>
                      <a:r>
                        <a:rPr lang="en-US" sz="1000" b="1">
                          <a:effectLst/>
                          <a:latin typeface="Times New Roman" panose="02020603050405020304" pitchFamily="18" charset="0"/>
                          <a:cs typeface="Times New Roman" panose="02020603050405020304" pitchFamily="18" charset="0"/>
                        </a:rPr>
                        <a:t>0</a:t>
                      </a:r>
                      <a:endParaRPr lang="en-US" sz="1000" b="1">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8153" marR="48153" marT="0" marB="0"/>
                </a:tc>
              </a:tr>
              <a:tr h="202979">
                <a:tc>
                  <a:txBody>
                    <a:bodyPr/>
                    <a:lstStyle/>
                    <a:p>
                      <a:pPr marL="0" marR="0" algn="ctr">
                        <a:spcBef>
                          <a:spcPts val="0"/>
                        </a:spcBef>
                        <a:spcAft>
                          <a:spcPts val="0"/>
                        </a:spcAft>
                      </a:pPr>
                      <a:r>
                        <a:rPr lang="en-US" sz="1000" b="1">
                          <a:effectLst/>
                          <a:latin typeface="Times New Roman" panose="02020603050405020304" pitchFamily="18" charset="0"/>
                          <a:cs typeface="Times New Roman" panose="02020603050405020304" pitchFamily="18" charset="0"/>
                        </a:rPr>
                        <a:t>3</a:t>
                      </a:r>
                      <a:endParaRPr lang="en-US" sz="1000" b="1">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8153" marR="48153" marT="0" marB="0"/>
                </a:tc>
                <a:tc>
                  <a:txBody>
                    <a:bodyPr/>
                    <a:lstStyle/>
                    <a:p>
                      <a:pPr marL="0" marR="0" algn="ctr">
                        <a:spcBef>
                          <a:spcPts val="0"/>
                        </a:spcBef>
                        <a:spcAft>
                          <a:spcPts val="0"/>
                        </a:spcAft>
                      </a:pPr>
                      <a:r>
                        <a:rPr lang="en-US" sz="1000" b="1">
                          <a:effectLst/>
                          <a:latin typeface="Times New Roman" panose="02020603050405020304" pitchFamily="18" charset="0"/>
                          <a:cs typeface="Times New Roman" panose="02020603050405020304" pitchFamily="18" charset="0"/>
                        </a:rPr>
                        <a:t>0</a:t>
                      </a:r>
                      <a:endParaRPr lang="en-US" sz="1000" b="1">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8153" marR="48153" marT="0" marB="0"/>
                </a:tc>
                <a:tc>
                  <a:txBody>
                    <a:bodyPr/>
                    <a:lstStyle/>
                    <a:p>
                      <a:pPr marL="0" marR="0" algn="ctr">
                        <a:spcBef>
                          <a:spcPts val="0"/>
                        </a:spcBef>
                        <a:spcAft>
                          <a:spcPts val="0"/>
                        </a:spcAft>
                      </a:pPr>
                      <a:r>
                        <a:rPr lang="en-US" sz="1000" b="1">
                          <a:effectLst/>
                          <a:latin typeface="Times New Roman" panose="02020603050405020304" pitchFamily="18" charset="0"/>
                          <a:cs typeface="Times New Roman" panose="02020603050405020304" pitchFamily="18" charset="0"/>
                        </a:rPr>
                        <a:t>0</a:t>
                      </a:r>
                      <a:endParaRPr lang="en-US" sz="1000" b="1">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8153" marR="48153" marT="0" marB="0"/>
                </a:tc>
              </a:tr>
              <a:tr h="202979">
                <a:tc>
                  <a:txBody>
                    <a:bodyPr/>
                    <a:lstStyle/>
                    <a:p>
                      <a:pPr marL="0" marR="0" algn="ctr">
                        <a:spcBef>
                          <a:spcPts val="0"/>
                        </a:spcBef>
                        <a:spcAft>
                          <a:spcPts val="0"/>
                        </a:spcAft>
                      </a:pPr>
                      <a:r>
                        <a:rPr lang="en-US" sz="1000" b="1">
                          <a:effectLst/>
                          <a:latin typeface="Times New Roman" panose="02020603050405020304" pitchFamily="18" charset="0"/>
                          <a:cs typeface="Times New Roman" panose="02020603050405020304" pitchFamily="18" charset="0"/>
                        </a:rPr>
                        <a:t>4</a:t>
                      </a:r>
                      <a:endParaRPr lang="en-US" sz="1000" b="1">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8153" marR="48153" marT="0" marB="0"/>
                </a:tc>
                <a:tc>
                  <a:txBody>
                    <a:bodyPr/>
                    <a:lstStyle/>
                    <a:p>
                      <a:pPr marL="0" marR="0" algn="ctr">
                        <a:spcBef>
                          <a:spcPts val="0"/>
                        </a:spcBef>
                        <a:spcAft>
                          <a:spcPts val="0"/>
                        </a:spcAft>
                      </a:pPr>
                      <a:r>
                        <a:rPr lang="en-US" sz="1000" b="1" dirty="0">
                          <a:effectLst/>
                          <a:latin typeface="Times New Roman" panose="02020603050405020304" pitchFamily="18" charset="0"/>
                          <a:cs typeface="Times New Roman" panose="02020603050405020304" pitchFamily="18" charset="0"/>
                        </a:rPr>
                        <a:t>0</a:t>
                      </a:r>
                      <a:endParaRPr lang="en-US" sz="1000" b="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8153" marR="48153" marT="0" marB="0"/>
                </a:tc>
                <a:tc>
                  <a:txBody>
                    <a:bodyPr/>
                    <a:lstStyle/>
                    <a:p>
                      <a:pPr marL="0" marR="0" algn="ctr">
                        <a:spcBef>
                          <a:spcPts val="0"/>
                        </a:spcBef>
                        <a:spcAft>
                          <a:spcPts val="0"/>
                        </a:spcAft>
                      </a:pPr>
                      <a:r>
                        <a:rPr lang="en-US" sz="1000" b="1">
                          <a:effectLst/>
                          <a:latin typeface="Times New Roman" panose="02020603050405020304" pitchFamily="18" charset="0"/>
                          <a:cs typeface="Times New Roman" panose="02020603050405020304" pitchFamily="18" charset="0"/>
                        </a:rPr>
                        <a:t>0</a:t>
                      </a:r>
                      <a:endParaRPr lang="en-US" sz="1000" b="1">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8153" marR="48153" marT="0" marB="0"/>
                </a:tc>
              </a:tr>
              <a:tr h="202979">
                <a:tc>
                  <a:txBody>
                    <a:bodyPr/>
                    <a:lstStyle/>
                    <a:p>
                      <a:pPr marL="0" marR="0" algn="ctr">
                        <a:spcBef>
                          <a:spcPts val="0"/>
                        </a:spcBef>
                        <a:spcAft>
                          <a:spcPts val="0"/>
                        </a:spcAft>
                      </a:pPr>
                      <a:r>
                        <a:rPr lang="en-US" sz="1000" b="1">
                          <a:effectLst/>
                          <a:latin typeface="Times New Roman" panose="02020603050405020304" pitchFamily="18" charset="0"/>
                          <a:cs typeface="Times New Roman" panose="02020603050405020304" pitchFamily="18" charset="0"/>
                        </a:rPr>
                        <a:t>5</a:t>
                      </a:r>
                      <a:endParaRPr lang="en-US" sz="1000" b="1">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8153" marR="48153" marT="0" marB="0"/>
                </a:tc>
                <a:tc>
                  <a:txBody>
                    <a:bodyPr/>
                    <a:lstStyle/>
                    <a:p>
                      <a:pPr marL="0" marR="0" algn="ctr">
                        <a:spcBef>
                          <a:spcPts val="0"/>
                        </a:spcBef>
                        <a:spcAft>
                          <a:spcPts val="0"/>
                        </a:spcAft>
                      </a:pPr>
                      <a:r>
                        <a:rPr lang="en-US" sz="1000" b="1">
                          <a:effectLst/>
                          <a:latin typeface="Times New Roman" panose="02020603050405020304" pitchFamily="18" charset="0"/>
                          <a:cs typeface="Times New Roman" panose="02020603050405020304" pitchFamily="18" charset="0"/>
                        </a:rPr>
                        <a:t>0</a:t>
                      </a:r>
                      <a:endParaRPr lang="en-US" sz="1000" b="1">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8153" marR="48153" marT="0" marB="0"/>
                </a:tc>
                <a:tc>
                  <a:txBody>
                    <a:bodyPr/>
                    <a:lstStyle/>
                    <a:p>
                      <a:pPr marL="0" marR="0" algn="ctr">
                        <a:spcBef>
                          <a:spcPts val="0"/>
                        </a:spcBef>
                        <a:spcAft>
                          <a:spcPts val="0"/>
                        </a:spcAft>
                      </a:pPr>
                      <a:r>
                        <a:rPr lang="en-US" sz="1000" b="1">
                          <a:effectLst/>
                          <a:latin typeface="Times New Roman" panose="02020603050405020304" pitchFamily="18" charset="0"/>
                          <a:cs typeface="Times New Roman" panose="02020603050405020304" pitchFamily="18" charset="0"/>
                        </a:rPr>
                        <a:t>0</a:t>
                      </a:r>
                      <a:endParaRPr lang="en-US" sz="1000" b="1">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8153" marR="48153" marT="0" marB="0"/>
                </a:tc>
              </a:tr>
              <a:tr h="202979">
                <a:tc>
                  <a:txBody>
                    <a:bodyPr/>
                    <a:lstStyle/>
                    <a:p>
                      <a:pPr marL="0" marR="0" algn="ctr">
                        <a:spcBef>
                          <a:spcPts val="0"/>
                        </a:spcBef>
                        <a:spcAft>
                          <a:spcPts val="0"/>
                        </a:spcAft>
                      </a:pPr>
                      <a:r>
                        <a:rPr lang="en-US" sz="1000" b="1">
                          <a:effectLst/>
                          <a:latin typeface="Times New Roman" panose="02020603050405020304" pitchFamily="18" charset="0"/>
                          <a:cs typeface="Times New Roman" panose="02020603050405020304" pitchFamily="18" charset="0"/>
                        </a:rPr>
                        <a:t>6</a:t>
                      </a:r>
                      <a:endParaRPr lang="en-US" sz="1000" b="1">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8153" marR="48153" marT="0" marB="0"/>
                </a:tc>
                <a:tc>
                  <a:txBody>
                    <a:bodyPr/>
                    <a:lstStyle/>
                    <a:p>
                      <a:pPr marL="0" marR="0" algn="ctr">
                        <a:spcBef>
                          <a:spcPts val="0"/>
                        </a:spcBef>
                        <a:spcAft>
                          <a:spcPts val="0"/>
                        </a:spcAft>
                      </a:pPr>
                      <a:r>
                        <a:rPr lang="en-US" sz="1000" b="1">
                          <a:effectLst/>
                          <a:latin typeface="Times New Roman" panose="02020603050405020304" pitchFamily="18" charset="0"/>
                          <a:cs typeface="Times New Roman" panose="02020603050405020304" pitchFamily="18" charset="0"/>
                        </a:rPr>
                        <a:t>0</a:t>
                      </a:r>
                      <a:endParaRPr lang="en-US" sz="1000" b="1">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8153" marR="48153" marT="0" marB="0"/>
                </a:tc>
                <a:tc>
                  <a:txBody>
                    <a:bodyPr/>
                    <a:lstStyle/>
                    <a:p>
                      <a:pPr marL="0" marR="0" algn="ctr">
                        <a:spcBef>
                          <a:spcPts val="0"/>
                        </a:spcBef>
                        <a:spcAft>
                          <a:spcPts val="0"/>
                        </a:spcAft>
                      </a:pPr>
                      <a:r>
                        <a:rPr lang="en-US" sz="1000" b="1">
                          <a:effectLst/>
                          <a:latin typeface="Times New Roman" panose="02020603050405020304" pitchFamily="18" charset="0"/>
                          <a:cs typeface="Times New Roman" panose="02020603050405020304" pitchFamily="18" charset="0"/>
                        </a:rPr>
                        <a:t>0</a:t>
                      </a:r>
                      <a:endParaRPr lang="en-US" sz="1000" b="1">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8153" marR="48153" marT="0" marB="0"/>
                </a:tc>
              </a:tr>
              <a:tr h="202979">
                <a:tc>
                  <a:txBody>
                    <a:bodyPr/>
                    <a:lstStyle/>
                    <a:p>
                      <a:pPr marL="0" marR="0" algn="ctr">
                        <a:spcBef>
                          <a:spcPts val="0"/>
                        </a:spcBef>
                        <a:spcAft>
                          <a:spcPts val="0"/>
                        </a:spcAft>
                      </a:pPr>
                      <a:r>
                        <a:rPr lang="en-US" sz="1000" b="1">
                          <a:effectLst/>
                          <a:latin typeface="Times New Roman" panose="02020603050405020304" pitchFamily="18" charset="0"/>
                          <a:cs typeface="Times New Roman" panose="02020603050405020304" pitchFamily="18" charset="0"/>
                        </a:rPr>
                        <a:t>7</a:t>
                      </a:r>
                      <a:endParaRPr lang="en-US" sz="1000" b="1">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8153" marR="48153" marT="0" marB="0"/>
                </a:tc>
                <a:tc>
                  <a:txBody>
                    <a:bodyPr/>
                    <a:lstStyle/>
                    <a:p>
                      <a:pPr marL="0" marR="0" algn="ctr">
                        <a:spcBef>
                          <a:spcPts val="0"/>
                        </a:spcBef>
                        <a:spcAft>
                          <a:spcPts val="0"/>
                        </a:spcAft>
                      </a:pPr>
                      <a:r>
                        <a:rPr lang="en-US" sz="1000" b="1">
                          <a:effectLst/>
                          <a:latin typeface="Times New Roman" panose="02020603050405020304" pitchFamily="18" charset="0"/>
                          <a:cs typeface="Times New Roman" panose="02020603050405020304" pitchFamily="18" charset="0"/>
                        </a:rPr>
                        <a:t>0.01</a:t>
                      </a:r>
                      <a:endParaRPr lang="en-US" sz="1000" b="1">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8153" marR="48153" marT="0" marB="0"/>
                </a:tc>
                <a:tc>
                  <a:txBody>
                    <a:bodyPr/>
                    <a:lstStyle/>
                    <a:p>
                      <a:pPr marL="0" marR="0" algn="ctr">
                        <a:spcBef>
                          <a:spcPts val="0"/>
                        </a:spcBef>
                        <a:spcAft>
                          <a:spcPts val="0"/>
                        </a:spcAft>
                      </a:pPr>
                      <a:r>
                        <a:rPr lang="en-US" sz="1000" b="1">
                          <a:effectLst/>
                          <a:latin typeface="Times New Roman" panose="02020603050405020304" pitchFamily="18" charset="0"/>
                          <a:cs typeface="Times New Roman" panose="02020603050405020304" pitchFamily="18" charset="0"/>
                        </a:rPr>
                        <a:t>0.522</a:t>
                      </a:r>
                      <a:endParaRPr lang="en-US" sz="1000" b="1">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8153" marR="48153" marT="0" marB="0"/>
                </a:tc>
              </a:tr>
              <a:tr h="202979">
                <a:tc>
                  <a:txBody>
                    <a:bodyPr/>
                    <a:lstStyle/>
                    <a:p>
                      <a:pPr marL="0" marR="0" algn="ctr">
                        <a:spcBef>
                          <a:spcPts val="0"/>
                        </a:spcBef>
                        <a:spcAft>
                          <a:spcPts val="0"/>
                        </a:spcAft>
                      </a:pPr>
                      <a:r>
                        <a:rPr lang="en-US" sz="1000" b="1">
                          <a:effectLst/>
                          <a:latin typeface="Times New Roman" panose="02020603050405020304" pitchFamily="18" charset="0"/>
                          <a:cs typeface="Times New Roman" panose="02020603050405020304" pitchFamily="18" charset="0"/>
                        </a:rPr>
                        <a:t>8</a:t>
                      </a:r>
                      <a:endParaRPr lang="en-US" sz="1000" b="1">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8153" marR="48153" marT="0" marB="0"/>
                </a:tc>
                <a:tc>
                  <a:txBody>
                    <a:bodyPr/>
                    <a:lstStyle/>
                    <a:p>
                      <a:pPr marL="0" marR="0" algn="ctr">
                        <a:spcBef>
                          <a:spcPts val="0"/>
                        </a:spcBef>
                        <a:spcAft>
                          <a:spcPts val="0"/>
                        </a:spcAft>
                      </a:pPr>
                      <a:r>
                        <a:rPr lang="en-US" sz="1000" b="1">
                          <a:effectLst/>
                          <a:latin typeface="Times New Roman" panose="02020603050405020304" pitchFamily="18" charset="0"/>
                          <a:cs typeface="Times New Roman" panose="02020603050405020304" pitchFamily="18" charset="0"/>
                        </a:rPr>
                        <a:t>0</a:t>
                      </a:r>
                      <a:endParaRPr lang="en-US" sz="1000" b="1">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8153" marR="48153" marT="0" marB="0"/>
                </a:tc>
                <a:tc>
                  <a:txBody>
                    <a:bodyPr/>
                    <a:lstStyle/>
                    <a:p>
                      <a:pPr marL="0" marR="0" algn="ctr">
                        <a:spcBef>
                          <a:spcPts val="0"/>
                        </a:spcBef>
                        <a:spcAft>
                          <a:spcPts val="0"/>
                        </a:spcAft>
                      </a:pPr>
                      <a:r>
                        <a:rPr lang="en-US" sz="1000" b="1">
                          <a:effectLst/>
                          <a:latin typeface="Times New Roman" panose="02020603050405020304" pitchFamily="18" charset="0"/>
                          <a:cs typeface="Times New Roman" panose="02020603050405020304" pitchFamily="18" charset="0"/>
                        </a:rPr>
                        <a:t>0</a:t>
                      </a:r>
                      <a:endParaRPr lang="en-US" sz="1000" b="1">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8153" marR="48153" marT="0" marB="0"/>
                </a:tc>
              </a:tr>
              <a:tr h="202979">
                <a:tc>
                  <a:txBody>
                    <a:bodyPr/>
                    <a:lstStyle/>
                    <a:p>
                      <a:pPr marL="0" marR="0" algn="ctr">
                        <a:spcBef>
                          <a:spcPts val="0"/>
                        </a:spcBef>
                        <a:spcAft>
                          <a:spcPts val="0"/>
                        </a:spcAft>
                      </a:pPr>
                      <a:r>
                        <a:rPr lang="en-US" sz="1000" b="1">
                          <a:effectLst/>
                          <a:latin typeface="Times New Roman" panose="02020603050405020304" pitchFamily="18" charset="0"/>
                          <a:cs typeface="Times New Roman" panose="02020603050405020304" pitchFamily="18" charset="0"/>
                        </a:rPr>
                        <a:t>9</a:t>
                      </a:r>
                      <a:endParaRPr lang="en-US" sz="1000" b="1">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8153" marR="48153" marT="0" marB="0"/>
                </a:tc>
                <a:tc>
                  <a:txBody>
                    <a:bodyPr/>
                    <a:lstStyle/>
                    <a:p>
                      <a:pPr marL="0" marR="0" algn="ctr">
                        <a:spcBef>
                          <a:spcPts val="0"/>
                        </a:spcBef>
                        <a:spcAft>
                          <a:spcPts val="0"/>
                        </a:spcAft>
                      </a:pPr>
                      <a:r>
                        <a:rPr lang="en-US" sz="1000" b="1">
                          <a:effectLst/>
                          <a:latin typeface="Times New Roman" panose="02020603050405020304" pitchFamily="18" charset="0"/>
                          <a:cs typeface="Times New Roman" panose="02020603050405020304" pitchFamily="18" charset="0"/>
                        </a:rPr>
                        <a:t>0.01</a:t>
                      </a:r>
                      <a:endParaRPr lang="en-US" sz="1000" b="1">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8153" marR="48153" marT="0" marB="0"/>
                </a:tc>
                <a:tc>
                  <a:txBody>
                    <a:bodyPr/>
                    <a:lstStyle/>
                    <a:p>
                      <a:pPr marL="0" marR="0" algn="ctr">
                        <a:spcBef>
                          <a:spcPts val="0"/>
                        </a:spcBef>
                        <a:spcAft>
                          <a:spcPts val="0"/>
                        </a:spcAft>
                      </a:pPr>
                      <a:r>
                        <a:rPr lang="en-US" sz="1000" b="1">
                          <a:effectLst/>
                          <a:latin typeface="Times New Roman" panose="02020603050405020304" pitchFamily="18" charset="0"/>
                          <a:cs typeface="Times New Roman" panose="02020603050405020304" pitchFamily="18" charset="0"/>
                        </a:rPr>
                        <a:t>0.522</a:t>
                      </a:r>
                      <a:endParaRPr lang="en-US" sz="1000" b="1">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8153" marR="48153" marT="0" marB="0"/>
                </a:tc>
              </a:tr>
              <a:tr h="202979">
                <a:tc>
                  <a:txBody>
                    <a:bodyPr/>
                    <a:lstStyle/>
                    <a:p>
                      <a:pPr marL="0" marR="0" algn="ctr">
                        <a:spcBef>
                          <a:spcPts val="0"/>
                        </a:spcBef>
                        <a:spcAft>
                          <a:spcPts val="0"/>
                        </a:spcAft>
                      </a:pPr>
                      <a:r>
                        <a:rPr lang="en-US" sz="1000" b="1">
                          <a:effectLst/>
                          <a:latin typeface="Times New Roman" panose="02020603050405020304" pitchFamily="18" charset="0"/>
                          <a:cs typeface="Times New Roman" panose="02020603050405020304" pitchFamily="18" charset="0"/>
                        </a:rPr>
                        <a:t>10</a:t>
                      </a:r>
                      <a:endParaRPr lang="en-US" sz="1000" b="1">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8153" marR="48153" marT="0" marB="0"/>
                </a:tc>
                <a:tc>
                  <a:txBody>
                    <a:bodyPr/>
                    <a:lstStyle/>
                    <a:p>
                      <a:pPr marL="0" marR="0" algn="ctr">
                        <a:spcBef>
                          <a:spcPts val="0"/>
                        </a:spcBef>
                        <a:spcAft>
                          <a:spcPts val="0"/>
                        </a:spcAft>
                      </a:pPr>
                      <a:r>
                        <a:rPr lang="en-US" sz="1000" b="1">
                          <a:effectLst/>
                          <a:latin typeface="Times New Roman" panose="02020603050405020304" pitchFamily="18" charset="0"/>
                          <a:cs typeface="Times New Roman" panose="02020603050405020304" pitchFamily="18" charset="0"/>
                        </a:rPr>
                        <a:t>0.03</a:t>
                      </a:r>
                      <a:endParaRPr lang="en-US" sz="1000" b="1">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8153" marR="48153" marT="0" marB="0"/>
                </a:tc>
                <a:tc>
                  <a:txBody>
                    <a:bodyPr/>
                    <a:lstStyle/>
                    <a:p>
                      <a:pPr marL="0" marR="0" algn="ctr">
                        <a:spcBef>
                          <a:spcPts val="0"/>
                        </a:spcBef>
                        <a:spcAft>
                          <a:spcPts val="0"/>
                        </a:spcAft>
                      </a:pPr>
                      <a:r>
                        <a:rPr lang="en-US" sz="1000" b="1">
                          <a:effectLst/>
                          <a:latin typeface="Times New Roman" panose="02020603050405020304" pitchFamily="18" charset="0"/>
                          <a:cs typeface="Times New Roman" panose="02020603050405020304" pitchFamily="18" charset="0"/>
                        </a:rPr>
                        <a:t>1.566</a:t>
                      </a:r>
                      <a:endParaRPr lang="en-US" sz="1000" b="1">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8153" marR="48153" marT="0" marB="0"/>
                </a:tc>
              </a:tr>
              <a:tr h="202979">
                <a:tc>
                  <a:txBody>
                    <a:bodyPr/>
                    <a:lstStyle/>
                    <a:p>
                      <a:pPr marL="0" marR="0" algn="ctr">
                        <a:spcBef>
                          <a:spcPts val="0"/>
                        </a:spcBef>
                        <a:spcAft>
                          <a:spcPts val="0"/>
                        </a:spcAft>
                      </a:pPr>
                      <a:r>
                        <a:rPr lang="en-US" sz="1000" b="1">
                          <a:effectLst/>
                          <a:latin typeface="Times New Roman" panose="02020603050405020304" pitchFamily="18" charset="0"/>
                          <a:cs typeface="Times New Roman" panose="02020603050405020304" pitchFamily="18" charset="0"/>
                        </a:rPr>
                        <a:t>11</a:t>
                      </a:r>
                      <a:endParaRPr lang="en-US" sz="1000" b="1">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8153" marR="48153" marT="0" marB="0"/>
                </a:tc>
                <a:tc>
                  <a:txBody>
                    <a:bodyPr/>
                    <a:lstStyle/>
                    <a:p>
                      <a:pPr marL="0" marR="0" algn="ctr">
                        <a:spcBef>
                          <a:spcPts val="0"/>
                        </a:spcBef>
                        <a:spcAft>
                          <a:spcPts val="0"/>
                        </a:spcAft>
                      </a:pPr>
                      <a:r>
                        <a:rPr lang="en-US" sz="1000" b="1">
                          <a:effectLst/>
                          <a:latin typeface="Times New Roman" panose="02020603050405020304" pitchFamily="18" charset="0"/>
                          <a:cs typeface="Times New Roman" panose="02020603050405020304" pitchFamily="18" charset="0"/>
                        </a:rPr>
                        <a:t>0.097</a:t>
                      </a:r>
                      <a:endParaRPr lang="en-US" sz="1000" b="1">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8153" marR="48153" marT="0" marB="0"/>
                </a:tc>
                <a:tc>
                  <a:txBody>
                    <a:bodyPr/>
                    <a:lstStyle/>
                    <a:p>
                      <a:pPr marL="0" marR="0" algn="ctr">
                        <a:spcBef>
                          <a:spcPts val="0"/>
                        </a:spcBef>
                        <a:spcAft>
                          <a:spcPts val="0"/>
                        </a:spcAft>
                      </a:pPr>
                      <a:r>
                        <a:rPr lang="en-US" sz="1000" b="1">
                          <a:effectLst/>
                          <a:latin typeface="Times New Roman" panose="02020603050405020304" pitchFamily="18" charset="0"/>
                          <a:cs typeface="Times New Roman" panose="02020603050405020304" pitchFamily="18" charset="0"/>
                        </a:rPr>
                        <a:t>5.0634</a:t>
                      </a:r>
                      <a:endParaRPr lang="en-US" sz="1000" b="1">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8153" marR="48153" marT="0" marB="0"/>
                </a:tc>
              </a:tr>
              <a:tr h="202979">
                <a:tc>
                  <a:txBody>
                    <a:bodyPr/>
                    <a:lstStyle/>
                    <a:p>
                      <a:pPr marL="0" marR="0" algn="ctr">
                        <a:spcBef>
                          <a:spcPts val="0"/>
                        </a:spcBef>
                        <a:spcAft>
                          <a:spcPts val="0"/>
                        </a:spcAft>
                      </a:pPr>
                      <a:r>
                        <a:rPr lang="en-US" sz="1000" b="1">
                          <a:effectLst/>
                          <a:latin typeface="Times New Roman" panose="02020603050405020304" pitchFamily="18" charset="0"/>
                          <a:cs typeface="Times New Roman" panose="02020603050405020304" pitchFamily="18" charset="0"/>
                        </a:rPr>
                        <a:t>12</a:t>
                      </a:r>
                      <a:endParaRPr lang="en-US" sz="1000" b="1">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8153" marR="48153" marT="0" marB="0"/>
                </a:tc>
                <a:tc>
                  <a:txBody>
                    <a:bodyPr/>
                    <a:lstStyle/>
                    <a:p>
                      <a:pPr marL="0" marR="0" algn="ctr">
                        <a:spcBef>
                          <a:spcPts val="0"/>
                        </a:spcBef>
                        <a:spcAft>
                          <a:spcPts val="0"/>
                        </a:spcAft>
                      </a:pPr>
                      <a:r>
                        <a:rPr lang="en-US" sz="1000" b="1">
                          <a:effectLst/>
                          <a:latin typeface="Times New Roman" panose="02020603050405020304" pitchFamily="18" charset="0"/>
                          <a:cs typeface="Times New Roman" panose="02020603050405020304" pitchFamily="18" charset="0"/>
                        </a:rPr>
                        <a:t>0.19</a:t>
                      </a:r>
                      <a:endParaRPr lang="en-US" sz="1000" b="1">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8153" marR="48153" marT="0" marB="0"/>
                </a:tc>
                <a:tc>
                  <a:txBody>
                    <a:bodyPr/>
                    <a:lstStyle/>
                    <a:p>
                      <a:pPr marL="0" marR="0" algn="ctr">
                        <a:spcBef>
                          <a:spcPts val="0"/>
                        </a:spcBef>
                        <a:spcAft>
                          <a:spcPts val="0"/>
                        </a:spcAft>
                      </a:pPr>
                      <a:r>
                        <a:rPr lang="en-US" sz="1000" b="1">
                          <a:effectLst/>
                          <a:latin typeface="Times New Roman" panose="02020603050405020304" pitchFamily="18" charset="0"/>
                          <a:cs typeface="Times New Roman" panose="02020603050405020304" pitchFamily="18" charset="0"/>
                        </a:rPr>
                        <a:t>9.918</a:t>
                      </a:r>
                      <a:endParaRPr lang="en-US" sz="1000" b="1">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8153" marR="48153" marT="0" marB="0"/>
                </a:tc>
              </a:tr>
              <a:tr h="202979">
                <a:tc>
                  <a:txBody>
                    <a:bodyPr/>
                    <a:lstStyle/>
                    <a:p>
                      <a:pPr marL="0" marR="0" algn="ctr">
                        <a:spcBef>
                          <a:spcPts val="0"/>
                        </a:spcBef>
                        <a:spcAft>
                          <a:spcPts val="0"/>
                        </a:spcAft>
                      </a:pPr>
                      <a:r>
                        <a:rPr lang="en-US" sz="1000" b="1">
                          <a:effectLst/>
                          <a:latin typeface="Times New Roman" panose="02020603050405020304" pitchFamily="18" charset="0"/>
                          <a:cs typeface="Times New Roman" panose="02020603050405020304" pitchFamily="18" charset="0"/>
                        </a:rPr>
                        <a:t>13</a:t>
                      </a:r>
                      <a:endParaRPr lang="en-US" sz="1000" b="1">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8153" marR="48153" marT="0" marB="0"/>
                </a:tc>
                <a:tc>
                  <a:txBody>
                    <a:bodyPr/>
                    <a:lstStyle/>
                    <a:p>
                      <a:pPr marL="0" marR="0" algn="ctr">
                        <a:spcBef>
                          <a:spcPts val="0"/>
                        </a:spcBef>
                        <a:spcAft>
                          <a:spcPts val="0"/>
                        </a:spcAft>
                      </a:pPr>
                      <a:r>
                        <a:rPr lang="en-US" sz="1000" b="1">
                          <a:effectLst/>
                          <a:latin typeface="Times New Roman" panose="02020603050405020304" pitchFamily="18" charset="0"/>
                          <a:cs typeface="Times New Roman" panose="02020603050405020304" pitchFamily="18" charset="0"/>
                        </a:rPr>
                        <a:t>0.06</a:t>
                      </a:r>
                      <a:endParaRPr lang="en-US" sz="1000" b="1">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8153" marR="48153" marT="0" marB="0"/>
                </a:tc>
                <a:tc>
                  <a:txBody>
                    <a:bodyPr/>
                    <a:lstStyle/>
                    <a:p>
                      <a:pPr marL="0" marR="0" algn="ctr">
                        <a:spcBef>
                          <a:spcPts val="0"/>
                        </a:spcBef>
                        <a:spcAft>
                          <a:spcPts val="0"/>
                        </a:spcAft>
                      </a:pPr>
                      <a:r>
                        <a:rPr lang="en-US" sz="1000" b="1">
                          <a:effectLst/>
                          <a:latin typeface="Times New Roman" panose="02020603050405020304" pitchFamily="18" charset="0"/>
                          <a:cs typeface="Times New Roman" panose="02020603050405020304" pitchFamily="18" charset="0"/>
                        </a:rPr>
                        <a:t>3.132</a:t>
                      </a:r>
                      <a:endParaRPr lang="en-US" sz="1000" b="1">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8153" marR="48153" marT="0" marB="0"/>
                </a:tc>
              </a:tr>
              <a:tr h="202979">
                <a:tc>
                  <a:txBody>
                    <a:bodyPr/>
                    <a:lstStyle/>
                    <a:p>
                      <a:pPr marL="0" marR="0" algn="ctr">
                        <a:spcBef>
                          <a:spcPts val="0"/>
                        </a:spcBef>
                        <a:spcAft>
                          <a:spcPts val="0"/>
                        </a:spcAft>
                      </a:pPr>
                      <a:r>
                        <a:rPr lang="en-US" sz="1000" b="1">
                          <a:effectLst/>
                          <a:latin typeface="Times New Roman" panose="02020603050405020304" pitchFamily="18" charset="0"/>
                          <a:cs typeface="Times New Roman" panose="02020603050405020304" pitchFamily="18" charset="0"/>
                        </a:rPr>
                        <a:t>14</a:t>
                      </a:r>
                      <a:endParaRPr lang="en-US" sz="1000" b="1">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8153" marR="48153" marT="0" marB="0"/>
                </a:tc>
                <a:tc>
                  <a:txBody>
                    <a:bodyPr/>
                    <a:lstStyle/>
                    <a:p>
                      <a:pPr marL="0" marR="0" algn="ctr">
                        <a:spcBef>
                          <a:spcPts val="0"/>
                        </a:spcBef>
                        <a:spcAft>
                          <a:spcPts val="0"/>
                        </a:spcAft>
                      </a:pPr>
                      <a:r>
                        <a:rPr lang="en-US" sz="1000" b="1">
                          <a:effectLst/>
                          <a:latin typeface="Times New Roman" panose="02020603050405020304" pitchFamily="18" charset="0"/>
                          <a:cs typeface="Times New Roman" panose="02020603050405020304" pitchFamily="18" charset="0"/>
                        </a:rPr>
                        <a:t>0.02</a:t>
                      </a:r>
                      <a:endParaRPr lang="en-US" sz="1000" b="1">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8153" marR="48153" marT="0" marB="0"/>
                </a:tc>
                <a:tc>
                  <a:txBody>
                    <a:bodyPr/>
                    <a:lstStyle/>
                    <a:p>
                      <a:pPr marL="0" marR="0" algn="ctr">
                        <a:spcBef>
                          <a:spcPts val="0"/>
                        </a:spcBef>
                        <a:spcAft>
                          <a:spcPts val="0"/>
                        </a:spcAft>
                      </a:pPr>
                      <a:r>
                        <a:rPr lang="en-US" sz="1000" b="1">
                          <a:effectLst/>
                          <a:latin typeface="Times New Roman" panose="02020603050405020304" pitchFamily="18" charset="0"/>
                          <a:cs typeface="Times New Roman" panose="02020603050405020304" pitchFamily="18" charset="0"/>
                        </a:rPr>
                        <a:t>1.044</a:t>
                      </a:r>
                      <a:endParaRPr lang="en-US" sz="1000" b="1">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8153" marR="48153" marT="0" marB="0"/>
                </a:tc>
              </a:tr>
              <a:tr h="202979">
                <a:tc>
                  <a:txBody>
                    <a:bodyPr/>
                    <a:lstStyle/>
                    <a:p>
                      <a:pPr marL="0" marR="0" algn="ctr">
                        <a:spcBef>
                          <a:spcPts val="0"/>
                        </a:spcBef>
                        <a:spcAft>
                          <a:spcPts val="0"/>
                        </a:spcAft>
                      </a:pPr>
                      <a:r>
                        <a:rPr lang="en-US" sz="1000" b="1">
                          <a:effectLst/>
                          <a:latin typeface="Times New Roman" panose="02020603050405020304" pitchFamily="18" charset="0"/>
                          <a:cs typeface="Times New Roman" panose="02020603050405020304" pitchFamily="18" charset="0"/>
                        </a:rPr>
                        <a:t>15</a:t>
                      </a:r>
                      <a:endParaRPr lang="en-US" sz="1000" b="1">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8153" marR="48153" marT="0" marB="0"/>
                </a:tc>
                <a:tc>
                  <a:txBody>
                    <a:bodyPr/>
                    <a:lstStyle/>
                    <a:p>
                      <a:pPr marL="0" marR="0" algn="ctr">
                        <a:spcBef>
                          <a:spcPts val="0"/>
                        </a:spcBef>
                        <a:spcAft>
                          <a:spcPts val="0"/>
                        </a:spcAft>
                      </a:pPr>
                      <a:r>
                        <a:rPr lang="en-US" sz="1000" b="1">
                          <a:effectLst/>
                          <a:latin typeface="Times New Roman" panose="02020603050405020304" pitchFamily="18" charset="0"/>
                          <a:cs typeface="Times New Roman" panose="02020603050405020304" pitchFamily="18" charset="0"/>
                        </a:rPr>
                        <a:t>0.12</a:t>
                      </a:r>
                      <a:endParaRPr lang="en-US" sz="1000" b="1">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8153" marR="48153" marT="0" marB="0"/>
                </a:tc>
                <a:tc>
                  <a:txBody>
                    <a:bodyPr/>
                    <a:lstStyle/>
                    <a:p>
                      <a:pPr marL="0" marR="0" algn="ctr">
                        <a:spcBef>
                          <a:spcPts val="0"/>
                        </a:spcBef>
                        <a:spcAft>
                          <a:spcPts val="0"/>
                        </a:spcAft>
                      </a:pPr>
                      <a:r>
                        <a:rPr lang="en-US" sz="1000" b="1">
                          <a:effectLst/>
                          <a:latin typeface="Times New Roman" panose="02020603050405020304" pitchFamily="18" charset="0"/>
                          <a:cs typeface="Times New Roman" panose="02020603050405020304" pitchFamily="18" charset="0"/>
                        </a:rPr>
                        <a:t>6.264</a:t>
                      </a:r>
                      <a:endParaRPr lang="en-US" sz="1000" b="1">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8153" marR="48153" marT="0" marB="0"/>
                </a:tc>
              </a:tr>
              <a:tr h="202979">
                <a:tc>
                  <a:txBody>
                    <a:bodyPr/>
                    <a:lstStyle/>
                    <a:p>
                      <a:pPr marL="0" marR="0" algn="ctr">
                        <a:spcBef>
                          <a:spcPts val="0"/>
                        </a:spcBef>
                        <a:spcAft>
                          <a:spcPts val="0"/>
                        </a:spcAft>
                      </a:pPr>
                      <a:r>
                        <a:rPr lang="en-US" sz="1000" b="1">
                          <a:effectLst/>
                          <a:latin typeface="Times New Roman" panose="02020603050405020304" pitchFamily="18" charset="0"/>
                          <a:cs typeface="Times New Roman" panose="02020603050405020304" pitchFamily="18" charset="0"/>
                        </a:rPr>
                        <a:t>16</a:t>
                      </a:r>
                      <a:endParaRPr lang="en-US" sz="1000" b="1">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8153" marR="48153" marT="0" marB="0"/>
                </a:tc>
                <a:tc>
                  <a:txBody>
                    <a:bodyPr/>
                    <a:lstStyle/>
                    <a:p>
                      <a:pPr marL="0" marR="0" algn="ctr">
                        <a:spcBef>
                          <a:spcPts val="0"/>
                        </a:spcBef>
                        <a:spcAft>
                          <a:spcPts val="0"/>
                        </a:spcAft>
                      </a:pPr>
                      <a:r>
                        <a:rPr lang="en-US" sz="1000" b="1">
                          <a:effectLst/>
                          <a:latin typeface="Times New Roman" panose="02020603050405020304" pitchFamily="18" charset="0"/>
                          <a:cs typeface="Times New Roman" panose="02020603050405020304" pitchFamily="18" charset="0"/>
                        </a:rPr>
                        <a:t>0.15</a:t>
                      </a:r>
                      <a:endParaRPr lang="en-US" sz="1000" b="1">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8153" marR="48153" marT="0" marB="0"/>
                </a:tc>
                <a:tc>
                  <a:txBody>
                    <a:bodyPr/>
                    <a:lstStyle/>
                    <a:p>
                      <a:pPr marL="0" marR="0" algn="ctr">
                        <a:spcBef>
                          <a:spcPts val="0"/>
                        </a:spcBef>
                        <a:spcAft>
                          <a:spcPts val="0"/>
                        </a:spcAft>
                      </a:pPr>
                      <a:r>
                        <a:rPr lang="en-US" sz="1000" b="1">
                          <a:effectLst/>
                          <a:latin typeface="Times New Roman" panose="02020603050405020304" pitchFamily="18" charset="0"/>
                          <a:cs typeface="Times New Roman" panose="02020603050405020304" pitchFamily="18" charset="0"/>
                        </a:rPr>
                        <a:t>7.83</a:t>
                      </a:r>
                      <a:endParaRPr lang="en-US" sz="1000" b="1">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8153" marR="48153" marT="0" marB="0"/>
                </a:tc>
              </a:tr>
              <a:tr h="202979">
                <a:tc>
                  <a:txBody>
                    <a:bodyPr/>
                    <a:lstStyle/>
                    <a:p>
                      <a:pPr marL="0" marR="0" algn="ctr">
                        <a:spcBef>
                          <a:spcPts val="0"/>
                        </a:spcBef>
                        <a:spcAft>
                          <a:spcPts val="0"/>
                        </a:spcAft>
                      </a:pPr>
                      <a:r>
                        <a:rPr lang="en-US" sz="1000" b="1">
                          <a:effectLst/>
                          <a:latin typeface="Times New Roman" panose="02020603050405020304" pitchFamily="18" charset="0"/>
                          <a:cs typeface="Times New Roman" panose="02020603050405020304" pitchFamily="18" charset="0"/>
                        </a:rPr>
                        <a:t>17</a:t>
                      </a:r>
                      <a:endParaRPr lang="en-US" sz="1000" b="1">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8153" marR="48153" marT="0" marB="0"/>
                </a:tc>
                <a:tc>
                  <a:txBody>
                    <a:bodyPr/>
                    <a:lstStyle/>
                    <a:p>
                      <a:pPr marL="0" marR="0" algn="ctr">
                        <a:spcBef>
                          <a:spcPts val="0"/>
                        </a:spcBef>
                        <a:spcAft>
                          <a:spcPts val="0"/>
                        </a:spcAft>
                      </a:pPr>
                      <a:r>
                        <a:rPr lang="en-US" sz="1000" b="1">
                          <a:effectLst/>
                          <a:latin typeface="Times New Roman" panose="02020603050405020304" pitchFamily="18" charset="0"/>
                          <a:cs typeface="Times New Roman" panose="02020603050405020304" pitchFamily="18" charset="0"/>
                        </a:rPr>
                        <a:t>0.02</a:t>
                      </a:r>
                      <a:endParaRPr lang="en-US" sz="1000" b="1">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8153" marR="48153" marT="0" marB="0"/>
                </a:tc>
                <a:tc>
                  <a:txBody>
                    <a:bodyPr/>
                    <a:lstStyle/>
                    <a:p>
                      <a:pPr marL="0" marR="0" algn="ctr">
                        <a:spcBef>
                          <a:spcPts val="0"/>
                        </a:spcBef>
                        <a:spcAft>
                          <a:spcPts val="0"/>
                        </a:spcAft>
                      </a:pPr>
                      <a:r>
                        <a:rPr lang="en-US" sz="1000" b="1">
                          <a:effectLst/>
                          <a:latin typeface="Times New Roman" panose="02020603050405020304" pitchFamily="18" charset="0"/>
                          <a:cs typeface="Times New Roman" panose="02020603050405020304" pitchFamily="18" charset="0"/>
                        </a:rPr>
                        <a:t>1.044</a:t>
                      </a:r>
                      <a:endParaRPr lang="en-US" sz="1000" b="1">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8153" marR="48153" marT="0" marB="0"/>
                </a:tc>
              </a:tr>
              <a:tr h="202979">
                <a:tc>
                  <a:txBody>
                    <a:bodyPr/>
                    <a:lstStyle/>
                    <a:p>
                      <a:pPr marL="0" marR="0" algn="ctr">
                        <a:spcBef>
                          <a:spcPts val="0"/>
                        </a:spcBef>
                        <a:spcAft>
                          <a:spcPts val="0"/>
                        </a:spcAft>
                      </a:pPr>
                      <a:r>
                        <a:rPr lang="en-US" sz="1000" b="1">
                          <a:effectLst/>
                          <a:latin typeface="Times New Roman" panose="02020603050405020304" pitchFamily="18" charset="0"/>
                          <a:cs typeface="Times New Roman" panose="02020603050405020304" pitchFamily="18" charset="0"/>
                        </a:rPr>
                        <a:t>18</a:t>
                      </a:r>
                      <a:endParaRPr lang="en-US" sz="1000" b="1">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8153" marR="48153" marT="0" marB="0"/>
                </a:tc>
                <a:tc>
                  <a:txBody>
                    <a:bodyPr/>
                    <a:lstStyle/>
                    <a:p>
                      <a:pPr marL="0" marR="0" algn="ctr">
                        <a:spcBef>
                          <a:spcPts val="0"/>
                        </a:spcBef>
                        <a:spcAft>
                          <a:spcPts val="0"/>
                        </a:spcAft>
                      </a:pPr>
                      <a:r>
                        <a:rPr lang="en-US" sz="1000" b="1">
                          <a:effectLst/>
                          <a:latin typeface="Times New Roman" panose="02020603050405020304" pitchFamily="18" charset="0"/>
                          <a:cs typeface="Times New Roman" panose="02020603050405020304" pitchFamily="18" charset="0"/>
                        </a:rPr>
                        <a:t>0.08</a:t>
                      </a:r>
                      <a:endParaRPr lang="en-US" sz="1000" b="1">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8153" marR="48153" marT="0" marB="0"/>
                </a:tc>
                <a:tc>
                  <a:txBody>
                    <a:bodyPr/>
                    <a:lstStyle/>
                    <a:p>
                      <a:pPr marL="0" marR="0" algn="ctr">
                        <a:spcBef>
                          <a:spcPts val="0"/>
                        </a:spcBef>
                        <a:spcAft>
                          <a:spcPts val="0"/>
                        </a:spcAft>
                      </a:pPr>
                      <a:r>
                        <a:rPr lang="en-US" sz="1000" b="1">
                          <a:effectLst/>
                          <a:latin typeface="Times New Roman" panose="02020603050405020304" pitchFamily="18" charset="0"/>
                          <a:cs typeface="Times New Roman" panose="02020603050405020304" pitchFamily="18" charset="0"/>
                        </a:rPr>
                        <a:t>4.176</a:t>
                      </a:r>
                      <a:endParaRPr lang="en-US" sz="1000" b="1">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8153" marR="48153" marT="0" marB="0"/>
                </a:tc>
              </a:tr>
              <a:tr h="202979">
                <a:tc>
                  <a:txBody>
                    <a:bodyPr/>
                    <a:lstStyle/>
                    <a:p>
                      <a:pPr marL="0" marR="0" algn="ctr">
                        <a:spcBef>
                          <a:spcPts val="0"/>
                        </a:spcBef>
                        <a:spcAft>
                          <a:spcPts val="0"/>
                        </a:spcAft>
                      </a:pPr>
                      <a:r>
                        <a:rPr lang="en-US" sz="1000" b="1">
                          <a:effectLst/>
                          <a:latin typeface="Times New Roman" panose="02020603050405020304" pitchFamily="18" charset="0"/>
                          <a:cs typeface="Times New Roman" panose="02020603050405020304" pitchFamily="18" charset="0"/>
                        </a:rPr>
                        <a:t>19</a:t>
                      </a:r>
                      <a:endParaRPr lang="en-US" sz="1000" b="1">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8153" marR="48153" marT="0" marB="0"/>
                </a:tc>
                <a:tc>
                  <a:txBody>
                    <a:bodyPr/>
                    <a:lstStyle/>
                    <a:p>
                      <a:pPr marL="0" marR="0" algn="ctr">
                        <a:spcBef>
                          <a:spcPts val="0"/>
                        </a:spcBef>
                        <a:spcAft>
                          <a:spcPts val="0"/>
                        </a:spcAft>
                      </a:pPr>
                      <a:r>
                        <a:rPr lang="en-US" sz="1000" b="1">
                          <a:effectLst/>
                          <a:latin typeface="Times New Roman" panose="02020603050405020304" pitchFamily="18" charset="0"/>
                          <a:cs typeface="Times New Roman" panose="02020603050405020304" pitchFamily="18" charset="0"/>
                        </a:rPr>
                        <a:t>0.07</a:t>
                      </a:r>
                      <a:endParaRPr lang="en-US" sz="1000" b="1">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8153" marR="48153" marT="0" marB="0"/>
                </a:tc>
                <a:tc>
                  <a:txBody>
                    <a:bodyPr/>
                    <a:lstStyle/>
                    <a:p>
                      <a:pPr marL="0" marR="0" algn="ctr">
                        <a:spcBef>
                          <a:spcPts val="0"/>
                        </a:spcBef>
                        <a:spcAft>
                          <a:spcPts val="0"/>
                        </a:spcAft>
                      </a:pPr>
                      <a:r>
                        <a:rPr lang="en-US" sz="1000" b="1">
                          <a:effectLst/>
                          <a:latin typeface="Times New Roman" panose="02020603050405020304" pitchFamily="18" charset="0"/>
                          <a:cs typeface="Times New Roman" panose="02020603050405020304" pitchFamily="18" charset="0"/>
                        </a:rPr>
                        <a:t>3.654</a:t>
                      </a:r>
                      <a:endParaRPr lang="en-US" sz="1000" b="1">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8153" marR="48153" marT="0" marB="0"/>
                </a:tc>
              </a:tr>
              <a:tr h="202979">
                <a:tc>
                  <a:txBody>
                    <a:bodyPr/>
                    <a:lstStyle/>
                    <a:p>
                      <a:pPr marL="0" marR="0" algn="ctr">
                        <a:spcBef>
                          <a:spcPts val="0"/>
                        </a:spcBef>
                        <a:spcAft>
                          <a:spcPts val="0"/>
                        </a:spcAft>
                      </a:pPr>
                      <a:r>
                        <a:rPr lang="en-US" sz="1000" b="1">
                          <a:effectLst/>
                          <a:latin typeface="Times New Roman" panose="02020603050405020304" pitchFamily="18" charset="0"/>
                          <a:cs typeface="Times New Roman" panose="02020603050405020304" pitchFamily="18" charset="0"/>
                        </a:rPr>
                        <a:t>20</a:t>
                      </a:r>
                      <a:endParaRPr lang="en-US" sz="1000" b="1">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8153" marR="48153" marT="0" marB="0"/>
                </a:tc>
                <a:tc>
                  <a:txBody>
                    <a:bodyPr/>
                    <a:lstStyle/>
                    <a:p>
                      <a:pPr marL="0" marR="0" algn="ctr">
                        <a:spcBef>
                          <a:spcPts val="0"/>
                        </a:spcBef>
                        <a:spcAft>
                          <a:spcPts val="0"/>
                        </a:spcAft>
                      </a:pPr>
                      <a:r>
                        <a:rPr lang="en-US" sz="1000" b="1">
                          <a:effectLst/>
                          <a:latin typeface="Times New Roman" panose="02020603050405020304" pitchFamily="18" charset="0"/>
                          <a:cs typeface="Times New Roman" panose="02020603050405020304" pitchFamily="18" charset="0"/>
                        </a:rPr>
                        <a:t>0.04</a:t>
                      </a:r>
                      <a:endParaRPr lang="en-US" sz="1000" b="1">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8153" marR="48153" marT="0" marB="0"/>
                </a:tc>
                <a:tc>
                  <a:txBody>
                    <a:bodyPr/>
                    <a:lstStyle/>
                    <a:p>
                      <a:pPr marL="0" marR="0" algn="ctr">
                        <a:spcBef>
                          <a:spcPts val="0"/>
                        </a:spcBef>
                        <a:spcAft>
                          <a:spcPts val="0"/>
                        </a:spcAft>
                      </a:pPr>
                      <a:r>
                        <a:rPr lang="en-US" sz="1000" b="1">
                          <a:effectLst/>
                          <a:latin typeface="Times New Roman" panose="02020603050405020304" pitchFamily="18" charset="0"/>
                          <a:cs typeface="Times New Roman" panose="02020603050405020304" pitchFamily="18" charset="0"/>
                        </a:rPr>
                        <a:t>2.088</a:t>
                      </a:r>
                      <a:endParaRPr lang="en-US" sz="1000" b="1">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8153" marR="48153" marT="0" marB="0"/>
                </a:tc>
              </a:tr>
              <a:tr h="202979">
                <a:tc>
                  <a:txBody>
                    <a:bodyPr/>
                    <a:lstStyle/>
                    <a:p>
                      <a:pPr marL="0" marR="0" algn="ctr">
                        <a:spcBef>
                          <a:spcPts val="0"/>
                        </a:spcBef>
                        <a:spcAft>
                          <a:spcPts val="0"/>
                        </a:spcAft>
                      </a:pPr>
                      <a:r>
                        <a:rPr lang="en-US" sz="1000" b="1">
                          <a:effectLst/>
                          <a:latin typeface="Times New Roman" panose="02020603050405020304" pitchFamily="18" charset="0"/>
                          <a:cs typeface="Times New Roman" panose="02020603050405020304" pitchFamily="18" charset="0"/>
                        </a:rPr>
                        <a:t>21</a:t>
                      </a:r>
                      <a:endParaRPr lang="en-US" sz="1000" b="1">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8153" marR="48153" marT="0" marB="0"/>
                </a:tc>
                <a:tc>
                  <a:txBody>
                    <a:bodyPr/>
                    <a:lstStyle/>
                    <a:p>
                      <a:pPr marL="0" marR="0" algn="ctr">
                        <a:spcBef>
                          <a:spcPts val="0"/>
                        </a:spcBef>
                        <a:spcAft>
                          <a:spcPts val="0"/>
                        </a:spcAft>
                      </a:pPr>
                      <a:r>
                        <a:rPr lang="en-US" sz="1000" b="1">
                          <a:effectLst/>
                          <a:latin typeface="Times New Roman" panose="02020603050405020304" pitchFamily="18" charset="0"/>
                          <a:cs typeface="Times New Roman" panose="02020603050405020304" pitchFamily="18" charset="0"/>
                        </a:rPr>
                        <a:t>0.03</a:t>
                      </a:r>
                      <a:endParaRPr lang="en-US" sz="1000" b="1">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8153" marR="48153" marT="0" marB="0"/>
                </a:tc>
                <a:tc>
                  <a:txBody>
                    <a:bodyPr/>
                    <a:lstStyle/>
                    <a:p>
                      <a:pPr marL="0" marR="0" algn="ctr">
                        <a:spcBef>
                          <a:spcPts val="0"/>
                        </a:spcBef>
                        <a:spcAft>
                          <a:spcPts val="0"/>
                        </a:spcAft>
                      </a:pPr>
                      <a:r>
                        <a:rPr lang="en-US" sz="1000" b="1">
                          <a:effectLst/>
                          <a:latin typeface="Times New Roman" panose="02020603050405020304" pitchFamily="18" charset="0"/>
                          <a:cs typeface="Times New Roman" panose="02020603050405020304" pitchFamily="18" charset="0"/>
                        </a:rPr>
                        <a:t>1.566</a:t>
                      </a:r>
                      <a:endParaRPr lang="en-US" sz="1000" b="1">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8153" marR="48153" marT="0" marB="0"/>
                </a:tc>
              </a:tr>
              <a:tr h="202979">
                <a:tc>
                  <a:txBody>
                    <a:bodyPr/>
                    <a:lstStyle/>
                    <a:p>
                      <a:pPr marL="0" marR="0" algn="ctr">
                        <a:spcBef>
                          <a:spcPts val="0"/>
                        </a:spcBef>
                        <a:spcAft>
                          <a:spcPts val="0"/>
                        </a:spcAft>
                      </a:pPr>
                      <a:r>
                        <a:rPr lang="en-US" sz="1000" b="1">
                          <a:effectLst/>
                          <a:latin typeface="Times New Roman" panose="02020603050405020304" pitchFamily="18" charset="0"/>
                          <a:cs typeface="Times New Roman" panose="02020603050405020304" pitchFamily="18" charset="0"/>
                        </a:rPr>
                        <a:t>22</a:t>
                      </a:r>
                      <a:endParaRPr lang="en-US" sz="1000" b="1">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8153" marR="48153" marT="0" marB="0"/>
                </a:tc>
                <a:tc>
                  <a:txBody>
                    <a:bodyPr/>
                    <a:lstStyle/>
                    <a:p>
                      <a:pPr marL="0" marR="0" algn="ctr">
                        <a:spcBef>
                          <a:spcPts val="0"/>
                        </a:spcBef>
                        <a:spcAft>
                          <a:spcPts val="0"/>
                        </a:spcAft>
                      </a:pPr>
                      <a:r>
                        <a:rPr lang="en-US" sz="1000" b="1">
                          <a:effectLst/>
                          <a:latin typeface="Times New Roman" panose="02020603050405020304" pitchFamily="18" charset="0"/>
                          <a:cs typeface="Times New Roman" panose="02020603050405020304" pitchFamily="18" charset="0"/>
                        </a:rPr>
                        <a:t>0.01</a:t>
                      </a:r>
                      <a:endParaRPr lang="en-US" sz="1000" b="1">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8153" marR="48153" marT="0" marB="0"/>
                </a:tc>
                <a:tc>
                  <a:txBody>
                    <a:bodyPr/>
                    <a:lstStyle/>
                    <a:p>
                      <a:pPr marL="0" marR="0" algn="ctr">
                        <a:spcBef>
                          <a:spcPts val="0"/>
                        </a:spcBef>
                        <a:spcAft>
                          <a:spcPts val="0"/>
                        </a:spcAft>
                      </a:pPr>
                      <a:r>
                        <a:rPr lang="en-US" sz="1000" b="1">
                          <a:effectLst/>
                          <a:latin typeface="Times New Roman" panose="02020603050405020304" pitchFamily="18" charset="0"/>
                          <a:cs typeface="Times New Roman" panose="02020603050405020304" pitchFamily="18" charset="0"/>
                        </a:rPr>
                        <a:t>0.522</a:t>
                      </a:r>
                      <a:endParaRPr lang="en-US" sz="1000" b="1">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8153" marR="48153" marT="0" marB="0"/>
                </a:tc>
              </a:tr>
              <a:tr h="202979">
                <a:tc>
                  <a:txBody>
                    <a:bodyPr/>
                    <a:lstStyle/>
                    <a:p>
                      <a:pPr marL="0" marR="0" algn="ctr">
                        <a:spcBef>
                          <a:spcPts val="0"/>
                        </a:spcBef>
                        <a:spcAft>
                          <a:spcPts val="0"/>
                        </a:spcAft>
                      </a:pPr>
                      <a:r>
                        <a:rPr lang="en-US" sz="1000" b="1">
                          <a:effectLst/>
                          <a:latin typeface="Times New Roman" panose="02020603050405020304" pitchFamily="18" charset="0"/>
                          <a:cs typeface="Times New Roman" panose="02020603050405020304" pitchFamily="18" charset="0"/>
                        </a:rPr>
                        <a:t>23</a:t>
                      </a:r>
                      <a:endParaRPr lang="en-US" sz="1000" b="1">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8153" marR="48153" marT="0" marB="0"/>
                </a:tc>
                <a:tc>
                  <a:txBody>
                    <a:bodyPr/>
                    <a:lstStyle/>
                    <a:p>
                      <a:pPr marL="0" marR="0" algn="ctr">
                        <a:spcBef>
                          <a:spcPts val="0"/>
                        </a:spcBef>
                        <a:spcAft>
                          <a:spcPts val="0"/>
                        </a:spcAft>
                      </a:pPr>
                      <a:r>
                        <a:rPr lang="en-US" sz="1000" b="1">
                          <a:effectLst/>
                          <a:latin typeface="Times New Roman" panose="02020603050405020304" pitchFamily="18" charset="0"/>
                          <a:cs typeface="Times New Roman" panose="02020603050405020304" pitchFamily="18" charset="0"/>
                        </a:rPr>
                        <a:t>0.01</a:t>
                      </a:r>
                      <a:endParaRPr lang="en-US" sz="1000" b="1">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8153" marR="48153" marT="0" marB="0"/>
                </a:tc>
                <a:tc>
                  <a:txBody>
                    <a:bodyPr/>
                    <a:lstStyle/>
                    <a:p>
                      <a:pPr marL="0" marR="0" algn="ctr">
                        <a:spcBef>
                          <a:spcPts val="0"/>
                        </a:spcBef>
                        <a:spcAft>
                          <a:spcPts val="0"/>
                        </a:spcAft>
                      </a:pPr>
                      <a:r>
                        <a:rPr lang="en-US" sz="1000" b="1">
                          <a:effectLst/>
                          <a:latin typeface="Times New Roman" panose="02020603050405020304" pitchFamily="18" charset="0"/>
                          <a:cs typeface="Times New Roman" panose="02020603050405020304" pitchFamily="18" charset="0"/>
                        </a:rPr>
                        <a:t>0.522</a:t>
                      </a:r>
                      <a:endParaRPr lang="en-US" sz="1000" b="1">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8153" marR="48153" marT="0" marB="0"/>
                </a:tc>
              </a:tr>
              <a:tr h="202979">
                <a:tc>
                  <a:txBody>
                    <a:bodyPr/>
                    <a:lstStyle/>
                    <a:p>
                      <a:pPr marL="0" marR="0" algn="ctr">
                        <a:spcBef>
                          <a:spcPts val="0"/>
                        </a:spcBef>
                        <a:spcAft>
                          <a:spcPts val="0"/>
                        </a:spcAft>
                      </a:pPr>
                      <a:r>
                        <a:rPr lang="en-US" sz="1000" b="1">
                          <a:effectLst/>
                          <a:latin typeface="Times New Roman" panose="02020603050405020304" pitchFamily="18" charset="0"/>
                          <a:cs typeface="Times New Roman" panose="02020603050405020304" pitchFamily="18" charset="0"/>
                        </a:rPr>
                        <a:t>24</a:t>
                      </a:r>
                      <a:endParaRPr lang="en-US" sz="1000" b="1">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8153" marR="48153" marT="0" marB="0"/>
                </a:tc>
                <a:tc>
                  <a:txBody>
                    <a:bodyPr/>
                    <a:lstStyle/>
                    <a:p>
                      <a:pPr marL="0" marR="0" algn="ctr">
                        <a:spcBef>
                          <a:spcPts val="0"/>
                        </a:spcBef>
                        <a:spcAft>
                          <a:spcPts val="0"/>
                        </a:spcAft>
                      </a:pPr>
                      <a:r>
                        <a:rPr lang="en-US" sz="1000" b="1">
                          <a:effectLst/>
                          <a:latin typeface="Times New Roman" panose="02020603050405020304" pitchFamily="18" charset="0"/>
                          <a:cs typeface="Times New Roman" panose="02020603050405020304" pitchFamily="18" charset="0"/>
                        </a:rPr>
                        <a:t>0.003</a:t>
                      </a:r>
                      <a:endParaRPr lang="en-US" sz="1000" b="1">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8153" marR="48153" marT="0" marB="0"/>
                </a:tc>
                <a:tc>
                  <a:txBody>
                    <a:bodyPr/>
                    <a:lstStyle/>
                    <a:p>
                      <a:pPr marL="0" marR="0" algn="ctr">
                        <a:spcBef>
                          <a:spcPts val="0"/>
                        </a:spcBef>
                        <a:spcAft>
                          <a:spcPts val="0"/>
                        </a:spcAft>
                      </a:pPr>
                      <a:r>
                        <a:rPr lang="en-US" sz="1000" b="1" dirty="0">
                          <a:effectLst/>
                          <a:latin typeface="Times New Roman" panose="02020603050405020304" pitchFamily="18" charset="0"/>
                          <a:cs typeface="Times New Roman" panose="02020603050405020304" pitchFamily="18" charset="0"/>
                        </a:rPr>
                        <a:t>0.1566</a:t>
                      </a:r>
                      <a:endParaRPr lang="en-US" sz="1000" b="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8153" marR="48153" marT="0" marB="0"/>
                </a:tc>
              </a:tr>
            </a:tbl>
          </a:graphicData>
        </a:graphic>
      </p:graphicFrame>
      <p:sp>
        <p:nvSpPr>
          <p:cNvPr id="7" name="Rectangle 6"/>
          <p:cNvSpPr/>
          <p:nvPr/>
        </p:nvSpPr>
        <p:spPr>
          <a:xfrm>
            <a:off x="8242393" y="5844534"/>
            <a:ext cx="3949607" cy="307777"/>
          </a:xfrm>
          <a:prstGeom prst="rect">
            <a:avLst/>
          </a:prstGeom>
        </p:spPr>
        <p:txBody>
          <a:bodyPr wrap="none">
            <a:spAutoFit/>
          </a:bodyPr>
          <a:lstStyle/>
          <a:p>
            <a:pPr algn="ctr"/>
            <a:r>
              <a:rPr lang="en-US" sz="1400" b="1" dirty="0">
                <a:solidFill>
                  <a:srgbClr val="000000"/>
                </a:solidFill>
                <a:latin typeface="Times New Roman" panose="02020603050405020304" pitchFamily="18" charset="0"/>
                <a:ea typeface="Times New Roman" panose="02020603050405020304" pitchFamily="18" charset="0"/>
              </a:rPr>
              <a:t>Table 4.17: January 6</a:t>
            </a:r>
            <a:r>
              <a:rPr lang="en-US" sz="1400" b="1" baseline="30000" dirty="0">
                <a:solidFill>
                  <a:srgbClr val="000000"/>
                </a:solidFill>
                <a:latin typeface="Times New Roman" panose="02020603050405020304" pitchFamily="18" charset="0"/>
                <a:ea typeface="Times New Roman" panose="02020603050405020304" pitchFamily="18" charset="0"/>
              </a:rPr>
              <a:t>th</a:t>
            </a:r>
            <a:r>
              <a:rPr lang="en-US" sz="1400" b="1" dirty="0">
                <a:solidFill>
                  <a:srgbClr val="000000"/>
                </a:solidFill>
                <a:latin typeface="Times New Roman" panose="02020603050405020304" pitchFamily="18" charset="0"/>
                <a:ea typeface="Times New Roman" panose="02020603050405020304" pitchFamily="18" charset="0"/>
              </a:rPr>
              <a:t> 2015 hour depth in Jenin.</a:t>
            </a:r>
            <a:endParaRPr lang="en-US" sz="1400" dirty="0"/>
          </a:p>
        </p:txBody>
      </p:sp>
      <p:cxnSp>
        <p:nvCxnSpPr>
          <p:cNvPr id="9" name="Straight Connector 8"/>
          <p:cNvCxnSpPr/>
          <p:nvPr/>
        </p:nvCxnSpPr>
        <p:spPr>
          <a:xfrm>
            <a:off x="8055429" y="232229"/>
            <a:ext cx="0" cy="6139542"/>
          </a:xfrm>
          <a:prstGeom prst="line">
            <a:avLst/>
          </a:prstGeom>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4215568062"/>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bg>
      <p:bgPr>
        <a:gradFill rotWithShape="1">
          <a:gsLst>
            <a:gs pos="100000">
              <a:schemeClr val="accent1">
                <a:lumMod val="20000"/>
                <a:lumOff val="80000"/>
              </a:schemeClr>
            </a:gs>
            <a:gs pos="100000">
              <a:schemeClr val="bg1">
                <a:shade val="64000"/>
                <a:lumMod val="88000"/>
              </a:schemeClr>
            </a:gs>
          </a:gsLst>
          <a:lin ang="5400000" scaled="0"/>
        </a:gradFill>
        <a:effectLst/>
      </p:bgPr>
    </p:bg>
    <p:spTree>
      <p:nvGrpSpPr>
        <p:cNvPr id="1" name=""/>
        <p:cNvGrpSpPr/>
        <p:nvPr/>
      </p:nvGrpSpPr>
      <p:grpSpPr>
        <a:xfrm>
          <a:off x="0" y="0"/>
          <a:ext cx="0" cy="0"/>
          <a:chOff x="0" y="0"/>
          <a:chExt cx="0" cy="0"/>
        </a:xfrm>
      </p:grpSpPr>
      <p:sp>
        <p:nvSpPr>
          <p:cNvPr id="4" name="Rectangle 3"/>
          <p:cNvSpPr/>
          <p:nvPr/>
        </p:nvSpPr>
        <p:spPr>
          <a:xfrm>
            <a:off x="827314" y="659563"/>
            <a:ext cx="10101943" cy="646331"/>
          </a:xfrm>
          <a:prstGeom prst="rect">
            <a:avLst/>
          </a:prstGeom>
        </p:spPr>
        <p:txBody>
          <a:bodyPr wrap="square">
            <a:spAutoFit/>
          </a:bodyPr>
          <a:lstStyle/>
          <a:p>
            <a:pPr>
              <a:spcAft>
                <a:spcPts val="600"/>
              </a:spcAft>
            </a:pPr>
            <a:r>
              <a:rPr lang="en-US" dirty="0">
                <a:solidFill>
                  <a:srgbClr val="000000"/>
                </a:solidFill>
                <a:latin typeface="Times New Roman" panose="02020603050405020304" pitchFamily="18" charset="0"/>
                <a:ea typeface="Times New Roman" panose="02020603050405020304" pitchFamily="18" charset="0"/>
                <a:cs typeface="Arial" panose="020B0604020202020204" pitchFamily="34" charset="0"/>
              </a:rPr>
              <a:t>These values was used in HEC-HMS program to get the hydrograph of the storm, this hydrograph is shown </a:t>
            </a:r>
            <a:r>
              <a:rPr lang="en-US" dirty="0" smtClean="0">
                <a:solidFill>
                  <a:srgbClr val="000000"/>
                </a:solidFill>
                <a:latin typeface="Times New Roman" panose="02020603050405020304" pitchFamily="18" charset="0"/>
                <a:ea typeface="Times New Roman" panose="02020603050405020304" pitchFamily="18" charset="0"/>
                <a:cs typeface="Arial" panose="020B0604020202020204" pitchFamily="34" charset="0"/>
              </a:rPr>
              <a:t>in the figure (</a:t>
            </a:r>
            <a:r>
              <a:rPr lang="en-US" dirty="0" smtClean="0">
                <a:solidFill>
                  <a:srgbClr val="000000"/>
                </a:solidFill>
                <a:latin typeface="Times New Roman" panose="02020603050405020304" pitchFamily="18" charset="0"/>
                <a:ea typeface="Times New Roman" panose="02020603050405020304" pitchFamily="18" charset="0"/>
                <a:cs typeface="Arial" panose="020B0604020202020204" pitchFamily="34" charset="0"/>
              </a:rPr>
              <a:t>4.7):</a:t>
            </a:r>
            <a:endParaRPr lang="en-US" dirty="0" smtClean="0">
              <a:solidFill>
                <a:srgbClr val="000000"/>
              </a:solidFill>
              <a:latin typeface="Times New Roman" panose="02020603050405020304" pitchFamily="18" charset="0"/>
              <a:ea typeface="Times New Roman" panose="02020603050405020304" pitchFamily="18" charset="0"/>
              <a:cs typeface="Arial" panose="020B0604020202020204" pitchFamily="34" charset="0"/>
            </a:endParaRPr>
          </a:p>
        </p:txBody>
      </p:sp>
      <p:pic>
        <p:nvPicPr>
          <p:cNvPr id="6" name="Picture 5"/>
          <p:cNvPicPr/>
          <p:nvPr/>
        </p:nvPicPr>
        <p:blipFill>
          <a:blip r:embed="rId2">
            <a:extLst>
              <a:ext uri="{28A0092B-C50C-407E-A947-70E740481C1C}">
                <a14:useLocalDpi xmlns:a14="http://schemas.microsoft.com/office/drawing/2010/main" val="0"/>
              </a:ext>
            </a:extLst>
          </a:blip>
          <a:stretch>
            <a:fillRect/>
          </a:stretch>
        </p:blipFill>
        <p:spPr>
          <a:xfrm>
            <a:off x="3118166" y="1305894"/>
            <a:ext cx="6054862" cy="4035363"/>
          </a:xfrm>
          <a:prstGeom prst="rect">
            <a:avLst/>
          </a:prstGeom>
        </p:spPr>
      </p:pic>
      <p:sp>
        <p:nvSpPr>
          <p:cNvPr id="5" name="Rectangle 4"/>
          <p:cNvSpPr/>
          <p:nvPr/>
        </p:nvSpPr>
        <p:spPr>
          <a:xfrm>
            <a:off x="4641884" y="5341257"/>
            <a:ext cx="3007426" cy="307777"/>
          </a:xfrm>
          <a:prstGeom prst="rect">
            <a:avLst/>
          </a:prstGeom>
        </p:spPr>
        <p:txBody>
          <a:bodyPr wrap="none">
            <a:spAutoFit/>
          </a:bodyPr>
          <a:lstStyle/>
          <a:p>
            <a:r>
              <a:rPr lang="en-US" sz="1400" b="1" dirty="0">
                <a:solidFill>
                  <a:srgbClr val="000000"/>
                </a:solidFill>
                <a:latin typeface="Times New Roman" panose="02020603050405020304" pitchFamily="18" charset="0"/>
                <a:ea typeface="Times New Roman" panose="02020603050405020304" pitchFamily="18" charset="0"/>
              </a:rPr>
              <a:t>Figure 4.7: Jenin Storm hydrograph.</a:t>
            </a:r>
            <a:endParaRPr lang="en-US" sz="1400" dirty="0"/>
          </a:p>
        </p:txBody>
      </p:sp>
    </p:spTree>
    <p:extLst>
      <p:ext uri="{BB962C8B-B14F-4D97-AF65-F5344CB8AC3E}">
        <p14:creationId xmlns:p14="http://schemas.microsoft.com/office/powerpoint/2010/main" val="1593877109"/>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bg>
      <p:bgPr>
        <a:gradFill rotWithShape="1">
          <a:gsLst>
            <a:gs pos="100000">
              <a:schemeClr val="accent1">
                <a:lumMod val="20000"/>
                <a:lumOff val="80000"/>
              </a:schemeClr>
            </a:gs>
            <a:gs pos="100000">
              <a:schemeClr val="bg1">
                <a:shade val="64000"/>
                <a:lumMod val="88000"/>
              </a:schemeClr>
            </a:gs>
          </a:gsLst>
          <a:lin ang="5400000" scaled="0"/>
        </a:gradFill>
        <a:effectLst/>
      </p:bgPr>
    </p:bg>
    <p:spTree>
      <p:nvGrpSpPr>
        <p:cNvPr id="1" name=""/>
        <p:cNvGrpSpPr/>
        <p:nvPr/>
      </p:nvGrpSpPr>
      <p:grpSpPr>
        <a:xfrm>
          <a:off x="0" y="0"/>
          <a:ext cx="0" cy="0"/>
          <a:chOff x="0" y="0"/>
          <a:chExt cx="0" cy="0"/>
        </a:xfrm>
      </p:grpSpPr>
      <p:sp>
        <p:nvSpPr>
          <p:cNvPr id="2" name="Rectangle 1"/>
          <p:cNvSpPr/>
          <p:nvPr/>
        </p:nvSpPr>
        <p:spPr>
          <a:xfrm>
            <a:off x="1001481" y="1264062"/>
            <a:ext cx="10232571" cy="1754326"/>
          </a:xfrm>
          <a:prstGeom prst="rect">
            <a:avLst/>
          </a:prstGeom>
        </p:spPr>
        <p:txBody>
          <a:bodyPr wrap="square">
            <a:spAutoFit/>
          </a:bodyPr>
          <a:lstStyle/>
          <a:p>
            <a:pPr marL="285750" indent="-285750" algn="just">
              <a:buFontTx/>
              <a:buChar char="-"/>
            </a:pPr>
            <a:r>
              <a:rPr lang="en-US" dirty="0" smtClean="0">
                <a:solidFill>
                  <a:srgbClr val="000000"/>
                </a:solidFill>
                <a:latin typeface="Times New Roman" panose="02020603050405020304" pitchFamily="18" charset="0"/>
                <a:ea typeface="Times New Roman" panose="02020603050405020304" pitchFamily="18" charset="0"/>
                <a:cs typeface="Arial" panose="020B0604020202020204" pitchFamily="34" charset="0"/>
              </a:rPr>
              <a:t>It </a:t>
            </a:r>
            <a:r>
              <a:rPr lang="en-US" dirty="0">
                <a:solidFill>
                  <a:srgbClr val="000000"/>
                </a:solidFill>
                <a:latin typeface="Times New Roman" panose="02020603050405020304" pitchFamily="18" charset="0"/>
                <a:ea typeface="Times New Roman" panose="02020603050405020304" pitchFamily="18" charset="0"/>
                <a:cs typeface="Arial" panose="020B0604020202020204" pitchFamily="34" charset="0"/>
              </a:rPr>
              <a:t>is notice that Runoff factor in growing season less than it in dormant season for the same district which is not match with theory of SCS-CN method for determining runoff that says infiltration capacity decrease with time, as shown in the figure </a:t>
            </a:r>
            <a:r>
              <a:rPr lang="en-US">
                <a:solidFill>
                  <a:srgbClr val="000000"/>
                </a:solidFill>
                <a:latin typeface="Times New Roman" panose="02020603050405020304" pitchFamily="18" charset="0"/>
                <a:ea typeface="Times New Roman" panose="02020603050405020304" pitchFamily="18" charset="0"/>
                <a:cs typeface="Arial" panose="020B0604020202020204" pitchFamily="34" charset="0"/>
              </a:rPr>
              <a:t>3.1 </a:t>
            </a:r>
            <a:r>
              <a:rPr lang="en-US" smtClean="0">
                <a:solidFill>
                  <a:srgbClr val="000000"/>
                </a:solidFill>
                <a:latin typeface="Times New Roman" panose="02020603050405020304" pitchFamily="18" charset="0"/>
                <a:ea typeface="Times New Roman" panose="02020603050405020304" pitchFamily="18" charset="0"/>
                <a:cs typeface="Arial" panose="020B0604020202020204" pitchFamily="34" charset="0"/>
              </a:rPr>
              <a:t>9</a:t>
            </a:r>
            <a:r>
              <a:rPr lang="en-US" dirty="0" smtClean="0">
                <a:solidFill>
                  <a:srgbClr val="000000"/>
                </a:solidFill>
                <a:latin typeface="Times New Roman" panose="02020603050405020304" pitchFamily="18" charset="0"/>
                <a:ea typeface="Times New Roman" panose="02020603050405020304" pitchFamily="18" charset="0"/>
                <a:cs typeface="Arial" panose="020B0604020202020204" pitchFamily="34" charset="0"/>
              </a:rPr>
              <a:t>.</a:t>
            </a:r>
          </a:p>
          <a:p>
            <a:pPr algn="just"/>
            <a:endParaRPr lang="en-US" dirty="0">
              <a:solidFill>
                <a:srgbClr val="000000"/>
              </a:solidFill>
              <a:latin typeface="Calibri" panose="020F0502020204030204" pitchFamily="34" charset="0"/>
              <a:ea typeface="Calibri" panose="020F0502020204030204" pitchFamily="34" charset="0"/>
              <a:cs typeface="Arial" panose="020B0604020202020204" pitchFamily="34" charset="0"/>
            </a:endParaRPr>
          </a:p>
          <a:p>
            <a:pPr marL="285750" indent="-285750" algn="just">
              <a:buFontTx/>
              <a:buChar char="-"/>
            </a:pPr>
            <a:r>
              <a:rPr lang="en-US" dirty="0" smtClean="0">
                <a:solidFill>
                  <a:srgbClr val="000000"/>
                </a:solidFill>
                <a:latin typeface="Times New Roman" panose="02020603050405020304" pitchFamily="18" charset="0"/>
                <a:ea typeface="Times New Roman" panose="02020603050405020304" pitchFamily="18" charset="0"/>
                <a:cs typeface="Arial" panose="020B0604020202020204" pitchFamily="34" charset="0"/>
              </a:rPr>
              <a:t>This </a:t>
            </a:r>
            <a:r>
              <a:rPr lang="en-US" dirty="0">
                <a:solidFill>
                  <a:srgbClr val="000000"/>
                </a:solidFill>
                <a:latin typeface="Times New Roman" panose="02020603050405020304" pitchFamily="18" charset="0"/>
                <a:ea typeface="Times New Roman" panose="02020603050405020304" pitchFamily="18" charset="0"/>
                <a:cs typeface="Arial" panose="020B0604020202020204" pitchFamily="34" charset="0"/>
              </a:rPr>
              <a:t>result ensure that runoff factor doesn’t dependent only on soil layer and land use, it also dependent on quantity of rainfall and the duration of raining and not raining before the event</a:t>
            </a:r>
            <a:r>
              <a:rPr lang="en-US" dirty="0" smtClean="0">
                <a:solidFill>
                  <a:srgbClr val="000000"/>
                </a:solidFill>
                <a:latin typeface="Times New Roman" panose="02020603050405020304" pitchFamily="18" charset="0"/>
                <a:ea typeface="Times New Roman" panose="02020603050405020304" pitchFamily="18" charset="0"/>
                <a:cs typeface="Arial" panose="020B0604020202020204" pitchFamily="34" charset="0"/>
              </a:rPr>
              <a:t>.</a:t>
            </a:r>
          </a:p>
        </p:txBody>
      </p:sp>
      <p:pic>
        <p:nvPicPr>
          <p:cNvPr id="3" name="Picture 2"/>
          <p:cNvPicPr>
            <a:picLocks noChangeAspect="1"/>
          </p:cNvPicPr>
          <p:nvPr/>
        </p:nvPicPr>
        <p:blipFill>
          <a:blip r:embed="rId2"/>
          <a:stretch>
            <a:fillRect/>
          </a:stretch>
        </p:blipFill>
        <p:spPr>
          <a:xfrm>
            <a:off x="3495103" y="3326165"/>
            <a:ext cx="5245329" cy="2997331"/>
          </a:xfrm>
          <a:prstGeom prst="rect">
            <a:avLst/>
          </a:prstGeom>
        </p:spPr>
      </p:pic>
      <p:sp>
        <p:nvSpPr>
          <p:cNvPr id="4" name="Rectangle 3"/>
          <p:cNvSpPr/>
          <p:nvPr/>
        </p:nvSpPr>
        <p:spPr>
          <a:xfrm>
            <a:off x="3069768" y="6323496"/>
            <a:ext cx="6096000" cy="307777"/>
          </a:xfrm>
          <a:prstGeom prst="rect">
            <a:avLst/>
          </a:prstGeom>
        </p:spPr>
        <p:txBody>
          <a:bodyPr>
            <a:spAutoFit/>
          </a:bodyPr>
          <a:lstStyle/>
          <a:p>
            <a:pPr algn="ctr"/>
            <a:r>
              <a:rPr lang="en-US" sz="1400" b="1" dirty="0">
                <a:solidFill>
                  <a:srgbClr val="000000"/>
                </a:solidFill>
                <a:latin typeface="Times New Roman" panose="02020603050405020304" pitchFamily="18" charset="0"/>
                <a:ea typeface="Times New Roman" panose="02020603050405020304" pitchFamily="18" charset="0"/>
                <a:cs typeface="Arial" panose="020B0604020202020204" pitchFamily="34" charset="0"/>
              </a:rPr>
              <a:t>Table 5.2: Runoff Factor calculations for Dormant and Growing Seasons.</a:t>
            </a:r>
            <a:endParaRPr lang="en-US" sz="1600"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p:txBody>
      </p:sp>
      <p:sp>
        <p:nvSpPr>
          <p:cNvPr id="5" name="TextBox 4"/>
          <p:cNvSpPr txBox="1"/>
          <p:nvPr/>
        </p:nvSpPr>
        <p:spPr>
          <a:xfrm>
            <a:off x="2876336" y="215573"/>
            <a:ext cx="6482865" cy="923330"/>
          </a:xfrm>
          <a:prstGeom prst="rect">
            <a:avLst/>
          </a:prstGeom>
          <a:noFill/>
        </p:spPr>
        <p:txBody>
          <a:bodyPr wrap="none" rtlCol="0">
            <a:spAutoFit/>
          </a:bodyPr>
          <a:lstStyle/>
          <a:p>
            <a:pPr algn="ctr"/>
            <a:r>
              <a:rPr lang="en-US" sz="5400" dirty="0" smtClean="0"/>
              <a:t>Discussion &amp; Conclusion</a:t>
            </a:r>
            <a:endParaRPr lang="en-US" sz="5400" dirty="0"/>
          </a:p>
        </p:txBody>
      </p:sp>
    </p:spTree>
    <p:extLst>
      <p:ext uri="{BB962C8B-B14F-4D97-AF65-F5344CB8AC3E}">
        <p14:creationId xmlns:p14="http://schemas.microsoft.com/office/powerpoint/2010/main" val="4205528876"/>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bg>
      <p:bgPr>
        <a:gradFill rotWithShape="1">
          <a:gsLst>
            <a:gs pos="100000">
              <a:schemeClr val="accent1">
                <a:lumMod val="40000"/>
                <a:lumOff val="60000"/>
              </a:schemeClr>
            </a:gs>
            <a:gs pos="100000">
              <a:schemeClr val="bg1">
                <a:shade val="64000"/>
                <a:lumMod val="88000"/>
              </a:schemeClr>
            </a:gs>
          </a:gsLst>
          <a:lin ang="5400000" scaled="0"/>
        </a:gradFill>
        <a:effectLst/>
      </p:bgPr>
    </p:bg>
    <p:spTree>
      <p:nvGrpSpPr>
        <p:cNvPr id="1" name=""/>
        <p:cNvGrpSpPr/>
        <p:nvPr/>
      </p:nvGrpSpPr>
      <p:grpSpPr>
        <a:xfrm>
          <a:off x="0" y="0"/>
          <a:ext cx="0" cy="0"/>
          <a:chOff x="0" y="0"/>
          <a:chExt cx="0" cy="0"/>
        </a:xfrm>
      </p:grpSpPr>
      <p:sp>
        <p:nvSpPr>
          <p:cNvPr id="2" name="Oval 1"/>
          <p:cNvSpPr/>
          <p:nvPr/>
        </p:nvSpPr>
        <p:spPr>
          <a:xfrm>
            <a:off x="3062513" y="725714"/>
            <a:ext cx="6037943" cy="5588001"/>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3800" dirty="0" smtClean="0">
                <a:ln w="0"/>
                <a:solidFill>
                  <a:schemeClr val="tx1"/>
                </a:solidFill>
                <a:effectLst>
                  <a:outerShdw blurRad="38100" dist="19050" dir="2700000" algn="tl" rotWithShape="0">
                    <a:schemeClr val="dk1">
                      <a:alpha val="40000"/>
                    </a:schemeClr>
                  </a:outerShdw>
                </a:effectLst>
              </a:rPr>
              <a:t>Thank You</a:t>
            </a:r>
            <a:endParaRPr lang="en-US" sz="13800" dirty="0">
              <a:ln w="0"/>
              <a:solidFill>
                <a:schemeClr val="tx1"/>
              </a:solidFill>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168054944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gradFill rotWithShape="1">
          <a:gsLst>
            <a:gs pos="100000">
              <a:schemeClr val="accent1">
                <a:lumMod val="20000"/>
                <a:lumOff val="80000"/>
              </a:schemeClr>
            </a:gs>
            <a:gs pos="100000">
              <a:schemeClr val="bg1">
                <a:shade val="64000"/>
                <a:lumMod val="88000"/>
              </a:schemeClr>
            </a:gs>
          </a:gsLst>
          <a:lin ang="5400000" scaled="0"/>
        </a:gradFill>
        <a:effectLst/>
      </p:bgPr>
    </p:bg>
    <p:spTree>
      <p:nvGrpSpPr>
        <p:cNvPr id="1" name=""/>
        <p:cNvGrpSpPr/>
        <p:nvPr/>
      </p:nvGrpSpPr>
      <p:grpSpPr>
        <a:xfrm>
          <a:off x="0" y="0"/>
          <a:ext cx="0" cy="0"/>
          <a:chOff x="0" y="0"/>
          <a:chExt cx="0" cy="0"/>
        </a:xfrm>
      </p:grpSpPr>
      <p:sp>
        <p:nvSpPr>
          <p:cNvPr id="2" name="Rectangle 1"/>
          <p:cNvSpPr/>
          <p:nvPr/>
        </p:nvSpPr>
        <p:spPr>
          <a:xfrm>
            <a:off x="914400" y="449640"/>
            <a:ext cx="10153650" cy="5970865"/>
          </a:xfrm>
          <a:prstGeom prst="rect">
            <a:avLst/>
          </a:prstGeom>
        </p:spPr>
        <p:txBody>
          <a:bodyPr wrap="square">
            <a:spAutoFit/>
          </a:bodyPr>
          <a:lstStyle/>
          <a:p>
            <a:pPr marL="457200" indent="-457200" algn="just">
              <a:buFontTx/>
              <a:buChar char="-"/>
            </a:pPr>
            <a:r>
              <a:rPr lang="en-US" sz="2800" b="1" dirty="0" smtClean="0">
                <a:solidFill>
                  <a:srgbClr val="000000"/>
                </a:solidFill>
                <a:latin typeface="Times New Roman" panose="02020603050405020304" pitchFamily="18" charset="0"/>
                <a:ea typeface="Calibri" panose="020F0502020204030204" pitchFamily="34" charset="0"/>
                <a:cs typeface="Arial" panose="020B0604020202020204" pitchFamily="34" charset="0"/>
              </a:rPr>
              <a:t>Background</a:t>
            </a:r>
          </a:p>
          <a:p>
            <a:pPr algn="just"/>
            <a:endParaRPr lang="en-US" sz="2000" b="1" dirty="0" smtClean="0">
              <a:solidFill>
                <a:srgbClr val="000000"/>
              </a:solidFill>
              <a:latin typeface="Times New Roman" panose="02020603050405020304" pitchFamily="18" charset="0"/>
              <a:cs typeface="Arial" panose="020B0604020202020204" pitchFamily="34" charset="0"/>
            </a:endParaRPr>
          </a:p>
          <a:p>
            <a:pPr algn="just"/>
            <a:r>
              <a:rPr lang="en-US" dirty="0" smtClean="0">
                <a:latin typeface="Times New Roman" panose="02020603050405020304" pitchFamily="18" charset="0"/>
                <a:cs typeface="Times New Roman" panose="02020603050405020304" pitchFamily="18" charset="0"/>
              </a:rPr>
              <a:t>    Rainfall-runoff </a:t>
            </a:r>
            <a:r>
              <a:rPr lang="en-US" dirty="0">
                <a:latin typeface="Times New Roman" panose="02020603050405020304" pitchFamily="18" charset="0"/>
                <a:cs typeface="Times New Roman" panose="02020603050405020304" pitchFamily="18" charset="0"/>
              </a:rPr>
              <a:t>relationship is very complex, influenced by various storm and drainage characteristics. There are several approaches to estimate the runoff. The Soil Conservation Service-Curve Number (SCS-CN) method developed by National Resources Conservation Service (NRSC), United States Department of Agriculture (USDA) in 1969, is simple, predictable and stable conceptual method for estimation of direct runoff </a:t>
            </a:r>
            <a:r>
              <a:rPr lang="en-US" dirty="0" smtClean="0">
                <a:latin typeface="Times New Roman" panose="02020603050405020304" pitchFamily="18" charset="0"/>
                <a:cs typeface="Times New Roman" panose="02020603050405020304" pitchFamily="18" charset="0"/>
              </a:rPr>
              <a:t>depth.</a:t>
            </a:r>
          </a:p>
          <a:p>
            <a:pPr algn="just"/>
            <a:endParaRPr lang="en-US" b="1" dirty="0" smtClean="0">
              <a:solidFill>
                <a:srgbClr val="000000"/>
              </a:solidFill>
              <a:latin typeface="Times New Roman" panose="02020603050405020304" pitchFamily="18" charset="0"/>
              <a:ea typeface="Calibri" panose="020F0502020204030204" pitchFamily="34" charset="0"/>
              <a:cs typeface="Times New Roman" panose="02020603050405020304" pitchFamily="18" charset="0"/>
            </a:endParaRPr>
          </a:p>
          <a:p>
            <a:pPr marL="457200" indent="-457200" algn="just">
              <a:buFontTx/>
              <a:buChar char="-"/>
            </a:pPr>
            <a:r>
              <a:rPr lang="en-US" sz="2800" b="1" dirty="0" smtClean="0">
                <a:solidFill>
                  <a:srgbClr val="000000"/>
                </a:solidFill>
                <a:latin typeface="Times New Roman" panose="02020603050405020304" pitchFamily="18" charset="0"/>
                <a:ea typeface="Calibri" panose="020F0502020204030204" pitchFamily="34" charset="0"/>
                <a:cs typeface="Arial" panose="020B0604020202020204" pitchFamily="34" charset="0"/>
              </a:rPr>
              <a:t>Objectives</a:t>
            </a:r>
          </a:p>
          <a:p>
            <a:pPr algn="just"/>
            <a:endParaRPr lang="en-US" sz="1600" dirty="0" smtClean="0">
              <a:solidFill>
                <a:srgbClr val="000000"/>
              </a:solidFill>
              <a:latin typeface="Times New Roman" panose="02020603050405020304" pitchFamily="18" charset="0"/>
              <a:ea typeface="Calibri" panose="020F0502020204030204" pitchFamily="34" charset="0"/>
              <a:cs typeface="Arial" panose="020B0604020202020204" pitchFamily="34" charset="0"/>
            </a:endParaRPr>
          </a:p>
          <a:p>
            <a:pPr algn="just"/>
            <a:r>
              <a:rPr lang="en-US" sz="2000" dirty="0" smtClean="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a:t>
            </a:r>
            <a:r>
              <a:rPr lang="en-US" dirty="0" smtClean="0">
                <a:solidFill>
                  <a:srgbClr val="000000"/>
                </a:solidFill>
                <a:latin typeface="Times New Roman" panose="02020603050405020304" pitchFamily="18" charset="0"/>
                <a:ea typeface="Calibri" panose="020F0502020204030204" pitchFamily="34" charset="0"/>
                <a:cs typeface="Times New Roman" panose="02020603050405020304" pitchFamily="18" charset="0"/>
              </a:rPr>
              <a:t>The </a:t>
            </a:r>
            <a:r>
              <a:rPr lang="en-US"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objective of this study is to assess the quantity of surface runoff from the study area using GIS based The SCS-CN model is then applied to estimate the daily runoff from the sub-basin. The study was carried out in the West Bank watershed about 5860 km</a:t>
            </a:r>
            <a:r>
              <a:rPr lang="en-US" baseline="300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2</a:t>
            </a:r>
            <a:r>
              <a:rPr lang="en-US" dirty="0" smtClean="0">
                <a:solidFill>
                  <a:srgbClr val="000000"/>
                </a:solidFill>
                <a:latin typeface="Times New Roman" panose="02020603050405020304" pitchFamily="18" charset="0"/>
                <a:ea typeface="Calibri" panose="020F0502020204030204" pitchFamily="34" charset="0"/>
                <a:cs typeface="Times New Roman" panose="02020603050405020304" pitchFamily="18" charset="0"/>
              </a:rPr>
              <a:t>.</a:t>
            </a:r>
          </a:p>
          <a:p>
            <a:pPr algn="just"/>
            <a:endParaRPr lang="en-US" dirty="0">
              <a:solidFill>
                <a:srgbClr val="000000"/>
              </a:solidFill>
              <a:latin typeface="Times New Roman" panose="02020603050405020304" pitchFamily="18" charset="0"/>
              <a:ea typeface="Calibri" panose="020F0502020204030204" pitchFamily="34" charset="0"/>
              <a:cs typeface="Times New Roman" panose="02020603050405020304" pitchFamily="18" charset="0"/>
            </a:endParaRPr>
          </a:p>
          <a:p>
            <a:pPr algn="just"/>
            <a:r>
              <a:rPr lang="en-US"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The summary of objectives can be listed as</a:t>
            </a:r>
            <a:r>
              <a:rPr lang="en-US" dirty="0" smtClean="0">
                <a:solidFill>
                  <a:srgbClr val="000000"/>
                </a:solidFill>
                <a:latin typeface="Times New Roman" panose="02020603050405020304" pitchFamily="18" charset="0"/>
                <a:ea typeface="Calibri" panose="020F0502020204030204" pitchFamily="34" charset="0"/>
                <a:cs typeface="Times New Roman" panose="02020603050405020304" pitchFamily="18" charset="0"/>
              </a:rPr>
              <a:t>:</a:t>
            </a:r>
          </a:p>
          <a:p>
            <a:pPr algn="just"/>
            <a:endParaRPr lang="en-US" dirty="0">
              <a:solidFill>
                <a:srgbClr val="000000"/>
              </a:solidFill>
              <a:latin typeface="Times New Roman" panose="02020603050405020304" pitchFamily="18" charset="0"/>
              <a:ea typeface="Calibri" panose="020F0502020204030204" pitchFamily="34" charset="0"/>
              <a:cs typeface="Times New Roman" panose="02020603050405020304" pitchFamily="18" charset="0"/>
            </a:endParaRPr>
          </a:p>
          <a:p>
            <a:pPr marL="342900" marR="0" lvl="0" indent="-342900" algn="just">
              <a:spcBef>
                <a:spcPts val="0"/>
              </a:spcBef>
              <a:spcAft>
                <a:spcPts val="0"/>
              </a:spcAft>
              <a:buFont typeface="Symbol" panose="05050102010706020507" pitchFamily="18" charset="2"/>
              <a:buChar char=""/>
            </a:pPr>
            <a:r>
              <a:rPr lang="en-US"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Determine Curve Number for each district on dry, average and wet conditions.</a:t>
            </a:r>
          </a:p>
          <a:p>
            <a:pPr marL="342900" marR="0" lvl="0" indent="-342900" algn="just">
              <a:spcBef>
                <a:spcPts val="0"/>
              </a:spcBef>
              <a:spcAft>
                <a:spcPts val="0"/>
              </a:spcAft>
              <a:buFont typeface="Symbol" panose="05050102010706020507" pitchFamily="18" charset="2"/>
              <a:buChar char=""/>
            </a:pPr>
            <a:r>
              <a:rPr lang="en-US"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Find average rainfall depth for each districts.</a:t>
            </a:r>
          </a:p>
          <a:p>
            <a:pPr marL="342900" marR="0" lvl="0" indent="-342900" algn="just">
              <a:spcBef>
                <a:spcPts val="0"/>
              </a:spcBef>
              <a:spcAft>
                <a:spcPts val="0"/>
              </a:spcAft>
              <a:buFont typeface="Symbol" panose="05050102010706020507" pitchFamily="18" charset="2"/>
              <a:buChar char=""/>
            </a:pPr>
            <a:r>
              <a:rPr lang="en-US"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Determine the volume of runoff for a specific districts.</a:t>
            </a:r>
          </a:p>
          <a:p>
            <a:pPr marL="342900" marR="0" lvl="0" indent="-342900" algn="just">
              <a:spcBef>
                <a:spcPts val="0"/>
              </a:spcBef>
              <a:spcAft>
                <a:spcPts val="0"/>
              </a:spcAft>
              <a:buFont typeface="Symbol" panose="05050102010706020507" pitchFamily="18" charset="2"/>
              <a:buChar char=""/>
            </a:pPr>
            <a:r>
              <a:rPr lang="en-US"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Determine Run off coefficient for these districts</a:t>
            </a:r>
            <a:r>
              <a:rPr lang="en-US" dirty="0">
                <a:solidFill>
                  <a:srgbClr val="000000"/>
                </a:solidFill>
                <a:latin typeface="TimesNewRomanPSMT"/>
                <a:ea typeface="Calibri" panose="020F0502020204030204" pitchFamily="34" charset="0"/>
                <a:cs typeface="TimesNewRomanPSMT"/>
              </a:rPr>
              <a:t>.</a:t>
            </a:r>
            <a:endParaRPr lang="en-US" dirty="0"/>
          </a:p>
        </p:txBody>
      </p:sp>
    </p:spTree>
    <p:extLst>
      <p:ext uri="{BB962C8B-B14F-4D97-AF65-F5344CB8AC3E}">
        <p14:creationId xmlns:p14="http://schemas.microsoft.com/office/powerpoint/2010/main" val="175087222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gradFill rotWithShape="1">
          <a:gsLst>
            <a:gs pos="100000">
              <a:schemeClr val="bg2">
                <a:tint val="84000"/>
                <a:shade val="100000"/>
                <a:hueMod val="92000"/>
                <a:satMod val="180000"/>
                <a:lumMod val="114000"/>
              </a:schemeClr>
            </a:gs>
            <a:gs pos="100000">
              <a:schemeClr val="bg2">
                <a:shade val="92000"/>
                <a:satMod val="170000"/>
                <a:lumMod val="96000"/>
              </a:schemeClr>
            </a:gs>
          </a:gsLst>
          <a:lin ang="5400000" scaled="0"/>
        </a:gradFill>
        <a:effectLst/>
      </p:bgPr>
    </p:bg>
    <p:spTree>
      <p:nvGrpSpPr>
        <p:cNvPr id="1" name=""/>
        <p:cNvGrpSpPr/>
        <p:nvPr/>
      </p:nvGrpSpPr>
      <p:grpSpPr>
        <a:xfrm>
          <a:off x="0" y="0"/>
          <a:ext cx="0" cy="0"/>
          <a:chOff x="0" y="0"/>
          <a:chExt cx="0" cy="0"/>
        </a:xfrm>
      </p:grpSpPr>
      <p:sp>
        <p:nvSpPr>
          <p:cNvPr id="2" name="TextBox 1"/>
          <p:cNvSpPr txBox="1"/>
          <p:nvPr/>
        </p:nvSpPr>
        <p:spPr>
          <a:xfrm>
            <a:off x="4470544" y="392564"/>
            <a:ext cx="3296287" cy="923330"/>
          </a:xfrm>
          <a:prstGeom prst="rect">
            <a:avLst/>
          </a:prstGeom>
          <a:noFill/>
        </p:spPr>
        <p:txBody>
          <a:bodyPr wrap="none" rtlCol="0">
            <a:spAutoFit/>
          </a:bodyPr>
          <a:lstStyle/>
          <a:p>
            <a:r>
              <a:rPr lang="en-US" sz="5400" u="sng" dirty="0" smtClean="0"/>
              <a:t>Study Area</a:t>
            </a:r>
            <a:endParaRPr lang="en-US" sz="5400" u="sng" dirty="0"/>
          </a:p>
        </p:txBody>
      </p:sp>
      <p:sp>
        <p:nvSpPr>
          <p:cNvPr id="36" name="Oval 35"/>
          <p:cNvSpPr/>
          <p:nvPr/>
        </p:nvSpPr>
        <p:spPr>
          <a:xfrm>
            <a:off x="3910249" y="2433866"/>
            <a:ext cx="4416876" cy="2313928"/>
          </a:xfrm>
          <a:prstGeom prst="ellipse">
            <a:avLst/>
          </a:prstGeom>
          <a:solidFill>
            <a:schemeClr val="bg1">
              <a:lumMod val="95000"/>
            </a:schemeClr>
          </a:solidFill>
          <a:ln>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n-US" sz="5400" dirty="0" smtClean="0"/>
              <a:t>West-Bank</a:t>
            </a:r>
            <a:endParaRPr lang="en-US" sz="5400" dirty="0"/>
          </a:p>
        </p:txBody>
      </p:sp>
      <p:sp>
        <p:nvSpPr>
          <p:cNvPr id="37" name="TextBox 36"/>
          <p:cNvSpPr txBox="1"/>
          <p:nvPr/>
        </p:nvSpPr>
        <p:spPr>
          <a:xfrm>
            <a:off x="4250652" y="1776854"/>
            <a:ext cx="1316386" cy="584775"/>
          </a:xfrm>
          <a:prstGeom prst="rect">
            <a:avLst/>
          </a:prstGeom>
          <a:noFill/>
        </p:spPr>
        <p:txBody>
          <a:bodyPr wrap="none" rtlCol="0">
            <a:spAutoFit/>
          </a:bodyPr>
          <a:lstStyle/>
          <a:p>
            <a:r>
              <a:rPr lang="en-US" sz="3200" dirty="0" smtClean="0"/>
              <a:t>History</a:t>
            </a:r>
          </a:p>
        </p:txBody>
      </p:sp>
      <p:sp>
        <p:nvSpPr>
          <p:cNvPr id="38" name="TextBox 37"/>
          <p:cNvSpPr txBox="1"/>
          <p:nvPr/>
        </p:nvSpPr>
        <p:spPr>
          <a:xfrm>
            <a:off x="7223827" y="1742524"/>
            <a:ext cx="2487096" cy="1077218"/>
          </a:xfrm>
          <a:prstGeom prst="rect">
            <a:avLst/>
          </a:prstGeom>
          <a:noFill/>
        </p:spPr>
        <p:txBody>
          <a:bodyPr wrap="square" rtlCol="0">
            <a:spAutoFit/>
          </a:bodyPr>
          <a:lstStyle/>
          <a:p>
            <a:pPr algn="ctr"/>
            <a:r>
              <a:rPr lang="en-US" sz="3200" dirty="0" smtClean="0"/>
              <a:t>Geographical Location</a:t>
            </a:r>
          </a:p>
        </p:txBody>
      </p:sp>
      <p:sp>
        <p:nvSpPr>
          <p:cNvPr id="39" name="TextBox 38"/>
          <p:cNvSpPr txBox="1"/>
          <p:nvPr/>
        </p:nvSpPr>
        <p:spPr>
          <a:xfrm>
            <a:off x="8607625" y="3371471"/>
            <a:ext cx="1881028" cy="584775"/>
          </a:xfrm>
          <a:prstGeom prst="rect">
            <a:avLst/>
          </a:prstGeom>
          <a:noFill/>
        </p:spPr>
        <p:txBody>
          <a:bodyPr wrap="none" rtlCol="0">
            <a:spAutoFit/>
          </a:bodyPr>
          <a:lstStyle/>
          <a:p>
            <a:r>
              <a:rPr lang="en-US" sz="3200" dirty="0" smtClean="0"/>
              <a:t>Population</a:t>
            </a:r>
          </a:p>
        </p:txBody>
      </p:sp>
      <p:sp>
        <p:nvSpPr>
          <p:cNvPr id="40" name="TextBox 39"/>
          <p:cNvSpPr txBox="1"/>
          <p:nvPr/>
        </p:nvSpPr>
        <p:spPr>
          <a:xfrm>
            <a:off x="2896263" y="4148505"/>
            <a:ext cx="1000595" cy="584775"/>
          </a:xfrm>
          <a:prstGeom prst="rect">
            <a:avLst/>
          </a:prstGeom>
          <a:noFill/>
        </p:spPr>
        <p:txBody>
          <a:bodyPr wrap="none" rtlCol="0">
            <a:spAutoFit/>
          </a:bodyPr>
          <a:lstStyle/>
          <a:p>
            <a:r>
              <a:rPr lang="en-US" sz="3200" dirty="0" smtClean="0"/>
              <a:t>Area</a:t>
            </a:r>
          </a:p>
        </p:txBody>
      </p:sp>
      <p:sp>
        <p:nvSpPr>
          <p:cNvPr id="41" name="TextBox 40"/>
          <p:cNvSpPr txBox="1"/>
          <p:nvPr/>
        </p:nvSpPr>
        <p:spPr>
          <a:xfrm>
            <a:off x="1615498" y="2819742"/>
            <a:ext cx="2154501" cy="584775"/>
          </a:xfrm>
          <a:prstGeom prst="rect">
            <a:avLst/>
          </a:prstGeom>
          <a:noFill/>
        </p:spPr>
        <p:txBody>
          <a:bodyPr wrap="none" rtlCol="0">
            <a:spAutoFit/>
          </a:bodyPr>
          <a:lstStyle/>
          <a:p>
            <a:r>
              <a:rPr lang="en-US" sz="3200" dirty="0" smtClean="0"/>
              <a:t>Topography</a:t>
            </a:r>
          </a:p>
        </p:txBody>
      </p:sp>
      <p:sp>
        <p:nvSpPr>
          <p:cNvPr id="42" name="TextBox 41"/>
          <p:cNvSpPr txBox="1"/>
          <p:nvPr/>
        </p:nvSpPr>
        <p:spPr>
          <a:xfrm>
            <a:off x="7342535" y="4773307"/>
            <a:ext cx="1265090" cy="584775"/>
          </a:xfrm>
          <a:prstGeom prst="rect">
            <a:avLst/>
          </a:prstGeom>
          <a:noFill/>
        </p:spPr>
        <p:txBody>
          <a:bodyPr wrap="none" rtlCol="0">
            <a:spAutoFit/>
          </a:bodyPr>
          <a:lstStyle/>
          <a:p>
            <a:r>
              <a:rPr lang="en-US" sz="3200" dirty="0" smtClean="0"/>
              <a:t>District</a:t>
            </a:r>
            <a:endParaRPr lang="en-US" sz="3200" dirty="0"/>
          </a:p>
        </p:txBody>
      </p:sp>
      <p:sp>
        <p:nvSpPr>
          <p:cNvPr id="43" name="TextBox 42"/>
          <p:cNvSpPr txBox="1"/>
          <p:nvPr/>
        </p:nvSpPr>
        <p:spPr>
          <a:xfrm>
            <a:off x="4908845" y="5065695"/>
            <a:ext cx="1410579" cy="584775"/>
          </a:xfrm>
          <a:prstGeom prst="rect">
            <a:avLst/>
          </a:prstGeom>
          <a:noFill/>
        </p:spPr>
        <p:txBody>
          <a:bodyPr wrap="none" rtlCol="0">
            <a:spAutoFit/>
          </a:bodyPr>
          <a:lstStyle/>
          <a:p>
            <a:r>
              <a:rPr lang="en-US" sz="3200" dirty="0" smtClean="0"/>
              <a:t>Rainfall</a:t>
            </a:r>
          </a:p>
        </p:txBody>
      </p:sp>
    </p:spTree>
    <p:extLst>
      <p:ext uri="{BB962C8B-B14F-4D97-AF65-F5344CB8AC3E}">
        <p14:creationId xmlns:p14="http://schemas.microsoft.com/office/powerpoint/2010/main" val="351505460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gradFill rotWithShape="1">
          <a:gsLst>
            <a:gs pos="100000">
              <a:schemeClr val="bg2">
                <a:tint val="84000"/>
                <a:shade val="100000"/>
                <a:hueMod val="92000"/>
                <a:satMod val="180000"/>
                <a:lumMod val="114000"/>
              </a:schemeClr>
            </a:gs>
            <a:gs pos="100000">
              <a:schemeClr val="bg2">
                <a:shade val="92000"/>
                <a:satMod val="170000"/>
                <a:lumMod val="96000"/>
              </a:schemeClr>
            </a:gs>
          </a:gsLst>
          <a:lin ang="5400000" scaled="0"/>
        </a:gradFill>
        <a:effectLst/>
      </p:bgPr>
    </p:bg>
    <p:spTree>
      <p:nvGrpSpPr>
        <p:cNvPr id="1" name=""/>
        <p:cNvGrpSpPr/>
        <p:nvPr/>
      </p:nvGrpSpPr>
      <p:grpSpPr>
        <a:xfrm>
          <a:off x="0" y="0"/>
          <a:ext cx="0" cy="0"/>
          <a:chOff x="0" y="0"/>
          <a:chExt cx="0" cy="0"/>
        </a:xfrm>
      </p:grpSpPr>
      <p:sp>
        <p:nvSpPr>
          <p:cNvPr id="2" name="TextBox 1"/>
          <p:cNvSpPr txBox="1"/>
          <p:nvPr/>
        </p:nvSpPr>
        <p:spPr>
          <a:xfrm>
            <a:off x="701523" y="491514"/>
            <a:ext cx="6655881" cy="5724644"/>
          </a:xfrm>
          <a:prstGeom prst="rect">
            <a:avLst/>
          </a:prstGeom>
          <a:noFill/>
        </p:spPr>
        <p:txBody>
          <a:bodyPr wrap="square" rtlCol="0">
            <a:spAutoFit/>
          </a:bodyPr>
          <a:lstStyle/>
          <a:p>
            <a:pPr marL="285750" indent="-285750">
              <a:buFontTx/>
              <a:buChar char="-"/>
            </a:pPr>
            <a:r>
              <a:rPr lang="en-US" sz="2800" b="1" dirty="0" smtClean="0">
                <a:latin typeface="Times New Roman" panose="02020603050405020304" pitchFamily="18" charset="0"/>
                <a:cs typeface="Times New Roman" panose="02020603050405020304" pitchFamily="18" charset="0"/>
              </a:rPr>
              <a:t>West-Bank History: </a:t>
            </a:r>
          </a:p>
          <a:p>
            <a:r>
              <a:rPr lang="en-US" dirty="0" smtClean="0">
                <a:latin typeface="Times New Roman" panose="02020603050405020304" pitchFamily="18" charset="0"/>
                <a:cs typeface="Times New Roman" panose="02020603050405020304" pitchFamily="18" charset="0"/>
              </a:rPr>
              <a:t/>
            </a:r>
            <a:br>
              <a:rPr lang="en-US" dirty="0" smtClean="0">
                <a:latin typeface="Times New Roman" panose="02020603050405020304" pitchFamily="18" charset="0"/>
                <a:cs typeface="Times New Roman" panose="02020603050405020304" pitchFamily="18" charset="0"/>
              </a:rPr>
            </a:br>
            <a:r>
              <a:rPr lang="en-US" dirty="0" smtClean="0">
                <a:latin typeface="Times New Roman" panose="02020603050405020304" pitchFamily="18" charset="0"/>
                <a:cs typeface="Times New Roman" panose="02020603050405020304" pitchFamily="18" charset="0"/>
              </a:rPr>
              <a:t>The </a:t>
            </a:r>
            <a:r>
              <a:rPr lang="en-US" dirty="0">
                <a:latin typeface="Times New Roman" panose="02020603050405020304" pitchFamily="18" charset="0"/>
                <a:cs typeface="Times New Roman" panose="02020603050405020304" pitchFamily="18" charset="0"/>
              </a:rPr>
              <a:t>term Jordan launched on the remaining part of Palestine </a:t>
            </a:r>
            <a:r>
              <a:rPr lang="en-US" dirty="0" smtClean="0">
                <a:latin typeface="Times New Roman" panose="02020603050405020304" pitchFamily="18" charset="0"/>
                <a:cs typeface="Times New Roman" panose="02020603050405020304" pitchFamily="18" charset="0"/>
              </a:rPr>
              <a:t>which </a:t>
            </a:r>
            <a:r>
              <a:rPr lang="en-US" dirty="0">
                <a:latin typeface="Times New Roman" panose="02020603050405020304" pitchFamily="18" charset="0"/>
                <a:cs typeface="Times New Roman" panose="02020603050405020304" pitchFamily="18" charset="0"/>
              </a:rPr>
              <a:t>did not fall after the </a:t>
            </a:r>
            <a:r>
              <a:rPr lang="en-US" dirty="0" err="1">
                <a:latin typeface="Times New Roman" panose="02020603050405020304" pitchFamily="18" charset="0"/>
                <a:cs typeface="Times New Roman" panose="02020603050405020304" pitchFamily="18" charset="0"/>
              </a:rPr>
              <a:t>Nakba</a:t>
            </a:r>
            <a:r>
              <a:rPr lang="en-US" dirty="0">
                <a:latin typeface="Times New Roman" panose="02020603050405020304" pitchFamily="18" charset="0"/>
                <a:cs typeface="Times New Roman" panose="02020603050405020304" pitchFamily="18" charset="0"/>
              </a:rPr>
              <a:t> in 1948, and annexed to Jordan after the Battle of Jerusalem at the Jericho Conference in 1951</a:t>
            </a:r>
            <a:r>
              <a:rPr lang="en-US" dirty="0" smtClean="0">
                <a:latin typeface="Times New Roman" panose="02020603050405020304" pitchFamily="18" charset="0"/>
                <a:cs typeface="Times New Roman" panose="02020603050405020304" pitchFamily="18" charset="0"/>
              </a:rPr>
              <a:t>.</a:t>
            </a:r>
          </a:p>
          <a:p>
            <a:endParaRPr lang="en-US" dirty="0">
              <a:latin typeface="Times New Roman" panose="02020603050405020304" pitchFamily="18" charset="0"/>
              <a:cs typeface="Times New Roman" panose="02020603050405020304" pitchFamily="18" charset="0"/>
            </a:endParaRPr>
          </a:p>
          <a:p>
            <a:pPr marL="285750" indent="-285750">
              <a:buFontTx/>
              <a:buChar char="-"/>
            </a:pPr>
            <a:r>
              <a:rPr lang="en-US" sz="2800" b="1" dirty="0" smtClean="0">
                <a:latin typeface="Times New Roman" panose="02020603050405020304" pitchFamily="18" charset="0"/>
                <a:cs typeface="Times New Roman" panose="02020603050405020304" pitchFamily="18" charset="0"/>
              </a:rPr>
              <a:t>Geographical Location: </a:t>
            </a:r>
          </a:p>
          <a:p>
            <a:r>
              <a:rPr lang="en-US" dirty="0">
                <a:latin typeface="Times New Roman" panose="02020603050405020304" pitchFamily="18" charset="0"/>
                <a:cs typeface="Times New Roman" panose="02020603050405020304" pitchFamily="18" charset="0"/>
              </a:rPr>
              <a:t/>
            </a:r>
            <a:br>
              <a:rPr lang="en-US" dirty="0">
                <a:latin typeface="Times New Roman" panose="02020603050405020304" pitchFamily="18" charset="0"/>
                <a:cs typeface="Times New Roman" panose="02020603050405020304" pitchFamily="18" charset="0"/>
              </a:rPr>
            </a:br>
            <a:r>
              <a:rPr lang="en-US" dirty="0" smtClean="0"/>
              <a:t>    </a:t>
            </a:r>
            <a:r>
              <a:rPr lang="en-US" dirty="0" smtClean="0">
                <a:latin typeface="Times New Roman" panose="02020603050405020304" pitchFamily="18" charset="0"/>
                <a:cs typeface="Times New Roman" panose="02020603050405020304" pitchFamily="18" charset="0"/>
              </a:rPr>
              <a:t>West </a:t>
            </a:r>
            <a:r>
              <a:rPr lang="en-US" dirty="0">
                <a:latin typeface="Times New Roman" panose="02020603050405020304" pitchFamily="18" charset="0"/>
                <a:cs typeface="Times New Roman" panose="02020603050405020304" pitchFamily="18" charset="0"/>
              </a:rPr>
              <a:t>Bank lies in the west of Jordan. It is bordered to the east and is surrounded by </a:t>
            </a:r>
            <a:r>
              <a:rPr lang="en-US" dirty="0" smtClean="0">
                <a:latin typeface="Times New Roman" panose="02020603050405020304" pitchFamily="18" charset="0"/>
                <a:cs typeface="Times New Roman" panose="02020603050405020304" pitchFamily="18" charset="0"/>
              </a:rPr>
              <a:t>1948 Palestinian land </a:t>
            </a:r>
            <a:r>
              <a:rPr lang="en-US" dirty="0">
                <a:latin typeface="Times New Roman" panose="02020603050405020304" pitchFamily="18" charset="0"/>
                <a:cs typeface="Times New Roman" panose="02020603050405020304" pitchFamily="18" charset="0"/>
              </a:rPr>
              <a:t>from the north, west and south. The Jordanian authorities named it as the "West Bank" because it lies to the west of the Jordan River, while most of the territory of the Hashemite Kingdom of Jordan lies east of the river</a:t>
            </a:r>
            <a:r>
              <a:rPr lang="en-US" dirty="0" smtClean="0">
                <a:latin typeface="Times New Roman" panose="02020603050405020304" pitchFamily="18" charset="0"/>
                <a:cs typeface="Times New Roman" panose="02020603050405020304" pitchFamily="18" charset="0"/>
              </a:rPr>
              <a:t>.</a:t>
            </a:r>
          </a:p>
          <a:p>
            <a:r>
              <a:rPr lang="en-US" dirty="0"/>
              <a:t> </a:t>
            </a:r>
            <a:r>
              <a:rPr lang="en-US" dirty="0" smtClean="0"/>
              <a:t/>
            </a:r>
            <a:br>
              <a:rPr lang="en-US" dirty="0" smtClean="0"/>
            </a:br>
            <a:r>
              <a:rPr lang="en-US" dirty="0" smtClean="0"/>
              <a:t>    </a:t>
            </a:r>
            <a:r>
              <a:rPr lang="en-US" dirty="0" smtClean="0">
                <a:latin typeface="Times New Roman" panose="02020603050405020304" pitchFamily="18" charset="0"/>
                <a:cs typeface="Times New Roman" panose="02020603050405020304" pitchFamily="18" charset="0"/>
              </a:rPr>
              <a:t>Its </a:t>
            </a:r>
            <a:r>
              <a:rPr lang="en-US" dirty="0">
                <a:latin typeface="Times New Roman" panose="02020603050405020304" pitchFamily="18" charset="0"/>
                <a:cs typeface="Times New Roman" panose="02020603050405020304" pitchFamily="18" charset="0"/>
              </a:rPr>
              <a:t>include the mountains of Nablus and the Jerusalem hills, including the eastern part of Jerusalem and the mountains of Hebron and the western Jordan </a:t>
            </a:r>
            <a:r>
              <a:rPr lang="en-US" dirty="0" smtClean="0">
                <a:latin typeface="Times New Roman" panose="02020603050405020304" pitchFamily="18" charset="0"/>
                <a:cs typeface="Times New Roman" panose="02020603050405020304" pitchFamily="18" charset="0"/>
              </a:rPr>
              <a:t>Valley.</a:t>
            </a:r>
            <a:endParaRPr lang="en-US" dirty="0">
              <a:latin typeface="Times New Roman" panose="02020603050405020304" pitchFamily="18" charset="0"/>
              <a:cs typeface="Times New Roman" panose="02020603050405020304" pitchFamily="18" charset="0"/>
            </a:endParaRPr>
          </a:p>
          <a:p>
            <a:endParaRPr lang="en-US" dirty="0">
              <a:latin typeface="Times New Roman" panose="02020603050405020304" pitchFamily="18" charset="0"/>
              <a:cs typeface="Times New Roman" panose="02020603050405020304" pitchFamily="18" charset="0"/>
            </a:endParaRPr>
          </a:p>
          <a:p>
            <a:r>
              <a:rPr lang="en-US" dirty="0">
                <a:latin typeface="Times New Roman" panose="02020603050405020304" pitchFamily="18" charset="0"/>
                <a:cs typeface="Times New Roman" panose="02020603050405020304" pitchFamily="18" charset="0"/>
              </a:rPr>
              <a:t>    </a:t>
            </a:r>
          </a:p>
        </p:txBody>
      </p:sp>
      <p:pic>
        <p:nvPicPr>
          <p:cNvPr id="3" name="Picture 2"/>
          <p:cNvPicPr/>
          <p:nvPr/>
        </p:nvPicPr>
        <p:blipFill>
          <a:blip r:embed="rId2" cstate="print">
            <a:extLst>
              <a:ext uri="{28A0092B-C50C-407E-A947-70E740481C1C}">
                <a14:useLocalDpi xmlns:a14="http://schemas.microsoft.com/office/drawing/2010/main" val="0"/>
              </a:ext>
            </a:extLst>
          </a:blip>
          <a:stretch>
            <a:fillRect/>
          </a:stretch>
        </p:blipFill>
        <p:spPr>
          <a:xfrm>
            <a:off x="7962314" y="491514"/>
            <a:ext cx="3573047" cy="5430985"/>
          </a:xfrm>
          <a:prstGeom prst="rect">
            <a:avLst/>
          </a:prstGeom>
          <a:ln w="228600" cap="sq" cmpd="thickThin">
            <a:solidFill>
              <a:srgbClr val="000000"/>
            </a:solidFill>
            <a:prstDash val="solid"/>
            <a:miter lim="800000"/>
          </a:ln>
          <a:effectLst>
            <a:innerShdw blurRad="76200">
              <a:srgbClr val="000000"/>
            </a:innerShdw>
          </a:effectLst>
        </p:spPr>
      </p:pic>
      <p:sp>
        <p:nvSpPr>
          <p:cNvPr id="4" name="Rectangle 3"/>
          <p:cNvSpPr/>
          <p:nvPr/>
        </p:nvSpPr>
        <p:spPr>
          <a:xfrm>
            <a:off x="8234833" y="6253149"/>
            <a:ext cx="3028008" cy="307777"/>
          </a:xfrm>
          <a:prstGeom prst="rect">
            <a:avLst/>
          </a:prstGeom>
        </p:spPr>
        <p:txBody>
          <a:bodyPr wrap="none">
            <a:spAutoFit/>
          </a:bodyPr>
          <a:lstStyle/>
          <a:p>
            <a:pPr algn="ctr">
              <a:spcAft>
                <a:spcPts val="600"/>
              </a:spcAft>
            </a:pPr>
            <a:r>
              <a:rPr lang="en-US" sz="1400" b="1" dirty="0" smtClean="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Figure 2.1: West-Bank Political Map.</a:t>
            </a:r>
            <a:endParaRPr lang="en-US" sz="1600"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422682875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gradFill rotWithShape="1">
          <a:gsLst>
            <a:gs pos="100000">
              <a:schemeClr val="bg2">
                <a:tint val="84000"/>
                <a:shade val="100000"/>
                <a:hueMod val="92000"/>
                <a:satMod val="180000"/>
                <a:lumMod val="114000"/>
              </a:schemeClr>
            </a:gs>
            <a:gs pos="100000">
              <a:schemeClr val="bg2">
                <a:shade val="92000"/>
                <a:satMod val="170000"/>
                <a:lumMod val="96000"/>
              </a:schemeClr>
            </a:gs>
          </a:gsLst>
          <a:lin ang="5400000" scaled="0"/>
        </a:gradFill>
        <a:effectLst/>
      </p:bgPr>
    </p:bg>
    <p:spTree>
      <p:nvGrpSpPr>
        <p:cNvPr id="1" name=""/>
        <p:cNvGrpSpPr/>
        <p:nvPr/>
      </p:nvGrpSpPr>
      <p:grpSpPr>
        <a:xfrm>
          <a:off x="0" y="0"/>
          <a:ext cx="0" cy="0"/>
          <a:chOff x="0" y="0"/>
          <a:chExt cx="0" cy="0"/>
        </a:xfrm>
      </p:grpSpPr>
      <p:sp>
        <p:nvSpPr>
          <p:cNvPr id="2" name="TextBox 1"/>
          <p:cNvSpPr txBox="1"/>
          <p:nvPr/>
        </p:nvSpPr>
        <p:spPr>
          <a:xfrm>
            <a:off x="773519" y="465682"/>
            <a:ext cx="6514788" cy="6093976"/>
          </a:xfrm>
          <a:prstGeom prst="rect">
            <a:avLst/>
          </a:prstGeom>
          <a:noFill/>
        </p:spPr>
        <p:txBody>
          <a:bodyPr wrap="square" rtlCol="0">
            <a:spAutoFit/>
          </a:bodyPr>
          <a:lstStyle/>
          <a:p>
            <a:pPr marL="285750" indent="-285750">
              <a:buFontTx/>
              <a:buChar char="-"/>
            </a:pPr>
            <a:r>
              <a:rPr lang="en-US" sz="2800" b="1" dirty="0" smtClean="0">
                <a:latin typeface="Times New Roman" panose="02020603050405020304" pitchFamily="18" charset="0"/>
                <a:cs typeface="Times New Roman" panose="02020603050405020304" pitchFamily="18" charset="0"/>
              </a:rPr>
              <a:t>Population:</a:t>
            </a:r>
          </a:p>
          <a:p>
            <a:r>
              <a:rPr lang="en-US" dirty="0"/>
              <a:t/>
            </a:r>
            <a:br>
              <a:rPr lang="en-US" dirty="0"/>
            </a:br>
            <a:r>
              <a:rPr lang="en-US" dirty="0" smtClean="0"/>
              <a:t>    </a:t>
            </a:r>
            <a:r>
              <a:rPr lang="en-US" dirty="0" smtClean="0">
                <a:latin typeface="Times New Roman" panose="02020603050405020304" pitchFamily="18" charset="0"/>
                <a:cs typeface="Times New Roman" panose="02020603050405020304" pitchFamily="18" charset="0"/>
              </a:rPr>
              <a:t>According </a:t>
            </a:r>
            <a:r>
              <a:rPr lang="en-US" dirty="0">
                <a:latin typeface="Times New Roman" panose="02020603050405020304" pitchFamily="18" charset="0"/>
                <a:cs typeface="Times New Roman" panose="02020603050405020304" pitchFamily="18" charset="0"/>
              </a:rPr>
              <a:t>to estimates of the Palestinian statistical system for 2013, </a:t>
            </a:r>
            <a:r>
              <a:rPr lang="en-US" dirty="0" smtClean="0">
                <a:latin typeface="Times New Roman" panose="02020603050405020304" pitchFamily="18" charset="0"/>
                <a:cs typeface="Times New Roman" panose="02020603050405020304" pitchFamily="18" charset="0"/>
              </a:rPr>
              <a:t>the number of Palestinians in the West Bank is estimated at 2.8 million Palestinians.</a:t>
            </a:r>
            <a:br>
              <a:rPr lang="en-US" dirty="0" smtClean="0">
                <a:latin typeface="Times New Roman" panose="02020603050405020304" pitchFamily="18" charset="0"/>
                <a:cs typeface="Times New Roman" panose="02020603050405020304" pitchFamily="18" charset="0"/>
              </a:rPr>
            </a:br>
            <a:r>
              <a:rPr lang="en-US" dirty="0" smtClean="0">
                <a:latin typeface="Times New Roman" panose="02020603050405020304" pitchFamily="18" charset="0"/>
                <a:cs typeface="Times New Roman" panose="02020603050405020304" pitchFamily="18" charset="0"/>
              </a:rPr>
              <a:t>In 2017, number of Palestinians in the West Bank is increased to 3.01 million Palestinians.</a:t>
            </a:r>
          </a:p>
          <a:p>
            <a:endParaRPr lang="en-US" dirty="0">
              <a:latin typeface="Times New Roman" panose="02020603050405020304" pitchFamily="18" charset="0"/>
              <a:cs typeface="Times New Roman" panose="02020603050405020304" pitchFamily="18" charset="0"/>
            </a:endParaRPr>
          </a:p>
          <a:p>
            <a:pPr marL="285750" indent="-285750" algn="just">
              <a:buFontTx/>
              <a:buChar char="-"/>
            </a:pPr>
            <a:r>
              <a:rPr lang="en-US" sz="2800" b="1" dirty="0" smtClean="0">
                <a:latin typeface="Times New Roman" panose="02020603050405020304" pitchFamily="18" charset="0"/>
                <a:cs typeface="Times New Roman" panose="02020603050405020304" pitchFamily="18" charset="0"/>
              </a:rPr>
              <a:t>Area:</a:t>
            </a:r>
          </a:p>
          <a:p>
            <a:pPr algn="just"/>
            <a:r>
              <a:rPr lang="en-US" dirty="0">
                <a:latin typeface="Times New Roman" panose="02020603050405020304" pitchFamily="18" charset="0"/>
                <a:cs typeface="Times New Roman" panose="02020603050405020304" pitchFamily="18" charset="0"/>
              </a:rPr>
              <a:t/>
            </a:r>
            <a:br>
              <a:rPr lang="en-US" dirty="0">
                <a:latin typeface="Times New Roman" panose="02020603050405020304" pitchFamily="18" charset="0"/>
                <a:cs typeface="Times New Roman" panose="02020603050405020304" pitchFamily="18" charset="0"/>
              </a:rPr>
            </a:br>
            <a:r>
              <a:rPr lang="en-US" dirty="0" smtClean="0">
                <a:latin typeface="Times New Roman" panose="02020603050405020304" pitchFamily="18" charset="0"/>
                <a:cs typeface="Times New Roman" panose="02020603050405020304" pitchFamily="18" charset="0"/>
              </a:rPr>
              <a:t>     The </a:t>
            </a:r>
            <a:r>
              <a:rPr lang="en-US" dirty="0">
                <a:latin typeface="Times New Roman" panose="02020603050405020304" pitchFamily="18" charset="0"/>
                <a:cs typeface="Times New Roman" panose="02020603050405020304" pitchFamily="18" charset="0"/>
              </a:rPr>
              <a:t>area of the West Bank is approximately 21% of the historical area of Palestine (from the river to the sea), it’s about 5860 </a:t>
            </a:r>
            <a:r>
              <a:rPr lang="en-US" dirty="0" smtClean="0">
                <a:latin typeface="Times New Roman" panose="02020603050405020304" pitchFamily="18" charset="0"/>
                <a:cs typeface="Times New Roman" panose="02020603050405020304" pitchFamily="18" charset="0"/>
              </a:rPr>
              <a:t>km</a:t>
            </a:r>
            <a:r>
              <a:rPr lang="en-US" baseline="30000" dirty="0" smtClean="0">
                <a:latin typeface="Times New Roman" panose="02020603050405020304" pitchFamily="18" charset="0"/>
                <a:cs typeface="Times New Roman" panose="02020603050405020304" pitchFamily="18" charset="0"/>
              </a:rPr>
              <a:t>2</a:t>
            </a:r>
            <a:r>
              <a:rPr lang="en-US" dirty="0" smtClean="0">
                <a:latin typeface="Times New Roman" panose="02020603050405020304" pitchFamily="18" charset="0"/>
                <a:cs typeface="Times New Roman" panose="02020603050405020304" pitchFamily="18" charset="0"/>
              </a:rPr>
              <a:t>.</a:t>
            </a:r>
          </a:p>
          <a:p>
            <a:pPr algn="just"/>
            <a:endParaRPr lang="en-US" dirty="0">
              <a:latin typeface="Times New Roman" panose="02020603050405020304" pitchFamily="18" charset="0"/>
              <a:cs typeface="Times New Roman" panose="02020603050405020304" pitchFamily="18" charset="0"/>
            </a:endParaRPr>
          </a:p>
          <a:p>
            <a:pPr marL="285750" indent="-285750" algn="just">
              <a:buFontTx/>
              <a:buChar char="-"/>
            </a:pPr>
            <a:r>
              <a:rPr lang="en-US" sz="2800" b="1" dirty="0" smtClean="0">
                <a:latin typeface="Times New Roman" panose="02020603050405020304" pitchFamily="18" charset="0"/>
                <a:cs typeface="Times New Roman" panose="02020603050405020304" pitchFamily="18" charset="0"/>
              </a:rPr>
              <a:t>West-Bank Districts:</a:t>
            </a:r>
          </a:p>
          <a:p>
            <a:r>
              <a:rPr lang="en-US" dirty="0">
                <a:latin typeface="Times New Roman" panose="02020603050405020304" pitchFamily="18" charset="0"/>
                <a:cs typeface="Times New Roman" panose="02020603050405020304" pitchFamily="18" charset="0"/>
              </a:rPr>
              <a:t/>
            </a:r>
            <a:br>
              <a:rPr lang="en-US" dirty="0">
                <a:latin typeface="Times New Roman" panose="02020603050405020304" pitchFamily="18" charset="0"/>
                <a:cs typeface="Times New Roman" panose="02020603050405020304" pitchFamily="18" charset="0"/>
              </a:rPr>
            </a:br>
            <a:r>
              <a:rPr lang="en-US" dirty="0" smtClean="0">
                <a:latin typeface="Times New Roman" panose="02020603050405020304" pitchFamily="18" charset="0"/>
                <a:cs typeface="Times New Roman" panose="02020603050405020304" pitchFamily="18" charset="0"/>
              </a:rPr>
              <a:t>    In </a:t>
            </a:r>
            <a:r>
              <a:rPr lang="en-US" dirty="0">
                <a:latin typeface="Times New Roman" panose="02020603050405020304" pitchFamily="18" charset="0"/>
                <a:cs typeface="Times New Roman" panose="02020603050405020304" pitchFamily="18" charset="0"/>
              </a:rPr>
              <a:t>this study we divided West bank into the districts which are the cities of it, Nablus, Ramallah, Jerusalem and etc. we get curve number for each district then we get curve number for whole West Bank by apply weighted average.</a:t>
            </a:r>
          </a:p>
          <a:p>
            <a:endParaRPr lang="en-US" dirty="0">
              <a:latin typeface="Times New Roman" panose="02020603050405020304" pitchFamily="18" charset="0"/>
              <a:cs typeface="Times New Roman" panose="02020603050405020304" pitchFamily="18" charset="0"/>
            </a:endParaRPr>
          </a:p>
        </p:txBody>
      </p:sp>
      <p:pic>
        <p:nvPicPr>
          <p:cNvPr id="6" name="Picture 5"/>
          <p:cNvPicPr/>
          <p:nvPr/>
        </p:nvPicPr>
        <p:blipFill>
          <a:blip r:embed="rId2" cstate="print">
            <a:extLst>
              <a:ext uri="{28A0092B-C50C-407E-A947-70E740481C1C}">
                <a14:useLocalDpi xmlns:a14="http://schemas.microsoft.com/office/drawing/2010/main" val="0"/>
              </a:ext>
            </a:extLst>
          </a:blip>
          <a:stretch>
            <a:fillRect/>
          </a:stretch>
        </p:blipFill>
        <p:spPr>
          <a:xfrm>
            <a:off x="7920318" y="348950"/>
            <a:ext cx="3966882" cy="5608097"/>
          </a:xfrm>
          <a:prstGeom prst="rect">
            <a:avLst/>
          </a:prstGeom>
        </p:spPr>
      </p:pic>
      <p:sp>
        <p:nvSpPr>
          <p:cNvPr id="5" name="Rectangle 4"/>
          <p:cNvSpPr/>
          <p:nvPr/>
        </p:nvSpPr>
        <p:spPr>
          <a:xfrm>
            <a:off x="8580511" y="5957047"/>
            <a:ext cx="2646494" cy="307777"/>
          </a:xfrm>
          <a:prstGeom prst="rect">
            <a:avLst/>
          </a:prstGeom>
        </p:spPr>
        <p:txBody>
          <a:bodyPr wrap="none">
            <a:spAutoFit/>
          </a:bodyPr>
          <a:lstStyle/>
          <a:p>
            <a:pPr algn="ctr">
              <a:spcAft>
                <a:spcPts val="600"/>
              </a:spcAft>
            </a:pPr>
            <a:r>
              <a:rPr lang="en-US" sz="1400" b="1" dirty="0" smtClean="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Figure 2.4: West-Bank Districts.</a:t>
            </a:r>
            <a:endParaRPr lang="en-US" sz="1600"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10484723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gradFill rotWithShape="1">
          <a:gsLst>
            <a:gs pos="100000">
              <a:schemeClr val="bg2">
                <a:tint val="84000"/>
                <a:shade val="100000"/>
                <a:hueMod val="92000"/>
                <a:satMod val="180000"/>
                <a:lumMod val="114000"/>
              </a:schemeClr>
            </a:gs>
            <a:gs pos="100000">
              <a:schemeClr val="bg2">
                <a:shade val="92000"/>
                <a:satMod val="170000"/>
                <a:lumMod val="96000"/>
              </a:schemeClr>
            </a:gs>
          </a:gsLst>
          <a:lin ang="5400000" scaled="0"/>
        </a:gradFill>
        <a:effectLst/>
      </p:bgPr>
    </p:bg>
    <p:spTree>
      <p:nvGrpSpPr>
        <p:cNvPr id="1" name=""/>
        <p:cNvGrpSpPr/>
        <p:nvPr/>
      </p:nvGrpSpPr>
      <p:grpSpPr>
        <a:xfrm>
          <a:off x="0" y="0"/>
          <a:ext cx="0" cy="0"/>
          <a:chOff x="0" y="0"/>
          <a:chExt cx="0" cy="0"/>
        </a:xfrm>
      </p:grpSpPr>
      <p:sp>
        <p:nvSpPr>
          <p:cNvPr id="2" name="TextBox 1"/>
          <p:cNvSpPr txBox="1"/>
          <p:nvPr/>
        </p:nvSpPr>
        <p:spPr>
          <a:xfrm>
            <a:off x="712696" y="484094"/>
            <a:ext cx="4867834" cy="4124206"/>
          </a:xfrm>
          <a:prstGeom prst="rect">
            <a:avLst/>
          </a:prstGeom>
          <a:noFill/>
        </p:spPr>
        <p:txBody>
          <a:bodyPr wrap="square" rtlCol="0">
            <a:spAutoFit/>
          </a:bodyPr>
          <a:lstStyle/>
          <a:p>
            <a:pPr marL="285750" indent="-285750">
              <a:buFontTx/>
              <a:buChar char="-"/>
            </a:pPr>
            <a:r>
              <a:rPr lang="en-US" sz="2800" b="1" dirty="0" smtClean="0">
                <a:latin typeface="Times New Roman" panose="02020603050405020304" pitchFamily="18" charset="0"/>
                <a:cs typeface="Times New Roman" panose="02020603050405020304" pitchFamily="18" charset="0"/>
              </a:rPr>
              <a:t>Topography:</a:t>
            </a:r>
          </a:p>
          <a:p>
            <a:pPr algn="just"/>
            <a:r>
              <a:rPr lang="en-US" dirty="0">
                <a:latin typeface="Times New Roman" panose="02020603050405020304" pitchFamily="18" charset="0"/>
                <a:cs typeface="Times New Roman" panose="02020603050405020304" pitchFamily="18" charset="0"/>
              </a:rPr>
              <a:t/>
            </a:r>
            <a:br>
              <a:rPr lang="en-US" dirty="0">
                <a:latin typeface="Times New Roman" panose="02020603050405020304" pitchFamily="18" charset="0"/>
                <a:cs typeface="Times New Roman" panose="02020603050405020304" pitchFamily="18" charset="0"/>
              </a:rPr>
            </a:br>
            <a:r>
              <a:rPr lang="en-US" dirty="0" smtClean="0">
                <a:latin typeface="Times New Roman" panose="02020603050405020304" pitchFamily="18" charset="0"/>
                <a:cs typeface="Times New Roman" panose="02020603050405020304" pitchFamily="18" charset="0"/>
              </a:rPr>
              <a:t>    Eight </a:t>
            </a:r>
            <a:r>
              <a:rPr lang="en-US" dirty="0">
                <a:latin typeface="Times New Roman" panose="02020603050405020304" pitchFamily="18" charset="0"/>
                <a:cs typeface="Times New Roman" panose="02020603050405020304" pitchFamily="18" charset="0"/>
              </a:rPr>
              <a:t>soil types exist in the </a:t>
            </a:r>
            <a:r>
              <a:rPr lang="en-US" dirty="0" smtClean="0">
                <a:latin typeface="Times New Roman" panose="02020603050405020304" pitchFamily="18" charset="0"/>
                <a:cs typeface="Times New Roman" panose="02020603050405020304" pitchFamily="18" charset="0"/>
              </a:rPr>
              <a:t>West-Bank like TERRA ROSSAS, BROWN RENDZINAS AND PALE RENDZINAS etc.</a:t>
            </a:r>
          </a:p>
          <a:p>
            <a:pPr algn="just"/>
            <a:r>
              <a:rPr lang="en-US" dirty="0" smtClean="0">
                <a:latin typeface="Times New Roman" panose="02020603050405020304" pitchFamily="18" charset="0"/>
                <a:cs typeface="Times New Roman" panose="02020603050405020304" pitchFamily="18" charset="0"/>
              </a:rPr>
              <a:t>Soil distribution is shown in figure 2.2.</a:t>
            </a:r>
          </a:p>
          <a:p>
            <a:pPr algn="just"/>
            <a:endParaRPr lang="en-US" dirty="0" smtClean="0">
              <a:latin typeface="Times New Roman" panose="02020603050405020304" pitchFamily="18" charset="0"/>
              <a:cs typeface="Times New Roman" panose="02020603050405020304" pitchFamily="18" charset="0"/>
            </a:endParaRPr>
          </a:p>
          <a:p>
            <a:pPr algn="just"/>
            <a:r>
              <a:rPr lang="en-US" dirty="0" smtClean="0">
                <a:latin typeface="Times New Roman" panose="02020603050405020304" pitchFamily="18" charset="0"/>
                <a:cs typeface="Times New Roman" panose="02020603050405020304" pitchFamily="18" charset="0"/>
              </a:rPr>
              <a:t>    The </a:t>
            </a:r>
            <a:r>
              <a:rPr lang="en-US" dirty="0">
                <a:latin typeface="Times New Roman" panose="02020603050405020304" pitchFamily="18" charset="0"/>
                <a:cs typeface="Times New Roman" panose="02020603050405020304" pitchFamily="18" charset="0"/>
              </a:rPr>
              <a:t>land use of the West Bank is classified into seven classes: built-up areas (5%), woodland/forest (0.7%), Israeli settlements (1.4%), arable land (14.31%), rough grazing/subsistence farming (61.7%), irrigated farming (2.63%), and permanent crops (14.3%), as shown in </a:t>
            </a:r>
            <a:r>
              <a:rPr lang="en-US" dirty="0" smtClean="0">
                <a:latin typeface="Times New Roman" panose="02020603050405020304" pitchFamily="18" charset="0"/>
                <a:cs typeface="Times New Roman" panose="02020603050405020304" pitchFamily="18" charset="0"/>
              </a:rPr>
              <a:t>Fig 2.3. </a:t>
            </a:r>
            <a:endParaRPr lang="en-US" dirty="0">
              <a:latin typeface="Times New Roman" panose="02020603050405020304" pitchFamily="18" charset="0"/>
              <a:cs typeface="Times New Roman" panose="02020603050405020304" pitchFamily="18" charset="0"/>
            </a:endParaRPr>
          </a:p>
        </p:txBody>
      </p:sp>
      <p:pic>
        <p:nvPicPr>
          <p:cNvPr id="3" name="Picture 2"/>
          <p:cNvPicPr/>
          <p:nvPr/>
        </p:nvPicPr>
        <p:blipFill>
          <a:blip r:embed="rId2" cstate="print">
            <a:extLst>
              <a:ext uri="{28A0092B-C50C-407E-A947-70E740481C1C}">
                <a14:useLocalDpi xmlns:a14="http://schemas.microsoft.com/office/drawing/2010/main" val="0"/>
              </a:ext>
            </a:extLst>
          </a:blip>
          <a:stretch>
            <a:fillRect/>
          </a:stretch>
        </p:blipFill>
        <p:spPr>
          <a:xfrm>
            <a:off x="5679989" y="153887"/>
            <a:ext cx="3113120" cy="5171147"/>
          </a:xfrm>
          <a:prstGeom prst="rect">
            <a:avLst/>
          </a:prstGeom>
        </p:spPr>
      </p:pic>
      <p:sp>
        <p:nvSpPr>
          <p:cNvPr id="4" name="Rectangle 3"/>
          <p:cNvSpPr/>
          <p:nvPr/>
        </p:nvSpPr>
        <p:spPr>
          <a:xfrm>
            <a:off x="5849471" y="5338480"/>
            <a:ext cx="2774156" cy="307777"/>
          </a:xfrm>
          <a:prstGeom prst="rect">
            <a:avLst/>
          </a:prstGeom>
        </p:spPr>
        <p:txBody>
          <a:bodyPr wrap="none">
            <a:spAutoFit/>
          </a:bodyPr>
          <a:lstStyle/>
          <a:p>
            <a:pPr algn="ctr"/>
            <a:r>
              <a:rPr lang="en-US" sz="1400" b="1" dirty="0" smtClean="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Figure 2.2: West-Bank Soil Types.</a:t>
            </a:r>
            <a:endParaRPr lang="en-US" sz="16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p:txBody>
      </p:sp>
      <p:pic>
        <p:nvPicPr>
          <p:cNvPr id="6" name="Picture 5"/>
          <p:cNvPicPr/>
          <p:nvPr/>
        </p:nvPicPr>
        <p:blipFill>
          <a:blip r:embed="rId3" cstate="print">
            <a:extLst>
              <a:ext uri="{28A0092B-C50C-407E-A947-70E740481C1C}">
                <a14:useLocalDpi xmlns:a14="http://schemas.microsoft.com/office/drawing/2010/main" val="0"/>
              </a:ext>
            </a:extLst>
          </a:blip>
          <a:stretch>
            <a:fillRect/>
          </a:stretch>
        </p:blipFill>
        <p:spPr>
          <a:xfrm>
            <a:off x="9036425" y="153887"/>
            <a:ext cx="3155576" cy="5171147"/>
          </a:xfrm>
          <a:prstGeom prst="rect">
            <a:avLst/>
          </a:prstGeom>
        </p:spPr>
      </p:pic>
      <p:sp>
        <p:nvSpPr>
          <p:cNvPr id="7" name="Rectangle 6"/>
          <p:cNvSpPr/>
          <p:nvPr/>
        </p:nvSpPr>
        <p:spPr>
          <a:xfrm>
            <a:off x="9248486" y="5338480"/>
            <a:ext cx="2731453" cy="307777"/>
          </a:xfrm>
          <a:prstGeom prst="rect">
            <a:avLst/>
          </a:prstGeom>
        </p:spPr>
        <p:txBody>
          <a:bodyPr wrap="none">
            <a:spAutoFit/>
          </a:bodyPr>
          <a:lstStyle/>
          <a:p>
            <a:pPr algn="ctr"/>
            <a:r>
              <a:rPr lang="en-US" sz="1400" b="1" dirty="0" smtClean="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Figure 2.3: West-Bank Land Use.</a:t>
            </a:r>
            <a:endParaRPr lang="en-US" sz="16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22797305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gradFill rotWithShape="1">
          <a:gsLst>
            <a:gs pos="100000">
              <a:schemeClr val="bg2">
                <a:tint val="84000"/>
                <a:shade val="100000"/>
                <a:hueMod val="92000"/>
                <a:satMod val="180000"/>
                <a:lumMod val="114000"/>
              </a:schemeClr>
            </a:gs>
            <a:gs pos="100000">
              <a:schemeClr val="bg2">
                <a:shade val="92000"/>
                <a:satMod val="170000"/>
                <a:lumMod val="96000"/>
              </a:schemeClr>
            </a:gs>
          </a:gsLst>
          <a:lin ang="5400000" scaled="0"/>
        </a:gradFill>
        <a:effectLst/>
      </p:bgPr>
    </p:bg>
    <p:spTree>
      <p:nvGrpSpPr>
        <p:cNvPr id="1" name=""/>
        <p:cNvGrpSpPr/>
        <p:nvPr/>
      </p:nvGrpSpPr>
      <p:grpSpPr>
        <a:xfrm>
          <a:off x="0" y="0"/>
          <a:ext cx="0" cy="0"/>
          <a:chOff x="0" y="0"/>
          <a:chExt cx="0" cy="0"/>
        </a:xfrm>
      </p:grpSpPr>
      <p:sp>
        <p:nvSpPr>
          <p:cNvPr id="2" name="Rectangle 1"/>
          <p:cNvSpPr/>
          <p:nvPr/>
        </p:nvSpPr>
        <p:spPr>
          <a:xfrm>
            <a:off x="923364" y="388730"/>
            <a:ext cx="10089777" cy="1508105"/>
          </a:xfrm>
          <a:prstGeom prst="rect">
            <a:avLst/>
          </a:prstGeom>
        </p:spPr>
        <p:txBody>
          <a:bodyPr wrap="square">
            <a:spAutoFit/>
          </a:bodyPr>
          <a:lstStyle/>
          <a:p>
            <a:pPr marL="342900" lvl="0" indent="-342900">
              <a:spcAft>
                <a:spcPts val="600"/>
              </a:spcAft>
              <a:buFont typeface="Times New Roman" panose="02020603050405020304" pitchFamily="18" charset="0"/>
              <a:buChar char="-"/>
            </a:pPr>
            <a:r>
              <a:rPr lang="en-US" sz="2800" b="1" dirty="0" smtClean="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Rainfall in the West Bank:</a:t>
            </a:r>
          </a:p>
          <a:p>
            <a:pPr lvl="0">
              <a:spcAft>
                <a:spcPts val="600"/>
              </a:spcAft>
            </a:pPr>
            <a:endParaRPr lang="en-US" dirty="0" smtClean="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p>
            <a:pPr>
              <a:spcAft>
                <a:spcPts val="600"/>
              </a:spcAft>
            </a:pPr>
            <a:r>
              <a:rPr lang="en-US" dirty="0" smtClean="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    The average rainfall in the West Bank ranges between 700 mm and 100 mm in the Dead Sea area, 500-600 mm in the western slopes and 100-450 mm in the eastern slopes. </a:t>
            </a:r>
          </a:p>
        </p:txBody>
      </p:sp>
      <p:pic>
        <p:nvPicPr>
          <p:cNvPr id="5" name="Picture 4"/>
          <p:cNvPicPr>
            <a:picLocks noChangeAspect="1"/>
          </p:cNvPicPr>
          <p:nvPr/>
        </p:nvPicPr>
        <p:blipFill>
          <a:blip r:embed="rId2"/>
          <a:stretch>
            <a:fillRect/>
          </a:stretch>
        </p:blipFill>
        <p:spPr>
          <a:xfrm>
            <a:off x="3236817" y="2305610"/>
            <a:ext cx="5462869" cy="3255870"/>
          </a:xfrm>
          <a:prstGeom prst="rect">
            <a:avLst/>
          </a:prstGeom>
        </p:spPr>
      </p:pic>
      <p:sp>
        <p:nvSpPr>
          <p:cNvPr id="6" name="Rectangle 5"/>
          <p:cNvSpPr/>
          <p:nvPr/>
        </p:nvSpPr>
        <p:spPr>
          <a:xfrm>
            <a:off x="3996781" y="5561480"/>
            <a:ext cx="3942939" cy="307777"/>
          </a:xfrm>
          <a:prstGeom prst="rect">
            <a:avLst/>
          </a:prstGeom>
        </p:spPr>
        <p:txBody>
          <a:bodyPr wrap="none">
            <a:spAutoFit/>
          </a:bodyPr>
          <a:lstStyle/>
          <a:p>
            <a:pPr algn="ctr">
              <a:spcAft>
                <a:spcPts val="600"/>
              </a:spcAft>
            </a:pPr>
            <a:r>
              <a:rPr lang="en-US" sz="1400" b="1" dirty="0" smtClean="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Table 2.1: Rainfall depths in West-Bank districts.</a:t>
            </a:r>
            <a:endParaRPr lang="en-US" sz="1600"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91755225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gradFill rotWithShape="1">
          <a:gsLst>
            <a:gs pos="100000">
              <a:schemeClr val="accent1">
                <a:lumMod val="20000"/>
                <a:lumOff val="80000"/>
              </a:schemeClr>
            </a:gs>
            <a:gs pos="100000">
              <a:schemeClr val="accent1">
                <a:lumMod val="75000"/>
              </a:schemeClr>
            </a:gs>
          </a:gsLst>
          <a:lin ang="5400000" scaled="0"/>
        </a:gradFill>
        <a:effectLst/>
      </p:bgPr>
    </p:bg>
    <p:spTree>
      <p:nvGrpSpPr>
        <p:cNvPr id="1" name=""/>
        <p:cNvGrpSpPr/>
        <p:nvPr/>
      </p:nvGrpSpPr>
      <p:grpSpPr>
        <a:xfrm>
          <a:off x="0" y="0"/>
          <a:ext cx="0" cy="0"/>
          <a:chOff x="0" y="0"/>
          <a:chExt cx="0" cy="0"/>
        </a:xfrm>
      </p:grpSpPr>
      <p:sp>
        <p:nvSpPr>
          <p:cNvPr id="2" name="TextBox 1"/>
          <p:cNvSpPr txBox="1"/>
          <p:nvPr/>
        </p:nvSpPr>
        <p:spPr>
          <a:xfrm>
            <a:off x="3765177" y="242048"/>
            <a:ext cx="4695516" cy="923330"/>
          </a:xfrm>
          <a:prstGeom prst="rect">
            <a:avLst/>
          </a:prstGeom>
          <a:noFill/>
        </p:spPr>
        <p:txBody>
          <a:bodyPr wrap="none" rtlCol="0">
            <a:spAutoFit/>
          </a:bodyPr>
          <a:lstStyle/>
          <a:p>
            <a:r>
              <a:rPr lang="en-US" sz="5400" u="sng" dirty="0" smtClean="0"/>
              <a:t>SCS-CN Method</a:t>
            </a:r>
            <a:endParaRPr lang="en-US" sz="5400" u="sng" dirty="0"/>
          </a:p>
        </p:txBody>
      </p:sp>
      <p:pic>
        <p:nvPicPr>
          <p:cNvPr id="3" name="Picture 2" descr="Picture"/>
          <p:cNvPicPr/>
          <p:nvPr/>
        </p:nvPicPr>
        <p:blipFill>
          <a:blip r:embed="rId2">
            <a:extLst>
              <a:ext uri="{28A0092B-C50C-407E-A947-70E740481C1C}">
                <a14:useLocalDpi xmlns:a14="http://schemas.microsoft.com/office/drawing/2010/main" val="0"/>
              </a:ext>
            </a:extLst>
          </a:blip>
          <a:srcRect/>
          <a:stretch>
            <a:fillRect/>
          </a:stretch>
        </p:blipFill>
        <p:spPr bwMode="auto">
          <a:xfrm>
            <a:off x="7699282" y="1165378"/>
            <a:ext cx="4228260" cy="3662116"/>
          </a:xfrm>
          <a:prstGeom prst="rect">
            <a:avLst/>
          </a:prstGeom>
          <a:noFill/>
          <a:ln>
            <a:noFill/>
          </a:ln>
        </p:spPr>
      </p:pic>
      <mc:AlternateContent xmlns:mc="http://schemas.openxmlformats.org/markup-compatibility/2006" xmlns:a14="http://schemas.microsoft.com/office/drawing/2010/main">
        <mc:Choice Requires="a14">
          <p:sp>
            <p:nvSpPr>
              <p:cNvPr id="4" name="Rectangle 3"/>
              <p:cNvSpPr/>
              <p:nvPr/>
            </p:nvSpPr>
            <p:spPr>
              <a:xfrm>
                <a:off x="1226533" y="1307940"/>
                <a:ext cx="2538644" cy="885692"/>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n-US" sz="2400" i="1" smtClean="0">
                          <a:latin typeface="Cambria Math" panose="02040503050406030204" pitchFamily="18" charset="0"/>
                        </a:rPr>
                        <m:t>𝑄</m:t>
                      </m:r>
                      <m:r>
                        <a:rPr lang="en-US" sz="2400" i="0">
                          <a:latin typeface="Cambria Math" panose="02040503050406030204" pitchFamily="18" charset="0"/>
                        </a:rPr>
                        <m:t>=</m:t>
                      </m:r>
                      <m:f>
                        <m:fPr>
                          <m:ctrlPr>
                            <a:rPr lang="en-US" sz="2400" i="1">
                              <a:latin typeface="Cambria Math" panose="02040503050406030204" pitchFamily="18" charset="0"/>
                            </a:rPr>
                          </m:ctrlPr>
                        </m:fPr>
                        <m:num>
                          <m:sSup>
                            <m:sSupPr>
                              <m:ctrlPr>
                                <a:rPr lang="en-US" sz="2400" i="1">
                                  <a:latin typeface="Cambria Math" panose="02040503050406030204" pitchFamily="18" charset="0"/>
                                </a:rPr>
                              </m:ctrlPr>
                            </m:sSupPr>
                            <m:e>
                              <m:d>
                                <m:dPr>
                                  <m:ctrlPr>
                                    <a:rPr lang="en-US" sz="2400" i="1">
                                      <a:latin typeface="Cambria Math" panose="02040503050406030204" pitchFamily="18" charset="0"/>
                                    </a:rPr>
                                  </m:ctrlPr>
                                </m:dPr>
                                <m:e>
                                  <m:r>
                                    <a:rPr lang="en-US" sz="2400" i="1">
                                      <a:latin typeface="Cambria Math" panose="02040503050406030204" pitchFamily="18" charset="0"/>
                                    </a:rPr>
                                    <m:t>𝑃</m:t>
                                  </m:r>
                                  <m:r>
                                    <a:rPr lang="en-US" sz="2400" i="0">
                                      <a:latin typeface="Cambria Math" panose="02040503050406030204" pitchFamily="18" charset="0"/>
                                    </a:rPr>
                                    <m:t>−</m:t>
                                  </m:r>
                                  <m:r>
                                    <a:rPr lang="en-US" sz="2400" i="1">
                                      <a:latin typeface="Cambria Math" panose="02040503050406030204" pitchFamily="18" charset="0"/>
                                    </a:rPr>
                                    <m:t>𝐼𝑎</m:t>
                                  </m:r>
                                </m:e>
                              </m:d>
                            </m:e>
                            <m:sup>
                              <m:r>
                                <a:rPr lang="en-US" sz="2400" i="0">
                                  <a:latin typeface="Cambria Math" panose="02040503050406030204" pitchFamily="18" charset="0"/>
                                </a:rPr>
                                <m:t>2</m:t>
                              </m:r>
                            </m:sup>
                          </m:sSup>
                        </m:num>
                        <m:den>
                          <m:d>
                            <m:dPr>
                              <m:ctrlPr>
                                <a:rPr lang="en-US" sz="2400" i="1">
                                  <a:latin typeface="Cambria Math" panose="02040503050406030204" pitchFamily="18" charset="0"/>
                                </a:rPr>
                              </m:ctrlPr>
                            </m:dPr>
                            <m:e>
                              <m:r>
                                <a:rPr lang="en-US" sz="2400" i="1">
                                  <a:latin typeface="Cambria Math" panose="02040503050406030204" pitchFamily="18" charset="0"/>
                                </a:rPr>
                                <m:t>𝑃</m:t>
                              </m:r>
                              <m:r>
                                <a:rPr lang="en-US" sz="2400" i="0">
                                  <a:latin typeface="Cambria Math" panose="02040503050406030204" pitchFamily="18" charset="0"/>
                                </a:rPr>
                                <m:t>−</m:t>
                              </m:r>
                              <m:r>
                                <a:rPr lang="en-US" sz="2400" i="1">
                                  <a:latin typeface="Cambria Math" panose="02040503050406030204" pitchFamily="18" charset="0"/>
                                </a:rPr>
                                <m:t>𝐼𝑎</m:t>
                              </m:r>
                            </m:e>
                          </m:d>
                          <m:r>
                            <a:rPr lang="en-US" sz="2400" i="0">
                              <a:latin typeface="Cambria Math" panose="02040503050406030204" pitchFamily="18" charset="0"/>
                            </a:rPr>
                            <m:t>+</m:t>
                          </m:r>
                          <m:r>
                            <a:rPr lang="en-US" sz="2400" i="1">
                              <a:latin typeface="Cambria Math" panose="02040503050406030204" pitchFamily="18" charset="0"/>
                            </a:rPr>
                            <m:t>𝑆</m:t>
                          </m:r>
                        </m:den>
                      </m:f>
                    </m:oMath>
                  </m:oMathPara>
                </a14:m>
                <a:endParaRPr lang="en-US" sz="2400" dirty="0"/>
              </a:p>
            </p:txBody>
          </p:sp>
        </mc:Choice>
        <mc:Fallback xmlns="">
          <p:sp>
            <p:nvSpPr>
              <p:cNvPr id="4" name="Rectangle 3"/>
              <p:cNvSpPr>
                <a:spLocks noRot="1" noChangeAspect="1" noMove="1" noResize="1" noEditPoints="1" noAdjustHandles="1" noChangeArrowheads="1" noChangeShapeType="1" noTextEdit="1"/>
              </p:cNvSpPr>
              <p:nvPr/>
            </p:nvSpPr>
            <p:spPr>
              <a:xfrm>
                <a:off x="1226533" y="1307940"/>
                <a:ext cx="2538644" cy="885692"/>
              </a:xfrm>
              <a:prstGeom prst="rect">
                <a:avLst/>
              </a:prstGeom>
              <a:blipFill rotWithShape="0">
                <a:blip r:embed="rId3"/>
                <a:stretch>
                  <a:fillRect/>
                </a:stretch>
              </a:blipFill>
            </p:spPr>
            <p:txBody>
              <a:bodyPr/>
              <a:lstStyle/>
              <a:p>
                <a:r>
                  <a:rPr lang="en-US">
                    <a:noFill/>
                  </a:rPr>
                  <a:t> </a:t>
                </a:r>
              </a:p>
            </p:txBody>
          </p:sp>
        </mc:Fallback>
      </mc:AlternateContent>
      <p:sp>
        <p:nvSpPr>
          <p:cNvPr id="5" name="Rectangle 4"/>
          <p:cNvSpPr/>
          <p:nvPr/>
        </p:nvSpPr>
        <p:spPr>
          <a:xfrm>
            <a:off x="5441918" y="4265437"/>
            <a:ext cx="1342034" cy="461665"/>
          </a:xfrm>
          <a:prstGeom prst="rect">
            <a:avLst/>
          </a:prstGeom>
        </p:spPr>
        <p:txBody>
          <a:bodyPr wrap="none">
            <a:spAutoFit/>
          </a:bodyPr>
          <a:lstStyle/>
          <a:p>
            <a:r>
              <a:rPr lang="en-US" sz="2400" b="0" i="1" dirty="0" err="1" smtClean="0">
                <a:effectLst/>
                <a:latin typeface="Times New Roman" panose="02020603050405020304" pitchFamily="18" charset="0"/>
                <a:ea typeface="Calibri" panose="020F0502020204030204" pitchFamily="34" charset="0"/>
                <a:cs typeface="Times New Roman" panose="02020603050405020304" pitchFamily="18" charset="0"/>
              </a:rPr>
              <a:t>Ia</a:t>
            </a:r>
            <a:r>
              <a:rPr lang="en-US" sz="2400" b="0" i="1" dirty="0" smtClean="0">
                <a:effectLst/>
                <a:latin typeface="Times New Roman" panose="02020603050405020304" pitchFamily="18" charset="0"/>
                <a:ea typeface="Calibri" panose="020F0502020204030204" pitchFamily="34" charset="0"/>
                <a:cs typeface="Times New Roman" panose="02020603050405020304" pitchFamily="18" charset="0"/>
              </a:rPr>
              <a:t> = 0.2S</a:t>
            </a:r>
            <a:endParaRPr lang="en-US" sz="2400" dirty="0"/>
          </a:p>
        </p:txBody>
      </p:sp>
      <mc:AlternateContent xmlns:mc="http://schemas.openxmlformats.org/markup-compatibility/2006" xmlns:a14="http://schemas.microsoft.com/office/drawing/2010/main">
        <mc:Choice Requires="a14">
          <p:sp>
            <p:nvSpPr>
              <p:cNvPr id="6" name="Rectangle 5"/>
              <p:cNvSpPr/>
              <p:nvPr/>
            </p:nvSpPr>
            <p:spPr>
              <a:xfrm>
                <a:off x="3167488" y="2717862"/>
                <a:ext cx="2564741" cy="793679"/>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n-US" sz="2400" i="1" smtClean="0">
                          <a:latin typeface="Cambria Math" panose="02040503050406030204" pitchFamily="18" charset="0"/>
                        </a:rPr>
                        <m:t>𝑆</m:t>
                      </m:r>
                      <m:r>
                        <a:rPr lang="en-US" sz="2400" i="0">
                          <a:latin typeface="Cambria Math" panose="02040503050406030204" pitchFamily="18" charset="0"/>
                        </a:rPr>
                        <m:t>=</m:t>
                      </m:r>
                      <m:f>
                        <m:fPr>
                          <m:ctrlPr>
                            <a:rPr lang="en-US" sz="2400" i="1">
                              <a:latin typeface="Cambria Math" panose="02040503050406030204" pitchFamily="18" charset="0"/>
                            </a:rPr>
                          </m:ctrlPr>
                        </m:fPr>
                        <m:num>
                          <m:r>
                            <a:rPr lang="en-US" sz="2400" i="0">
                              <a:latin typeface="Cambria Math" panose="02040503050406030204" pitchFamily="18" charset="0"/>
                            </a:rPr>
                            <m:t>25400</m:t>
                          </m:r>
                        </m:num>
                        <m:den>
                          <m:r>
                            <a:rPr lang="en-US" sz="2400" i="1">
                              <a:latin typeface="Cambria Math" panose="02040503050406030204" pitchFamily="18" charset="0"/>
                            </a:rPr>
                            <m:t>𝐶𝑁</m:t>
                          </m:r>
                        </m:den>
                      </m:f>
                      <m:r>
                        <a:rPr lang="en-US" sz="2400" i="0">
                          <a:latin typeface="Cambria Math" panose="02040503050406030204" pitchFamily="18" charset="0"/>
                        </a:rPr>
                        <m:t>−254</m:t>
                      </m:r>
                    </m:oMath>
                  </m:oMathPara>
                </a14:m>
                <a:endParaRPr lang="en-US" sz="2400" dirty="0"/>
              </a:p>
            </p:txBody>
          </p:sp>
        </mc:Choice>
        <mc:Fallback xmlns="">
          <p:sp>
            <p:nvSpPr>
              <p:cNvPr id="6" name="Rectangle 5"/>
              <p:cNvSpPr>
                <a:spLocks noRot="1" noChangeAspect="1" noMove="1" noResize="1" noEditPoints="1" noAdjustHandles="1" noChangeArrowheads="1" noChangeShapeType="1" noTextEdit="1"/>
              </p:cNvSpPr>
              <p:nvPr/>
            </p:nvSpPr>
            <p:spPr>
              <a:xfrm>
                <a:off x="3167488" y="2717862"/>
                <a:ext cx="2564741" cy="793679"/>
              </a:xfrm>
              <a:prstGeom prst="rect">
                <a:avLst/>
              </a:prstGeom>
              <a:blipFill rotWithShape="0">
                <a:blip r:embed="rId4"/>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7" name="Rectangle 6"/>
              <p:cNvSpPr/>
              <p:nvPr/>
            </p:nvSpPr>
            <p:spPr>
              <a:xfrm>
                <a:off x="6598788" y="5340936"/>
                <a:ext cx="2200987" cy="819776"/>
              </a:xfrm>
              <a:prstGeom prst="rect">
                <a:avLst/>
              </a:prstGeom>
            </p:spPr>
            <p:txBody>
              <a:bodyPr wrap="none">
                <a:spAutoFit/>
              </a:bodyPr>
              <a:lstStyle/>
              <a:p>
                <a:r>
                  <a:rPr lang="en-US" sz="2000" dirty="0" smtClean="0">
                    <a:effectLst/>
                    <a:latin typeface="Times New Roman" panose="02020603050405020304" pitchFamily="18" charset="0"/>
                    <a:ea typeface="Times New Roman" panose="02020603050405020304" pitchFamily="18" charset="0"/>
                  </a:rPr>
                  <a:t> </a:t>
                </a:r>
                <a14:m>
                  <m:oMath xmlns:m="http://schemas.openxmlformats.org/officeDocument/2006/math">
                    <m:r>
                      <a:rPr lang="en-US" sz="2800" i="1">
                        <a:effectLst/>
                        <a:latin typeface="Cambria Math" panose="02040503050406030204" pitchFamily="18" charset="0"/>
                        <a:ea typeface="Calibri" panose="020F0502020204030204" pitchFamily="34" charset="0"/>
                        <a:cs typeface="Times New Roman" panose="02020603050405020304" pitchFamily="18" charset="0"/>
                      </a:rPr>
                      <m:t>𝑄</m:t>
                    </m:r>
                    <m:r>
                      <a:rPr lang="en-US" sz="2800" i="1">
                        <a:effectLst/>
                        <a:latin typeface="Cambria Math" panose="02040503050406030204" pitchFamily="18" charset="0"/>
                        <a:ea typeface="Calibri" panose="020F0502020204030204" pitchFamily="34" charset="0"/>
                        <a:cs typeface="Times New Roman" panose="02020603050405020304" pitchFamily="18" charset="0"/>
                      </a:rPr>
                      <m:t>=</m:t>
                    </m:r>
                    <m:f>
                      <m:fPr>
                        <m:ctrlPr>
                          <a:rPr lang="en-US" sz="2800" i="1">
                            <a:effectLst/>
                            <a:latin typeface="Cambria Math" panose="02040503050406030204" pitchFamily="18" charset="0"/>
                            <a:cs typeface="Times New Roman" panose="02020603050405020304" pitchFamily="18" charset="0"/>
                          </a:rPr>
                        </m:ctrlPr>
                      </m:fPr>
                      <m:num>
                        <m:sSup>
                          <m:sSupPr>
                            <m:ctrlPr>
                              <a:rPr lang="en-US" sz="2800" i="1">
                                <a:effectLst/>
                                <a:latin typeface="Cambria Math" panose="02040503050406030204" pitchFamily="18" charset="0"/>
                                <a:cs typeface="Times New Roman" panose="02020603050405020304" pitchFamily="18" charset="0"/>
                              </a:rPr>
                            </m:ctrlPr>
                          </m:sSupPr>
                          <m:e>
                            <m:r>
                              <a:rPr lang="en-US" sz="2800" i="1">
                                <a:effectLst/>
                                <a:latin typeface="Cambria Math" panose="02040503050406030204" pitchFamily="18" charset="0"/>
                                <a:ea typeface="Calibri" panose="020F0502020204030204" pitchFamily="34" charset="0"/>
                                <a:cs typeface="Times New Roman" panose="02020603050405020304" pitchFamily="18" charset="0"/>
                              </a:rPr>
                              <m:t>(</m:t>
                            </m:r>
                            <m:r>
                              <a:rPr lang="en-US" sz="2800" i="1">
                                <a:effectLst/>
                                <a:latin typeface="Cambria Math" panose="02040503050406030204" pitchFamily="18" charset="0"/>
                                <a:ea typeface="Calibri" panose="020F0502020204030204" pitchFamily="34" charset="0"/>
                                <a:cs typeface="Times New Roman" panose="02020603050405020304" pitchFamily="18" charset="0"/>
                              </a:rPr>
                              <m:t>𝑃</m:t>
                            </m:r>
                            <m:r>
                              <a:rPr lang="en-US" sz="2800" i="1">
                                <a:effectLst/>
                                <a:latin typeface="Cambria Math" panose="02040503050406030204" pitchFamily="18" charset="0"/>
                                <a:ea typeface="Calibri" panose="020F0502020204030204" pitchFamily="34" charset="0"/>
                                <a:cs typeface="Times New Roman" panose="02020603050405020304" pitchFamily="18" charset="0"/>
                              </a:rPr>
                              <m:t>−0.2</m:t>
                            </m:r>
                            <m:r>
                              <a:rPr lang="en-US" sz="2800" i="1">
                                <a:effectLst/>
                                <a:latin typeface="Cambria Math" panose="02040503050406030204" pitchFamily="18" charset="0"/>
                                <a:ea typeface="Calibri" panose="020F0502020204030204" pitchFamily="34" charset="0"/>
                                <a:cs typeface="Times New Roman" panose="02020603050405020304" pitchFamily="18" charset="0"/>
                              </a:rPr>
                              <m:t>𝑆</m:t>
                            </m:r>
                            <m:r>
                              <a:rPr lang="en-US" sz="2800" i="1">
                                <a:effectLst/>
                                <a:latin typeface="Cambria Math" panose="02040503050406030204" pitchFamily="18" charset="0"/>
                                <a:ea typeface="Calibri" panose="020F0502020204030204" pitchFamily="34" charset="0"/>
                                <a:cs typeface="Times New Roman" panose="02020603050405020304" pitchFamily="18" charset="0"/>
                              </a:rPr>
                              <m:t>)</m:t>
                            </m:r>
                          </m:e>
                          <m:sup>
                            <m:r>
                              <a:rPr lang="en-US" sz="2800" i="1">
                                <a:effectLst/>
                                <a:latin typeface="Cambria Math" panose="02040503050406030204" pitchFamily="18" charset="0"/>
                                <a:ea typeface="Calibri" panose="020F0502020204030204" pitchFamily="34" charset="0"/>
                                <a:cs typeface="Times New Roman" panose="02020603050405020304" pitchFamily="18" charset="0"/>
                              </a:rPr>
                              <m:t>2</m:t>
                            </m:r>
                          </m:sup>
                        </m:sSup>
                      </m:num>
                      <m:den>
                        <m:r>
                          <a:rPr lang="en-US" sz="2800" i="1">
                            <a:effectLst/>
                            <a:latin typeface="Cambria Math" panose="02040503050406030204" pitchFamily="18" charset="0"/>
                            <a:ea typeface="Calibri" panose="020F0502020204030204" pitchFamily="34" charset="0"/>
                            <a:cs typeface="Times New Roman" panose="02020603050405020304" pitchFamily="18" charset="0"/>
                          </a:rPr>
                          <m:t>(</m:t>
                        </m:r>
                        <m:r>
                          <a:rPr lang="en-US" sz="2800" i="1">
                            <a:effectLst/>
                            <a:latin typeface="Cambria Math" panose="02040503050406030204" pitchFamily="18" charset="0"/>
                            <a:ea typeface="Calibri" panose="020F0502020204030204" pitchFamily="34" charset="0"/>
                            <a:cs typeface="Times New Roman" panose="02020603050405020304" pitchFamily="18" charset="0"/>
                          </a:rPr>
                          <m:t>𝑃</m:t>
                        </m:r>
                        <m:r>
                          <a:rPr lang="en-US" sz="2800" i="1">
                            <a:effectLst/>
                            <a:latin typeface="Cambria Math" panose="02040503050406030204" pitchFamily="18" charset="0"/>
                            <a:ea typeface="Calibri" panose="020F0502020204030204" pitchFamily="34" charset="0"/>
                            <a:cs typeface="Times New Roman" panose="02020603050405020304" pitchFamily="18" charset="0"/>
                          </a:rPr>
                          <m:t>+0.8</m:t>
                        </m:r>
                        <m:r>
                          <a:rPr lang="en-US" sz="2800" i="1">
                            <a:effectLst/>
                            <a:latin typeface="Cambria Math" panose="02040503050406030204" pitchFamily="18" charset="0"/>
                            <a:ea typeface="Calibri" panose="020F0502020204030204" pitchFamily="34" charset="0"/>
                            <a:cs typeface="Times New Roman" panose="02020603050405020304" pitchFamily="18" charset="0"/>
                          </a:rPr>
                          <m:t>𝑆</m:t>
                        </m:r>
                        <m:r>
                          <a:rPr lang="en-US" sz="2800" i="1">
                            <a:effectLst/>
                            <a:latin typeface="Cambria Math" panose="02040503050406030204" pitchFamily="18" charset="0"/>
                            <a:ea typeface="Calibri" panose="020F0502020204030204" pitchFamily="34" charset="0"/>
                            <a:cs typeface="Times New Roman" panose="02020603050405020304" pitchFamily="18" charset="0"/>
                          </a:rPr>
                          <m:t>)</m:t>
                        </m:r>
                      </m:den>
                    </m:f>
                  </m:oMath>
                </a14:m>
                <a:endParaRPr lang="en-US" sz="2800" dirty="0"/>
              </a:p>
            </p:txBody>
          </p:sp>
        </mc:Choice>
        <mc:Fallback xmlns="">
          <p:sp>
            <p:nvSpPr>
              <p:cNvPr id="7" name="Rectangle 6"/>
              <p:cNvSpPr>
                <a:spLocks noRot="1" noChangeAspect="1" noMove="1" noResize="1" noEditPoints="1" noAdjustHandles="1" noChangeArrowheads="1" noChangeShapeType="1" noTextEdit="1"/>
              </p:cNvSpPr>
              <p:nvPr/>
            </p:nvSpPr>
            <p:spPr>
              <a:xfrm>
                <a:off x="6598788" y="5340936"/>
                <a:ext cx="2200987" cy="819776"/>
              </a:xfrm>
              <a:prstGeom prst="rect">
                <a:avLst/>
              </a:prstGeom>
              <a:blipFill rotWithShape="0">
                <a:blip r:embed="rId5"/>
                <a:stretch>
                  <a:fillRect/>
                </a:stretch>
              </a:blipFill>
            </p:spPr>
            <p:txBody>
              <a:bodyPr/>
              <a:lstStyle/>
              <a:p>
                <a:r>
                  <a:rPr lang="en-US">
                    <a:noFill/>
                  </a:rPr>
                  <a:t> </a:t>
                </a:r>
              </a:p>
            </p:txBody>
          </p:sp>
        </mc:Fallback>
      </mc:AlternateContent>
      <p:cxnSp>
        <p:nvCxnSpPr>
          <p:cNvPr id="9" name="Elbow Connector 8"/>
          <p:cNvCxnSpPr>
            <a:stCxn id="4" idx="3"/>
            <a:endCxn id="6" idx="1"/>
          </p:cNvCxnSpPr>
          <p:nvPr/>
        </p:nvCxnSpPr>
        <p:spPr>
          <a:xfrm flipH="1">
            <a:off x="3167488" y="1750786"/>
            <a:ext cx="597689" cy="1363916"/>
          </a:xfrm>
          <a:prstGeom prst="bentConnector5">
            <a:avLst>
              <a:gd name="adj1" fmla="val -38247"/>
              <a:gd name="adj2" fmla="val 51687"/>
              <a:gd name="adj3" fmla="val 138247"/>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3" name="Elbow Connector 12"/>
          <p:cNvCxnSpPr>
            <a:stCxn id="6" idx="3"/>
            <a:endCxn id="5" idx="1"/>
          </p:cNvCxnSpPr>
          <p:nvPr/>
        </p:nvCxnSpPr>
        <p:spPr>
          <a:xfrm flipH="1">
            <a:off x="5441918" y="3114702"/>
            <a:ext cx="290311" cy="1381568"/>
          </a:xfrm>
          <a:prstGeom prst="bentConnector5">
            <a:avLst>
              <a:gd name="adj1" fmla="val -78743"/>
              <a:gd name="adj2" fmla="val 56008"/>
              <a:gd name="adj3" fmla="val 178743"/>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6" name="Elbow Connector 15"/>
          <p:cNvCxnSpPr>
            <a:stCxn id="5" idx="3"/>
            <a:endCxn id="7" idx="1"/>
          </p:cNvCxnSpPr>
          <p:nvPr/>
        </p:nvCxnSpPr>
        <p:spPr>
          <a:xfrm flipH="1">
            <a:off x="6598788" y="4496270"/>
            <a:ext cx="185164" cy="1254554"/>
          </a:xfrm>
          <a:prstGeom prst="bentConnector5">
            <a:avLst>
              <a:gd name="adj1" fmla="val -123458"/>
              <a:gd name="adj2" fmla="val 42864"/>
              <a:gd name="adj3" fmla="val 223458"/>
            </a:avLst>
          </a:prstGeom>
          <a:ln>
            <a:tailEnd type="triangle"/>
          </a:ln>
        </p:spPr>
        <p:style>
          <a:lnRef idx="1">
            <a:schemeClr val="accent1"/>
          </a:lnRef>
          <a:fillRef idx="0">
            <a:schemeClr val="accent1"/>
          </a:fillRef>
          <a:effectRef idx="0">
            <a:schemeClr val="accent1"/>
          </a:effectRef>
          <a:fontRef idx="minor">
            <a:schemeClr val="tx1"/>
          </a:fontRef>
        </p:style>
      </p:cxnSp>
      <p:sp>
        <p:nvSpPr>
          <p:cNvPr id="20" name="Rectangle 19"/>
          <p:cNvSpPr/>
          <p:nvPr/>
        </p:nvSpPr>
        <p:spPr>
          <a:xfrm>
            <a:off x="7825560" y="4776437"/>
            <a:ext cx="3975704" cy="307777"/>
          </a:xfrm>
          <a:prstGeom prst="rect">
            <a:avLst/>
          </a:prstGeom>
        </p:spPr>
        <p:txBody>
          <a:bodyPr wrap="none">
            <a:spAutoFit/>
          </a:bodyPr>
          <a:lstStyle/>
          <a:p>
            <a:r>
              <a:rPr lang="en-US" sz="1400" b="1" dirty="0" smtClean="0">
                <a:solidFill>
                  <a:srgbClr val="000000"/>
                </a:solidFill>
                <a:effectLst/>
                <a:latin typeface="Times New Roman" panose="02020603050405020304" pitchFamily="18" charset="0"/>
                <a:ea typeface="Calibri" panose="020F0502020204030204" pitchFamily="34" charset="0"/>
              </a:rPr>
              <a:t>Figure 3.1: Components of SCS Runoff Equation.</a:t>
            </a:r>
            <a:endParaRPr lang="en-US" sz="1400" dirty="0"/>
          </a:p>
        </p:txBody>
      </p:sp>
      <p:sp>
        <p:nvSpPr>
          <p:cNvPr id="21" name="Rectangle 20"/>
          <p:cNvSpPr/>
          <p:nvPr/>
        </p:nvSpPr>
        <p:spPr>
          <a:xfrm>
            <a:off x="679659" y="4683384"/>
            <a:ext cx="3290402" cy="1477328"/>
          </a:xfrm>
          <a:prstGeom prst="rect">
            <a:avLst/>
          </a:prstGeom>
        </p:spPr>
        <p:txBody>
          <a:bodyPr wrap="square">
            <a:spAutoFit/>
          </a:bodyPr>
          <a:lstStyle/>
          <a:p>
            <a:pPr>
              <a:spcAft>
                <a:spcPts val="600"/>
              </a:spcAft>
            </a:pPr>
            <a:r>
              <a:rPr lang="en-US" dirty="0" smtClean="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P: Rainfall depth.</a:t>
            </a:r>
            <a:br>
              <a:rPr lang="en-US" dirty="0" smtClean="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br>
            <a:r>
              <a:rPr lang="en-US" dirty="0" err="1" smtClean="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I</a:t>
            </a:r>
            <a:r>
              <a:rPr lang="en-US" baseline="-25000" dirty="0" err="1" smtClean="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a</a:t>
            </a:r>
            <a:r>
              <a:rPr lang="en-US" dirty="0" smtClean="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 Initial abstraction.</a:t>
            </a:r>
            <a:br>
              <a:rPr lang="en-US" dirty="0" smtClean="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br>
            <a:r>
              <a:rPr lang="en-US" dirty="0" smtClean="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S: P</a:t>
            </a:r>
            <a:r>
              <a:rPr lang="en-US" dirty="0" smtClean="0">
                <a:solidFill>
                  <a:srgbClr val="222222"/>
                </a:solidFill>
                <a:effectLst/>
                <a:latin typeface="Times New Roman" panose="02020603050405020304" pitchFamily="18" charset="0"/>
                <a:ea typeface="Calibri" panose="020F0502020204030204" pitchFamily="34" charset="0"/>
                <a:cs typeface="Arial" panose="020B0604020202020204" pitchFamily="34" charset="0"/>
              </a:rPr>
              <a:t>otential maximum retention.</a:t>
            </a:r>
            <a:br>
              <a:rPr lang="en-US" dirty="0" smtClean="0">
                <a:solidFill>
                  <a:srgbClr val="222222"/>
                </a:solidFill>
                <a:effectLst/>
                <a:latin typeface="Times New Roman" panose="02020603050405020304" pitchFamily="18" charset="0"/>
                <a:ea typeface="Calibri" panose="020F0502020204030204" pitchFamily="34" charset="0"/>
                <a:cs typeface="Arial" panose="020B0604020202020204" pitchFamily="34" charset="0"/>
              </a:rPr>
            </a:br>
            <a:r>
              <a:rPr lang="en-US" dirty="0" smtClean="0">
                <a:solidFill>
                  <a:srgbClr val="222222"/>
                </a:solidFill>
                <a:effectLst/>
                <a:latin typeface="Times New Roman" panose="02020603050405020304" pitchFamily="18" charset="0"/>
                <a:ea typeface="Calibri" panose="020F0502020204030204" pitchFamily="34" charset="0"/>
                <a:cs typeface="Arial" panose="020B0604020202020204" pitchFamily="34" charset="0"/>
              </a:rPr>
              <a:t>Q: Runoff depth.</a:t>
            </a:r>
            <a:r>
              <a:rPr lang="en-US" dirty="0" smtClean="0">
                <a:solidFill>
                  <a:srgbClr val="000000"/>
                </a:solidFill>
                <a:latin typeface="Calibri" panose="020F0502020204030204" pitchFamily="34" charset="0"/>
                <a:ea typeface="Calibri" panose="020F0502020204030204" pitchFamily="34" charset="0"/>
                <a:cs typeface="Arial" panose="020B0604020202020204" pitchFamily="34" charset="0"/>
              </a:rPr>
              <a:t/>
            </a:r>
            <a:br>
              <a:rPr lang="en-US" dirty="0" smtClean="0">
                <a:solidFill>
                  <a:srgbClr val="000000"/>
                </a:solidFill>
                <a:latin typeface="Calibri" panose="020F0502020204030204" pitchFamily="34" charset="0"/>
                <a:ea typeface="Calibri" panose="020F0502020204030204" pitchFamily="34" charset="0"/>
                <a:cs typeface="Arial" panose="020B0604020202020204" pitchFamily="34" charset="0"/>
              </a:rPr>
            </a:br>
            <a:r>
              <a:rPr lang="en-US" dirty="0" smtClean="0">
                <a:solidFill>
                  <a:srgbClr val="000000"/>
                </a:solidFill>
                <a:latin typeface="Times New Roman" panose="02020603050405020304" pitchFamily="18" charset="0"/>
                <a:ea typeface="Calibri" panose="020F0502020204030204" pitchFamily="34" charset="0"/>
                <a:cs typeface="Times New Roman" panose="02020603050405020304" pitchFamily="18" charset="0"/>
              </a:rPr>
              <a:t>CN: Curve Number.</a:t>
            </a:r>
            <a:endParaRPr lang="en-US"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3902885810"/>
      </p:ext>
    </p:extLst>
  </p:cSld>
  <p:clrMapOvr>
    <a:masterClrMapping/>
  </p:clrMapOvr>
  <p:timing>
    <p:tnLst>
      <p:par>
        <p:cTn id="1" dur="indefinite" restart="never" nodeType="tmRoot"/>
      </p:par>
    </p:tnLst>
  </p:timing>
</p:sld>
</file>

<file path=ppt/theme/theme1.xml><?xml version="1.0" encoding="utf-8"?>
<a:theme xmlns:a="http://schemas.openxmlformats.org/drawingml/2006/main" name="Droplet">
  <a:themeElements>
    <a:clrScheme name="Droplet">
      <a:dk1>
        <a:sysClr val="windowText" lastClr="000000"/>
      </a:dk1>
      <a:lt1>
        <a:sysClr val="window" lastClr="FFFFFF"/>
      </a:lt1>
      <a:dk2>
        <a:srgbClr val="355071"/>
      </a:dk2>
      <a:lt2>
        <a:srgbClr val="AABED7"/>
      </a:lt2>
      <a:accent1>
        <a:srgbClr val="2FA3EE"/>
      </a:accent1>
      <a:accent2>
        <a:srgbClr val="4BCAAD"/>
      </a:accent2>
      <a:accent3>
        <a:srgbClr val="86C157"/>
      </a:accent3>
      <a:accent4>
        <a:srgbClr val="D99C3F"/>
      </a:accent4>
      <a:accent5>
        <a:srgbClr val="CE6633"/>
      </a:accent5>
      <a:accent6>
        <a:srgbClr val="A35DD1"/>
      </a:accent6>
      <a:hlink>
        <a:srgbClr val="56BCFE"/>
      </a:hlink>
      <a:folHlink>
        <a:srgbClr val="97C5E3"/>
      </a:folHlink>
    </a:clrScheme>
    <a:fontScheme name="Droplet">
      <a:majorFont>
        <a:latin typeface="Tw Cen MT" panose="020B0602020104020603"/>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w Cen MT" panose="020B0602020104020603"/>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Droplet">
      <a:fillStyleLst>
        <a:solidFill>
          <a:schemeClr val="phClr"/>
        </a:solidFill>
        <a:solidFill>
          <a:schemeClr val="phClr">
            <a:tint val="69000"/>
            <a:satMod val="105000"/>
            <a:lumMod val="110000"/>
          </a:schemeClr>
        </a:solidFill>
        <a:gradFill rotWithShape="1">
          <a:gsLst>
            <a:gs pos="0">
              <a:schemeClr val="phClr">
                <a:tint val="94000"/>
                <a:satMod val="100000"/>
                <a:lumMod val="108000"/>
              </a:schemeClr>
            </a:gs>
            <a:gs pos="50000">
              <a:schemeClr val="phClr">
                <a:tint val="98000"/>
                <a:shade val="100000"/>
                <a:satMod val="100000"/>
                <a:lumMod val="100000"/>
              </a:schemeClr>
            </a:gs>
            <a:gs pos="100000">
              <a:schemeClr val="phClr">
                <a:shade val="72000"/>
                <a:satMod val="120000"/>
                <a:lumMod val="100000"/>
              </a:schemeClr>
            </a:gs>
          </a:gsLst>
          <a:lin ang="5400000" scaled="0"/>
        </a:gradFill>
      </a:fillStyleLst>
      <a:lnStyleLst>
        <a:ln w="9525" cap="flat" cmpd="sng" algn="ctr">
          <a:solidFill>
            <a:schemeClr val="phClr">
              <a:shade val="60000"/>
            </a:scheme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effectStyle>
        <a:effectStyle>
          <a:effectLst>
            <a:outerShdw blurRad="63500" dist="25400" dir="5400000" algn="ctr" rotWithShape="0">
              <a:srgbClr val="000000">
                <a:alpha val="69000"/>
              </a:srgbClr>
            </a:outerShdw>
          </a:effectLst>
          <a:scene3d>
            <a:camera prst="orthographicFront">
              <a:rot lat="0" lon="0" rev="0"/>
            </a:camera>
            <a:lightRig rig="balanced" dir="t">
              <a:rot lat="0" lon="0" rev="1200000"/>
            </a:lightRig>
          </a:scene3d>
          <a:sp3d prstMaterial="plastic">
            <a:bevelT w="25400" h="25400"/>
          </a:sp3d>
        </a:effectStyle>
      </a:effectStyleLst>
      <a:bgFillStyleLst>
        <a:solidFill>
          <a:schemeClr val="phClr"/>
        </a:solidFill>
        <a:gradFill rotWithShape="1">
          <a:gsLst>
            <a:gs pos="0">
              <a:schemeClr val="phClr">
                <a:tint val="90000"/>
                <a:lumMod val="110000"/>
              </a:schemeClr>
            </a:gs>
            <a:gs pos="100000">
              <a:schemeClr val="phClr">
                <a:shade val="64000"/>
                <a:lumMod val="88000"/>
              </a:schemeClr>
            </a:gs>
          </a:gsLst>
          <a:lin ang="5400000" scaled="0"/>
        </a:gradFill>
        <a:gradFill rotWithShape="1">
          <a:gsLst>
            <a:gs pos="0">
              <a:schemeClr val="phClr">
                <a:tint val="84000"/>
                <a:shade val="100000"/>
                <a:hueMod val="130000"/>
                <a:satMod val="150000"/>
                <a:lumMod val="112000"/>
              </a:schemeClr>
            </a:gs>
            <a:gs pos="100000">
              <a:schemeClr val="phClr">
                <a:shade val="92000"/>
                <a:satMod val="140000"/>
                <a:lumMod val="110000"/>
              </a:schemeClr>
            </a:gs>
          </a:gsLst>
          <a:lin ang="5400000" scaled="0"/>
        </a:gradFill>
      </a:bgFillStyleLst>
    </a:fmtScheme>
  </a:themeElements>
  <a:objectDefaults/>
  <a:extraClrSchemeLst/>
  <a:extLst>
    <a:ext uri="{05A4C25C-085E-4340-85A3-A5531E510DB2}">
      <thm15:themeFamily xmlns:thm15="http://schemas.microsoft.com/office/thememl/2012/main" name="Droplet" id="{8984A317-299A-4E50-B45D-BFC9EDE2337A}" vid="{A633B6A3-9E7F-4C10-9C98-2517A3134361}"/>
    </a:ext>
  </a:extLst>
</a:theme>
</file>

<file path=docProps/app.xml><?xml version="1.0" encoding="utf-8"?>
<Properties xmlns="http://schemas.openxmlformats.org/officeDocument/2006/extended-properties" xmlns:vt="http://schemas.openxmlformats.org/officeDocument/2006/docPropsVTypes">
  <Template>TM04033925[[fn=Droplet]]</Template>
  <TotalTime>810</TotalTime>
  <Words>1663</Words>
  <Application>Microsoft Office PowerPoint</Application>
  <PresentationFormat>Widescreen</PresentationFormat>
  <Paragraphs>316</Paragraphs>
  <Slides>27</Slides>
  <Notes>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27</vt:i4>
      </vt:variant>
    </vt:vector>
  </HeadingPairs>
  <TitlesOfParts>
    <vt:vector size="35" baseType="lpstr">
      <vt:lpstr>Arial</vt:lpstr>
      <vt:lpstr>Calibri</vt:lpstr>
      <vt:lpstr>Cambria Math</vt:lpstr>
      <vt:lpstr>Symbol</vt:lpstr>
      <vt:lpstr>Times New Roman</vt:lpstr>
      <vt:lpstr>TimesNewRomanPSMT</vt:lpstr>
      <vt:lpstr>Tw Cen MT</vt:lpstr>
      <vt:lpstr>Droplet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Atallah Sad Alden</dc:creator>
  <cp:lastModifiedBy>Atallah Sad Alden</cp:lastModifiedBy>
  <cp:revision>45</cp:revision>
  <dcterms:created xsi:type="dcterms:W3CDTF">2018-05-06T11:59:19Z</dcterms:created>
  <dcterms:modified xsi:type="dcterms:W3CDTF">2018-05-13T10:58:31Z</dcterms:modified>
</cp:coreProperties>
</file>