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8" r:id="rId2"/>
  </p:sldMasterIdLst>
  <p:notesMasterIdLst>
    <p:notesMasterId r:id="rId34"/>
  </p:notesMasterIdLst>
  <p:sldIdLst>
    <p:sldId id="256" r:id="rId3"/>
    <p:sldId id="277" r:id="rId4"/>
    <p:sldId id="417" r:id="rId5"/>
    <p:sldId id="418" r:id="rId6"/>
    <p:sldId id="419" r:id="rId7"/>
    <p:sldId id="321" r:id="rId8"/>
    <p:sldId id="380" r:id="rId9"/>
    <p:sldId id="381" r:id="rId10"/>
    <p:sldId id="382" r:id="rId11"/>
    <p:sldId id="383" r:id="rId12"/>
    <p:sldId id="299" r:id="rId13"/>
    <p:sldId id="330" r:id="rId14"/>
    <p:sldId id="388" r:id="rId15"/>
    <p:sldId id="340" r:id="rId16"/>
    <p:sldId id="342" r:id="rId17"/>
    <p:sldId id="357" r:id="rId18"/>
    <p:sldId id="422" r:id="rId19"/>
    <p:sldId id="406" r:id="rId20"/>
    <p:sldId id="407" r:id="rId21"/>
    <p:sldId id="408" r:id="rId22"/>
    <p:sldId id="409" r:id="rId23"/>
    <p:sldId id="410" r:id="rId24"/>
    <p:sldId id="412" r:id="rId25"/>
    <p:sldId id="413" r:id="rId26"/>
    <p:sldId id="420" r:id="rId27"/>
    <p:sldId id="414" r:id="rId28"/>
    <p:sldId id="415" r:id="rId29"/>
    <p:sldId id="416" r:id="rId30"/>
    <p:sldId id="421" r:id="rId31"/>
    <p:sldId id="317" r:id="rId32"/>
    <p:sldId id="384"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FF7C80"/>
    <a:srgbClr val="080808"/>
    <a:srgbClr val="E9DA4F"/>
    <a:srgbClr val="72B88E"/>
    <a:srgbClr val="EAEAEA"/>
    <a:srgbClr val="FEFEFE"/>
    <a:srgbClr val="DDDDDD"/>
    <a:srgbClr val="C0C0C0"/>
    <a:srgbClr val="B2B2B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9" autoAdjust="0"/>
    <p:restoredTop sz="81720" autoAdjust="0"/>
  </p:normalViewPr>
  <p:slideViewPr>
    <p:cSldViewPr>
      <p:cViewPr>
        <p:scale>
          <a:sx n="60" d="100"/>
          <a:sy n="60" d="100"/>
        </p:scale>
        <p:origin x="-1536" y="-9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ell\Desktop\part%202\part%20one%20,%20graduation%20project.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Dell\Desktop\part%202\part%20one%20,%20graduation%20project.xlsx" TargetMode="External"/><Relationship Id="rId1" Type="http://schemas.openxmlformats.org/officeDocument/2006/relationships/image" Target="../media/image5.jpeg"/></Relationships>
</file>

<file path=ppt/charts/_rels/chart3.xml.rels><?xml version="1.0" encoding="UTF-8" standalone="yes"?>
<Relationships xmlns="http://schemas.openxmlformats.org/package/2006/relationships"><Relationship Id="rId2" Type="http://schemas.openxmlformats.org/officeDocument/2006/relationships/oleObject" Target="file:///C:\Users\Dell\Desktop\part%202\part%20one%20,%20graduation%20project.xlsx" TargetMode="External"/><Relationship Id="rId1" Type="http://schemas.openxmlformats.org/officeDocument/2006/relationships/image" Target="../media/image6.jpeg"/></Relationships>
</file>

<file path=ppt/charts/_rels/chart4.xml.rels><?xml version="1.0" encoding="UTF-8" standalone="yes"?>
<Relationships xmlns="http://schemas.openxmlformats.org/package/2006/relationships"><Relationship Id="rId1" Type="http://schemas.openxmlformats.org/officeDocument/2006/relationships/oleObject" Target="file:///C:\Users\Dell\Desktop\part%202\part%20one%20,%20graduation%20project.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Dell\Desktop\part%202\part%20one%20,%20graduation%20projec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Dell\Desktop\part%202\part%20one%20,%20graduation%20projec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Dell\Desktop\part%202\part%20one%20,%20graduation%20projec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30"/>
      <c:perspective val="30"/>
    </c:view3D>
    <c:plotArea>
      <c:layout/>
      <c:pie3DChart>
        <c:varyColors val="1"/>
        <c:ser>
          <c:idx val="0"/>
          <c:order val="0"/>
          <c:explosion val="25"/>
          <c:dLbls>
            <c:showPercent val="1"/>
            <c:showLeaderLines val="1"/>
          </c:dLbls>
          <c:cat>
            <c:strRef>
              <c:f>'q1'!$C$6:$C$9</c:f>
              <c:strCache>
                <c:ptCount val="4"/>
                <c:pt idx="0">
                  <c:v>Bachelor</c:v>
                </c:pt>
                <c:pt idx="1">
                  <c:v>Master </c:v>
                </c:pt>
                <c:pt idx="2">
                  <c:v>Ph. D.</c:v>
                </c:pt>
                <c:pt idx="3">
                  <c:v>Other</c:v>
                </c:pt>
              </c:strCache>
            </c:strRef>
          </c:cat>
          <c:val>
            <c:numRef>
              <c:f>'q1'!$F$6:$F$9</c:f>
              <c:numCache>
                <c:formatCode>General</c:formatCode>
                <c:ptCount val="4"/>
                <c:pt idx="0">
                  <c:v>27</c:v>
                </c:pt>
                <c:pt idx="1">
                  <c:v>4</c:v>
                </c:pt>
                <c:pt idx="2">
                  <c:v>2</c:v>
                </c:pt>
                <c:pt idx="3">
                  <c:v>4</c:v>
                </c:pt>
              </c:numCache>
            </c:numRef>
          </c:val>
        </c:ser>
        <c:dLbls>
          <c:showPercent val="1"/>
        </c:dLbls>
      </c:pie3DChart>
    </c:plotArea>
    <c:legend>
      <c:legendPos val="r"/>
      <c:layout/>
      <c:txPr>
        <a:bodyPr/>
        <a:lstStyle/>
        <a:p>
          <a:pPr>
            <a:defRPr baseline="0">
              <a:latin typeface="Times New Roman" pitchFamily="18" charset="0"/>
              <a:cs typeface="Times New Roman" pitchFamily="18" charset="0"/>
            </a:defRPr>
          </a:pPr>
          <a:endParaRPr lang="en-US"/>
        </a:p>
      </c:txPr>
    </c:legend>
    <c:plotVisOnly val="1"/>
  </c:chart>
  <c:spPr>
    <a:gradFill>
      <a:gsLst>
        <a:gs pos="0">
          <a:schemeClr val="bg2">
            <a:lumMod val="50000"/>
          </a:schemeClr>
        </a:gs>
        <a:gs pos="50000">
          <a:srgbClr val="4F81BD">
            <a:tint val="44500"/>
            <a:satMod val="160000"/>
          </a:srgbClr>
        </a:gs>
        <a:gs pos="100000">
          <a:srgbClr val="4F81BD">
            <a:tint val="23500"/>
            <a:satMod val="160000"/>
          </a:srgbClr>
        </a:gs>
      </a:gsLst>
      <a:lin ang="5400000" scaled="0"/>
    </a:gradFill>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30"/>
      <c:perspective val="30"/>
    </c:view3D>
    <c:plotArea>
      <c:layout>
        <c:manualLayout>
          <c:layoutTarget val="inner"/>
          <c:xMode val="edge"/>
          <c:yMode val="edge"/>
          <c:x val="7.698133458224786E-2"/>
          <c:y val="0.10369842814592002"/>
          <c:w val="0.64155782571788189"/>
          <c:h val="0.7926031437081601"/>
        </c:manualLayout>
      </c:layout>
      <c:pie3DChart>
        <c:varyColors val="1"/>
        <c:ser>
          <c:idx val="0"/>
          <c:order val="0"/>
          <c:dLbls>
            <c:showPercent val="1"/>
            <c:showLeaderLines val="1"/>
          </c:dLbls>
          <c:cat>
            <c:strRef>
              <c:f>'q2'!$C$5:$C$8</c:f>
              <c:strCache>
                <c:ptCount val="4"/>
                <c:pt idx="0">
                  <c:v>(1-5)</c:v>
                </c:pt>
                <c:pt idx="1">
                  <c:v>(5-10)</c:v>
                </c:pt>
                <c:pt idx="2">
                  <c:v>(10-15)</c:v>
                </c:pt>
                <c:pt idx="3">
                  <c:v>More than (15)</c:v>
                </c:pt>
              </c:strCache>
            </c:strRef>
          </c:cat>
          <c:val>
            <c:numRef>
              <c:f>'q2'!$F$5:$F$8</c:f>
              <c:numCache>
                <c:formatCode>General</c:formatCode>
                <c:ptCount val="4"/>
                <c:pt idx="0">
                  <c:v>6</c:v>
                </c:pt>
                <c:pt idx="1">
                  <c:v>5</c:v>
                </c:pt>
                <c:pt idx="2">
                  <c:v>8</c:v>
                </c:pt>
                <c:pt idx="3">
                  <c:v>18</c:v>
                </c:pt>
              </c:numCache>
            </c:numRef>
          </c:val>
        </c:ser>
        <c:dLbls>
          <c:showPercent val="1"/>
        </c:dLbls>
      </c:pie3DChart>
    </c:plotArea>
    <c:legend>
      <c:legendPos val="r"/>
      <c:layout/>
      <c:txPr>
        <a:bodyPr/>
        <a:lstStyle/>
        <a:p>
          <a:pPr>
            <a:defRPr baseline="0">
              <a:latin typeface="Times New Roman" pitchFamily="18" charset="0"/>
              <a:cs typeface="Times New Roman" pitchFamily="18" charset="0"/>
            </a:defRPr>
          </a:pPr>
          <a:endParaRPr lang="en-US"/>
        </a:p>
      </c:txPr>
    </c:legend>
    <c:plotVisOnly val="1"/>
  </c:chart>
  <c:spPr>
    <a:blipFill>
      <a:blip xmlns:r="http://schemas.openxmlformats.org/officeDocument/2006/relationships" r:embed="rId1"/>
      <a:tile tx="0" ty="0" sx="100000" sy="100000" flip="none" algn="tl"/>
    </a:blipFill>
  </c:sp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rotY val="0"/>
      <c:perspective val="30"/>
    </c:view3D>
    <c:plotArea>
      <c:layout>
        <c:manualLayout>
          <c:layoutTarget val="inner"/>
          <c:xMode val="edge"/>
          <c:yMode val="edge"/>
          <c:x val="7.6404846654442166E-2"/>
          <c:y val="0.22296458844283937"/>
          <c:w val="0.9032849386977313"/>
          <c:h val="0.60048378568063132"/>
        </c:manualLayout>
      </c:layout>
      <c:bar3DChart>
        <c:barDir val="col"/>
        <c:grouping val="clustered"/>
        <c:ser>
          <c:idx val="0"/>
          <c:order val="0"/>
          <c:dLbls>
            <c:showVal val="1"/>
          </c:dLbls>
          <c:cat>
            <c:strRef>
              <c:f>'q3'!$C$5:$C$8</c:f>
              <c:strCache>
                <c:ptCount val="4"/>
                <c:pt idx="0">
                  <c:v>(5-10)</c:v>
                </c:pt>
                <c:pt idx="1">
                  <c:v>(10-15)</c:v>
                </c:pt>
                <c:pt idx="2">
                  <c:v>(15-20)</c:v>
                </c:pt>
                <c:pt idx="3">
                  <c:v>More than (20)</c:v>
                </c:pt>
              </c:strCache>
            </c:strRef>
          </c:cat>
          <c:val>
            <c:numRef>
              <c:f>'q3'!$F$5:$F$8</c:f>
              <c:numCache>
                <c:formatCode>General</c:formatCode>
                <c:ptCount val="4"/>
                <c:pt idx="0">
                  <c:v>7</c:v>
                </c:pt>
                <c:pt idx="1">
                  <c:v>3</c:v>
                </c:pt>
                <c:pt idx="2">
                  <c:v>3</c:v>
                </c:pt>
                <c:pt idx="3">
                  <c:v>24</c:v>
                </c:pt>
              </c:numCache>
            </c:numRef>
          </c:val>
        </c:ser>
        <c:gapWidth val="100"/>
        <c:shape val="box"/>
        <c:axId val="56624256"/>
        <c:axId val="56626176"/>
        <c:axId val="0"/>
      </c:bar3DChart>
      <c:catAx>
        <c:axId val="56624256"/>
        <c:scaling>
          <c:orientation val="minMax"/>
        </c:scaling>
        <c:axPos val="b"/>
        <c:tickLblPos val="nextTo"/>
        <c:txPr>
          <a:bodyPr/>
          <a:lstStyle/>
          <a:p>
            <a:pPr>
              <a:defRPr baseline="0">
                <a:latin typeface="Times New Roman" pitchFamily="18" charset="0"/>
                <a:cs typeface="Times New Roman" pitchFamily="18" charset="0"/>
              </a:defRPr>
            </a:pPr>
            <a:endParaRPr lang="en-US"/>
          </a:p>
        </c:txPr>
        <c:crossAx val="56626176"/>
        <c:crosses val="autoZero"/>
        <c:auto val="1"/>
        <c:lblAlgn val="ctr"/>
        <c:lblOffset val="100"/>
      </c:catAx>
      <c:valAx>
        <c:axId val="56626176"/>
        <c:scaling>
          <c:orientation val="minMax"/>
        </c:scaling>
        <c:axPos val="l"/>
        <c:majorGridlines/>
        <c:numFmt formatCode="General" sourceLinked="1"/>
        <c:tickLblPos val="nextTo"/>
        <c:crossAx val="56624256"/>
        <c:crosses val="autoZero"/>
        <c:crossBetween val="between"/>
      </c:valAx>
    </c:plotArea>
    <c:plotVisOnly val="1"/>
  </c:chart>
  <c:spPr>
    <a:blipFill>
      <a:blip xmlns:r="http://schemas.openxmlformats.org/officeDocument/2006/relationships" r:embed="rId1"/>
      <a:tile tx="0" ty="0" sx="100000" sy="100000" flip="none" algn="tl"/>
    </a:blipFill>
  </c:sp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view3D>
      <c:rotX val="60"/>
      <c:perspective val="30"/>
    </c:view3D>
    <c:plotArea>
      <c:layout/>
      <c:pie3DChart>
        <c:varyColors val="1"/>
        <c:ser>
          <c:idx val="0"/>
          <c:order val="0"/>
          <c:explosion val="25"/>
          <c:cat>
            <c:strRef>
              <c:f>'q4'!$C$5:$C$6</c:f>
              <c:strCache>
                <c:ptCount val="2"/>
                <c:pt idx="0">
                  <c:v>1st class </c:v>
                </c:pt>
                <c:pt idx="1">
                  <c:v>2nd class </c:v>
                </c:pt>
              </c:strCache>
            </c:strRef>
          </c:cat>
          <c:val>
            <c:numRef>
              <c:f>'q4'!$D$5:$D$6</c:f>
              <c:numCache>
                <c:formatCode>General</c:formatCode>
                <c:ptCount val="2"/>
                <c:pt idx="0">
                  <c:v>25</c:v>
                </c:pt>
                <c:pt idx="1">
                  <c:v>12</c:v>
                </c:pt>
              </c:numCache>
            </c:numRef>
          </c:val>
        </c:ser>
      </c:pie3DChart>
    </c:plotArea>
    <c:legend>
      <c:legendPos val="r"/>
      <c:layout/>
      <c:txPr>
        <a:bodyPr/>
        <a:lstStyle/>
        <a:p>
          <a:pPr>
            <a:defRPr sz="1100" baseline="0">
              <a:latin typeface="Times New Roman" pitchFamily="18" charset="0"/>
              <a:cs typeface="Times New Roman" pitchFamily="18" charset="0"/>
            </a:defRPr>
          </a:pPr>
          <a:endParaRPr lang="en-US"/>
        </a:p>
      </c:txPr>
    </c:legend>
    <c:plotVisOnly val="1"/>
  </c:chart>
  <c:spPr>
    <a:gradFill flip="none" rotWithShape="1">
      <a:gsLst>
        <a:gs pos="0">
          <a:srgbClr val="E6DCAC"/>
        </a:gs>
        <a:gs pos="12000">
          <a:srgbClr val="E6D78A"/>
        </a:gs>
        <a:gs pos="30000">
          <a:srgbClr val="C7AC4C"/>
        </a:gs>
        <a:gs pos="45000">
          <a:srgbClr val="E6D78A"/>
        </a:gs>
        <a:gs pos="77000">
          <a:srgbClr val="C7AC4C"/>
        </a:gs>
        <a:gs pos="100000">
          <a:srgbClr val="E6DCAC"/>
        </a:gs>
      </a:gsLst>
      <a:path path="shape">
        <a:fillToRect l="50000" t="50000" r="50000" b="50000"/>
      </a:path>
      <a:tileRect/>
    </a:gradFill>
    <a:scene3d>
      <a:camera prst="orthographicFront"/>
      <a:lightRig rig="threePt" dir="t"/>
    </a:scene3d>
    <a:sp3d prstMaterial="matte"/>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10"/>
      <c:rotY val="0"/>
      <c:perspective val="30"/>
    </c:view3D>
    <c:plotArea>
      <c:layout/>
      <c:bar3DChart>
        <c:barDir val="col"/>
        <c:grouping val="clustered"/>
        <c:ser>
          <c:idx val="0"/>
          <c:order val="0"/>
          <c:dLbls>
            <c:showVal val="1"/>
          </c:dLbls>
          <c:cat>
            <c:strRef>
              <c:f>'q5'!$C$6:$C$9</c:f>
              <c:strCache>
                <c:ptCount val="4"/>
                <c:pt idx="0">
                  <c:v>Local</c:v>
                </c:pt>
                <c:pt idx="1">
                  <c:v>National</c:v>
                </c:pt>
                <c:pt idx="2">
                  <c:v>Regional</c:v>
                </c:pt>
                <c:pt idx="3">
                  <c:v>International</c:v>
                </c:pt>
              </c:strCache>
            </c:strRef>
          </c:cat>
          <c:val>
            <c:numRef>
              <c:f>'q5'!$F$6:$F$9</c:f>
              <c:numCache>
                <c:formatCode>General</c:formatCode>
                <c:ptCount val="4"/>
                <c:pt idx="0">
                  <c:v>12</c:v>
                </c:pt>
                <c:pt idx="1">
                  <c:v>17</c:v>
                </c:pt>
                <c:pt idx="2">
                  <c:v>6</c:v>
                </c:pt>
                <c:pt idx="3">
                  <c:v>2</c:v>
                </c:pt>
              </c:numCache>
            </c:numRef>
          </c:val>
        </c:ser>
        <c:gapWidth val="100"/>
        <c:shape val="box"/>
        <c:axId val="46589440"/>
        <c:axId val="46596864"/>
        <c:axId val="0"/>
      </c:bar3DChart>
      <c:catAx>
        <c:axId val="46589440"/>
        <c:scaling>
          <c:orientation val="minMax"/>
        </c:scaling>
        <c:axPos val="b"/>
        <c:tickLblPos val="nextTo"/>
        <c:crossAx val="46596864"/>
        <c:crosses val="autoZero"/>
        <c:auto val="1"/>
        <c:lblAlgn val="ctr"/>
        <c:lblOffset val="100"/>
      </c:catAx>
      <c:valAx>
        <c:axId val="46596864"/>
        <c:scaling>
          <c:orientation val="minMax"/>
        </c:scaling>
        <c:axPos val="l"/>
        <c:majorGridlines/>
        <c:numFmt formatCode="General" sourceLinked="1"/>
        <c:tickLblPos val="nextTo"/>
        <c:crossAx val="46589440"/>
        <c:crosses val="autoZero"/>
        <c:crossBetween val="between"/>
      </c:valAx>
    </c:plotArea>
    <c:plotVisOnly val="1"/>
  </c:chart>
  <c:spPr>
    <a:gradFill>
      <a:gsLst>
        <a:gs pos="0">
          <a:srgbClr val="FBEAC7"/>
        </a:gs>
        <a:gs pos="17999">
          <a:srgbClr val="FEE7F2"/>
        </a:gs>
        <a:gs pos="36000">
          <a:srgbClr val="FAC77D"/>
        </a:gs>
        <a:gs pos="61000">
          <a:srgbClr val="FBA97D"/>
        </a:gs>
        <a:gs pos="82001">
          <a:srgbClr val="FBD49C"/>
        </a:gs>
        <a:gs pos="100000">
          <a:srgbClr val="FEE7F2"/>
        </a:gs>
      </a:gsLst>
      <a:lin ang="5400000" scaled="0"/>
    </a:gradFill>
  </c:spPr>
  <c:txPr>
    <a:bodyPr/>
    <a:lstStyle/>
    <a:p>
      <a:pPr>
        <a:defRPr baseline="0">
          <a:latin typeface="Times New Roman" pitchFamily="18" charset="0"/>
          <a:cs typeface="Times New Roman" pitchFamily="18" charset="0"/>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40"/>
      <c:rotY val="150"/>
      <c:perspective val="90"/>
    </c:view3D>
    <c:plotArea>
      <c:layout/>
      <c:pie3DChart>
        <c:varyColors val="1"/>
        <c:ser>
          <c:idx val="0"/>
          <c:order val="0"/>
          <c:dLbls>
            <c:showPercent val="1"/>
            <c:showLeaderLines val="1"/>
          </c:dLbls>
          <c:cat>
            <c:strRef>
              <c:f>'q6'!$C$7:$C$10</c:f>
              <c:strCache>
                <c:ptCount val="4"/>
                <c:pt idx="0">
                  <c:v>(1-3)</c:v>
                </c:pt>
                <c:pt idx="1">
                  <c:v>(4-6)</c:v>
                </c:pt>
                <c:pt idx="2">
                  <c:v>(7-10)</c:v>
                </c:pt>
                <c:pt idx="3">
                  <c:v>More than (10)</c:v>
                </c:pt>
              </c:strCache>
            </c:strRef>
          </c:cat>
          <c:val>
            <c:numRef>
              <c:f>'q6'!$F$7:$F$10</c:f>
              <c:numCache>
                <c:formatCode>General</c:formatCode>
                <c:ptCount val="4"/>
                <c:pt idx="0">
                  <c:v>23</c:v>
                </c:pt>
                <c:pt idx="1">
                  <c:v>9</c:v>
                </c:pt>
                <c:pt idx="2">
                  <c:v>3</c:v>
                </c:pt>
                <c:pt idx="3">
                  <c:v>2</c:v>
                </c:pt>
              </c:numCache>
            </c:numRef>
          </c:val>
        </c:ser>
        <c:dLbls>
          <c:showPercent val="1"/>
        </c:dLbls>
      </c:pie3DChart>
    </c:plotArea>
    <c:legend>
      <c:legendPos val="r"/>
      <c:layout/>
    </c:legend>
    <c:plotVisOnly val="1"/>
  </c:chart>
  <c:spPr>
    <a:gradFill flip="none" rotWithShape="1">
      <a:gsLst>
        <a:gs pos="0">
          <a:srgbClr val="C00000"/>
        </a:gs>
        <a:gs pos="17999">
          <a:srgbClr val="99CCFF"/>
        </a:gs>
        <a:gs pos="36000">
          <a:srgbClr val="9966FF"/>
        </a:gs>
        <a:gs pos="61000">
          <a:srgbClr val="CC99FF"/>
        </a:gs>
        <a:gs pos="82001">
          <a:srgbClr val="99CCFF"/>
        </a:gs>
        <a:gs pos="100000">
          <a:srgbClr val="CCCCFF"/>
        </a:gs>
      </a:gsLst>
      <a:lin ang="5400000" scaled="0"/>
      <a:tileRect r="-100000" b="-100000"/>
    </a:gradFill>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40"/>
      <c:perspective val="30"/>
    </c:view3D>
    <c:plotArea>
      <c:layout>
        <c:manualLayout>
          <c:layoutTarget val="inner"/>
          <c:xMode val="edge"/>
          <c:yMode val="edge"/>
          <c:x val="7.8309190932185399E-2"/>
          <c:y val="0.10898162350647322"/>
          <c:w val="0.67295607848307182"/>
          <c:h val="0.78203675298705311"/>
        </c:manualLayout>
      </c:layout>
      <c:pie3DChart>
        <c:varyColors val="1"/>
        <c:ser>
          <c:idx val="0"/>
          <c:order val="0"/>
          <c:explosion val="25"/>
          <c:dLbls>
            <c:showPercent val="1"/>
            <c:showLeaderLines val="1"/>
          </c:dLbls>
          <c:cat>
            <c:strRef>
              <c:f>'q7'!$C$7:$C$10</c:f>
              <c:strCache>
                <c:ptCount val="4"/>
                <c:pt idx="0">
                  <c:v>None</c:v>
                </c:pt>
                <c:pt idx="1">
                  <c:v>(1-3)</c:v>
                </c:pt>
                <c:pt idx="2">
                  <c:v>(3-5) </c:v>
                </c:pt>
                <c:pt idx="3">
                  <c:v>More than 5</c:v>
                </c:pt>
              </c:strCache>
            </c:strRef>
          </c:cat>
          <c:val>
            <c:numRef>
              <c:f>'q7'!$F$7:$F$10</c:f>
              <c:numCache>
                <c:formatCode>General</c:formatCode>
                <c:ptCount val="4"/>
                <c:pt idx="0">
                  <c:v>10</c:v>
                </c:pt>
                <c:pt idx="1">
                  <c:v>16</c:v>
                </c:pt>
                <c:pt idx="2">
                  <c:v>8</c:v>
                </c:pt>
                <c:pt idx="3">
                  <c:v>3</c:v>
                </c:pt>
              </c:numCache>
            </c:numRef>
          </c:val>
        </c:ser>
        <c:dLbls>
          <c:showPercent val="1"/>
        </c:dLbls>
      </c:pie3DChart>
    </c:plotArea>
    <c:legend>
      <c:legendPos val="r"/>
      <c:layout/>
    </c:legend>
    <c:plotVisOnly val="1"/>
  </c:chart>
  <c:spPr>
    <a:solidFill>
      <a:schemeClr val="accent6">
        <a:lumMod val="60000"/>
        <a:lumOff val="40000"/>
      </a:schemeClr>
    </a:solidFill>
  </c:spPr>
  <c:txPr>
    <a:bodyPr/>
    <a:lstStyle/>
    <a:p>
      <a:pPr>
        <a:defRPr baseline="0">
          <a:latin typeface="Times New Roman" pitchFamily="18" charset="0"/>
          <a:cs typeface="Times New Roman" pitchFamily="18" charset="0"/>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B3CE34-64B2-4097-9973-C5DF2850A3BD}" type="datetimeFigureOut">
              <a:rPr lang="en-US" smtClean="0"/>
              <a:pPr/>
              <a:t>12/6/2013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91097-DFA2-4667-8092-7594E4FC54AA}" type="slidenum">
              <a:rPr lang="en-US" smtClean="0"/>
              <a:pPr/>
              <a:t>‹#›</a:t>
            </a:fld>
            <a:endParaRPr lang="en-US" dirty="0"/>
          </a:p>
        </p:txBody>
      </p:sp>
    </p:spTree>
    <p:extLst>
      <p:ext uri="{BB962C8B-B14F-4D97-AF65-F5344CB8AC3E}">
        <p14:creationId xmlns="" xmlns:p14="http://schemas.microsoft.com/office/powerpoint/2010/main" val="3021626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rgbClr val="002060"/>
                </a:solidFill>
                <a:latin typeface="+mn-lt"/>
              </a:rPr>
              <a:t>about 51 contractors (1</a:t>
            </a:r>
            <a:r>
              <a:rPr lang="en-US" sz="1200" b="1" baseline="30000" dirty="0" smtClean="0">
                <a:solidFill>
                  <a:srgbClr val="002060"/>
                </a:solidFill>
                <a:latin typeface="+mn-lt"/>
              </a:rPr>
              <a:t>st</a:t>
            </a:r>
            <a:r>
              <a:rPr lang="en-US" sz="1200" b="1" dirty="0" smtClean="0">
                <a:solidFill>
                  <a:srgbClr val="002060"/>
                </a:solidFill>
                <a:latin typeface="+mn-lt"/>
              </a:rPr>
              <a:t> , 2</a:t>
            </a:r>
            <a:r>
              <a:rPr lang="en-US" sz="1200" b="1" baseline="30000" dirty="0" smtClean="0">
                <a:solidFill>
                  <a:srgbClr val="002060"/>
                </a:solidFill>
                <a:latin typeface="+mn-lt"/>
              </a:rPr>
              <a:t>nd</a:t>
            </a:r>
            <a:r>
              <a:rPr lang="en-US" sz="1200" b="1" dirty="0" smtClean="0">
                <a:solidFill>
                  <a:srgbClr val="002060"/>
                </a:solidFill>
                <a:latin typeface="+mn-lt"/>
              </a:rPr>
              <a:t> and 3</a:t>
            </a:r>
            <a:r>
              <a:rPr lang="en-US" sz="1200" b="1" baseline="30000" dirty="0" smtClean="0">
                <a:solidFill>
                  <a:srgbClr val="002060"/>
                </a:solidFill>
                <a:latin typeface="+mn-lt"/>
              </a:rPr>
              <a:t>rd</a:t>
            </a:r>
            <a:r>
              <a:rPr lang="en-US" sz="1200" b="1" dirty="0" smtClean="0">
                <a:solidFill>
                  <a:srgbClr val="002060"/>
                </a:solidFill>
                <a:latin typeface="+mn-lt"/>
              </a:rPr>
              <a:t> classes) but here in this study only 1</a:t>
            </a:r>
            <a:r>
              <a:rPr lang="en-US" sz="1200" b="1" baseline="30000" dirty="0" smtClean="0">
                <a:solidFill>
                  <a:srgbClr val="002060"/>
                </a:solidFill>
                <a:latin typeface="+mn-lt"/>
              </a:rPr>
              <a:t>st</a:t>
            </a:r>
            <a:r>
              <a:rPr lang="en-US" sz="1200" b="1" dirty="0" smtClean="0">
                <a:solidFill>
                  <a:srgbClr val="002060"/>
                </a:solidFill>
                <a:latin typeface="+mn-lt"/>
              </a:rPr>
              <a:t> and 2</a:t>
            </a:r>
            <a:r>
              <a:rPr lang="en-US" sz="1200" b="1" baseline="30000" dirty="0" smtClean="0">
                <a:solidFill>
                  <a:srgbClr val="002060"/>
                </a:solidFill>
                <a:latin typeface="+mn-lt"/>
              </a:rPr>
              <a:t>nd</a:t>
            </a:r>
            <a:r>
              <a:rPr lang="en-US" sz="1200" b="1" dirty="0" smtClean="0">
                <a:solidFill>
                  <a:srgbClr val="002060"/>
                </a:solidFill>
                <a:latin typeface="+mn-lt"/>
              </a:rPr>
              <a:t> classes were into consideration.</a:t>
            </a: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5</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rgbClr val="002060"/>
                </a:solidFill>
                <a:latin typeface="+mn-lt"/>
                <a:ea typeface="Calibri" pitchFamily="34" charset="0"/>
                <a:cs typeface="Times New Roman" pitchFamily="18" charset="0"/>
              </a:rPr>
              <a:t>, equipments’ rental, finance, increased the prices of fuel, the policy of the court of law, unfair contractors’ classification in the contractors’ union, the company’s depend on the banks, so many taxes, the continuous increasing in prices and currency fluctuations. So the future researcher may develop the questionnaire to involve these causes. </a:t>
            </a: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29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30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002060"/>
                </a:solidFill>
              </a:rPr>
              <a:t>, which means that we have got about 72% responding.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2060"/>
                </a:solidFill>
              </a:rPr>
              <a:t>the respondent should answer the first part by answering the question and the second part by ranking the causes upon the importance degree from 1 to 5 in the likert scale.</a:t>
            </a:r>
          </a:p>
          <a:p>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2060"/>
                </a:solidFill>
              </a:rPr>
              <a:t>Many methods and manners were involved in distributing the questionnaire starting with traditional ways, by distributing</a:t>
            </a:r>
          </a:p>
          <a:p>
            <a:r>
              <a:rPr lang="en-US" dirty="0" smtClean="0">
                <a:solidFill>
                  <a:srgbClr val="002060"/>
                </a:solidFill>
              </a:rPr>
              <a:t>and ending with modern ways by Using </a:t>
            </a:r>
          </a:p>
          <a:p>
            <a:r>
              <a:rPr lang="en-US" dirty="0" smtClean="0">
                <a:solidFill>
                  <a:srgbClr val="002060"/>
                </a:solidFill>
              </a:rPr>
              <a:t>. In addition to that, interviews were held. </a:t>
            </a: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2060"/>
                </a:solidFill>
              </a:rPr>
              <a:t>In order to get precise, accurate causes of contractors’ failure,</a:t>
            </a:r>
          </a:p>
          <a:p>
            <a:r>
              <a:rPr lang="en-US" dirty="0" smtClean="0">
                <a:solidFill>
                  <a:srgbClr val="002060"/>
                </a:solidFill>
              </a:rPr>
              <a:t>who made a brief changes on the previous questionnaire</a:t>
            </a: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2060"/>
                </a:solidFill>
              </a:rPr>
              <a:t>In this part, </a:t>
            </a:r>
          </a:p>
          <a:p>
            <a:r>
              <a:rPr lang="en-US" dirty="0" smtClean="0">
                <a:solidFill>
                  <a:srgbClr val="002060"/>
                </a:solidFill>
              </a:rPr>
              <a:t>to notice the effects of each characteristic on the results and the effects together.</a:t>
            </a: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16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kumimoji="0" lang="en-US" sz="1200" b="1" i="0" u="none" strike="noStrike" cap="none" normalizeH="0" baseline="0" dirty="0" smtClean="0">
                <a:ln>
                  <a:noFill/>
                </a:ln>
                <a:solidFill>
                  <a:srgbClr val="002060"/>
                </a:solidFill>
                <a:effectLst/>
                <a:latin typeface="+mn-lt"/>
                <a:ea typeface="Calibri" pitchFamily="34" charset="0"/>
                <a:cs typeface="Times New Roman" pitchFamily="18" charset="0"/>
              </a:rPr>
              <a:t>The contractors have to </a:t>
            </a:r>
          </a:p>
          <a:p>
            <a:r>
              <a:rPr kumimoji="0" lang="en-US" sz="1200" b="1" i="0" u="none" strike="noStrike" cap="none" normalizeH="0" baseline="0" dirty="0" smtClean="0">
                <a:ln>
                  <a:noFill/>
                </a:ln>
                <a:solidFill>
                  <a:srgbClr val="002060"/>
                </a:solidFill>
                <a:effectLst/>
                <a:latin typeface="+mn-lt"/>
                <a:ea typeface="Calibri" pitchFamily="34" charset="0"/>
                <a:cs typeface="Times New Roman" pitchFamily="18" charset="0"/>
              </a:rPr>
              <a:t>each contract should be treated upon the nature of the contract itself without depending on comparison with other contracts, because this may causes lack of attention, as a result, being in trouble.</a:t>
            </a:r>
          </a:p>
          <a:p>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24</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solidFill>
                  <a:srgbClr val="002060"/>
                </a:solidFill>
                <a:latin typeface="+mn-lt"/>
                <a:ea typeface="Calibri" pitchFamily="34" charset="0"/>
                <a:cs typeface="Times New Roman" pitchFamily="18" charset="0"/>
              </a:rPr>
              <a:t>, otherwise, the prices will increase, the trust between the owner and the contractor will decrease and negative cash flow will appear. As a result, the contractor may loss in the project.</a:t>
            </a:r>
          </a:p>
          <a:p>
            <a:r>
              <a:rPr lang="en-US" sz="1200" b="1" dirty="0" smtClean="0">
                <a:solidFill>
                  <a:srgbClr val="002060"/>
                </a:solidFill>
                <a:latin typeface="+mn-lt"/>
                <a:ea typeface="Calibri" pitchFamily="34" charset="0"/>
                <a:cs typeface="Times New Roman" pitchFamily="18" charset="0"/>
              </a:rPr>
              <a:t>, and it’s preferable to use a software program to achieve the work.</a:t>
            </a:r>
            <a:br>
              <a:rPr lang="en-US" sz="1200" b="1" dirty="0" smtClean="0">
                <a:solidFill>
                  <a:srgbClr val="002060"/>
                </a:solidFill>
                <a:latin typeface="+mn-lt"/>
                <a:ea typeface="Calibri" pitchFamily="34" charset="0"/>
                <a:cs typeface="Times New Roman" pitchFamily="18" charset="0"/>
              </a:rPr>
            </a:b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25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study is limited to the north of Palestine by choosing Nablus as a representative city, and it is also limited to the building first and second contractors only. </a:t>
            </a:r>
            <a:endParaRPr lang="en-US" dirty="0"/>
          </a:p>
        </p:txBody>
      </p:sp>
      <p:sp>
        <p:nvSpPr>
          <p:cNvPr id="4" name="Slide Number Placeholder 3"/>
          <p:cNvSpPr>
            <a:spLocks noGrp="1"/>
          </p:cNvSpPr>
          <p:nvPr>
            <p:ph type="sldNum" sz="quarter" idx="10"/>
          </p:nvPr>
        </p:nvSpPr>
        <p:spPr/>
        <p:txBody>
          <a:bodyPr/>
          <a:lstStyle/>
          <a:p>
            <a:fld id="{32A91097-DFA2-4667-8092-7594E4FC54AA}" type="slidenum">
              <a:rPr lang="en-US" smtClean="0"/>
              <a:pPr/>
              <a:t>28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5170" name="Rectangle 2"/>
          <p:cNvSpPr>
            <a:spLocks noChangeArrowheads="1"/>
          </p:cNvSpPr>
          <p:nvPr/>
        </p:nvSpPr>
        <p:spPr bwMode="ltGray">
          <a:xfrm>
            <a:off x="0" y="0"/>
            <a:ext cx="9144000" cy="4832350"/>
          </a:xfrm>
          <a:prstGeom prst="rect">
            <a:avLst/>
          </a:prstGeom>
          <a:solidFill>
            <a:schemeClr val="accent2"/>
          </a:solidFill>
          <a:ln w="9525">
            <a:noFill/>
            <a:miter lim="800000"/>
            <a:headEnd/>
            <a:tailEnd/>
          </a:ln>
          <a:effectLst/>
        </p:spPr>
        <p:txBody>
          <a:bodyPr wrap="none" anchor="ctr"/>
          <a:lstStyle/>
          <a:p>
            <a:endParaRPr lang="en-US" dirty="0"/>
          </a:p>
        </p:txBody>
      </p:sp>
      <p:sp>
        <p:nvSpPr>
          <p:cNvPr id="135171" name="AutoShape 3"/>
          <p:cNvSpPr>
            <a:spLocks noChangeArrowheads="1"/>
          </p:cNvSpPr>
          <p:nvPr/>
        </p:nvSpPr>
        <p:spPr bwMode="ltGray">
          <a:xfrm flipH="1">
            <a:off x="2411413" y="4581525"/>
            <a:ext cx="722376" cy="503238"/>
          </a:xfrm>
          <a:prstGeom prst="homePlate">
            <a:avLst>
              <a:gd name="adj" fmla="val 42902"/>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dirty="0"/>
          </a:p>
        </p:txBody>
      </p:sp>
      <p:sp>
        <p:nvSpPr>
          <p:cNvPr id="135172" name="AutoShape 4"/>
          <p:cNvSpPr>
            <a:spLocks noChangeArrowheads="1"/>
          </p:cNvSpPr>
          <p:nvPr/>
        </p:nvSpPr>
        <p:spPr bwMode="ltGray">
          <a:xfrm flipH="1">
            <a:off x="2700341" y="4581525"/>
            <a:ext cx="719137" cy="503238"/>
          </a:xfrm>
          <a:prstGeom prst="homePlate">
            <a:avLst>
              <a:gd name="adj" fmla="val 35725"/>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n-US" dirty="0"/>
          </a:p>
        </p:txBody>
      </p:sp>
      <p:sp>
        <p:nvSpPr>
          <p:cNvPr id="135175" name="AutoShape 7"/>
          <p:cNvSpPr>
            <a:spLocks noChangeArrowheads="1"/>
          </p:cNvSpPr>
          <p:nvPr/>
        </p:nvSpPr>
        <p:spPr bwMode="gray">
          <a:xfrm flipH="1">
            <a:off x="2987676" y="4581526"/>
            <a:ext cx="6156325" cy="501650"/>
          </a:xfrm>
          <a:prstGeom prst="homePlate">
            <a:avLst>
              <a:gd name="adj" fmla="val 32516"/>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dirty="0"/>
          </a:p>
        </p:txBody>
      </p:sp>
      <p:sp>
        <p:nvSpPr>
          <p:cNvPr id="135177" name="Rectangle 9"/>
          <p:cNvSpPr>
            <a:spLocks noGrp="1" noChangeArrowheads="1"/>
          </p:cNvSpPr>
          <p:nvPr>
            <p:ph type="subTitle" sz="quarter" idx="1"/>
          </p:nvPr>
        </p:nvSpPr>
        <p:spPr>
          <a:xfrm>
            <a:off x="3124201" y="4564063"/>
            <a:ext cx="5835651" cy="533400"/>
          </a:xfrm>
        </p:spPr>
        <p:txBody>
          <a:bodyPr/>
          <a:lstStyle>
            <a:lvl1pPr marL="0" indent="0">
              <a:buFont typeface="Wingdings" pitchFamily="2" charset="2"/>
              <a:buNone/>
              <a:defRPr sz="2400" b="0" cap="none" spc="0">
                <a:ln>
                  <a:noFill/>
                </a:ln>
                <a:solidFill>
                  <a:schemeClr val="tx1"/>
                </a:solidFill>
                <a:effectLst/>
              </a:defRPr>
            </a:lvl1pPr>
          </a:lstStyle>
          <a:p>
            <a:r>
              <a:rPr lang="en-US" smtClean="0"/>
              <a:t>Click to edit Master subtitle style</a:t>
            </a:r>
            <a:endParaRPr lang="en-US"/>
          </a:p>
        </p:txBody>
      </p:sp>
      <p:sp>
        <p:nvSpPr>
          <p:cNvPr id="135178" name="Rectangle 10"/>
          <p:cNvSpPr>
            <a:spLocks noGrp="1" noChangeArrowheads="1"/>
          </p:cNvSpPr>
          <p:nvPr>
            <p:ph type="dt" sz="quarter" idx="2"/>
          </p:nvPr>
        </p:nvSpPr>
        <p:spPr>
          <a:xfrm>
            <a:off x="457200" y="6324601"/>
            <a:ext cx="2133600" cy="396875"/>
          </a:xfrm>
        </p:spPr>
        <p:txBody>
          <a:bodyPr/>
          <a:lstStyle>
            <a:lvl1pPr>
              <a:defRPr/>
            </a:lvl1pPr>
          </a:lstStyle>
          <a:p>
            <a:endParaRPr lang="en-US" dirty="0"/>
          </a:p>
        </p:txBody>
      </p:sp>
      <p:sp>
        <p:nvSpPr>
          <p:cNvPr id="135179" name="Rectangle 11"/>
          <p:cNvSpPr>
            <a:spLocks noGrp="1" noChangeArrowheads="1"/>
          </p:cNvSpPr>
          <p:nvPr>
            <p:ph type="ftr" sz="quarter" idx="3"/>
          </p:nvPr>
        </p:nvSpPr>
        <p:spPr>
          <a:xfrm>
            <a:off x="3124200" y="6324601"/>
            <a:ext cx="2895600" cy="396875"/>
          </a:xfrm>
        </p:spPr>
        <p:txBody>
          <a:bodyPr/>
          <a:lstStyle>
            <a:lvl1pPr algn="ctr">
              <a:defRPr/>
            </a:lvl1pPr>
          </a:lstStyle>
          <a:p>
            <a:endParaRPr lang="en-US" dirty="0"/>
          </a:p>
        </p:txBody>
      </p:sp>
      <p:sp>
        <p:nvSpPr>
          <p:cNvPr id="135180" name="Rectangle 12"/>
          <p:cNvSpPr>
            <a:spLocks noGrp="1" noChangeArrowheads="1"/>
          </p:cNvSpPr>
          <p:nvPr>
            <p:ph type="sldNum" sz="quarter" idx="4"/>
          </p:nvPr>
        </p:nvSpPr>
        <p:spPr>
          <a:xfrm>
            <a:off x="6553200" y="6324601"/>
            <a:ext cx="2133600" cy="396875"/>
          </a:xfrm>
        </p:spPr>
        <p:txBody>
          <a:bodyPr/>
          <a:lstStyle>
            <a:lvl1pPr>
              <a:defRPr/>
            </a:lvl1pPr>
          </a:lstStyle>
          <a:p>
            <a:fld id="{27F66E54-3627-4F35-8DF4-1F54E65EB408}" type="slidenum">
              <a:rPr lang="en-US"/>
              <a:pPr/>
              <a:t>‹#›</a:t>
            </a:fld>
            <a:endParaRPr lang="en-US" dirty="0"/>
          </a:p>
        </p:txBody>
      </p:sp>
      <p:sp>
        <p:nvSpPr>
          <p:cNvPr id="135181" name="Text Box 13"/>
          <p:cNvSpPr txBox="1">
            <a:spLocks noChangeArrowheads="1"/>
          </p:cNvSpPr>
          <p:nvPr/>
        </p:nvSpPr>
        <p:spPr bwMode="ltGray">
          <a:xfrm>
            <a:off x="152400" y="228601"/>
            <a:ext cx="1600200" cy="584775"/>
          </a:xfrm>
          <a:prstGeom prst="rect">
            <a:avLst/>
          </a:prstGeom>
          <a:noFill/>
          <a:ln w="9525" algn="ctr">
            <a:noFill/>
            <a:miter lim="800000"/>
            <a:headEnd/>
            <a:tailEnd/>
          </a:ln>
          <a:effectLst/>
        </p:spPr>
        <p:txBody>
          <a:bodyPr>
            <a:spAutoFit/>
          </a:bodyPr>
          <a:lstStyle/>
          <a:p>
            <a:pPr algn="ctr">
              <a:spcBef>
                <a:spcPct val="50000"/>
              </a:spcBef>
            </a:pPr>
            <a:r>
              <a:rPr lang="en-US" sz="3200" b="1" dirty="0">
                <a:solidFill>
                  <a:srgbClr val="FEFEFE"/>
                </a:solidFill>
              </a:rPr>
              <a:t>LOGO</a:t>
            </a:r>
          </a:p>
        </p:txBody>
      </p:sp>
      <p:sp>
        <p:nvSpPr>
          <p:cNvPr id="14" name="Title 13"/>
          <p:cNvSpPr>
            <a:spLocks noGrp="1"/>
          </p:cNvSpPr>
          <p:nvPr>
            <p:ph type="title"/>
          </p:nvPr>
        </p:nvSpPr>
        <p:spPr>
          <a:xfrm>
            <a:off x="2590800" y="3048000"/>
            <a:ext cx="6400800" cy="1447800"/>
          </a:xfrm>
        </p:spPr>
        <p:txBody>
          <a:bodyPr anchor="b">
            <a:noAutofit/>
          </a:bodyPr>
          <a:lstStyle>
            <a:lvl1pPr algn="l">
              <a:defRPr sz="5400" b="1"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5"/>
            <a:ext cx="8229600" cy="630237"/>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a:t>www.themegallery.com</a:t>
            </a:r>
          </a:p>
        </p:txBody>
      </p:sp>
      <p:sp>
        <p:nvSpPr>
          <p:cNvPr id="5" name="Footer Placeholder 4"/>
          <p:cNvSpPr>
            <a:spLocks noGrp="1"/>
          </p:cNvSpPr>
          <p:nvPr>
            <p:ph type="ftr" sz="quarter" idx="11"/>
          </p:nvPr>
        </p:nvSpPr>
        <p:spPr/>
        <p:txBody>
          <a:bodyPr/>
          <a:lstStyle>
            <a:lvl1pPr>
              <a:defRPr/>
            </a:lvl1pPr>
          </a:lstStyle>
          <a:p>
            <a:r>
              <a:rPr lang="en-US" dirty="0"/>
              <a:t>Company Logo</a:t>
            </a:r>
          </a:p>
        </p:txBody>
      </p:sp>
      <p:sp>
        <p:nvSpPr>
          <p:cNvPr id="6" name="Slide Number Placeholder 5"/>
          <p:cNvSpPr>
            <a:spLocks noGrp="1"/>
          </p:cNvSpPr>
          <p:nvPr>
            <p:ph type="sldNum" sz="quarter" idx="12"/>
          </p:nvPr>
        </p:nvSpPr>
        <p:spPr/>
        <p:txBody>
          <a:bodyPr/>
          <a:lstStyle>
            <a:lvl1pPr>
              <a:defRPr/>
            </a:lvl1pPr>
          </a:lstStyle>
          <a:p>
            <a:fld id="{28B7135F-49C6-4AB3-A45E-E1AEFA4304D3}"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1"/>
            <a:ext cx="2057400" cy="5516562"/>
          </a:xfrm>
          <a:prstGeom prst="rect">
            <a:avLst/>
          </a:prstGeom>
        </p:spPr>
        <p:txBody>
          <a:bodyPr vert="eaVert"/>
          <a:lstStyle>
            <a:lvl1pPr>
              <a:defRPr>
                <a:solidFill>
                  <a:schemeClr val="tx1"/>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1"/>
            <a:ext cx="6019800" cy="5516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a:t>www.themegallery.com</a:t>
            </a:r>
          </a:p>
        </p:txBody>
      </p:sp>
      <p:sp>
        <p:nvSpPr>
          <p:cNvPr id="5" name="Footer Placeholder 4"/>
          <p:cNvSpPr>
            <a:spLocks noGrp="1"/>
          </p:cNvSpPr>
          <p:nvPr>
            <p:ph type="ftr" sz="quarter" idx="11"/>
          </p:nvPr>
        </p:nvSpPr>
        <p:spPr/>
        <p:txBody>
          <a:bodyPr/>
          <a:lstStyle>
            <a:lvl1pPr>
              <a:defRPr/>
            </a:lvl1pPr>
          </a:lstStyle>
          <a:p>
            <a:r>
              <a:rPr lang="en-US" dirty="0"/>
              <a:t>Company Logo</a:t>
            </a:r>
          </a:p>
        </p:txBody>
      </p:sp>
      <p:sp>
        <p:nvSpPr>
          <p:cNvPr id="6" name="Slide Number Placeholder 5"/>
          <p:cNvSpPr>
            <a:spLocks noGrp="1"/>
          </p:cNvSpPr>
          <p:nvPr>
            <p:ph type="sldNum" sz="quarter" idx="12"/>
          </p:nvPr>
        </p:nvSpPr>
        <p:spPr/>
        <p:txBody>
          <a:bodyPr/>
          <a:lstStyle>
            <a:lvl1pPr>
              <a:defRPr/>
            </a:lvl1pPr>
          </a:lstStyle>
          <a:p>
            <a:fld id="{740C00A9-48E5-40E4-BF78-AA17B53270F4}" type="slidenum">
              <a:rPr lang="en-US"/>
              <a:pPr/>
              <a:t>‹#›</a:t>
            </a:fld>
            <a:endParaRPr lang="en-US" dirty="0"/>
          </a:p>
        </p:txBody>
      </p:sp>
      <p:sp>
        <p:nvSpPr>
          <p:cNvPr id="7" name="Rectangle 2"/>
          <p:cNvSpPr>
            <a:spLocks noChangeArrowheads="1"/>
          </p:cNvSpPr>
          <p:nvPr userDrawn="1"/>
        </p:nvSpPr>
        <p:spPr bwMode="ltGray">
          <a:xfrm>
            <a:off x="8859837" y="0"/>
            <a:ext cx="284163" cy="68580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5"/>
            <a:ext cx="8229600" cy="63023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2"/>
            <a:ext cx="4038600" cy="5059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2"/>
            <a:ext cx="4038600" cy="5059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77000"/>
            <a:ext cx="2133600" cy="228600"/>
          </a:xfrm>
        </p:spPr>
        <p:txBody>
          <a:bodyPr/>
          <a:lstStyle>
            <a:lvl1pPr>
              <a:defRPr/>
            </a:lvl1pPr>
          </a:lstStyle>
          <a:p>
            <a:r>
              <a:rPr lang="en-US" dirty="0"/>
              <a:t>www.themegallery.com</a:t>
            </a:r>
          </a:p>
        </p:txBody>
      </p:sp>
      <p:sp>
        <p:nvSpPr>
          <p:cNvPr id="6" name="Footer Placeholder 5"/>
          <p:cNvSpPr>
            <a:spLocks noGrp="1"/>
          </p:cNvSpPr>
          <p:nvPr>
            <p:ph type="ftr" sz="quarter" idx="11"/>
          </p:nvPr>
        </p:nvSpPr>
        <p:spPr>
          <a:xfrm>
            <a:off x="5867400" y="6477000"/>
            <a:ext cx="2895600" cy="228600"/>
          </a:xfrm>
        </p:spPr>
        <p:txBody>
          <a:bodyPr/>
          <a:lstStyle>
            <a:lvl1pPr>
              <a:defRPr/>
            </a:lvl1pPr>
          </a:lstStyle>
          <a:p>
            <a:r>
              <a:rPr lang="en-US" dirty="0"/>
              <a:t>Company Logo</a:t>
            </a:r>
          </a:p>
        </p:txBody>
      </p:sp>
      <p:sp>
        <p:nvSpPr>
          <p:cNvPr id="7" name="Slide Number Placeholder 6"/>
          <p:cNvSpPr>
            <a:spLocks noGrp="1"/>
          </p:cNvSpPr>
          <p:nvPr>
            <p:ph type="sldNum" sz="quarter" idx="12"/>
          </p:nvPr>
        </p:nvSpPr>
        <p:spPr>
          <a:xfrm>
            <a:off x="3505200" y="6477000"/>
            <a:ext cx="2133600" cy="228600"/>
          </a:xfrm>
        </p:spPr>
        <p:txBody>
          <a:bodyPr/>
          <a:lstStyle>
            <a:lvl1pPr>
              <a:defRPr/>
            </a:lvl1pPr>
          </a:lstStyle>
          <a:p>
            <a:fld id="{340FCBB2-A581-48A8-9A92-348B9AE87974}"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5"/>
            <a:ext cx="8229600" cy="630237"/>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a:t>www.themegallery.com</a:t>
            </a:r>
          </a:p>
        </p:txBody>
      </p:sp>
      <p:sp>
        <p:nvSpPr>
          <p:cNvPr id="5" name="Footer Placeholder 4"/>
          <p:cNvSpPr>
            <a:spLocks noGrp="1"/>
          </p:cNvSpPr>
          <p:nvPr>
            <p:ph type="ftr" sz="quarter" idx="11"/>
          </p:nvPr>
        </p:nvSpPr>
        <p:spPr/>
        <p:txBody>
          <a:bodyPr/>
          <a:lstStyle>
            <a:lvl1pPr>
              <a:defRPr/>
            </a:lvl1pPr>
          </a:lstStyle>
          <a:p>
            <a:r>
              <a:rPr lang="en-US" dirty="0"/>
              <a:t>Company Logo</a:t>
            </a:r>
          </a:p>
        </p:txBody>
      </p:sp>
      <p:sp>
        <p:nvSpPr>
          <p:cNvPr id="6" name="Slide Number Placeholder 5"/>
          <p:cNvSpPr>
            <a:spLocks noGrp="1"/>
          </p:cNvSpPr>
          <p:nvPr>
            <p:ph type="sldNum" sz="quarter" idx="12"/>
          </p:nvPr>
        </p:nvSpPr>
        <p:spPr/>
        <p:txBody>
          <a:bodyPr/>
          <a:lstStyle>
            <a:lvl1pPr>
              <a:defRPr/>
            </a:lvl1pPr>
          </a:lstStyle>
          <a:p>
            <a:fld id="{B880891D-F623-43F5-8A70-E4D501C286D5}"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a:t>www.themegallery.com</a:t>
            </a:r>
          </a:p>
        </p:txBody>
      </p:sp>
      <p:sp>
        <p:nvSpPr>
          <p:cNvPr id="5" name="Footer Placeholder 4"/>
          <p:cNvSpPr>
            <a:spLocks noGrp="1"/>
          </p:cNvSpPr>
          <p:nvPr>
            <p:ph type="ftr" sz="quarter" idx="11"/>
          </p:nvPr>
        </p:nvSpPr>
        <p:spPr/>
        <p:txBody>
          <a:bodyPr/>
          <a:lstStyle>
            <a:lvl1pPr>
              <a:defRPr/>
            </a:lvl1pPr>
          </a:lstStyle>
          <a:p>
            <a:r>
              <a:rPr lang="en-US" dirty="0"/>
              <a:t>Company Logo</a:t>
            </a:r>
          </a:p>
        </p:txBody>
      </p:sp>
      <p:sp>
        <p:nvSpPr>
          <p:cNvPr id="6" name="Slide Number Placeholder 5"/>
          <p:cNvSpPr>
            <a:spLocks noGrp="1"/>
          </p:cNvSpPr>
          <p:nvPr>
            <p:ph type="sldNum" sz="quarter" idx="12"/>
          </p:nvPr>
        </p:nvSpPr>
        <p:spPr/>
        <p:txBody>
          <a:bodyPr/>
          <a:lstStyle>
            <a:lvl1pPr>
              <a:defRPr/>
            </a:lvl1pPr>
          </a:lstStyle>
          <a:p>
            <a:fld id="{A15C990C-4BA8-42AE-9002-D5D2D2A599FF}"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5"/>
            <a:ext cx="8229600" cy="63023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2"/>
            <a:ext cx="40386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2"/>
            <a:ext cx="4038600" cy="5059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dirty="0"/>
              <a:t>www.themegallery.com</a:t>
            </a:r>
          </a:p>
        </p:txBody>
      </p:sp>
      <p:sp>
        <p:nvSpPr>
          <p:cNvPr id="6" name="Footer Placeholder 5"/>
          <p:cNvSpPr>
            <a:spLocks noGrp="1"/>
          </p:cNvSpPr>
          <p:nvPr>
            <p:ph type="ftr" sz="quarter" idx="11"/>
          </p:nvPr>
        </p:nvSpPr>
        <p:spPr/>
        <p:txBody>
          <a:bodyPr/>
          <a:lstStyle>
            <a:lvl1pPr>
              <a:defRPr/>
            </a:lvl1pPr>
          </a:lstStyle>
          <a:p>
            <a:r>
              <a:rPr lang="en-US" dirty="0"/>
              <a:t>Company Logo</a:t>
            </a:r>
          </a:p>
        </p:txBody>
      </p:sp>
      <p:sp>
        <p:nvSpPr>
          <p:cNvPr id="7" name="Slide Number Placeholder 6"/>
          <p:cNvSpPr>
            <a:spLocks noGrp="1"/>
          </p:cNvSpPr>
          <p:nvPr>
            <p:ph type="sldNum" sz="quarter" idx="12"/>
          </p:nvPr>
        </p:nvSpPr>
        <p:spPr/>
        <p:txBody>
          <a:bodyPr/>
          <a:lstStyle>
            <a:lvl1pPr>
              <a:defRPr/>
            </a:lvl1pPr>
          </a:lstStyle>
          <a:p>
            <a:fld id="{1738FC4A-4786-4127-8D0C-72B9EAB3EFFA}"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dirty="0"/>
              <a:t>www.themegallery.com</a:t>
            </a:r>
          </a:p>
        </p:txBody>
      </p:sp>
      <p:sp>
        <p:nvSpPr>
          <p:cNvPr id="8" name="Footer Placeholder 7"/>
          <p:cNvSpPr>
            <a:spLocks noGrp="1"/>
          </p:cNvSpPr>
          <p:nvPr>
            <p:ph type="ftr" sz="quarter" idx="11"/>
          </p:nvPr>
        </p:nvSpPr>
        <p:spPr/>
        <p:txBody>
          <a:bodyPr/>
          <a:lstStyle>
            <a:lvl1pPr>
              <a:defRPr/>
            </a:lvl1pPr>
          </a:lstStyle>
          <a:p>
            <a:r>
              <a:rPr lang="en-US" dirty="0"/>
              <a:t>Company Logo</a:t>
            </a:r>
          </a:p>
        </p:txBody>
      </p:sp>
      <p:sp>
        <p:nvSpPr>
          <p:cNvPr id="9" name="Slide Number Placeholder 8"/>
          <p:cNvSpPr>
            <a:spLocks noGrp="1"/>
          </p:cNvSpPr>
          <p:nvPr>
            <p:ph type="sldNum" sz="quarter" idx="12"/>
          </p:nvPr>
        </p:nvSpPr>
        <p:spPr/>
        <p:txBody>
          <a:bodyPr/>
          <a:lstStyle>
            <a:lvl1pPr>
              <a:defRPr/>
            </a:lvl1pPr>
          </a:lstStyle>
          <a:p>
            <a:fld id="{A8F72DF6-DBA3-4986-8C91-C0E8007AA548}" type="slidenum">
              <a:rPr lang="en-US"/>
              <a:pPr/>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5"/>
            <a:ext cx="8229600" cy="630237"/>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dirty="0"/>
              <a:t>www.themegallery.com</a:t>
            </a:r>
          </a:p>
        </p:txBody>
      </p:sp>
      <p:sp>
        <p:nvSpPr>
          <p:cNvPr id="4" name="Footer Placeholder 3"/>
          <p:cNvSpPr>
            <a:spLocks noGrp="1"/>
          </p:cNvSpPr>
          <p:nvPr>
            <p:ph type="ftr" sz="quarter" idx="11"/>
          </p:nvPr>
        </p:nvSpPr>
        <p:spPr/>
        <p:txBody>
          <a:bodyPr/>
          <a:lstStyle>
            <a:lvl1pPr>
              <a:defRPr/>
            </a:lvl1pPr>
          </a:lstStyle>
          <a:p>
            <a:r>
              <a:rPr lang="en-US" dirty="0"/>
              <a:t>Company Logo</a:t>
            </a:r>
          </a:p>
        </p:txBody>
      </p:sp>
      <p:sp>
        <p:nvSpPr>
          <p:cNvPr id="5" name="Slide Number Placeholder 4"/>
          <p:cNvSpPr>
            <a:spLocks noGrp="1"/>
          </p:cNvSpPr>
          <p:nvPr>
            <p:ph type="sldNum" sz="quarter" idx="12"/>
          </p:nvPr>
        </p:nvSpPr>
        <p:spPr/>
        <p:txBody>
          <a:bodyPr/>
          <a:lstStyle>
            <a:lvl1pPr>
              <a:defRPr/>
            </a:lvl1pPr>
          </a:lstStyle>
          <a:p>
            <a:fld id="{369DCA79-8C2B-443E-A59B-5356588C6C20}"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a:t>www.themegallery.com</a:t>
            </a:r>
          </a:p>
        </p:txBody>
      </p:sp>
      <p:sp>
        <p:nvSpPr>
          <p:cNvPr id="3" name="Footer Placeholder 2"/>
          <p:cNvSpPr>
            <a:spLocks noGrp="1"/>
          </p:cNvSpPr>
          <p:nvPr>
            <p:ph type="ftr" sz="quarter" idx="11"/>
          </p:nvPr>
        </p:nvSpPr>
        <p:spPr/>
        <p:txBody>
          <a:bodyPr/>
          <a:lstStyle>
            <a:lvl1pPr>
              <a:defRPr/>
            </a:lvl1pPr>
          </a:lstStyle>
          <a:p>
            <a:r>
              <a:rPr lang="en-US" dirty="0"/>
              <a:t>Company Logo</a:t>
            </a:r>
          </a:p>
        </p:txBody>
      </p:sp>
      <p:sp>
        <p:nvSpPr>
          <p:cNvPr id="4" name="Slide Number Placeholder 3"/>
          <p:cNvSpPr>
            <a:spLocks noGrp="1"/>
          </p:cNvSpPr>
          <p:nvPr>
            <p:ph type="sldNum" sz="quarter" idx="12"/>
          </p:nvPr>
        </p:nvSpPr>
        <p:spPr/>
        <p:txBody>
          <a:bodyPr/>
          <a:lstStyle>
            <a:lvl1pPr>
              <a:defRPr/>
            </a:lvl1pPr>
          </a:lstStyle>
          <a:p>
            <a:fld id="{251B94D4-3EBA-4E93-9A37-9F6F3846EA4E}"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1"/>
            <a:ext cx="7772400" cy="4889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1143002"/>
            <a:ext cx="5111751" cy="4983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143002"/>
            <a:ext cx="3008313" cy="4983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a:t>www.themegallery.com</a:t>
            </a:r>
          </a:p>
        </p:txBody>
      </p:sp>
      <p:sp>
        <p:nvSpPr>
          <p:cNvPr id="6" name="Footer Placeholder 5"/>
          <p:cNvSpPr>
            <a:spLocks noGrp="1"/>
          </p:cNvSpPr>
          <p:nvPr>
            <p:ph type="ftr" sz="quarter" idx="11"/>
          </p:nvPr>
        </p:nvSpPr>
        <p:spPr/>
        <p:txBody>
          <a:bodyPr/>
          <a:lstStyle>
            <a:lvl1pPr>
              <a:defRPr/>
            </a:lvl1pPr>
          </a:lstStyle>
          <a:p>
            <a:r>
              <a:rPr lang="en-US" dirty="0"/>
              <a:t>Company Logo</a:t>
            </a:r>
          </a:p>
        </p:txBody>
      </p:sp>
      <p:sp>
        <p:nvSpPr>
          <p:cNvPr id="7" name="Slide Number Placeholder 6"/>
          <p:cNvSpPr>
            <a:spLocks noGrp="1"/>
          </p:cNvSpPr>
          <p:nvPr>
            <p:ph type="sldNum" sz="quarter" idx="12"/>
          </p:nvPr>
        </p:nvSpPr>
        <p:spPr/>
        <p:txBody>
          <a:bodyPr/>
          <a:lstStyle>
            <a:lvl1pPr>
              <a:defRPr/>
            </a:lvl1pPr>
          </a:lstStyle>
          <a:p>
            <a:fld id="{6B8276F2-D6EA-4DB9-9FAC-72F46F6B671E}"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a:prstGeom prst="rect">
            <a:avLst/>
          </a:prstGeom>
        </p:spPr>
        <p:txBody>
          <a:bodyPr anchor="b"/>
          <a:lstStyle>
            <a:lvl1pPr algn="l">
              <a:defRPr sz="2000" b="1">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1066801"/>
            <a:ext cx="5486400" cy="3660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a:t>www.themegallery.com</a:t>
            </a:r>
          </a:p>
        </p:txBody>
      </p:sp>
      <p:sp>
        <p:nvSpPr>
          <p:cNvPr id="6" name="Footer Placeholder 5"/>
          <p:cNvSpPr>
            <a:spLocks noGrp="1"/>
          </p:cNvSpPr>
          <p:nvPr>
            <p:ph type="ftr" sz="quarter" idx="11"/>
          </p:nvPr>
        </p:nvSpPr>
        <p:spPr/>
        <p:txBody>
          <a:bodyPr/>
          <a:lstStyle>
            <a:lvl1pPr>
              <a:defRPr/>
            </a:lvl1pPr>
          </a:lstStyle>
          <a:p>
            <a:r>
              <a:rPr lang="en-US" dirty="0"/>
              <a:t>Company Logo</a:t>
            </a:r>
          </a:p>
        </p:txBody>
      </p:sp>
      <p:sp>
        <p:nvSpPr>
          <p:cNvPr id="7" name="Slide Number Placeholder 6"/>
          <p:cNvSpPr>
            <a:spLocks noGrp="1"/>
          </p:cNvSpPr>
          <p:nvPr>
            <p:ph type="sldNum" sz="quarter" idx="12"/>
          </p:nvPr>
        </p:nvSpPr>
        <p:spPr/>
        <p:txBody>
          <a:bodyPr/>
          <a:lstStyle>
            <a:lvl1pPr>
              <a:defRPr/>
            </a:lvl1pPr>
          </a:lstStyle>
          <a:p>
            <a:fld id="{3233E62F-7052-4202-9B00-94630EDECC50}"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34146" name="Rectangle 2"/>
          <p:cNvSpPr>
            <a:spLocks noChangeArrowheads="1"/>
          </p:cNvSpPr>
          <p:nvPr/>
        </p:nvSpPr>
        <p:spPr bwMode="ltGray">
          <a:xfrm>
            <a:off x="8859837" y="0"/>
            <a:ext cx="284163" cy="68580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endParaRPr lang="en-US" dirty="0"/>
          </a:p>
        </p:txBody>
      </p:sp>
      <p:sp>
        <p:nvSpPr>
          <p:cNvPr id="134147" name="AutoShape 3"/>
          <p:cNvSpPr>
            <a:spLocks noChangeArrowheads="1"/>
          </p:cNvSpPr>
          <p:nvPr/>
        </p:nvSpPr>
        <p:spPr bwMode="ltGray">
          <a:xfrm>
            <a:off x="8461377" y="-6348"/>
            <a:ext cx="539751" cy="835025"/>
          </a:xfrm>
          <a:prstGeom prst="homePlate">
            <a:avLst>
              <a:gd name="adj" fmla="val 25000"/>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endParaRPr lang="en-US" dirty="0"/>
          </a:p>
        </p:txBody>
      </p:sp>
      <p:sp>
        <p:nvSpPr>
          <p:cNvPr id="134148" name="AutoShape 4"/>
          <p:cNvSpPr>
            <a:spLocks noChangeArrowheads="1"/>
          </p:cNvSpPr>
          <p:nvPr/>
        </p:nvSpPr>
        <p:spPr bwMode="ltGray">
          <a:xfrm>
            <a:off x="6685384" y="-6348"/>
            <a:ext cx="2046288" cy="835025"/>
          </a:xfrm>
          <a:prstGeom prst="homePlate">
            <a:avLst>
              <a:gd name="adj" fmla="val 25000"/>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dirty="0"/>
          </a:p>
        </p:txBody>
      </p:sp>
      <p:sp>
        <p:nvSpPr>
          <p:cNvPr id="134149" name="Line 5"/>
          <p:cNvSpPr>
            <a:spLocks noChangeShapeType="1"/>
          </p:cNvSpPr>
          <p:nvPr/>
        </p:nvSpPr>
        <p:spPr bwMode="auto">
          <a:xfrm>
            <a:off x="304800" y="6508750"/>
            <a:ext cx="8610600" cy="0"/>
          </a:xfrm>
          <a:prstGeom prst="line">
            <a:avLst/>
          </a:prstGeom>
          <a:noFill/>
          <a:ln w="9525">
            <a:solidFill>
              <a:schemeClr val="tx1"/>
            </a:solidFill>
            <a:round/>
            <a:headEnd/>
            <a:tailEnd/>
          </a:ln>
          <a:effectLst/>
        </p:spPr>
        <p:txBody>
          <a:bodyPr/>
          <a:lstStyle/>
          <a:p>
            <a:endParaRPr lang="en-US" dirty="0"/>
          </a:p>
        </p:txBody>
      </p:sp>
      <p:sp>
        <p:nvSpPr>
          <p:cNvPr id="134151" name="AutoShape 7"/>
          <p:cNvSpPr>
            <a:spLocks noChangeArrowheads="1"/>
          </p:cNvSpPr>
          <p:nvPr/>
        </p:nvSpPr>
        <p:spPr bwMode="ltGray">
          <a:xfrm>
            <a:off x="0" y="2"/>
            <a:ext cx="8382000" cy="835025"/>
          </a:xfrm>
          <a:prstGeom prst="homePlate">
            <a:avLst>
              <a:gd name="adj" fmla="val 25000"/>
            </a:avLst>
          </a:prstGeom>
          <a:gradFill flip="none" rotWithShape="1">
            <a:gsLst>
              <a:gs pos="0">
                <a:schemeClr val="accent2">
                  <a:shade val="51000"/>
                  <a:satMod val="130000"/>
                </a:schemeClr>
              </a:gs>
              <a:gs pos="80000">
                <a:schemeClr val="accent2">
                  <a:shade val="93000"/>
                  <a:satMod val="130000"/>
                </a:schemeClr>
              </a:gs>
              <a:gs pos="100000">
                <a:schemeClr val="accent2">
                  <a:shade val="94000"/>
                  <a:satMod val="135000"/>
                </a:schemeClr>
              </a:gs>
            </a:gsLst>
            <a:path path="circle">
              <a:fillToRect l="100000" t="100000"/>
            </a:path>
            <a:tileRect r="-100000" b="-100000"/>
          </a:gra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n-US" dirty="0"/>
          </a:p>
        </p:txBody>
      </p:sp>
      <p:sp>
        <p:nvSpPr>
          <p:cNvPr id="134153" name="Rectangle 9"/>
          <p:cNvSpPr>
            <a:spLocks noGrp="1" noChangeArrowheads="1"/>
          </p:cNvSpPr>
          <p:nvPr>
            <p:ph type="body" idx="1"/>
          </p:nvPr>
        </p:nvSpPr>
        <p:spPr bwMode="auto">
          <a:xfrm>
            <a:off x="457200" y="1066802"/>
            <a:ext cx="8229600" cy="5059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4154" name="Rectangle 10"/>
          <p:cNvSpPr>
            <a:spLocks noGrp="1" noChangeArrowheads="1"/>
          </p:cNvSpPr>
          <p:nvPr>
            <p:ph type="dt" sz="half" idx="2"/>
          </p:nvPr>
        </p:nvSpPr>
        <p:spPr bwMode="auto">
          <a:xfrm>
            <a:off x="457200" y="65532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r>
              <a:rPr lang="en-US" dirty="0"/>
              <a:t>www.themegallery.com</a:t>
            </a:r>
          </a:p>
        </p:txBody>
      </p:sp>
      <p:sp>
        <p:nvSpPr>
          <p:cNvPr id="134155" name="Rectangle 11"/>
          <p:cNvSpPr>
            <a:spLocks noGrp="1" noChangeArrowheads="1"/>
          </p:cNvSpPr>
          <p:nvPr>
            <p:ph type="ftr" sz="quarter" idx="3"/>
          </p:nvPr>
        </p:nvSpPr>
        <p:spPr bwMode="auto">
          <a:xfrm>
            <a:off x="5867400" y="65532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r>
              <a:rPr lang="en-US" dirty="0"/>
              <a:t>Company Logo</a:t>
            </a:r>
          </a:p>
        </p:txBody>
      </p:sp>
      <p:sp>
        <p:nvSpPr>
          <p:cNvPr id="134156" name="Rectangle 12"/>
          <p:cNvSpPr>
            <a:spLocks noGrp="1" noChangeArrowheads="1"/>
          </p:cNvSpPr>
          <p:nvPr>
            <p:ph type="sldNum" sz="quarter" idx="4"/>
          </p:nvPr>
        </p:nvSpPr>
        <p:spPr bwMode="auto">
          <a:xfrm>
            <a:off x="3505200" y="65532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2DB0F51-5666-4C2F-8428-7E28CD1E395E}" type="slidenum">
              <a:rPr lang="en-US"/>
              <a:pPr/>
              <a:t>‹#›</a:t>
            </a:fld>
            <a:endParaRPr lang="en-US" dirty="0"/>
          </a:p>
        </p:txBody>
      </p:sp>
      <p:sp>
        <p:nvSpPr>
          <p:cNvPr id="13" name="Title Placeholder 12"/>
          <p:cNvSpPr>
            <a:spLocks noGrp="1"/>
          </p:cNvSpPr>
          <p:nvPr>
            <p:ph type="title"/>
          </p:nvPr>
        </p:nvSpPr>
        <p:spPr>
          <a:xfrm>
            <a:off x="457200" y="0"/>
            <a:ext cx="8229600" cy="8382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timing>
    <p:tnLst>
      <p:par>
        <p:cTn id="1" dur="indefinite" restart="never" nodeType="tmRoot"/>
      </p:par>
    </p:tnLst>
  </p:timing>
  <p:hf sldNum="0" hdr="0"/>
  <p:txStyles>
    <p:titleStyle>
      <a:lvl1pPr algn="ctr" rtl="0" eaLnBrk="1" fontAlgn="base" hangingPunct="1">
        <a:spcBef>
          <a:spcPct val="0"/>
        </a:spcBef>
        <a:spcAft>
          <a:spcPct val="0"/>
        </a:spcAft>
        <a:defRPr sz="4000" b="1">
          <a:solidFill>
            <a:schemeClr val="bg1"/>
          </a:solidFill>
          <a:latin typeface="+mj-lt"/>
          <a:ea typeface="+mj-ea"/>
          <a:cs typeface="+mj-cs"/>
        </a:defRPr>
      </a:lvl1pPr>
      <a:lvl2pPr algn="ctr" rtl="0" eaLnBrk="1" fontAlgn="base" hangingPunct="1">
        <a:spcBef>
          <a:spcPct val="0"/>
        </a:spcBef>
        <a:spcAft>
          <a:spcPct val="0"/>
        </a:spcAft>
        <a:defRPr sz="3200" b="1">
          <a:solidFill>
            <a:schemeClr val="tx1"/>
          </a:solidFill>
          <a:latin typeface="Verdana" pitchFamily="34" charset="0"/>
        </a:defRPr>
      </a:lvl2pPr>
      <a:lvl3pPr algn="ctr" rtl="0" eaLnBrk="1" fontAlgn="base" hangingPunct="1">
        <a:spcBef>
          <a:spcPct val="0"/>
        </a:spcBef>
        <a:spcAft>
          <a:spcPct val="0"/>
        </a:spcAft>
        <a:defRPr sz="3200" b="1">
          <a:solidFill>
            <a:schemeClr val="tx1"/>
          </a:solidFill>
          <a:latin typeface="Verdana" pitchFamily="34" charset="0"/>
        </a:defRPr>
      </a:lvl3pPr>
      <a:lvl4pPr algn="ctr" rtl="0" eaLnBrk="1" fontAlgn="base" hangingPunct="1">
        <a:spcBef>
          <a:spcPct val="0"/>
        </a:spcBef>
        <a:spcAft>
          <a:spcPct val="0"/>
        </a:spcAft>
        <a:defRPr sz="3200" b="1">
          <a:solidFill>
            <a:schemeClr val="tx1"/>
          </a:solidFill>
          <a:latin typeface="Verdana" pitchFamily="34" charset="0"/>
        </a:defRPr>
      </a:lvl4pPr>
      <a:lvl5pPr algn="ctr" rtl="0" eaLnBrk="1" fontAlgn="base" hangingPunct="1">
        <a:spcBef>
          <a:spcPct val="0"/>
        </a:spcBef>
        <a:spcAft>
          <a:spcPct val="0"/>
        </a:spcAft>
        <a:defRPr sz="3200" b="1">
          <a:solidFill>
            <a:schemeClr val="tx1"/>
          </a:solidFill>
          <a:latin typeface="Verdana" pitchFamily="34" charset="0"/>
        </a:defRPr>
      </a:lvl5pPr>
      <a:lvl6pPr marL="457200" algn="ctr" rtl="0" eaLnBrk="1" fontAlgn="base" hangingPunct="1">
        <a:spcBef>
          <a:spcPct val="0"/>
        </a:spcBef>
        <a:spcAft>
          <a:spcPct val="0"/>
        </a:spcAft>
        <a:defRPr sz="3200" b="1">
          <a:solidFill>
            <a:schemeClr val="tx1"/>
          </a:solidFill>
          <a:latin typeface="Verdana" pitchFamily="34" charset="0"/>
        </a:defRPr>
      </a:lvl6pPr>
      <a:lvl7pPr marL="914400" algn="ctr" rtl="0" eaLnBrk="1" fontAlgn="base" hangingPunct="1">
        <a:spcBef>
          <a:spcPct val="0"/>
        </a:spcBef>
        <a:spcAft>
          <a:spcPct val="0"/>
        </a:spcAft>
        <a:defRPr sz="3200" b="1">
          <a:solidFill>
            <a:schemeClr val="tx1"/>
          </a:solidFill>
          <a:latin typeface="Verdana" pitchFamily="34" charset="0"/>
        </a:defRPr>
      </a:lvl7pPr>
      <a:lvl8pPr marL="1371600" algn="ctr" rtl="0" eaLnBrk="1" fontAlgn="base" hangingPunct="1">
        <a:spcBef>
          <a:spcPct val="0"/>
        </a:spcBef>
        <a:spcAft>
          <a:spcPct val="0"/>
        </a:spcAft>
        <a:defRPr sz="3200" b="1">
          <a:solidFill>
            <a:schemeClr val="tx1"/>
          </a:solidFill>
          <a:latin typeface="Verdana" pitchFamily="34" charset="0"/>
        </a:defRPr>
      </a:lvl8pPr>
      <a:lvl9pPr marL="1828800" algn="ctr" rtl="0" eaLnBrk="1" fontAlgn="base" hangingPunct="1">
        <a:spcBef>
          <a:spcPct val="0"/>
        </a:spcBef>
        <a:spcAft>
          <a:spcPct val="0"/>
        </a:spcAft>
        <a:defRPr sz="3200" b="1">
          <a:solidFill>
            <a:schemeClr val="tx1"/>
          </a:solidFill>
          <a:latin typeface="Verdana" pitchFamily="34" charset="0"/>
        </a:defRPr>
      </a:lvl9pPr>
    </p:titleStyle>
    <p:bodyStyle>
      <a:lvl1pPr marL="342900" indent="-342900" algn="l" rtl="0" eaLnBrk="1" fontAlgn="base" hangingPunct="1">
        <a:spcBef>
          <a:spcPct val="20000"/>
        </a:spcBef>
        <a:spcAft>
          <a:spcPct val="0"/>
        </a:spcAft>
        <a:buClr>
          <a:schemeClr val="accent2"/>
        </a:buClr>
        <a:buFont typeface="Wingdings" pitchFamily="2" charset="2"/>
        <a:buChar char="u"/>
        <a:defRPr sz="2800" b="1">
          <a:solidFill>
            <a:schemeClr val="accent2"/>
          </a:solidFill>
          <a:latin typeface="+mn-lt"/>
          <a:ea typeface="+mn-ea"/>
          <a:cs typeface="+mn-cs"/>
        </a:defRPr>
      </a:lvl1pPr>
      <a:lvl2pPr marL="742950" indent="-285750" algn="l" rtl="0" eaLnBrk="1" fontAlgn="base" hangingPunct="1">
        <a:spcBef>
          <a:spcPct val="20000"/>
        </a:spcBef>
        <a:spcAft>
          <a:spcPct val="0"/>
        </a:spcAft>
        <a:buClr>
          <a:schemeClr val="tx2"/>
        </a:buClr>
        <a:buSzPct val="60000"/>
        <a:buFont typeface="Wingdings" pitchFamily="2" charset="2"/>
        <a:buChar char="n"/>
        <a:defRPr sz="2400">
          <a:solidFill>
            <a:schemeClr val="tx2"/>
          </a:solidFill>
          <a:latin typeface="+mn-lt"/>
        </a:defRPr>
      </a:lvl2pPr>
      <a:lvl3pPr marL="1143000" indent="-228600" algn="l" rtl="0" eaLnBrk="1" fontAlgn="base" hangingPunct="1">
        <a:spcBef>
          <a:spcPct val="20000"/>
        </a:spcBef>
        <a:spcAft>
          <a:spcPct val="0"/>
        </a:spcAft>
        <a:buClr>
          <a:schemeClr val="folHlink"/>
        </a:buClr>
        <a:buSzPct val="60000"/>
        <a:buFont typeface="Wingdings" pitchFamily="2" charset="2"/>
        <a:buChar char="n"/>
        <a:defRPr sz="2400">
          <a:solidFill>
            <a:schemeClr val="tx2"/>
          </a:solidFill>
          <a:latin typeface="+mn-lt"/>
        </a:defRPr>
      </a:lvl3pPr>
      <a:lvl4pPr marL="1600200" indent="-228600" algn="l" rtl="0" eaLnBrk="1" fontAlgn="base" hangingPunct="1">
        <a:spcBef>
          <a:spcPct val="20000"/>
        </a:spcBef>
        <a:spcAft>
          <a:spcPct val="0"/>
        </a:spcAft>
        <a:buClr>
          <a:schemeClr val="tx1"/>
        </a:buClr>
        <a:buSzPct val="60000"/>
        <a:buFont typeface="Wingdings" pitchFamily="2" charset="2"/>
        <a:buChar char="n"/>
        <a:defRPr sz="2000">
          <a:solidFill>
            <a:schemeClr val="tx2"/>
          </a:solidFill>
          <a:latin typeface="+mn-lt"/>
        </a:defRPr>
      </a:lvl4pPr>
      <a:lvl5pPr marL="20574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77051"/>
          </a:xfrm>
          <a:prstGeom prst="rect">
            <a:avLst/>
          </a:prstGeom>
          <a:noFill/>
          <a:ln w="9525">
            <a:noFill/>
            <a:miter lim="800000"/>
            <a:headEnd/>
            <a:tailEnd/>
          </a:ln>
        </p:spPr>
      </p:pic>
      <p:sp>
        <p:nvSpPr>
          <p:cNvPr id="4" name="Rectangle 6"/>
          <p:cNvSpPr txBox="1">
            <a:spLocks noChangeArrowheads="1"/>
          </p:cNvSpPr>
          <p:nvPr/>
        </p:nvSpPr>
        <p:spPr>
          <a:xfrm>
            <a:off x="533400" y="762000"/>
            <a:ext cx="7924800" cy="1828800"/>
          </a:xfrm>
          <a:prstGeom prst="rect">
            <a:avLst/>
          </a:prstGeom>
        </p:spPr>
        <p:txBody>
          <a:bodyPr vert="horz" lIns="91440" tIns="45720" rIns="91440" bIns="45720" rtlCol="0" anchor="b">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t/>
            </a:r>
            <a:br>
              <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rPr>
            </a:br>
            <a:endPar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3200" b="1" kern="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3200" b="1" kern="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3200" b="1" kern="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3200" b="1" kern="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2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3200" b="1" kern="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ea typeface="+mj-ea"/>
                <a:cs typeface="Times New Roman" pitchFamily="18" charset="0"/>
              </a:rPr>
              <a:t>Causes of Contractors’ Failure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ea typeface="+mj-ea"/>
                <a:cs typeface="Times New Roman" pitchFamily="18" charset="0"/>
              </a:rPr>
              <a:t>“ North West Bank”</a:t>
            </a:r>
            <a:r>
              <a:rPr kumimoji="0" lang="en-US" sz="54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j-ea"/>
                <a:cs typeface="Times New Roman" pitchFamily="18" charset="0"/>
              </a:rPr>
              <a:t/>
            </a:r>
            <a:br>
              <a:rPr kumimoji="0" lang="en-US" sz="5400" b="1" i="0" u="none" strike="noStrike" kern="0" cap="all" normalizeH="0" baseline="0" noProof="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j-ea"/>
                <a:cs typeface="Times New Roman" pitchFamily="18" charset="0"/>
              </a:rPr>
            </a:br>
            <a:endParaRPr kumimoji="0" lang="en-US" sz="5400" b="1" i="0" u="none" strike="noStrike" kern="0" cap="all" normalizeH="0" baseline="0" noProof="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LnTx/>
              <a:uFillTx/>
              <a:latin typeface="Times New Roman" pitchFamily="18" charset="0"/>
              <a:ea typeface="+mj-ea"/>
              <a:cs typeface="Times New Roman" pitchFamily="18" charset="0"/>
            </a:endParaRPr>
          </a:p>
        </p:txBody>
      </p:sp>
      <p:sp>
        <p:nvSpPr>
          <p:cNvPr id="5" name="Rectangle 7"/>
          <p:cNvSpPr>
            <a:spLocks noGrp="1" noChangeArrowheads="1"/>
          </p:cNvSpPr>
          <p:nvPr>
            <p:ph type="subTitle" idx="1"/>
          </p:nvPr>
        </p:nvSpPr>
        <p:spPr>
          <a:xfrm>
            <a:off x="1371600" y="2057400"/>
            <a:ext cx="6400800" cy="609600"/>
          </a:xfrm>
        </p:spPr>
        <p:txBody>
          <a:bodyPr/>
          <a:lstStyle/>
          <a:p>
            <a:pPr algn="ctr"/>
            <a:r>
              <a:rPr lang="en-US"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ea typeface="+mj-ea"/>
                <a:cs typeface="Times New Roman" pitchFamily="18" charset="0"/>
              </a:rPr>
              <a:t>Graduation Project</a:t>
            </a:r>
            <a:endParaRPr lang="en-US"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Times New Roman" pitchFamily="18" charset="0"/>
              <a:ea typeface="+mj-ea"/>
              <a:cs typeface="Times New Roman" pitchFamily="18" charset="0"/>
            </a:endParaRPr>
          </a:p>
        </p:txBody>
      </p:sp>
      <p:sp>
        <p:nvSpPr>
          <p:cNvPr id="6" name="Rectangle 1026"/>
          <p:cNvSpPr>
            <a:spLocks noChangeArrowheads="1"/>
          </p:cNvSpPr>
          <p:nvPr/>
        </p:nvSpPr>
        <p:spPr bwMode="auto">
          <a:xfrm>
            <a:off x="1371600" y="2895600"/>
            <a:ext cx="6553200" cy="1524000"/>
          </a:xfrm>
          <a:prstGeom prst="rect">
            <a:avLst/>
          </a:prstGeom>
          <a:noFill/>
          <a:ln w="9525">
            <a:noFill/>
            <a:miter lim="800000"/>
            <a:headEnd/>
            <a:tailEnd/>
          </a:ln>
          <a:effectLst/>
        </p:spPr>
        <p:txBody>
          <a:bodyPr/>
          <a:lstStyle/>
          <a:p>
            <a:pPr algn="ctr" eaLnBrk="1" hangingPunct="1">
              <a:spcBef>
                <a:spcPct val="20000"/>
              </a:spcBef>
            </a:pPr>
            <a: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Alaa Abu Mhemeed</a:t>
            </a:r>
            <a:b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Ali Ramadan</a:t>
            </a:r>
            <a:b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en-US" sz="30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Yousef</a:t>
            </a:r>
            <a: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Al-</a:t>
            </a:r>
            <a:r>
              <a:rPr lang="en-US" sz="30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Thaher</a:t>
            </a:r>
            <a: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en-US" sz="3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endParaRPr lang="en-US" sz="30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graphicFrame>
        <p:nvGraphicFramePr>
          <p:cNvPr id="7" name="Table 6"/>
          <p:cNvGraphicFramePr>
            <a:graphicFrameLocks noGrp="1"/>
          </p:cNvGraphicFramePr>
          <p:nvPr/>
        </p:nvGraphicFramePr>
        <p:xfrm>
          <a:off x="304802" y="5257801"/>
          <a:ext cx="8387221" cy="499491"/>
        </p:xfrm>
        <a:graphic>
          <a:graphicData uri="http://schemas.openxmlformats.org/drawingml/2006/table">
            <a:tbl>
              <a:tblPr/>
              <a:tblGrid>
                <a:gridCol w="2971801"/>
                <a:gridCol w="152397"/>
                <a:gridCol w="4191000"/>
                <a:gridCol w="1072023"/>
              </a:tblGrid>
              <a:tr h="499491">
                <a:tc>
                  <a:txBody>
                    <a:bodyPr/>
                    <a:lstStyle/>
                    <a:p>
                      <a:pPr marL="0" marR="0" algn="l">
                        <a:lnSpc>
                          <a:spcPct val="115000"/>
                        </a:lnSpc>
                        <a:spcBef>
                          <a:spcPts val="0"/>
                        </a:spcBef>
                        <a:spcAft>
                          <a:spcPts val="0"/>
                        </a:spcAft>
                      </a:pPr>
                      <a:r>
                        <a:rPr lang="en-US" sz="1400" b="1" dirty="0" smtClean="0">
                          <a:solidFill>
                            <a:schemeClr val="bg2">
                              <a:lumMod val="50000"/>
                            </a:schemeClr>
                          </a:solidFill>
                          <a:latin typeface="Times New Roman"/>
                          <a:ea typeface="Times New Roman"/>
                          <a:cs typeface="Times New Roman"/>
                        </a:rPr>
                        <a:t>  </a:t>
                      </a:r>
                      <a:endParaRPr lang="en-US" sz="1400" dirty="0">
                        <a:solidFill>
                          <a:schemeClr val="bg2">
                            <a:lumMod val="50000"/>
                          </a:schemeClr>
                        </a:solidFill>
                        <a:latin typeface="Times New Roman"/>
                        <a:ea typeface="Calibri"/>
                        <a:cs typeface="Arial"/>
                      </a:endParaRPr>
                    </a:p>
                  </a:txBody>
                  <a:tcPr marL="57991" marR="57991" marT="0" marB="0">
                    <a:lnL>
                      <a:noFill/>
                    </a:lnL>
                    <a:lnR>
                      <a:noFill/>
                    </a:lnR>
                    <a:lnT>
                      <a:noFill/>
                    </a:lnT>
                    <a:lnB>
                      <a:noFill/>
                    </a:lnB>
                  </a:tcPr>
                </a:tc>
                <a:tc>
                  <a:txBody>
                    <a:bodyPr/>
                    <a:lstStyle/>
                    <a:p>
                      <a:pPr marL="0" marR="0" algn="ctr">
                        <a:lnSpc>
                          <a:spcPct val="115000"/>
                        </a:lnSpc>
                        <a:spcBef>
                          <a:spcPts val="0"/>
                        </a:spcBef>
                        <a:spcAft>
                          <a:spcPts val="0"/>
                        </a:spcAft>
                      </a:pPr>
                      <a:endParaRPr lang="en-US" sz="1400" dirty="0">
                        <a:solidFill>
                          <a:schemeClr val="bg2">
                            <a:lumMod val="50000"/>
                          </a:schemeClr>
                        </a:solidFill>
                        <a:latin typeface="Times New Roman"/>
                        <a:ea typeface="Calibri"/>
                        <a:cs typeface="Arial"/>
                      </a:endParaRPr>
                    </a:p>
                  </a:txBody>
                  <a:tcPr marL="57991" marR="57991" marT="0" marB="0">
                    <a:lnL>
                      <a:noFill/>
                    </a:lnL>
                    <a:lnR>
                      <a:noFill/>
                    </a:lnR>
                    <a:lnT>
                      <a:noFill/>
                    </a:lnT>
                    <a:lnB>
                      <a:noFill/>
                    </a:lnB>
                  </a:tcPr>
                </a:tc>
                <a:tc>
                  <a:txBody>
                    <a:bodyPr/>
                    <a:lstStyle/>
                    <a:p>
                      <a:pPr marL="0" marR="0" algn="ctr">
                        <a:lnSpc>
                          <a:spcPct val="115000"/>
                        </a:lnSpc>
                        <a:spcBef>
                          <a:spcPts val="0"/>
                        </a:spcBef>
                        <a:spcAft>
                          <a:spcPts val="0"/>
                        </a:spcAft>
                      </a:pPr>
                      <a:r>
                        <a:rPr lang="en-US" sz="2400" b="1" dirty="0" smtClean="0">
                          <a:solidFill>
                            <a:schemeClr val="accent2">
                              <a:lumMod val="75000"/>
                            </a:schemeClr>
                          </a:solidFill>
                          <a:latin typeface="Times New Roman"/>
                          <a:ea typeface="Times New Roman"/>
                          <a:cs typeface="Times New Roman"/>
                        </a:rPr>
                        <a:t>Eng. Mohammed Abu Ne’ma</a:t>
                      </a:r>
                      <a:endParaRPr lang="en-US" sz="2400" dirty="0">
                        <a:solidFill>
                          <a:schemeClr val="accent2">
                            <a:lumMod val="75000"/>
                          </a:schemeClr>
                        </a:solidFill>
                        <a:latin typeface="Times New Roman"/>
                        <a:ea typeface="Calibri"/>
                        <a:cs typeface="Arial"/>
                      </a:endParaRPr>
                    </a:p>
                  </a:txBody>
                  <a:tcPr marL="57991" marR="57991" marT="0" marB="0">
                    <a:lnL>
                      <a:noFill/>
                    </a:lnL>
                    <a:lnR>
                      <a:noFill/>
                    </a:lnR>
                    <a:lnT>
                      <a:noFill/>
                    </a:lnT>
                    <a:lnB>
                      <a:noFill/>
                    </a:lnB>
                  </a:tcPr>
                </a:tc>
                <a:tc>
                  <a:txBody>
                    <a:bodyPr/>
                    <a:lstStyle/>
                    <a:p>
                      <a:pPr marL="0" marR="0" algn="ctr">
                        <a:lnSpc>
                          <a:spcPct val="115000"/>
                        </a:lnSpc>
                        <a:spcBef>
                          <a:spcPts val="0"/>
                        </a:spcBef>
                        <a:spcAft>
                          <a:spcPts val="0"/>
                        </a:spcAft>
                      </a:pPr>
                      <a:endParaRPr lang="en-US" sz="1400" dirty="0">
                        <a:solidFill>
                          <a:schemeClr val="bg2">
                            <a:lumMod val="50000"/>
                          </a:schemeClr>
                        </a:solidFill>
                        <a:latin typeface="Times New Roman"/>
                        <a:ea typeface="Calibri"/>
                        <a:cs typeface="Arial"/>
                      </a:endParaRPr>
                    </a:p>
                  </a:txBody>
                  <a:tcPr marL="57991" marR="57991" marT="0" marB="0">
                    <a:lnL>
                      <a:noFill/>
                    </a:lnL>
                    <a:lnR>
                      <a:noFill/>
                    </a:lnR>
                    <a:lnT>
                      <a:noFill/>
                    </a:lnT>
                    <a:lnB>
                      <a:noFill/>
                    </a:lnB>
                  </a:tcPr>
                </a:tc>
              </a:tr>
            </a:tbl>
          </a:graphicData>
        </a:graphic>
      </p:graphicFrame>
      <p:sp>
        <p:nvSpPr>
          <p:cNvPr id="8" name="Rectangle 7"/>
          <p:cNvSpPr/>
          <p:nvPr/>
        </p:nvSpPr>
        <p:spPr>
          <a:xfrm>
            <a:off x="3276600" y="4648200"/>
            <a:ext cx="2514600" cy="400110"/>
          </a:xfrm>
          <a:prstGeom prst="rect">
            <a:avLst/>
          </a:prstGeom>
        </p:spPr>
        <p:txBody>
          <a:bodyPr wrap="square">
            <a:spAutoFit/>
          </a:bodyPr>
          <a:lstStyle/>
          <a:p>
            <a:r>
              <a:rPr lang="en-US" sz="2000" b="1" dirty="0" smtClean="0">
                <a:solidFill>
                  <a:schemeClr val="bg2">
                    <a:lumMod val="50000"/>
                  </a:schemeClr>
                </a:solidFill>
                <a:latin typeface="Times New Roman"/>
                <a:ea typeface="Times New Roman"/>
                <a:cs typeface="Times New Roman"/>
              </a:rPr>
              <a:t>Supervisor:</a:t>
            </a:r>
            <a:endParaRPr lang="en-US" sz="2000" b="1" dirty="0">
              <a:solidFill>
                <a:schemeClr val="bg2">
                  <a:lumMod val="50000"/>
                </a:schemeClr>
              </a:solidFill>
              <a:latin typeface="Times New Roman"/>
              <a:ea typeface="Times New Roman"/>
              <a:cs typeface="Times New Roman"/>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barn(inHorizontal)">
                                      <p:cBhvr>
                                        <p:cTn id="11" dur="500"/>
                                        <p:tgtEl>
                                          <p:spTgt spid="5">
                                            <p:txEl>
                                              <p:pRg st="0" end="0"/>
                                            </p:txEl>
                                          </p:spTgt>
                                        </p:tgtEl>
                                      </p:cBhvr>
                                    </p:animEffect>
                                  </p:childTnLst>
                                </p:cTn>
                              </p:par>
                            </p:childTnLst>
                          </p:cTn>
                        </p:par>
                        <p:par>
                          <p:cTn id="12" fill="hold">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Horizontal)">
                                      <p:cBhvr>
                                        <p:cTn id="15" dur="500"/>
                                        <p:tgtEl>
                                          <p:spTgt spid="6"/>
                                        </p:tgtEl>
                                      </p:cBhvr>
                                    </p:animEffect>
                                  </p:childTnLst>
                                </p:cTn>
                              </p:par>
                            </p:childTnLst>
                          </p:cTn>
                        </p:par>
                        <p:par>
                          <p:cTn id="16" fill="hold">
                            <p:stCondLst>
                              <p:cond delay="1500"/>
                            </p:stCondLst>
                            <p:childTnLst>
                              <p:par>
                                <p:cTn id="17" presetID="16" presetClass="entr" presetSubtype="2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Horizontal)">
                                      <p:cBhvr>
                                        <p:cTn id="19" dur="500"/>
                                        <p:tgtEl>
                                          <p:spTgt spid="8"/>
                                        </p:tgtEl>
                                      </p:cBhvr>
                                    </p:animEffect>
                                  </p:childTnLst>
                                </p:cTn>
                              </p:par>
                            </p:childTnLst>
                          </p:cTn>
                        </p:par>
                        <p:par>
                          <p:cTn id="20" fill="hold">
                            <p:stCondLst>
                              <p:cond delay="2000"/>
                            </p:stCondLst>
                            <p:childTnLst>
                              <p:par>
                                <p:cTn id="21" presetID="16" presetClass="entr" presetSubtype="2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Analysis</a:t>
            </a:r>
            <a:endParaRPr lang="en-US" dirty="0"/>
          </a:p>
        </p:txBody>
      </p:sp>
      <p:graphicFrame>
        <p:nvGraphicFramePr>
          <p:cNvPr id="5" name="Table 4"/>
          <p:cNvGraphicFramePr>
            <a:graphicFrameLocks noGrp="1"/>
          </p:cNvGraphicFramePr>
          <p:nvPr/>
        </p:nvGraphicFramePr>
        <p:xfrm>
          <a:off x="609600" y="2209800"/>
          <a:ext cx="4191000" cy="2895600"/>
        </p:xfrm>
        <a:graphic>
          <a:graphicData uri="http://schemas.openxmlformats.org/drawingml/2006/table">
            <a:tbl>
              <a:tblPr/>
              <a:tblGrid>
                <a:gridCol w="2265428"/>
                <a:gridCol w="601793"/>
                <a:gridCol w="601793"/>
                <a:gridCol w="721986"/>
              </a:tblGrid>
              <a:tr h="579120">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 </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1st</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2nd </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Total</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Bachelor</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17</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10</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27</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Master </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4</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0</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4</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Ph. D.</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0</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2</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2</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Other</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600" b="1">
                          <a:solidFill>
                            <a:srgbClr val="002060"/>
                          </a:solidFill>
                          <a:latin typeface="+mn-lt"/>
                          <a:ea typeface="Times New Roman"/>
                          <a:cs typeface="Times New Roman"/>
                        </a:rPr>
                        <a:t>4</a:t>
                      </a:r>
                      <a:endParaRPr lang="en-US" sz="16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0</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600" b="1" dirty="0">
                          <a:solidFill>
                            <a:srgbClr val="002060"/>
                          </a:solidFill>
                          <a:latin typeface="+mn-lt"/>
                          <a:ea typeface="Times New Roman"/>
                          <a:cs typeface="Times New Roman"/>
                        </a:rPr>
                        <a:t>4</a:t>
                      </a:r>
                      <a:endParaRPr lang="en-US" sz="16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457200" y="1219200"/>
            <a:ext cx="5105400" cy="477054"/>
          </a:xfrm>
          <a:prstGeom prst="rect">
            <a:avLst/>
          </a:prstGeom>
        </p:spPr>
        <p:txBody>
          <a:bodyPr wrap="square">
            <a:spAutoFit/>
          </a:bodyPr>
          <a:lstStyle/>
          <a:p>
            <a:r>
              <a:rPr lang="en-US" sz="2500" b="1" dirty="0" smtClean="0">
                <a:solidFill>
                  <a:srgbClr val="002060"/>
                </a:solidFill>
                <a:latin typeface="+mn-lt"/>
              </a:rPr>
              <a:t>Respondents level of education </a:t>
            </a:r>
            <a:endParaRPr lang="en-US" sz="2500" b="1" dirty="0">
              <a:solidFill>
                <a:srgbClr val="002060"/>
              </a:solidFill>
              <a:latin typeface="+mn-lt"/>
            </a:endParaRPr>
          </a:p>
        </p:txBody>
      </p:sp>
      <p:graphicFrame>
        <p:nvGraphicFramePr>
          <p:cNvPr id="7" name="Chart 6"/>
          <p:cNvGraphicFramePr/>
          <p:nvPr/>
        </p:nvGraphicFramePr>
        <p:xfrm>
          <a:off x="5181600" y="2209800"/>
          <a:ext cx="3581400" cy="2895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371600"/>
            <a:ext cx="3440557" cy="477054"/>
          </a:xfrm>
          <a:prstGeom prst="rect">
            <a:avLst/>
          </a:prstGeom>
        </p:spPr>
        <p:txBody>
          <a:bodyPr wrap="none">
            <a:spAutoFit/>
          </a:bodyPr>
          <a:lstStyle/>
          <a:p>
            <a:r>
              <a:rPr lang="en-US" sz="2500" b="1" dirty="0" smtClean="0">
                <a:solidFill>
                  <a:srgbClr val="002060"/>
                </a:solidFill>
                <a:latin typeface="+mn-lt"/>
              </a:rPr>
              <a:t>Respondents experience</a:t>
            </a:r>
            <a:endParaRPr lang="en-US" sz="2500" b="1" dirty="0">
              <a:solidFill>
                <a:srgbClr val="002060"/>
              </a:solidFill>
              <a:latin typeface="+mn-lt"/>
            </a:endParaRPr>
          </a:p>
        </p:txBody>
      </p:sp>
      <p:sp>
        <p:nvSpPr>
          <p:cNvPr id="6" name="Title 5"/>
          <p:cNvSpPr>
            <a:spLocks noGrp="1"/>
          </p:cNvSpPr>
          <p:nvPr>
            <p:ph type="title"/>
          </p:nvPr>
        </p:nvSpPr>
        <p:spPr/>
        <p:txBody>
          <a:bodyPr>
            <a:normAutofit fontScale="90000"/>
          </a:bodyPr>
          <a:lstStyle/>
          <a:p>
            <a:r>
              <a:rPr lang="en-US" dirty="0" smtClean="0"/>
              <a:t>Data Analysis</a:t>
            </a:r>
            <a:endParaRPr lang="en-US" dirty="0"/>
          </a:p>
        </p:txBody>
      </p:sp>
      <p:graphicFrame>
        <p:nvGraphicFramePr>
          <p:cNvPr id="7" name="Table 6"/>
          <p:cNvGraphicFramePr>
            <a:graphicFrameLocks noGrp="1"/>
          </p:cNvGraphicFramePr>
          <p:nvPr/>
        </p:nvGraphicFramePr>
        <p:xfrm>
          <a:off x="609600" y="2133600"/>
          <a:ext cx="4191000" cy="3048000"/>
        </p:xfrm>
        <a:graphic>
          <a:graphicData uri="http://schemas.openxmlformats.org/drawingml/2006/table">
            <a:tbl>
              <a:tblPr/>
              <a:tblGrid>
                <a:gridCol w="2029127"/>
                <a:gridCol w="796479"/>
                <a:gridCol w="682697"/>
                <a:gridCol w="682697"/>
              </a:tblGrid>
              <a:tr h="579120">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 </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1st</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2nd </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total</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(1-5)</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2</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4</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6</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(5-10)</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4</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1</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5</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(10-15)</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6</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2</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8</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9120">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More than (15)</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13</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5</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18</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Chart 4"/>
          <p:cNvGraphicFramePr/>
          <p:nvPr/>
        </p:nvGraphicFramePr>
        <p:xfrm>
          <a:off x="5105400" y="2133600"/>
          <a:ext cx="3581400" cy="304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smtClean="0"/>
              <a:t>Data Analysis</a:t>
            </a:r>
            <a:endParaRPr lang="en-US" dirty="0"/>
          </a:p>
        </p:txBody>
      </p:sp>
      <p:sp>
        <p:nvSpPr>
          <p:cNvPr id="4" name="Rectangle 3"/>
          <p:cNvSpPr/>
          <p:nvPr/>
        </p:nvSpPr>
        <p:spPr>
          <a:xfrm>
            <a:off x="228600" y="1447800"/>
            <a:ext cx="8229600" cy="477054"/>
          </a:xfrm>
          <a:prstGeom prst="rect">
            <a:avLst/>
          </a:prstGeom>
        </p:spPr>
        <p:txBody>
          <a:bodyPr wrap="square">
            <a:spAutoFit/>
          </a:bodyPr>
          <a:lstStyle/>
          <a:p>
            <a:r>
              <a:rPr lang="en-US" sz="2500" b="1" dirty="0" smtClean="0">
                <a:solidFill>
                  <a:srgbClr val="002060"/>
                </a:solidFill>
                <a:latin typeface="+mn-lt"/>
              </a:rPr>
              <a:t>Number of projects the respondent were involved </a:t>
            </a:r>
            <a:endParaRPr lang="en-US" sz="2500" b="1" dirty="0">
              <a:solidFill>
                <a:srgbClr val="002060"/>
              </a:solidFill>
              <a:latin typeface="+mn-lt"/>
            </a:endParaRPr>
          </a:p>
        </p:txBody>
      </p:sp>
      <p:graphicFrame>
        <p:nvGraphicFramePr>
          <p:cNvPr id="6" name="Table 5"/>
          <p:cNvGraphicFramePr>
            <a:graphicFrameLocks noGrp="1"/>
          </p:cNvGraphicFramePr>
          <p:nvPr/>
        </p:nvGraphicFramePr>
        <p:xfrm>
          <a:off x="685800" y="2438400"/>
          <a:ext cx="3733800" cy="3276600"/>
        </p:xfrm>
        <a:graphic>
          <a:graphicData uri="http://schemas.openxmlformats.org/drawingml/2006/table">
            <a:tbl>
              <a:tblPr/>
              <a:tblGrid>
                <a:gridCol w="1803152"/>
                <a:gridCol w="655692"/>
                <a:gridCol w="637478"/>
                <a:gridCol w="637478"/>
              </a:tblGrid>
              <a:tr h="65532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 </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1st</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2nd </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total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(5-10)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3</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4</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7</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(10-15)</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3</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(15-20)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3</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More than (20)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18</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6</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24</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Chart 4"/>
          <p:cNvGraphicFramePr/>
          <p:nvPr/>
        </p:nvGraphicFramePr>
        <p:xfrm>
          <a:off x="4876800" y="2438400"/>
          <a:ext cx="3810000" cy="3276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Data Analysis</a:t>
            </a:r>
            <a:endParaRPr lang="en-US" sz="3600" dirty="0"/>
          </a:p>
        </p:txBody>
      </p:sp>
      <p:sp>
        <p:nvSpPr>
          <p:cNvPr id="5" name="Rectangle 4"/>
          <p:cNvSpPr/>
          <p:nvPr/>
        </p:nvSpPr>
        <p:spPr>
          <a:xfrm>
            <a:off x="304800" y="1295400"/>
            <a:ext cx="4774256" cy="477054"/>
          </a:xfrm>
          <a:prstGeom prst="rect">
            <a:avLst/>
          </a:prstGeom>
        </p:spPr>
        <p:txBody>
          <a:bodyPr wrap="none">
            <a:spAutoFit/>
          </a:bodyPr>
          <a:lstStyle/>
          <a:p>
            <a:r>
              <a:rPr lang="en-US" sz="2500" b="1" dirty="0" smtClean="0">
                <a:solidFill>
                  <a:srgbClr val="002060"/>
                </a:solidFill>
                <a:latin typeface="+mn-lt"/>
              </a:rPr>
              <a:t>Type of the </a:t>
            </a:r>
            <a:r>
              <a:rPr lang="en-US" sz="2500" b="1" dirty="0" smtClean="0">
                <a:solidFill>
                  <a:srgbClr val="002060"/>
                </a:solidFill>
                <a:latin typeface="+mn-lt"/>
              </a:rPr>
              <a:t>respondents’ </a:t>
            </a:r>
            <a:r>
              <a:rPr lang="en-US" sz="2500" b="1" dirty="0" smtClean="0">
                <a:solidFill>
                  <a:srgbClr val="002060"/>
                </a:solidFill>
                <a:latin typeface="+mn-lt"/>
              </a:rPr>
              <a:t>company</a:t>
            </a:r>
            <a:endParaRPr lang="en-US" sz="2500" b="1" dirty="0">
              <a:solidFill>
                <a:srgbClr val="002060"/>
              </a:solidFill>
              <a:latin typeface="+mn-lt"/>
            </a:endParaRPr>
          </a:p>
        </p:txBody>
      </p:sp>
      <p:graphicFrame>
        <p:nvGraphicFramePr>
          <p:cNvPr id="6" name="Table 5"/>
          <p:cNvGraphicFramePr>
            <a:graphicFrameLocks noGrp="1"/>
          </p:cNvGraphicFramePr>
          <p:nvPr/>
        </p:nvGraphicFramePr>
        <p:xfrm>
          <a:off x="762000" y="2362200"/>
          <a:ext cx="3810000" cy="2438400"/>
        </p:xfrm>
        <a:graphic>
          <a:graphicData uri="http://schemas.openxmlformats.org/drawingml/2006/table">
            <a:tbl>
              <a:tblPr/>
              <a:tblGrid>
                <a:gridCol w="1693334"/>
                <a:gridCol w="2116666"/>
              </a:tblGrid>
              <a:tr h="812800">
                <a:tc>
                  <a:txBody>
                    <a:bodyPr/>
                    <a:lstStyle/>
                    <a:p>
                      <a:pPr>
                        <a:lnSpc>
                          <a:spcPct val="115000"/>
                        </a:lnSpc>
                      </a:pPr>
                      <a:endParaRPr lang="en-US" sz="2000" b="1" dirty="0">
                        <a:solidFill>
                          <a:srgbClr val="002060"/>
                        </a:solidFill>
                        <a:latin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total</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2800">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1st class</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25</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2800">
                <a:tc>
                  <a:txBody>
                    <a:bodyPr/>
                    <a:lstStyle/>
                    <a:p>
                      <a:pPr marL="0" marR="0" algn="ctr">
                        <a:lnSpc>
                          <a:spcPct val="200000"/>
                        </a:lnSpc>
                        <a:spcBef>
                          <a:spcPts val="0"/>
                        </a:spcBef>
                        <a:spcAft>
                          <a:spcPts val="0"/>
                        </a:spcAft>
                      </a:pPr>
                      <a:r>
                        <a:rPr lang="en-US" sz="2000" b="1">
                          <a:solidFill>
                            <a:srgbClr val="002060"/>
                          </a:solidFill>
                          <a:latin typeface="+mn-lt"/>
                          <a:ea typeface="Times New Roman"/>
                          <a:cs typeface="Times New Roman"/>
                        </a:rPr>
                        <a:t>2nd class</a:t>
                      </a:r>
                      <a:endParaRPr lang="en-US" sz="20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2000" b="1" dirty="0">
                          <a:solidFill>
                            <a:srgbClr val="002060"/>
                          </a:solidFill>
                          <a:latin typeface="+mn-lt"/>
                          <a:ea typeface="Times New Roman"/>
                          <a:cs typeface="Times New Roman"/>
                        </a:rPr>
                        <a:t>12</a:t>
                      </a:r>
                      <a:endParaRPr lang="en-US" sz="20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Chart 6"/>
          <p:cNvGraphicFramePr/>
          <p:nvPr/>
        </p:nvGraphicFramePr>
        <p:xfrm>
          <a:off x="5029200" y="2362200"/>
          <a:ext cx="3733800" cy="243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smtClean="0"/>
              <a:t>Data Analysis</a:t>
            </a:r>
            <a:endParaRPr lang="en-US" dirty="0"/>
          </a:p>
        </p:txBody>
      </p:sp>
      <p:sp>
        <p:nvSpPr>
          <p:cNvPr id="5" name="Rectangle 4"/>
          <p:cNvSpPr/>
          <p:nvPr/>
        </p:nvSpPr>
        <p:spPr>
          <a:xfrm>
            <a:off x="457200" y="1219200"/>
            <a:ext cx="5427704" cy="477054"/>
          </a:xfrm>
          <a:prstGeom prst="rect">
            <a:avLst/>
          </a:prstGeom>
        </p:spPr>
        <p:txBody>
          <a:bodyPr wrap="none">
            <a:spAutoFit/>
          </a:bodyPr>
          <a:lstStyle/>
          <a:p>
            <a:r>
              <a:rPr lang="en-US" sz="2500" b="1" dirty="0" smtClean="0">
                <a:solidFill>
                  <a:srgbClr val="002060"/>
                </a:solidFill>
                <a:latin typeface="+mn-lt"/>
              </a:rPr>
              <a:t>Work level of the respondent company </a:t>
            </a:r>
            <a:endParaRPr lang="en-US" sz="2500" b="1" dirty="0">
              <a:solidFill>
                <a:srgbClr val="002060"/>
              </a:solidFill>
              <a:latin typeface="+mn-lt"/>
            </a:endParaRPr>
          </a:p>
        </p:txBody>
      </p:sp>
      <p:graphicFrame>
        <p:nvGraphicFramePr>
          <p:cNvPr id="6" name="Table 5"/>
          <p:cNvGraphicFramePr>
            <a:graphicFrameLocks noGrp="1"/>
          </p:cNvGraphicFramePr>
          <p:nvPr/>
        </p:nvGraphicFramePr>
        <p:xfrm>
          <a:off x="228600" y="2057400"/>
          <a:ext cx="4267200" cy="3429000"/>
        </p:xfrm>
        <a:graphic>
          <a:graphicData uri="http://schemas.openxmlformats.org/drawingml/2006/table">
            <a:tbl>
              <a:tblPr/>
              <a:tblGrid>
                <a:gridCol w="1733550"/>
                <a:gridCol w="866775"/>
                <a:gridCol w="933450"/>
                <a:gridCol w="733425"/>
              </a:tblGrid>
              <a:tr h="68580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 </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1st</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a:t>
                      </a:r>
                      <a:r>
                        <a:rPr lang="en-US" sz="1800" b="1" baseline="30000">
                          <a:solidFill>
                            <a:srgbClr val="002060"/>
                          </a:solidFill>
                          <a:latin typeface="+mn-lt"/>
                          <a:ea typeface="Times New Roman"/>
                          <a:cs typeface="Times New Roman"/>
                        </a:rPr>
                        <a:t>nd</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total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Local</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5</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7</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National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5</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17</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Regional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6</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6</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International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2</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Chart 6"/>
          <p:cNvGraphicFramePr/>
          <p:nvPr/>
        </p:nvGraphicFramePr>
        <p:xfrm>
          <a:off x="4724400" y="2057400"/>
          <a:ext cx="4038600" cy="3429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smtClean="0"/>
              <a:t>Data Analysis</a:t>
            </a:r>
            <a:endParaRPr lang="en-US" dirty="0"/>
          </a:p>
        </p:txBody>
      </p:sp>
      <p:sp>
        <p:nvSpPr>
          <p:cNvPr id="6" name="Rectangle 5"/>
          <p:cNvSpPr/>
          <p:nvPr/>
        </p:nvSpPr>
        <p:spPr>
          <a:xfrm>
            <a:off x="0" y="1219200"/>
            <a:ext cx="9144000" cy="861774"/>
          </a:xfrm>
          <a:prstGeom prst="rect">
            <a:avLst/>
          </a:prstGeom>
        </p:spPr>
        <p:txBody>
          <a:bodyPr wrap="square">
            <a:spAutoFit/>
          </a:bodyPr>
          <a:lstStyle/>
          <a:p>
            <a:r>
              <a:rPr lang="en-US" sz="2500" b="1" dirty="0" smtClean="0">
                <a:solidFill>
                  <a:srgbClr val="002060"/>
                </a:solidFill>
                <a:latin typeface="+mn-lt"/>
              </a:rPr>
              <a:t>Average number of projects the respondents company implement per year.</a:t>
            </a:r>
            <a:endParaRPr lang="en-US" sz="2500" b="1" dirty="0">
              <a:solidFill>
                <a:srgbClr val="002060"/>
              </a:solidFill>
              <a:latin typeface="+mn-lt"/>
            </a:endParaRPr>
          </a:p>
        </p:txBody>
      </p:sp>
      <p:graphicFrame>
        <p:nvGraphicFramePr>
          <p:cNvPr id="7" name="Table 6"/>
          <p:cNvGraphicFramePr>
            <a:graphicFrameLocks noGrp="1"/>
          </p:cNvGraphicFramePr>
          <p:nvPr/>
        </p:nvGraphicFramePr>
        <p:xfrm>
          <a:off x="228600" y="2286000"/>
          <a:ext cx="4419600" cy="3505200"/>
        </p:xfrm>
        <a:graphic>
          <a:graphicData uri="http://schemas.openxmlformats.org/drawingml/2006/table">
            <a:tbl>
              <a:tblPr/>
              <a:tblGrid>
                <a:gridCol w="1915160"/>
                <a:gridCol w="736600"/>
                <a:gridCol w="810260"/>
                <a:gridCol w="957580"/>
              </a:tblGrid>
              <a:tr h="70104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 </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1st</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2nd </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total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104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(1-3)</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15</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8</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23</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104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(4-6)</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7</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9</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104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(7-10)</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2</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3</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104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More than (10)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2</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Chart 4"/>
          <p:cNvGraphicFramePr/>
          <p:nvPr/>
        </p:nvGraphicFramePr>
        <p:xfrm>
          <a:off x="4876800" y="2286000"/>
          <a:ext cx="3886200" cy="3505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Autofit/>
          </a:bodyPr>
          <a:lstStyle/>
          <a:p>
            <a:r>
              <a:rPr lang="en-US" sz="3600" dirty="0" smtClean="0"/>
              <a:t>Data Analysis</a:t>
            </a:r>
            <a:endParaRPr lang="en-US" sz="3600" dirty="0"/>
          </a:p>
        </p:txBody>
      </p:sp>
      <p:graphicFrame>
        <p:nvGraphicFramePr>
          <p:cNvPr id="4" name="Table 3"/>
          <p:cNvGraphicFramePr>
            <a:graphicFrameLocks noGrp="1"/>
          </p:cNvGraphicFramePr>
          <p:nvPr/>
        </p:nvGraphicFramePr>
        <p:xfrm>
          <a:off x="228600" y="2133600"/>
          <a:ext cx="4343399" cy="3352800"/>
        </p:xfrm>
        <a:graphic>
          <a:graphicData uri="http://schemas.openxmlformats.org/drawingml/2006/table">
            <a:tbl>
              <a:tblPr/>
              <a:tblGrid>
                <a:gridCol w="1619573"/>
                <a:gridCol w="883403"/>
                <a:gridCol w="883403"/>
                <a:gridCol w="957020"/>
              </a:tblGrid>
              <a:tr h="67056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 </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1st </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2nd </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total</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56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None</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4</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6</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560">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(1-3)</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5</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16</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56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(3-5) </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7</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1</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8</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560">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More than 5</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3</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a:solidFill>
                            <a:srgbClr val="002060"/>
                          </a:solidFill>
                          <a:latin typeface="+mn-lt"/>
                          <a:ea typeface="Times New Roman"/>
                          <a:cs typeface="Times New Roman"/>
                        </a:rPr>
                        <a:t>0</a:t>
                      </a:r>
                      <a:endParaRPr lang="en-US" sz="1800" b="1">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1800" b="1" dirty="0">
                          <a:solidFill>
                            <a:srgbClr val="002060"/>
                          </a:solidFill>
                          <a:latin typeface="+mn-lt"/>
                          <a:ea typeface="Times New Roman"/>
                          <a:cs typeface="Times New Roman"/>
                        </a:rPr>
                        <a:t>3</a:t>
                      </a:r>
                      <a:endParaRPr lang="en-US" sz="1800" b="1" dirty="0">
                        <a:solidFill>
                          <a:srgbClr val="002060"/>
                        </a:solidFill>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0" y="1066800"/>
            <a:ext cx="7543800" cy="861774"/>
          </a:xfrm>
          <a:prstGeom prst="rect">
            <a:avLst/>
          </a:prstGeom>
        </p:spPr>
        <p:txBody>
          <a:bodyPr wrap="square">
            <a:spAutoFit/>
          </a:bodyPr>
          <a:lstStyle/>
          <a:p>
            <a:r>
              <a:rPr lang="en-US" sz="2500" b="1" dirty="0" smtClean="0">
                <a:solidFill>
                  <a:srgbClr val="002060"/>
                </a:solidFill>
                <a:latin typeface="+mn-lt"/>
              </a:rPr>
              <a:t>Number of projects the respondent has failed in it. </a:t>
            </a:r>
            <a:br>
              <a:rPr lang="en-US" sz="2500" b="1" dirty="0" smtClean="0">
                <a:solidFill>
                  <a:srgbClr val="002060"/>
                </a:solidFill>
                <a:latin typeface="+mn-lt"/>
              </a:rPr>
            </a:br>
            <a:endParaRPr lang="en-US" sz="2500" b="1" dirty="0">
              <a:solidFill>
                <a:srgbClr val="002060"/>
              </a:solidFill>
              <a:latin typeface="+mn-lt"/>
            </a:endParaRPr>
          </a:p>
        </p:txBody>
      </p:sp>
      <p:graphicFrame>
        <p:nvGraphicFramePr>
          <p:cNvPr id="5" name="Chart 4"/>
          <p:cNvGraphicFramePr/>
          <p:nvPr/>
        </p:nvGraphicFramePr>
        <p:xfrm>
          <a:off x="4724400" y="2133600"/>
          <a:ext cx="3962400" cy="3352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Discussion of Results</a:t>
            </a:r>
            <a:endParaRPr lang="en-US" dirty="0"/>
          </a:p>
        </p:txBody>
      </p:sp>
      <p:graphicFrame>
        <p:nvGraphicFramePr>
          <p:cNvPr id="7" name="Table 6"/>
          <p:cNvGraphicFramePr>
            <a:graphicFrameLocks noGrp="1"/>
          </p:cNvGraphicFramePr>
          <p:nvPr/>
        </p:nvGraphicFramePr>
        <p:xfrm>
          <a:off x="2133600" y="838200"/>
          <a:ext cx="5029200" cy="5681107"/>
        </p:xfrm>
        <a:graphic>
          <a:graphicData uri="http://schemas.openxmlformats.org/drawingml/2006/table">
            <a:tbl>
              <a:tblPr/>
              <a:tblGrid>
                <a:gridCol w="2351049"/>
                <a:gridCol w="2678151"/>
              </a:tblGrid>
              <a:tr h="342784">
                <a:tc>
                  <a:txBody>
                    <a:bodyPr/>
                    <a:lstStyle/>
                    <a:p>
                      <a:pPr marL="68580" marR="0">
                        <a:lnSpc>
                          <a:spcPct val="200000"/>
                        </a:lnSpc>
                        <a:spcBef>
                          <a:spcPts val="0"/>
                        </a:spcBef>
                        <a:spcAft>
                          <a:spcPts val="0"/>
                        </a:spcAft>
                      </a:pPr>
                      <a:r>
                        <a:rPr lang="en-US" sz="1200" b="1" dirty="0">
                          <a:solidFill>
                            <a:srgbClr val="002060"/>
                          </a:solidFill>
                          <a:latin typeface="+mn-lt"/>
                          <a:ea typeface="Calibri"/>
                          <a:cs typeface="Times New Roman"/>
                        </a:rPr>
                        <a:t>First class</a:t>
                      </a:r>
                      <a:endParaRPr lang="en-US" sz="1200"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marL="68580" marR="0">
                        <a:lnSpc>
                          <a:spcPct val="200000"/>
                        </a:lnSpc>
                        <a:spcBef>
                          <a:spcPts val="0"/>
                        </a:spcBef>
                        <a:spcAft>
                          <a:spcPts val="0"/>
                        </a:spcAft>
                      </a:pPr>
                      <a:r>
                        <a:rPr lang="en-US" sz="1200" b="1" dirty="0">
                          <a:solidFill>
                            <a:srgbClr val="002060"/>
                          </a:solidFill>
                          <a:latin typeface="+mn-lt"/>
                          <a:ea typeface="Calibri"/>
                          <a:cs typeface="Times New Roman"/>
                        </a:rPr>
                        <a:t>Second Class</a:t>
                      </a:r>
                      <a:endParaRPr lang="en-US" sz="1200"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394202">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Contractor negligence (time , contracts, money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lack of experience in the work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568">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poor estimation practices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Negligence labor productivity and improvement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568">
                <a:tc>
                  <a:txBody>
                    <a:bodyPr/>
                    <a:lstStyle/>
                    <a:p>
                      <a:pPr marL="228600" marR="0">
                        <a:lnSpc>
                          <a:spcPct val="115000"/>
                        </a:lnSpc>
                        <a:spcBef>
                          <a:spcPts val="0"/>
                        </a:spcBef>
                        <a:spcAft>
                          <a:spcPts val="0"/>
                        </a:spcAft>
                      </a:pPr>
                      <a:r>
                        <a:rPr lang="en-US" sz="1200" b="1" dirty="0">
                          <a:solidFill>
                            <a:srgbClr val="002060"/>
                          </a:solidFill>
                          <a:latin typeface="+mn-lt"/>
                          <a:ea typeface="Times New Roman"/>
                          <a:cs typeface="Times New Roman"/>
                        </a:rPr>
                        <a:t>lack of experience in the work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Contractor </a:t>
                      </a:r>
                      <a:r>
                        <a:rPr lang="en-US" sz="1200" b="1" dirty="0" smtClean="0">
                          <a:solidFill>
                            <a:srgbClr val="002060"/>
                          </a:solidFill>
                          <a:latin typeface="+mn-lt"/>
                          <a:ea typeface="Times New Roman"/>
                          <a:cs typeface="Times New Roman"/>
                        </a:rPr>
                        <a:t>negligence(</a:t>
                      </a:r>
                      <a:r>
                        <a:rPr lang="en-US" sz="1200" b="1" dirty="0" err="1" smtClean="0">
                          <a:solidFill>
                            <a:srgbClr val="002060"/>
                          </a:solidFill>
                          <a:latin typeface="+mn-lt"/>
                          <a:ea typeface="Times New Roman"/>
                          <a:cs typeface="Times New Roman"/>
                        </a:rPr>
                        <a:t>time,contracts</a:t>
                      </a:r>
                      <a:r>
                        <a:rPr lang="en-US" sz="1200" b="1" baseline="0" dirty="0" smtClean="0">
                          <a:solidFill>
                            <a:srgbClr val="002060"/>
                          </a:solidFill>
                          <a:latin typeface="+mn-lt"/>
                          <a:ea typeface="Times New Roman"/>
                          <a:cs typeface="Times New Roman"/>
                        </a:rPr>
                        <a:t> and </a:t>
                      </a:r>
                      <a:r>
                        <a:rPr lang="en-US" sz="1200" b="1" dirty="0" smtClean="0">
                          <a:solidFill>
                            <a:srgbClr val="002060"/>
                          </a:solidFill>
                          <a:latin typeface="+mn-lt"/>
                          <a:ea typeface="Times New Roman"/>
                          <a:cs typeface="Times New Roman"/>
                        </a:rPr>
                        <a:t>money</a:t>
                      </a:r>
                      <a:r>
                        <a:rPr lang="en-US" sz="1200" b="1" dirty="0">
                          <a:solidFill>
                            <a:srgbClr val="002060"/>
                          </a:solidFill>
                          <a:latin typeface="+mn-lt"/>
                          <a:ea typeface="Times New Roman"/>
                          <a:cs typeface="Times New Roman"/>
                        </a:rPr>
                        <a:t>)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568">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national slump in economy</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national slump in economy (Environmental)</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568">
                <a:tc>
                  <a:txBody>
                    <a:bodyPr/>
                    <a:lstStyle/>
                    <a:p>
                      <a:pPr marL="228600" marR="0">
                        <a:lnSpc>
                          <a:spcPct val="115000"/>
                        </a:lnSpc>
                        <a:spcBef>
                          <a:spcPts val="0"/>
                        </a:spcBef>
                        <a:spcAft>
                          <a:spcPts val="0"/>
                        </a:spcAft>
                      </a:pPr>
                      <a:r>
                        <a:rPr lang="en-US" sz="1200" b="1" dirty="0">
                          <a:solidFill>
                            <a:srgbClr val="002060"/>
                          </a:solidFill>
                          <a:latin typeface="+mn-lt"/>
                          <a:ea typeface="Times New Roman"/>
                          <a:cs typeface="Times New Roman"/>
                        </a:rPr>
                        <a:t>Delay in collecting debt from donors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Negligence assigning project leader in the site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202">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low margin profit due to competition</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Delay in collecting debt from donors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568">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bad decisions in regulating company policy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bad decisions in regulating company policy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202">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Negligence labor productivity and improvement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low margin profit due to competition </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784">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Border closure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a:solidFill>
                            <a:srgbClr val="002060"/>
                          </a:solidFill>
                          <a:latin typeface="+mn-lt"/>
                          <a:ea typeface="Times New Roman"/>
                          <a:cs typeface="Times New Roman"/>
                        </a:rPr>
                        <a:t>company organization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784">
                <a:tc>
                  <a:txBody>
                    <a:bodyPr/>
                    <a:lstStyle/>
                    <a:p>
                      <a:pPr marL="228600" marR="0">
                        <a:lnSpc>
                          <a:spcPct val="115000"/>
                        </a:lnSpc>
                        <a:spcBef>
                          <a:spcPts val="0"/>
                        </a:spcBef>
                        <a:spcAft>
                          <a:spcPts val="0"/>
                        </a:spcAft>
                      </a:pPr>
                      <a:r>
                        <a:rPr lang="en-US" sz="1200" b="1">
                          <a:solidFill>
                            <a:srgbClr val="002060"/>
                          </a:solidFill>
                          <a:latin typeface="+mn-lt"/>
                          <a:ea typeface="Times New Roman"/>
                          <a:cs typeface="Times New Roman"/>
                        </a:rPr>
                        <a:t>cash flow management </a:t>
                      </a:r>
                      <a:endParaRPr lang="en-US" sz="1200" b="1">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b="1" dirty="0">
                          <a:solidFill>
                            <a:srgbClr val="002060"/>
                          </a:solidFill>
                          <a:latin typeface="+mn-lt"/>
                          <a:ea typeface="Times New Roman"/>
                          <a:cs typeface="Times New Roman"/>
                        </a:rPr>
                        <a:t>High cost of materials</a:t>
                      </a:r>
                      <a:endParaRPr lang="en-US" sz="1200" b="1" dirty="0">
                        <a:solidFill>
                          <a:srgbClr val="002060"/>
                        </a:solidFill>
                        <a:latin typeface="+mn-lt"/>
                        <a:ea typeface="Calibri"/>
                        <a:cs typeface="Arial"/>
                      </a:endParaRPr>
                    </a:p>
                  </a:txBody>
                  <a:tcPr marL="61205" marR="612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630237"/>
          </a:xfrm>
        </p:spPr>
        <p:txBody>
          <a:bodyPr>
            <a:noAutofit/>
          </a:bodyPr>
          <a:lstStyle/>
          <a:p>
            <a:r>
              <a:rPr lang="en-US" sz="2500" dirty="0" smtClean="0"/>
              <a:t>Causes of contractors’ failure upon contractors’ point of view.</a:t>
            </a:r>
            <a:endParaRPr lang="en-US" sz="2500" dirty="0"/>
          </a:p>
        </p:txBody>
      </p:sp>
      <p:graphicFrame>
        <p:nvGraphicFramePr>
          <p:cNvPr id="5" name="Table 4"/>
          <p:cNvGraphicFramePr>
            <a:graphicFrameLocks noGrp="1"/>
          </p:cNvGraphicFramePr>
          <p:nvPr/>
        </p:nvGraphicFramePr>
        <p:xfrm>
          <a:off x="1066800" y="1142999"/>
          <a:ext cx="6934200" cy="4800600"/>
        </p:xfrm>
        <a:graphic>
          <a:graphicData uri="http://schemas.openxmlformats.org/drawingml/2006/table">
            <a:tbl>
              <a:tblPr/>
              <a:tblGrid>
                <a:gridCol w="3736993"/>
                <a:gridCol w="585463"/>
                <a:gridCol w="1631821"/>
                <a:gridCol w="979923"/>
              </a:tblGrid>
              <a:tr h="551760">
                <a:tc>
                  <a:txBody>
                    <a:bodyPr/>
                    <a:lstStyle/>
                    <a:p>
                      <a:pPr algn="ctr" fontAlgn="b"/>
                      <a:r>
                        <a:rPr lang="en-US" sz="1400" b="1" i="0" u="none" strike="noStrike" dirty="0">
                          <a:solidFill>
                            <a:srgbClr val="002060"/>
                          </a:solidFill>
                          <a:latin typeface="+mn-lt"/>
                        </a:rPr>
                        <a:t>Managerial causes </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within group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r>
              <a:tr h="308090">
                <a:tc>
                  <a:txBody>
                    <a:bodyPr/>
                    <a:lstStyle/>
                    <a:p>
                      <a:pPr algn="ctr" fontAlgn="b"/>
                      <a:r>
                        <a:rPr lang="en-US" sz="1400" b="1" i="0" u="none" strike="noStrike">
                          <a:solidFill>
                            <a:srgbClr val="002060"/>
                          </a:solidFill>
                          <a:latin typeface="+mn-lt"/>
                        </a:rPr>
                        <a:t>lack of experience in the work</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90.27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Contractor negligence(time,contracts,money)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90.27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1760">
                <a:tc>
                  <a:txBody>
                    <a:bodyPr/>
                    <a:lstStyle/>
                    <a:p>
                      <a:pPr algn="ctr" fontAlgn="b"/>
                      <a:r>
                        <a:rPr lang="en-US" sz="1400" b="1" i="0" u="none" strike="noStrike">
                          <a:solidFill>
                            <a:srgbClr val="002060"/>
                          </a:solidFill>
                          <a:latin typeface="+mn-lt"/>
                        </a:rPr>
                        <a:t>Negligence labor productivity and improvement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84.86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dirty="0">
                          <a:solidFill>
                            <a:srgbClr val="002060"/>
                          </a:solidFill>
                          <a:latin typeface="+mn-lt"/>
                        </a:rPr>
                        <a:t>bad decisions in regulating company policy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82.16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company organization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79.46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Bad procurement practices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79.46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Negligence assigning project leader in the site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78.92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Claims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75.68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Lack of using project management techniques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74.05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owner absent from the company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73.51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Frauds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71.58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replace key personnel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68.11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090">
                <a:tc>
                  <a:txBody>
                    <a:bodyPr/>
                    <a:lstStyle/>
                    <a:p>
                      <a:pPr algn="ctr" fontAlgn="b"/>
                      <a:r>
                        <a:rPr lang="en-US" sz="1400" b="1" i="0" u="none" strike="noStrike">
                          <a:solidFill>
                            <a:srgbClr val="002060"/>
                          </a:solidFill>
                          <a:latin typeface="+mn-lt"/>
                        </a:rPr>
                        <a:t>Lack of using computer applications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65.95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36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a:t>
            </a:r>
            <a:endParaRPr lang="en-US" dirty="0"/>
          </a:p>
        </p:txBody>
      </p:sp>
      <p:graphicFrame>
        <p:nvGraphicFramePr>
          <p:cNvPr id="5" name="Table 4"/>
          <p:cNvGraphicFramePr>
            <a:graphicFrameLocks noGrp="1"/>
          </p:cNvGraphicFramePr>
          <p:nvPr/>
        </p:nvGraphicFramePr>
        <p:xfrm>
          <a:off x="1066799" y="1676400"/>
          <a:ext cx="6934200" cy="3809998"/>
        </p:xfrm>
        <a:graphic>
          <a:graphicData uri="http://schemas.openxmlformats.org/drawingml/2006/table">
            <a:tbl>
              <a:tblPr/>
              <a:tblGrid>
                <a:gridCol w="3736993"/>
                <a:gridCol w="585463"/>
                <a:gridCol w="1631821"/>
                <a:gridCol w="979923"/>
              </a:tblGrid>
              <a:tr h="776184">
                <a:tc>
                  <a:txBody>
                    <a:bodyPr/>
                    <a:lstStyle/>
                    <a:p>
                      <a:pPr algn="ctr" fontAlgn="b"/>
                      <a:r>
                        <a:rPr lang="en-US" sz="1400" b="1" i="0" u="none" strike="noStrike" dirty="0">
                          <a:solidFill>
                            <a:srgbClr val="002060"/>
                          </a:solidFill>
                          <a:latin typeface="+mn-lt"/>
                        </a:rPr>
                        <a:t>Financial causes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within group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r>
              <a:tr h="433402">
                <a:tc>
                  <a:txBody>
                    <a:bodyPr/>
                    <a:lstStyle/>
                    <a:p>
                      <a:pPr algn="ctr" fontAlgn="b"/>
                      <a:r>
                        <a:rPr lang="en-US" sz="1400" b="1" i="0" u="none" strike="noStrike">
                          <a:solidFill>
                            <a:srgbClr val="002060"/>
                          </a:solidFill>
                          <a:latin typeface="+mn-lt"/>
                        </a:rPr>
                        <a:t>poor estimation practices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86.49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02">
                <a:tc>
                  <a:txBody>
                    <a:bodyPr/>
                    <a:lstStyle/>
                    <a:p>
                      <a:pPr algn="ctr" fontAlgn="b"/>
                      <a:r>
                        <a:rPr lang="en-US" sz="1400" b="1" i="0" u="none" strike="noStrike">
                          <a:solidFill>
                            <a:srgbClr val="002060"/>
                          </a:solidFill>
                          <a:latin typeface="+mn-lt"/>
                        </a:rPr>
                        <a:t>low margin profit due to competition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83.24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02">
                <a:tc>
                  <a:txBody>
                    <a:bodyPr/>
                    <a:lstStyle/>
                    <a:p>
                      <a:pPr algn="ctr" fontAlgn="b"/>
                      <a:r>
                        <a:rPr lang="en-US" sz="1400" b="1" i="0" u="none" strike="noStrike">
                          <a:solidFill>
                            <a:srgbClr val="002060"/>
                          </a:solidFill>
                          <a:latin typeface="+mn-lt"/>
                        </a:rPr>
                        <a:t>cash flow management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78.92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02">
                <a:tc>
                  <a:txBody>
                    <a:bodyPr/>
                    <a:lstStyle/>
                    <a:p>
                      <a:pPr algn="ctr" fontAlgn="b"/>
                      <a:r>
                        <a:rPr lang="en-US" sz="1400" b="1" i="0" u="none" strike="noStrike">
                          <a:solidFill>
                            <a:srgbClr val="002060"/>
                          </a:solidFill>
                          <a:latin typeface="+mn-lt"/>
                        </a:rPr>
                        <a:t>financial problems in bill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74.05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02">
                <a:tc>
                  <a:txBody>
                    <a:bodyPr/>
                    <a:lstStyle/>
                    <a:p>
                      <a:pPr algn="ctr" fontAlgn="b"/>
                      <a:r>
                        <a:rPr lang="en-US" sz="1400" b="1" i="0" u="none" strike="noStrike">
                          <a:solidFill>
                            <a:srgbClr val="002060"/>
                          </a:solidFill>
                          <a:latin typeface="+mn-lt"/>
                        </a:rPr>
                        <a:t>evaluate project profit in one fiscal year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70.81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02">
                <a:tc>
                  <a:txBody>
                    <a:bodyPr/>
                    <a:lstStyle/>
                    <a:p>
                      <a:pPr algn="ctr" fontAlgn="b"/>
                      <a:r>
                        <a:rPr lang="en-US" sz="1400" b="1" i="0" u="none" strike="noStrike">
                          <a:solidFill>
                            <a:srgbClr val="002060"/>
                          </a:solidFill>
                          <a:latin typeface="+mn-lt"/>
                        </a:rPr>
                        <a:t>controlling equipment cost and usage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68.65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402">
                <a:tc>
                  <a:txBody>
                    <a:bodyPr/>
                    <a:lstStyle/>
                    <a:p>
                      <a:pPr algn="ctr" fontAlgn="b"/>
                      <a:r>
                        <a:rPr lang="en-US" sz="1400" b="1" i="0" u="none" strike="noStrike">
                          <a:solidFill>
                            <a:srgbClr val="002060"/>
                          </a:solidFill>
                          <a:latin typeface="+mn-lt"/>
                        </a:rPr>
                        <a:t>employee benefits and compensations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67.03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34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59" name="AutoShape 31"/>
          <p:cNvSpPr>
            <a:spLocks noChangeArrowheads="1"/>
          </p:cNvSpPr>
          <p:nvPr/>
        </p:nvSpPr>
        <p:spPr bwMode="gray">
          <a:xfrm>
            <a:off x="2819400" y="3395662"/>
            <a:ext cx="4343400" cy="457200"/>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b="1" dirty="0" smtClean="0"/>
              <a:t>Conclusion and Recommendation</a:t>
            </a:r>
            <a:endParaRPr lang="en-US" b="1" dirty="0"/>
          </a:p>
        </p:txBody>
      </p:sp>
      <p:sp>
        <p:nvSpPr>
          <p:cNvPr id="99330" name="Rectangle 2"/>
          <p:cNvSpPr>
            <a:spLocks noGrp="1" noChangeArrowheads="1"/>
          </p:cNvSpPr>
          <p:nvPr>
            <p:ph type="title"/>
          </p:nvPr>
        </p:nvSpPr>
        <p:spPr/>
        <p:txBody>
          <a:bodyPr>
            <a:normAutofit fontScale="90000"/>
          </a:bodyPr>
          <a:lstStyle/>
          <a:p>
            <a:r>
              <a:rPr lang="en-US" dirty="0" smtClean="0"/>
              <a:t>Agenda</a:t>
            </a:r>
            <a:endParaRPr lang="en-US" dirty="0"/>
          </a:p>
        </p:txBody>
      </p:sp>
      <p:sp>
        <p:nvSpPr>
          <p:cNvPr id="99351" name="AutoShape 23"/>
          <p:cNvSpPr>
            <a:spLocks noChangeArrowheads="1"/>
          </p:cNvSpPr>
          <p:nvPr/>
        </p:nvSpPr>
        <p:spPr bwMode="gray">
          <a:xfrm>
            <a:off x="2819400" y="1871662"/>
            <a:ext cx="4343400" cy="457200"/>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en-US" b="1" dirty="0" smtClean="0"/>
              <a:t> Research Methodology</a:t>
            </a:r>
            <a:endParaRPr lang="en-US" dirty="0"/>
          </a:p>
        </p:txBody>
      </p:sp>
      <p:sp>
        <p:nvSpPr>
          <p:cNvPr id="99352" name="AutoShape 24"/>
          <p:cNvSpPr>
            <a:spLocks noChangeArrowheads="1"/>
          </p:cNvSpPr>
          <p:nvPr/>
        </p:nvSpPr>
        <p:spPr bwMode="gray">
          <a:xfrm>
            <a:off x="2438400" y="1752600"/>
            <a:ext cx="685800" cy="685800"/>
          </a:xfrm>
          <a:prstGeom prst="diamond">
            <a:avLst/>
          </a:prstGeom>
          <a:ln>
            <a:headEnd/>
            <a:tailEnd/>
          </a:ln>
        </p:spPr>
        <p:style>
          <a:lnRef idx="3">
            <a:schemeClr val="lt1"/>
          </a:lnRef>
          <a:fillRef idx="1">
            <a:schemeClr val="accent4"/>
          </a:fillRef>
          <a:effectRef idx="1">
            <a:schemeClr val="accent4"/>
          </a:effectRef>
          <a:fontRef idx="minor">
            <a:schemeClr val="lt1"/>
          </a:fontRef>
        </p:style>
        <p:txBody>
          <a:bodyPr wrap="none" anchor="ctr"/>
          <a:lstStyle/>
          <a:p>
            <a:endParaRPr lang="en-US" dirty="0"/>
          </a:p>
        </p:txBody>
      </p:sp>
      <p:sp>
        <p:nvSpPr>
          <p:cNvPr id="99354" name="Text Box 26"/>
          <p:cNvSpPr txBox="1">
            <a:spLocks noChangeArrowheads="1"/>
          </p:cNvSpPr>
          <p:nvPr/>
        </p:nvSpPr>
        <p:spPr bwMode="gray">
          <a:xfrm>
            <a:off x="2591300" y="1851026"/>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2</a:t>
            </a:r>
            <a:endParaRPr lang="en-US" sz="2400" dirty="0">
              <a:solidFill>
                <a:srgbClr val="FEFEFE"/>
              </a:solidFill>
            </a:endParaRPr>
          </a:p>
        </p:txBody>
      </p:sp>
      <p:sp>
        <p:nvSpPr>
          <p:cNvPr id="99355" name="AutoShape 27"/>
          <p:cNvSpPr>
            <a:spLocks noChangeArrowheads="1"/>
          </p:cNvSpPr>
          <p:nvPr/>
        </p:nvSpPr>
        <p:spPr bwMode="gray">
          <a:xfrm>
            <a:off x="2819400" y="2633662"/>
            <a:ext cx="4343400" cy="45720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en-US" b="1" dirty="0" smtClean="0"/>
              <a:t>Data Analysis and Results</a:t>
            </a:r>
            <a:endParaRPr lang="en-US" dirty="0"/>
          </a:p>
        </p:txBody>
      </p:sp>
      <p:sp>
        <p:nvSpPr>
          <p:cNvPr id="99356" name="AutoShape 28"/>
          <p:cNvSpPr>
            <a:spLocks noChangeArrowheads="1"/>
          </p:cNvSpPr>
          <p:nvPr/>
        </p:nvSpPr>
        <p:spPr bwMode="gray">
          <a:xfrm>
            <a:off x="2438400" y="2514600"/>
            <a:ext cx="685800" cy="685800"/>
          </a:xfrm>
          <a:prstGeom prst="diamond">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en-US" dirty="0"/>
          </a:p>
        </p:txBody>
      </p:sp>
      <p:sp>
        <p:nvSpPr>
          <p:cNvPr id="99358" name="Text Box 30"/>
          <p:cNvSpPr txBox="1">
            <a:spLocks noChangeArrowheads="1"/>
          </p:cNvSpPr>
          <p:nvPr/>
        </p:nvSpPr>
        <p:spPr bwMode="gray">
          <a:xfrm>
            <a:off x="2591300" y="2613026"/>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3</a:t>
            </a:r>
            <a:endParaRPr lang="en-US" sz="2400" dirty="0">
              <a:solidFill>
                <a:srgbClr val="FEFEFE"/>
              </a:solidFill>
            </a:endParaRPr>
          </a:p>
        </p:txBody>
      </p:sp>
      <p:sp>
        <p:nvSpPr>
          <p:cNvPr id="99360" name="AutoShape 32"/>
          <p:cNvSpPr>
            <a:spLocks noChangeArrowheads="1"/>
          </p:cNvSpPr>
          <p:nvPr/>
        </p:nvSpPr>
        <p:spPr bwMode="gray">
          <a:xfrm>
            <a:off x="2438400" y="3276600"/>
            <a:ext cx="685800" cy="685800"/>
          </a:xfrm>
          <a:prstGeom prst="diamond">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endParaRPr lang="en-US" dirty="0"/>
          </a:p>
        </p:txBody>
      </p:sp>
      <p:sp>
        <p:nvSpPr>
          <p:cNvPr id="99362" name="Text Box 34"/>
          <p:cNvSpPr txBox="1">
            <a:spLocks noChangeArrowheads="1"/>
          </p:cNvSpPr>
          <p:nvPr/>
        </p:nvSpPr>
        <p:spPr bwMode="gray">
          <a:xfrm>
            <a:off x="2591300" y="3375026"/>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4</a:t>
            </a:r>
            <a:endParaRPr lang="en-US" sz="2400" dirty="0">
              <a:solidFill>
                <a:srgbClr val="FEFEFE"/>
              </a:solidFill>
            </a:endParaRPr>
          </a:p>
        </p:txBody>
      </p:sp>
      <p:sp>
        <p:nvSpPr>
          <p:cNvPr id="20" name="AutoShape 23"/>
          <p:cNvSpPr>
            <a:spLocks noChangeArrowheads="1"/>
          </p:cNvSpPr>
          <p:nvPr/>
        </p:nvSpPr>
        <p:spPr bwMode="gray">
          <a:xfrm>
            <a:off x="2819400" y="1143000"/>
            <a:ext cx="4343400" cy="4572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r>
              <a:rPr lang="en-US" b="1" dirty="0" smtClean="0"/>
              <a:t>Introduction of study</a:t>
            </a:r>
            <a:endParaRPr lang="en-US" dirty="0" smtClean="0"/>
          </a:p>
        </p:txBody>
      </p:sp>
      <p:sp>
        <p:nvSpPr>
          <p:cNvPr id="21" name="AutoShape 24"/>
          <p:cNvSpPr>
            <a:spLocks noChangeArrowheads="1"/>
          </p:cNvSpPr>
          <p:nvPr/>
        </p:nvSpPr>
        <p:spPr bwMode="gray">
          <a:xfrm>
            <a:off x="2425700" y="990600"/>
            <a:ext cx="685800" cy="685800"/>
          </a:xfrm>
          <a:prstGeom prst="diamond">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endParaRPr lang="en-US" dirty="0"/>
          </a:p>
        </p:txBody>
      </p:sp>
      <p:sp>
        <p:nvSpPr>
          <p:cNvPr id="22" name="Text Box 26"/>
          <p:cNvSpPr txBox="1">
            <a:spLocks noChangeArrowheads="1"/>
          </p:cNvSpPr>
          <p:nvPr/>
        </p:nvSpPr>
        <p:spPr bwMode="gray">
          <a:xfrm>
            <a:off x="2591300" y="1139827"/>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1</a:t>
            </a:r>
            <a:endParaRPr lang="en-US" sz="2400" dirty="0">
              <a:solidFill>
                <a:srgbClr val="FEFEFE"/>
              </a:solidFill>
            </a:endParaRPr>
          </a:p>
        </p:txBody>
      </p:sp>
      <p:sp>
        <p:nvSpPr>
          <p:cNvPr id="24" name="Text Box 38"/>
          <p:cNvSpPr txBox="1">
            <a:spLocks noChangeArrowheads="1"/>
          </p:cNvSpPr>
          <p:nvPr/>
        </p:nvSpPr>
        <p:spPr bwMode="gray">
          <a:xfrm>
            <a:off x="2591300" y="4144964"/>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a:solidFill>
                  <a:srgbClr val="FEFEFE"/>
                </a:solidFill>
              </a:rPr>
              <a:t>4</a:t>
            </a:r>
          </a:p>
        </p:txBody>
      </p:sp>
      <p:sp>
        <p:nvSpPr>
          <p:cNvPr id="26" name="Text Box 38"/>
          <p:cNvSpPr txBox="1">
            <a:spLocks noChangeArrowheads="1"/>
          </p:cNvSpPr>
          <p:nvPr/>
        </p:nvSpPr>
        <p:spPr bwMode="gray">
          <a:xfrm>
            <a:off x="2591300" y="4183064"/>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6</a:t>
            </a:r>
            <a:endParaRPr lang="en-US" sz="2400" dirty="0">
              <a:solidFill>
                <a:srgbClr val="FEFEFE"/>
              </a:solidFill>
            </a:endParaRPr>
          </a:p>
        </p:txBody>
      </p:sp>
      <p:sp>
        <p:nvSpPr>
          <p:cNvPr id="31" name="Text Box 34"/>
          <p:cNvSpPr txBox="1">
            <a:spLocks noChangeArrowheads="1"/>
          </p:cNvSpPr>
          <p:nvPr/>
        </p:nvSpPr>
        <p:spPr bwMode="gray">
          <a:xfrm>
            <a:off x="2591300" y="4195765"/>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5</a:t>
            </a:r>
            <a:endParaRPr lang="en-US" sz="2400" dirty="0">
              <a:solidFill>
                <a:srgbClr val="FEFEFE"/>
              </a:solidFill>
            </a:endParaRPr>
          </a:p>
        </p:txBody>
      </p:sp>
      <p:sp>
        <p:nvSpPr>
          <p:cNvPr id="43" name="Text Box 26"/>
          <p:cNvSpPr txBox="1">
            <a:spLocks noChangeArrowheads="1"/>
          </p:cNvSpPr>
          <p:nvPr/>
        </p:nvSpPr>
        <p:spPr bwMode="gray">
          <a:xfrm>
            <a:off x="2604000" y="4949827"/>
            <a:ext cx="356188" cy="461665"/>
          </a:xfrm>
          <a:prstGeom prst="rect">
            <a:avLst/>
          </a:prstGeom>
          <a:noFill/>
          <a:ln w="9525" algn="ctr">
            <a:noFill/>
            <a:miter lim="800000"/>
            <a:headEnd/>
            <a:tailEnd/>
          </a:ln>
          <a:effectLst/>
        </p:spPr>
        <p:txBody>
          <a:bodyPr wrap="none">
            <a:spAutoFit/>
          </a:bodyPr>
          <a:lstStyle/>
          <a:p>
            <a:pPr algn="ctr" eaLnBrk="0" hangingPunct="0"/>
            <a:r>
              <a:rPr lang="en-US" sz="2400" dirty="0" smtClean="0">
                <a:solidFill>
                  <a:srgbClr val="FEFEFE"/>
                </a:solidFill>
              </a:rPr>
              <a:t>6</a:t>
            </a:r>
            <a:endParaRPr lang="en-US" sz="2400" dirty="0">
              <a:solidFill>
                <a:srgbClr val="FEFEFE"/>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ox(in)">
                                      <p:cBhvr>
                                        <p:cTn id="7" dur="500"/>
                                        <p:tgtEl>
                                          <p:spTgt spid="2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ox(in)">
                                      <p:cBhvr>
                                        <p:cTn id="10" dur="500"/>
                                        <p:tgtEl>
                                          <p:spTgt spid="2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ox(in)">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99351"/>
                                        </p:tgtEl>
                                        <p:attrNameLst>
                                          <p:attrName>style.visibility</p:attrName>
                                        </p:attrNameLst>
                                      </p:cBhvr>
                                      <p:to>
                                        <p:strVal val="visible"/>
                                      </p:to>
                                    </p:set>
                                    <p:animEffect transition="in" filter="box(in)">
                                      <p:cBhvr>
                                        <p:cTn id="18" dur="500"/>
                                        <p:tgtEl>
                                          <p:spTgt spid="99351"/>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99352"/>
                                        </p:tgtEl>
                                        <p:attrNameLst>
                                          <p:attrName>style.visibility</p:attrName>
                                        </p:attrNameLst>
                                      </p:cBhvr>
                                      <p:to>
                                        <p:strVal val="visible"/>
                                      </p:to>
                                    </p:set>
                                    <p:animEffect transition="in" filter="box(in)">
                                      <p:cBhvr>
                                        <p:cTn id="21" dur="500"/>
                                        <p:tgtEl>
                                          <p:spTgt spid="99352"/>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99354"/>
                                        </p:tgtEl>
                                        <p:attrNameLst>
                                          <p:attrName>style.visibility</p:attrName>
                                        </p:attrNameLst>
                                      </p:cBhvr>
                                      <p:to>
                                        <p:strVal val="visible"/>
                                      </p:to>
                                    </p:set>
                                    <p:animEffect transition="in" filter="box(in)">
                                      <p:cBhvr>
                                        <p:cTn id="24" dur="500"/>
                                        <p:tgtEl>
                                          <p:spTgt spid="99354"/>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99355"/>
                                        </p:tgtEl>
                                        <p:attrNameLst>
                                          <p:attrName>style.visibility</p:attrName>
                                        </p:attrNameLst>
                                      </p:cBhvr>
                                      <p:to>
                                        <p:strVal val="visible"/>
                                      </p:to>
                                    </p:set>
                                    <p:animEffect transition="in" filter="box(in)">
                                      <p:cBhvr>
                                        <p:cTn id="29" dur="500"/>
                                        <p:tgtEl>
                                          <p:spTgt spid="99355"/>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99356"/>
                                        </p:tgtEl>
                                        <p:attrNameLst>
                                          <p:attrName>style.visibility</p:attrName>
                                        </p:attrNameLst>
                                      </p:cBhvr>
                                      <p:to>
                                        <p:strVal val="visible"/>
                                      </p:to>
                                    </p:set>
                                    <p:animEffect transition="in" filter="box(in)">
                                      <p:cBhvr>
                                        <p:cTn id="32" dur="500"/>
                                        <p:tgtEl>
                                          <p:spTgt spid="99356"/>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99358"/>
                                        </p:tgtEl>
                                        <p:attrNameLst>
                                          <p:attrName>style.visibility</p:attrName>
                                        </p:attrNameLst>
                                      </p:cBhvr>
                                      <p:to>
                                        <p:strVal val="visible"/>
                                      </p:to>
                                    </p:set>
                                    <p:animEffect transition="in" filter="box(in)">
                                      <p:cBhvr>
                                        <p:cTn id="35" dur="500"/>
                                        <p:tgtEl>
                                          <p:spTgt spid="99358"/>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99359"/>
                                        </p:tgtEl>
                                        <p:attrNameLst>
                                          <p:attrName>style.visibility</p:attrName>
                                        </p:attrNameLst>
                                      </p:cBhvr>
                                      <p:to>
                                        <p:strVal val="visible"/>
                                      </p:to>
                                    </p:set>
                                    <p:animEffect transition="in" filter="box(in)">
                                      <p:cBhvr>
                                        <p:cTn id="40" dur="500"/>
                                        <p:tgtEl>
                                          <p:spTgt spid="99359"/>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99360"/>
                                        </p:tgtEl>
                                        <p:attrNameLst>
                                          <p:attrName>style.visibility</p:attrName>
                                        </p:attrNameLst>
                                      </p:cBhvr>
                                      <p:to>
                                        <p:strVal val="visible"/>
                                      </p:to>
                                    </p:set>
                                    <p:animEffect transition="in" filter="box(in)">
                                      <p:cBhvr>
                                        <p:cTn id="43" dur="500"/>
                                        <p:tgtEl>
                                          <p:spTgt spid="99360"/>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99362"/>
                                        </p:tgtEl>
                                        <p:attrNameLst>
                                          <p:attrName>style.visibility</p:attrName>
                                        </p:attrNameLst>
                                      </p:cBhvr>
                                      <p:to>
                                        <p:strVal val="visible"/>
                                      </p:to>
                                    </p:set>
                                    <p:animEffect transition="in" filter="box(in)">
                                      <p:cBhvr>
                                        <p:cTn id="46" dur="500"/>
                                        <p:tgtEl>
                                          <p:spTgt spid="99362"/>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ox(in)">
                                      <p:cBhvr>
                                        <p:cTn id="51" dur="500"/>
                                        <p:tgtEl>
                                          <p:spTgt spid="24"/>
                                        </p:tgtEl>
                                      </p:cBhvr>
                                    </p:animEffect>
                                  </p:childTnLst>
                                </p:cTn>
                              </p:par>
                              <p:par>
                                <p:cTn id="52" presetID="4" presetClass="entr" presetSubtype="16"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box(in)">
                                      <p:cBhvr>
                                        <p:cTn id="54" dur="500"/>
                                        <p:tgtEl>
                                          <p:spTgt spid="26"/>
                                        </p:tgtEl>
                                      </p:cBhvr>
                                    </p:animEffect>
                                  </p:childTnLst>
                                </p:cTn>
                              </p:par>
                              <p:par>
                                <p:cTn id="55" presetID="4" presetClass="entr" presetSubtype="16"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box(in)">
                                      <p:cBhvr>
                                        <p:cTn id="57" dur="500"/>
                                        <p:tgtEl>
                                          <p:spTgt spid="31"/>
                                        </p:tgtEl>
                                      </p:cBhvr>
                                    </p:animEffect>
                                  </p:childTnLst>
                                </p:cTn>
                              </p:par>
                              <p:par>
                                <p:cTn id="58" presetID="4" presetClass="entr" presetSubtype="16"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box(in)">
                                      <p:cBhvr>
                                        <p:cTn id="6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59" grpId="0" animBg="1"/>
      <p:bldP spid="99351" grpId="0" animBg="1"/>
      <p:bldP spid="99352" grpId="0" animBg="1"/>
      <p:bldP spid="99354" grpId="0"/>
      <p:bldP spid="99355" grpId="0" animBg="1"/>
      <p:bldP spid="99356" grpId="0" animBg="1"/>
      <p:bldP spid="99358" grpId="0"/>
      <p:bldP spid="99360" grpId="0" animBg="1"/>
      <p:bldP spid="99362" grpId="0"/>
      <p:bldP spid="20" grpId="0" animBg="1"/>
      <p:bldP spid="21" grpId="0" animBg="1"/>
      <p:bldP spid="22" grpId="0"/>
      <p:bldP spid="24" grpId="0"/>
      <p:bldP spid="26" grpId="0"/>
      <p:bldP spid="31"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a:t>
            </a:r>
            <a:endParaRPr lang="en-US" dirty="0"/>
          </a:p>
        </p:txBody>
      </p:sp>
      <p:graphicFrame>
        <p:nvGraphicFramePr>
          <p:cNvPr id="5" name="Table 4"/>
          <p:cNvGraphicFramePr>
            <a:graphicFrameLocks noGrp="1"/>
          </p:cNvGraphicFramePr>
          <p:nvPr/>
        </p:nvGraphicFramePr>
        <p:xfrm>
          <a:off x="1295400" y="1600200"/>
          <a:ext cx="6553201" cy="3733799"/>
        </p:xfrm>
        <a:graphic>
          <a:graphicData uri="http://schemas.openxmlformats.org/drawingml/2006/table">
            <a:tbl>
              <a:tblPr/>
              <a:tblGrid>
                <a:gridCol w="3531664"/>
                <a:gridCol w="553295"/>
                <a:gridCol w="1542161"/>
                <a:gridCol w="926081"/>
              </a:tblGrid>
              <a:tr h="760661">
                <a:tc>
                  <a:txBody>
                    <a:bodyPr/>
                    <a:lstStyle/>
                    <a:p>
                      <a:pPr algn="ctr" fontAlgn="b"/>
                      <a:r>
                        <a:rPr lang="en-US" sz="1400" b="1" i="0" u="none" strike="noStrike" dirty="0">
                          <a:solidFill>
                            <a:srgbClr val="002060"/>
                          </a:solidFill>
                          <a:latin typeface="+mn-lt"/>
                        </a:rPr>
                        <a:t>Expansion causes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within group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r>
              <a:tr h="424734">
                <a:tc>
                  <a:txBody>
                    <a:bodyPr/>
                    <a:lstStyle/>
                    <a:p>
                      <a:pPr algn="ctr" fontAlgn="b"/>
                      <a:r>
                        <a:rPr lang="en-US" sz="1400" b="1" i="0" u="none" strike="noStrike">
                          <a:solidFill>
                            <a:srgbClr val="002060"/>
                          </a:solidFill>
                          <a:latin typeface="+mn-lt"/>
                        </a:rPr>
                        <a:t>increased size of projects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78.38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34">
                <a:tc>
                  <a:txBody>
                    <a:bodyPr/>
                    <a:lstStyle/>
                    <a:p>
                      <a:pPr algn="ctr" fontAlgn="b"/>
                      <a:r>
                        <a:rPr lang="en-US" sz="1400" b="1" i="0" u="none" strike="noStrike">
                          <a:solidFill>
                            <a:srgbClr val="002060"/>
                          </a:solidFill>
                          <a:latin typeface="+mn-lt"/>
                        </a:rPr>
                        <a:t>increased number of projects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75.68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34">
                <a:tc>
                  <a:txBody>
                    <a:bodyPr/>
                    <a:lstStyle/>
                    <a:p>
                      <a:pPr algn="ctr" fontAlgn="b"/>
                      <a:r>
                        <a:rPr lang="en-US" sz="1400" b="1" i="0" u="none" strike="noStrike" dirty="0">
                          <a:solidFill>
                            <a:srgbClr val="002060"/>
                          </a:solidFill>
                          <a:latin typeface="+mn-lt"/>
                        </a:rPr>
                        <a:t>change in the type of work</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72.43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34">
                <a:tc>
                  <a:txBody>
                    <a:bodyPr/>
                    <a:lstStyle/>
                    <a:p>
                      <a:pPr algn="ctr" fontAlgn="b"/>
                      <a:r>
                        <a:rPr lang="en-US" sz="1400" b="1" i="0" u="none" strike="noStrike">
                          <a:solidFill>
                            <a:srgbClr val="002060"/>
                          </a:solidFill>
                          <a:latin typeface="+mn-lt"/>
                        </a:rPr>
                        <a:t>lack of managerial development or maturity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71.35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34">
                <a:tc>
                  <a:txBody>
                    <a:bodyPr/>
                    <a:lstStyle/>
                    <a:p>
                      <a:pPr algn="ctr" fontAlgn="b"/>
                      <a:r>
                        <a:rPr lang="en-US" sz="1400" b="1" i="0" u="none" strike="noStrike">
                          <a:solidFill>
                            <a:srgbClr val="002060"/>
                          </a:solidFill>
                          <a:latin typeface="+mn-lt"/>
                        </a:rPr>
                        <a:t>expansion into new geographic locations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69.73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34">
                <a:tc>
                  <a:txBody>
                    <a:bodyPr/>
                    <a:lstStyle/>
                    <a:p>
                      <a:pPr algn="ctr" fontAlgn="b"/>
                      <a:r>
                        <a:rPr lang="en-US" sz="1400" b="1" i="0" u="none" strike="noStrike">
                          <a:solidFill>
                            <a:srgbClr val="002060"/>
                          </a:solidFill>
                          <a:latin typeface="+mn-lt"/>
                        </a:rPr>
                        <a:t>change from private to public or vice versa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62.16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734">
                <a:tc>
                  <a:txBody>
                    <a:bodyPr/>
                    <a:lstStyle/>
                    <a:p>
                      <a:pPr algn="ctr" fontAlgn="b"/>
                      <a:r>
                        <a:rPr lang="en-US" sz="1400" b="1" i="0" u="none" strike="noStrike">
                          <a:solidFill>
                            <a:srgbClr val="002060"/>
                          </a:solidFill>
                          <a:latin typeface="+mn-lt"/>
                        </a:rPr>
                        <a:t>opening a regional office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58.38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39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a:t>
            </a:r>
            <a:endParaRPr lang="en-US" dirty="0"/>
          </a:p>
        </p:txBody>
      </p:sp>
      <p:graphicFrame>
        <p:nvGraphicFramePr>
          <p:cNvPr id="5" name="Table 4"/>
          <p:cNvGraphicFramePr>
            <a:graphicFrameLocks noGrp="1"/>
          </p:cNvGraphicFramePr>
          <p:nvPr/>
        </p:nvGraphicFramePr>
        <p:xfrm>
          <a:off x="914400" y="1676400"/>
          <a:ext cx="7086600" cy="3505202"/>
        </p:xfrm>
        <a:graphic>
          <a:graphicData uri="http://schemas.openxmlformats.org/drawingml/2006/table">
            <a:tbl>
              <a:tblPr/>
              <a:tblGrid>
                <a:gridCol w="3819125"/>
                <a:gridCol w="598330"/>
                <a:gridCol w="1667685"/>
                <a:gridCol w="1001460"/>
              </a:tblGrid>
              <a:tr h="1084026">
                <a:tc>
                  <a:txBody>
                    <a:bodyPr/>
                    <a:lstStyle/>
                    <a:p>
                      <a:pPr algn="ctr" fontAlgn="b"/>
                      <a:r>
                        <a:rPr lang="en-US" sz="1600" b="1" i="0" u="none" strike="noStrike" dirty="0">
                          <a:solidFill>
                            <a:srgbClr val="002060"/>
                          </a:solidFill>
                          <a:latin typeface="+mn-lt"/>
                        </a:rPr>
                        <a:t> ENVIRONMENTAL CAUSES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2060"/>
                          </a:solidFill>
                          <a:latin typeface="+mn-lt"/>
                        </a:rPr>
                        <a:t>RII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2060"/>
                          </a:solidFill>
                          <a:latin typeface="+mn-lt"/>
                        </a:rPr>
                        <a:t>Rank within group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2060"/>
                          </a:solidFill>
                          <a:latin typeface="+mn-lt"/>
                        </a:rPr>
                        <a:t>Rank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r>
              <a:tr h="605294">
                <a:tc>
                  <a:txBody>
                    <a:bodyPr/>
                    <a:lstStyle/>
                    <a:p>
                      <a:pPr algn="ctr" fontAlgn="b"/>
                      <a:r>
                        <a:rPr lang="en-US" sz="1600" b="1" i="0" u="none" strike="noStrike">
                          <a:solidFill>
                            <a:srgbClr val="002060"/>
                          </a:solidFill>
                          <a:latin typeface="+mn-lt"/>
                        </a:rPr>
                        <a:t>National economic slump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85.95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5294">
                <a:tc>
                  <a:txBody>
                    <a:bodyPr/>
                    <a:lstStyle/>
                    <a:p>
                      <a:pPr algn="ctr" fontAlgn="b"/>
                      <a:r>
                        <a:rPr lang="en-US" sz="1600" b="1" i="0" u="none" strike="noStrike">
                          <a:solidFill>
                            <a:srgbClr val="002060"/>
                          </a:solidFill>
                          <a:latin typeface="+mn-lt"/>
                        </a:rPr>
                        <a:t>construction industry regulations in Palestine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75.14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5294">
                <a:tc>
                  <a:txBody>
                    <a:bodyPr/>
                    <a:lstStyle/>
                    <a:p>
                      <a:pPr algn="ctr" fontAlgn="b"/>
                      <a:r>
                        <a:rPr lang="en-US" sz="1600" b="1" i="0" u="none" strike="noStrike" dirty="0">
                          <a:solidFill>
                            <a:srgbClr val="002060"/>
                          </a:solidFill>
                          <a:latin typeface="+mn-lt"/>
                        </a:rPr>
                        <a:t>owner involvement in construction phase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63.78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5294">
                <a:tc>
                  <a:txBody>
                    <a:bodyPr/>
                    <a:lstStyle/>
                    <a:p>
                      <a:pPr algn="ctr" fontAlgn="b"/>
                      <a:r>
                        <a:rPr lang="en-US" sz="1600" b="1" i="0" u="none" strike="noStrike">
                          <a:solidFill>
                            <a:srgbClr val="002060"/>
                          </a:solidFill>
                          <a:latin typeface="+mn-lt"/>
                        </a:rPr>
                        <a:t>bad weather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56.22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2060"/>
                          </a:solidFill>
                          <a:latin typeface="+mn-lt"/>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rgbClr val="002060"/>
                          </a:solidFill>
                          <a:latin typeface="+mn-lt"/>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a:t>
            </a:r>
            <a:endParaRPr lang="en-US" dirty="0"/>
          </a:p>
        </p:txBody>
      </p:sp>
      <p:graphicFrame>
        <p:nvGraphicFramePr>
          <p:cNvPr id="5" name="Table 4"/>
          <p:cNvGraphicFramePr>
            <a:graphicFrameLocks noGrp="1"/>
          </p:cNvGraphicFramePr>
          <p:nvPr/>
        </p:nvGraphicFramePr>
        <p:xfrm>
          <a:off x="1066800" y="1524001"/>
          <a:ext cx="7162799" cy="3962398"/>
        </p:xfrm>
        <a:graphic>
          <a:graphicData uri="http://schemas.openxmlformats.org/drawingml/2006/table">
            <a:tbl>
              <a:tblPr/>
              <a:tblGrid>
                <a:gridCol w="3860190"/>
                <a:gridCol w="604764"/>
                <a:gridCol w="1685617"/>
                <a:gridCol w="1012228"/>
              </a:tblGrid>
              <a:tr h="612711">
                <a:tc>
                  <a:txBody>
                    <a:bodyPr/>
                    <a:lstStyle/>
                    <a:p>
                      <a:pPr algn="ctr" fontAlgn="b"/>
                      <a:r>
                        <a:rPr lang="en-US" sz="1400" b="1" i="0" u="none" strike="noStrike" dirty="0" smtClean="0">
                          <a:solidFill>
                            <a:srgbClr val="002060"/>
                          </a:solidFill>
                          <a:latin typeface="+mn-lt"/>
                        </a:rPr>
                        <a:t>POLITICAL CAUSES</a:t>
                      </a:r>
                      <a:endParaRPr lang="en-US" sz="1400" b="1" i="0" u="none" strike="noStrike" dirty="0">
                        <a:solidFill>
                          <a:srgbClr val="002060"/>
                        </a:solidFill>
                        <a:latin typeface="+mn-lt"/>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within group</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2060"/>
                          </a:solidFill>
                          <a:latin typeface="+mn-lt"/>
                        </a:rPr>
                        <a:t>Rank 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5A5A5"/>
                    </a:solidFill>
                  </a:tcPr>
                </a:tc>
              </a:tr>
              <a:tr h="342122">
                <a:tc>
                  <a:txBody>
                    <a:bodyPr/>
                    <a:lstStyle/>
                    <a:p>
                      <a:pPr algn="ctr" fontAlgn="b"/>
                      <a:r>
                        <a:rPr lang="en-US" sz="1400" b="1" i="0" u="none" strike="noStrike">
                          <a:solidFill>
                            <a:srgbClr val="002060"/>
                          </a:solidFill>
                          <a:latin typeface="+mn-lt"/>
                        </a:rPr>
                        <a:t>Delay in collecting debt from donors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85.41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a:solidFill>
                            <a:srgbClr val="002060"/>
                          </a:solidFill>
                          <a:latin typeface="+mn-lt"/>
                        </a:rPr>
                        <a:t>Border closure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a:solidFill>
                            <a:srgbClr val="002060"/>
                          </a:solidFill>
                          <a:latin typeface="+mn-lt"/>
                        </a:rPr>
                        <a:t>Banks policy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76.76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a:solidFill>
                            <a:srgbClr val="002060"/>
                          </a:solidFill>
                          <a:latin typeface="+mn-lt"/>
                        </a:rPr>
                        <a:t>Limitations on material import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75.68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a:solidFill>
                            <a:srgbClr val="002060"/>
                          </a:solidFill>
                          <a:latin typeface="+mn-lt"/>
                        </a:rPr>
                        <a:t>Segmentation of West Bank</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73.51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dirty="0">
                          <a:solidFill>
                            <a:srgbClr val="002060"/>
                          </a:solidFill>
                          <a:latin typeface="+mn-lt"/>
                        </a:rPr>
                        <a:t>High cost of materials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73.51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a:solidFill>
                            <a:srgbClr val="002060"/>
                          </a:solidFill>
                          <a:latin typeface="+mn-lt"/>
                        </a:rPr>
                        <a:t>Lack of resources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71.89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711">
                <a:tc>
                  <a:txBody>
                    <a:bodyPr/>
                    <a:lstStyle/>
                    <a:p>
                      <a:pPr algn="ctr" fontAlgn="b"/>
                      <a:r>
                        <a:rPr lang="en-US" sz="1400" b="1" i="0" u="none" strike="noStrike">
                          <a:solidFill>
                            <a:srgbClr val="002060"/>
                          </a:solidFill>
                          <a:latin typeface="+mn-lt"/>
                        </a:rPr>
                        <a:t>Difficulties in dealing with suppliers and traders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67.57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122">
                <a:tc>
                  <a:txBody>
                    <a:bodyPr/>
                    <a:lstStyle/>
                    <a:p>
                      <a:pPr algn="ctr" fontAlgn="b"/>
                      <a:r>
                        <a:rPr lang="en-US" sz="1400" b="1" i="0" u="none" strike="noStrike">
                          <a:solidFill>
                            <a:srgbClr val="002060"/>
                          </a:solidFill>
                          <a:latin typeface="+mn-lt"/>
                        </a:rPr>
                        <a:t>Monopoly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67.03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2060"/>
                          </a:solidFill>
                          <a:latin typeface="+mn-lt"/>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2060"/>
                          </a:solidFill>
                          <a:latin typeface="+mn-lt"/>
                        </a:rPr>
                        <a:t>35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 and recommendation </a:t>
            </a:r>
            <a:endParaRPr lang="en-US" dirty="0"/>
          </a:p>
        </p:txBody>
      </p:sp>
      <p:sp>
        <p:nvSpPr>
          <p:cNvPr id="75777" name="Rectangle 1"/>
          <p:cNvSpPr>
            <a:spLocks noChangeArrowheads="1"/>
          </p:cNvSpPr>
          <p:nvPr/>
        </p:nvSpPr>
        <p:spPr bwMode="auto">
          <a:xfrm>
            <a:off x="381000" y="1179240"/>
            <a:ext cx="8229600" cy="50937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1" i="0" strike="noStrike" cap="none" normalizeH="0" baseline="0" dirty="0" smtClean="0">
                <a:ln>
                  <a:noFill/>
                </a:ln>
                <a:solidFill>
                  <a:srgbClr val="C00000"/>
                </a:solidFill>
                <a:effectLst/>
                <a:latin typeface="+mn-lt"/>
                <a:ea typeface="Calibri" pitchFamily="34" charset="0"/>
                <a:cs typeface="Times New Roman" pitchFamily="18" charset="0"/>
              </a:rPr>
              <a:t>Top Ten causes from contractors’ point of view regardless the type of the class</a:t>
            </a:r>
            <a:r>
              <a:rPr kumimoji="0" lang="en-US" sz="2500" b="1" i="0" u="sng" strike="noStrike" cap="none" normalizeH="0" baseline="0" dirty="0" smtClean="0">
                <a:ln>
                  <a:noFill/>
                </a:ln>
                <a:solidFill>
                  <a:srgbClr val="002060"/>
                </a:solidFill>
                <a:effectLst/>
                <a:latin typeface="+mn-lt"/>
                <a:ea typeface="Calibri" pitchFamily="34" charset="0"/>
                <a:cs typeface="Times New Roman" pitchFamily="18" charset="0"/>
              </a:rPr>
              <a:t/>
            </a:r>
            <a:br>
              <a:rPr kumimoji="0" lang="en-US" sz="2500" b="1" i="0" u="sng"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lack of experience in the work</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Contractor negligence</a:t>
            </a:r>
            <a:r>
              <a:rPr kumimoji="0" lang="en-US" sz="2500" b="1" i="0" u="none" strike="noStrike" cap="none" normalizeH="0" baseline="0" dirty="0" smtClean="0">
                <a:ln>
                  <a:noFill/>
                </a:ln>
                <a:solidFill>
                  <a:srgbClr val="002060"/>
                </a:solidFill>
                <a:effectLst/>
                <a:latin typeface="+mn-lt"/>
                <a:ea typeface="Times New Roman" pitchFamily="18" charset="0"/>
                <a:cs typeface="Times New Roman" pitchFamily="18" charset="0"/>
              </a:rPr>
              <a:t>(time , contracts</a:t>
            </a:r>
            <a:r>
              <a:rPr kumimoji="0" lang="en-US" sz="2500" b="1" i="0" u="none" strike="noStrike" cap="none" normalizeH="0" dirty="0" smtClean="0">
                <a:ln>
                  <a:noFill/>
                </a:ln>
                <a:solidFill>
                  <a:srgbClr val="002060"/>
                </a:solidFill>
                <a:effectLst/>
                <a:latin typeface="+mn-lt"/>
                <a:ea typeface="Times New Roman" pitchFamily="18" charset="0"/>
                <a:cs typeface="Times New Roman" pitchFamily="18" charset="0"/>
              </a:rPr>
              <a:t> and </a:t>
            </a:r>
            <a:r>
              <a:rPr kumimoji="0" lang="en-US" sz="2500" b="1" i="0" u="none" strike="noStrike" cap="none" normalizeH="0" baseline="0" dirty="0" smtClean="0">
                <a:ln>
                  <a:noFill/>
                </a:ln>
                <a:solidFill>
                  <a:srgbClr val="002060"/>
                </a:solidFill>
                <a:effectLst/>
                <a:latin typeface="+mn-lt"/>
                <a:ea typeface="Times New Roman" pitchFamily="18" charset="0"/>
                <a:cs typeface="Times New Roman" pitchFamily="18" charset="0"/>
              </a:rPr>
              <a:t>money)</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poor estimation practices</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economic national slump</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Delay in collecting debt from donors</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Negligence labor productivity and improvement</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low margin profit due to competition</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bad decisions in regulating company policy</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Border closure</a:t>
            </a:r>
            <a:endParaRPr kumimoji="0" lang="en-US" sz="2500" b="1" i="0" u="none" strike="noStrike" cap="none" normalizeH="0" baseline="0" dirty="0" smtClean="0">
              <a:ln>
                <a:noFill/>
              </a:ln>
              <a:solidFill>
                <a:srgbClr val="002060"/>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company organization</a:t>
            </a:r>
            <a:endParaRPr kumimoji="0" lang="en-US" sz="2500" b="1" i="0" u="none" strike="noStrike" cap="none" normalizeH="0" baseline="0" dirty="0" smtClean="0">
              <a:ln>
                <a:noFill/>
              </a:ln>
              <a:solidFill>
                <a:srgbClr val="002060"/>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 and recommendation </a:t>
            </a:r>
            <a:endParaRPr lang="en-US" dirty="0"/>
          </a:p>
        </p:txBody>
      </p:sp>
      <p:sp>
        <p:nvSpPr>
          <p:cNvPr id="5" name="Rectangle 4"/>
          <p:cNvSpPr/>
          <p:nvPr/>
        </p:nvSpPr>
        <p:spPr>
          <a:xfrm>
            <a:off x="0" y="838200"/>
            <a:ext cx="2674578" cy="477054"/>
          </a:xfrm>
          <a:prstGeom prst="rect">
            <a:avLst/>
          </a:prstGeom>
        </p:spPr>
        <p:txBody>
          <a:bodyPr wrap="none">
            <a:spAutoFit/>
          </a:bodyPr>
          <a:lstStyle/>
          <a:p>
            <a:r>
              <a:rPr lang="en-US" sz="2500" b="1" dirty="0" smtClean="0">
                <a:solidFill>
                  <a:srgbClr val="C00000"/>
                </a:solidFill>
                <a:latin typeface="+mn-lt"/>
              </a:rPr>
              <a:t>Recommendations</a:t>
            </a:r>
            <a:endParaRPr lang="en-US" sz="2500" b="1" dirty="0">
              <a:solidFill>
                <a:srgbClr val="C00000"/>
              </a:solidFill>
              <a:latin typeface="+mn-lt"/>
            </a:endParaRPr>
          </a:p>
        </p:txBody>
      </p:sp>
      <p:sp>
        <p:nvSpPr>
          <p:cNvPr id="74753" name="Rectangle 1"/>
          <p:cNvSpPr>
            <a:spLocks noChangeArrowheads="1"/>
          </p:cNvSpPr>
          <p:nvPr/>
        </p:nvSpPr>
        <p:spPr bwMode="auto">
          <a:xfrm>
            <a:off x="0" y="1953399"/>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Study </a:t>
            </a: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the bid documents well before apply to the work and </a:t>
            </a: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be </a:t>
            </a: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serious.</a:t>
            </a:r>
            <a:b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2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Don’t depend only on your previous </a:t>
            </a: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knowledge </a:t>
            </a: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
            </a:r>
            <a:b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2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Bid documents’ should be studied by specialists’ technicians.</a:t>
            </a:r>
            <a:b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2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Study the nature and the environment of the site well before pricing the bid documents.  </a:t>
            </a:r>
            <a:b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2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t>The profit margin should depend on accurate, previous studying not on competitions.</a:t>
            </a:r>
            <a:br>
              <a:rPr kumimoji="0" lang="en-US" sz="22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200" b="1" i="0" u="none" strike="noStrike" cap="none" normalizeH="0" baseline="0" dirty="0" smtClean="0">
              <a:ln>
                <a:noFill/>
              </a:ln>
              <a:solidFill>
                <a:srgbClr val="002060"/>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85801"/>
          </a:xfrm>
        </p:spPr>
        <p:txBody>
          <a:bodyPr>
            <a:normAutofit fontScale="90000"/>
          </a:bodyPr>
          <a:lstStyle/>
          <a:p>
            <a:r>
              <a:rPr lang="en-US" dirty="0" smtClean="0"/>
              <a:t>Continuous…</a:t>
            </a:r>
            <a:endParaRPr lang="en-US" dirty="0"/>
          </a:p>
        </p:txBody>
      </p:sp>
      <p:sp>
        <p:nvSpPr>
          <p:cNvPr id="5" name="Rectangle 4"/>
          <p:cNvSpPr/>
          <p:nvPr/>
        </p:nvSpPr>
        <p:spPr>
          <a:xfrm>
            <a:off x="228600" y="1066800"/>
            <a:ext cx="8305800" cy="5226431"/>
          </a:xfrm>
          <a:prstGeom prst="rect">
            <a:avLst/>
          </a:prstGeom>
        </p:spPr>
        <p:txBody>
          <a:bodyPr wrap="square">
            <a:spAutoFit/>
          </a:bodyPr>
          <a:lstStyle/>
          <a:p>
            <a:pPr lvl="0" eaLnBrk="0" hangingPunct="0">
              <a:lnSpc>
                <a:spcPct val="150000"/>
              </a:lnSpc>
              <a:buFontTx/>
              <a:buChar char="•"/>
            </a:pPr>
            <a:r>
              <a:rPr lang="en-US" sz="2500" b="1" dirty="0" smtClean="0">
                <a:solidFill>
                  <a:srgbClr val="002060"/>
                </a:solidFill>
                <a:latin typeface="+mn-lt"/>
                <a:ea typeface="Calibri" pitchFamily="34" charset="0"/>
                <a:cs typeface="Times New Roman" pitchFamily="18" charset="0"/>
              </a:rPr>
              <a:t>The owner has to be committed in payments as the deal between the two </a:t>
            </a:r>
            <a:r>
              <a:rPr lang="en-US" sz="2500" b="1" dirty="0" smtClean="0">
                <a:solidFill>
                  <a:srgbClr val="002060"/>
                </a:solidFill>
                <a:latin typeface="+mn-lt"/>
                <a:ea typeface="Calibri" pitchFamily="34" charset="0"/>
                <a:cs typeface="Times New Roman" pitchFamily="18" charset="0"/>
              </a:rPr>
              <a:t>parties</a:t>
            </a:r>
            <a:r>
              <a:rPr lang="en-US" sz="2500" b="1" dirty="0" smtClean="0">
                <a:solidFill>
                  <a:srgbClr val="002060"/>
                </a:solidFill>
                <a:latin typeface="+mn-lt"/>
                <a:ea typeface="Calibri" pitchFamily="34" charset="0"/>
                <a:cs typeface="Times New Roman" pitchFamily="18" charset="0"/>
              </a:rPr>
              <a:t/>
            </a:r>
            <a:br>
              <a:rPr lang="en-US" sz="2500" b="1" dirty="0" smtClean="0">
                <a:solidFill>
                  <a:srgbClr val="002060"/>
                </a:solidFill>
                <a:latin typeface="+mn-lt"/>
                <a:ea typeface="Calibri" pitchFamily="34" charset="0"/>
                <a:cs typeface="Times New Roman" pitchFamily="18" charset="0"/>
              </a:rPr>
            </a:br>
            <a:endParaRPr lang="en-US" sz="2500" b="1" dirty="0" smtClean="0">
              <a:solidFill>
                <a:srgbClr val="002060"/>
              </a:solidFill>
              <a:latin typeface="+mn-lt"/>
              <a:cs typeface="Arial" pitchFamily="34" charset="0"/>
            </a:endParaRPr>
          </a:p>
          <a:p>
            <a:pPr lvl="0" eaLnBrk="0" hangingPunct="0">
              <a:lnSpc>
                <a:spcPct val="150000"/>
              </a:lnSpc>
              <a:buFontTx/>
              <a:buChar char="•"/>
            </a:pPr>
            <a:r>
              <a:rPr lang="en-US" sz="2500" b="1" dirty="0" smtClean="0">
                <a:solidFill>
                  <a:srgbClr val="002060"/>
                </a:solidFill>
                <a:latin typeface="+mn-lt"/>
                <a:ea typeface="Calibri" pitchFamily="34" charset="0"/>
                <a:cs typeface="Times New Roman" pitchFamily="18" charset="0"/>
              </a:rPr>
              <a:t>During implementing the </a:t>
            </a:r>
            <a:r>
              <a:rPr lang="en-US" sz="2500" b="1" dirty="0" smtClean="0">
                <a:solidFill>
                  <a:srgbClr val="002060"/>
                </a:solidFill>
                <a:latin typeface="+mn-lt"/>
                <a:ea typeface="Calibri" pitchFamily="34" charset="0"/>
                <a:cs typeface="Times New Roman" pitchFamily="18" charset="0"/>
              </a:rPr>
              <a:t>work, depend </a:t>
            </a:r>
            <a:r>
              <a:rPr lang="en-US" sz="2500" b="1" dirty="0" smtClean="0">
                <a:solidFill>
                  <a:srgbClr val="002060"/>
                </a:solidFill>
                <a:latin typeface="+mn-lt"/>
                <a:ea typeface="Calibri" pitchFamily="34" charset="0"/>
                <a:cs typeface="Times New Roman" pitchFamily="18" charset="0"/>
              </a:rPr>
              <a:t>on a studied plan and accurate schedule includes all </a:t>
            </a:r>
            <a:r>
              <a:rPr lang="en-US" sz="2500" b="1" dirty="0" smtClean="0">
                <a:solidFill>
                  <a:srgbClr val="002060"/>
                </a:solidFill>
                <a:latin typeface="+mn-lt"/>
                <a:ea typeface="Calibri" pitchFamily="34" charset="0"/>
                <a:cs typeface="Times New Roman" pitchFamily="18" charset="0"/>
              </a:rPr>
              <a:t>details</a:t>
            </a:r>
            <a:br>
              <a:rPr lang="en-US" sz="2500" b="1" dirty="0" smtClean="0">
                <a:solidFill>
                  <a:srgbClr val="002060"/>
                </a:solidFill>
                <a:latin typeface="+mn-lt"/>
                <a:ea typeface="Calibri" pitchFamily="34" charset="0"/>
                <a:cs typeface="Times New Roman" pitchFamily="18" charset="0"/>
              </a:rPr>
            </a:br>
            <a:endParaRPr lang="en-US" sz="2500" b="1" dirty="0" smtClean="0">
              <a:solidFill>
                <a:srgbClr val="002060"/>
              </a:solidFill>
              <a:latin typeface="+mn-lt"/>
              <a:cs typeface="Arial" pitchFamily="34" charset="0"/>
            </a:endParaRPr>
          </a:p>
          <a:p>
            <a:pPr lvl="0" eaLnBrk="0" hangingPunct="0">
              <a:lnSpc>
                <a:spcPct val="150000"/>
              </a:lnSpc>
              <a:buFontTx/>
              <a:buChar char="•"/>
            </a:pPr>
            <a:r>
              <a:rPr lang="en-US" sz="2500" b="1" dirty="0" smtClean="0">
                <a:solidFill>
                  <a:srgbClr val="002060"/>
                </a:solidFill>
                <a:latin typeface="+mn-lt"/>
                <a:ea typeface="Calibri" pitchFamily="34" charset="0"/>
                <a:cs typeface="Times New Roman" pitchFamily="18" charset="0"/>
              </a:rPr>
              <a:t>Administrative hierarchy should be taken into consideration.</a:t>
            </a:r>
            <a:br>
              <a:rPr lang="en-US" sz="2500" b="1" dirty="0" smtClean="0">
                <a:solidFill>
                  <a:srgbClr val="002060"/>
                </a:solidFill>
                <a:latin typeface="+mn-lt"/>
                <a:ea typeface="Calibri" pitchFamily="34" charset="0"/>
                <a:cs typeface="Times New Roman" pitchFamily="18" charset="0"/>
              </a:rPr>
            </a:br>
            <a:endParaRPr lang="en-US" sz="2500" b="1" dirty="0" smtClean="0">
              <a:solidFill>
                <a:srgbClr val="002060"/>
              </a:solidFill>
              <a:latin typeface="+mn-lt"/>
              <a:cs typeface="Arial" pitchFamily="34" charset="0"/>
            </a:endParaRPr>
          </a:p>
          <a:p>
            <a:pPr lvl="0" eaLnBrk="0" hangingPunct="0">
              <a:lnSpc>
                <a:spcPct val="150000"/>
              </a:lnSpc>
              <a:buFontTx/>
              <a:buChar char="•"/>
            </a:pPr>
            <a:r>
              <a:rPr lang="en-US" sz="2500" b="1" dirty="0" smtClean="0">
                <a:solidFill>
                  <a:srgbClr val="002060"/>
                </a:solidFill>
                <a:latin typeface="+mn-lt"/>
                <a:ea typeface="Calibri" pitchFamily="34" charset="0"/>
                <a:cs typeface="Times New Roman" pitchFamily="18" charset="0"/>
              </a:rPr>
              <a:t>A highly skilled labor should be hired.</a:t>
            </a:r>
            <a:endParaRPr lang="en-US" sz="2500" b="1" dirty="0" smtClean="0">
              <a:solidFill>
                <a:srgbClr val="002060"/>
              </a:solidFill>
              <a:latin typeface="+mn-lt"/>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630237"/>
          </a:xfrm>
        </p:spPr>
        <p:txBody>
          <a:bodyPr>
            <a:noAutofit/>
          </a:bodyPr>
          <a:lstStyle/>
          <a:p>
            <a:r>
              <a:rPr lang="en-US" sz="2500" u="sng" dirty="0" smtClean="0">
                <a:latin typeface="+mn-lt"/>
              </a:rPr>
              <a:t>Contractors’ opinion about the results of the study</a:t>
            </a:r>
            <a:r>
              <a:rPr lang="en-US" sz="2500" dirty="0" smtClean="0">
                <a:latin typeface="+mn-lt"/>
              </a:rPr>
              <a:t/>
            </a:r>
            <a:br>
              <a:rPr lang="en-US" sz="2500" dirty="0" smtClean="0">
                <a:latin typeface="+mn-lt"/>
              </a:rPr>
            </a:br>
            <a:endParaRPr lang="en-US" sz="2500" dirty="0">
              <a:latin typeface="+mn-lt"/>
            </a:endParaRPr>
          </a:p>
        </p:txBody>
      </p:sp>
      <p:sp>
        <p:nvSpPr>
          <p:cNvPr id="76801" name="Rectangle 1"/>
          <p:cNvSpPr>
            <a:spLocks noChangeArrowheads="1"/>
          </p:cNvSpPr>
          <p:nvPr/>
        </p:nvSpPr>
        <p:spPr bwMode="auto">
          <a:xfrm>
            <a:off x="0" y="1472505"/>
            <a:ext cx="9144000" cy="43242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smtClean="0">
                <a:ln>
                  <a:noFill/>
                </a:ln>
                <a:solidFill>
                  <a:srgbClr val="C00000"/>
                </a:solidFill>
                <a:effectLst/>
                <a:latin typeface="+mn-lt"/>
                <a:ea typeface="Calibri" pitchFamily="34" charset="0"/>
                <a:cs typeface="Times New Roman" pitchFamily="18" charset="0"/>
              </a:rPr>
              <a:t>First class contractor commented on the study results as follows: </a:t>
            </a: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 results of the study are logical.</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There is a disparity in causes </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It is very important to focus on these causes and try to solve it with contractors’ union.</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 results should be published in a clear manner and generalization in contractors’ and institutions sectors.</a:t>
            </a:r>
            <a:endParaRPr kumimoji="0" lang="en-US" sz="2500" b="1" i="0" u="none" strike="noStrike" cap="none" normalizeH="0" baseline="0" dirty="0" smtClean="0">
              <a:ln>
                <a:noFill/>
              </a:ln>
              <a:solidFill>
                <a:srgbClr val="002060"/>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latin typeface="+mn-lt"/>
              </a:rPr>
              <a:t>Continuous…</a:t>
            </a:r>
            <a:endParaRPr lang="en-US" sz="3000" dirty="0">
              <a:latin typeface="+mn-lt"/>
            </a:endParaRPr>
          </a:p>
        </p:txBody>
      </p:sp>
      <p:sp>
        <p:nvSpPr>
          <p:cNvPr id="77825" name="Rectangle 1"/>
          <p:cNvSpPr>
            <a:spLocks noChangeArrowheads="1"/>
          </p:cNvSpPr>
          <p:nvPr/>
        </p:nvSpPr>
        <p:spPr bwMode="auto">
          <a:xfrm>
            <a:off x="0" y="1447800"/>
            <a:ext cx="8610600"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500" b="1" dirty="0" smtClean="0">
                <a:solidFill>
                  <a:srgbClr val="C00000"/>
                </a:solidFill>
                <a:latin typeface="+mn-lt"/>
                <a:ea typeface="Calibri" pitchFamily="34" charset="0"/>
                <a:cs typeface="Times New Roman" pitchFamily="18" charset="0"/>
              </a:rPr>
              <a:t>S</a:t>
            </a:r>
            <a:r>
              <a:rPr kumimoji="0" lang="en-US" sz="2500" b="1" i="0" u="none" strike="noStrike" cap="none" normalizeH="0" baseline="0" dirty="0" smtClean="0">
                <a:ln>
                  <a:noFill/>
                </a:ln>
                <a:solidFill>
                  <a:srgbClr val="C00000"/>
                </a:solidFill>
                <a:effectLst/>
                <a:latin typeface="+mn-lt"/>
                <a:ea typeface="Calibri" pitchFamily="34" charset="0"/>
                <a:cs typeface="Times New Roman" pitchFamily="18" charset="0"/>
              </a:rPr>
              <a:t>econd class contractor commented as follows:</a:t>
            </a:r>
            <a:br>
              <a:rPr kumimoji="0" lang="en-US" sz="2500" b="1" i="0" u="none" strike="noStrike" cap="none" normalizeH="0" baseline="0" dirty="0" smtClean="0">
                <a:ln>
                  <a:noFill/>
                </a:ln>
                <a:solidFill>
                  <a:srgbClr val="C00000"/>
                </a:solidFill>
                <a:effectLst/>
                <a:latin typeface="+mn-lt"/>
                <a:ea typeface="Calibri" pitchFamily="34" charset="0"/>
                <a:cs typeface="Times New Roman" pitchFamily="18" charset="0"/>
              </a:rPr>
            </a:br>
            <a:r>
              <a:rPr kumimoji="0" lang="en-US" sz="2500" b="1" i="0" u="none" strike="noStrike" cap="none" normalizeH="0" baseline="0" dirty="0" smtClean="0">
                <a:ln>
                  <a:noFill/>
                </a:ln>
                <a:solidFill>
                  <a:srgbClr val="000000"/>
                </a:solidFill>
                <a:effectLst/>
                <a:latin typeface="+mn-lt"/>
                <a:ea typeface="Calibri" pitchFamily="34" charset="0"/>
                <a:cs typeface="Times New Roman" pitchFamily="18" charset="0"/>
              </a:rPr>
              <a:t/>
            </a:r>
            <a:br>
              <a:rPr kumimoji="0" lang="en-US" sz="2500" b="1" i="0" u="none" strike="noStrike" cap="none" normalizeH="0" baseline="0" dirty="0" smtClean="0">
                <a:ln>
                  <a:noFill/>
                </a:ln>
                <a:solidFill>
                  <a:srgbClr val="00000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 results of the study represent the reality.</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 study should extend all over the north of West Bank.</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It is essential to discuss the results in workshops.</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 study should be published to benefit others.</a:t>
            </a:r>
            <a:endParaRPr kumimoji="0" lang="en-US" sz="2500" b="1" i="0" u="none" strike="noStrike" cap="none" normalizeH="0" baseline="0" dirty="0" smtClean="0">
              <a:ln>
                <a:noFill/>
              </a:ln>
              <a:solidFill>
                <a:srgbClr val="002060"/>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 and recommendation </a:t>
            </a:r>
            <a:endParaRPr lang="en-US" dirty="0"/>
          </a:p>
        </p:txBody>
      </p:sp>
      <p:sp>
        <p:nvSpPr>
          <p:cNvPr id="5" name="Rectangle 4"/>
          <p:cNvSpPr/>
          <p:nvPr/>
        </p:nvSpPr>
        <p:spPr>
          <a:xfrm>
            <a:off x="457200" y="990600"/>
            <a:ext cx="3886200" cy="477054"/>
          </a:xfrm>
          <a:prstGeom prst="rect">
            <a:avLst/>
          </a:prstGeom>
        </p:spPr>
        <p:txBody>
          <a:bodyPr wrap="square">
            <a:spAutoFit/>
          </a:bodyPr>
          <a:lstStyle/>
          <a:p>
            <a:r>
              <a:rPr lang="en-US" sz="2500" b="1" dirty="0" smtClean="0">
                <a:solidFill>
                  <a:srgbClr val="C00000"/>
                </a:solidFill>
                <a:latin typeface="+mn-lt"/>
              </a:rPr>
              <a:t>Further research </a:t>
            </a:r>
            <a:endParaRPr lang="en-US" sz="2500" b="1" dirty="0">
              <a:solidFill>
                <a:srgbClr val="C00000"/>
              </a:solidFill>
              <a:latin typeface="+mn-lt"/>
            </a:endParaRPr>
          </a:p>
        </p:txBody>
      </p:sp>
      <p:sp>
        <p:nvSpPr>
          <p:cNvPr id="78849" name="Rectangle 1"/>
          <p:cNvSpPr>
            <a:spLocks noChangeArrowheads="1"/>
          </p:cNvSpPr>
          <p:nvPr/>
        </p:nvSpPr>
        <p:spPr bwMode="auto">
          <a:xfrm>
            <a:off x="381000" y="1976736"/>
            <a:ext cx="80772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it’s recommended to apply the study over all West Bank and including all types of classes (1</a:t>
            </a:r>
            <a:r>
              <a:rPr kumimoji="0" lang="en-US" sz="2500" b="1" i="0" u="none" strike="noStrike" cap="none" normalizeH="0" baseline="30000" dirty="0" smtClean="0">
                <a:ln>
                  <a:noFill/>
                </a:ln>
                <a:solidFill>
                  <a:srgbClr val="002060"/>
                </a:solidFill>
                <a:effectLst/>
                <a:latin typeface="+mn-lt"/>
                <a:ea typeface="Calibri" pitchFamily="34" charset="0"/>
                <a:cs typeface="Times New Roman" pitchFamily="18" charset="0"/>
              </a:rPr>
              <a:t>st</a:t>
            </a: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 2</a:t>
            </a:r>
            <a:r>
              <a:rPr kumimoji="0" lang="en-US" sz="2500" b="1" i="0" u="none" strike="noStrike" cap="none" normalizeH="0" baseline="30000" dirty="0" smtClean="0">
                <a:ln>
                  <a:noFill/>
                </a:ln>
                <a:solidFill>
                  <a:srgbClr val="002060"/>
                </a:solidFill>
                <a:effectLst/>
                <a:latin typeface="+mn-lt"/>
                <a:ea typeface="Calibri" pitchFamily="34" charset="0"/>
                <a:cs typeface="Times New Roman" pitchFamily="18" charset="0"/>
              </a:rPr>
              <a:t>nd</a:t>
            </a: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3</a:t>
            </a:r>
            <a:r>
              <a:rPr kumimoji="0" lang="en-US" sz="2500" b="1" i="0" u="none" strike="noStrike" cap="none" normalizeH="0" baseline="30000" dirty="0" smtClean="0">
                <a:ln>
                  <a:noFill/>
                </a:ln>
                <a:solidFill>
                  <a:srgbClr val="002060"/>
                </a:solidFill>
                <a:effectLst/>
                <a:latin typeface="+mn-lt"/>
                <a:ea typeface="Calibri" pitchFamily="34" charset="0"/>
                <a:cs typeface="Times New Roman" pitchFamily="18" charset="0"/>
              </a:rPr>
              <a:t>rd</a:t>
            </a: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 4</a:t>
            </a:r>
            <a:r>
              <a:rPr kumimoji="0" lang="en-US" sz="2500" b="1" i="0" u="none" strike="noStrike" cap="none" normalizeH="0" baseline="30000" dirty="0" smtClean="0">
                <a:ln>
                  <a:noFill/>
                </a:ln>
                <a:solidFill>
                  <a:srgbClr val="002060"/>
                </a:solidFill>
                <a:effectLst/>
                <a:latin typeface="+mn-lt"/>
                <a:ea typeface="Calibri" pitchFamily="34" charset="0"/>
                <a:cs typeface="Times New Roman" pitchFamily="18" charset="0"/>
              </a:rPr>
              <a:t>th</a:t>
            </a: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and 5</a:t>
            </a:r>
            <a:r>
              <a:rPr kumimoji="0" lang="en-US" sz="2500" b="1" i="0" u="none" strike="noStrike" cap="none" normalizeH="0" baseline="30000" dirty="0" smtClean="0">
                <a:ln>
                  <a:noFill/>
                </a:ln>
                <a:solidFill>
                  <a:srgbClr val="002060"/>
                </a:solidFill>
                <a:effectLst/>
                <a:latin typeface="+mn-lt"/>
                <a:ea typeface="Calibri" pitchFamily="34" charset="0"/>
                <a:cs typeface="Times New Roman" pitchFamily="18" charset="0"/>
              </a:rPr>
              <a:t>th</a:t>
            </a: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 classes.</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a:r>
            <a:b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b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 </a:t>
            </a:r>
            <a:endParaRPr kumimoji="0" lang="en-US" sz="2500" b="1" i="0" u="none" strike="noStrike" cap="none" normalizeH="0" baseline="0" dirty="0" smtClean="0">
              <a:ln>
                <a:noFill/>
              </a:ln>
              <a:solidFill>
                <a:srgbClr val="002060"/>
              </a:solidFill>
              <a:effectLst/>
              <a:latin typeface="+mn-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500" b="1" i="0" u="none" strike="noStrike" cap="none" normalizeH="0" baseline="0" dirty="0" smtClean="0">
                <a:ln>
                  <a:noFill/>
                </a:ln>
                <a:solidFill>
                  <a:srgbClr val="002060"/>
                </a:solidFill>
                <a:effectLst/>
                <a:latin typeface="+mn-lt"/>
                <a:ea typeface="Calibri" pitchFamily="34" charset="0"/>
                <a:cs typeface="Times New Roman" pitchFamily="18" charset="0"/>
              </a:rPr>
              <a:t>The future researcher may develop the study by extending the questionnaire to include engineers’, owners’ and the governmental institutions’ point of view.</a:t>
            </a:r>
            <a:endParaRPr kumimoji="0" lang="en-US" sz="2500" b="1" i="0" u="none" strike="noStrike" cap="none" normalizeH="0" baseline="0" dirty="0" smtClean="0">
              <a:ln>
                <a:noFill/>
              </a:ln>
              <a:solidFill>
                <a:srgbClr val="002060"/>
              </a:solidFill>
              <a:effectLst/>
              <a:latin typeface="+mn-lt"/>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a:t>
            </a:r>
            <a:endParaRPr lang="en-US" dirty="0"/>
          </a:p>
        </p:txBody>
      </p:sp>
      <p:sp>
        <p:nvSpPr>
          <p:cNvPr id="5" name="Rectangle 4"/>
          <p:cNvSpPr/>
          <p:nvPr/>
        </p:nvSpPr>
        <p:spPr>
          <a:xfrm>
            <a:off x="533400" y="1295400"/>
            <a:ext cx="8077200" cy="3170099"/>
          </a:xfrm>
          <a:prstGeom prst="rect">
            <a:avLst/>
          </a:prstGeom>
        </p:spPr>
        <p:txBody>
          <a:bodyPr wrap="square">
            <a:spAutoFit/>
          </a:bodyPr>
          <a:lstStyle/>
          <a:p>
            <a:pPr lvl="0" eaLnBrk="0" hangingPunct="0">
              <a:lnSpc>
                <a:spcPct val="200000"/>
              </a:lnSpc>
            </a:pPr>
            <a:r>
              <a:rPr lang="en-US" sz="2500" b="1" dirty="0" smtClean="0">
                <a:solidFill>
                  <a:srgbClr val="002060"/>
                </a:solidFill>
                <a:latin typeface="+mn-lt"/>
                <a:ea typeface="Calibri" pitchFamily="34" charset="0"/>
                <a:cs typeface="Times New Roman" pitchFamily="18" charset="0"/>
              </a:rPr>
              <a:t>Some contractors </a:t>
            </a:r>
            <a:r>
              <a:rPr lang="en-US" sz="2500" b="1" dirty="0" smtClean="0">
                <a:solidFill>
                  <a:srgbClr val="002060"/>
                </a:solidFill>
                <a:latin typeface="+mn-lt"/>
                <a:ea typeface="Calibri" pitchFamily="34" charset="0"/>
                <a:cs typeface="Times New Roman" pitchFamily="18" charset="0"/>
              </a:rPr>
              <a:t>suggested other different causes of failure beyond the questionnaire; such as, dealing with the Palestinian ministry of finance, employer belonging to the company, political </a:t>
            </a:r>
            <a:r>
              <a:rPr lang="en-US" sz="2500" b="1" dirty="0" smtClean="0">
                <a:solidFill>
                  <a:srgbClr val="002060"/>
                </a:solidFill>
                <a:latin typeface="+mn-lt"/>
                <a:ea typeface="Calibri" pitchFamily="34" charset="0"/>
                <a:cs typeface="Times New Roman" pitchFamily="18" charset="0"/>
              </a:rPr>
              <a:t>situation.</a:t>
            </a:r>
            <a:endParaRPr lang="en-US" sz="2500" b="1" dirty="0" smtClean="0">
              <a:solidFill>
                <a:srgbClr val="002060"/>
              </a:solidFill>
              <a:latin typeface="+mn-lt"/>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endParaRPr lang="en-US" dirty="0"/>
          </a:p>
        </p:txBody>
      </p:sp>
      <p:sp>
        <p:nvSpPr>
          <p:cNvPr id="3" name="Content Placeholder 2"/>
          <p:cNvSpPr>
            <a:spLocks noGrp="1"/>
          </p:cNvSpPr>
          <p:nvPr>
            <p:ph idx="1"/>
          </p:nvPr>
        </p:nvSpPr>
        <p:spPr/>
        <p:txBody>
          <a:bodyPr/>
          <a:lstStyle/>
          <a:p>
            <a:pPr>
              <a:buNone/>
            </a:pPr>
            <a:r>
              <a:rPr lang="en-US" dirty="0" smtClean="0">
                <a:solidFill>
                  <a:srgbClr val="C00000"/>
                </a:solidFill>
              </a:rPr>
              <a:t>Objectives of the </a:t>
            </a:r>
            <a:r>
              <a:rPr lang="en-US" dirty="0" smtClean="0">
                <a:solidFill>
                  <a:srgbClr val="C00000"/>
                </a:solidFill>
              </a:rPr>
              <a:t>study.</a:t>
            </a:r>
            <a:r>
              <a:rPr lang="en-US" dirty="0" smtClean="0">
                <a:solidFill>
                  <a:srgbClr val="002060"/>
                </a:solidFill>
              </a:rPr>
              <a:t/>
            </a:r>
            <a:br>
              <a:rPr lang="en-US" dirty="0" smtClean="0">
                <a:solidFill>
                  <a:srgbClr val="002060"/>
                </a:solidFill>
              </a:rPr>
            </a:br>
            <a:endParaRPr lang="en-US" dirty="0" smtClean="0">
              <a:solidFill>
                <a:srgbClr val="002060"/>
              </a:solidFill>
            </a:endParaRPr>
          </a:p>
          <a:p>
            <a:pPr lvl="0"/>
            <a:r>
              <a:rPr lang="en-US" dirty="0" smtClean="0">
                <a:solidFill>
                  <a:srgbClr val="002060"/>
                </a:solidFill>
              </a:rPr>
              <a:t>Identify the main causes of construction contractors' failure at North West Bank.</a:t>
            </a:r>
            <a:br>
              <a:rPr lang="en-US" dirty="0" smtClean="0">
                <a:solidFill>
                  <a:srgbClr val="002060"/>
                </a:solidFill>
              </a:rPr>
            </a:br>
            <a:endParaRPr lang="en-US" dirty="0" smtClean="0">
              <a:solidFill>
                <a:srgbClr val="002060"/>
              </a:solidFill>
            </a:endParaRPr>
          </a:p>
          <a:p>
            <a:pPr lvl="0"/>
            <a:r>
              <a:rPr lang="en-US" dirty="0" smtClean="0">
                <a:solidFill>
                  <a:srgbClr val="002060"/>
                </a:solidFill>
              </a:rPr>
              <a:t>Classify these causes, based on the importance and their influence.</a:t>
            </a:r>
            <a:br>
              <a:rPr lang="en-US" dirty="0" smtClean="0">
                <a:solidFill>
                  <a:srgbClr val="002060"/>
                </a:solidFill>
              </a:rPr>
            </a:br>
            <a:endParaRPr lang="en-US" dirty="0" smtClean="0">
              <a:solidFill>
                <a:srgbClr val="002060"/>
              </a:solidFill>
            </a:endParaRPr>
          </a:p>
          <a:p>
            <a:pPr lvl="0"/>
            <a:r>
              <a:rPr lang="en-US" dirty="0" smtClean="0">
                <a:solidFill>
                  <a:srgbClr val="002060"/>
                </a:solidFill>
              </a:rPr>
              <a:t>Determine the rate of occurrence of these causes.</a:t>
            </a:r>
          </a:p>
          <a:p>
            <a:pPr marL="514350" indent="-514350">
              <a:buFont typeface="+mj-lt"/>
              <a:buAutoNum type="arabicPeriod"/>
            </a:pPr>
            <a:endParaRPr lang="en-US" dirty="0" smtClean="0">
              <a:solidFill>
                <a:srgbClr val="00206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ank-you-image.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ransition spd="slow">
    <p:randomBa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QUESTION.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Methodology</a:t>
            </a:r>
            <a:endParaRPr lang="en-US" dirty="0"/>
          </a:p>
        </p:txBody>
      </p:sp>
      <p:pic>
        <p:nvPicPr>
          <p:cNvPr id="7" name="Picture 6" descr="Untitled.png"/>
          <p:cNvPicPr>
            <a:picLocks noChangeAspect="1"/>
          </p:cNvPicPr>
          <p:nvPr/>
        </p:nvPicPr>
        <p:blipFill>
          <a:blip r:embed="rId2" cstate="print"/>
          <a:stretch>
            <a:fillRect/>
          </a:stretch>
        </p:blipFill>
        <p:spPr>
          <a:xfrm>
            <a:off x="0" y="838200"/>
            <a:ext cx="9144000" cy="6019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Analysis and Results</a:t>
            </a:r>
            <a:endParaRPr lang="en-US" dirty="0"/>
          </a:p>
        </p:txBody>
      </p:sp>
      <p:pic>
        <p:nvPicPr>
          <p:cNvPr id="6" name="Content Placeholder 5" descr="12222.jpg"/>
          <p:cNvPicPr>
            <a:picLocks noGrp="1" noChangeAspect="1"/>
          </p:cNvPicPr>
          <p:nvPr>
            <p:ph idx="1"/>
          </p:nvPr>
        </p:nvPicPr>
        <p:blipFill>
          <a:blip r:embed="rId3" cstate="print"/>
          <a:stretch>
            <a:fillRect/>
          </a:stretch>
        </p:blipFill>
        <p:spPr>
          <a:xfrm>
            <a:off x="0" y="2362200"/>
            <a:ext cx="9144000" cy="4495800"/>
          </a:xfrm>
        </p:spPr>
      </p:pic>
      <p:sp>
        <p:nvSpPr>
          <p:cNvPr id="7" name="Rectangle 6"/>
          <p:cNvSpPr/>
          <p:nvPr/>
        </p:nvSpPr>
        <p:spPr>
          <a:xfrm>
            <a:off x="0" y="838200"/>
            <a:ext cx="9144000" cy="1354217"/>
          </a:xfrm>
          <a:prstGeom prst="rect">
            <a:avLst/>
          </a:prstGeom>
        </p:spPr>
        <p:txBody>
          <a:bodyPr wrap="square">
            <a:spAutoFit/>
          </a:bodyPr>
          <a:lstStyle/>
          <a:p>
            <a:r>
              <a:rPr lang="en-US" sz="2400" b="1" dirty="0" smtClean="0">
                <a:solidFill>
                  <a:srgbClr val="C00000"/>
                </a:solidFill>
                <a:latin typeface="+mn-lt"/>
              </a:rPr>
              <a:t>Questionnaire</a:t>
            </a:r>
            <a:r>
              <a:rPr lang="en-US" sz="2400" b="1" dirty="0" smtClean="0">
                <a:solidFill>
                  <a:srgbClr val="C00000"/>
                </a:solidFill>
                <a:latin typeface="+mn-lt"/>
              </a:rPr>
              <a:t>.</a:t>
            </a:r>
            <a:br>
              <a:rPr lang="en-US" sz="2400" b="1" dirty="0" smtClean="0">
                <a:solidFill>
                  <a:srgbClr val="C00000"/>
                </a:solidFill>
                <a:latin typeface="+mn-lt"/>
              </a:rPr>
            </a:br>
            <a:endParaRPr lang="en-US" dirty="0" smtClean="0"/>
          </a:p>
          <a:p>
            <a:pPr>
              <a:buNone/>
            </a:pPr>
            <a:r>
              <a:rPr lang="en-US" sz="2000" b="1" dirty="0" smtClean="0">
                <a:solidFill>
                  <a:srgbClr val="002060"/>
                </a:solidFill>
                <a:latin typeface="+mn-lt"/>
              </a:rPr>
              <a:t>Nablus is a representative </a:t>
            </a:r>
            <a:r>
              <a:rPr lang="en-US" sz="2000" b="1" dirty="0" smtClean="0">
                <a:solidFill>
                  <a:srgbClr val="002060"/>
                </a:solidFill>
                <a:latin typeface="+mn-lt"/>
              </a:rPr>
              <a:t>city in the North </a:t>
            </a:r>
            <a:r>
              <a:rPr lang="en-US" sz="2000" b="1" dirty="0" smtClean="0">
                <a:solidFill>
                  <a:srgbClr val="002060"/>
                </a:solidFill>
                <a:latin typeface="+mn-lt"/>
              </a:rPr>
              <a:t>West Bank, it has 40 contractors (1</a:t>
            </a:r>
            <a:r>
              <a:rPr lang="en-US" sz="2000" b="1" baseline="30000" dirty="0" smtClean="0">
                <a:solidFill>
                  <a:srgbClr val="002060"/>
                </a:solidFill>
                <a:latin typeface="+mn-lt"/>
              </a:rPr>
              <a:t>st</a:t>
            </a:r>
            <a:r>
              <a:rPr lang="en-US" sz="2000" b="1" dirty="0" smtClean="0">
                <a:solidFill>
                  <a:srgbClr val="002060"/>
                </a:solidFill>
                <a:latin typeface="+mn-lt"/>
              </a:rPr>
              <a:t> and 2</a:t>
            </a:r>
            <a:r>
              <a:rPr lang="en-US" sz="2000" b="1" baseline="30000" dirty="0" smtClean="0">
                <a:solidFill>
                  <a:srgbClr val="002060"/>
                </a:solidFill>
                <a:latin typeface="+mn-lt"/>
              </a:rPr>
              <a:t>nd</a:t>
            </a:r>
            <a:r>
              <a:rPr lang="en-US" sz="2000" b="1" dirty="0" smtClean="0">
                <a:solidFill>
                  <a:srgbClr val="002060"/>
                </a:solidFill>
                <a:latin typeface="+mn-lt"/>
              </a:rPr>
              <a:t> </a:t>
            </a:r>
            <a:r>
              <a:rPr lang="en-US" sz="2000" b="1" dirty="0" smtClean="0">
                <a:solidFill>
                  <a:srgbClr val="002060"/>
                </a:solidFill>
                <a:latin typeface="+mn-lt"/>
              </a:rPr>
              <a:t> class).</a:t>
            </a:r>
            <a:endParaRPr lang="en-US" sz="2000" b="1" dirty="0" smtClean="0">
              <a:solidFill>
                <a:srgbClr val="002060"/>
              </a:solidFill>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smtClean="0"/>
              <a:t>Data Analysis and Results</a:t>
            </a:r>
            <a:endParaRPr lang="en-US" dirty="0"/>
          </a:p>
        </p:txBody>
      </p:sp>
      <p:sp>
        <p:nvSpPr>
          <p:cNvPr id="6" name="Content Placeholder 5"/>
          <p:cNvSpPr>
            <a:spLocks noGrp="1"/>
          </p:cNvSpPr>
          <p:nvPr>
            <p:ph idx="1"/>
          </p:nvPr>
        </p:nvSpPr>
        <p:spPr/>
        <p:txBody>
          <a:bodyPr/>
          <a:lstStyle/>
          <a:p>
            <a:pPr>
              <a:buNone/>
            </a:pPr>
            <a:r>
              <a:rPr lang="en-US" sz="2500" dirty="0" smtClean="0">
                <a:solidFill>
                  <a:srgbClr val="C00000"/>
                </a:solidFill>
              </a:rPr>
              <a:t>Questionnaire.</a:t>
            </a:r>
            <a:r>
              <a:rPr lang="en-US" sz="2500" dirty="0" smtClean="0">
                <a:solidFill>
                  <a:srgbClr val="002060"/>
                </a:solidFill>
              </a:rPr>
              <a:t/>
            </a:r>
            <a:br>
              <a:rPr lang="en-US" sz="2500" dirty="0" smtClean="0">
                <a:solidFill>
                  <a:srgbClr val="002060"/>
                </a:solidFill>
              </a:rPr>
            </a:br>
            <a:endParaRPr lang="en-US" sz="2500" dirty="0" smtClean="0">
              <a:solidFill>
                <a:srgbClr val="002060"/>
              </a:solidFill>
            </a:endParaRPr>
          </a:p>
          <a:p>
            <a:r>
              <a:rPr lang="en-US" sz="2500" dirty="0" smtClean="0">
                <a:solidFill>
                  <a:srgbClr val="002060"/>
                </a:solidFill>
              </a:rPr>
              <a:t>40 contractors as a population.</a:t>
            </a:r>
            <a:br>
              <a:rPr lang="en-US" sz="2500" dirty="0" smtClean="0">
                <a:solidFill>
                  <a:srgbClr val="002060"/>
                </a:solidFill>
              </a:rPr>
            </a:br>
            <a:r>
              <a:rPr lang="en-US" sz="2500" dirty="0" smtClean="0">
                <a:solidFill>
                  <a:srgbClr val="002060"/>
                </a:solidFill>
              </a:rPr>
              <a:t/>
            </a:r>
            <a:br>
              <a:rPr lang="en-US" sz="2500" dirty="0" smtClean="0">
                <a:solidFill>
                  <a:srgbClr val="002060"/>
                </a:solidFill>
              </a:rPr>
            </a:br>
            <a:endParaRPr lang="en-US" sz="2500" dirty="0" smtClean="0"/>
          </a:p>
          <a:p>
            <a:r>
              <a:rPr lang="en-US" sz="2500" dirty="0" smtClean="0">
                <a:solidFill>
                  <a:srgbClr val="002060"/>
                </a:solidFill>
              </a:rPr>
              <a:t>50 questionnaires were sent and distributed among the contractors in Nablus while 37 questionnaires were gathered.</a:t>
            </a:r>
            <a:br>
              <a:rPr lang="en-US" sz="2500" dirty="0" smtClean="0">
                <a:solidFill>
                  <a:srgbClr val="002060"/>
                </a:solidFill>
              </a:rPr>
            </a:br>
            <a:r>
              <a:rPr lang="en-US" sz="2500" dirty="0" smtClean="0">
                <a:solidFill>
                  <a:srgbClr val="002060"/>
                </a:solidFill>
              </a:rPr>
              <a:t/>
            </a:r>
            <a:br>
              <a:rPr lang="en-US" sz="2500" dirty="0" smtClean="0">
                <a:solidFill>
                  <a:srgbClr val="002060"/>
                </a:solidFill>
              </a:rPr>
            </a:br>
            <a:endParaRPr lang="en-US" sz="2500" dirty="0" smtClean="0">
              <a:solidFill>
                <a:srgbClr val="002060"/>
              </a:solidFill>
            </a:endParaRPr>
          </a:p>
          <a:p>
            <a:r>
              <a:rPr lang="en-US" sz="2500" dirty="0" smtClean="0">
                <a:solidFill>
                  <a:srgbClr val="002060"/>
                </a:solidFill>
              </a:rPr>
              <a:t>The questionnaire consists of two parts; Respondent characteristics, causes of contractors’ failure.</a:t>
            </a:r>
            <a:r>
              <a:rPr lang="en-US" sz="2500" dirty="0" smtClean="0">
                <a:solidFill>
                  <a:srgbClr val="FF0000"/>
                </a:solidFill>
              </a:rPr>
              <a:t> </a:t>
            </a:r>
            <a:endParaRPr lang="en-US" sz="2500" dirty="0"/>
          </a:p>
        </p:txBody>
      </p:sp>
      <p:sp>
        <p:nvSpPr>
          <p:cNvPr id="5" name="Rectangle 4"/>
          <p:cNvSpPr/>
          <p:nvPr/>
        </p:nvSpPr>
        <p:spPr>
          <a:xfrm>
            <a:off x="381000" y="1143000"/>
            <a:ext cx="8229600" cy="769441"/>
          </a:xfrm>
          <a:prstGeom prst="rect">
            <a:avLst/>
          </a:prstGeom>
        </p:spPr>
        <p:txBody>
          <a:bodyPr wrap="square">
            <a:spAutoFit/>
          </a:bodyPr>
          <a:lstStyle/>
          <a:p>
            <a:pPr marL="355600" indent="-355600" algn="just"/>
            <a:endParaRPr lang="en-US" sz="2200" dirty="0" smtClean="0">
              <a:latin typeface="Times New Roman" pitchFamily="18" charset="0"/>
              <a:cs typeface="Times New Roman" pitchFamily="18" charset="0"/>
            </a:endParaRPr>
          </a:p>
          <a:p>
            <a:pPr marL="355600" indent="-355600" algn="just"/>
            <a:endParaRPr lang="en-US" sz="2200" dirty="0" smtClean="0">
              <a:latin typeface="Times New Roman" pitchFamily="18" charset="0"/>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Analysis and Results</a:t>
            </a:r>
            <a:endParaRPr lang="en-US" dirty="0"/>
          </a:p>
        </p:txBody>
      </p:sp>
      <p:sp>
        <p:nvSpPr>
          <p:cNvPr id="6" name="Text Placeholder 5"/>
          <p:cNvSpPr>
            <a:spLocks noGrp="1"/>
          </p:cNvSpPr>
          <p:nvPr>
            <p:ph type="body" sz="half" idx="1"/>
          </p:nvPr>
        </p:nvSpPr>
        <p:spPr>
          <a:xfrm>
            <a:off x="457200" y="1066802"/>
            <a:ext cx="8077200" cy="5059363"/>
          </a:xfrm>
        </p:spPr>
        <p:txBody>
          <a:bodyPr/>
          <a:lstStyle/>
          <a:p>
            <a:pPr>
              <a:buNone/>
            </a:pPr>
            <a:r>
              <a:rPr lang="en-US" dirty="0" smtClean="0">
                <a:solidFill>
                  <a:srgbClr val="C00000"/>
                </a:solidFill>
              </a:rPr>
              <a:t>Methods of distribution the questionnaire.</a:t>
            </a:r>
            <a:r>
              <a:rPr lang="en-US" dirty="0" smtClean="0">
                <a:solidFill>
                  <a:srgbClr val="002060"/>
                </a:solidFill>
              </a:rPr>
              <a:t/>
            </a:r>
            <a:br>
              <a:rPr lang="en-US" dirty="0" smtClean="0">
                <a:solidFill>
                  <a:srgbClr val="002060"/>
                </a:solidFill>
              </a:rPr>
            </a:br>
            <a:endParaRPr lang="en-US" dirty="0" smtClean="0">
              <a:solidFill>
                <a:srgbClr val="002060"/>
              </a:solidFill>
            </a:endParaRPr>
          </a:p>
          <a:p>
            <a:pPr>
              <a:buNone/>
            </a:pPr>
            <a:r>
              <a:rPr lang="en-US" dirty="0" smtClean="0">
                <a:solidFill>
                  <a:srgbClr val="002060"/>
                </a:solidFill>
              </a:rPr>
              <a:t>Written questionnaires</a:t>
            </a:r>
            <a:br>
              <a:rPr lang="en-US" dirty="0" smtClean="0">
                <a:solidFill>
                  <a:srgbClr val="002060"/>
                </a:solidFill>
              </a:rPr>
            </a:br>
            <a:endParaRPr lang="en-US" dirty="0" smtClean="0">
              <a:solidFill>
                <a:srgbClr val="002060"/>
              </a:solidFill>
            </a:endParaRPr>
          </a:p>
          <a:p>
            <a:pPr>
              <a:buNone/>
            </a:pPr>
            <a:r>
              <a:rPr lang="en-US" dirty="0" smtClean="0">
                <a:solidFill>
                  <a:srgbClr val="002060"/>
                </a:solidFill>
              </a:rPr>
              <a:t>Telephones </a:t>
            </a:r>
            <a:r>
              <a:rPr lang="en-US" dirty="0" smtClean="0">
                <a:solidFill>
                  <a:srgbClr val="002060"/>
                </a:solidFill>
              </a:rPr>
              <a:t>and faxes </a:t>
            </a:r>
            <a:r>
              <a:rPr lang="en-US" dirty="0" smtClean="0">
                <a:solidFill>
                  <a:srgbClr val="002060"/>
                </a:solidFill>
              </a:rPr>
              <a:t/>
            </a:r>
            <a:br>
              <a:rPr lang="en-US" dirty="0" smtClean="0">
                <a:solidFill>
                  <a:srgbClr val="002060"/>
                </a:solidFill>
              </a:rPr>
            </a:br>
            <a:endParaRPr lang="en-US" dirty="0" smtClean="0">
              <a:solidFill>
                <a:srgbClr val="002060"/>
              </a:solidFill>
            </a:endParaRPr>
          </a:p>
          <a:p>
            <a:pPr>
              <a:buNone/>
            </a:pPr>
            <a:r>
              <a:rPr lang="en-US" dirty="0" smtClean="0">
                <a:solidFill>
                  <a:srgbClr val="002060"/>
                </a:solidFill>
              </a:rPr>
              <a:t>E-mails </a:t>
            </a:r>
            <a:r>
              <a:rPr lang="en-US" dirty="0" smtClean="0">
                <a:solidFill>
                  <a:srgbClr val="002060"/>
                </a:solidFill>
              </a:rPr>
              <a:t>and Google </a:t>
            </a:r>
            <a:r>
              <a:rPr lang="en-US" dirty="0" smtClean="0">
                <a:solidFill>
                  <a:srgbClr val="002060"/>
                </a:solidFill>
              </a:rPr>
              <a:t>survey</a:t>
            </a:r>
            <a:br>
              <a:rPr lang="en-US" dirty="0" smtClean="0">
                <a:solidFill>
                  <a:srgbClr val="002060"/>
                </a:solidFill>
              </a:rPr>
            </a:br>
            <a:endParaRPr lang="en-US" dirty="0" smtClean="0">
              <a:solidFill>
                <a:srgbClr val="002060"/>
              </a:solidFill>
            </a:endParaRPr>
          </a:p>
          <a:p>
            <a:pPr>
              <a:buNone/>
            </a:pPr>
            <a:r>
              <a:rPr lang="en-US" dirty="0" smtClean="0">
                <a:solidFill>
                  <a:srgbClr val="002060"/>
                </a:solidFill>
              </a:rPr>
              <a:t>Interviews</a:t>
            </a:r>
            <a:endParaRPr lang="en-US" dirty="0">
              <a:solidFill>
                <a:srgbClr val="002060"/>
              </a:solidFill>
            </a:endParaRPr>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Analysis and Results</a:t>
            </a:r>
            <a:endParaRPr lang="en-US" dirty="0"/>
          </a:p>
        </p:txBody>
      </p:sp>
      <p:sp>
        <p:nvSpPr>
          <p:cNvPr id="3" name="Text Placeholder 2"/>
          <p:cNvSpPr>
            <a:spLocks noGrp="1"/>
          </p:cNvSpPr>
          <p:nvPr>
            <p:ph type="body" sz="half" idx="1"/>
          </p:nvPr>
        </p:nvSpPr>
        <p:spPr>
          <a:xfrm>
            <a:off x="457200" y="1066802"/>
            <a:ext cx="8077200" cy="5059363"/>
          </a:xfrm>
        </p:spPr>
        <p:txBody>
          <a:bodyPr/>
          <a:lstStyle/>
          <a:p>
            <a:pPr>
              <a:buNone/>
            </a:pPr>
            <a:r>
              <a:rPr lang="en-US" dirty="0" smtClean="0">
                <a:solidFill>
                  <a:srgbClr val="C00000"/>
                </a:solidFill>
              </a:rPr>
              <a:t>Pilot- Tested Questionnaire </a:t>
            </a:r>
            <a:br>
              <a:rPr lang="en-US" dirty="0" smtClean="0">
                <a:solidFill>
                  <a:srgbClr val="C00000"/>
                </a:solidFill>
              </a:rPr>
            </a:br>
            <a:endParaRPr lang="en-US" dirty="0" smtClean="0">
              <a:solidFill>
                <a:srgbClr val="C00000"/>
              </a:solidFill>
            </a:endParaRPr>
          </a:p>
          <a:p>
            <a:pPr algn="just">
              <a:lnSpc>
                <a:spcPct val="200000"/>
              </a:lnSpc>
              <a:buNone/>
            </a:pPr>
            <a:r>
              <a:rPr lang="en-US" dirty="0" smtClean="0">
                <a:solidFill>
                  <a:srgbClr val="002060"/>
                </a:solidFill>
              </a:rPr>
              <a:t>Questionnaire </a:t>
            </a:r>
            <a:r>
              <a:rPr lang="en-US" dirty="0" smtClean="0">
                <a:solidFill>
                  <a:srgbClr val="002060"/>
                </a:solidFill>
              </a:rPr>
              <a:t>arbitration was made by interviewing two contractors, first and second classes </a:t>
            </a:r>
            <a:r>
              <a:rPr lang="en-US" dirty="0" smtClean="0">
                <a:solidFill>
                  <a:srgbClr val="002060"/>
                </a:solidFill>
              </a:rPr>
              <a:t>and </a:t>
            </a:r>
            <a:r>
              <a:rPr lang="en-US" dirty="0" smtClean="0">
                <a:solidFill>
                  <a:srgbClr val="002060"/>
                </a:solidFill>
              </a:rPr>
              <a:t>a new improved questionnaire was made.</a:t>
            </a:r>
          </a:p>
          <a:p>
            <a:pPr algn="just">
              <a:buNone/>
            </a:pPr>
            <a:endParaRPr lang="en-US" b="0" dirty="0">
              <a:solidFill>
                <a:srgbClr val="003366"/>
              </a:solidFill>
            </a:endParaRPr>
          </a:p>
        </p:txBody>
      </p:sp>
    </p:spTree>
  </p:cSld>
  <p:clrMapOvr>
    <a:masterClrMapping/>
  </p:clrMapOvr>
  <p:transition spd="med">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Analysis </a:t>
            </a:r>
            <a:endParaRPr lang="en-US" dirty="0"/>
          </a:p>
        </p:txBody>
      </p:sp>
      <p:sp>
        <p:nvSpPr>
          <p:cNvPr id="3" name="Text Placeholder 2"/>
          <p:cNvSpPr>
            <a:spLocks noGrp="1"/>
          </p:cNvSpPr>
          <p:nvPr>
            <p:ph type="body" sz="half" idx="1"/>
          </p:nvPr>
        </p:nvSpPr>
        <p:spPr>
          <a:xfrm>
            <a:off x="0" y="1066800"/>
            <a:ext cx="8839200" cy="5059363"/>
          </a:xfrm>
        </p:spPr>
        <p:txBody>
          <a:bodyPr/>
          <a:lstStyle/>
          <a:p>
            <a:pPr>
              <a:buNone/>
            </a:pPr>
            <a:r>
              <a:rPr lang="en-US" dirty="0" smtClean="0">
                <a:solidFill>
                  <a:srgbClr val="C00000"/>
                </a:solidFill>
              </a:rPr>
              <a:t>Part one of Questionnaire “respondent characteristics”</a:t>
            </a: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endParaRPr lang="en-US" dirty="0" smtClean="0">
              <a:solidFill>
                <a:srgbClr val="FF0000"/>
              </a:solidFill>
            </a:endParaRPr>
          </a:p>
          <a:p>
            <a:pPr algn="just">
              <a:lnSpc>
                <a:spcPct val="200000"/>
              </a:lnSpc>
              <a:buNone/>
            </a:pPr>
            <a:r>
              <a:rPr lang="en-US" dirty="0" smtClean="0">
                <a:solidFill>
                  <a:srgbClr val="002060"/>
                </a:solidFill>
              </a:rPr>
              <a:t>Each </a:t>
            </a:r>
            <a:r>
              <a:rPr lang="en-US" dirty="0" smtClean="0">
                <a:solidFill>
                  <a:srgbClr val="002060"/>
                </a:solidFill>
              </a:rPr>
              <a:t>respondent characteristic was analyzed individually to understand the nature of the sample, and then comparison between the characteristics </a:t>
            </a:r>
            <a:r>
              <a:rPr lang="en-US" dirty="0" smtClean="0">
                <a:solidFill>
                  <a:srgbClr val="002060"/>
                </a:solidFill>
              </a:rPr>
              <a:t>was made.</a:t>
            </a:r>
            <a:endParaRPr lang="en-US" dirty="0" smtClean="0">
              <a:solidFill>
                <a:srgbClr val="002060"/>
              </a:solidFill>
            </a:endParaRPr>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P030000593">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041tgp_figure_blue 1">
        <a:dk1>
          <a:srgbClr val="000000"/>
        </a:dk1>
        <a:lt1>
          <a:srgbClr val="FFFFFF"/>
        </a:lt1>
        <a:dk2>
          <a:srgbClr val="000066"/>
        </a:dk2>
        <a:lt2>
          <a:srgbClr val="DDDDDD"/>
        </a:lt2>
        <a:accent1>
          <a:srgbClr val="E47F6E"/>
        </a:accent1>
        <a:accent2>
          <a:srgbClr val="0099CC"/>
        </a:accent2>
        <a:accent3>
          <a:srgbClr val="FFFFFF"/>
        </a:accent3>
        <a:accent4>
          <a:srgbClr val="000000"/>
        </a:accent4>
        <a:accent5>
          <a:srgbClr val="EFC0BA"/>
        </a:accent5>
        <a:accent6>
          <a:srgbClr val="008AB9"/>
        </a:accent6>
        <a:hlink>
          <a:srgbClr val="7648EA"/>
        </a:hlink>
        <a:folHlink>
          <a:srgbClr val="DFAE6D"/>
        </a:folHlink>
      </a:clrScheme>
      <a:clrMap bg1="lt1" tx1="dk1" bg2="lt2" tx2="dk2" accent1="accent1" accent2="accent2" accent3="accent3" accent4="accent4" accent5="accent5" accent6="accent6" hlink="hlink" folHlink="folHlink"/>
    </a:extraClrScheme>
    <a:extraClrScheme>
      <a:clrScheme name="041tgp_figure_blue 2">
        <a:dk1>
          <a:srgbClr val="333333"/>
        </a:dk1>
        <a:lt1>
          <a:srgbClr val="FFFFFF"/>
        </a:lt1>
        <a:dk2>
          <a:srgbClr val="003366"/>
        </a:dk2>
        <a:lt2>
          <a:srgbClr val="B2B2B2"/>
        </a:lt2>
        <a:accent1>
          <a:srgbClr val="4CA491"/>
        </a:accent1>
        <a:accent2>
          <a:srgbClr val="E2AF52"/>
        </a:accent2>
        <a:accent3>
          <a:srgbClr val="FFFFFF"/>
        </a:accent3>
        <a:accent4>
          <a:srgbClr val="2A2A2A"/>
        </a:accent4>
        <a:accent5>
          <a:srgbClr val="B2CFC7"/>
        </a:accent5>
        <a:accent6>
          <a:srgbClr val="CD9E49"/>
        </a:accent6>
        <a:hlink>
          <a:srgbClr val="576CD5"/>
        </a:hlink>
        <a:folHlink>
          <a:srgbClr val="D87252"/>
        </a:folHlink>
      </a:clrScheme>
      <a:clrMap bg1="lt1" tx1="dk1" bg2="lt2" tx2="dk2" accent1="accent1" accent2="accent2" accent3="accent3" accent4="accent4" accent5="accent5" accent6="accent6" hlink="hlink" folHlink="folHlink"/>
    </a:extraClrScheme>
    <a:extraClrScheme>
      <a:clrScheme name="041tgp_figure_blue 3">
        <a:dk1>
          <a:srgbClr val="0F1A81"/>
        </a:dk1>
        <a:lt1>
          <a:srgbClr val="FFFFFF"/>
        </a:lt1>
        <a:dk2>
          <a:srgbClr val="175B5B"/>
        </a:dk2>
        <a:lt2>
          <a:srgbClr val="DDDDDD"/>
        </a:lt2>
        <a:accent1>
          <a:srgbClr val="A4C226"/>
        </a:accent1>
        <a:accent2>
          <a:srgbClr val="6CA5D8"/>
        </a:accent2>
        <a:accent3>
          <a:srgbClr val="FFFFFF"/>
        </a:accent3>
        <a:accent4>
          <a:srgbClr val="0B146D"/>
        </a:accent4>
        <a:accent5>
          <a:srgbClr val="CFDDAC"/>
        </a:accent5>
        <a:accent6>
          <a:srgbClr val="6195C4"/>
        </a:accent6>
        <a:hlink>
          <a:srgbClr val="5D4BC7"/>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03D5E59-35F5-4B35-ABF9-BC86C6ACDB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TP030000593</Template>
  <TotalTime>6659</TotalTime>
  <Words>1251</Words>
  <Application>Microsoft Office PowerPoint</Application>
  <PresentationFormat>On-screen Show (4:3)</PresentationFormat>
  <Paragraphs>472</Paragraphs>
  <Slides>31</Slides>
  <Notes>11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TP030000593</vt:lpstr>
      <vt:lpstr>Slide 1</vt:lpstr>
      <vt:lpstr>Agenda</vt:lpstr>
      <vt:lpstr>Objectives</vt:lpstr>
      <vt:lpstr>Methodology</vt:lpstr>
      <vt:lpstr>Data Analysis and Results</vt:lpstr>
      <vt:lpstr>Data Analysis and Results</vt:lpstr>
      <vt:lpstr>Data Analysis and Results</vt:lpstr>
      <vt:lpstr>Data Analysis and Results</vt:lpstr>
      <vt:lpstr>Data Analysis </vt:lpstr>
      <vt:lpstr>Data Analysis</vt:lpstr>
      <vt:lpstr>Data Analysis</vt:lpstr>
      <vt:lpstr>Data Analysis</vt:lpstr>
      <vt:lpstr>Data Analysis</vt:lpstr>
      <vt:lpstr>Data Analysis</vt:lpstr>
      <vt:lpstr>Data Analysis</vt:lpstr>
      <vt:lpstr>Data Analysis</vt:lpstr>
      <vt:lpstr>Discussion of Results</vt:lpstr>
      <vt:lpstr>Causes of contractors’ failure upon contractors’ point of view.</vt:lpstr>
      <vt:lpstr>Continuous…</vt:lpstr>
      <vt:lpstr>Continuous…</vt:lpstr>
      <vt:lpstr>Continuous…</vt:lpstr>
      <vt:lpstr>Continuous…</vt:lpstr>
      <vt:lpstr>Conclusion and recommendation </vt:lpstr>
      <vt:lpstr>Conclusion and recommendation </vt:lpstr>
      <vt:lpstr>Continuous…</vt:lpstr>
      <vt:lpstr>Contractors’ opinion about the results of the study </vt:lpstr>
      <vt:lpstr>Continuous…</vt:lpstr>
      <vt:lpstr>Conclusion and recommendation </vt:lpstr>
      <vt:lpstr>Continuous…</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fadi</dc:creator>
  <cp:lastModifiedBy>Dell</cp:lastModifiedBy>
  <cp:revision>471</cp:revision>
  <dcterms:created xsi:type="dcterms:W3CDTF">2011-06-24T13:54:39Z</dcterms:created>
  <dcterms:modified xsi:type="dcterms:W3CDTF">2013-12-06T19:02:53Z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TC030000593</vt:lpwstr>
  </property>
</Properties>
</file>