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7">
  <p:sldMasterIdLst>
    <p:sldMasterId id="2147483924" r:id="rId1"/>
  </p:sldMasterIdLst>
  <p:notesMasterIdLst>
    <p:notesMasterId r:id="rId63"/>
  </p:notesMasterIdLst>
  <p:sldIdLst>
    <p:sldId id="256" r:id="rId2"/>
    <p:sldId id="260" r:id="rId3"/>
    <p:sldId id="261" r:id="rId4"/>
    <p:sldId id="308" r:id="rId5"/>
    <p:sldId id="314" r:id="rId6"/>
    <p:sldId id="313" r:id="rId7"/>
    <p:sldId id="329" r:id="rId8"/>
    <p:sldId id="310" r:id="rId9"/>
    <p:sldId id="311" r:id="rId10"/>
    <p:sldId id="323" r:id="rId11"/>
    <p:sldId id="322" r:id="rId12"/>
    <p:sldId id="325" r:id="rId13"/>
    <p:sldId id="326" r:id="rId14"/>
    <p:sldId id="327" r:id="rId15"/>
    <p:sldId id="316" r:id="rId16"/>
    <p:sldId id="318" r:id="rId17"/>
    <p:sldId id="321" r:id="rId18"/>
    <p:sldId id="331" r:id="rId19"/>
    <p:sldId id="324" r:id="rId20"/>
    <p:sldId id="335" r:id="rId21"/>
    <p:sldId id="319" r:id="rId22"/>
    <p:sldId id="262" r:id="rId23"/>
    <p:sldId id="263" r:id="rId24"/>
    <p:sldId id="295" r:id="rId25"/>
    <p:sldId id="264" r:id="rId26"/>
    <p:sldId id="278" r:id="rId27"/>
    <p:sldId id="279" r:id="rId28"/>
    <p:sldId id="280" r:id="rId29"/>
    <p:sldId id="281" r:id="rId30"/>
    <p:sldId id="296" r:id="rId31"/>
    <p:sldId id="297" r:id="rId32"/>
    <p:sldId id="265" r:id="rId33"/>
    <p:sldId id="359" r:id="rId34"/>
    <p:sldId id="360" r:id="rId35"/>
    <p:sldId id="266" r:id="rId36"/>
    <p:sldId id="298" r:id="rId37"/>
    <p:sldId id="267" r:id="rId38"/>
    <p:sldId id="285" r:id="rId39"/>
    <p:sldId id="286" r:id="rId40"/>
    <p:sldId id="287" r:id="rId41"/>
    <p:sldId id="288" r:id="rId42"/>
    <p:sldId id="289" r:id="rId43"/>
    <p:sldId id="268" r:id="rId44"/>
    <p:sldId id="355" r:id="rId45"/>
    <p:sldId id="356" r:id="rId46"/>
    <p:sldId id="357" r:id="rId47"/>
    <p:sldId id="358" r:id="rId48"/>
    <p:sldId id="361" r:id="rId49"/>
    <p:sldId id="362" r:id="rId50"/>
    <p:sldId id="363" r:id="rId51"/>
    <p:sldId id="336" r:id="rId52"/>
    <p:sldId id="365" r:id="rId53"/>
    <p:sldId id="339" r:id="rId54"/>
    <p:sldId id="344" r:id="rId55"/>
    <p:sldId id="345" r:id="rId56"/>
    <p:sldId id="346" r:id="rId57"/>
    <p:sldId id="347" r:id="rId58"/>
    <p:sldId id="351" r:id="rId59"/>
    <p:sldId id="352" r:id="rId60"/>
    <p:sldId id="353" r:id="rId61"/>
    <p:sldId id="337" r:id="rId6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83088" autoAdjust="0"/>
    <p:restoredTop sz="94660"/>
  </p:normalViewPr>
  <p:slideViewPr>
    <p:cSldViewPr>
      <p:cViewPr>
        <p:scale>
          <a:sx n="60" d="100"/>
          <a:sy n="60" d="100"/>
        </p:scale>
        <p:origin x="-141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2035A5E-146F-463D-AAFB-4C2F416CE1DA}" type="datetimeFigureOut">
              <a:rPr lang="ar-SA" smtClean="0"/>
              <a:pPr/>
              <a:t>18/02/35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D9D104D-3F05-4F59-8A9D-DF13CBA8AB7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C571C33-2EFE-4D80-83DD-3A5FDDA04433}" type="datetimeFigureOut">
              <a:rPr lang="ar-SA" smtClean="0"/>
              <a:pPr/>
              <a:t>18/02/35</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89572FF-E680-4828-A567-21738AA5D1E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571C33-2EFE-4D80-83DD-3A5FDDA04433}" type="datetimeFigureOut">
              <a:rPr lang="ar-SA" smtClean="0"/>
              <a:pPr/>
              <a:t>18/02/35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571C33-2EFE-4D80-83DD-3A5FDDA04433}" type="datetimeFigureOut">
              <a:rPr lang="ar-SA" smtClean="0"/>
              <a:pPr/>
              <a:t>18/02/35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571C33-2EFE-4D80-83DD-3A5FDDA04433}" type="datetimeFigureOut">
              <a:rPr lang="ar-SA" smtClean="0"/>
              <a:pPr/>
              <a:t>18/02/35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C571C33-2EFE-4D80-83DD-3A5FDDA04433}" type="datetimeFigureOut">
              <a:rPr lang="ar-SA" smtClean="0"/>
              <a:pPr/>
              <a:t>18/02/35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571C33-2EFE-4D80-83DD-3A5FDDA04433}" type="datetimeFigureOut">
              <a:rPr lang="ar-SA" smtClean="0"/>
              <a:pPr/>
              <a:t>18/02/35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C571C33-2EFE-4D80-83DD-3A5FDDA04433}" type="datetimeFigureOut">
              <a:rPr lang="ar-SA" smtClean="0"/>
              <a:pPr/>
              <a:t>18/02/35</a:t>
            </a:fld>
            <a:endParaRPr lang="ar-SA"/>
          </a:p>
        </p:txBody>
      </p:sp>
      <p:sp>
        <p:nvSpPr>
          <p:cNvPr id="27" name="Slide Number Placeholder 26"/>
          <p:cNvSpPr>
            <a:spLocks noGrp="1"/>
          </p:cNvSpPr>
          <p:nvPr>
            <p:ph type="sldNum" sz="quarter" idx="11"/>
          </p:nvPr>
        </p:nvSpPr>
        <p:spPr/>
        <p:txBody>
          <a:bodyPr rtlCol="0"/>
          <a:lstStyle/>
          <a:p>
            <a:fld id="{789572FF-E680-4828-A567-21738AA5D1E9}" type="slidenum">
              <a:rPr lang="ar-SA" smtClean="0"/>
              <a:pPr/>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C571C33-2EFE-4D80-83DD-3A5FDDA04433}" type="datetimeFigureOut">
              <a:rPr lang="ar-SA" smtClean="0"/>
              <a:pPr/>
              <a:t>18/02/35</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789572FF-E680-4828-A567-21738AA5D1E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571C33-2EFE-4D80-83DD-3A5FDDA04433}" type="datetimeFigureOut">
              <a:rPr lang="ar-SA" smtClean="0"/>
              <a:pPr/>
              <a:t>18/02/35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571C33-2EFE-4D80-83DD-3A5FDDA04433}" type="datetimeFigureOut">
              <a:rPr lang="ar-SA" smtClean="0"/>
              <a:pPr/>
              <a:t>18/02/35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C571C33-2EFE-4D80-83DD-3A5FDDA04433}" type="datetimeFigureOut">
              <a:rPr lang="ar-SA" smtClean="0"/>
              <a:pPr/>
              <a:t>18/02/35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9572FF-E680-4828-A567-21738AA5D1E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C571C33-2EFE-4D80-83DD-3A5FDDA04433}" type="datetimeFigureOut">
              <a:rPr lang="ar-SA" smtClean="0"/>
              <a:pPr/>
              <a:t>18/02/35</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89572FF-E680-4828-A567-21738AA5D1E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blog.amin.org/khaledmufleh1/?attachment_id=644"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http://aet.inpreview.net/wp-content/uploads/2012/07/PleinAir-system1.jpg"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755576" y="1628800"/>
            <a:ext cx="7973657" cy="646331"/>
          </a:xfrm>
          <a:prstGeom prst="rect">
            <a:avLst/>
          </a:prstGeom>
        </p:spPr>
        <p:txBody>
          <a:bodyPr wrap="none">
            <a:spAutoFit/>
          </a:bodyPr>
          <a:lstStyle/>
          <a:p>
            <a:pPr algn="ctr"/>
            <a:r>
              <a:rPr lang="en-US" sz="3600" b="1" dirty="0" smtClean="0">
                <a:solidFill>
                  <a:srgbClr val="002060"/>
                </a:solidFill>
                <a:latin typeface="Algerian" pitchFamily="82" charset="0"/>
              </a:rPr>
              <a:t>MECHANICAL SYSTEMS IN BUILDINGS</a:t>
            </a:r>
            <a:endParaRPr lang="ar-SA" sz="3600" dirty="0">
              <a:solidFill>
                <a:srgbClr val="002060"/>
              </a:solidFill>
            </a:endParaRPr>
          </a:p>
        </p:txBody>
      </p:sp>
      <p:sp>
        <p:nvSpPr>
          <p:cNvPr id="8" name="مستطيل 7"/>
          <p:cNvSpPr/>
          <p:nvPr/>
        </p:nvSpPr>
        <p:spPr>
          <a:xfrm>
            <a:off x="2195736" y="2132856"/>
            <a:ext cx="5184576" cy="1200329"/>
          </a:xfrm>
          <a:prstGeom prst="rect">
            <a:avLst/>
          </a:prstGeom>
        </p:spPr>
        <p:txBody>
          <a:bodyPr wrap="square">
            <a:spAutoFit/>
          </a:bodyPr>
          <a:lstStyle/>
          <a:p>
            <a:pPr algn="ctr" rtl="0">
              <a:buNone/>
            </a:pPr>
            <a:r>
              <a:rPr lang="en-US" sz="3600" b="1" dirty="0" smtClean="0">
                <a:solidFill>
                  <a:srgbClr val="002060"/>
                </a:solidFill>
                <a:effectLst>
                  <a:outerShdw blurRad="38100" dist="38100" dir="2700000" algn="tl">
                    <a:srgbClr val="000000">
                      <a:alpha val="43137"/>
                    </a:srgbClr>
                  </a:outerShdw>
                </a:effectLst>
                <a:latin typeface="Algerian" pitchFamily="82" charset="0"/>
              </a:rPr>
              <a:t> </a:t>
            </a:r>
            <a:r>
              <a:rPr lang="en-US" sz="3600" b="1" dirty="0" err="1" smtClean="0">
                <a:solidFill>
                  <a:srgbClr val="002060"/>
                </a:solidFill>
                <a:effectLst>
                  <a:outerShdw blurRad="38100" dist="38100" dir="2700000" algn="tl">
                    <a:srgbClr val="000000">
                      <a:alpha val="43137"/>
                    </a:srgbClr>
                  </a:outerShdw>
                </a:effectLst>
                <a:latin typeface="Algerian" pitchFamily="82" charset="0"/>
              </a:rPr>
              <a:t>selfeEt</a:t>
            </a:r>
            <a:r>
              <a:rPr lang="en-US" sz="3600" b="1" dirty="0" smtClean="0">
                <a:solidFill>
                  <a:srgbClr val="002060"/>
                </a:solidFill>
                <a:effectLst>
                  <a:outerShdw blurRad="38100" dist="38100" dir="2700000" algn="tl">
                    <a:srgbClr val="000000">
                      <a:alpha val="43137"/>
                    </a:srgbClr>
                  </a:outerShdw>
                </a:effectLst>
                <a:latin typeface="Algerian" pitchFamily="82" charset="0"/>
              </a:rPr>
              <a:t>  mall</a:t>
            </a:r>
          </a:p>
          <a:p>
            <a:pPr algn="ctr" rtl="0">
              <a:buNone/>
            </a:pPr>
            <a:r>
              <a:rPr lang="en-US" sz="3600" b="1" dirty="0" smtClean="0">
                <a:solidFill>
                  <a:srgbClr val="002060"/>
                </a:solidFill>
                <a:effectLst>
                  <a:outerShdw blurRad="38100" dist="38100" dir="2700000" algn="tl">
                    <a:srgbClr val="000000">
                      <a:alpha val="43137"/>
                    </a:srgbClr>
                  </a:outerShdw>
                </a:effectLst>
                <a:latin typeface="Algerian" pitchFamily="82" charset="0"/>
              </a:rPr>
              <a:t> </a:t>
            </a:r>
            <a:endParaRPr lang="en-US" sz="3600" b="1" dirty="0">
              <a:solidFill>
                <a:srgbClr val="002060"/>
              </a:solidFill>
              <a:effectLst>
                <a:outerShdw blurRad="38100" dist="38100" dir="2700000" algn="tl">
                  <a:srgbClr val="000000">
                    <a:alpha val="43137"/>
                  </a:srgbClr>
                </a:outerShdw>
              </a:effectLst>
              <a:latin typeface="Algerian" pitchFamily="82" charset="0"/>
            </a:endParaRPr>
          </a:p>
        </p:txBody>
      </p:sp>
      <p:sp>
        <p:nvSpPr>
          <p:cNvPr id="9" name="مربع نص 8"/>
          <p:cNvSpPr txBox="1"/>
          <p:nvPr/>
        </p:nvSpPr>
        <p:spPr>
          <a:xfrm>
            <a:off x="1142976" y="4509120"/>
            <a:ext cx="4293120" cy="2677656"/>
          </a:xfrm>
          <a:prstGeom prst="rect">
            <a:avLst/>
          </a:prstGeom>
          <a:noFill/>
        </p:spPr>
        <p:txBody>
          <a:bodyPr wrap="square" rtlCol="1">
            <a:spAutoFit/>
          </a:bodyPr>
          <a:lstStyle/>
          <a:p>
            <a:pPr algn="l" rtl="0"/>
            <a:r>
              <a:rPr lang="en-US" sz="2400" b="1" dirty="0" smtClean="0">
                <a:solidFill>
                  <a:srgbClr val="0070C0"/>
                </a:solidFill>
                <a:latin typeface="Andalus" pitchFamily="18" charset="-78"/>
                <a:cs typeface="Andalus" pitchFamily="18" charset="-78"/>
              </a:rPr>
              <a:t>Prepared by:</a:t>
            </a:r>
          </a:p>
          <a:p>
            <a:pPr algn="l" rtl="0"/>
            <a:r>
              <a:rPr lang="en-US" sz="2400" b="1" dirty="0" err="1" smtClean="0">
                <a:solidFill>
                  <a:srgbClr val="0070C0"/>
                </a:solidFill>
                <a:latin typeface="Andalus" pitchFamily="18" charset="-78"/>
                <a:cs typeface="Andalus" pitchFamily="18" charset="-78"/>
              </a:rPr>
              <a:t>Bilal</a:t>
            </a:r>
            <a:r>
              <a:rPr lang="en-US" sz="2400" b="1" dirty="0" smtClean="0">
                <a:solidFill>
                  <a:srgbClr val="0070C0"/>
                </a:solidFill>
                <a:latin typeface="Andalus" pitchFamily="18" charset="-78"/>
                <a:cs typeface="Andalus" pitchFamily="18" charset="-78"/>
              </a:rPr>
              <a:t> </a:t>
            </a:r>
            <a:r>
              <a:rPr lang="en-US" sz="2400" b="1" dirty="0" err="1" smtClean="0">
                <a:solidFill>
                  <a:srgbClr val="0070C0"/>
                </a:solidFill>
                <a:latin typeface="Andalus" pitchFamily="18" charset="-78"/>
                <a:cs typeface="Andalus" pitchFamily="18" charset="-78"/>
              </a:rPr>
              <a:t>Qzq</a:t>
            </a:r>
            <a:endParaRPr lang="en-US" sz="2400" b="1" dirty="0" smtClean="0">
              <a:solidFill>
                <a:srgbClr val="0070C0"/>
              </a:solidFill>
              <a:latin typeface="Andalus" pitchFamily="18" charset="-78"/>
              <a:cs typeface="Andalus" pitchFamily="18" charset="-78"/>
            </a:endParaRPr>
          </a:p>
          <a:p>
            <a:pPr algn="l" rtl="0"/>
            <a:r>
              <a:rPr lang="en-US" sz="2400" b="1" dirty="0" smtClean="0">
                <a:solidFill>
                  <a:srgbClr val="0070C0"/>
                </a:solidFill>
                <a:latin typeface="Andalus" pitchFamily="18" charset="-78"/>
                <a:cs typeface="Andalus" pitchFamily="18" charset="-78"/>
              </a:rPr>
              <a:t>Abdel </a:t>
            </a:r>
            <a:r>
              <a:rPr lang="en-US" sz="2400" b="1" dirty="0" err="1" smtClean="0">
                <a:solidFill>
                  <a:srgbClr val="0070C0"/>
                </a:solidFill>
                <a:latin typeface="Andalus" pitchFamily="18" charset="-78"/>
                <a:cs typeface="Andalus" pitchFamily="18" charset="-78"/>
              </a:rPr>
              <a:t>Rahman</a:t>
            </a:r>
            <a:r>
              <a:rPr lang="en-US" sz="2400" b="1" dirty="0" smtClean="0">
                <a:solidFill>
                  <a:srgbClr val="0070C0"/>
                </a:solidFill>
                <a:latin typeface="Andalus" pitchFamily="18" charset="-78"/>
                <a:cs typeface="Andalus" pitchFamily="18" charset="-78"/>
              </a:rPr>
              <a:t> Abu </a:t>
            </a:r>
            <a:r>
              <a:rPr lang="en-US" sz="2400" b="1" dirty="0" err="1" smtClean="0">
                <a:solidFill>
                  <a:srgbClr val="0070C0"/>
                </a:solidFill>
                <a:latin typeface="Andalus" pitchFamily="18" charset="-78"/>
                <a:cs typeface="Andalus" pitchFamily="18" charset="-78"/>
              </a:rPr>
              <a:t>Salama</a:t>
            </a:r>
            <a:endParaRPr lang="en-US" sz="2400" b="1" dirty="0" smtClean="0">
              <a:solidFill>
                <a:srgbClr val="0070C0"/>
              </a:solidFill>
              <a:latin typeface="Andalus" pitchFamily="18" charset="-78"/>
              <a:cs typeface="Andalus" pitchFamily="18" charset="-78"/>
            </a:endParaRPr>
          </a:p>
          <a:p>
            <a:pPr algn="l" rtl="0"/>
            <a:r>
              <a:rPr lang="en-US" sz="2400" b="1" dirty="0" err="1" smtClean="0">
                <a:solidFill>
                  <a:srgbClr val="0070C0"/>
                </a:solidFill>
                <a:latin typeface="Andalus" pitchFamily="18" charset="-78"/>
                <a:cs typeface="Andalus" pitchFamily="18" charset="-78"/>
              </a:rPr>
              <a:t>Oraib</a:t>
            </a:r>
            <a:r>
              <a:rPr lang="en-US" sz="2400" b="1" dirty="0" smtClean="0">
                <a:solidFill>
                  <a:srgbClr val="0070C0"/>
                </a:solidFill>
                <a:latin typeface="Andalus" pitchFamily="18" charset="-78"/>
                <a:cs typeface="Andalus" pitchFamily="18" charset="-78"/>
              </a:rPr>
              <a:t> </a:t>
            </a:r>
            <a:r>
              <a:rPr lang="en-US" sz="2400" b="1" dirty="0" err="1" smtClean="0">
                <a:solidFill>
                  <a:srgbClr val="0070C0"/>
                </a:solidFill>
                <a:latin typeface="Andalus" pitchFamily="18" charset="-78"/>
                <a:cs typeface="Andalus" pitchFamily="18" charset="-78"/>
              </a:rPr>
              <a:t>Awad</a:t>
            </a:r>
            <a:endParaRPr lang="en-US" sz="2400" b="1" dirty="0" smtClean="0">
              <a:solidFill>
                <a:srgbClr val="0070C0"/>
              </a:solidFill>
              <a:latin typeface="Andalus" pitchFamily="18" charset="-78"/>
              <a:cs typeface="Andalus" pitchFamily="18" charset="-78"/>
            </a:endParaRPr>
          </a:p>
          <a:p>
            <a:pPr lvl="0" algn="l" rtl="0"/>
            <a:r>
              <a:rPr lang="en-US" sz="2400" b="1" dirty="0" err="1" smtClean="0">
                <a:solidFill>
                  <a:srgbClr val="0070C0"/>
                </a:solidFill>
                <a:latin typeface="Andalus" pitchFamily="18" charset="-78"/>
                <a:cs typeface="Andalus" pitchFamily="18" charset="-78"/>
              </a:rPr>
              <a:t>Moamen</a:t>
            </a:r>
            <a:r>
              <a:rPr lang="en-US" sz="2400" b="1" dirty="0" smtClean="0">
                <a:solidFill>
                  <a:srgbClr val="0070C0"/>
                </a:solidFill>
                <a:latin typeface="Andalus" pitchFamily="18" charset="-78"/>
                <a:cs typeface="Andalus" pitchFamily="18" charset="-78"/>
              </a:rPr>
              <a:t> </a:t>
            </a:r>
            <a:r>
              <a:rPr lang="en-US" sz="2400" b="1" dirty="0" err="1" smtClean="0">
                <a:solidFill>
                  <a:srgbClr val="0070C0"/>
                </a:solidFill>
                <a:latin typeface="Andalus" pitchFamily="18" charset="-78"/>
                <a:cs typeface="Andalus" pitchFamily="18" charset="-78"/>
              </a:rPr>
              <a:t>Hatab</a:t>
            </a:r>
            <a:r>
              <a:rPr lang="en-US" sz="2400" b="1" dirty="0" smtClean="0">
                <a:solidFill>
                  <a:srgbClr val="0070C0"/>
                </a:solidFill>
                <a:latin typeface="Andalus" pitchFamily="18" charset="-78"/>
                <a:cs typeface="Andalus" pitchFamily="18" charset="-78"/>
              </a:rPr>
              <a:t>          </a:t>
            </a:r>
          </a:p>
          <a:p>
            <a:pPr algn="l" rtl="0"/>
            <a:endParaRPr lang="en-US" sz="2400" b="1" dirty="0" smtClean="0">
              <a:solidFill>
                <a:srgbClr val="0070C0"/>
              </a:solidFill>
              <a:latin typeface="Andalus" pitchFamily="18" charset="-78"/>
              <a:cs typeface="Andalus" pitchFamily="18" charset="-78"/>
            </a:endParaRPr>
          </a:p>
          <a:p>
            <a:pPr algn="l" rtl="0"/>
            <a:endParaRPr lang="ar-SA" sz="2400" b="1" dirty="0">
              <a:solidFill>
                <a:srgbClr val="0070C0"/>
              </a:solidFill>
              <a:latin typeface="Andalus" pitchFamily="18" charset="-78"/>
              <a:cs typeface="Andalus" pitchFamily="18" charset="-78"/>
            </a:endParaRPr>
          </a:p>
        </p:txBody>
      </p:sp>
      <p:sp>
        <p:nvSpPr>
          <p:cNvPr id="10" name="مربع نص 9"/>
          <p:cNvSpPr txBox="1"/>
          <p:nvPr/>
        </p:nvSpPr>
        <p:spPr>
          <a:xfrm>
            <a:off x="5643570" y="5000636"/>
            <a:ext cx="2960878" cy="646331"/>
          </a:xfrm>
          <a:prstGeom prst="rect">
            <a:avLst/>
          </a:prstGeom>
          <a:noFill/>
        </p:spPr>
        <p:txBody>
          <a:bodyPr wrap="square" rtlCol="1">
            <a:spAutoFit/>
          </a:bodyPr>
          <a:lstStyle/>
          <a:p>
            <a:pPr algn="l" rtl="0"/>
            <a:r>
              <a:rPr lang="en-US" b="1" dirty="0" smtClean="0">
                <a:solidFill>
                  <a:srgbClr val="0070C0"/>
                </a:solidFill>
                <a:latin typeface="Andalus" pitchFamily="18" charset="-78"/>
                <a:cs typeface="Andalus" pitchFamily="18" charset="-78"/>
              </a:rPr>
              <a:t>Supervisor:</a:t>
            </a:r>
          </a:p>
          <a:p>
            <a:pPr algn="l" rtl="0"/>
            <a:r>
              <a:rPr lang="en-US" b="1" dirty="0" smtClean="0">
                <a:solidFill>
                  <a:srgbClr val="0070C0"/>
                </a:solidFill>
                <a:latin typeface="Andalus" pitchFamily="18" charset="-78"/>
                <a:cs typeface="Andalus" pitchFamily="18" charset="-78"/>
              </a:rPr>
              <a:t>Dr. Ramiz Al Khaldi</a:t>
            </a:r>
            <a:endParaRPr lang="ar-SA" b="1" dirty="0">
              <a:solidFill>
                <a:srgbClr val="0070C0"/>
              </a:solidFill>
              <a:latin typeface="Andalus" pitchFamily="18" charset="-78"/>
              <a:cs typeface="Andalus" pitchFamily="18" charset="-78"/>
            </a:endParaRPr>
          </a:p>
        </p:txBody>
      </p:sp>
      <p:sp>
        <p:nvSpPr>
          <p:cNvPr id="11" name="Rectangle 10"/>
          <p:cNvSpPr/>
          <p:nvPr/>
        </p:nvSpPr>
        <p:spPr>
          <a:xfrm>
            <a:off x="-180528" y="2996952"/>
            <a:ext cx="9577064" cy="646331"/>
          </a:xfrm>
          <a:prstGeom prst="rect">
            <a:avLst/>
          </a:prstGeom>
        </p:spPr>
        <p:txBody>
          <a:bodyPr wrap="square">
            <a:spAutoFit/>
          </a:bodyPr>
          <a:lstStyle/>
          <a:p>
            <a:pPr algn="ctr"/>
            <a:r>
              <a:rPr lang="en-US" sz="3600" b="1" dirty="0" smtClean="0">
                <a:solidFill>
                  <a:srgbClr val="002060"/>
                </a:solidFill>
                <a:latin typeface="Algerian" pitchFamily="82" charset="0"/>
              </a:rPr>
              <a:t>using</a:t>
            </a:r>
            <a:r>
              <a:rPr lang="en-US" b="1" dirty="0" smtClean="0"/>
              <a:t> </a:t>
            </a:r>
            <a:r>
              <a:rPr lang="en-US" sz="3600" b="1" dirty="0" smtClean="0">
                <a:solidFill>
                  <a:srgbClr val="002060"/>
                </a:solidFill>
                <a:latin typeface="Algerian" pitchFamily="82" charset="0"/>
              </a:rPr>
              <a:t>Under</a:t>
            </a:r>
            <a:r>
              <a:rPr lang="en-US" b="1" dirty="0" smtClean="0"/>
              <a:t> </a:t>
            </a:r>
            <a:r>
              <a:rPr lang="en-US" sz="3600" b="1" dirty="0" smtClean="0">
                <a:solidFill>
                  <a:srgbClr val="002060"/>
                </a:solidFill>
                <a:latin typeface="Algerian" pitchFamily="82" charset="0"/>
              </a:rPr>
              <a:t>Floor</a:t>
            </a:r>
            <a:r>
              <a:rPr lang="en-US" b="1" dirty="0" smtClean="0"/>
              <a:t>  </a:t>
            </a:r>
            <a:r>
              <a:rPr lang="en-US" sz="3600" b="1" dirty="0" smtClean="0">
                <a:solidFill>
                  <a:srgbClr val="002060"/>
                </a:solidFill>
                <a:latin typeface="Algerian" pitchFamily="82" charset="0"/>
              </a:rPr>
              <a:t>Heating</a:t>
            </a:r>
            <a:r>
              <a:rPr lang="en-US" b="1" dirty="0" smtClean="0"/>
              <a:t> </a:t>
            </a:r>
            <a:r>
              <a:rPr lang="en-US" sz="3600" b="1" dirty="0" smtClean="0">
                <a:solidFill>
                  <a:srgbClr val="002060"/>
                </a:solidFill>
                <a:latin typeface="Algerian" pitchFamily="82" charset="0"/>
              </a:rPr>
              <a:t>and</a:t>
            </a:r>
            <a:r>
              <a:rPr lang="en-US" b="1" dirty="0" smtClean="0"/>
              <a:t> </a:t>
            </a:r>
            <a:r>
              <a:rPr lang="en-US" sz="3600" b="1" dirty="0" smtClean="0">
                <a:solidFill>
                  <a:srgbClr val="002060"/>
                </a:solidFill>
                <a:latin typeface="Algerian" pitchFamily="82" charset="0"/>
              </a:rPr>
              <a:t>Cooling</a:t>
            </a:r>
          </a:p>
        </p:txBody>
      </p:sp>
      <p:pic>
        <p:nvPicPr>
          <p:cNvPr id="12" name="irc_mi" descr="http://blog.amin.org/khaledmufleh1/files/2012/02/najah-logo.png">
            <a:hlinkClick r:id="rId2"/>
          </p:cNvPr>
          <p:cNvPicPr/>
          <p:nvPr/>
        </p:nvPicPr>
        <p:blipFill>
          <a:blip r:embed="rId3" cstate="print"/>
          <a:srcRect/>
          <a:stretch>
            <a:fillRect/>
          </a:stretch>
        </p:blipFill>
        <p:spPr bwMode="auto">
          <a:xfrm>
            <a:off x="3635896" y="0"/>
            <a:ext cx="1619250" cy="16287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8"/>
          </a:xfrm>
        </p:spPr>
        <p:txBody>
          <a:bodyPr>
            <a:normAutofit fontScale="90000"/>
          </a:bodyPr>
          <a:lstStyle/>
          <a:p>
            <a:r>
              <a:rPr lang="en-US" dirty="0" smtClean="0"/>
              <a:t/>
            </a:r>
            <a:br>
              <a:rPr lang="en-US" dirty="0" smtClean="0"/>
            </a:br>
            <a:r>
              <a:rPr lang="en-US" sz="3600" b="1" u="sng" dirty="0" smtClean="0"/>
              <a:t>AutoCAD Drawing  the under floor cooling  </a:t>
            </a:r>
            <a:endParaRPr lang="ar-SA" sz="3600" b="1" u="sng" dirty="0"/>
          </a:p>
        </p:txBody>
      </p:sp>
      <p:pic>
        <p:nvPicPr>
          <p:cNvPr id="4098" name="Picture 2"/>
          <p:cNvPicPr>
            <a:picLocks noChangeAspect="1" noChangeArrowheads="1"/>
          </p:cNvPicPr>
          <p:nvPr/>
        </p:nvPicPr>
        <p:blipFill>
          <a:blip r:embed="rId2"/>
          <a:srcRect/>
          <a:stretch>
            <a:fillRect/>
          </a:stretch>
        </p:blipFill>
        <p:spPr bwMode="auto">
          <a:xfrm>
            <a:off x="0" y="1071546"/>
            <a:ext cx="9144000" cy="2643206"/>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0" y="3786190"/>
            <a:ext cx="9144000" cy="3071810"/>
          </a:xfrm>
          <a:prstGeom prst="rect">
            <a:avLst/>
          </a:prstGeom>
          <a:noFill/>
          <a:ln w="9525">
            <a:noFill/>
            <a:miter lim="800000"/>
            <a:headEnd/>
            <a:tailEnd/>
          </a:ln>
          <a:effectLst/>
        </p:spPr>
      </p:pic>
      <p:sp>
        <p:nvSpPr>
          <p:cNvPr id="4100" name="Text Box 4"/>
          <p:cNvSpPr txBox="1">
            <a:spLocks noChangeArrowheads="1"/>
          </p:cNvSpPr>
          <p:nvPr/>
        </p:nvSpPr>
        <p:spPr bwMode="auto">
          <a:xfrm>
            <a:off x="6215074" y="1357298"/>
            <a:ext cx="2714612" cy="928694"/>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effectLst/>
                <a:latin typeface="Times New Roman" pitchFamily="18" charset="0"/>
                <a:ea typeface="Arial" pitchFamily="34" charset="0"/>
                <a:cs typeface="Arial" pitchFamily="34" charset="0"/>
              </a:rPr>
              <a:t>skittish figure from Auto CAD to show the RNW with duct connection on system </a:t>
            </a:r>
            <a:endParaRPr kumimoji="0" lang="ar-SA" sz="2000" b="1" i="0" u="none" strike="noStrike" cap="none" normalizeH="0" baseline="0" dirty="0" smtClean="0">
              <a:ln>
                <a:noFill/>
              </a:ln>
              <a:effectLst/>
              <a:latin typeface="Arial" pitchFamily="34" charset="0"/>
              <a:cs typeface="Arial" pitchFamily="34" charset="0"/>
            </a:endParaRPr>
          </a:p>
        </p:txBody>
      </p:sp>
      <p:sp>
        <p:nvSpPr>
          <p:cNvPr id="4101" name="Text Box 5"/>
          <p:cNvSpPr txBox="1">
            <a:spLocks noChangeArrowheads="1"/>
          </p:cNvSpPr>
          <p:nvPr/>
        </p:nvSpPr>
        <p:spPr bwMode="auto">
          <a:xfrm>
            <a:off x="0" y="4071942"/>
            <a:ext cx="1714480" cy="1107996"/>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noProof="1" smtClean="0">
                <a:ln>
                  <a:noFill/>
                </a:ln>
                <a:effectLst/>
                <a:latin typeface="Times New Roman" pitchFamily="18" charset="0"/>
                <a:ea typeface="Arial" pitchFamily="34" charset="0"/>
                <a:cs typeface="Arial" pitchFamily="34" charset="0"/>
              </a:rPr>
              <a:t> floor and loop (UFC SYSTEM)</a:t>
            </a:r>
            <a:endParaRPr kumimoji="0" lang="ar-SA" sz="2400" b="0" i="0" u="none" strike="noStrike" cap="none" normalizeH="0" baseline="0" dirty="0" smtClean="0">
              <a:ln>
                <a:noFill/>
              </a:ln>
              <a:effectLst/>
              <a:latin typeface="Arial" pitchFamily="34" charset="0"/>
              <a:cs typeface="Arial" pitchFamily="34" charset="0"/>
            </a:endParaRPr>
          </a:p>
        </p:txBody>
      </p:sp>
      <p:cxnSp>
        <p:nvCxnSpPr>
          <p:cNvPr id="9" name="رابط بشكل مرفق 8"/>
          <p:cNvCxnSpPr>
            <a:stCxn id="4100" idx="2"/>
          </p:cNvCxnSpPr>
          <p:nvPr/>
        </p:nvCxnSpPr>
        <p:spPr>
          <a:xfrm rot="5400000">
            <a:off x="6286504" y="1643058"/>
            <a:ext cx="642942" cy="192881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بشكل مرفق 11"/>
          <p:cNvCxnSpPr>
            <a:stCxn id="4101" idx="2"/>
          </p:cNvCxnSpPr>
          <p:nvPr/>
        </p:nvCxnSpPr>
        <p:spPr>
          <a:xfrm>
            <a:off x="785786" y="5143512"/>
            <a:ext cx="914400" cy="9144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785794"/>
            <a:ext cx="8229600" cy="714380"/>
          </a:xfrm>
        </p:spPr>
        <p:txBody>
          <a:bodyPr>
            <a:normAutofit/>
          </a:bodyPr>
          <a:lstStyle/>
          <a:p>
            <a:r>
              <a:rPr lang="en-US" u="sng" dirty="0" smtClean="0"/>
              <a:t>Designing and  calculation(UFC) </a:t>
            </a:r>
            <a:endParaRPr lang="ar-SA" u="sng" dirty="0"/>
          </a:p>
        </p:txBody>
      </p:sp>
      <p:sp>
        <p:nvSpPr>
          <p:cNvPr id="3" name="عنصر نائب للمحتوى 2"/>
          <p:cNvSpPr>
            <a:spLocks noGrp="1"/>
          </p:cNvSpPr>
          <p:nvPr>
            <p:ph idx="1"/>
          </p:nvPr>
        </p:nvSpPr>
        <p:spPr>
          <a:xfrm>
            <a:off x="428596" y="1785926"/>
            <a:ext cx="8229600" cy="4325112"/>
          </a:xfrm>
        </p:spPr>
        <p:txBody>
          <a:bodyPr/>
          <a:lstStyle/>
          <a:p>
            <a:r>
              <a:rPr lang="en-US" dirty="0" smtClean="0"/>
              <a:t>1) Designed for the heat flux (</a:t>
            </a:r>
            <a:r>
              <a:rPr lang="en-US" dirty="0" err="1" smtClean="0"/>
              <a:t>ql</a:t>
            </a:r>
            <a:r>
              <a:rPr lang="en-US" dirty="0" smtClean="0"/>
              <a:t>)… (w/m^2)</a:t>
            </a:r>
          </a:p>
          <a:p>
            <a:r>
              <a:rPr lang="en-US" dirty="0" smtClean="0"/>
              <a:t>2) Designed  the  surface temperature  by using figure and depending on pitch (8,16 .. Etc)</a:t>
            </a:r>
          </a:p>
          <a:p>
            <a:r>
              <a:rPr lang="en-US" dirty="0" smtClean="0"/>
              <a:t>3) Designed for the  (RNW) dehumidifier  and selection it , depending on air flow and water flow</a:t>
            </a:r>
          </a:p>
          <a:p>
            <a:r>
              <a:rPr lang="en-US" dirty="0" smtClean="0"/>
              <a:t>4)  calculate the condensation by used psychometric chart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357166"/>
            <a:ext cx="8229600" cy="857256"/>
          </a:xfrm>
        </p:spPr>
        <p:txBody>
          <a:bodyPr/>
          <a:lstStyle/>
          <a:p>
            <a:r>
              <a:rPr lang="en-US" b="1" u="sng" dirty="0" smtClean="0"/>
              <a:t>Condensation </a:t>
            </a:r>
            <a:endParaRPr lang="ar-SA" b="1" u="sng" dirty="0"/>
          </a:p>
        </p:txBody>
      </p:sp>
      <p:sp>
        <p:nvSpPr>
          <p:cNvPr id="3" name="عنصر نائب للمحتوى 2"/>
          <p:cNvSpPr>
            <a:spLocks noGrp="1"/>
          </p:cNvSpPr>
          <p:nvPr>
            <p:ph idx="1"/>
          </p:nvPr>
        </p:nvSpPr>
        <p:spPr>
          <a:xfrm>
            <a:off x="428596" y="1643050"/>
            <a:ext cx="8229600" cy="4929222"/>
          </a:xfrm>
        </p:spPr>
        <p:txBody>
          <a:bodyPr/>
          <a:lstStyle/>
          <a:p>
            <a:r>
              <a:rPr lang="en-US" dirty="0" smtClean="0"/>
              <a:t>Condensation occurs or not  depending on the Dew point , calculate from psychometric charts.</a:t>
            </a:r>
          </a:p>
          <a:p>
            <a:r>
              <a:rPr lang="en-US" dirty="0" smtClean="0"/>
              <a:t>Find Dew point from </a:t>
            </a:r>
          </a:p>
          <a:p>
            <a:r>
              <a:rPr lang="en-US" dirty="0" smtClean="0">
                <a:latin typeface="Cambria Math"/>
                <a:ea typeface="Cambria Math"/>
              </a:rPr>
              <a:t>𝒯</a:t>
            </a:r>
            <a:r>
              <a:rPr lang="en-US" dirty="0" err="1" smtClean="0">
                <a:latin typeface="Cambria Math"/>
                <a:ea typeface="Cambria Math"/>
              </a:rPr>
              <a:t>i</a:t>
            </a:r>
            <a:r>
              <a:rPr lang="en-US" dirty="0" smtClean="0">
                <a:latin typeface="Cambria Math"/>
                <a:ea typeface="Cambria Math"/>
              </a:rPr>
              <a:t> =24c0 </a:t>
            </a:r>
          </a:p>
          <a:p>
            <a:r>
              <a:rPr lang="az-Cyrl-AZ" dirty="0" smtClean="0">
                <a:latin typeface="Cambria Math"/>
                <a:ea typeface="Cambria Math"/>
              </a:rPr>
              <a:t>Ф</a:t>
            </a:r>
            <a:r>
              <a:rPr lang="en-US" dirty="0" smtClean="0">
                <a:latin typeface="Cambria Math"/>
                <a:ea typeface="Cambria Math"/>
              </a:rPr>
              <a:t>=50%</a:t>
            </a:r>
          </a:p>
          <a:p>
            <a:r>
              <a:rPr lang="en-US" dirty="0" err="1" smtClean="0">
                <a:latin typeface="Cambria Math"/>
                <a:ea typeface="Cambria Math"/>
              </a:rPr>
              <a:t>Dp</a:t>
            </a:r>
            <a:r>
              <a:rPr lang="en-US" dirty="0" smtClean="0">
                <a:latin typeface="Cambria Math"/>
                <a:ea typeface="Cambria Math"/>
              </a:rPr>
              <a:t>=12.98C </a:t>
            </a:r>
            <a:endParaRPr lang="en-US" dirty="0" smtClean="0"/>
          </a:p>
          <a:p>
            <a:pPr>
              <a:buNone/>
            </a:pPr>
            <a:r>
              <a:rPr lang="en-US" dirty="0" smtClean="0"/>
              <a:t> if   T surfs &gt; T </a:t>
            </a:r>
            <a:r>
              <a:rPr lang="en-US" dirty="0" err="1" smtClean="0"/>
              <a:t>Dp</a:t>
            </a:r>
            <a:r>
              <a:rPr lang="en-US" dirty="0" smtClean="0"/>
              <a:t>  </a:t>
            </a:r>
          </a:p>
          <a:p>
            <a:pPr>
              <a:buNone/>
            </a:pPr>
            <a:r>
              <a:rPr lang="en-US" dirty="0" smtClean="0"/>
              <a:t>*No condensation occurs </a:t>
            </a:r>
          </a:p>
          <a:p>
            <a:pPr>
              <a:buNone/>
            </a:pPr>
            <a:r>
              <a:rPr lang="en-US" dirty="0" smtClean="0"/>
              <a:t> if Ts &lt; T </a:t>
            </a:r>
            <a:r>
              <a:rPr lang="en-US" dirty="0" err="1" smtClean="0"/>
              <a:t>Dp</a:t>
            </a:r>
            <a:r>
              <a:rPr lang="en-US" dirty="0" smtClean="0"/>
              <a:t>  </a:t>
            </a:r>
          </a:p>
          <a:p>
            <a:pPr>
              <a:buNone/>
            </a:pPr>
            <a:r>
              <a:rPr lang="en-US" dirty="0" smtClean="0"/>
              <a:t>Condensation is occurs </a:t>
            </a:r>
            <a:endParaRPr lang="ar-SA" dirty="0"/>
          </a:p>
        </p:txBody>
      </p:sp>
      <p:pic>
        <p:nvPicPr>
          <p:cNvPr id="4" name="صورة 3" descr="Psychrometric_chart_for_website.JPG"/>
          <p:cNvPicPr>
            <a:picLocks noChangeAspect="1"/>
          </p:cNvPicPr>
          <p:nvPr/>
        </p:nvPicPr>
        <p:blipFill>
          <a:blip r:embed="rId2"/>
          <a:stretch>
            <a:fillRect/>
          </a:stretch>
        </p:blipFill>
        <p:spPr>
          <a:xfrm>
            <a:off x="4714844" y="2714620"/>
            <a:ext cx="4429156" cy="4143380"/>
          </a:xfrm>
          <a:prstGeom prst="rect">
            <a:avLst/>
          </a:prstGeom>
        </p:spPr>
      </p:pic>
      <p:cxnSp>
        <p:nvCxnSpPr>
          <p:cNvPr id="6" name="رابط كسهم مستقيم 5"/>
          <p:cNvCxnSpPr/>
          <p:nvPr/>
        </p:nvCxnSpPr>
        <p:spPr>
          <a:xfrm>
            <a:off x="4214810" y="3000372"/>
            <a:ext cx="2786082" cy="2000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قوس كبير أيمن 8"/>
          <p:cNvSpPr/>
          <p:nvPr/>
        </p:nvSpPr>
        <p:spPr>
          <a:xfrm>
            <a:off x="2071670" y="3286124"/>
            <a:ext cx="500066" cy="500066"/>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0" name="مستطيل 9"/>
          <p:cNvSpPr/>
          <p:nvPr/>
        </p:nvSpPr>
        <p:spPr>
          <a:xfrm>
            <a:off x="2428860" y="3357562"/>
            <a:ext cx="2052165" cy="584775"/>
          </a:xfrm>
          <a:prstGeom prst="rect">
            <a:avLst/>
          </a:prstGeom>
          <a:noFill/>
        </p:spPr>
        <p:txBody>
          <a:bodyPr wrap="none" lIns="91440" tIns="45720" rIns="91440" bIns="45720">
            <a:spAutoFit/>
          </a:bodyPr>
          <a:lstStyle/>
          <a:p>
            <a:pPr algn="ctr"/>
            <a:r>
              <a:rPr lang="en-US" sz="3200" cap="none" spc="0" dirty="0" smtClean="0">
                <a:ln w="12700">
                  <a:solidFill>
                    <a:schemeClr val="tx2">
                      <a:satMod val="155000"/>
                    </a:schemeClr>
                  </a:solidFill>
                  <a:prstDash val="solid"/>
                </a:ln>
                <a:solidFill>
                  <a:schemeClr val="bg2">
                    <a:tint val="85000"/>
                    <a:satMod val="155000"/>
                  </a:schemeClr>
                </a:solidFill>
              </a:rPr>
              <a:t>Dew point</a:t>
            </a:r>
            <a:endParaRPr lang="ar-SA" sz="3200" cap="none" spc="0" dirty="0">
              <a:ln w="12700">
                <a:solidFill>
                  <a:schemeClr val="tx2">
                    <a:satMod val="155000"/>
                  </a:schemeClr>
                </a:solidFill>
                <a:prstDash val="solid"/>
              </a:ln>
              <a:solidFill>
                <a:schemeClr val="bg2">
                  <a:tint val="85000"/>
                  <a:satMod val="15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85728"/>
            <a:ext cx="8229600" cy="1066800"/>
          </a:xfrm>
        </p:spPr>
        <p:txBody>
          <a:bodyPr/>
          <a:lstStyle/>
          <a:p>
            <a:r>
              <a:rPr lang="en-US" dirty="0" smtClean="0"/>
              <a:t>RNW CS Type </a:t>
            </a:r>
            <a:endParaRPr lang="ar-SA" dirty="0"/>
          </a:p>
        </p:txBody>
      </p:sp>
      <p:pic>
        <p:nvPicPr>
          <p:cNvPr id="4" name="عنصر نائب للمحتوى 3" descr="صورة جديدة.bmp"/>
          <p:cNvPicPr>
            <a:picLocks noGrp="1" noChangeAspect="1"/>
          </p:cNvPicPr>
          <p:nvPr>
            <p:ph idx="1"/>
          </p:nvPr>
        </p:nvPicPr>
        <p:blipFill>
          <a:blip r:embed="rId2"/>
          <a:stretch>
            <a:fillRect/>
          </a:stretch>
        </p:blipFill>
        <p:spPr>
          <a:xfrm>
            <a:off x="4857753" y="1285860"/>
            <a:ext cx="4286247" cy="1900065"/>
          </a:xfrm>
        </p:spPr>
      </p:pic>
      <p:pic>
        <p:nvPicPr>
          <p:cNvPr id="5" name="صورة 4" descr="صورة جديدة (1).bmp"/>
          <p:cNvPicPr>
            <a:picLocks noChangeAspect="1"/>
          </p:cNvPicPr>
          <p:nvPr/>
        </p:nvPicPr>
        <p:blipFill>
          <a:blip r:embed="rId3"/>
          <a:stretch>
            <a:fillRect/>
          </a:stretch>
        </p:blipFill>
        <p:spPr>
          <a:xfrm>
            <a:off x="0" y="3071810"/>
            <a:ext cx="9144000" cy="35719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428604"/>
            <a:ext cx="8229600" cy="857256"/>
          </a:xfrm>
        </p:spPr>
        <p:txBody>
          <a:bodyPr/>
          <a:lstStyle/>
          <a:p>
            <a:r>
              <a:rPr lang="en-US" b="1" u="sng" dirty="0" smtClean="0"/>
              <a:t>RNW construction and work </a:t>
            </a:r>
            <a:endParaRPr lang="ar-SA" b="1" u="sng" dirty="0"/>
          </a:p>
        </p:txBody>
      </p:sp>
      <p:pic>
        <p:nvPicPr>
          <p:cNvPr id="1026" name="Picture 2"/>
          <p:cNvPicPr>
            <a:picLocks noGrp="1" noChangeAspect="1" noChangeArrowheads="1"/>
          </p:cNvPicPr>
          <p:nvPr>
            <p:ph idx="1"/>
          </p:nvPr>
        </p:nvPicPr>
        <p:blipFill>
          <a:blip r:embed="rId2"/>
          <a:srcRect/>
          <a:stretch>
            <a:fillRect/>
          </a:stretch>
        </p:blipFill>
        <p:spPr bwMode="auto">
          <a:xfrm>
            <a:off x="4357686" y="1214422"/>
            <a:ext cx="5072098" cy="5643578"/>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0" y="1214422"/>
            <a:ext cx="4357686" cy="5643578"/>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785794"/>
            <a:ext cx="8686800" cy="841248"/>
          </a:xfrm>
        </p:spPr>
        <p:txBody>
          <a:bodyPr>
            <a:normAutofit/>
          </a:bodyPr>
          <a:lstStyle/>
          <a:p>
            <a:pPr algn="ctr"/>
            <a:r>
              <a:rPr lang="en-US" b="1" dirty="0" smtClean="0">
                <a:solidFill>
                  <a:srgbClr val="002060"/>
                </a:solidFill>
                <a:latin typeface="Andalus" pitchFamily="18" charset="-78"/>
                <a:cs typeface="Andalus" pitchFamily="18" charset="-78"/>
              </a:rPr>
              <a:t>Under floor heating (UFH)</a:t>
            </a:r>
            <a:endParaRPr lang="ar-SA" b="1" dirty="0">
              <a:solidFill>
                <a:srgbClr val="002060"/>
              </a:solidFill>
              <a:latin typeface="Andalus" pitchFamily="18" charset="-78"/>
              <a:cs typeface="Andalus" pitchFamily="18" charset="-78"/>
            </a:endParaRPr>
          </a:p>
        </p:txBody>
      </p:sp>
      <p:sp>
        <p:nvSpPr>
          <p:cNvPr id="3" name="عنوان 1"/>
          <p:cNvSpPr txBox="1">
            <a:spLocks/>
          </p:cNvSpPr>
          <p:nvPr/>
        </p:nvSpPr>
        <p:spPr>
          <a:xfrm>
            <a:off x="214282" y="1428736"/>
            <a:ext cx="8686800" cy="4429156"/>
          </a:xfrm>
          <a:prstGeom prst="rect">
            <a:avLst/>
          </a:prstGeom>
        </p:spPr>
        <p:txBody>
          <a:bodyPr vert="horz" anchor="ctr">
            <a:noAutofit/>
          </a:bodyPr>
          <a:lstStyle/>
          <a:p>
            <a:pPr lvl="0" algn="l">
              <a:spcBef>
                <a:spcPct val="0"/>
              </a:spcBef>
            </a:pPr>
            <a:r>
              <a:rPr lang="en-US" sz="3200" b="1" dirty="0" smtClean="0"/>
              <a:t>Under floor heating (UFH) transfers heat energy by natural radiation from a very large surface which only has to be slightly warmer than the room itself. Radiant energy is emitted from the floor in every direction. </a:t>
            </a:r>
            <a:endParaRPr kumimoji="0" lang="ar-SA" sz="3200" b="1"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57166"/>
            <a:ext cx="8686800" cy="1071570"/>
          </a:xfrm>
        </p:spPr>
        <p:txBody>
          <a:bodyPr>
            <a:noAutofit/>
          </a:bodyPr>
          <a:lstStyle/>
          <a:p>
            <a:r>
              <a:rPr lang="en-US" sz="2800" b="1" u="sng" dirty="0" smtClean="0">
                <a:solidFill>
                  <a:schemeClr val="tx1"/>
                </a:solidFill>
                <a:latin typeface="Andalus" pitchFamily="18" charset="-78"/>
                <a:cs typeface="Andalus" pitchFamily="18" charset="-78"/>
              </a:rPr>
              <a:t>layer to construction of (UFH) and install of ceramics type </a:t>
            </a:r>
            <a:endParaRPr lang="ar-SA" sz="2800" b="1" u="sng" dirty="0">
              <a:solidFill>
                <a:schemeClr val="tx1"/>
              </a:solidFill>
              <a:latin typeface="Andalus" pitchFamily="18" charset="-78"/>
              <a:cs typeface="Andalus" pitchFamily="18" charset="-78"/>
            </a:endParaRPr>
          </a:p>
        </p:txBody>
      </p:sp>
      <p:sp>
        <p:nvSpPr>
          <p:cNvPr id="3" name="عنوان 1"/>
          <p:cNvSpPr txBox="1">
            <a:spLocks/>
          </p:cNvSpPr>
          <p:nvPr/>
        </p:nvSpPr>
        <p:spPr>
          <a:xfrm>
            <a:off x="0" y="1714488"/>
            <a:ext cx="8686800" cy="4857784"/>
          </a:xfrm>
          <a:prstGeom prst="rect">
            <a:avLst/>
          </a:prstGeom>
        </p:spPr>
        <p:txBody>
          <a:bodyPr vert="horz"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ar-SA" sz="3600" b="0" i="0" u="sng"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4" name="صورة 3" descr="http://narmadajo.com/data/uploads/narmada/layers.jpg"/>
          <p:cNvPicPr/>
          <p:nvPr/>
        </p:nvPicPr>
        <p:blipFill>
          <a:blip r:embed="rId2" cstate="print"/>
          <a:srcRect/>
          <a:stretch>
            <a:fillRect/>
          </a:stretch>
        </p:blipFill>
        <p:spPr bwMode="auto">
          <a:xfrm>
            <a:off x="5500694" y="1357298"/>
            <a:ext cx="3643306" cy="2571768"/>
          </a:xfrm>
          <a:prstGeom prst="rect">
            <a:avLst/>
          </a:prstGeom>
          <a:noFill/>
          <a:ln w="9525">
            <a:noFill/>
            <a:miter lim="800000"/>
            <a:headEnd/>
            <a:tailEnd/>
          </a:ln>
        </p:spPr>
      </p:pic>
      <p:sp>
        <p:nvSpPr>
          <p:cNvPr id="5" name="عنوان 1"/>
          <p:cNvSpPr txBox="1">
            <a:spLocks/>
          </p:cNvSpPr>
          <p:nvPr/>
        </p:nvSpPr>
        <p:spPr>
          <a:xfrm>
            <a:off x="0" y="1428736"/>
            <a:ext cx="5357818" cy="5143536"/>
          </a:xfrm>
          <a:prstGeom prst="rect">
            <a:avLst/>
          </a:prstGeom>
        </p:spPr>
        <p:txBody>
          <a:bodyPr vert="horz" anchor="ctr">
            <a:normAutofit/>
          </a:bodyPr>
          <a:lstStyle/>
          <a:p>
            <a:pPr lvl="0" algn="l">
              <a:spcBef>
                <a:spcPct val="0"/>
              </a:spcBef>
            </a:pPr>
            <a:endParaRPr kumimoji="0" lang="en-US" sz="3600" b="0" i="0" u="sng"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مستطيل 5"/>
          <p:cNvSpPr/>
          <p:nvPr/>
        </p:nvSpPr>
        <p:spPr>
          <a:xfrm>
            <a:off x="0" y="1428736"/>
            <a:ext cx="5357818" cy="707886"/>
          </a:xfrm>
          <a:prstGeom prst="rect">
            <a:avLst/>
          </a:prstGeom>
        </p:spPr>
        <p:txBody>
          <a:bodyPr wrap="square">
            <a:spAutoFit/>
          </a:bodyPr>
          <a:lstStyle/>
          <a:p>
            <a:pPr algn="l"/>
            <a:r>
              <a:rPr lang="en-US" sz="2000" b="1" dirty="0" smtClean="0">
                <a:latin typeface="Times New Roman" pitchFamily="18" charset="0"/>
                <a:cs typeface="Times New Roman" pitchFamily="18" charset="0"/>
              </a:rPr>
              <a:t>1- Leveling the ground to become a suitable place.</a:t>
            </a:r>
            <a:endParaRPr lang="ar-SA" sz="2000" b="1" dirty="0">
              <a:latin typeface="Times New Roman" pitchFamily="18" charset="0"/>
              <a:cs typeface="Times New Roman" pitchFamily="18" charset="0"/>
            </a:endParaRPr>
          </a:p>
        </p:txBody>
      </p:sp>
      <p:sp>
        <p:nvSpPr>
          <p:cNvPr id="7" name="مستطيل 6"/>
          <p:cNvSpPr/>
          <p:nvPr/>
        </p:nvSpPr>
        <p:spPr>
          <a:xfrm>
            <a:off x="0" y="2000240"/>
            <a:ext cx="5214974" cy="707886"/>
          </a:xfrm>
          <a:prstGeom prst="rect">
            <a:avLst/>
          </a:prstGeom>
        </p:spPr>
        <p:txBody>
          <a:bodyPr wrap="square">
            <a:spAutoFit/>
          </a:bodyPr>
          <a:lstStyle/>
          <a:p>
            <a:pPr algn="l"/>
            <a:r>
              <a:rPr lang="en-US" sz="2000" b="1" dirty="0" smtClean="0">
                <a:latin typeface="Times New Roman" pitchFamily="18" charset="0"/>
                <a:cs typeface="Times New Roman" pitchFamily="18" charset="0"/>
              </a:rPr>
              <a:t>2- Install the insulation (PE-Foam) on all of the place area</a:t>
            </a:r>
            <a:endParaRPr lang="ar-SA" sz="2000" b="1" dirty="0">
              <a:latin typeface="Times New Roman" pitchFamily="18" charset="0"/>
              <a:cs typeface="Times New Roman" pitchFamily="18" charset="0"/>
            </a:endParaRPr>
          </a:p>
        </p:txBody>
      </p:sp>
      <p:sp>
        <p:nvSpPr>
          <p:cNvPr id="8" name="مستطيل 7"/>
          <p:cNvSpPr/>
          <p:nvPr/>
        </p:nvSpPr>
        <p:spPr>
          <a:xfrm>
            <a:off x="0" y="2714620"/>
            <a:ext cx="5214974" cy="923330"/>
          </a:xfrm>
          <a:prstGeom prst="rect">
            <a:avLst/>
          </a:prstGeom>
        </p:spPr>
        <p:txBody>
          <a:bodyPr wrap="square">
            <a:spAutoFit/>
          </a:bodyPr>
          <a:lstStyle/>
          <a:p>
            <a:pPr algn="l"/>
            <a:r>
              <a:rPr lang="en-US" b="1" dirty="0" smtClean="0">
                <a:latin typeface="Times New Roman" pitchFamily="18" charset="0"/>
                <a:cs typeface="Times New Roman" pitchFamily="18" charset="0"/>
              </a:rPr>
              <a:t>3- Install the carbon films over the insulation and distributes it properly according to the engineering team.</a:t>
            </a:r>
            <a:endParaRPr lang="ar-SA" b="1" dirty="0">
              <a:latin typeface="Times New Roman" pitchFamily="18" charset="0"/>
              <a:cs typeface="Times New Roman" pitchFamily="18" charset="0"/>
            </a:endParaRPr>
          </a:p>
        </p:txBody>
      </p:sp>
      <p:sp>
        <p:nvSpPr>
          <p:cNvPr id="9" name="مستطيل 8"/>
          <p:cNvSpPr/>
          <p:nvPr/>
        </p:nvSpPr>
        <p:spPr>
          <a:xfrm>
            <a:off x="0" y="3786190"/>
            <a:ext cx="5357818" cy="923330"/>
          </a:xfrm>
          <a:prstGeom prst="rect">
            <a:avLst/>
          </a:prstGeom>
        </p:spPr>
        <p:txBody>
          <a:bodyPr wrap="square">
            <a:spAutoFit/>
          </a:bodyPr>
          <a:lstStyle/>
          <a:p>
            <a:pPr algn="l"/>
            <a:r>
              <a:rPr lang="en-US" b="1" dirty="0" smtClean="0">
                <a:latin typeface="Times New Roman" pitchFamily="18" charset="0"/>
                <a:cs typeface="Times New Roman" pitchFamily="18" charset="0"/>
              </a:rPr>
              <a:t>4- Connecting the temperature controller and the heat sensor to the electricity for adjusting the temperature.</a:t>
            </a:r>
            <a:endParaRPr lang="ar-SA" b="1" dirty="0">
              <a:latin typeface="Times New Roman" pitchFamily="18" charset="0"/>
              <a:cs typeface="Times New Roman" pitchFamily="18" charset="0"/>
            </a:endParaRPr>
          </a:p>
        </p:txBody>
      </p:sp>
      <p:sp>
        <p:nvSpPr>
          <p:cNvPr id="10" name="مستطيل 9"/>
          <p:cNvSpPr/>
          <p:nvPr/>
        </p:nvSpPr>
        <p:spPr>
          <a:xfrm>
            <a:off x="0" y="4857760"/>
            <a:ext cx="5214974" cy="400110"/>
          </a:xfrm>
          <a:prstGeom prst="rect">
            <a:avLst/>
          </a:prstGeom>
        </p:spPr>
        <p:txBody>
          <a:bodyPr wrap="square">
            <a:spAutoFit/>
          </a:bodyPr>
          <a:lstStyle/>
          <a:p>
            <a:pPr algn="l"/>
            <a:r>
              <a:rPr lang="en-US" sz="2000" b="1" dirty="0" smtClean="0">
                <a:latin typeface="Times New Roman" pitchFamily="18" charset="0"/>
              </a:rPr>
              <a:t>5- Put about 2 cm from the sand over the films</a:t>
            </a:r>
            <a:endParaRPr lang="ar-SA" sz="2000" b="1" dirty="0">
              <a:latin typeface="Times New Roman" pitchFamily="18" charset="0"/>
            </a:endParaRPr>
          </a:p>
        </p:txBody>
      </p:sp>
      <p:sp>
        <p:nvSpPr>
          <p:cNvPr id="11" name="مستطيل 10"/>
          <p:cNvSpPr/>
          <p:nvPr/>
        </p:nvSpPr>
        <p:spPr>
          <a:xfrm>
            <a:off x="0" y="5500702"/>
            <a:ext cx="5857916" cy="646331"/>
          </a:xfrm>
          <a:prstGeom prst="rect">
            <a:avLst/>
          </a:prstGeom>
        </p:spPr>
        <p:txBody>
          <a:bodyPr wrap="square">
            <a:spAutoFit/>
          </a:bodyPr>
          <a:lstStyle/>
          <a:p>
            <a:pPr algn="l"/>
            <a:r>
              <a:rPr lang="en-US" b="1" dirty="0" smtClean="0">
                <a:latin typeface="Times New Roman" pitchFamily="18" charset="0"/>
                <a:cs typeface="Times New Roman" pitchFamily="18" charset="0"/>
              </a:rPr>
              <a:t>6- Connect the heating films to the electricity and try it.</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7- Put the concrete and lay the ceramics and tiles.</a:t>
            </a:r>
            <a:endParaRPr lang="ar-SA" b="1"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a:srcRect/>
          <a:stretch>
            <a:fillRect/>
          </a:stretch>
        </p:blipFill>
        <p:spPr bwMode="auto">
          <a:xfrm>
            <a:off x="5214942" y="3714752"/>
            <a:ext cx="4143372" cy="34290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571480"/>
            <a:ext cx="8229600" cy="714380"/>
          </a:xfrm>
        </p:spPr>
        <p:txBody>
          <a:bodyPr>
            <a:normAutofit fontScale="90000"/>
          </a:bodyPr>
          <a:lstStyle/>
          <a:p>
            <a:r>
              <a:rPr lang="en-US" u="sng" dirty="0" smtClean="0"/>
              <a:t>Designing and calculation for (UFH)</a:t>
            </a:r>
            <a:endParaRPr lang="ar-SA" u="sng" dirty="0"/>
          </a:p>
        </p:txBody>
      </p:sp>
      <p:sp>
        <p:nvSpPr>
          <p:cNvPr id="3" name="عنوان 1"/>
          <p:cNvSpPr txBox="1">
            <a:spLocks/>
          </p:cNvSpPr>
          <p:nvPr/>
        </p:nvSpPr>
        <p:spPr>
          <a:xfrm>
            <a:off x="214282" y="1428736"/>
            <a:ext cx="8229600" cy="5429264"/>
          </a:xfrm>
          <a:prstGeom prst="rect">
            <a:avLst/>
          </a:prstGeom>
        </p:spPr>
        <p:txBody>
          <a:bodyPr vert="horz" anchor="ctr">
            <a:normAutofit fontScale="25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1)Heat flux (</a:t>
            </a:r>
            <a:r>
              <a:rPr lang="en-US" sz="8000" b="1" dirty="0" err="1" smtClean="0">
                <a:solidFill>
                  <a:schemeClr val="tx2"/>
                </a:solidFill>
                <a:latin typeface="+mj-lt"/>
                <a:ea typeface="+mj-ea"/>
                <a:cs typeface="+mj-cs"/>
              </a:rPr>
              <a:t>qL</a:t>
            </a:r>
            <a:r>
              <a:rPr lang="en-US" sz="8000" b="1" dirty="0" smtClean="0">
                <a:solidFill>
                  <a:schemeClr val="tx2"/>
                </a:solidFill>
                <a:latin typeface="+mj-lt"/>
                <a:ea typeface="+mj-ea"/>
                <a:cs typeface="+mj-cs"/>
              </a:rPr>
              <a:t>) = </a:t>
            </a:r>
            <a:r>
              <a:rPr lang="en-US" sz="8000" b="1" dirty="0" err="1" smtClean="0">
                <a:solidFill>
                  <a:schemeClr val="tx2"/>
                </a:solidFill>
                <a:latin typeface="+mj-lt"/>
                <a:ea typeface="+mj-ea"/>
                <a:cs typeface="+mj-cs"/>
              </a:rPr>
              <a:t>Ql</a:t>
            </a:r>
            <a:r>
              <a:rPr lang="en-US" sz="8000" b="1" dirty="0" smtClean="0">
                <a:solidFill>
                  <a:schemeClr val="tx2"/>
                </a:solidFill>
                <a:latin typeface="+mj-lt"/>
                <a:ea typeface="+mj-ea"/>
                <a:cs typeface="+mj-cs"/>
              </a:rPr>
              <a:t>/</a:t>
            </a:r>
            <a:r>
              <a:rPr lang="en-US" sz="8000" b="1" dirty="0" err="1" smtClean="0">
                <a:solidFill>
                  <a:schemeClr val="tx2"/>
                </a:solidFill>
                <a:latin typeface="+mj-lt"/>
                <a:ea typeface="+mj-ea"/>
                <a:cs typeface="+mj-cs"/>
              </a:rPr>
              <a:t>Af</a:t>
            </a:r>
            <a:r>
              <a:rPr lang="en-US" sz="8000" b="1" dirty="0" smtClean="0">
                <a:solidFill>
                  <a:schemeClr val="tx2"/>
                </a:solidFill>
                <a:latin typeface="+mj-lt"/>
                <a:ea typeface="+mj-ea"/>
                <a:cs typeface="+mj-cs"/>
              </a:rPr>
              <a:t> ….. w/m^2</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8000" b="1"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2) Floor surface temperature (</a:t>
            </a:r>
            <a:r>
              <a:rPr lang="en-US" sz="8000" b="1" dirty="0" err="1" smtClean="0">
                <a:solidFill>
                  <a:schemeClr val="tx2"/>
                </a:solidFill>
                <a:latin typeface="+mj-lt"/>
                <a:ea typeface="+mj-ea"/>
                <a:cs typeface="+mj-cs"/>
              </a:rPr>
              <a:t>Tl</a:t>
            </a:r>
            <a:r>
              <a:rPr lang="en-US" sz="8000" b="1" dirty="0" smtClean="0">
                <a:solidFill>
                  <a:schemeClr val="tx2"/>
                </a:solidFill>
                <a:latin typeface="+mj-lt"/>
                <a:ea typeface="+mj-ea"/>
                <a:cs typeface="+mj-cs"/>
              </a:rPr>
              <a:t>)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err="1" smtClean="0">
                <a:solidFill>
                  <a:schemeClr val="tx2"/>
                </a:solidFill>
                <a:latin typeface="+mj-lt"/>
                <a:ea typeface="+mj-ea"/>
                <a:cs typeface="+mj-cs"/>
              </a:rPr>
              <a:t>Tl</a:t>
            </a:r>
            <a:r>
              <a:rPr lang="en-US" sz="8000" b="1" dirty="0" smtClean="0">
                <a:solidFill>
                  <a:schemeClr val="tx2"/>
                </a:solidFill>
                <a:latin typeface="+mj-lt"/>
                <a:ea typeface="+mj-ea"/>
                <a:cs typeface="+mj-cs"/>
              </a:rPr>
              <a:t> =[( </a:t>
            </a:r>
            <a:r>
              <a:rPr lang="en-US" sz="8000" b="1" dirty="0" err="1" smtClean="0">
                <a:solidFill>
                  <a:schemeClr val="tx2"/>
                </a:solidFill>
                <a:latin typeface="+mj-lt"/>
                <a:ea typeface="+mj-ea"/>
                <a:cs typeface="+mj-cs"/>
              </a:rPr>
              <a:t>ql</a:t>
            </a:r>
            <a:r>
              <a:rPr lang="en-US" sz="8000" b="1" dirty="0" smtClean="0">
                <a:solidFill>
                  <a:schemeClr val="tx2"/>
                </a:solidFill>
                <a:latin typeface="+mj-lt"/>
                <a:ea typeface="+mj-ea"/>
                <a:cs typeface="+mj-cs"/>
              </a:rPr>
              <a:t>/8.92) ^1/1.1]+Ti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Ti = range from 22 to 24</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8000" b="1"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3)Water temperature (</a:t>
            </a:r>
            <a:r>
              <a:rPr lang="en-US" sz="8000" b="1" dirty="0" err="1" smtClean="0">
                <a:solidFill>
                  <a:schemeClr val="tx2"/>
                </a:solidFill>
                <a:latin typeface="+mj-lt"/>
                <a:ea typeface="+mj-ea"/>
                <a:cs typeface="+mj-cs"/>
              </a:rPr>
              <a:t>Tk</a:t>
            </a:r>
            <a:r>
              <a:rPr lang="en-US" sz="8000" b="1" dirty="0" smtClean="0">
                <a:solidFill>
                  <a:schemeClr val="tx2"/>
                </a:solidFill>
                <a:latin typeface="+mj-lt"/>
                <a:ea typeface="+mj-ea"/>
                <a:cs typeface="+mj-cs"/>
              </a:rPr>
              <a:t>)  we can find form figure relation shape between </a:t>
            </a:r>
            <a:r>
              <a:rPr lang="en-US" sz="8000" b="1" dirty="0" err="1" smtClean="0">
                <a:solidFill>
                  <a:schemeClr val="tx2"/>
                </a:solidFill>
                <a:latin typeface="+mj-lt"/>
                <a:ea typeface="+mj-ea"/>
                <a:cs typeface="+mj-cs"/>
              </a:rPr>
              <a:t>Tl</a:t>
            </a:r>
            <a:r>
              <a:rPr lang="en-US" sz="8000" b="1" dirty="0" smtClean="0">
                <a:solidFill>
                  <a:schemeClr val="tx2"/>
                </a:solidFill>
                <a:latin typeface="+mj-lt"/>
                <a:ea typeface="+mj-ea"/>
                <a:cs typeface="+mj-cs"/>
              </a:rPr>
              <a:t> and </a:t>
            </a:r>
            <a:r>
              <a:rPr lang="en-US" sz="8000" b="1" dirty="0" err="1" smtClean="0">
                <a:solidFill>
                  <a:schemeClr val="tx2"/>
                </a:solidFill>
                <a:latin typeface="+mj-lt"/>
                <a:ea typeface="+mj-ea"/>
                <a:cs typeface="+mj-cs"/>
              </a:rPr>
              <a:t>Tk</a:t>
            </a:r>
            <a:r>
              <a:rPr lang="en-US" sz="8000" b="1" dirty="0" smtClean="0">
                <a:solidFill>
                  <a:schemeClr val="tx2"/>
                </a:solidFill>
                <a:latin typeface="+mj-lt"/>
                <a:ea typeface="+mj-ea"/>
                <a:cs typeface="+mj-cs"/>
              </a:rPr>
              <a:t> depending on pipe spacing like (S30 or S25 )</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8000" b="1"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4) Reverse Heat flow (</a:t>
            </a:r>
            <a:r>
              <a:rPr lang="en-US" sz="8000" b="1" dirty="0" err="1" smtClean="0">
                <a:solidFill>
                  <a:schemeClr val="tx2"/>
                </a:solidFill>
                <a:latin typeface="+mj-lt"/>
                <a:ea typeface="+mj-ea"/>
                <a:cs typeface="+mj-cs"/>
              </a:rPr>
              <a:t>qk</a:t>
            </a:r>
            <a:r>
              <a:rPr lang="en-US" sz="8000" b="1" dirty="0" smtClean="0">
                <a:solidFill>
                  <a:schemeClr val="tx2"/>
                </a:solidFill>
                <a:latin typeface="+mj-lt"/>
                <a:ea typeface="+mj-ea"/>
                <a:cs typeface="+mj-cs"/>
              </a:rPr>
              <a:t>) from figure depending on </a:t>
            </a:r>
            <a:r>
              <a:rPr lang="en-US" sz="8000" b="1" dirty="0" err="1" smtClean="0">
                <a:solidFill>
                  <a:schemeClr val="tx2"/>
                </a:solidFill>
                <a:latin typeface="+mj-lt"/>
                <a:ea typeface="+mj-ea"/>
                <a:cs typeface="+mj-cs"/>
              </a:rPr>
              <a:t>Tl</a:t>
            </a:r>
            <a:endParaRPr lang="en-US" sz="8000" b="1"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8000" b="1"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5) Total heat load Emitted by pipe (</a:t>
            </a:r>
            <a:r>
              <a:rPr lang="en-US" sz="8000" b="1" dirty="0" err="1" smtClean="0">
                <a:solidFill>
                  <a:schemeClr val="tx2"/>
                </a:solidFill>
                <a:latin typeface="+mj-lt"/>
                <a:ea typeface="+mj-ea"/>
                <a:cs typeface="+mj-cs"/>
              </a:rPr>
              <a:t>Qe</a:t>
            </a:r>
            <a:r>
              <a:rPr lang="en-US" sz="8000" b="1" dirty="0" smtClean="0">
                <a:solidFill>
                  <a:schemeClr val="tx2"/>
                </a:solidFill>
                <a:latin typeface="+mj-lt"/>
                <a:ea typeface="+mj-ea"/>
                <a:cs typeface="+mj-cs"/>
              </a:rPr>
              <a:t>)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err="1" smtClean="0">
                <a:solidFill>
                  <a:schemeClr val="tx2"/>
                </a:solidFill>
                <a:latin typeface="+mj-lt"/>
                <a:ea typeface="+mj-ea"/>
                <a:cs typeface="+mj-cs"/>
              </a:rPr>
              <a:t>Qe</a:t>
            </a:r>
            <a:r>
              <a:rPr lang="en-US" sz="8000" b="1" dirty="0" smtClean="0">
                <a:solidFill>
                  <a:schemeClr val="tx2"/>
                </a:solidFill>
                <a:latin typeface="+mj-lt"/>
                <a:ea typeface="+mj-ea"/>
                <a:cs typeface="+mj-cs"/>
              </a:rPr>
              <a:t> = (</a:t>
            </a:r>
            <a:r>
              <a:rPr lang="en-US" sz="8000" b="1" dirty="0" err="1" smtClean="0">
                <a:solidFill>
                  <a:schemeClr val="tx2"/>
                </a:solidFill>
                <a:latin typeface="+mj-lt"/>
                <a:ea typeface="+mj-ea"/>
                <a:cs typeface="+mj-cs"/>
              </a:rPr>
              <a:t>ql+qk</a:t>
            </a:r>
            <a:r>
              <a:rPr lang="en-US" sz="8000" b="1" dirty="0" smtClean="0">
                <a:solidFill>
                  <a:schemeClr val="tx2"/>
                </a:solidFill>
                <a:latin typeface="+mj-lt"/>
                <a:ea typeface="+mj-ea"/>
                <a:cs typeface="+mj-cs"/>
              </a:rPr>
              <a:t>)*</a:t>
            </a:r>
            <a:r>
              <a:rPr lang="en-US" sz="8000" b="1" dirty="0" err="1" smtClean="0">
                <a:solidFill>
                  <a:schemeClr val="tx2"/>
                </a:solidFill>
                <a:latin typeface="+mj-lt"/>
                <a:ea typeface="+mj-ea"/>
                <a:cs typeface="+mj-cs"/>
              </a:rPr>
              <a:t>Af</a:t>
            </a:r>
            <a:endParaRPr lang="en-US" sz="8000" b="1"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6)Mass flow </a:t>
            </a:r>
            <a:r>
              <a:rPr lang="en-US" sz="8000" b="1" dirty="0" err="1" smtClean="0">
                <a:solidFill>
                  <a:schemeClr val="tx2"/>
                </a:solidFill>
                <a:latin typeface="+mj-lt"/>
                <a:ea typeface="+mj-ea"/>
                <a:cs typeface="+mj-cs"/>
              </a:rPr>
              <a:t>reat</a:t>
            </a:r>
            <a:r>
              <a:rPr lang="en-US" sz="8000" b="1" dirty="0" smtClean="0">
                <a:solidFill>
                  <a:schemeClr val="tx2"/>
                </a:solidFill>
                <a:latin typeface="+mj-lt"/>
                <a:ea typeface="+mj-ea"/>
                <a:cs typeface="+mj-cs"/>
              </a:rPr>
              <a:t> of water for each loop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Mw= </a:t>
            </a:r>
            <a:r>
              <a:rPr lang="en-US" sz="8000" b="1" dirty="0" err="1" smtClean="0">
                <a:solidFill>
                  <a:schemeClr val="tx2"/>
                </a:solidFill>
                <a:latin typeface="+mj-lt"/>
                <a:ea typeface="+mj-ea"/>
                <a:cs typeface="+mj-cs"/>
              </a:rPr>
              <a:t>Qe</a:t>
            </a:r>
            <a:r>
              <a:rPr lang="en-US" sz="8000" b="1" dirty="0" smtClean="0">
                <a:solidFill>
                  <a:schemeClr val="tx2"/>
                </a:solidFill>
                <a:latin typeface="+mj-lt"/>
                <a:ea typeface="+mj-ea"/>
                <a:cs typeface="+mj-cs"/>
              </a:rPr>
              <a:t>/</a:t>
            </a:r>
            <a:r>
              <a:rPr lang="en-US" sz="8000" b="1" dirty="0" err="1" smtClean="0">
                <a:solidFill>
                  <a:schemeClr val="tx2"/>
                </a:solidFill>
                <a:latin typeface="+mj-lt"/>
                <a:ea typeface="+mj-ea"/>
                <a:cs typeface="+mj-cs"/>
              </a:rPr>
              <a:t>C.p</a:t>
            </a:r>
            <a:r>
              <a:rPr lang="en-US" sz="8000" b="1" dirty="0" smtClean="0">
                <a:solidFill>
                  <a:schemeClr val="tx2"/>
                </a:solidFill>
                <a:latin typeface="+mj-lt"/>
                <a:ea typeface="+mj-ea"/>
                <a:cs typeface="+mj-cs"/>
              </a:rPr>
              <a:t>*∆T   …….. ∆T = Range from 5 to 8</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8000" b="1"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7) Velocity in the pipe determined by mass flow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8000" b="1" dirty="0" smtClean="0">
                <a:solidFill>
                  <a:schemeClr val="tx2"/>
                </a:solidFill>
                <a:latin typeface="+mj-lt"/>
                <a:ea typeface="+mj-ea"/>
                <a:cs typeface="+mj-cs"/>
              </a:rPr>
              <a:t>    V = Mw /</a:t>
            </a:r>
            <a:r>
              <a:rPr lang="en-US" sz="8000" b="1" dirty="0" err="1" smtClean="0">
                <a:solidFill>
                  <a:schemeClr val="tx2"/>
                </a:solidFill>
                <a:latin typeface="+mj-lt"/>
                <a:ea typeface="+mj-ea"/>
                <a:cs typeface="+mj-cs"/>
              </a:rPr>
              <a:t>Ap</a:t>
            </a:r>
            <a:r>
              <a:rPr lang="en-US" sz="8000" b="1" dirty="0" smtClean="0">
                <a:solidFill>
                  <a:schemeClr val="tx2"/>
                </a:solidFill>
                <a:latin typeface="+mj-lt"/>
                <a:ea typeface="+mj-ea"/>
                <a:cs typeface="+mj-cs"/>
              </a:rPr>
              <a:t>*</a:t>
            </a:r>
            <a:r>
              <a:rPr lang="el-GR" sz="8000" b="1" dirty="0" smtClean="0">
                <a:solidFill>
                  <a:schemeClr val="tx2"/>
                </a:solidFill>
                <a:latin typeface="+mj-lt"/>
                <a:ea typeface="+mj-ea"/>
                <a:cs typeface="+mj-cs"/>
              </a:rPr>
              <a:t>ρ</a:t>
            </a:r>
            <a:r>
              <a:rPr lang="en-US" sz="8000" b="1" dirty="0" smtClean="0">
                <a:solidFill>
                  <a:schemeClr val="tx2"/>
                </a:solidFill>
                <a:latin typeface="+mj-lt"/>
                <a:ea typeface="+mj-ea"/>
                <a:cs typeface="+mj-cs"/>
              </a:rPr>
              <a:t>  …. Diameter for pipe is 16mm</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4000" dirty="0" smtClean="0">
                <a:solidFill>
                  <a:schemeClr val="tx2"/>
                </a:solidFill>
                <a:latin typeface="+mj-lt"/>
                <a:ea typeface="+mj-ea"/>
                <a:cs typeface="+mj-cs"/>
              </a:rPr>
              <a:t> </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4000"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4000"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ar-SA" sz="4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428604"/>
            <a:ext cx="871540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Sample calculation:</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Ground floor:</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The Bank</a:t>
            </a:r>
            <a:r>
              <a:rPr kumimoji="0" lang="en-US" sz="240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Length:28.76m   width:9.66m    T</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i</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=24 </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o </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 , Q</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L</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=9818</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Area=28.76*9.66=277.8m</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   </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qL</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=QL/Area = 9818/277.8 </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qL</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=35.3 Watts/m</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qL</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=8.92(TL-Ti)</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1.1</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TL=23.5 </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o</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TL=23.5 and spacing = 30cm  we find </a:t>
            </a: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Tk</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=27</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o</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TL=23.5 we find </a:t>
            </a: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qK</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=11.2 w/m</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a:t>
            </a:r>
            <a:r>
              <a:rPr kumimoji="0" lang="en-US" sz="2400" i="0"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e</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qL+qK</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a:t>
            </a:r>
            <a:r>
              <a:rPr kumimoji="0" lang="en-US" sz="2400" i="0"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f</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a:t>
            </a:r>
            <a:r>
              <a:rPr kumimoji="0" lang="en-US" sz="2400" i="0" u="none" strike="noStrike" cap="none" normalizeH="0" baseline="-30000" dirty="0" err="1" smtClean="0">
                <a:ln>
                  <a:noFill/>
                </a:ln>
                <a:solidFill>
                  <a:schemeClr val="tx1"/>
                </a:solidFill>
                <a:effectLst/>
                <a:latin typeface="Arial" pitchFamily="34" charset="0"/>
                <a:ea typeface="Times New Roman" pitchFamily="18" charset="0"/>
                <a:cs typeface="Arial" pitchFamily="34" charset="0"/>
              </a:rPr>
              <a:t>e</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 </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(35.3+11.2)*277.8 =12929.6 watts.</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Mw=</a:t>
            </a: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Qe</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/Cp.(∆T)=9818/(4.18*1000*7) =0.442 kg/s.</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0</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=20mm, Di=16mm, Thickness=2mm.</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Vw</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=((4*Mw)/1000)/(π*0.016</a:t>
            </a:r>
            <a:r>
              <a:rPr kumimoji="0" lang="en-US" sz="240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Vw</a:t>
            </a:r>
            <a:r>
              <a:rPr kumimoji="0" lang="en-US"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=2.2m/s</a:t>
            </a:r>
            <a:r>
              <a:rPr kumimoji="0" lang="en-US" sz="15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85728"/>
            <a:ext cx="8715404" cy="1066800"/>
          </a:xfrm>
        </p:spPr>
        <p:txBody>
          <a:bodyPr>
            <a:normAutofit/>
          </a:bodyPr>
          <a:lstStyle/>
          <a:p>
            <a:r>
              <a:rPr lang="en-US" sz="2400" b="1" u="sng" dirty="0" smtClean="0"/>
              <a:t>Another example for Sample calculation for first floor </a:t>
            </a:r>
            <a:endParaRPr lang="ar-SA" sz="2400" b="1" u="sng" dirty="0"/>
          </a:p>
        </p:txBody>
      </p:sp>
      <p:graphicFrame>
        <p:nvGraphicFramePr>
          <p:cNvPr id="4" name="عنصر نائب للمحتوى 3"/>
          <p:cNvGraphicFramePr>
            <a:graphicFrameLocks noGrp="1"/>
          </p:cNvGraphicFramePr>
          <p:nvPr>
            <p:ph idx="1"/>
          </p:nvPr>
        </p:nvGraphicFramePr>
        <p:xfrm>
          <a:off x="8" y="1500174"/>
          <a:ext cx="9143992" cy="5072100"/>
        </p:xfrm>
        <a:graphic>
          <a:graphicData uri="http://schemas.openxmlformats.org/drawingml/2006/table">
            <a:tbl>
              <a:tblPr rtl="1" firstRow="1" bandRow="1">
                <a:tableStyleId>{5C22544A-7EE6-4342-B048-85BDC9FD1C3A}</a:tableStyleId>
              </a:tblPr>
              <a:tblGrid>
                <a:gridCol w="703384"/>
                <a:gridCol w="703384"/>
                <a:gridCol w="703384"/>
                <a:gridCol w="703384"/>
                <a:gridCol w="703384"/>
                <a:gridCol w="703384"/>
                <a:gridCol w="703384"/>
                <a:gridCol w="703384"/>
                <a:gridCol w="703384"/>
                <a:gridCol w="703384"/>
                <a:gridCol w="703384"/>
                <a:gridCol w="703384"/>
                <a:gridCol w="703384"/>
              </a:tblGrid>
              <a:tr h="845350">
                <a:tc>
                  <a:txBody>
                    <a:bodyPr/>
                    <a:lstStyle/>
                    <a:p>
                      <a:pPr algn="ctr" rtl="0" fontAlgn="b"/>
                      <a:r>
                        <a:rPr lang="ar-SA" sz="1800" b="1" i="0" u="none" strike="noStrike" dirty="0">
                          <a:solidFill>
                            <a:srgbClr val="000000"/>
                          </a:solidFill>
                          <a:latin typeface="Arial"/>
                        </a:rPr>
                        <a:t> </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en-US" sz="1800" b="1" i="0" u="none" strike="noStrike">
                          <a:solidFill>
                            <a:srgbClr val="000000"/>
                          </a:solidFill>
                          <a:latin typeface="Arial"/>
                        </a:rPr>
                        <a:t>from figure</a:t>
                      </a:r>
                    </a:p>
                  </a:txBody>
                  <a:tcPr marL="9525" marR="9525" marT="9525" marB="0" anchor="b"/>
                </a:tc>
                <a:tc>
                  <a:txBody>
                    <a:bodyPr/>
                    <a:lstStyle/>
                    <a:p>
                      <a:pPr algn="ctr" rtl="0" fontAlgn="b"/>
                      <a:r>
                        <a:rPr lang="en-US" sz="1800" b="1" i="0" u="none" strike="noStrike">
                          <a:solidFill>
                            <a:srgbClr val="000000"/>
                          </a:solidFill>
                          <a:latin typeface="Arial"/>
                        </a:rPr>
                        <a:t>from figure</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ar-SA" sz="1800" b="1" i="0" u="none" strike="noStrike">
                          <a:solidFill>
                            <a:srgbClr val="000000"/>
                          </a:solidFill>
                          <a:latin typeface="Arial"/>
                        </a:rPr>
                        <a:t> </a:t>
                      </a:r>
                    </a:p>
                  </a:txBody>
                  <a:tcPr marL="9525" marR="9525" marT="9525" marB="0" anchor="b"/>
                </a:tc>
                <a:tc>
                  <a:txBody>
                    <a:bodyPr/>
                    <a:lstStyle/>
                    <a:p>
                      <a:pPr algn="ctr" rtl="0" fontAlgn="b"/>
                      <a:r>
                        <a:rPr lang="ar-SA" sz="1800" b="1" i="0" u="none" strike="noStrike" dirty="0">
                          <a:solidFill>
                            <a:srgbClr val="000000"/>
                          </a:solidFill>
                          <a:latin typeface="Arial"/>
                        </a:rPr>
                        <a:t> </a:t>
                      </a:r>
                    </a:p>
                  </a:txBody>
                  <a:tcPr marL="9525" marR="9525" marT="9525" marB="0" anchor="b"/>
                </a:tc>
                <a:tc>
                  <a:txBody>
                    <a:bodyPr/>
                    <a:lstStyle/>
                    <a:p>
                      <a:pPr algn="ctr" rtl="0" fontAlgn="b"/>
                      <a:r>
                        <a:rPr lang="en-US" sz="1800" b="1" i="0" u="none" strike="noStrike" dirty="0">
                          <a:solidFill>
                            <a:srgbClr val="000000"/>
                          </a:solidFill>
                          <a:latin typeface="Arial"/>
                        </a:rPr>
                        <a:t>Floor (1)</a:t>
                      </a:r>
                    </a:p>
                  </a:txBody>
                  <a:tcPr marL="9525" marR="9525" marT="9525" marB="0" anchor="b"/>
                </a:tc>
              </a:tr>
              <a:tr h="845350">
                <a:tc>
                  <a:txBody>
                    <a:bodyPr/>
                    <a:lstStyle/>
                    <a:p>
                      <a:pPr algn="ctr" rtl="0" fontAlgn="b"/>
                      <a:r>
                        <a:rPr lang="en-US" sz="1800" b="1" i="0" u="none" strike="noStrike" dirty="0">
                          <a:solidFill>
                            <a:srgbClr val="000000"/>
                          </a:solidFill>
                          <a:latin typeface="Arial"/>
                        </a:rPr>
                        <a:t>Loop length</a:t>
                      </a:r>
                    </a:p>
                  </a:txBody>
                  <a:tcPr marL="9525" marR="9525" marT="9525" marB="0" anchor="b"/>
                </a:tc>
                <a:tc>
                  <a:txBody>
                    <a:bodyPr/>
                    <a:lstStyle/>
                    <a:p>
                      <a:pPr algn="ctr" rtl="0" fontAlgn="b"/>
                      <a:r>
                        <a:rPr lang="en-US" sz="1800" b="1" i="0" u="none" strike="noStrike" dirty="0">
                          <a:solidFill>
                            <a:srgbClr val="000000"/>
                          </a:solidFill>
                          <a:latin typeface="Arial"/>
                        </a:rPr>
                        <a:t>  V (m/s)</a:t>
                      </a:r>
                    </a:p>
                  </a:txBody>
                  <a:tcPr marL="9525" marR="9525" marT="9525" marB="0" anchor="b"/>
                </a:tc>
                <a:tc>
                  <a:txBody>
                    <a:bodyPr/>
                    <a:lstStyle/>
                    <a:p>
                      <a:pPr algn="ctr" rtl="0" fontAlgn="b"/>
                      <a:r>
                        <a:rPr lang="en-US" sz="1800" b="1" i="0" u="none" strike="noStrike" dirty="0" err="1">
                          <a:solidFill>
                            <a:srgbClr val="000000"/>
                          </a:solidFill>
                          <a:latin typeface="Calibri"/>
                        </a:rPr>
                        <a:t>m`w</a:t>
                      </a:r>
                      <a:r>
                        <a:rPr lang="en-US" sz="1800" b="1" i="0" u="none" strike="noStrike" dirty="0">
                          <a:solidFill>
                            <a:srgbClr val="000000"/>
                          </a:solidFill>
                          <a:latin typeface="Calibri"/>
                        </a:rPr>
                        <a:t> (</a:t>
                      </a:r>
                      <a:r>
                        <a:rPr lang="en-US" sz="1800" b="1" i="0" u="none" strike="noStrike" dirty="0" err="1">
                          <a:solidFill>
                            <a:srgbClr val="000000"/>
                          </a:solidFill>
                          <a:latin typeface="Calibri"/>
                        </a:rPr>
                        <a:t>kq</a:t>
                      </a:r>
                      <a:r>
                        <a:rPr lang="en-US" sz="1800" b="1" i="0" u="none" strike="noStrike" dirty="0">
                          <a:solidFill>
                            <a:srgbClr val="000000"/>
                          </a:solidFill>
                          <a:latin typeface="Calibri"/>
                        </a:rPr>
                        <a:t>/s)</a:t>
                      </a:r>
                    </a:p>
                  </a:txBody>
                  <a:tcPr marL="9525" marR="9525" marT="9525" marB="0" anchor="b"/>
                </a:tc>
                <a:tc>
                  <a:txBody>
                    <a:bodyPr/>
                    <a:lstStyle/>
                    <a:p>
                      <a:pPr algn="ctr" rtl="0" fontAlgn="b"/>
                      <a:r>
                        <a:rPr lang="en-US" sz="1800" b="1" i="0" u="none" strike="noStrike" dirty="0" err="1">
                          <a:solidFill>
                            <a:srgbClr val="000000"/>
                          </a:solidFill>
                          <a:latin typeface="Arial"/>
                        </a:rPr>
                        <a:t>Qe</a:t>
                      </a:r>
                      <a:r>
                        <a:rPr lang="en-US" sz="1800" b="1" i="0" u="none" strike="noStrike" dirty="0">
                          <a:solidFill>
                            <a:srgbClr val="000000"/>
                          </a:solidFill>
                          <a:latin typeface="Arial"/>
                        </a:rPr>
                        <a:t> (w)</a:t>
                      </a:r>
                    </a:p>
                  </a:txBody>
                  <a:tcPr marL="9525" marR="9525" marT="9525" marB="0" anchor="b"/>
                </a:tc>
                <a:tc>
                  <a:txBody>
                    <a:bodyPr/>
                    <a:lstStyle/>
                    <a:p>
                      <a:pPr algn="ctr" rtl="0" fontAlgn="b"/>
                      <a:r>
                        <a:rPr lang="en-US" sz="1800" b="1" i="0" u="none" strike="noStrike" dirty="0" err="1">
                          <a:solidFill>
                            <a:srgbClr val="000000"/>
                          </a:solidFill>
                          <a:latin typeface="Arial"/>
                        </a:rPr>
                        <a:t>qk</a:t>
                      </a:r>
                      <a:r>
                        <a:rPr lang="en-US" sz="1800" b="1" i="0" u="none" strike="noStrike" dirty="0">
                          <a:solidFill>
                            <a:srgbClr val="000000"/>
                          </a:solidFill>
                          <a:latin typeface="Arial"/>
                        </a:rPr>
                        <a:t> (w/m^2)</a:t>
                      </a:r>
                    </a:p>
                  </a:txBody>
                  <a:tcPr marL="9525" marR="9525" marT="9525" marB="0" anchor="b"/>
                </a:tc>
                <a:tc>
                  <a:txBody>
                    <a:bodyPr/>
                    <a:lstStyle/>
                    <a:p>
                      <a:pPr algn="ctr" rtl="0" fontAlgn="b"/>
                      <a:r>
                        <a:rPr lang="en-US" sz="1800" b="1" i="0" u="none" strike="noStrike" dirty="0">
                          <a:solidFill>
                            <a:srgbClr val="000000"/>
                          </a:solidFill>
                          <a:latin typeface="Arial"/>
                        </a:rPr>
                        <a:t>TK (c°)</a:t>
                      </a:r>
                    </a:p>
                  </a:txBody>
                  <a:tcPr marL="9525" marR="9525" marT="9525" marB="0" anchor="b"/>
                </a:tc>
                <a:tc>
                  <a:txBody>
                    <a:bodyPr/>
                    <a:lstStyle/>
                    <a:p>
                      <a:pPr algn="ctr" rtl="0" fontAlgn="b"/>
                      <a:r>
                        <a:rPr lang="en-US" sz="1800" b="1" i="0" u="none" strike="noStrike" dirty="0">
                          <a:solidFill>
                            <a:srgbClr val="000000"/>
                          </a:solidFill>
                          <a:latin typeface="Arial"/>
                        </a:rPr>
                        <a:t>TL (c°)</a:t>
                      </a:r>
                    </a:p>
                  </a:txBody>
                  <a:tcPr marL="9525" marR="9525" marT="9525" marB="0" anchor="b"/>
                </a:tc>
                <a:tc>
                  <a:txBody>
                    <a:bodyPr/>
                    <a:lstStyle/>
                    <a:p>
                      <a:pPr algn="ctr" rtl="0" fontAlgn="b"/>
                      <a:r>
                        <a:rPr lang="en-US" sz="1800" b="1" i="0" u="none" strike="noStrike" dirty="0" err="1">
                          <a:solidFill>
                            <a:srgbClr val="000000"/>
                          </a:solidFill>
                          <a:latin typeface="Arial"/>
                        </a:rPr>
                        <a:t>qL</a:t>
                      </a:r>
                      <a:r>
                        <a:rPr lang="en-US" sz="1800" b="1" i="0" u="none" strike="noStrike" dirty="0">
                          <a:solidFill>
                            <a:srgbClr val="000000"/>
                          </a:solidFill>
                          <a:latin typeface="Arial"/>
                        </a:rPr>
                        <a:t> (w/m^2)</a:t>
                      </a:r>
                    </a:p>
                  </a:txBody>
                  <a:tcPr marL="9525" marR="9525" marT="9525" marB="0" anchor="b"/>
                </a:tc>
                <a:tc>
                  <a:txBody>
                    <a:bodyPr/>
                    <a:lstStyle/>
                    <a:p>
                      <a:pPr algn="ctr" rtl="0" fontAlgn="b"/>
                      <a:r>
                        <a:rPr lang="en-US" sz="1800" b="1" i="0" u="none" strike="noStrike" dirty="0" err="1">
                          <a:solidFill>
                            <a:srgbClr val="000000"/>
                          </a:solidFill>
                          <a:latin typeface="Arial"/>
                        </a:rPr>
                        <a:t>Af</a:t>
                      </a:r>
                      <a:r>
                        <a:rPr lang="en-US" sz="1800" b="1" i="0" u="none" strike="noStrike" dirty="0">
                          <a:solidFill>
                            <a:srgbClr val="000000"/>
                          </a:solidFill>
                          <a:latin typeface="Arial"/>
                        </a:rPr>
                        <a:t> ( m^2)</a:t>
                      </a:r>
                    </a:p>
                  </a:txBody>
                  <a:tcPr marL="9525" marR="9525" marT="9525" marB="0" anchor="b"/>
                </a:tc>
                <a:tc>
                  <a:txBody>
                    <a:bodyPr/>
                    <a:lstStyle/>
                    <a:p>
                      <a:pPr algn="ctr" rtl="0" fontAlgn="b"/>
                      <a:r>
                        <a:rPr lang="en-US" sz="1800" b="1" i="0" u="none" strike="noStrike" dirty="0">
                          <a:solidFill>
                            <a:srgbClr val="000000"/>
                          </a:solidFill>
                          <a:latin typeface="Arial"/>
                        </a:rPr>
                        <a:t>QL( </a:t>
                      </a:r>
                      <a:r>
                        <a:rPr lang="en-US" sz="1800" b="1" i="0" u="none" strike="noStrike" dirty="0" smtClean="0">
                          <a:solidFill>
                            <a:srgbClr val="000000"/>
                          </a:solidFill>
                          <a:latin typeface="Arial"/>
                        </a:rPr>
                        <a:t>w)</a:t>
                      </a:r>
                      <a:endParaRPr lang="en-US" sz="1800" b="1" i="0" u="none" strike="noStrike" dirty="0">
                        <a:solidFill>
                          <a:srgbClr val="000000"/>
                        </a:solidFill>
                        <a:latin typeface="Arial"/>
                      </a:endParaRPr>
                    </a:p>
                  </a:txBody>
                  <a:tcPr marL="9525" marR="9525" marT="9525" marB="0" anchor="b"/>
                </a:tc>
                <a:tc>
                  <a:txBody>
                    <a:bodyPr/>
                    <a:lstStyle/>
                    <a:p>
                      <a:pPr algn="ctr" rtl="0" fontAlgn="b"/>
                      <a:r>
                        <a:rPr lang="en-US" sz="1800" b="1" i="0" u="none" strike="noStrike" dirty="0">
                          <a:solidFill>
                            <a:srgbClr val="000000"/>
                          </a:solidFill>
                          <a:latin typeface="Arial"/>
                        </a:rPr>
                        <a:t>Ti /2 (c°)</a:t>
                      </a:r>
                    </a:p>
                  </a:txBody>
                  <a:tcPr marL="9525" marR="9525" marT="9525" marB="0" anchor="b"/>
                </a:tc>
                <a:tc>
                  <a:txBody>
                    <a:bodyPr/>
                    <a:lstStyle/>
                    <a:p>
                      <a:pPr algn="ctr" rtl="0" fontAlgn="b"/>
                      <a:r>
                        <a:rPr lang="en-US" sz="1800" b="1" i="0" u="none" strike="noStrike" dirty="0">
                          <a:solidFill>
                            <a:srgbClr val="000000"/>
                          </a:solidFill>
                          <a:latin typeface="Arial"/>
                        </a:rPr>
                        <a:t>Ti (c</a:t>
                      </a:r>
                      <a:r>
                        <a:rPr lang="en-US" sz="1800" b="1" i="0" u="none" strike="noStrike" dirty="0">
                          <a:solidFill>
                            <a:srgbClr val="000000"/>
                          </a:solidFill>
                          <a:latin typeface="Calibri"/>
                        </a:rPr>
                        <a:t>°)</a:t>
                      </a:r>
                      <a:endParaRPr lang="en-US" sz="1800" b="1" i="0" u="none" strike="noStrike" dirty="0">
                        <a:solidFill>
                          <a:srgbClr val="000000"/>
                        </a:solidFill>
                        <a:latin typeface="Arial"/>
                      </a:endParaRPr>
                    </a:p>
                  </a:txBody>
                  <a:tcPr marL="9525" marR="9525" marT="9525" marB="0" anchor="b"/>
                </a:tc>
                <a:tc>
                  <a:txBody>
                    <a:bodyPr/>
                    <a:lstStyle/>
                    <a:p>
                      <a:pPr algn="ctr" rtl="0" fontAlgn="b"/>
                      <a:r>
                        <a:rPr lang="ar-SA" sz="1800" b="1" i="0" u="none" strike="noStrike" dirty="0">
                          <a:solidFill>
                            <a:srgbClr val="000000"/>
                          </a:solidFill>
                          <a:latin typeface="Arial"/>
                        </a:rPr>
                        <a:t> </a:t>
                      </a:r>
                    </a:p>
                  </a:txBody>
                  <a:tcPr marL="9525" marR="9525" marT="9525" marB="0" anchor="b"/>
                </a:tc>
              </a:tr>
              <a:tr h="845350">
                <a:tc>
                  <a:txBody>
                    <a:bodyPr/>
                    <a:lstStyle/>
                    <a:p>
                      <a:pPr algn="ctr" rtl="0" fontAlgn="b"/>
                      <a:r>
                        <a:rPr lang="ar-SA" sz="1800" b="1" i="0" u="none" strike="noStrike">
                          <a:solidFill>
                            <a:srgbClr val="000000"/>
                          </a:solidFill>
                          <a:latin typeface="Arial"/>
                          <a:cs typeface="+mn-cs"/>
                        </a:rPr>
                        <a:t>192.85</a:t>
                      </a:r>
                    </a:p>
                  </a:txBody>
                  <a:tcPr marL="9525" marR="9525" marT="9525" marB="0" anchor="b"/>
                </a:tc>
                <a:tc>
                  <a:txBody>
                    <a:bodyPr/>
                    <a:lstStyle/>
                    <a:p>
                      <a:pPr algn="ctr" rtl="0" fontAlgn="b"/>
                      <a:r>
                        <a:rPr lang="ar-SA" sz="1800" b="1" i="0" u="none" strike="noStrike" dirty="0">
                          <a:solidFill>
                            <a:srgbClr val="000000"/>
                          </a:solidFill>
                          <a:latin typeface="Arial"/>
                          <a:cs typeface="+mn-cs"/>
                        </a:rPr>
                        <a:t>2.409682</a:t>
                      </a:r>
                    </a:p>
                  </a:txBody>
                  <a:tcPr marL="9525" marR="9525" marT="9525" marB="0" anchor="b"/>
                </a:tc>
                <a:tc>
                  <a:txBody>
                    <a:bodyPr/>
                    <a:lstStyle/>
                    <a:p>
                      <a:pPr algn="ctr" rtl="0" fontAlgn="b"/>
                      <a:r>
                        <a:rPr lang="ar-SA" sz="1800" b="1" i="0" u="none" strike="noStrike">
                          <a:solidFill>
                            <a:srgbClr val="000000"/>
                          </a:solidFill>
                          <a:latin typeface="Arial"/>
                          <a:cs typeface="+mn-cs"/>
                        </a:rPr>
                        <a:t>0.484346</a:t>
                      </a:r>
                    </a:p>
                  </a:txBody>
                  <a:tcPr marL="9525" marR="9525" marT="9525" marB="0" anchor="b"/>
                </a:tc>
                <a:tc>
                  <a:txBody>
                    <a:bodyPr/>
                    <a:lstStyle/>
                    <a:p>
                      <a:pPr algn="ctr" rtl="0" fontAlgn="b"/>
                      <a:r>
                        <a:rPr lang="ar-SA" sz="1800" b="1" i="0" u="none" strike="noStrike">
                          <a:solidFill>
                            <a:srgbClr val="000000"/>
                          </a:solidFill>
                          <a:latin typeface="Arial"/>
                          <a:cs typeface="+mn-cs"/>
                        </a:rPr>
                        <a:t>12147.4</a:t>
                      </a:r>
                    </a:p>
                  </a:txBody>
                  <a:tcPr marL="9525" marR="9525" marT="9525" marB="0" anchor="b"/>
                </a:tc>
                <a:tc>
                  <a:txBody>
                    <a:bodyPr/>
                    <a:lstStyle/>
                    <a:p>
                      <a:pPr algn="ctr" rtl="0" fontAlgn="b"/>
                      <a:r>
                        <a:rPr lang="ar-SA" sz="1800" b="1" i="0" u="none" strike="noStrike">
                          <a:solidFill>
                            <a:srgbClr val="000000"/>
                          </a:solidFill>
                          <a:latin typeface="Arial"/>
                          <a:cs typeface="+mn-cs"/>
                        </a:rPr>
                        <a:t>29</a:t>
                      </a:r>
                    </a:p>
                  </a:txBody>
                  <a:tcPr marL="9525" marR="9525" marT="9525" marB="0" anchor="b"/>
                </a:tc>
                <a:tc>
                  <a:txBody>
                    <a:bodyPr/>
                    <a:lstStyle/>
                    <a:p>
                      <a:pPr algn="ctr" rtl="0" fontAlgn="b"/>
                      <a:r>
                        <a:rPr lang="ar-SA" sz="1800" b="1" i="0" u="none" strike="noStrike" dirty="0">
                          <a:solidFill>
                            <a:srgbClr val="000000"/>
                          </a:solidFill>
                          <a:latin typeface="Arial"/>
                          <a:cs typeface="+mn-cs"/>
                        </a:rPr>
                        <a:t>10.8</a:t>
                      </a:r>
                    </a:p>
                  </a:txBody>
                  <a:tcPr marL="9525" marR="9525" marT="9525" marB="0" anchor="b"/>
                </a:tc>
                <a:tc>
                  <a:txBody>
                    <a:bodyPr/>
                    <a:lstStyle/>
                    <a:p>
                      <a:pPr algn="ctr" rtl="0" fontAlgn="b"/>
                      <a:r>
                        <a:rPr lang="ar-SA" sz="1800" b="1" i="0" u="none" strike="noStrike">
                          <a:solidFill>
                            <a:srgbClr val="000000"/>
                          </a:solidFill>
                          <a:latin typeface="Arial"/>
                          <a:cs typeface="+mn-cs"/>
                        </a:rPr>
                        <a:t>15.4095</a:t>
                      </a:r>
                    </a:p>
                  </a:txBody>
                  <a:tcPr marL="9525" marR="9525" marT="9525" marB="0" anchor="b"/>
                </a:tc>
                <a:tc>
                  <a:txBody>
                    <a:bodyPr/>
                    <a:lstStyle/>
                    <a:p>
                      <a:pPr algn="ctr" rtl="0" fontAlgn="b"/>
                      <a:r>
                        <a:rPr lang="ar-SA" sz="1800" b="1" i="0" u="none" strike="noStrike">
                          <a:solidFill>
                            <a:srgbClr val="000000"/>
                          </a:solidFill>
                          <a:latin typeface="Arial"/>
                          <a:cs typeface="+mn-cs"/>
                        </a:rPr>
                        <a:t>191.46</a:t>
                      </a:r>
                    </a:p>
                  </a:txBody>
                  <a:tcPr marL="9525" marR="9525" marT="9525" marB="0" anchor="b"/>
                </a:tc>
                <a:tc>
                  <a:txBody>
                    <a:bodyPr/>
                    <a:lstStyle/>
                    <a:p>
                      <a:pPr algn="ctr" rtl="0" fontAlgn="b"/>
                      <a:r>
                        <a:rPr lang="ar-SA" sz="1800" b="1" i="0" u="none" strike="noStrike">
                          <a:solidFill>
                            <a:srgbClr val="000000"/>
                          </a:solidFill>
                          <a:latin typeface="Arial"/>
                          <a:cs typeface="+mn-cs"/>
                        </a:rPr>
                        <a:t>55.1</a:t>
                      </a:r>
                    </a:p>
                  </a:txBody>
                  <a:tcPr marL="9525" marR="9525" marT="9525" marB="0" anchor="b"/>
                </a:tc>
                <a:tc>
                  <a:txBody>
                    <a:bodyPr/>
                    <a:lstStyle/>
                    <a:p>
                      <a:pPr algn="ctr" rtl="0" fontAlgn="b"/>
                      <a:r>
                        <a:rPr lang="ar-SA" sz="1800" b="1" i="0" u="none" strike="noStrike">
                          <a:solidFill>
                            <a:srgbClr val="000000"/>
                          </a:solidFill>
                          <a:latin typeface="Arial"/>
                          <a:cs typeface="+mn-cs"/>
                        </a:rPr>
                        <a:t>10549.5</a:t>
                      </a:r>
                    </a:p>
                  </a:txBody>
                  <a:tcPr marL="9525" marR="9525" marT="9525" marB="0" anchor="b"/>
                </a:tc>
                <a:tc>
                  <a:txBody>
                    <a:bodyPr/>
                    <a:lstStyle/>
                    <a:p>
                      <a:pPr algn="ctr" rtl="0" fontAlgn="b"/>
                      <a:r>
                        <a:rPr lang="ar-SA" sz="1800" b="1" i="0" u="none" strike="noStrike">
                          <a:solidFill>
                            <a:srgbClr val="000000"/>
                          </a:solidFill>
                          <a:latin typeface="Arial"/>
                          <a:cs typeface="+mn-cs"/>
                        </a:rPr>
                        <a:t>12</a:t>
                      </a:r>
                    </a:p>
                  </a:txBody>
                  <a:tcPr marL="9525" marR="9525" marT="9525" marB="0" anchor="b"/>
                </a:tc>
                <a:tc>
                  <a:txBody>
                    <a:bodyPr/>
                    <a:lstStyle/>
                    <a:p>
                      <a:pPr algn="ctr" rtl="0" fontAlgn="b"/>
                      <a:r>
                        <a:rPr lang="ar-SA" sz="1800" b="1" i="0" u="none" strike="noStrike">
                          <a:solidFill>
                            <a:srgbClr val="000000"/>
                          </a:solidFill>
                          <a:latin typeface="Arial"/>
                          <a:cs typeface="+mn-cs"/>
                        </a:rPr>
                        <a:t>24</a:t>
                      </a:r>
                    </a:p>
                  </a:txBody>
                  <a:tcPr marL="9525" marR="9525" marT="9525" marB="0" anchor="b"/>
                </a:tc>
                <a:tc>
                  <a:txBody>
                    <a:bodyPr/>
                    <a:lstStyle/>
                    <a:p>
                      <a:pPr algn="ctr" rtl="0" fontAlgn="b"/>
                      <a:r>
                        <a:rPr lang="en-US" sz="1800" b="1" i="0" u="none" strike="noStrike" dirty="0">
                          <a:solidFill>
                            <a:srgbClr val="000000"/>
                          </a:solidFill>
                          <a:latin typeface="Arial"/>
                        </a:rPr>
                        <a:t>shop (1)</a:t>
                      </a:r>
                    </a:p>
                  </a:txBody>
                  <a:tcPr marL="9525" marR="9525" marT="9525" marB="0" anchor="b"/>
                </a:tc>
              </a:tr>
              <a:tr h="845350">
                <a:tc>
                  <a:txBody>
                    <a:bodyPr/>
                    <a:lstStyle/>
                    <a:p>
                      <a:pPr algn="ctr" rtl="0" fontAlgn="b"/>
                      <a:r>
                        <a:rPr lang="ar-SA" sz="1800" b="1" i="0" u="none" strike="noStrike">
                          <a:solidFill>
                            <a:srgbClr val="000000"/>
                          </a:solidFill>
                          <a:latin typeface="Arial"/>
                          <a:cs typeface="+mn-cs"/>
                        </a:rPr>
                        <a:t>192.85</a:t>
                      </a:r>
                    </a:p>
                  </a:txBody>
                  <a:tcPr marL="9525" marR="9525" marT="9525" marB="0" anchor="b"/>
                </a:tc>
                <a:tc>
                  <a:txBody>
                    <a:bodyPr/>
                    <a:lstStyle/>
                    <a:p>
                      <a:pPr algn="ctr" rtl="0" fontAlgn="b"/>
                      <a:r>
                        <a:rPr lang="ar-SA" sz="1800" b="1" i="0" u="none" strike="noStrike">
                          <a:solidFill>
                            <a:srgbClr val="000000"/>
                          </a:solidFill>
                          <a:latin typeface="Arial"/>
                          <a:cs typeface="+mn-cs"/>
                        </a:rPr>
                        <a:t>2.77026</a:t>
                      </a:r>
                    </a:p>
                  </a:txBody>
                  <a:tcPr marL="9525" marR="9525" marT="9525" marB="0" anchor="b"/>
                </a:tc>
                <a:tc>
                  <a:txBody>
                    <a:bodyPr/>
                    <a:lstStyle/>
                    <a:p>
                      <a:pPr algn="ctr" rtl="0" fontAlgn="b"/>
                      <a:r>
                        <a:rPr lang="ar-SA" sz="1800" b="1" i="0" u="none" strike="noStrike">
                          <a:solidFill>
                            <a:srgbClr val="000000"/>
                          </a:solidFill>
                          <a:latin typeface="Arial"/>
                          <a:cs typeface="+mn-cs"/>
                        </a:rPr>
                        <a:t>0.556822</a:t>
                      </a:r>
                    </a:p>
                  </a:txBody>
                  <a:tcPr marL="9525" marR="9525" marT="9525" marB="0" anchor="b"/>
                </a:tc>
                <a:tc>
                  <a:txBody>
                    <a:bodyPr/>
                    <a:lstStyle/>
                    <a:p>
                      <a:pPr algn="ctr" rtl="0" fontAlgn="b"/>
                      <a:r>
                        <a:rPr lang="ar-SA" sz="1800" b="1" i="0" u="none" strike="noStrike">
                          <a:solidFill>
                            <a:srgbClr val="000000"/>
                          </a:solidFill>
                          <a:latin typeface="Arial"/>
                          <a:cs typeface="+mn-cs"/>
                        </a:rPr>
                        <a:t>13965.1</a:t>
                      </a:r>
                    </a:p>
                  </a:txBody>
                  <a:tcPr marL="9525" marR="9525" marT="9525" marB="0" anchor="b"/>
                </a:tc>
                <a:tc>
                  <a:txBody>
                    <a:bodyPr/>
                    <a:lstStyle/>
                    <a:p>
                      <a:pPr algn="ctr" rtl="0" fontAlgn="b"/>
                      <a:r>
                        <a:rPr lang="ar-SA" sz="1800" b="1" i="0" u="none" strike="noStrike">
                          <a:solidFill>
                            <a:srgbClr val="000000"/>
                          </a:solidFill>
                          <a:latin typeface="Arial"/>
                          <a:cs typeface="+mn-cs"/>
                        </a:rPr>
                        <a:t>30</a:t>
                      </a:r>
                    </a:p>
                  </a:txBody>
                  <a:tcPr marL="9525" marR="9525" marT="9525" marB="0" anchor="b"/>
                </a:tc>
                <a:tc>
                  <a:txBody>
                    <a:bodyPr/>
                    <a:lstStyle/>
                    <a:p>
                      <a:pPr algn="ctr" rtl="0" fontAlgn="b"/>
                      <a:r>
                        <a:rPr lang="ar-SA" sz="1800" b="1" i="0" u="none" strike="noStrike">
                          <a:solidFill>
                            <a:srgbClr val="000000"/>
                          </a:solidFill>
                          <a:latin typeface="Arial"/>
                          <a:cs typeface="+mn-cs"/>
                        </a:rPr>
                        <a:t>10.91</a:t>
                      </a:r>
                    </a:p>
                  </a:txBody>
                  <a:tcPr marL="9525" marR="9525" marT="9525" marB="0" anchor="b"/>
                </a:tc>
                <a:tc>
                  <a:txBody>
                    <a:bodyPr/>
                    <a:lstStyle/>
                    <a:p>
                      <a:pPr algn="ctr" rtl="0" fontAlgn="b"/>
                      <a:r>
                        <a:rPr lang="ar-SA" sz="1800" b="1" i="0" u="none" strike="noStrike">
                          <a:solidFill>
                            <a:srgbClr val="000000"/>
                          </a:solidFill>
                          <a:latin typeface="Arial"/>
                          <a:cs typeface="+mn-cs"/>
                        </a:rPr>
                        <a:t>15.6268</a:t>
                      </a:r>
                    </a:p>
                  </a:txBody>
                  <a:tcPr marL="9525" marR="9525" marT="9525" marB="0" anchor="b"/>
                </a:tc>
                <a:tc>
                  <a:txBody>
                    <a:bodyPr/>
                    <a:lstStyle/>
                    <a:p>
                      <a:pPr algn="ctr" rtl="0" fontAlgn="b"/>
                      <a:r>
                        <a:rPr lang="ar-SA" sz="1800" b="1" i="0" u="none" strike="noStrike">
                          <a:solidFill>
                            <a:srgbClr val="000000"/>
                          </a:solidFill>
                          <a:latin typeface="Arial"/>
                          <a:cs typeface="+mn-cs"/>
                        </a:rPr>
                        <a:t>223.45</a:t>
                      </a:r>
                    </a:p>
                  </a:txBody>
                  <a:tcPr marL="9525" marR="9525" marT="9525" marB="0" anchor="b"/>
                </a:tc>
                <a:tc>
                  <a:txBody>
                    <a:bodyPr/>
                    <a:lstStyle/>
                    <a:p>
                      <a:pPr algn="ctr" rtl="0" fontAlgn="b"/>
                      <a:r>
                        <a:rPr lang="ar-SA" sz="1800" b="1" i="0" u="none" strike="noStrike">
                          <a:solidFill>
                            <a:srgbClr val="000000"/>
                          </a:solidFill>
                          <a:latin typeface="Arial"/>
                          <a:cs typeface="+mn-cs"/>
                        </a:rPr>
                        <a:t>55.1</a:t>
                      </a:r>
                    </a:p>
                  </a:txBody>
                  <a:tcPr marL="9525" marR="9525" marT="9525" marB="0" anchor="b"/>
                </a:tc>
                <a:tc>
                  <a:txBody>
                    <a:bodyPr/>
                    <a:lstStyle/>
                    <a:p>
                      <a:pPr algn="ctr" rtl="0" fontAlgn="b"/>
                      <a:r>
                        <a:rPr lang="ar-SA" sz="1800" b="1" i="0" u="none" strike="noStrike">
                          <a:solidFill>
                            <a:srgbClr val="000000"/>
                          </a:solidFill>
                          <a:latin typeface="Arial"/>
                          <a:cs typeface="+mn-cs"/>
                        </a:rPr>
                        <a:t>12312.1</a:t>
                      </a:r>
                    </a:p>
                  </a:txBody>
                  <a:tcPr marL="9525" marR="9525" marT="9525" marB="0" anchor="b"/>
                </a:tc>
                <a:tc>
                  <a:txBody>
                    <a:bodyPr/>
                    <a:lstStyle/>
                    <a:p>
                      <a:pPr algn="ctr" rtl="0" fontAlgn="b"/>
                      <a:r>
                        <a:rPr lang="ar-SA" sz="1800" b="1" i="0" u="none" strike="noStrike">
                          <a:solidFill>
                            <a:srgbClr val="000000"/>
                          </a:solidFill>
                          <a:latin typeface="Arial"/>
                          <a:cs typeface="+mn-cs"/>
                        </a:rPr>
                        <a:t>12</a:t>
                      </a:r>
                    </a:p>
                  </a:txBody>
                  <a:tcPr marL="9525" marR="9525" marT="9525" marB="0" anchor="b"/>
                </a:tc>
                <a:tc>
                  <a:txBody>
                    <a:bodyPr/>
                    <a:lstStyle/>
                    <a:p>
                      <a:pPr algn="ctr" rtl="0" fontAlgn="b"/>
                      <a:r>
                        <a:rPr lang="ar-SA" sz="1800" b="1" i="0" u="none" strike="noStrike">
                          <a:solidFill>
                            <a:srgbClr val="000000"/>
                          </a:solidFill>
                          <a:latin typeface="Arial"/>
                          <a:cs typeface="+mn-cs"/>
                        </a:rPr>
                        <a:t>24</a:t>
                      </a:r>
                    </a:p>
                  </a:txBody>
                  <a:tcPr marL="9525" marR="9525" marT="9525" marB="0" anchor="b"/>
                </a:tc>
                <a:tc>
                  <a:txBody>
                    <a:bodyPr/>
                    <a:lstStyle/>
                    <a:p>
                      <a:pPr algn="ctr" rtl="0" fontAlgn="b"/>
                      <a:r>
                        <a:rPr lang="en-US" sz="1800" b="1" i="0" u="none" strike="noStrike" dirty="0">
                          <a:solidFill>
                            <a:srgbClr val="000000"/>
                          </a:solidFill>
                          <a:latin typeface="Arial"/>
                        </a:rPr>
                        <a:t>shop (2)</a:t>
                      </a:r>
                    </a:p>
                  </a:txBody>
                  <a:tcPr marL="9525" marR="9525" marT="9525" marB="0" anchor="b"/>
                </a:tc>
              </a:tr>
              <a:tr h="845350">
                <a:tc>
                  <a:txBody>
                    <a:bodyPr/>
                    <a:lstStyle/>
                    <a:p>
                      <a:pPr algn="ctr" rtl="0" fontAlgn="b"/>
                      <a:r>
                        <a:rPr lang="ar-SA" sz="1800" b="1" i="0" u="none" strike="noStrike">
                          <a:solidFill>
                            <a:srgbClr val="000000"/>
                          </a:solidFill>
                          <a:latin typeface="Arial"/>
                          <a:cs typeface="+mn-cs"/>
                        </a:rPr>
                        <a:t>103.5097</a:t>
                      </a:r>
                    </a:p>
                  </a:txBody>
                  <a:tcPr marL="9525" marR="9525" marT="9525" marB="0" anchor="b"/>
                </a:tc>
                <a:tc>
                  <a:txBody>
                    <a:bodyPr/>
                    <a:lstStyle/>
                    <a:p>
                      <a:pPr algn="ctr" rtl="0" fontAlgn="b"/>
                      <a:r>
                        <a:rPr lang="ar-SA" sz="1800" b="1" i="0" u="none" strike="noStrike">
                          <a:solidFill>
                            <a:srgbClr val="000000"/>
                          </a:solidFill>
                          <a:latin typeface="Arial"/>
                          <a:cs typeface="+mn-cs"/>
                        </a:rPr>
                        <a:t>1.128571</a:t>
                      </a:r>
                    </a:p>
                  </a:txBody>
                  <a:tcPr marL="9525" marR="9525" marT="9525" marB="0" anchor="b"/>
                </a:tc>
                <a:tc>
                  <a:txBody>
                    <a:bodyPr/>
                    <a:lstStyle/>
                    <a:p>
                      <a:pPr algn="ctr" rtl="0" fontAlgn="b"/>
                      <a:r>
                        <a:rPr lang="ar-SA" sz="1800" b="1" i="0" u="none" strike="noStrike">
                          <a:solidFill>
                            <a:srgbClr val="000000"/>
                          </a:solidFill>
                          <a:latin typeface="Arial"/>
                          <a:cs typeface="+mn-cs"/>
                        </a:rPr>
                        <a:t>0.226843</a:t>
                      </a:r>
                    </a:p>
                  </a:txBody>
                  <a:tcPr marL="9525" marR="9525" marT="9525" marB="0" anchor="b"/>
                </a:tc>
                <a:tc>
                  <a:txBody>
                    <a:bodyPr/>
                    <a:lstStyle/>
                    <a:p>
                      <a:pPr algn="ctr" rtl="0" fontAlgn="b"/>
                      <a:r>
                        <a:rPr lang="ar-SA" sz="1800" b="1" i="0" u="none" strike="noStrike">
                          <a:solidFill>
                            <a:srgbClr val="000000"/>
                          </a:solidFill>
                          <a:latin typeface="Arial"/>
                          <a:cs typeface="+mn-cs"/>
                        </a:rPr>
                        <a:t>5689.218</a:t>
                      </a:r>
                    </a:p>
                  </a:txBody>
                  <a:tcPr marL="9525" marR="9525" marT="9525" marB="0" anchor="b"/>
                </a:tc>
                <a:tc>
                  <a:txBody>
                    <a:bodyPr/>
                    <a:lstStyle/>
                    <a:p>
                      <a:pPr algn="ctr" rtl="0" fontAlgn="b"/>
                      <a:r>
                        <a:rPr lang="ar-SA" sz="1800" b="1" i="0" u="none" strike="noStrike">
                          <a:solidFill>
                            <a:srgbClr val="000000"/>
                          </a:solidFill>
                          <a:latin typeface="Arial"/>
                          <a:cs typeface="+mn-cs"/>
                        </a:rPr>
                        <a:t>29</a:t>
                      </a:r>
                    </a:p>
                  </a:txBody>
                  <a:tcPr marL="9525" marR="9525" marT="9525" marB="0" anchor="b"/>
                </a:tc>
                <a:tc>
                  <a:txBody>
                    <a:bodyPr/>
                    <a:lstStyle/>
                    <a:p>
                      <a:pPr algn="ctr" rtl="0" fontAlgn="b"/>
                      <a:r>
                        <a:rPr lang="ar-SA" sz="1800" b="1" i="0" u="none" strike="noStrike">
                          <a:solidFill>
                            <a:srgbClr val="000000"/>
                          </a:solidFill>
                          <a:latin typeface="Arial"/>
                          <a:cs typeface="+mn-cs"/>
                        </a:rPr>
                        <a:t>10.55</a:t>
                      </a:r>
                    </a:p>
                  </a:txBody>
                  <a:tcPr marL="9525" marR="9525" marT="9525" marB="0" anchor="b"/>
                </a:tc>
                <a:tc>
                  <a:txBody>
                    <a:bodyPr/>
                    <a:lstStyle/>
                    <a:p>
                      <a:pPr algn="ctr" rtl="0" fontAlgn="b"/>
                      <a:r>
                        <a:rPr lang="ar-SA" sz="1800" b="1" i="0" u="none" strike="noStrike">
                          <a:solidFill>
                            <a:srgbClr val="000000"/>
                          </a:solidFill>
                          <a:latin typeface="Arial"/>
                          <a:cs typeface="+mn-cs"/>
                        </a:rPr>
                        <a:t>15.1998</a:t>
                      </a:r>
                    </a:p>
                  </a:txBody>
                  <a:tcPr marL="9525" marR="9525" marT="9525" marB="0" anchor="b"/>
                </a:tc>
                <a:tc>
                  <a:txBody>
                    <a:bodyPr/>
                    <a:lstStyle/>
                    <a:p>
                      <a:pPr algn="ctr" rtl="0" fontAlgn="b"/>
                      <a:r>
                        <a:rPr lang="ar-SA" sz="1800" b="1" i="0" u="none" strike="noStrike">
                          <a:solidFill>
                            <a:srgbClr val="000000"/>
                          </a:solidFill>
                          <a:latin typeface="Arial"/>
                          <a:cs typeface="+mn-cs"/>
                        </a:rPr>
                        <a:t>163.37</a:t>
                      </a:r>
                    </a:p>
                  </a:txBody>
                  <a:tcPr marL="9525" marR="9525" marT="9525" marB="0" anchor="b"/>
                </a:tc>
                <a:tc>
                  <a:txBody>
                    <a:bodyPr/>
                    <a:lstStyle/>
                    <a:p>
                      <a:pPr algn="ctr" rtl="0" fontAlgn="b"/>
                      <a:r>
                        <a:rPr lang="ar-SA" sz="1800" b="1" i="0" u="none" strike="noStrike">
                          <a:solidFill>
                            <a:srgbClr val="000000"/>
                          </a:solidFill>
                          <a:latin typeface="Arial"/>
                          <a:cs typeface="+mn-cs"/>
                        </a:rPr>
                        <a:t>29.5742</a:t>
                      </a:r>
                    </a:p>
                  </a:txBody>
                  <a:tcPr marL="9525" marR="9525" marT="9525" marB="0" anchor="b"/>
                </a:tc>
                <a:tc>
                  <a:txBody>
                    <a:bodyPr/>
                    <a:lstStyle/>
                    <a:p>
                      <a:pPr algn="ctr" rtl="0" fontAlgn="b"/>
                      <a:r>
                        <a:rPr lang="ar-SA" sz="1800" b="1" i="0" u="none" strike="noStrike">
                          <a:solidFill>
                            <a:srgbClr val="000000"/>
                          </a:solidFill>
                          <a:latin typeface="Arial"/>
                          <a:cs typeface="+mn-cs"/>
                        </a:rPr>
                        <a:t>4831.566</a:t>
                      </a:r>
                    </a:p>
                  </a:txBody>
                  <a:tcPr marL="9525" marR="9525" marT="9525" marB="0" anchor="b"/>
                </a:tc>
                <a:tc>
                  <a:txBody>
                    <a:bodyPr/>
                    <a:lstStyle/>
                    <a:p>
                      <a:pPr algn="ctr" rtl="0" fontAlgn="b"/>
                      <a:r>
                        <a:rPr lang="ar-SA" sz="1800" b="1" i="0" u="none" strike="noStrike">
                          <a:solidFill>
                            <a:srgbClr val="000000"/>
                          </a:solidFill>
                          <a:latin typeface="Arial"/>
                          <a:cs typeface="+mn-cs"/>
                        </a:rPr>
                        <a:t>12</a:t>
                      </a:r>
                    </a:p>
                  </a:txBody>
                  <a:tcPr marL="9525" marR="9525" marT="9525" marB="0" anchor="b"/>
                </a:tc>
                <a:tc>
                  <a:txBody>
                    <a:bodyPr/>
                    <a:lstStyle/>
                    <a:p>
                      <a:pPr algn="ctr" rtl="0" fontAlgn="b"/>
                      <a:r>
                        <a:rPr lang="ar-SA" sz="1800" b="1" i="0" u="none" strike="noStrike">
                          <a:solidFill>
                            <a:srgbClr val="000000"/>
                          </a:solidFill>
                          <a:latin typeface="Arial"/>
                          <a:cs typeface="+mn-cs"/>
                        </a:rPr>
                        <a:t>24</a:t>
                      </a:r>
                    </a:p>
                  </a:txBody>
                  <a:tcPr marL="9525" marR="9525" marT="9525" marB="0" anchor="b"/>
                </a:tc>
                <a:tc>
                  <a:txBody>
                    <a:bodyPr/>
                    <a:lstStyle/>
                    <a:p>
                      <a:pPr algn="ctr" rtl="0" fontAlgn="b"/>
                      <a:r>
                        <a:rPr lang="en-US" sz="1800" b="1" i="0" u="none" strike="noStrike" dirty="0">
                          <a:solidFill>
                            <a:srgbClr val="000000"/>
                          </a:solidFill>
                          <a:latin typeface="Arial"/>
                        </a:rPr>
                        <a:t>shop (3)</a:t>
                      </a:r>
                    </a:p>
                  </a:txBody>
                  <a:tcPr marL="9525" marR="9525" marT="9525" marB="0" anchor="b"/>
                </a:tc>
              </a:tr>
              <a:tr h="845350">
                <a:tc>
                  <a:txBody>
                    <a:bodyPr/>
                    <a:lstStyle/>
                    <a:p>
                      <a:pPr algn="ctr" rtl="0" fontAlgn="b"/>
                      <a:r>
                        <a:rPr lang="ar-SA" sz="1800" b="1" i="0" u="none" strike="noStrike" dirty="0">
                          <a:solidFill>
                            <a:srgbClr val="000000"/>
                          </a:solidFill>
                          <a:latin typeface="Arial"/>
                          <a:cs typeface="+mn-cs"/>
                        </a:rPr>
                        <a:t>111.7235</a:t>
                      </a:r>
                    </a:p>
                  </a:txBody>
                  <a:tcPr marL="9525" marR="9525" marT="9525" marB="0" anchor="b"/>
                </a:tc>
                <a:tc>
                  <a:txBody>
                    <a:bodyPr/>
                    <a:lstStyle/>
                    <a:p>
                      <a:pPr algn="ctr" rtl="0" fontAlgn="b"/>
                      <a:r>
                        <a:rPr lang="ar-SA" sz="1800" b="1" i="0" u="none" strike="noStrike" dirty="0">
                          <a:solidFill>
                            <a:srgbClr val="000000"/>
                          </a:solidFill>
                          <a:latin typeface="Arial"/>
                          <a:cs typeface="+mn-cs"/>
                        </a:rPr>
                        <a:t>1.869441</a:t>
                      </a:r>
                    </a:p>
                  </a:txBody>
                  <a:tcPr marL="9525" marR="9525" marT="9525" marB="0" anchor="b"/>
                </a:tc>
                <a:tc>
                  <a:txBody>
                    <a:bodyPr/>
                    <a:lstStyle/>
                    <a:p>
                      <a:pPr algn="ctr" rtl="0" fontAlgn="b"/>
                      <a:r>
                        <a:rPr lang="ar-SA" sz="1800" b="1" i="0" u="none" strike="noStrike" dirty="0">
                          <a:solidFill>
                            <a:srgbClr val="000000"/>
                          </a:solidFill>
                          <a:latin typeface="Arial"/>
                          <a:cs typeface="+mn-cs"/>
                        </a:rPr>
                        <a:t>0.375758</a:t>
                      </a:r>
                    </a:p>
                  </a:txBody>
                  <a:tcPr marL="9525" marR="9525" marT="9525" marB="0" anchor="b"/>
                </a:tc>
                <a:tc>
                  <a:txBody>
                    <a:bodyPr/>
                    <a:lstStyle/>
                    <a:p>
                      <a:pPr algn="ctr" rtl="0" fontAlgn="b"/>
                      <a:r>
                        <a:rPr lang="ar-SA" sz="1800" b="1" i="0" u="none" strike="noStrike" dirty="0">
                          <a:solidFill>
                            <a:srgbClr val="000000"/>
                          </a:solidFill>
                          <a:latin typeface="Arial"/>
                          <a:cs typeface="+mn-cs"/>
                        </a:rPr>
                        <a:t>9424.001</a:t>
                      </a:r>
                    </a:p>
                  </a:txBody>
                  <a:tcPr marL="9525" marR="9525" marT="9525" marB="0" anchor="b"/>
                </a:tc>
                <a:tc>
                  <a:txBody>
                    <a:bodyPr/>
                    <a:lstStyle/>
                    <a:p>
                      <a:pPr algn="ctr" rtl="0" fontAlgn="b"/>
                      <a:r>
                        <a:rPr lang="ar-SA" sz="1800" b="1" i="0" u="none" strike="noStrike" dirty="0">
                          <a:solidFill>
                            <a:srgbClr val="000000"/>
                          </a:solidFill>
                          <a:latin typeface="Arial"/>
                          <a:cs typeface="+mn-cs"/>
                        </a:rPr>
                        <a:t>31</a:t>
                      </a:r>
                    </a:p>
                  </a:txBody>
                  <a:tcPr marL="9525" marR="9525" marT="9525" marB="0" anchor="b"/>
                </a:tc>
                <a:tc>
                  <a:txBody>
                    <a:bodyPr/>
                    <a:lstStyle/>
                    <a:p>
                      <a:pPr algn="ctr" rtl="0" fontAlgn="b"/>
                      <a:r>
                        <a:rPr lang="ar-SA" sz="1800" b="1" i="0" u="none" strike="noStrike" dirty="0">
                          <a:solidFill>
                            <a:srgbClr val="000000"/>
                          </a:solidFill>
                          <a:latin typeface="Arial"/>
                          <a:cs typeface="+mn-cs"/>
                        </a:rPr>
                        <a:t>11.11</a:t>
                      </a:r>
                    </a:p>
                  </a:txBody>
                  <a:tcPr marL="9525" marR="9525" marT="9525" marB="0" anchor="b"/>
                </a:tc>
                <a:tc>
                  <a:txBody>
                    <a:bodyPr/>
                    <a:lstStyle/>
                    <a:p>
                      <a:pPr algn="ctr" rtl="0" fontAlgn="b"/>
                      <a:r>
                        <a:rPr lang="ar-SA" sz="1800" b="1" i="0" u="none" strike="noStrike" dirty="0">
                          <a:solidFill>
                            <a:srgbClr val="000000"/>
                          </a:solidFill>
                          <a:latin typeface="Arial"/>
                          <a:cs typeface="+mn-cs"/>
                        </a:rPr>
                        <a:t>15.8783</a:t>
                      </a:r>
                    </a:p>
                  </a:txBody>
                  <a:tcPr marL="9525" marR="9525" marT="9525" marB="0" anchor="b"/>
                </a:tc>
                <a:tc>
                  <a:txBody>
                    <a:bodyPr/>
                    <a:lstStyle/>
                    <a:p>
                      <a:pPr algn="ctr" rtl="0" fontAlgn="b"/>
                      <a:r>
                        <a:rPr lang="ar-SA" sz="1800" b="1" i="0" u="none" strike="noStrike" dirty="0">
                          <a:solidFill>
                            <a:srgbClr val="000000"/>
                          </a:solidFill>
                          <a:latin typeface="Arial"/>
                          <a:cs typeface="+mn-cs"/>
                        </a:rPr>
                        <a:t>264.23</a:t>
                      </a:r>
                    </a:p>
                  </a:txBody>
                  <a:tcPr marL="9525" marR="9525" marT="9525" marB="0" anchor="b"/>
                </a:tc>
                <a:tc>
                  <a:txBody>
                    <a:bodyPr/>
                    <a:lstStyle/>
                    <a:p>
                      <a:pPr algn="ctr" rtl="0" fontAlgn="b"/>
                      <a:r>
                        <a:rPr lang="ar-SA" sz="1800" b="1" i="0" u="none" strike="noStrike" dirty="0">
                          <a:solidFill>
                            <a:srgbClr val="000000"/>
                          </a:solidFill>
                          <a:latin typeface="Arial"/>
                          <a:cs typeface="+mn-cs"/>
                        </a:rPr>
                        <a:t>31.921</a:t>
                      </a:r>
                    </a:p>
                  </a:txBody>
                  <a:tcPr marL="9525" marR="9525" marT="9525" marB="0" anchor="b"/>
                </a:tc>
                <a:tc>
                  <a:txBody>
                    <a:bodyPr/>
                    <a:lstStyle/>
                    <a:p>
                      <a:pPr algn="ctr" rtl="0" fontAlgn="b"/>
                      <a:r>
                        <a:rPr lang="ar-SA" sz="1800" b="1" i="0" u="none" strike="noStrike" dirty="0">
                          <a:solidFill>
                            <a:srgbClr val="000000"/>
                          </a:solidFill>
                          <a:latin typeface="Arial"/>
                          <a:cs typeface="+mn-cs"/>
                        </a:rPr>
                        <a:t>8434.45</a:t>
                      </a:r>
                    </a:p>
                  </a:txBody>
                  <a:tcPr marL="9525" marR="9525" marT="9525" marB="0" anchor="b"/>
                </a:tc>
                <a:tc>
                  <a:txBody>
                    <a:bodyPr/>
                    <a:lstStyle/>
                    <a:p>
                      <a:pPr algn="ctr" rtl="0" fontAlgn="b"/>
                      <a:r>
                        <a:rPr lang="ar-SA" sz="1800" b="1" i="0" u="none" strike="noStrike" dirty="0">
                          <a:solidFill>
                            <a:srgbClr val="000000"/>
                          </a:solidFill>
                          <a:latin typeface="Arial"/>
                          <a:cs typeface="+mn-cs"/>
                        </a:rPr>
                        <a:t>12</a:t>
                      </a:r>
                    </a:p>
                  </a:txBody>
                  <a:tcPr marL="9525" marR="9525" marT="9525" marB="0" anchor="b"/>
                </a:tc>
                <a:tc>
                  <a:txBody>
                    <a:bodyPr/>
                    <a:lstStyle/>
                    <a:p>
                      <a:pPr algn="ctr" rtl="0" fontAlgn="b"/>
                      <a:r>
                        <a:rPr lang="ar-SA" sz="1800" b="1" i="0" u="none" strike="noStrike" dirty="0">
                          <a:solidFill>
                            <a:srgbClr val="000000"/>
                          </a:solidFill>
                          <a:latin typeface="Arial"/>
                          <a:cs typeface="+mn-cs"/>
                        </a:rPr>
                        <a:t>24</a:t>
                      </a:r>
                    </a:p>
                  </a:txBody>
                  <a:tcPr marL="9525" marR="9525" marT="9525" marB="0" anchor="b"/>
                </a:tc>
                <a:tc>
                  <a:txBody>
                    <a:bodyPr/>
                    <a:lstStyle/>
                    <a:p>
                      <a:pPr algn="ctr" rtl="0" fontAlgn="b"/>
                      <a:r>
                        <a:rPr lang="en-US" sz="1800" b="1" i="0" u="none" strike="noStrike" dirty="0">
                          <a:solidFill>
                            <a:srgbClr val="000000"/>
                          </a:solidFill>
                          <a:latin typeface="Arial"/>
                        </a:rPr>
                        <a:t>shop (4)</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76672"/>
            <a:ext cx="7498080" cy="1419070"/>
          </a:xfrm>
        </p:spPr>
        <p:txBody>
          <a:bodyPr>
            <a:normAutofit/>
          </a:bodyPr>
          <a:lstStyle/>
          <a:p>
            <a:pPr algn="ctr"/>
            <a:r>
              <a:rPr lang="en-US" sz="3600" b="1" dirty="0" smtClean="0">
                <a:solidFill>
                  <a:srgbClr val="002060"/>
                </a:solidFill>
                <a:latin typeface="Andalus" pitchFamily="18" charset="-78"/>
                <a:cs typeface="Andalus" pitchFamily="18" charset="-78"/>
              </a:rPr>
              <a:t>In our project we will design the following mechanical systems:</a:t>
            </a:r>
            <a:endParaRPr lang="en-US" sz="3600" b="1" dirty="0">
              <a:solidFill>
                <a:srgbClr val="002060"/>
              </a:solidFill>
              <a:latin typeface="Andalus" pitchFamily="18" charset="-78"/>
              <a:cs typeface="Andalus" pitchFamily="18" charset="-78"/>
            </a:endParaRPr>
          </a:p>
        </p:txBody>
      </p:sp>
      <p:sp>
        <p:nvSpPr>
          <p:cNvPr id="3" name="Content Placeholder 2"/>
          <p:cNvSpPr>
            <a:spLocks noGrp="1"/>
          </p:cNvSpPr>
          <p:nvPr>
            <p:ph idx="1"/>
          </p:nvPr>
        </p:nvSpPr>
        <p:spPr>
          <a:xfrm>
            <a:off x="755576" y="2000240"/>
            <a:ext cx="7704856" cy="3714776"/>
          </a:xfrm>
        </p:spPr>
        <p:txBody>
          <a:bodyPr>
            <a:normAutofit/>
          </a:bodyPr>
          <a:lstStyle/>
          <a:p>
            <a:pPr>
              <a:lnSpc>
                <a:spcPct val="150000"/>
              </a:lnSpc>
              <a:buFont typeface="Wingdings" pitchFamily="2" charset="2"/>
              <a:buChar char="Ø"/>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Under Floor  Heating and Cooling</a:t>
            </a:r>
          </a:p>
          <a:p>
            <a:pPr>
              <a:lnSpc>
                <a:spcPct val="150000"/>
              </a:lnSpc>
              <a:buFont typeface="Wingdings" pitchFamily="2" charset="2"/>
              <a:buChar char="Ø"/>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Heat Ventilation and air conditioning (HVAC) system in </a:t>
            </a:r>
            <a:r>
              <a:rPr lang="en-US" b="1" dirty="0" err="1"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selfeet</a:t>
            </a:r>
            <a:r>
              <a:rPr lang="en-US" b="1" dirty="0"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 mall .</a:t>
            </a:r>
            <a:endParaRPr lang="en-US" b="1" dirty="0" smtClean="0">
              <a:effectLst>
                <a:outerShdw blurRad="50800" dist="38100" dir="2700000" algn="tl" rotWithShape="0">
                  <a:prstClr val="black">
                    <a:alpha val="40000"/>
                  </a:prstClr>
                </a:outerShdw>
              </a:effectLst>
              <a:latin typeface="Andalus" pitchFamily="18" charset="-78"/>
              <a:cs typeface="Andalus" pitchFamily="18" charset="-78"/>
            </a:endParaRPr>
          </a:p>
          <a:p>
            <a:pPr>
              <a:lnSpc>
                <a:spcPct val="150000"/>
              </a:lnSpc>
              <a:buFont typeface="Wingdings" pitchFamily="2" charset="2"/>
              <a:buChar char="Ø"/>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Plumping system in </a:t>
            </a:r>
            <a:r>
              <a:rPr lang="en-US" b="1" dirty="0" err="1"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selfeet</a:t>
            </a:r>
            <a:r>
              <a:rPr lang="en-US" b="1" dirty="0"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 mall .</a:t>
            </a:r>
            <a:endParaRPr lang="en-US" b="1" dirty="0" smtClean="0">
              <a:effectLst>
                <a:outerShdw blurRad="50800" dist="38100" dir="2700000" algn="tl" rotWithShape="0">
                  <a:prstClr val="black">
                    <a:alpha val="40000"/>
                  </a:prstClr>
                </a:outerShdw>
              </a:effectLst>
              <a:latin typeface="Andalus" pitchFamily="18" charset="-78"/>
              <a:cs typeface="Andalus" pitchFamily="18" charset="-78"/>
            </a:endParaRPr>
          </a:p>
          <a:p>
            <a:pPr>
              <a:lnSpc>
                <a:spcPct val="150000"/>
              </a:lnSpc>
              <a:buFont typeface="Wingdings" pitchFamily="2" charset="2"/>
              <a:buChar char="Ø"/>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Fire fighting in </a:t>
            </a:r>
            <a:r>
              <a:rPr lang="en-US" b="1" dirty="0" err="1"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selfeet</a:t>
            </a:r>
            <a:r>
              <a:rPr lang="en-US" b="1" dirty="0"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 mall .</a:t>
            </a:r>
            <a:endParaRPr lang="ar-SA" b="1" dirty="0" smtClean="0">
              <a:effectLst>
                <a:outerShdw blurRad="50800" dist="38100" dir="2700000" algn="tl" rotWithShape="0">
                  <a:prstClr val="black">
                    <a:alpha val="40000"/>
                  </a:prstClr>
                </a:outerShdw>
              </a:effectLst>
              <a:latin typeface="Andalus" pitchFamily="18" charset="-78"/>
              <a:cs typeface="Andalus" pitchFamily="18" charset="-78"/>
            </a:endParaRPr>
          </a:p>
          <a:p>
            <a:pPr>
              <a:lnSpc>
                <a:spcPct val="150000"/>
              </a:lnSpc>
              <a:buFont typeface="Wingdings" pitchFamily="2" charset="2"/>
              <a:buChar char="Ø"/>
            </a:pPr>
            <a:endParaRPr lang="en-US" b="1" dirty="0" smtClean="0">
              <a:effectLst>
                <a:outerShdw blurRad="50800" dist="38100" dir="2700000" algn="tl" rotWithShape="0">
                  <a:prstClr val="black">
                    <a:alpha val="40000"/>
                  </a:prstClr>
                </a:outerShdw>
              </a:effectLst>
              <a:latin typeface="Andalus" pitchFamily="18" charset="-78"/>
              <a:cs typeface="Andalus" pitchFamily="18" charset="-78"/>
            </a:endParaRPr>
          </a:p>
          <a:p>
            <a:pPr algn="l">
              <a:buNone/>
            </a:pPr>
            <a:endParaRPr lang="en-US" dirty="0" smtClean="0">
              <a:effectLst>
                <a:outerShdw blurRad="50800" dist="38100" dir="2700000" algn="tl" rotWithShape="0">
                  <a:prstClr val="black">
                    <a:alpha val="40000"/>
                  </a:prstClr>
                </a:outerShdw>
              </a:effectLst>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686800" cy="838200"/>
          </a:xfrm>
        </p:spPr>
        <p:txBody>
          <a:bodyPr/>
          <a:lstStyle/>
          <a:p>
            <a:r>
              <a:rPr lang="en-US" b="1" dirty="0" smtClean="0">
                <a:solidFill>
                  <a:schemeClr val="accent2">
                    <a:lumMod val="75000"/>
                  </a:schemeClr>
                </a:solidFill>
                <a:latin typeface="Andalus" pitchFamily="18" charset="-78"/>
                <a:cs typeface="Andalus" pitchFamily="18" charset="-78"/>
              </a:rPr>
              <a:t>Uniform</a:t>
            </a:r>
            <a:r>
              <a:rPr lang="en-US" dirty="0" smtClean="0"/>
              <a:t> </a:t>
            </a:r>
            <a:r>
              <a:rPr lang="en-US" b="1" dirty="0" smtClean="0">
                <a:solidFill>
                  <a:schemeClr val="accent2">
                    <a:lumMod val="75000"/>
                  </a:schemeClr>
                </a:solidFill>
                <a:latin typeface="Andalus" pitchFamily="18" charset="-78"/>
                <a:cs typeface="Andalus" pitchFamily="18" charset="-78"/>
              </a:rPr>
              <a:t>distribution</a:t>
            </a:r>
            <a:r>
              <a:rPr lang="en-US" dirty="0" smtClean="0"/>
              <a:t>  </a:t>
            </a:r>
            <a:r>
              <a:rPr lang="en-US" b="1" dirty="0" smtClean="0">
                <a:solidFill>
                  <a:schemeClr val="accent2">
                    <a:lumMod val="75000"/>
                  </a:schemeClr>
                </a:solidFill>
                <a:latin typeface="Andalus" pitchFamily="18" charset="-78"/>
                <a:cs typeface="Andalus" pitchFamily="18" charset="-78"/>
              </a:rPr>
              <a:t>of</a:t>
            </a:r>
            <a:r>
              <a:rPr lang="en-US" dirty="0" smtClean="0"/>
              <a:t> </a:t>
            </a:r>
            <a:r>
              <a:rPr lang="en-US" b="1" dirty="0" smtClean="0">
                <a:solidFill>
                  <a:schemeClr val="accent2">
                    <a:lumMod val="75000"/>
                  </a:schemeClr>
                </a:solidFill>
                <a:latin typeface="Andalus" pitchFamily="18" charset="-78"/>
                <a:cs typeface="Andalus" pitchFamily="18" charset="-78"/>
              </a:rPr>
              <a:t>air</a:t>
            </a:r>
            <a:r>
              <a:rPr lang="en-US" dirty="0" smtClean="0"/>
              <a:t> </a:t>
            </a:r>
            <a:r>
              <a:rPr lang="en-US" b="1" dirty="0" smtClean="0">
                <a:solidFill>
                  <a:schemeClr val="accent2">
                    <a:lumMod val="75000"/>
                  </a:schemeClr>
                </a:solidFill>
                <a:latin typeface="Andalus" pitchFamily="18" charset="-78"/>
                <a:cs typeface="Andalus" pitchFamily="18" charset="-78"/>
              </a:rPr>
              <a:t>cool</a:t>
            </a:r>
            <a:r>
              <a:rPr lang="en-US" dirty="0" smtClean="0"/>
              <a:t> </a:t>
            </a:r>
            <a:endParaRPr lang="ar-SA" dirty="0"/>
          </a:p>
        </p:txBody>
      </p:sp>
      <p:pic>
        <p:nvPicPr>
          <p:cNvPr id="25602" name="Picture 2" descr="http://aet.inpreview.net/wp-content/uploads/2012/07/PleinAir-system1.jpg"/>
          <p:cNvPicPr>
            <a:picLocks noChangeAspect="1" noChangeArrowheads="1"/>
          </p:cNvPicPr>
          <p:nvPr/>
        </p:nvPicPr>
        <p:blipFill>
          <a:blip r:embed="rId2" r:link="rId3" cstate="print"/>
          <a:srcRect/>
          <a:stretch>
            <a:fillRect/>
          </a:stretch>
        </p:blipFill>
        <p:spPr bwMode="auto">
          <a:xfrm>
            <a:off x="0" y="1071546"/>
            <a:ext cx="9144000" cy="578645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620688"/>
            <a:ext cx="8229600" cy="1069848"/>
          </a:xfrm>
        </p:spPr>
        <p:txBody>
          <a:bodyPr>
            <a:normAutofit fontScale="90000"/>
          </a:bodyPr>
          <a:lstStyle/>
          <a:p>
            <a:r>
              <a:rPr lang="ar-SA" b="1" u="sng" dirty="0" smtClean="0"/>
              <a:t> </a:t>
            </a:r>
            <a:r>
              <a:rPr lang="en-US" b="1" u="sng" dirty="0" smtClean="0"/>
              <a:t>Advantages of the  system :</a:t>
            </a:r>
            <a:r>
              <a:rPr lang="ar-SA" b="1" u="sng" dirty="0" smtClean="0"/>
              <a:t> </a:t>
            </a:r>
            <a:r>
              <a:rPr lang="en-US" dirty="0" smtClean="0"/>
              <a:t/>
            </a:r>
            <a:br>
              <a:rPr lang="en-US" dirty="0" smtClean="0"/>
            </a:br>
            <a:endParaRPr lang="ar-SA" dirty="0"/>
          </a:p>
        </p:txBody>
      </p:sp>
      <p:sp>
        <p:nvSpPr>
          <p:cNvPr id="3" name="عنوان 1"/>
          <p:cNvSpPr txBox="1">
            <a:spLocks/>
          </p:cNvSpPr>
          <p:nvPr/>
        </p:nvSpPr>
        <p:spPr>
          <a:xfrm>
            <a:off x="214282" y="1071546"/>
            <a:ext cx="5072098" cy="5072098"/>
          </a:xfrm>
          <a:prstGeom prst="rect">
            <a:avLst/>
          </a:prstGeom>
        </p:spPr>
        <p:txBody>
          <a:bodyPr vert="horz" anchor="ctr">
            <a:normAutofit fontScale="97500"/>
          </a:bodyPr>
          <a:lstStyle/>
          <a:p>
            <a:pPr lvl="0" algn="l">
              <a:spcBef>
                <a:spcPct val="0"/>
              </a:spcBef>
            </a:pPr>
            <a:r>
              <a:rPr lang="en-US" sz="3200" b="1" dirty="0" smtClean="0">
                <a:latin typeface="Times New Roman" pitchFamily="18" charset="0"/>
                <a:cs typeface="Times New Roman" pitchFamily="18" charset="0"/>
              </a:rPr>
              <a:t>1. </a:t>
            </a:r>
            <a:r>
              <a:rPr lang="en-US" sz="3200" b="1" u="sng" dirty="0" smtClean="0">
                <a:latin typeface="Times New Roman" pitchFamily="18" charset="0"/>
                <a:cs typeface="Times New Roman" pitchFamily="18" charset="0"/>
              </a:rPr>
              <a:t>Simple installation</a:t>
            </a:r>
            <a:endParaRPr lang="ar-SA" sz="3200" b="1" u="sng" dirty="0" smtClean="0">
              <a:latin typeface="Times New Roman" pitchFamily="18" charset="0"/>
              <a:cs typeface="Times New Roman" pitchFamily="18" charset="0"/>
            </a:endParaRPr>
          </a:p>
          <a:p>
            <a:pPr lvl="0" algn="l">
              <a:spcBef>
                <a:spcPct val="0"/>
              </a:spcBef>
            </a:pPr>
            <a:r>
              <a:rPr lang="en-US" sz="3600" b="1" u="sng" dirty="0" smtClean="0">
                <a:latin typeface="Times New Roman" pitchFamily="18" charset="0"/>
                <a:cs typeface="Times New Roman" pitchFamily="18" charset="0"/>
              </a:rPr>
              <a:t>2. Healthy&amp; comfortable</a:t>
            </a:r>
            <a:endParaRPr lang="ar-SA" sz="3600" b="1" u="sng" dirty="0" smtClean="0">
              <a:latin typeface="Times New Roman" pitchFamily="18" charset="0"/>
              <a:cs typeface="Times New Roman" pitchFamily="18" charset="0"/>
            </a:endParaRPr>
          </a:p>
          <a:p>
            <a:pPr lvl="0" algn="l">
              <a:spcBef>
                <a:spcPct val="0"/>
              </a:spcBef>
            </a:pPr>
            <a:r>
              <a:rPr lang="en-US" sz="3200" b="1" u="sng" dirty="0" smtClean="0">
                <a:latin typeface="Times New Roman" pitchFamily="18" charset="0"/>
                <a:cs typeface="Times New Roman" pitchFamily="18" charset="0"/>
              </a:rPr>
              <a:t>3. Economic </a:t>
            </a:r>
          </a:p>
          <a:p>
            <a:pPr lvl="0" algn="l">
              <a:spcBef>
                <a:spcPct val="0"/>
              </a:spcBef>
            </a:pPr>
            <a:r>
              <a:rPr lang="en-US" sz="3300" b="1" u="sng" dirty="0" smtClean="0">
                <a:latin typeface="Times New Roman" pitchFamily="18" charset="0"/>
                <a:cs typeface="Times New Roman" pitchFamily="18" charset="0"/>
              </a:rPr>
              <a:t>4. Safe</a:t>
            </a:r>
          </a:p>
          <a:p>
            <a:pPr lvl="0" algn="l">
              <a:spcBef>
                <a:spcPct val="0"/>
              </a:spcBef>
            </a:pPr>
            <a:endParaRPr kumimoji="0" lang="ar-SA"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1026" name="Picture 2" descr="http://t2.gstatic.com/images?q=tbn:ANd9GcSoWJ1w1CockUNtuFz-K0tbiv34vWXGdAmYMrTZI3MsjpBMIvv6"/>
          <p:cNvPicPr>
            <a:picLocks noChangeAspect="1" noChangeArrowheads="1"/>
          </p:cNvPicPr>
          <p:nvPr/>
        </p:nvPicPr>
        <p:blipFill>
          <a:blip r:embed="rId2" cstate="print"/>
          <a:srcRect/>
          <a:stretch>
            <a:fillRect/>
          </a:stretch>
        </p:blipFill>
        <p:spPr bwMode="auto">
          <a:xfrm>
            <a:off x="5857884" y="1357298"/>
            <a:ext cx="2824165" cy="1847851"/>
          </a:xfrm>
          <a:prstGeom prst="rect">
            <a:avLst/>
          </a:prstGeom>
          <a:noFill/>
        </p:spPr>
      </p:pic>
      <p:sp>
        <p:nvSpPr>
          <p:cNvPr id="1028" name="AutoShape 4"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0" name="AutoShape 6"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2" name="AutoShape 8"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4" name="AutoShape 10"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6" name="AutoShape 12"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8" name="AutoShape 14"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40" name="AutoShape 16"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42" name="AutoShape 18"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44" name="AutoShape 20"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46" name="AutoShape 22"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48" name="AutoShape 24" descr="data:image/jpeg;base64,/9j/4AAQSkZJRgABAQAAAQABAAD/2wCEAAkGBhQSEBUTExQVEBUQFhIZFRUWExgTHhAeGxoVHhwbGx4eGyggHyUvIB4dIjsjLyc1OCw4Fx8xNTA2QSY3OCkBCQoKDgwOGg8PGiwgHSQsKi02Ni4sLDIyMjIwLCwvLC4uNSwtKSw2LDY0KSk0MDU0KSkqKSosLDQvLCkvKTU1NP/AABEIAOEA4QMBIgACEQEDEQH/xAAcAAEAAgIDAQAAAAAAAAAAAAAABgcDBAEFCAL/xABBEAACAQMACAEJBwIEBgMAAAABAgMABBEFBhIhMUFRYRMHFCIyUnGBkaIzkqGxweHwQmJDgrLRFRYjNVNyF3OD/8QAGgEBAAMBAQEAAAAAAAAAAAAAAAMEBQYCAf/EADURAAEDAgQEAwcCBwEAAAAAAAEAAgMEERIhMVEFQWGxEzLwInGRocHR4RRCFSMkMzRSgUP/2gAMAwEAAhEDEQA/ALxpSlESlKURKUpREpSlESlKURKUqP6x6xxwxuzOEjQem/6Dr078BVaoqGwNxOzPIcyVJHGXmwWxpPToQHBVQvrOxAC/Pd8agGk/KvZoxHiSXBH/AI1LD4Fio+VRGWa505cFUJgtIiM53gdC2NzOenBfxM20XqBZQKAIVlbm8oEpPwPoj4AVz9VI2/8AVOJd/q3Qe9XY2n/zGW5WlYeVqzZsFpoO7Ju+aM1T3RGsiyKGDrKjcJFIYfhuqKX+o9lMuGt41/ujUREfFcfjUEvtG3OhJxNCxmtpCAwO4H+18bg3RwP9j8pnsJ/pnFrtnaHovsgNv5guNwvQgNc1EtUdbo7iFXRtqNtxB9aFuasOX8I3GpYDXQU1S2duzhqNlRkjLD0XNKUq0o0pSlESlKURKUpREpSlESlKURKUpREpSlESlKURKUpREpSo/rHrHHDG7M4SNB6b/oOvTvwFVqiobA3E7M8hzJUkcZebBNY9Y44Y3ZnCRoPTf9B16d+AqmXe405dYGYbSE/d7nk0hHLgoP3jvcacusDMNpCfu9zyaQjlwUH71naM0ZHbxLFEoREG4depJ5k9awKioMBxvzlPwYPv6991jA8WHl7pozRkdvEsUShEQbh16knmT1rbpSsEkuNzqroFsglYrm2WRGR1Dq4IZSMhgeRrLSvgNswiqjSejJ9C3PnFvmS2kIDKT9D9/Zf9wbX1R1ujuIVdG2o23EH1oW5qw5fwjcaxXNssiMjqHVwQykZDA8jVW6T0ZPoW584t8yW0hAZSfofv7L/uDu09QZyCDaUaHk4bHqqb2YMjm3svQYNc1EtUdbo7iFXRtqNtxB9aFuasOX8I3GpYDXQU1S2duzhqNlRkjLD0XNKUq0o0pSlESlKURKUpREpSlESlKURKUpREpSlESlKj+sesccMbszhI0Hpv+g69O/AVWqKhsDcTszyHMlSRxl5sE1j1jjhjdmcJGg9N/wBB16d+AqmXe405dYGYbSE/d7nk0hHLgoP3jvcacusDMNpCfu9zyaQjlwUH71naM0ZHbxLFEoREG4depJ5k9awKioMBxvzlPwYPv6991jA8WHl7pozRkdvEsUShEQbh16knmT1rbpWtpDSEcETSysERBkk/kOp5Y51he0925KuZAJpDSEcETSysERBkk/kOp5Y51UenPKndSyHwD5tGD6ICqzN3YkH5D8eNdZrjrjJfS80hQnw48/U3Vvy4DmTHc11VBwtsbcUwu48uQ/KzpqguNm6K0NUfKmWcRXmyNrcs4GyM9HHAf+w3DmOdWTXmYGp/qF5QzBs29y2YtwSQ7zB2PVf9Pu4QcQ4WLeJAPePt9l7hqP2vVt1iubZZEZHUOrghlIyGB5GvtWBGQcg7wRvzX1XN5gq+qo0noyfQtz5xb5ktpCAyk/Q/f2X/AHBtfVHW6O4hV0bajbcQfWhbmrDl/CNxrFc2yyIyOodXBDKRkMDyNVbpPRk+hbnzi3zJbSEBlJ+h+/sv+4O5T1BnIINpRoeThseqpvYGCxzb2XoMGuaiWqOt0dxCro21G24g+tC3NWHL+EbjUsBroKapbO3Zw1GyoyRlh6LmlKVaUaUpSiJSlKI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GouiRcX8KMMopLsOoQZwfecD411NFRNpIzPL5gL+78rPllMhwN0Us1K8mSuiz3YJDgFIcld3Ivjfv8AZ+fQWNa6NiiXZjjjjA5Kir+QrZrrL/Wa1gbZluIo2HFS4yPeBvFYE1RPVPzuegVxrGRhfGltVbW5UiWFCT/WoCMPcw31T+uepj2Mg3mSGQnYfGCD7LdD+fHqBdGjtOQT/YzRykclcEj4cfwrX1q0SLmzmiIyShKdmUZU/MY+JqxR1ktNIGvvh5g8uq8SxNkbcaqstQ/KAbUiCcloD6rcTb/7r25cR0NwRShlDKQysAQQchgeBB515oBqY6ja+tZsIpcvbsfeYCea9R1X4jfx1uI8M8S8sQ9rmN/z3VaCfD7LtFdNYrm2WRGR1Dq4IZSMhgeRpb3CyIrowdXAKsDkMDzFZa5bMHqtHVVRpPRk+hbnzi3zJbSEBlJ+h+/sv+4Nr6o63R3EKujbUbbiD60Lc1Ycv4RuNYrm2WRGR1Dq4IZSMhgeRqrdJ6Mn0Lc+cW+ZLaQgMpP0P39l/wBwdynqDOQQbSjQ8nDY9VTezBkc29l6DBrmolqjrdHcQq6NtRtuIPrQtzVhy/hG41LAa6CmqWzt2cNRsqMkZYei5pSlWlGlKUoiUpSiJSlKIlKVH9Y9Y44Y3ZnCRoPTf9B16d+AqtUVDYG4nZnkOZKkjjLzYJrHrHHDG7M4SNB6b/oOvTvwFUy73GnLrAzDaQn7vc8mkI5cFB+8d7jTl1gZhtIT93ueTSEcuCg/es7RmjI7eJYolCIg3Dr1JPMnrWBUVBgON+cp+DB9/XvusYHiw8vdNGaMjt4liiUIiDcOvUk8yetbdK1tIaQjgiaWVgiIMkn8h1PLHOsL2nu3JVzIBNIaQjgiaWVgiIMkn8h1PLHOqQ1x1xkvpeaQoT4cefqbq35cBzJa464yX0vNIUJ8OPP1N1b8uA5k9DBAzsERS7McKqgsWPQAbzXWcP4eKceJJ5u35WdPPj9lui+Kk/k20gsWkY9rcJQ8eehYej9QA+NdpoXyS3EmGndbZT/SP+o/yB2R8z7qmOjvJfZRkEq8xBG95CPwTZFfaviNNgdGTe4Iy9WXyOGS4dZR7yka9OsjWluxTZ3TSKcEk/0KeWOZ+HI5rStjSUpaaVm4tJIT7yxJrXq9S07IIw1o9/VRSPL3XK+opSrBlJVlOQwJBU9QRvFWtqb5QvFtpluTmW2idw/DxlUc/wC4HA75HeqnqReT6MNpGFWUOr+KGVgGDDw5NxB3H9qjr4I5YiXjTP4L7C8tcLc1HBXNXVpfyX2c2SitbMecZ9H7hyPlioHp3yY3VuCyAXKDnHnaA7od/wAiajg4nTzZXsevqy9Pge1YtSdeHsn2HzJbufSTiYyf6k/Uc/fV02d4ksayRsHRxlWHAj+cuVebakepuukljJjfJC59OPPD+5OjfnwPIivxHhom/mR+bv8Ale4J8Hsu0V7ViubZZEZHUOrghlIyGB5GsejtIxzxLLEwdHGQR+R6HtyrZrkyC07ELRyIVUaT0ZPoW584t8yW0hAZSfofv7L/ALg2vqjrdHcQq6NtRtuIPrQtzVhy/hG41iubZZEZHUOrghlIyGB5Gqt0noyfQtz5xb5ktpCAyk/Q/f2X/cHcp6gzkEG0o0PJw2PVVHswZHNvZegwa5qJao63R3EKujbUbbiD60Lc1Ycv4RuNSwGugpqls7dnDUbKjJGWHouaUpVpRpSlKIlKVH9Y9Y44Y3ZnCRoPTf8AQdenfgKrVFQ2BuJ2Z5DmSpI4y82Cax6xxwxuzOEjQem/6Dr078BVMu9xpy6wMw2kJ+73PJpCOXBQfvHe405dYGYbSE/d7nk0hHLgoP3rO0ZoyO3iWKJQiINw69STzJ61gVFQYDjfnKfgwff177rGB4sPL3TRmjI7eJYolCIg3Dr1JPMnrW3SlYJJcbnVXQLZBa9/fpDE0sjBEjGWJ5f7nljnmqP1x1xkvpeaQoT4cefqbq35cBzJnflgd/M4gPUMw2/uts5+OfkKqOun4PSsweOcz2/Kz6qQ3wckA+P61eWo+pyWUIZgDPIB4jcdjP8AQvQDn1PwxVmodiJdI26neFcuf8ilh+IFX1UfGqhwtCOeZ+i+0rAbuKV8TTKilmYIo4sxCgfE7qg2vnlDNsxt7fBlAG25GRDkZAA4Fsb9+4ZHHlVmkdLSzttTStKf72zj3DgPgKp0vCZJ2h7jhB+KlkqWsNhmt3W6GNb2bwXSWN3LqyMGA2t5XI6EkfKuopSusY3C0Nveyzibm6VMvJaIVvDLLLHEY0IjDuF22fduz0XP3hUNpXieLxYzHe119Y7C4FemAefXh3rmvPGh9Zbi1OYJmQc0ztKfep3fhVwaka6LfRkMBHNGBtqODD2lzvxndjlu6iuSq+GSU4x3xNWlFUNebaFdF5TtTVaNryJdl03zAD7Reb+8czzGelVVXpaaEOpRhlXBVh1BGD+Febbq3McjoeMbMp/ykj9K1+DVDpIzG79vZVqpgabjmu61S1uksZcr6cTkeJFnc3cdG78+B7XnYXyzRJKhykqqynhuI59683Vevk7hZdGwB9xIcjPss7lfwIPxqHjUDA0SjzXt78l6pXm5byUkrFc2yyIyOodXBDKRkMDyNZaVzQNswr6qjSejJ9C3PnFvmS2kIDKT9D9/Zf8AcG19Udbo7iFXRtqNtxB9aFuasOX8I3GsVzbLIjI6h1cEMpGQwPI1Vuk9GT6FufOLfMltIQGUn6H7+y/7g7tPUGcgg2lGh5OGx6qm9gYLHNvZegwa5qJao63R3EKujbUbbiDxhPNWHL+EbjUsBroKapbO3Zw1GyoyRlh6LmlKVaUa6fTukwikZChQS7E42QBk/hvqkppZtOXZRSYrSA5z0G/DEc3YZwP6RnvmXeVfSZSxkwcG4kVPgcsR8lx8a2NQNFiDR8IA9KVRK56lwCPkuyPhXLSVRwuqv3E4W9ButFseYj5aldvozRkdvEsUShEQbh16knmT1rbpSsIkuNzqroFsglKUr4i1NJ6MjuImhlXaSQYI4Y6EHkQd+e1U/rh5PXskMwlWWIuqjIKuM5xkY2Tw45+FXXUL8rX/AG//APaL8nrU4bUyRzNjacic1XqGNLS46hQTyYSAaTiz/UswHv2GP6Vd1ecdFaRaCeOZPWidWA644j4jI+NehNF6TjuIUmiO0kgyO3UHoQdxHarfG4nCRsnK1lHSOFi1RO78lkMt3JPJLIyyuzmMALvJyRt5zj4A96z61+La24isrJZFcMGKxhxHy3oBliep3dc1MK1tIThInZmZAqtlkUsy7uKgA5PwNZrauRzm4/aA5cvkpzE0A2yVIWmoF66FzD4KKCS0zCLAHYnP4VHasa6NtJvlXS9+BwDqQp+AxioFpCRGlcxoYULHZjLFyg6Enea66mmfITjHyt3N/kFmPaG6L5srQyyJGpUNIwUFmCjJ4ZJ4V3z6nX9rKj+bNIUZWXZUTqSDneFzu94Fddq60PjYngkuldSAkbMGB3HaAHrbgd3fPKp3om6t4XTZfS1qgYf9N4y0fHgRstu5cKjqp5GGzRcW2vf4G/yXqNgOqk1roxdIWo89tBA5yMcGXhhlPrL/AOp6b81rar+TxLK5aZZnkyrKqlQuASPWIPpcOgqW1zXJfqpAHMabNPLl87rS8NuROoQV5z05IGup2HBppiPcXarv1y1jWztWfI8RwViXmWI4+4cT7gOdUHW3wSJwDpDocvuqlW4XDVZuovk5ieKO6nPiiQBkixhR02+be7h1zVlgV0eo3/bbX/6l/Wu9rGrZnyzOxm9iQPirUTA1oslKUqmpUrFc2yyIyOodXBDKRkMDyNZaUBtmEVT6T0dNoW5E8BMltKQGUn3nYfvx2X9/fNw6rafWaONkO1HMAUPs55Hpv3Y5EV0+ndFrc20sLf4iEDseKn4Ng/Cod5HdIM1vLEf8GRWX+3bB3fNSfjW4ypc6P9SPOwgHqDuqhjAd4fI/Iq7aV1P/ABrtStr+J03+yp/p5NlXPlasC1gxH+BKjH3ekh/1Cuy1HvxNo+3Yf0xqjdig2T+WfiKlesmiFkRwy7SSqVkHYjH5VTOjb6XQl20MwMltMchgOI4ba/3AYDL7u2cZ9MSx1N+5pxDqOitiQXEnI5FWxSsVtcrIiujB1cAqwOQwPMVlrCItkVcSlKURKhflZB/4f7pos9tz/rippXXaf0Ot1bSQMceIu5uOyQQVPwIFWKWQRTNedAQvEjcTSAvO9d3qzrdPYuTGQyMfTib1W79j3HxzWhpbREttKYplKMvXgw6qeY71pbQ6j513bmsmZY5tKxwS07FXRoryqWcoHiFrZuYdSy/BlB/ECt7SGuNo0REd9FCxxhxiQrv9kjf0+NUTtDqPnTa7j51lHg0OLE0kfA9x91Z/VPtYqaaxa1yJjzfSc9ySTtf9LwVUdjuyfh8ahruSSSSSSSSTkkniTXztDqPnTaHUfOtOGFsQs3sB2AVdzi45rPZ3rxOJI3aN1zhlJUjIwd/uqc6vazl0Bl0tNbyb8o9uJF47sMcg7vdVf7Q6j502h1HzrzPTtmFj2B7go15ar8Gu9kFGbuJsAZIO898AfhXQ6a8rdugIt1a4bkxBjQfP0j7sD31UO13HzptDqPnWdHwaBpu4k+uinNU8jLJb+mdNy3UplmbbbgBwCDoo5D+GtGuNodR8673VfVGa9kAVSsWfTlIwqjng826AfHdWo5zIWXOTQoAC47lXHqZEV0dag/8AhjPzGf1ruq+IYQihVGFQAAdABgD5V91wEj8by7ckrZaLABKUpXhfUpSuGbAydwHE9KItbSd+sEMkrbhEjMfgOHxO741BfI3aEQ3Ep/xHjUd9hST/AKxWhrVrFJpOcWNmNqPay78BJg+sTyQce5x2zaep2rawQxxL6kI3kj7RuJJ953/hW1HTuZD4H75CMtgOZVQvBdj5N7rsf+DNSu8pWv8Awmn6qr+qeuCKiet2qMdxCyOu1G28EetC3JlPL+A8altcEVcqaZs7dnDQ7KKOQsPRefNGaTn0Lc+b3GZLaQkqwH1p39pP2JtK2uVkRXRg6uAVYHIYHmKy63aox3ELI67UbbwR60LcmU8v4DuNVRozSc+hbnze4zJbSElWA+tO/tJ+xPP1FOZyQRaUajk4bjqrzH4Mxm3srXpWK2uVkRXRg6uAVYHIYHmKy1hEWyKuLR0vpuG1j8SdxGucDiSx6KBvJqNReViyLbJ8ZAf6jGMfgxb8K6Dyy28niQPv8MK6g8lcnJz3Ix79k9K1reXRF1AkTA2EqhRt4JyeeX3hgf7sH3VuQUUJgbI8Ode/l5fVVHzOxlosLbq1oZUkRXUrIrAFWGGBB5ivrwV9kfIVGry9TRejo/CVrlU2VT0gdouWbaJAIxnPAcwBUcg8qc8Uqi8tfCR8EYWSNlU/1AP6w+VUWUUsoLosxc23P/FKZWtydqpbrDrVa2WyJj6TjIREDMRwzyAHvPI9K29B6Ygu4vFhwy5IIK7JQjG4j4j51S+tOnGub4yyQ7OyUXwiWBZVJwCdxyc8uu6pNo7X2CxtVjgtiszlmkjZ2whzgbTMNokgAhcbgRv66EnCyIW4QS89RZQtqLuN9FaXgr7I+QqP6c10s7SXwpSdvAJCxbWyDwyeHeul1b8qazzLDPF4DSEKrBiVyeAYEZGeGd/HlUY18gD6aCMMq7WisOGQQgP4GoKagPjGOcEZE5L2+b2bs3U7sPKDYSsFEgjJ4eJGYwf8xGB8TW/fay2sNzHbOcSy7OyNjIG0cLk4wMmoN5RtS7W1tllhBifbVdguzCQEHO5iTkYzuqMaNunkvLAuSSptlBPNVncL+Ax8Ksx0EEzPFjLsOeut1GZntOF1rq9/CX2R8hTwV9kfIVA9P+UG5S4lhtrQyC3JDuySPw4nCY2R3J3jfW/q35RoriCWSUeAbZQ0gztBgdwK8953bPUjjmsx1DOGB9ssue+isCZhNlLfBX2R8hX1VYXPlkfbPh2y+GPbkO0R3wMD8a77/wCULbzQXBVg5YoId20WABO/hs4IO134Z3V6fw6pba7dfcvgnjPNTKtaW/RW2Sff23A+/hvOOGd+Krq18sbbY8S2AjJ4pISwHbIw34VOoreO4VJkbaSQbSnG/DDBwc7sjcQQefCvEtHJB/eFgfXJfWyh/lXaUpXDNgZO4DielU1KjNgZO4DielVhrPrPLpKbzGx3xn7STgJQOJJ5Rj6t3YFrPrPLpKbzGx3xn7STgJQOJJ5Rj6t3YGwtRtRo7WLZTeTgyykYMp6DoByHL3nftU1N4FiReQ6DbqfX4qSSY752aNT9Amo2o0drFsrvJwZZSMGU9B0A5Dl7zvnMcYUAAYApHGFAAGAK+q6GlpRCC5xu86n1yVGSTFkMglKUq4okpSlEXBFRPW7VGO4hZHXajbeCPWhbkyn+dDxqW1wRVWppmzt2cNDspI5Cw9F580ZpOfQtz5vcZktpCSrAfWnf2k/Ym0ra5WRFdGDq4BVgchgeYrLrdqjHcQsjrtRtvBHrQtyZT/Oh41VGjNJz6FufN7jMltISVYD607+0n7E8/UU5nJBFpRqOThuOqvMfgzGbeyk2uOvMdrOtvLb+OkiK0hJGMEsNykENwzvIqI67W2jDbia0dFlZlxHGT6QPHaQ+pge7pvzusPTOr9tpGJGf0xjMcsbYIB6HgR2IqOQ+R23DZaaZ19nCLn44/SvNJPTRBpJc1w1HI+v+L7Ix7idCOygn/MVytlFbB2iidpTtAkbS7QGzkb9kNtHA69qz68auraeEEuTdCRHOCQdj1fSGGIw3L/151aultSra4gSBk8NYBiIodkx9cEg5zzznPHjXTR+SKzC4LTMc5J21GR7OAmMd+PercfE4AQ7NuZuLDO+huo3U79NdFFtNrjTdqDyOjh8hHXS3t3LbaTmYbPiiaXDSAEKWY4f0tw3EEE8M5q3b3U23lu0u2D+JFsYAbCsU9UkYzu3c+QrHrLqPb3pDSBo5AMeIhAJHIMCCD+feoouJQjC1wyw2PrZenU7s7bqDaF0TbzXsZvL0XVw7KQkWXUsu8K0uNnljZGOGM1oeUaEvpdlU4Z/NlU5xglUAPzNT/V3yc21pIJQXmkX1WcjCdwABv7nNbuktTLee6S5cN4kexuDYV9k5XaGN+OxHDfXkcQiZPjBJAaRoNegyyyTwHFlud1CbTyS3DuDc3C7I47LPKxHQFwAPx91aGuMC22lbdYl9G3S12E67LMce89e9XFXSX+qEE13HdvtGSILgBsKSpJUkYzuJ68hUEPE3GTFMcrEWC9upxazNVWurlvJpJ55Z754GjAYengDO1vA2gFQY4Drx6xm1t3ME7LvRDB4mOhLhT7trHzFWvd+SezeUuPFjBOTGrLs+4ZUkDtndyrtdB6kW1qJlQM63AAdZCHGyNr0RuG7eeOT3q9/FIWAllz5bCwFraqL9O469V0GpOsdjHo5Ud4oyobxkfGZDk5OzjL5GOAPTlUJ11vLeWSKS0QJAEK7Ij8MBwxLZA6hkOehHTdOrryQ2rNlJJogf6AysB7iy5+ZNd5/yRaea+a+HmMHazn0trht7XtcumN2MbqgZV0sMvitLiScxtdejFI5uE2yVZSXHnaJJfXscMK/Z28K7bIOG6NBhN27LZNW5oOziitokhJMSoNgk52g3pZz3zn41FLbyRWqvtNJNKoPqEqoPYlVBPwxU3RVRQBhVQAAcAoA/AAVVr6mOUNbETba1h97qSGNzSS5fTNgZO4DielVhrPrPLpKbzGx3xn7STgJQOJJ5Rj6t3YFrPrPLpKbzGx3xn7STgJQOJJ5Rj6t3YGwtRtRo7WLZXeTgyykYMp6DoByHL3nfLTU3gWJF5DoNup9fjzJJjvnZo1P0CajajR2sWyu8nBllIwZT0HQDkOXvO+cxxhQABgCkcYUAAYA4CvquhpaYQgucbvOp9clRkkxZDIJSlKuKJKUpREpSlESlKURcEVE9btUY7iFkddqNt4I9aFuTKf50PGpbXBFVammbO3Zw0OykjkLD0XnzRmk59C3Pm9xmS2kJKsB9ad/aT9ibStrlZEV0YOrgFWByGB5isut2qMVxCyOu1G28EetC3JlP86HjVUaM0nPoW583uMyW0hJVgPrTv7SfsTz9RTmckEWlGo5OG46q8x+DMZt7K16VitrlZEV0YOrgFWByGB5istYRFsiriUpSiJSlKIlKUoiUpSiJSlcM2Bk7gOJ6URGbAydwHE9KrDWfWeXSU3mNjvjP2knASgcSTyjH1buwLWfWeXSU3mNjvjP2knASgcSTyjH1buwNhajajR2sWyu8nBllIwZT0HQDkOXvO/apqbwLFwvIdBt1Pr8VJJMd87NGp+gTUbUaO1i2V3k4MspGDKeg6Achy953zmOMKAAMAUjjCgADAFfVdDTUwhBc43edT65KjJJiyGQSlKVcUSUpSiJSlKIlKUoiUpSiJSlKIuCKiet2qMdxCyOu1G28EetC3JlP86HjUtrgiqtTTNnbs4aHZSRyFh6Lz5ozSc+hbnze4zJbSElWA+tO/tJ+xNpW1ysiK6MHVwCrA5DA8xWXW7VGO4hZHXajbeCPWhbkyn+dDxqqNGaTn0Lc+b3GZLaQkqwH1p39pP2J5+opzOSCLSjUcnDcdVeY/BmM29la9KxW1ysiK6MHVwCrA5DA8xWWsIi2RVxKUpREpSlESlK4ZsDJ3AcT0oiM2Bk7gOJ6VWGs+s8ukpvMbHfGftJOAlA4knlGPq3dgWs+s8ukpvMbHfGftJOAlA4knlGPq3dgbC1G1GjtYtlN5ODLKRgynoOgHIcved+1TU3gWJF5DoNup9fipJJjvnZo1P0CajajR2sWyu8nBllIwZT0HQDkOXvO+cxxhQABgDgKRxhQABgCvquhpqYQgucbvOp9clRkkxZDIJSlKuKJKUpREpSlESlKURKUpREpSlESlKURKUpRFwRUT1u1RiuIWR12o23gj1oW5Mp/nQ8altcEVVqaZs7dnDQ7KSOQsPRefNGaTn0Lc+b3GZLaQkqwH1p39pP2JtK2uVkRXRg6uAVYHIYHmKy63aox3ELI67UbbwR60LcmU/zoeNVRozSc+hbnze4zJbSElWA+tO/tJ+xPP1FOZyQRaUajk4bjqrzH4Mxm3srXpWK2uVkRXRg6uAVYHIYHmKy1hEWyKuJSlcM2Bk7gOJ6URGbAydwHE9KrDWfWeXSU3mNjvjP2knASgcSTyjH1buwLWfWeXSU3mNjvjP2knASgcSTyjH1buwNhajajR2sWyu8nBllIwZT0HQDkOXvO/apqbwLEi8h0G3U+vxUkkx3zs0an6BNRtRo7WLZXeTgyykYMp6DoByHL3nfOY4woAAwBSOMKAAMAcBX1XQ01MIQXON3nU+uSoySYshkEpSlXFElKUoiUpSiJSlKIlKUoiUpSiJSlKIlKUoiUpSiJSlKIuCKiet2qMVxCyOu1G28EetC3JlP86HjUtrgiqtTTNnbs4aHZSRyFh6Lz3o7SdxoW4ME4MttISVK/60zwPtJn/c2TovTsFyu1DKknYHePep9IfEV3Gn9VkmQo0YmjbihGdnuOfxG8VW2kPI7AzZimkh/tZRLs+7ep+ZNc9Usjc61Tdj9wLg9VfjLgP5eY+YU2v9JxQLtSyJEBzdgvy5n4VW2sWtUuk5RZ2Ibw29dzlfEHMt7KD5npyO/aeRuINmW4eTsiLHn4ktViat6nRwJsxRiFNxJ/qk7knefefhXmnjhY7+ReR/LKwHUo8uI9v2R81o6jajR2sWym8nBllIwZT0HQDkOXvO+cxxhQABgCkcYUAAYAr6roaamEILnG7zqfXJUZJMWQyCUpSriiSlKURKUpREpSlESlKURKUpREpSlESlKURKUpREpSlESlKURKUpRErqdNcqUrN4n/AIzlPT/3AsOhvWrvKUqPhH+P/wBXqq86UpStZVkpSlESlKURKUpREpSlESlKURKUpR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6" name="صورة 15" descr="تنزيل.jpg"/>
          <p:cNvPicPr>
            <a:picLocks noChangeAspect="1"/>
          </p:cNvPicPr>
          <p:nvPr/>
        </p:nvPicPr>
        <p:blipFill>
          <a:blip r:embed="rId3" cstate="print"/>
          <a:stretch>
            <a:fillRect/>
          </a:stretch>
        </p:blipFill>
        <p:spPr>
          <a:xfrm>
            <a:off x="6000760" y="3643314"/>
            <a:ext cx="2643206" cy="2143125"/>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2071678"/>
            <a:ext cx="7344816" cy="3589570"/>
          </a:xfrm>
        </p:spPr>
        <p:txBody>
          <a:bodyPr>
            <a:normAutofit/>
          </a:bodyPr>
          <a:lstStyle/>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HVAC means that Heat Ventilation and Air Conditioning system . </a:t>
            </a:r>
          </a:p>
          <a:p>
            <a:pPr algn="l">
              <a:buNone/>
            </a:pPr>
            <a:endParaRPr lang="en-US" b="1" dirty="0" smtClean="0">
              <a:effectLst>
                <a:outerShdw blurRad="50800" dist="38100" dir="2700000" algn="tl" rotWithShape="0">
                  <a:prstClr val="black">
                    <a:alpha val="40000"/>
                  </a:prstClr>
                </a:outerShdw>
              </a:effectLst>
              <a:latin typeface="Andalus" pitchFamily="18" charset="-78"/>
              <a:cs typeface="Andalus" pitchFamily="18" charset="-78"/>
            </a:endParaRPr>
          </a:p>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The main objective of air conditioning is to maintain the environment in enclosed space at conditions that achieve  the feeling of comfort to human.</a:t>
            </a:r>
          </a:p>
          <a:p>
            <a:pPr algn="l">
              <a:buNone/>
            </a:pPr>
            <a:endParaRPr lang="en-US" dirty="0">
              <a:effectLst>
                <a:outerShdw blurRad="50800" dist="38100" dir="2700000" algn="tl" rotWithShape="0">
                  <a:prstClr val="black">
                    <a:alpha val="40000"/>
                  </a:prstClr>
                </a:outerShdw>
              </a:effectLst>
              <a:latin typeface="Andalus" pitchFamily="18" charset="-78"/>
              <a:cs typeface="Andalus" pitchFamily="18" charset="-78"/>
            </a:endParaRPr>
          </a:p>
        </p:txBody>
      </p:sp>
      <p:sp>
        <p:nvSpPr>
          <p:cNvPr id="6" name="مربع نص 5"/>
          <p:cNvSpPr txBox="1"/>
          <p:nvPr/>
        </p:nvSpPr>
        <p:spPr>
          <a:xfrm>
            <a:off x="3071802" y="571480"/>
            <a:ext cx="3286148" cy="707886"/>
          </a:xfrm>
          <a:prstGeom prst="rect">
            <a:avLst/>
          </a:prstGeom>
          <a:noFill/>
        </p:spPr>
        <p:txBody>
          <a:bodyPr wrap="square" rtlCol="1">
            <a:spAutoFit/>
          </a:bodyPr>
          <a:lstStyle/>
          <a:p>
            <a:pPr algn="l" rtl="0"/>
            <a:r>
              <a:rPr lang="en-US" sz="4000" b="1" dirty="0" smtClean="0">
                <a:solidFill>
                  <a:srgbClr val="002060"/>
                </a:solidFill>
                <a:latin typeface="Andalus" pitchFamily="18" charset="-78"/>
                <a:cs typeface="Andalus" pitchFamily="18" charset="-78"/>
              </a:rPr>
              <a:t>HVAC System </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683568" y="1484784"/>
            <a:ext cx="3657600" cy="5073352"/>
          </a:xfrm>
        </p:spPr>
        <p:style>
          <a:lnRef idx="2">
            <a:schemeClr val="accent1"/>
          </a:lnRef>
          <a:fillRef idx="1">
            <a:schemeClr val="lt1"/>
          </a:fillRef>
          <a:effectRef idx="0">
            <a:schemeClr val="accent1"/>
          </a:effectRef>
          <a:fontRef idx="minor">
            <a:schemeClr val="dk1"/>
          </a:fontRef>
        </p:style>
        <p:txBody>
          <a:bodyPr>
            <a:normAutofit fontScale="47500" lnSpcReduction="20000"/>
          </a:bodyPr>
          <a:lstStyle/>
          <a:p>
            <a:pPr algn="l">
              <a:buNone/>
            </a:pPr>
            <a:r>
              <a:rPr lang="en-US" sz="5100" b="1" u="sng" dirty="0" smtClean="0">
                <a:solidFill>
                  <a:srgbClr val="002060"/>
                </a:solidFill>
                <a:latin typeface="Andalus" pitchFamily="18" charset="-78"/>
                <a:cs typeface="Andalus" pitchFamily="18" charset="-78"/>
              </a:rPr>
              <a:t>winter:</a:t>
            </a:r>
          </a:p>
          <a:p>
            <a:pPr algn="l">
              <a:lnSpc>
                <a:spcPct val="150000"/>
              </a:lnSpc>
              <a:buNone/>
            </a:pPr>
            <a:r>
              <a:rPr lang="en-US" sz="3800" b="1" dirty="0" smtClean="0">
                <a:latin typeface="Times New Roman" pitchFamily="18" charset="0"/>
                <a:cs typeface="Times New Roman" pitchFamily="18" charset="0"/>
              </a:rPr>
              <a:t>Outside temperature (To) be 8.3˚C.</a:t>
            </a:r>
          </a:p>
          <a:p>
            <a:pPr algn="l">
              <a:lnSpc>
                <a:spcPct val="150000"/>
              </a:lnSpc>
              <a:buNone/>
            </a:pPr>
            <a:r>
              <a:rPr lang="en-US" sz="3800" b="1" dirty="0" smtClean="0">
                <a:latin typeface="Times New Roman" pitchFamily="18" charset="0"/>
                <a:cs typeface="Times New Roman" pitchFamily="18" charset="0"/>
              </a:rPr>
              <a:t>Inside temperature (Ti) be 24˚C.</a:t>
            </a:r>
          </a:p>
          <a:p>
            <a:pPr algn="l">
              <a:lnSpc>
                <a:spcPct val="150000"/>
              </a:lnSpc>
              <a:buNone/>
            </a:pPr>
            <a:r>
              <a:rPr lang="en-US" sz="3800" b="1" dirty="0" smtClean="0">
                <a:latin typeface="Times New Roman" pitchFamily="18" charset="0"/>
                <a:cs typeface="Times New Roman" pitchFamily="18" charset="0"/>
              </a:rPr>
              <a:t>Outside Relative humidity (Ф</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 72</a:t>
            </a:r>
            <a:r>
              <a:rPr lang="ar-SA" sz="3800" b="1" dirty="0" smtClean="0">
                <a:latin typeface="Times New Roman" pitchFamily="18" charset="0"/>
                <a:cs typeface="Times New Roman" pitchFamily="18" charset="0"/>
              </a:rPr>
              <a:t>% </a:t>
            </a:r>
            <a:r>
              <a:rPr lang="en-US" sz="3800" b="1" dirty="0" smtClean="0">
                <a:latin typeface="Times New Roman" pitchFamily="18" charset="0"/>
                <a:cs typeface="Times New Roman" pitchFamily="18" charset="0"/>
              </a:rPr>
              <a:t>.</a:t>
            </a:r>
          </a:p>
          <a:p>
            <a:pPr algn="l">
              <a:lnSpc>
                <a:spcPct val="150000"/>
              </a:lnSpc>
              <a:buNone/>
            </a:pPr>
            <a:r>
              <a:rPr lang="en-US" sz="3800" b="1" dirty="0" smtClean="0">
                <a:latin typeface="Times New Roman" pitchFamily="18" charset="0"/>
                <a:cs typeface="Times New Roman" pitchFamily="18" charset="0"/>
              </a:rPr>
              <a:t>Inside Relative humidity (Ф</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50%.</a:t>
            </a:r>
          </a:p>
          <a:p>
            <a:pPr algn="l">
              <a:lnSpc>
                <a:spcPct val="150000"/>
              </a:lnSpc>
              <a:buNone/>
            </a:pPr>
            <a:r>
              <a:rPr lang="en-US" sz="3800" b="1" dirty="0" smtClean="0">
                <a:latin typeface="Times New Roman" pitchFamily="18" charset="0"/>
                <a:cs typeface="Times New Roman" pitchFamily="18" charset="0"/>
              </a:rPr>
              <a:t>Outside Moisture content (W</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a:t>
            </a:r>
          </a:p>
          <a:p>
            <a:pPr algn="l">
              <a:lnSpc>
                <a:spcPct val="150000"/>
              </a:lnSpc>
              <a:buNone/>
            </a:pPr>
            <a:r>
              <a:rPr lang="en-US" sz="3800" b="1" dirty="0" smtClean="0">
                <a:latin typeface="Times New Roman" pitchFamily="18" charset="0"/>
                <a:cs typeface="Times New Roman" pitchFamily="18" charset="0"/>
              </a:rPr>
              <a:t> 4.5 g of water/ Kg of dry air.</a:t>
            </a:r>
          </a:p>
          <a:p>
            <a:pPr algn="l">
              <a:lnSpc>
                <a:spcPct val="150000"/>
              </a:lnSpc>
              <a:buNone/>
            </a:pPr>
            <a:r>
              <a:rPr lang="en-US" sz="3800" b="1" dirty="0" smtClean="0">
                <a:latin typeface="Times New Roman" pitchFamily="18" charset="0"/>
                <a:cs typeface="Times New Roman" pitchFamily="18" charset="0"/>
              </a:rPr>
              <a:t>Inside Moisture content (W</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a:t>
            </a:r>
          </a:p>
          <a:p>
            <a:pPr algn="l">
              <a:lnSpc>
                <a:spcPct val="150000"/>
              </a:lnSpc>
              <a:buNone/>
            </a:pPr>
            <a:r>
              <a:rPr lang="en-US" sz="3800" b="1" dirty="0" smtClean="0">
                <a:latin typeface="Times New Roman" pitchFamily="18" charset="0"/>
                <a:cs typeface="Times New Roman" pitchFamily="18" charset="0"/>
              </a:rPr>
              <a:t>19 g of water/ Kg of dry air.</a:t>
            </a:r>
          </a:p>
          <a:p>
            <a:endParaRPr lang="en-US" dirty="0"/>
          </a:p>
        </p:txBody>
      </p:sp>
      <p:sp>
        <p:nvSpPr>
          <p:cNvPr id="6" name="Content Placeholder 5"/>
          <p:cNvSpPr>
            <a:spLocks noGrp="1"/>
          </p:cNvSpPr>
          <p:nvPr>
            <p:ph sz="half" idx="2"/>
          </p:nvPr>
        </p:nvSpPr>
        <p:spPr>
          <a:xfrm>
            <a:off x="4788024" y="1484784"/>
            <a:ext cx="3801616" cy="5073352"/>
          </a:xfrm>
        </p:spPr>
        <p:style>
          <a:lnRef idx="2">
            <a:schemeClr val="accent1"/>
          </a:lnRef>
          <a:fillRef idx="1">
            <a:schemeClr val="lt1"/>
          </a:fillRef>
          <a:effectRef idx="0">
            <a:schemeClr val="accent1"/>
          </a:effectRef>
          <a:fontRef idx="minor">
            <a:schemeClr val="dk1"/>
          </a:fontRef>
        </p:style>
        <p:txBody>
          <a:bodyPr>
            <a:normAutofit fontScale="47500" lnSpcReduction="20000"/>
          </a:bodyPr>
          <a:lstStyle/>
          <a:p>
            <a:pPr algn="l">
              <a:buNone/>
            </a:pPr>
            <a:r>
              <a:rPr lang="en-US" sz="5100" b="1" u="sng" dirty="0" smtClean="0">
                <a:solidFill>
                  <a:srgbClr val="002060"/>
                </a:solidFill>
                <a:latin typeface="Andalus" pitchFamily="18" charset="-78"/>
                <a:cs typeface="Andalus" pitchFamily="18" charset="-78"/>
              </a:rPr>
              <a:t>SUMMER :</a:t>
            </a:r>
            <a:endParaRPr lang="ar-SA" sz="5100" b="1" u="sng" dirty="0" smtClean="0">
              <a:solidFill>
                <a:srgbClr val="002060"/>
              </a:solidFill>
              <a:latin typeface="Andalus" pitchFamily="18" charset="-78"/>
              <a:cs typeface="Andalus" pitchFamily="18" charset="-78"/>
            </a:endParaRPr>
          </a:p>
          <a:p>
            <a:pPr algn="l">
              <a:lnSpc>
                <a:spcPct val="150000"/>
              </a:lnSpc>
              <a:buNone/>
            </a:pPr>
            <a:r>
              <a:rPr lang="en-US" sz="3800" b="1" dirty="0" smtClean="0">
                <a:latin typeface="Times New Roman" pitchFamily="18" charset="0"/>
                <a:cs typeface="Times New Roman" pitchFamily="18" charset="0"/>
              </a:rPr>
              <a:t>Outside temperature (To) be 31.9 ˚C.</a:t>
            </a:r>
          </a:p>
          <a:p>
            <a:pPr algn="l">
              <a:lnSpc>
                <a:spcPct val="150000"/>
              </a:lnSpc>
              <a:buNone/>
            </a:pPr>
            <a:r>
              <a:rPr lang="en-US" sz="3800" b="1" dirty="0" smtClean="0">
                <a:latin typeface="Times New Roman" pitchFamily="18" charset="0"/>
                <a:cs typeface="Times New Roman" pitchFamily="18" charset="0"/>
              </a:rPr>
              <a:t>Inside temperature (Ti) be 24 ˚C.</a:t>
            </a:r>
          </a:p>
          <a:p>
            <a:pPr algn="l">
              <a:lnSpc>
                <a:spcPct val="150000"/>
              </a:lnSpc>
              <a:buNone/>
            </a:pPr>
            <a:r>
              <a:rPr lang="en-US" sz="3800" b="1" dirty="0" smtClean="0">
                <a:latin typeface="Times New Roman" pitchFamily="18" charset="0"/>
                <a:cs typeface="Times New Roman" pitchFamily="18" charset="0"/>
              </a:rPr>
              <a:t>Outside Relative humidity (Ф</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  44%.</a:t>
            </a:r>
          </a:p>
          <a:p>
            <a:pPr algn="l">
              <a:lnSpc>
                <a:spcPct val="150000"/>
              </a:lnSpc>
              <a:buNone/>
            </a:pPr>
            <a:r>
              <a:rPr lang="en-US" sz="3800" b="1" dirty="0" smtClean="0">
                <a:latin typeface="Times New Roman" pitchFamily="18" charset="0"/>
                <a:cs typeface="Times New Roman" pitchFamily="18" charset="0"/>
              </a:rPr>
              <a:t>Inside Relative humidity (Ф</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50%.</a:t>
            </a:r>
          </a:p>
          <a:p>
            <a:pPr algn="l">
              <a:lnSpc>
                <a:spcPct val="150000"/>
              </a:lnSpc>
              <a:buNone/>
            </a:pPr>
            <a:r>
              <a:rPr lang="en-US" sz="3800" b="1" dirty="0" smtClean="0">
                <a:latin typeface="Times New Roman" pitchFamily="18" charset="0"/>
                <a:cs typeface="Times New Roman" pitchFamily="18" charset="0"/>
              </a:rPr>
              <a:t>Outside Moisture content (W</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a:t>
            </a:r>
          </a:p>
          <a:p>
            <a:pPr algn="l">
              <a:lnSpc>
                <a:spcPct val="150000"/>
              </a:lnSpc>
              <a:buNone/>
            </a:pPr>
            <a:r>
              <a:rPr lang="en-US" sz="3800" b="1" dirty="0" smtClean="0">
                <a:latin typeface="Times New Roman" pitchFamily="18" charset="0"/>
                <a:cs typeface="Times New Roman" pitchFamily="18" charset="0"/>
              </a:rPr>
              <a:t> 16.4 g of water/ Kg of dry air.</a:t>
            </a:r>
          </a:p>
          <a:p>
            <a:pPr algn="l">
              <a:lnSpc>
                <a:spcPct val="150000"/>
              </a:lnSpc>
              <a:buNone/>
            </a:pPr>
            <a:r>
              <a:rPr lang="en-US" sz="3800" b="1" dirty="0" smtClean="0">
                <a:latin typeface="Times New Roman" pitchFamily="18" charset="0"/>
                <a:cs typeface="Times New Roman" pitchFamily="18" charset="0"/>
              </a:rPr>
              <a:t>Inside Moisture content (W</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a:t>
            </a:r>
          </a:p>
          <a:p>
            <a:pPr algn="l">
              <a:lnSpc>
                <a:spcPct val="150000"/>
              </a:lnSpc>
              <a:buNone/>
            </a:pPr>
            <a:r>
              <a:rPr lang="en-US" sz="3800" b="1" dirty="0" smtClean="0">
                <a:latin typeface="Times New Roman" pitchFamily="18" charset="0"/>
                <a:cs typeface="Times New Roman" pitchFamily="18" charset="0"/>
              </a:rPr>
              <a:t>9.3 g of water/ Kg of dry air</a:t>
            </a:r>
            <a:endParaRPr lang="ar-SA" sz="3800" dirty="0" smtClean="0"/>
          </a:p>
          <a:p>
            <a:pPr algn="l"/>
            <a:endParaRPr lang="en-US" dirty="0"/>
          </a:p>
        </p:txBody>
      </p:sp>
      <p:sp>
        <p:nvSpPr>
          <p:cNvPr id="7" name="مربع نص 6"/>
          <p:cNvSpPr txBox="1"/>
          <p:nvPr/>
        </p:nvSpPr>
        <p:spPr>
          <a:xfrm>
            <a:off x="971600" y="548680"/>
            <a:ext cx="6929486"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Inside and Outside Condition</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1731" y="692696"/>
            <a:ext cx="8355172" cy="707886"/>
          </a:xfrm>
          <a:prstGeom prst="rect">
            <a:avLst/>
          </a:prstGeom>
        </p:spPr>
        <p:txBody>
          <a:bodyPr wrap="none">
            <a:spAutoFit/>
          </a:bodyPr>
          <a:lstStyle/>
          <a:p>
            <a:pPr algn="ctr"/>
            <a:r>
              <a:rPr lang="en-US" sz="4000" b="1" dirty="0" smtClean="0">
                <a:solidFill>
                  <a:srgbClr val="002060"/>
                </a:solidFill>
                <a:latin typeface="Andalus" pitchFamily="18" charset="-78"/>
                <a:cs typeface="Andalus" pitchFamily="18" charset="-78"/>
              </a:rPr>
              <a:t>Over all </a:t>
            </a:r>
            <a:r>
              <a:rPr lang="en-US" dirty="0" smtClean="0"/>
              <a:t> </a:t>
            </a:r>
            <a:r>
              <a:rPr lang="en-US" sz="4000" b="1" dirty="0" smtClean="0">
                <a:solidFill>
                  <a:srgbClr val="002060"/>
                </a:solidFill>
                <a:latin typeface="Andalus" pitchFamily="18" charset="-78"/>
                <a:cs typeface="Andalus" pitchFamily="18" charset="-78"/>
              </a:rPr>
              <a:t>heat</a:t>
            </a:r>
            <a:r>
              <a:rPr lang="en-US" dirty="0" smtClean="0"/>
              <a:t>  </a:t>
            </a:r>
            <a:r>
              <a:rPr lang="en-US" sz="4000" b="1" dirty="0" smtClean="0">
                <a:solidFill>
                  <a:srgbClr val="002060"/>
                </a:solidFill>
                <a:latin typeface="Andalus" pitchFamily="18" charset="-78"/>
                <a:cs typeface="Andalus" pitchFamily="18" charset="-78"/>
              </a:rPr>
              <a:t>transfer</a:t>
            </a:r>
            <a:r>
              <a:rPr lang="en-US" dirty="0" smtClean="0"/>
              <a:t>  </a:t>
            </a:r>
            <a:r>
              <a:rPr lang="en-US" sz="4000" b="1" dirty="0" smtClean="0">
                <a:solidFill>
                  <a:srgbClr val="002060"/>
                </a:solidFill>
                <a:latin typeface="Andalus" pitchFamily="18" charset="-78"/>
                <a:cs typeface="Andalus" pitchFamily="18" charset="-78"/>
              </a:rPr>
              <a:t>coefficient</a:t>
            </a:r>
            <a:r>
              <a:rPr lang="en-US" dirty="0" smtClean="0"/>
              <a:t>, </a:t>
            </a:r>
            <a:r>
              <a:rPr lang="en-US" sz="4000" b="1" dirty="0" err="1" smtClean="0">
                <a:solidFill>
                  <a:srgbClr val="002060"/>
                </a:solidFill>
                <a:latin typeface="Andalus" pitchFamily="18" charset="-78"/>
                <a:cs typeface="Andalus" pitchFamily="18" charset="-78"/>
              </a:rPr>
              <a:t>U</a:t>
            </a:r>
            <a:r>
              <a:rPr lang="en-US" sz="2400" b="1" dirty="0" err="1" smtClean="0">
                <a:solidFill>
                  <a:srgbClr val="002060"/>
                </a:solidFill>
                <a:latin typeface="Andalus" pitchFamily="18" charset="-78"/>
                <a:cs typeface="Andalus" pitchFamily="18" charset="-78"/>
              </a:rPr>
              <a:t>overall</a:t>
            </a:r>
            <a:endParaRPr lang="en-US" sz="2400" b="1" dirty="0" smtClean="0">
              <a:solidFill>
                <a:srgbClr val="002060"/>
              </a:solidFill>
              <a:latin typeface="Andalus" pitchFamily="18" charset="-78"/>
              <a:cs typeface="Andalus" pitchFamily="18" charset="-78"/>
            </a:endParaRPr>
          </a:p>
        </p:txBody>
      </p:sp>
      <p:sp>
        <p:nvSpPr>
          <p:cNvPr id="3" name="Rectangle 2"/>
          <p:cNvSpPr/>
          <p:nvPr/>
        </p:nvSpPr>
        <p:spPr>
          <a:xfrm>
            <a:off x="539552" y="1988840"/>
            <a:ext cx="7704856" cy="4401205"/>
          </a:xfrm>
          <a:prstGeom prst="rect">
            <a:avLst/>
          </a:prstGeom>
        </p:spPr>
        <p:txBody>
          <a:bodyPr wrap="square">
            <a:spAutoFit/>
          </a:bodyPr>
          <a:lstStyle/>
          <a:p>
            <a:pPr algn="l" rtl="0"/>
            <a:r>
              <a:rPr lang="en-US" sz="2800" b="1" dirty="0" err="1" smtClean="0"/>
              <a:t>U</a:t>
            </a:r>
            <a:r>
              <a:rPr lang="en-US" sz="1400" b="1" dirty="0" err="1" smtClean="0"/>
              <a:t>over</a:t>
            </a:r>
            <a:r>
              <a:rPr lang="en-US" sz="1400" b="1" dirty="0" smtClean="0"/>
              <a:t> all  </a:t>
            </a:r>
            <a:r>
              <a:rPr lang="en-US" sz="2800" b="1" dirty="0" err="1" smtClean="0"/>
              <a:t>Deponds</a:t>
            </a:r>
            <a:r>
              <a:rPr lang="en-US" sz="2800" b="1" dirty="0" smtClean="0"/>
              <a:t> on the </a:t>
            </a:r>
            <a:r>
              <a:rPr lang="en-US" sz="2800" b="1" dirty="0" err="1" smtClean="0"/>
              <a:t>costruction</a:t>
            </a:r>
            <a:r>
              <a:rPr lang="en-US" sz="2800" b="1" dirty="0" smtClean="0"/>
              <a:t> of the unit.</a:t>
            </a:r>
          </a:p>
          <a:p>
            <a:pPr algn="l" rtl="0"/>
            <a:endParaRPr lang="en-US" sz="2800" b="1" dirty="0" smtClean="0"/>
          </a:p>
          <a:p>
            <a:pPr algn="l" rtl="0"/>
            <a:r>
              <a:rPr lang="en-US" sz="2800" b="1" dirty="0" err="1" smtClean="0"/>
              <a:t>U</a:t>
            </a:r>
            <a:r>
              <a:rPr lang="en-US" sz="1400" b="1" dirty="0" err="1" smtClean="0"/>
              <a:t>over</a:t>
            </a:r>
            <a:r>
              <a:rPr lang="en-US" sz="1400" b="1" dirty="0" smtClean="0"/>
              <a:t> all</a:t>
            </a:r>
            <a:r>
              <a:rPr lang="en-US" sz="2800" b="1" dirty="0" smtClean="0"/>
              <a:t>  is given by :</a:t>
            </a:r>
          </a:p>
          <a:p>
            <a:pPr algn="l" rtl="0"/>
            <a:endParaRPr lang="en-US" sz="2800" b="1" dirty="0" smtClean="0"/>
          </a:p>
          <a:p>
            <a:pPr algn="l" rtl="0"/>
            <a:r>
              <a:rPr lang="en-US" sz="2800" b="1" dirty="0" err="1" smtClean="0"/>
              <a:t>U</a:t>
            </a:r>
            <a:r>
              <a:rPr lang="en-US" sz="1400" b="1" dirty="0" err="1" smtClean="0"/>
              <a:t>over</a:t>
            </a:r>
            <a:r>
              <a:rPr lang="en-US" sz="1400" b="1" dirty="0" smtClean="0"/>
              <a:t> all </a:t>
            </a:r>
            <a:r>
              <a:rPr lang="en-US" sz="2800" b="1" dirty="0" smtClean="0"/>
              <a:t>=</a:t>
            </a:r>
          </a:p>
          <a:p>
            <a:pPr algn="l" rtl="0"/>
            <a:endParaRPr lang="en-US" sz="2800" b="1" dirty="0" smtClean="0"/>
          </a:p>
          <a:p>
            <a:pPr algn="l" rtl="0"/>
            <a:r>
              <a:rPr lang="en-US" sz="2800" b="1" dirty="0" err="1" smtClean="0"/>
              <a:t>Rtotal</a:t>
            </a:r>
            <a:r>
              <a:rPr lang="en-US" sz="2800" b="1" dirty="0" smtClean="0"/>
              <a:t> = </a:t>
            </a:r>
            <a:r>
              <a:rPr lang="en-US" sz="2800" b="1" dirty="0" err="1" smtClean="0"/>
              <a:t>Ri</a:t>
            </a:r>
            <a:r>
              <a:rPr lang="en-US" sz="2800" b="1" dirty="0" smtClean="0"/>
              <a:t> + R +Ro</a:t>
            </a:r>
          </a:p>
          <a:p>
            <a:pPr algn="l" rtl="0"/>
            <a:endParaRPr lang="en-US" sz="2800" b="1" dirty="0" smtClean="0"/>
          </a:p>
          <a:p>
            <a:pPr algn="l" rtl="0"/>
            <a:r>
              <a:rPr lang="en-US" sz="2800" b="1" dirty="0" smtClean="0"/>
              <a:t>R = ∑</a:t>
            </a:r>
            <a:endParaRPr lang="en-US" sz="2800" b="1" dirty="0"/>
          </a:p>
        </p:txBody>
      </p:sp>
      <p:sp>
        <p:nvSpPr>
          <p:cNvPr id="266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979712" y="4005063"/>
            <a:ext cx="936104" cy="802375"/>
          </a:xfrm>
          <a:prstGeom prst="rect">
            <a:avLst/>
          </a:prstGeom>
          <a:noFill/>
        </p:spPr>
      </p:pic>
      <p:sp>
        <p:nvSpPr>
          <p:cNvPr id="266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63688" y="5661248"/>
            <a:ext cx="288032" cy="916466"/>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17"/>
          <p:cNvSpPr txBox="1"/>
          <p:nvPr/>
        </p:nvSpPr>
        <p:spPr>
          <a:xfrm>
            <a:off x="0" y="548680"/>
            <a:ext cx="9144000" cy="707886"/>
          </a:xfrm>
          <a:prstGeom prst="rect">
            <a:avLst/>
          </a:prstGeom>
          <a:noFill/>
        </p:spPr>
        <p:txBody>
          <a:bodyPr wrap="square" rtlCol="1">
            <a:spAutoFit/>
          </a:bodyPr>
          <a:lstStyle/>
          <a:p>
            <a:pPr algn="ctr" rtl="0"/>
            <a:r>
              <a:rPr lang="en-US" sz="4000" b="1" dirty="0" smtClean="0">
                <a:solidFill>
                  <a:srgbClr val="002060"/>
                </a:solidFill>
                <a:latin typeface="Andalus" pitchFamily="18" charset="-78"/>
                <a:cs typeface="Andalus" pitchFamily="18" charset="-78"/>
              </a:rPr>
              <a:t>The Required UVER All Heat Transfer </a:t>
            </a:r>
            <a:endParaRPr lang="ar-SA" sz="4000" b="1" dirty="0">
              <a:solidFill>
                <a:srgbClr val="002060"/>
              </a:solidFill>
              <a:latin typeface="Andalus" pitchFamily="18" charset="-78"/>
              <a:cs typeface="Andalus" pitchFamily="18" charset="-78"/>
            </a:endParaRPr>
          </a:p>
        </p:txBody>
      </p:sp>
      <p:sp>
        <p:nvSpPr>
          <p:cNvPr id="14337" name="Rectangle 1"/>
          <p:cNvSpPr>
            <a:spLocks noChangeArrowheads="1"/>
          </p:cNvSpPr>
          <p:nvPr/>
        </p:nvSpPr>
        <p:spPr bwMode="auto">
          <a:xfrm>
            <a:off x="0" y="1124744"/>
            <a:ext cx="2088392" cy="774531"/>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1" i="0" u="none" strike="noStrike" cap="none" normalizeH="0" baseline="0" dirty="0" smtClean="0" bmk="_Toc354881819">
                <a:ln>
                  <a:noFill/>
                </a:ln>
                <a:solidFill>
                  <a:schemeClr val="tx1"/>
                </a:solidFill>
                <a:effectLst/>
                <a:latin typeface="Cambria" pitchFamily="18" charset="0"/>
                <a:ea typeface="Times New Roman" pitchFamily="18" charset="0"/>
                <a:cs typeface="Times New Roman" pitchFamily="18" charset="0"/>
              </a:rPr>
              <a:t>External wall:</a:t>
            </a:r>
            <a:endPar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14"/>
          <p:cNvPicPr/>
          <p:nvPr/>
        </p:nvPicPr>
        <p:blipFill>
          <a:blip r:embed="rId2" cstate="print"/>
          <a:srcRect/>
          <a:stretch>
            <a:fillRect/>
          </a:stretch>
        </p:blipFill>
        <p:spPr bwMode="auto">
          <a:xfrm>
            <a:off x="0" y="1988840"/>
            <a:ext cx="3732219" cy="2736304"/>
          </a:xfrm>
          <a:prstGeom prst="rect">
            <a:avLst/>
          </a:prstGeom>
          <a:noFill/>
          <a:ln w="9525">
            <a:noFill/>
            <a:miter lim="800000"/>
            <a:headEnd/>
            <a:tailEnd/>
          </a:ln>
        </p:spPr>
      </p:pic>
      <p:graphicFrame>
        <p:nvGraphicFramePr>
          <p:cNvPr id="16" name="Table 15"/>
          <p:cNvGraphicFramePr>
            <a:graphicFrameLocks noGrp="1"/>
          </p:cNvGraphicFramePr>
          <p:nvPr/>
        </p:nvGraphicFramePr>
        <p:xfrm>
          <a:off x="2843808" y="3645024"/>
          <a:ext cx="6300192" cy="3212977"/>
        </p:xfrm>
        <a:graphic>
          <a:graphicData uri="http://schemas.openxmlformats.org/drawingml/2006/table">
            <a:tbl>
              <a:tblPr/>
              <a:tblGrid>
                <a:gridCol w="827715"/>
                <a:gridCol w="1233969"/>
                <a:gridCol w="823371"/>
                <a:gridCol w="890716"/>
                <a:gridCol w="879854"/>
                <a:gridCol w="805266"/>
                <a:gridCol w="839301"/>
              </a:tblGrid>
              <a:tr h="583894">
                <a:tc rowSpan="3">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No.</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rowSpan="3">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Material</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Thickness</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67ECE"/>
                    </a:solidFill>
                  </a:tcPr>
                </a:tc>
                <a:tc rowSpan="3">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Thermal conductivity (K) (W/m.K)</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rowSpan="3">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Thermal resistance (R) (m</a:t>
                      </a:r>
                      <a:r>
                        <a:rPr lang="en-US" sz="1400" baseline="30000">
                          <a:solidFill>
                            <a:srgbClr val="000000"/>
                          </a:solidFill>
                          <a:latin typeface="Times New Roman"/>
                          <a:ea typeface="Times New Roman"/>
                          <a:cs typeface="Arial"/>
                        </a:rPr>
                        <a:t>2</a:t>
                      </a:r>
                      <a:r>
                        <a:rPr lang="en-US" sz="1400">
                          <a:solidFill>
                            <a:srgbClr val="000000"/>
                          </a:solidFill>
                          <a:latin typeface="Times New Roman"/>
                          <a:ea typeface="Times New Roman"/>
                          <a:cs typeface="Arial"/>
                        </a:rPr>
                        <a:t>.K/W)</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Density</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67ECE"/>
                    </a:solidFill>
                  </a:tcPr>
                </a:tc>
                <a:tc rowSpan="3">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Specific heat (CP) (KJ/Kg.C˚)</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r>
              <a:tr h="5838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∆X</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67ECE"/>
                    </a:solidFill>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(ρ) kg/m</a:t>
                      </a:r>
                      <a:r>
                        <a:rPr lang="en-US" sz="1400" baseline="30000">
                          <a:solidFill>
                            <a:srgbClr val="000000"/>
                          </a:solidFill>
                          <a:latin typeface="Times New Roman"/>
                          <a:ea typeface="Times New Roman"/>
                          <a:cs typeface="Arial"/>
                        </a:rPr>
                        <a:t>3</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67ECE"/>
                    </a:solidFill>
                  </a:tcPr>
                </a:tc>
                <a:tc vMerge="1">
                  <a:txBody>
                    <a:bodyPr/>
                    <a:lstStyle/>
                    <a:p>
                      <a:endParaRPr lang="en-US"/>
                    </a:p>
                  </a:txBody>
                  <a:tcPr/>
                </a:tc>
              </a:tr>
              <a:tr h="29194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(m)</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67ECE"/>
                    </a:solidFill>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latin typeface="Calibri"/>
                          <a:ea typeface="Times New Roman"/>
                          <a:cs typeface="Times New Roman"/>
                        </a:rPr>
                        <a:t> </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67ECE"/>
                    </a:solidFill>
                  </a:tcPr>
                </a:tc>
                <a:tc vMerge="1">
                  <a:txBody>
                    <a:bodyPr/>
                    <a:lstStyle/>
                    <a:p>
                      <a:endParaRPr lang="en-US"/>
                    </a:p>
                  </a:txBody>
                  <a:tcPr/>
                </a:tc>
              </a:tr>
              <a:tr h="291947">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1</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Stone facing</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0.05</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1.7</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0.029</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2250</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1.675</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91947">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2</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Concrete</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0.15</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1.75</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0.0857</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2300</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0.8374</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583894">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3</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Thermal insulation</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0.03</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0.04</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0.75</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25</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0.8374</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93507">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4</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Concrete block</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0.1</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0.833</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0.12</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1400</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0.8374</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91947">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5</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Painted plaster</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0.02</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1.2</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0.0167</a:t>
                      </a: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1800</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0.8374</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390015"/>
            <a:ext cx="2041906" cy="774531"/>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1" i="0" u="none" strike="noStrike" cap="none" normalizeH="0" baseline="0" dirty="0" smtClean="0" bmk="_Toc354881820">
                <a:ln>
                  <a:noFill/>
                </a:ln>
                <a:solidFill>
                  <a:schemeClr val="tx1"/>
                </a:solidFill>
                <a:effectLst/>
                <a:latin typeface="Cambria" pitchFamily="18" charset="0"/>
                <a:ea typeface="Times New Roman" pitchFamily="18" charset="0"/>
                <a:cs typeface="Times New Roman" pitchFamily="18" charset="0"/>
              </a:rPr>
              <a:t>Internal wall:</a:t>
            </a:r>
            <a:endPar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p:cNvPicPr/>
          <p:nvPr/>
        </p:nvPicPr>
        <p:blipFill>
          <a:blip r:embed="rId2" cstate="print"/>
          <a:srcRect/>
          <a:stretch>
            <a:fillRect/>
          </a:stretch>
        </p:blipFill>
        <p:spPr bwMode="auto">
          <a:xfrm>
            <a:off x="0" y="1196752"/>
            <a:ext cx="3347864" cy="2448272"/>
          </a:xfrm>
          <a:prstGeom prst="rect">
            <a:avLst/>
          </a:prstGeom>
          <a:noFill/>
          <a:ln w="9525">
            <a:noFill/>
            <a:miter lim="800000"/>
            <a:headEnd/>
            <a:tailEnd/>
          </a:ln>
        </p:spPr>
      </p:pic>
      <p:graphicFrame>
        <p:nvGraphicFramePr>
          <p:cNvPr id="6" name="Table 5"/>
          <p:cNvGraphicFramePr>
            <a:graphicFrameLocks noGrp="1"/>
          </p:cNvGraphicFramePr>
          <p:nvPr/>
        </p:nvGraphicFramePr>
        <p:xfrm>
          <a:off x="2699793" y="3645025"/>
          <a:ext cx="6444207" cy="3212976"/>
        </p:xfrm>
        <a:graphic>
          <a:graphicData uri="http://schemas.openxmlformats.org/drawingml/2006/table">
            <a:tbl>
              <a:tblPr/>
              <a:tblGrid>
                <a:gridCol w="1110715"/>
                <a:gridCol w="1190674"/>
                <a:gridCol w="973756"/>
                <a:gridCol w="1343467"/>
                <a:gridCol w="893006"/>
                <a:gridCol w="932589"/>
              </a:tblGrid>
              <a:tr h="620589">
                <a:tc>
                  <a:txBody>
                    <a:bodyPr/>
                    <a:lstStyle/>
                    <a:p>
                      <a:pPr marL="0" marR="0" algn="ctr">
                        <a:lnSpc>
                          <a:spcPct val="115000"/>
                        </a:lnSpc>
                        <a:spcBef>
                          <a:spcPts val="0"/>
                        </a:spcBef>
                        <a:spcAft>
                          <a:spcPts val="0"/>
                        </a:spcAft>
                      </a:pPr>
                      <a:r>
                        <a:rPr lang="en-US" sz="1200" dirty="0">
                          <a:solidFill>
                            <a:srgbClr val="000000"/>
                          </a:solidFill>
                          <a:latin typeface="Times New Roman"/>
                          <a:ea typeface="Times New Roman"/>
                          <a:cs typeface="Arial"/>
                        </a:rPr>
                        <a:t> </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67ECE"/>
                    </a:solidFill>
                  </a:tcP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 </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67ECE"/>
                    </a:solidFill>
                  </a:tcPr>
                </a:tc>
                <a:tc rowSpan="2">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Thermal conductivity (K) (W/m.K)</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rowSpan="2">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Thermal resistance (R) (m</a:t>
                      </a:r>
                      <a:r>
                        <a:rPr lang="en-US" sz="1600" baseline="30000">
                          <a:solidFill>
                            <a:srgbClr val="000000"/>
                          </a:solidFill>
                          <a:latin typeface="Times New Roman"/>
                          <a:ea typeface="Times New Roman"/>
                          <a:cs typeface="Arial"/>
                        </a:rPr>
                        <a:t>2</a:t>
                      </a:r>
                      <a:r>
                        <a:rPr lang="en-US" sz="1600">
                          <a:solidFill>
                            <a:srgbClr val="000000"/>
                          </a:solidFill>
                          <a:latin typeface="Times New Roman"/>
                          <a:ea typeface="Times New Roman"/>
                          <a:cs typeface="Arial"/>
                        </a:rPr>
                        <a:t>.K/W)</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 </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67ECE"/>
                    </a:solidFill>
                  </a:tcPr>
                </a:tc>
                <a:tc rowSpan="2">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Specific heat (CP) (KJ/Kg.C˚)</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r>
              <a:tr h="1111023">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Material</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Thickness (m)</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67ECE"/>
                    </a:solidFill>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Density (ρ) (kg/m</a:t>
                      </a:r>
                      <a:r>
                        <a:rPr lang="en-US" sz="1600" baseline="30000">
                          <a:solidFill>
                            <a:srgbClr val="000000"/>
                          </a:solidFill>
                          <a:latin typeface="Times New Roman"/>
                          <a:ea typeface="Times New Roman"/>
                          <a:cs typeface="Arial"/>
                        </a:rPr>
                        <a:t>3</a:t>
                      </a:r>
                      <a:r>
                        <a:rPr lang="en-US" sz="1600">
                          <a:solidFill>
                            <a:srgbClr val="000000"/>
                          </a:solidFill>
                          <a:latin typeface="Times New Roman"/>
                          <a:ea typeface="Times New Roman"/>
                          <a:cs typeface="Arial"/>
                        </a:rPr>
                        <a:t>)</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67ECE"/>
                    </a:solidFill>
                  </a:tcPr>
                </a:tc>
                <a:tc vMerge="1">
                  <a:txBody>
                    <a:bodyPr/>
                    <a:lstStyle/>
                    <a:p>
                      <a:endParaRPr lang="en-US"/>
                    </a:p>
                  </a:txBody>
                  <a:tcPr/>
                </a:tc>
              </a:tr>
              <a:tr h="740682">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Painted plaster</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0.02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1.2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0.0167</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1800</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0.8374</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40682">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Concrete block</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600">
                          <a:latin typeface="Times New Roman"/>
                          <a:ea typeface="Times New Roman"/>
                          <a:cs typeface="Arial"/>
                        </a:rPr>
                        <a:t>0.1</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600">
                          <a:latin typeface="Times New Roman"/>
                          <a:ea typeface="Times New Roman"/>
                          <a:cs typeface="Arial"/>
                        </a:rPr>
                        <a:t>0.833</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600">
                          <a:latin typeface="Times New Roman"/>
                          <a:ea typeface="Times New Roman"/>
                          <a:cs typeface="Arial"/>
                        </a:rPr>
                        <a:t>0.12</a:t>
                      </a:r>
                      <a:endParaRPr lang="en-US" sz="16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600" dirty="0">
                          <a:latin typeface="Times New Roman"/>
                          <a:ea typeface="Times New Roman"/>
                          <a:cs typeface="Arial"/>
                        </a:rPr>
                        <a:t>1400</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600" dirty="0">
                          <a:latin typeface="Times New Roman"/>
                          <a:ea typeface="Times New Roman"/>
                          <a:cs typeface="Arial"/>
                        </a:rPr>
                        <a:t>0.8374</a:t>
                      </a:r>
                      <a:endParaRPr lang="en-US" sz="16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0" y="454115"/>
            <a:ext cx="1198533" cy="646331"/>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1" i="0" u="none" strike="noStrike" cap="none" normalizeH="0" baseline="0" dirty="0" smtClean="0" bmk="_Toc354881821">
                <a:ln>
                  <a:noFill/>
                </a:ln>
                <a:solidFill>
                  <a:schemeClr val="tx1"/>
                </a:solidFill>
                <a:effectLst/>
                <a:latin typeface="Cambria" pitchFamily="18" charset="0"/>
                <a:ea typeface="Times New Roman" pitchFamily="18" charset="0"/>
                <a:cs typeface="Times New Roman" pitchFamily="18" charset="0"/>
              </a:rPr>
              <a:t>Ceiling:</a:t>
            </a:r>
            <a:endPar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p:cNvPicPr/>
          <p:nvPr/>
        </p:nvPicPr>
        <p:blipFill>
          <a:blip r:embed="rId2" cstate="print"/>
          <a:srcRect/>
          <a:stretch>
            <a:fillRect/>
          </a:stretch>
        </p:blipFill>
        <p:spPr bwMode="auto">
          <a:xfrm>
            <a:off x="0" y="980728"/>
            <a:ext cx="5029200" cy="2628900"/>
          </a:xfrm>
          <a:prstGeom prst="rect">
            <a:avLst/>
          </a:prstGeom>
          <a:noFill/>
          <a:ln w="9525">
            <a:noFill/>
            <a:miter lim="800000"/>
            <a:headEnd/>
            <a:tailEnd/>
          </a:ln>
        </p:spPr>
      </p:pic>
      <p:graphicFrame>
        <p:nvGraphicFramePr>
          <p:cNvPr id="6" name="Table 5"/>
          <p:cNvGraphicFramePr>
            <a:graphicFrameLocks noGrp="1"/>
          </p:cNvGraphicFramePr>
          <p:nvPr/>
        </p:nvGraphicFramePr>
        <p:xfrm>
          <a:off x="1907705" y="3501007"/>
          <a:ext cx="7236296" cy="3384887"/>
        </p:xfrm>
        <a:graphic>
          <a:graphicData uri="http://schemas.openxmlformats.org/drawingml/2006/table">
            <a:tbl>
              <a:tblPr/>
              <a:tblGrid>
                <a:gridCol w="1257018"/>
                <a:gridCol w="1333469"/>
                <a:gridCol w="1093445"/>
                <a:gridCol w="1504154"/>
                <a:gridCol w="1000992"/>
                <a:gridCol w="1047218"/>
              </a:tblGrid>
              <a:tr h="959140">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material</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Thickness (m)</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Thermal conductivity (K) (W/m.K)</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Thermal resistance (R) (m</a:t>
                      </a:r>
                      <a:r>
                        <a:rPr lang="en-US" sz="1400" baseline="30000">
                          <a:solidFill>
                            <a:srgbClr val="000000"/>
                          </a:solidFill>
                          <a:latin typeface="Times New Roman"/>
                          <a:ea typeface="Times New Roman"/>
                          <a:cs typeface="Arial"/>
                        </a:rPr>
                        <a:t>2</a:t>
                      </a:r>
                      <a:r>
                        <a:rPr lang="en-US" sz="1400">
                          <a:solidFill>
                            <a:srgbClr val="000000"/>
                          </a:solidFill>
                          <a:latin typeface="Times New Roman"/>
                          <a:ea typeface="Times New Roman"/>
                          <a:cs typeface="Arial"/>
                        </a:rPr>
                        <a:t>.K/W)</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Density (ρ) (kg/m</a:t>
                      </a:r>
                      <a:r>
                        <a:rPr lang="en-US" sz="1400" baseline="30000">
                          <a:solidFill>
                            <a:srgbClr val="000000"/>
                          </a:solidFill>
                          <a:latin typeface="Times New Roman"/>
                          <a:ea typeface="Times New Roman"/>
                          <a:cs typeface="Arial"/>
                        </a:rPr>
                        <a:t>3</a:t>
                      </a:r>
                      <a:r>
                        <a:rPr lang="en-US" sz="1400">
                          <a:solidFill>
                            <a:srgbClr val="000000"/>
                          </a:solidFill>
                          <a:latin typeface="Times New Roman"/>
                          <a:ea typeface="Times New Roman"/>
                          <a:cs typeface="Arial"/>
                        </a:rPr>
                        <a:t>)</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Specific heat (CP) (KJ/Kg.C˚)</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r>
              <a:tr h="239785">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Asphalt</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0.02</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0.7</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0.0286</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2000</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1</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39785">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concrete</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0.05</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1.75</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0.0286</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2300</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0.8374</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479571">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Polystyrenes</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0.03</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0.05</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0.6</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25</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0.8374</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479571">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Reinforced concrete</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0.03</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1.75</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0.0171</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2300</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0.8374</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719356">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Cement brick (block)</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0.15</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0.95</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0.158</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1400</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0.8374</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39785">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Plaster</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0.02</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1.2</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0.0167</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1800</a:t>
                      </a:r>
                      <a:endParaRPr lang="en-US" sz="14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0.8374</a:t>
                      </a:r>
                      <a:endParaRPr lang="en-US" sz="14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0" y="454115"/>
            <a:ext cx="3028778" cy="646331"/>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1" i="0" u="none" strike="noStrike" cap="none" normalizeH="0" baseline="0" dirty="0" smtClean="0" bmk="_Toc354881822">
                <a:ln>
                  <a:noFill/>
                </a:ln>
                <a:solidFill>
                  <a:srgbClr val="000000"/>
                </a:solidFill>
                <a:effectLst/>
                <a:latin typeface="Cambria" pitchFamily="18" charset="0"/>
                <a:ea typeface="Times New Roman" pitchFamily="18" charset="0"/>
                <a:cs typeface="Times New Roman" pitchFamily="18" charset="0"/>
              </a:rPr>
              <a:t>Windows and doors:</a:t>
            </a:r>
            <a:endPar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nvGraphicFramePr>
        <p:xfrm>
          <a:off x="3143240" y="428604"/>
          <a:ext cx="5796136" cy="6381329"/>
        </p:xfrm>
        <a:graphic>
          <a:graphicData uri="http://schemas.openxmlformats.org/drawingml/2006/table">
            <a:tbl>
              <a:tblPr/>
              <a:tblGrid>
                <a:gridCol w="2007440"/>
                <a:gridCol w="2148812"/>
                <a:gridCol w="1639884"/>
              </a:tblGrid>
              <a:tr h="425422">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Windows and doors</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The Dimension</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Thickness</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67ECE"/>
                    </a:solidFill>
                  </a:tcPr>
                </a:tc>
              </a:tr>
              <a:tr h="1488977">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bath room Windows</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0.8m*0.8m</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Double clear glass with 6 mm thickness.</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1488977">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Rooms Windows</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1.2m*1.5m</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Double clear glass with 6 mm thickness.</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488977">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Rooms Windows</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0.7m*0.7m</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Double clear glass with 6 mm thickness.</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850844">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Internal door</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1.2m*2.2 m</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50mm thickness with wood</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638132">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External door</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Arial"/>
                        </a:rPr>
                        <a:t>3m*2.8m</a:t>
                      </a:r>
                      <a:endParaRPr lang="en-US" sz="160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Arial"/>
                        </a:rPr>
                        <a:t>Made from glass.</a:t>
                      </a:r>
                      <a:endParaRPr lang="en-US" sz="1600" dirty="0">
                        <a:latin typeface="Calibri"/>
                        <a:ea typeface="Calibri"/>
                        <a:cs typeface="Arial"/>
                      </a:endParaRPr>
                    </a:p>
                  </a:txBody>
                  <a:tcPr marL="44174" marR="441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1647994" y="587679"/>
            <a:ext cx="584801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Heat transfer coefficient (U)w/m^2.s</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nvGraphicFramePr>
        <p:xfrm>
          <a:off x="1835696" y="1196752"/>
          <a:ext cx="5616624" cy="5661248"/>
        </p:xfrm>
        <a:graphic>
          <a:graphicData uri="http://schemas.openxmlformats.org/drawingml/2006/table">
            <a:tbl>
              <a:tblPr/>
              <a:tblGrid>
                <a:gridCol w="3341171"/>
                <a:gridCol w="2275453"/>
              </a:tblGrid>
              <a:tr h="707656">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External Wall</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3.1</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07656">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External Wall(glass)</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a:solidFill>
                            <a:srgbClr val="000000"/>
                          </a:solidFill>
                          <a:latin typeface="Times New Roman"/>
                          <a:ea typeface="Times New Roman"/>
                          <a:cs typeface="Arial"/>
                        </a:rPr>
                        <a:t>2.67</a:t>
                      </a:r>
                      <a:endParaRPr lang="en-US" sz="2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707656">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Internal Wall</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2.47</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07656">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Internal Wall(glass)</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3.5</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707656">
                <a:tc>
                  <a:txBody>
                    <a:bodyPr/>
                    <a:lstStyle/>
                    <a:p>
                      <a:pPr marL="0" marR="0" algn="ctr">
                        <a:lnSpc>
                          <a:spcPct val="115000"/>
                        </a:lnSpc>
                        <a:spcBef>
                          <a:spcPts val="0"/>
                        </a:spcBef>
                        <a:spcAft>
                          <a:spcPts val="0"/>
                        </a:spcAft>
                      </a:pPr>
                      <a:r>
                        <a:rPr lang="en-US" sz="2800" dirty="0" smtClean="0">
                          <a:solidFill>
                            <a:srgbClr val="000000"/>
                          </a:solidFill>
                          <a:latin typeface="Times New Roman"/>
                          <a:ea typeface="Times New Roman"/>
                          <a:cs typeface="Arial"/>
                        </a:rPr>
                        <a:t>Ceiling</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3.5</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07656">
                <a:tc>
                  <a:txBody>
                    <a:bodyPr/>
                    <a:lstStyle/>
                    <a:p>
                      <a:pPr marL="0" marR="0" algn="ctr">
                        <a:lnSpc>
                          <a:spcPct val="115000"/>
                        </a:lnSpc>
                        <a:spcBef>
                          <a:spcPts val="0"/>
                        </a:spcBef>
                        <a:spcAft>
                          <a:spcPts val="0"/>
                        </a:spcAft>
                      </a:pPr>
                      <a:r>
                        <a:rPr lang="en-US" sz="2800">
                          <a:solidFill>
                            <a:srgbClr val="000000"/>
                          </a:solidFill>
                          <a:latin typeface="Times New Roman"/>
                          <a:ea typeface="Times New Roman"/>
                          <a:cs typeface="Arial"/>
                        </a:rPr>
                        <a:t>Floor</a:t>
                      </a:r>
                      <a:endParaRPr lang="en-US" sz="2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5.6</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707656">
                <a:tc>
                  <a:txBody>
                    <a:bodyPr/>
                    <a:lstStyle/>
                    <a:p>
                      <a:pPr marL="0" marR="0" algn="ctr">
                        <a:lnSpc>
                          <a:spcPct val="115000"/>
                        </a:lnSpc>
                        <a:spcBef>
                          <a:spcPts val="0"/>
                        </a:spcBef>
                        <a:spcAft>
                          <a:spcPts val="0"/>
                        </a:spcAft>
                      </a:pPr>
                      <a:r>
                        <a:rPr lang="en-US" sz="2800">
                          <a:solidFill>
                            <a:srgbClr val="000000"/>
                          </a:solidFill>
                          <a:latin typeface="Times New Roman"/>
                          <a:ea typeface="Times New Roman"/>
                          <a:cs typeface="Arial"/>
                        </a:rPr>
                        <a:t>Door(40mm-wood)</a:t>
                      </a:r>
                      <a:endParaRPr lang="en-US" sz="2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0.148</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07656">
                <a:tc>
                  <a:txBody>
                    <a:bodyPr/>
                    <a:lstStyle/>
                    <a:p>
                      <a:pPr marL="0" marR="0" algn="ctr">
                        <a:lnSpc>
                          <a:spcPct val="115000"/>
                        </a:lnSpc>
                        <a:spcBef>
                          <a:spcPts val="0"/>
                        </a:spcBef>
                        <a:spcAft>
                          <a:spcPts val="0"/>
                        </a:spcAft>
                      </a:pPr>
                      <a:r>
                        <a:rPr lang="en-US" sz="2800">
                          <a:solidFill>
                            <a:srgbClr val="000000"/>
                          </a:solidFill>
                          <a:latin typeface="Times New Roman"/>
                          <a:ea typeface="Times New Roman"/>
                          <a:cs typeface="Arial"/>
                        </a:rPr>
                        <a:t>Door(glass)</a:t>
                      </a:r>
                      <a:endParaRPr lang="en-US" sz="2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marL="0" marR="0" algn="ctr">
                        <a:lnSpc>
                          <a:spcPct val="115000"/>
                        </a:lnSpc>
                        <a:spcBef>
                          <a:spcPts val="0"/>
                        </a:spcBef>
                        <a:spcAft>
                          <a:spcPts val="0"/>
                        </a:spcAft>
                      </a:pPr>
                      <a:r>
                        <a:rPr lang="en-US" sz="2800" dirty="0">
                          <a:solidFill>
                            <a:srgbClr val="000000"/>
                          </a:solidFill>
                          <a:latin typeface="Times New Roman"/>
                          <a:ea typeface="Times New Roman"/>
                          <a:cs typeface="Arial"/>
                        </a:rPr>
                        <a:t>0.8</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002060"/>
                </a:solidFill>
                <a:latin typeface="Andalus" pitchFamily="18" charset="-78"/>
                <a:cs typeface="Andalus" pitchFamily="18" charset="-78"/>
              </a:rPr>
              <a:t>Building Description</a:t>
            </a:r>
            <a:endParaRPr lang="en-US" sz="4000" b="1" dirty="0">
              <a:solidFill>
                <a:srgbClr val="002060"/>
              </a:solidFill>
              <a:latin typeface="Andalus" pitchFamily="18" charset="-78"/>
              <a:cs typeface="Andalus" pitchFamily="18" charset="-78"/>
            </a:endParaRPr>
          </a:p>
        </p:txBody>
      </p:sp>
      <p:sp>
        <p:nvSpPr>
          <p:cNvPr id="3" name="Content Placeholder 2"/>
          <p:cNvSpPr>
            <a:spLocks noGrp="1"/>
          </p:cNvSpPr>
          <p:nvPr>
            <p:ph idx="1"/>
          </p:nvPr>
        </p:nvSpPr>
        <p:spPr>
          <a:xfrm>
            <a:off x="683568" y="2420888"/>
            <a:ext cx="7416824" cy="4104456"/>
          </a:xfrm>
        </p:spPr>
        <p:txBody>
          <a:bodyPr>
            <a:normAutofit/>
          </a:bodyPr>
          <a:lstStyle/>
          <a:p>
            <a:pPr>
              <a:buNone/>
            </a:pPr>
            <a:r>
              <a:rPr lang="en-US" b="1" u="sng" dirty="0" err="1" smtClean="0">
                <a:solidFill>
                  <a:srgbClr val="0070C0"/>
                </a:solidFill>
                <a:effectLst>
                  <a:outerShdw blurRad="38100" dist="38100" dir="2700000" algn="tl">
                    <a:srgbClr val="000000">
                      <a:alpha val="43137"/>
                    </a:srgbClr>
                  </a:outerShdw>
                </a:effectLst>
                <a:latin typeface="Andalus" pitchFamily="18" charset="-78"/>
                <a:cs typeface="Andalus" pitchFamily="18" charset="-78"/>
              </a:rPr>
              <a:t>selfeet</a:t>
            </a:r>
            <a:r>
              <a:rPr lang="en-US" b="1" u="sng" dirty="0" smtClean="0">
                <a:solidFill>
                  <a:srgbClr val="0070C0"/>
                </a:solidFill>
                <a:effectLst>
                  <a:outerShdw blurRad="38100" dist="38100" dir="2700000" algn="tl">
                    <a:srgbClr val="000000">
                      <a:alpha val="43137"/>
                    </a:srgbClr>
                  </a:outerShdw>
                </a:effectLst>
                <a:latin typeface="Andalus" pitchFamily="18" charset="-78"/>
                <a:cs typeface="Andalus" pitchFamily="18" charset="-78"/>
              </a:rPr>
              <a:t> mall </a:t>
            </a:r>
            <a:r>
              <a:rPr lang="en-US" b="1" dirty="0" smtClean="0">
                <a:effectLst>
                  <a:outerShdw blurRad="38100" dist="38100" dir="2700000" algn="tl">
                    <a:srgbClr val="000000">
                      <a:alpha val="43137"/>
                    </a:srgbClr>
                  </a:outerShdw>
                </a:effectLst>
                <a:latin typeface="Andalus" pitchFamily="18" charset="-78"/>
                <a:cs typeface="Andalus" pitchFamily="18" charset="-78"/>
              </a:rPr>
              <a:t>building located in </a:t>
            </a:r>
            <a:r>
              <a:rPr lang="en-US" b="1" dirty="0" err="1" smtClean="0">
                <a:effectLst>
                  <a:outerShdw blurRad="38100" dist="38100" dir="2700000" algn="tl">
                    <a:srgbClr val="000000">
                      <a:alpha val="43137"/>
                    </a:srgbClr>
                  </a:outerShdw>
                </a:effectLst>
                <a:latin typeface="Andalus" pitchFamily="18" charset="-78"/>
                <a:cs typeface="Andalus" pitchFamily="18" charset="-78"/>
              </a:rPr>
              <a:t>Salfeet</a:t>
            </a:r>
            <a:r>
              <a:rPr lang="en-US" b="1" dirty="0" smtClean="0">
                <a:effectLst>
                  <a:outerShdw blurRad="38100" dist="38100" dir="2700000" algn="tl">
                    <a:srgbClr val="000000">
                      <a:alpha val="43137"/>
                    </a:srgbClr>
                  </a:outerShdw>
                </a:effectLst>
                <a:latin typeface="Andalus" pitchFamily="18" charset="-78"/>
                <a:cs typeface="Andalus" pitchFamily="18" charset="-78"/>
              </a:rPr>
              <a:t> city, which consists of seven floors.  Basement floor, ground floor, first floor, second floor, third floor, fourth floor and fifth floor. Each floors have more one room such as bank, office rooms, shops rooms, and cinema</a:t>
            </a:r>
            <a:r>
              <a:rPr lang="en-US" b="1" dirty="0" smtClean="0">
                <a:latin typeface="Andalus" pitchFamily="18" charset="-78"/>
                <a:cs typeface="Andalus" pitchFamily="18" charset="-78"/>
              </a:rPr>
              <a:t>.</a:t>
            </a:r>
            <a:endParaRPr lang="en-US" b="1"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91680" y="764704"/>
            <a:ext cx="5976664" cy="707886"/>
          </a:xfrm>
          <a:prstGeom prst="rect">
            <a:avLst/>
          </a:prstGeom>
        </p:spPr>
        <p:txBody>
          <a:bodyPr wrap="square">
            <a:spAutoFit/>
          </a:bodyPr>
          <a:lstStyle/>
          <a:p>
            <a:pPr algn="ctr">
              <a:buNone/>
            </a:pPr>
            <a:r>
              <a:rPr lang="en-US" sz="4000" b="1" dirty="0" smtClean="0">
                <a:solidFill>
                  <a:srgbClr val="002060"/>
                </a:solidFill>
                <a:latin typeface="Andalus" pitchFamily="18" charset="-78"/>
                <a:cs typeface="Andalus" pitchFamily="18" charset="-78"/>
              </a:rPr>
              <a:t>Heating </a:t>
            </a:r>
            <a:r>
              <a:rPr lang="en-US" b="1" dirty="0" smtClean="0">
                <a:latin typeface="Times New Roman" pitchFamily="18" charset="0"/>
                <a:cs typeface="Times New Roman" pitchFamily="18" charset="0"/>
              </a:rPr>
              <a:t> </a:t>
            </a:r>
            <a:r>
              <a:rPr lang="en-US" sz="4000" b="1" dirty="0" smtClean="0">
                <a:solidFill>
                  <a:srgbClr val="002060"/>
                </a:solidFill>
                <a:latin typeface="Andalus" pitchFamily="18" charset="-78"/>
                <a:cs typeface="Andalus" pitchFamily="18" charset="-78"/>
              </a:rPr>
              <a:t>load</a:t>
            </a:r>
            <a:r>
              <a:rPr lang="en-US" b="1" dirty="0" smtClean="0">
                <a:latin typeface="Times New Roman" pitchFamily="18" charset="0"/>
                <a:cs typeface="Times New Roman" pitchFamily="18" charset="0"/>
              </a:rPr>
              <a:t>  </a:t>
            </a:r>
            <a:r>
              <a:rPr lang="en-US" sz="4000" b="1" dirty="0" smtClean="0">
                <a:solidFill>
                  <a:srgbClr val="002060"/>
                </a:solidFill>
                <a:latin typeface="Andalus" pitchFamily="18" charset="-78"/>
                <a:cs typeface="Andalus" pitchFamily="18" charset="-78"/>
              </a:rPr>
              <a:t>calculation</a:t>
            </a:r>
            <a:r>
              <a:rPr lang="en-US" b="1" dirty="0" smtClean="0">
                <a:latin typeface="Times New Roman" pitchFamily="18" charset="0"/>
                <a:cs typeface="Times New Roman" pitchFamily="18" charset="0"/>
              </a:rPr>
              <a:t> </a:t>
            </a:r>
            <a:endParaRPr lang="ar-SA" dirty="0"/>
          </a:p>
        </p:txBody>
      </p:sp>
      <p:sp>
        <p:nvSpPr>
          <p:cNvPr id="5" name="Rectangle 4"/>
          <p:cNvSpPr/>
          <p:nvPr/>
        </p:nvSpPr>
        <p:spPr>
          <a:xfrm>
            <a:off x="-24" y="1556792"/>
            <a:ext cx="4078296" cy="523220"/>
          </a:xfrm>
          <a:prstGeom prst="rect">
            <a:avLst/>
          </a:prstGeom>
        </p:spPr>
        <p:txBody>
          <a:bodyPr wrap="none">
            <a:spAutoFit/>
          </a:bodyPr>
          <a:lstStyle/>
          <a:p>
            <a:pPr algn="r" rtl="0">
              <a:buFont typeface="Wingdings" pitchFamily="2" charset="2"/>
              <a:buChar char="q"/>
            </a:pPr>
            <a:r>
              <a:rPr lang="en-US" sz="2800" b="1" dirty="0" smtClean="0">
                <a:latin typeface="Times New Roman" pitchFamily="18" charset="0"/>
                <a:cs typeface="Times New Roman" pitchFamily="18" charset="0"/>
              </a:rPr>
              <a:t>  Heating load sources :</a:t>
            </a:r>
            <a:endParaRPr lang="en-US" sz="2800" dirty="0"/>
          </a:p>
        </p:txBody>
      </p:sp>
      <p:sp>
        <p:nvSpPr>
          <p:cNvPr id="6" name="Rectangle 5"/>
          <p:cNvSpPr/>
          <p:nvPr/>
        </p:nvSpPr>
        <p:spPr>
          <a:xfrm>
            <a:off x="971600" y="2564904"/>
            <a:ext cx="6696744" cy="3785652"/>
          </a:xfrm>
          <a:prstGeom prst="rect">
            <a:avLst/>
          </a:prstGeom>
        </p:spPr>
        <p:txBody>
          <a:bodyPr wrap="square">
            <a:spAutoFit/>
          </a:bodyPr>
          <a:lstStyle/>
          <a:p>
            <a:pPr algn="l"/>
            <a:r>
              <a:rPr lang="en-US" sz="2400" b="1" dirty="0" smtClean="0">
                <a:latin typeface="Times New Roman" pitchFamily="18" charset="0"/>
                <a:cs typeface="Times New Roman" pitchFamily="18" charset="0"/>
              </a:rPr>
              <a:t>The heating load calculation begins with the determination of heat loss through a variety of building  for  components and situations.</a:t>
            </a:r>
          </a:p>
          <a:p>
            <a:pPr algn="l">
              <a:buNone/>
            </a:pP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1-  Walls</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2-  Roofs</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3-  Windows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4-  Doors</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5-  Basement Walls Basement Floors</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6-  Infiltration Ventilation</a:t>
            </a:r>
            <a:endParaRPr lang="ar-SA" sz="24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1700808"/>
            <a:ext cx="5400600" cy="2677656"/>
          </a:xfrm>
          <a:prstGeom prst="rect">
            <a:avLst/>
          </a:prstGeom>
        </p:spPr>
        <p:txBody>
          <a:bodyPr wrap="square">
            <a:spAutoFit/>
          </a:bodyPr>
          <a:lstStyle/>
          <a:p>
            <a:pPr algn="l">
              <a:buNone/>
            </a:pPr>
            <a:r>
              <a:rPr lang="en-US" sz="2400" b="1" dirty="0" smtClean="0">
                <a:latin typeface="Times New Roman" pitchFamily="18" charset="0"/>
                <a:cs typeface="Times New Roman" pitchFamily="18" charset="0"/>
              </a:rPr>
              <a:t>In summer :</a:t>
            </a:r>
          </a:p>
          <a:p>
            <a:pPr algn="l">
              <a:buNone/>
            </a:pPr>
            <a:r>
              <a:rPr lang="en-US" sz="2400" b="1" dirty="0" err="1" smtClean="0">
                <a:latin typeface="Times New Roman" pitchFamily="18" charset="0"/>
                <a:cs typeface="Times New Roman" pitchFamily="18" charset="0"/>
              </a:rPr>
              <a:t>T</a:t>
            </a:r>
            <a:r>
              <a:rPr lang="en-US" sz="2000" dirty="0" err="1" smtClean="0">
                <a:latin typeface="Times New Roman" pitchFamily="18" charset="0"/>
                <a:cs typeface="Times New Roman" pitchFamily="18" charset="0"/>
              </a:rPr>
              <a:t>un</a:t>
            </a:r>
            <a:r>
              <a:rPr lang="en-US" sz="2400" b="1" dirty="0" smtClean="0">
                <a:latin typeface="Times New Roman" pitchFamily="18" charset="0"/>
                <a:cs typeface="Times New Roman" pitchFamily="18" charset="0"/>
              </a:rPr>
              <a:t> = Ti+(2/3)( To - Ti )</a:t>
            </a:r>
          </a:p>
          <a:p>
            <a:pPr algn="l">
              <a:buNone/>
            </a:pPr>
            <a:endParaRPr lang="en-US" sz="2400" b="1" dirty="0" smtClean="0">
              <a:latin typeface="Times New Roman" pitchFamily="18" charset="0"/>
              <a:cs typeface="Times New Roman" pitchFamily="18" charset="0"/>
            </a:endParaRPr>
          </a:p>
          <a:p>
            <a:pPr algn="l">
              <a:buNone/>
            </a:pPr>
            <a:r>
              <a:rPr lang="en-US" sz="2400" b="1" dirty="0" smtClean="0">
                <a:latin typeface="Times New Roman" pitchFamily="18" charset="0"/>
                <a:cs typeface="Times New Roman" pitchFamily="18" charset="0"/>
              </a:rPr>
              <a:t>In winter :</a:t>
            </a:r>
          </a:p>
          <a:p>
            <a:pPr algn="l">
              <a:buNone/>
            </a:pPr>
            <a:r>
              <a:rPr lang="en-US" sz="2400" b="1" dirty="0" err="1" smtClean="0">
                <a:latin typeface="Times New Roman" pitchFamily="18" charset="0"/>
                <a:cs typeface="Times New Roman" pitchFamily="18" charset="0"/>
              </a:rPr>
              <a:t>T</a:t>
            </a:r>
            <a:r>
              <a:rPr lang="en-US" sz="2000" dirty="0" err="1" smtClean="0">
                <a:latin typeface="Times New Roman" pitchFamily="18" charset="0"/>
                <a:cs typeface="Times New Roman" pitchFamily="18" charset="0"/>
              </a:rPr>
              <a:t>un</a:t>
            </a:r>
            <a:r>
              <a:rPr lang="en-US" sz="2400" b="1" dirty="0" smtClean="0">
                <a:latin typeface="Times New Roman" pitchFamily="18" charset="0"/>
                <a:cs typeface="Times New Roman" pitchFamily="18" charset="0"/>
              </a:rPr>
              <a:t> = Ti+(0.5)( Ti - To )</a:t>
            </a:r>
          </a:p>
          <a:p>
            <a:pPr algn="l">
              <a:buNone/>
            </a:pPr>
            <a:endParaRPr lang="en-US" sz="2400" b="1" dirty="0" smtClean="0">
              <a:latin typeface="Times New Roman" pitchFamily="18" charset="0"/>
              <a:cs typeface="Times New Roman" pitchFamily="18" charset="0"/>
            </a:endParaRPr>
          </a:p>
          <a:p>
            <a:pPr algn="l">
              <a:buNone/>
            </a:pPr>
            <a:r>
              <a:rPr lang="en-US" sz="2400" b="1" dirty="0" err="1" smtClean="0">
                <a:latin typeface="Times New Roman" pitchFamily="18" charset="0"/>
                <a:cs typeface="Times New Roman" pitchFamily="18" charset="0"/>
              </a:rPr>
              <a:t>T</a:t>
            </a:r>
            <a:r>
              <a:rPr lang="en-US" sz="2000" dirty="0" err="1" smtClean="0">
                <a:latin typeface="Times New Roman" pitchFamily="18" charset="0"/>
                <a:cs typeface="Times New Roman" pitchFamily="18" charset="0"/>
              </a:rPr>
              <a:t>g</a:t>
            </a:r>
            <a:r>
              <a:rPr lang="en-US" sz="2400" b="1" dirty="0" smtClean="0">
                <a:latin typeface="Times New Roman" pitchFamily="18" charset="0"/>
                <a:cs typeface="Times New Roman" pitchFamily="18" charset="0"/>
              </a:rPr>
              <a:t>= Ti+ ( rang from 5 to 10)</a:t>
            </a:r>
          </a:p>
        </p:txBody>
      </p:sp>
      <p:graphicFrame>
        <p:nvGraphicFramePr>
          <p:cNvPr id="5" name="Table 4"/>
          <p:cNvGraphicFramePr>
            <a:graphicFrameLocks noGrp="1"/>
          </p:cNvGraphicFramePr>
          <p:nvPr/>
        </p:nvGraphicFramePr>
        <p:xfrm>
          <a:off x="1" y="4653135"/>
          <a:ext cx="9143999" cy="2204865"/>
        </p:xfrm>
        <a:graphic>
          <a:graphicData uri="http://schemas.openxmlformats.org/drawingml/2006/table">
            <a:tbl>
              <a:tblPr rtl="1" firstRow="1" bandRow="1">
                <a:tableStyleId>{5C22544A-7EE6-4342-B048-85BDC9FD1C3A}</a:tableStyleId>
              </a:tblPr>
              <a:tblGrid>
                <a:gridCol w="1016000"/>
                <a:gridCol w="1016000"/>
                <a:gridCol w="1016000"/>
                <a:gridCol w="843639"/>
                <a:gridCol w="1188360"/>
                <a:gridCol w="1016000"/>
                <a:gridCol w="1016000"/>
                <a:gridCol w="1016000"/>
                <a:gridCol w="1016000"/>
              </a:tblGrid>
              <a:tr h="734955">
                <a:tc>
                  <a:txBody>
                    <a:bodyPr/>
                    <a:lstStyle/>
                    <a:p>
                      <a:pPr algn="ctr">
                        <a:lnSpc>
                          <a:spcPct val="115000"/>
                        </a:lnSpc>
                        <a:spcAft>
                          <a:spcPts val="0"/>
                        </a:spcAft>
                      </a:pPr>
                      <a:r>
                        <a:rPr lang="en-US" sz="1800" dirty="0" smtClean="0">
                          <a:latin typeface="Times New Roman" pitchFamily="18" charset="0"/>
                          <a:cs typeface="Times New Roman" pitchFamily="18" charset="0"/>
                        </a:rPr>
                        <a:t>Parameters</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a:latin typeface="Times New Roman" pitchFamily="18" charset="0"/>
                          <a:cs typeface="Times New Roman" pitchFamily="18" charset="0"/>
                        </a:rPr>
                        <a:t>T</a:t>
                      </a:r>
                      <a:r>
                        <a:rPr lang="en-US" sz="1800" baseline="-25000" dirty="0">
                          <a:latin typeface="Times New Roman" pitchFamily="18" charset="0"/>
                          <a:cs typeface="Times New Roman" pitchFamily="18" charset="0"/>
                        </a:rPr>
                        <a:t>in</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a:latin typeface="Times New Roman" pitchFamily="18" charset="0"/>
                          <a:cs typeface="Times New Roman" pitchFamily="18" charset="0"/>
                        </a:rPr>
                        <a:t>T</a:t>
                      </a:r>
                      <a:r>
                        <a:rPr lang="en-US" sz="1800" baseline="-25000" dirty="0">
                          <a:latin typeface="Times New Roman" pitchFamily="18" charset="0"/>
                          <a:cs typeface="Times New Roman" pitchFamily="18" charset="0"/>
                        </a:rPr>
                        <a:t>o</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a:latin typeface="Times New Roman" pitchFamily="18" charset="0"/>
                          <a:cs typeface="Times New Roman" pitchFamily="18" charset="0"/>
                        </a:rPr>
                        <a:t>T</a:t>
                      </a:r>
                      <a:r>
                        <a:rPr lang="en-US" sz="1800" baseline="-25000">
                          <a:latin typeface="Times New Roman" pitchFamily="18" charset="0"/>
                          <a:cs typeface="Times New Roman" pitchFamily="18" charset="0"/>
                        </a:rPr>
                        <a:t>un</a:t>
                      </a:r>
                      <a:endParaRPr lang="en-US"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a:latin typeface="Times New Roman" pitchFamily="18" charset="0"/>
                          <a:cs typeface="Times New Roman" pitchFamily="18" charset="0"/>
                        </a:rPr>
                        <a:t>T</a:t>
                      </a:r>
                      <a:r>
                        <a:rPr lang="en-US" sz="1800" baseline="-25000">
                          <a:latin typeface="Times New Roman" pitchFamily="18" charset="0"/>
                          <a:cs typeface="Times New Roman" pitchFamily="18" charset="0"/>
                        </a:rPr>
                        <a:t>g</a:t>
                      </a:r>
                      <a:endParaRPr lang="en-US"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a:latin typeface="Times New Roman" pitchFamily="18" charset="0"/>
                          <a:cs typeface="Times New Roman" pitchFamily="18" charset="0"/>
                        </a:rPr>
                        <a:t>Φ</a:t>
                      </a:r>
                      <a:r>
                        <a:rPr lang="en-US" sz="1800" baseline="-25000">
                          <a:latin typeface="Times New Roman" pitchFamily="18" charset="0"/>
                          <a:cs typeface="Times New Roman" pitchFamily="18" charset="0"/>
                        </a:rPr>
                        <a:t>in</a:t>
                      </a:r>
                      <a:endParaRPr lang="en-US"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a:latin typeface="Times New Roman" pitchFamily="18" charset="0"/>
                          <a:cs typeface="Times New Roman" pitchFamily="18" charset="0"/>
                        </a:rPr>
                        <a:t>Φ</a:t>
                      </a:r>
                      <a:r>
                        <a:rPr lang="en-US" sz="1800" baseline="-25000">
                          <a:latin typeface="Times New Roman" pitchFamily="18" charset="0"/>
                          <a:cs typeface="Times New Roman" pitchFamily="18" charset="0"/>
                        </a:rPr>
                        <a:t>out</a:t>
                      </a:r>
                      <a:endParaRPr lang="en-US"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a:latin typeface="Times New Roman" pitchFamily="18" charset="0"/>
                          <a:cs typeface="Times New Roman" pitchFamily="18" charset="0"/>
                        </a:rPr>
                        <a:t>W</a:t>
                      </a:r>
                      <a:r>
                        <a:rPr lang="en-US" sz="1800" baseline="-25000">
                          <a:latin typeface="Times New Roman" pitchFamily="18" charset="0"/>
                          <a:cs typeface="Times New Roman" pitchFamily="18" charset="0"/>
                        </a:rPr>
                        <a:t>in</a:t>
                      </a:r>
                      <a:endParaRPr lang="en-US"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err="1">
                          <a:latin typeface="Times New Roman" pitchFamily="18" charset="0"/>
                          <a:cs typeface="Times New Roman" pitchFamily="18" charset="0"/>
                        </a:rPr>
                        <a:t>W</a:t>
                      </a:r>
                      <a:r>
                        <a:rPr lang="en-US" sz="1800" baseline="-25000" dirty="0" err="1">
                          <a:latin typeface="Times New Roman" pitchFamily="18" charset="0"/>
                          <a:cs typeface="Times New Roman" pitchFamily="18" charset="0"/>
                        </a:rPr>
                        <a:t>out</a:t>
                      </a:r>
                      <a:endParaRPr lang="en-US" sz="1800" dirty="0">
                        <a:latin typeface="Times New Roman" pitchFamily="18" charset="0"/>
                        <a:ea typeface="Calibri"/>
                        <a:cs typeface="Times New Roman" pitchFamily="18" charset="0"/>
                      </a:endParaRPr>
                    </a:p>
                  </a:txBody>
                  <a:tcPr marL="68580" marR="68580" marT="0" marB="0"/>
                </a:tc>
              </a:tr>
              <a:tr h="734955">
                <a:tc>
                  <a:txBody>
                    <a:bodyPr/>
                    <a:lstStyle/>
                    <a:p>
                      <a:pPr algn="ctr">
                        <a:lnSpc>
                          <a:spcPct val="115000"/>
                        </a:lnSpc>
                        <a:spcAft>
                          <a:spcPts val="0"/>
                        </a:spcAft>
                      </a:pPr>
                      <a:r>
                        <a:rPr lang="en-US" sz="1800">
                          <a:latin typeface="Times New Roman" pitchFamily="18" charset="0"/>
                          <a:cs typeface="Times New Roman" pitchFamily="18" charset="0"/>
                        </a:rPr>
                        <a:t>Winter</a:t>
                      </a:r>
                      <a:endParaRPr lang="en-US"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mn-ea"/>
                          <a:cs typeface="Times New Roman" pitchFamily="18" charset="0"/>
                        </a:rPr>
                        <a:t>24</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cs typeface="Times New Roman" pitchFamily="18" charset="0"/>
                        </a:rPr>
                        <a:t>8.3</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Calibri"/>
                          <a:cs typeface="Times New Roman" pitchFamily="18" charset="0"/>
                        </a:rPr>
                        <a:t>13.3</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Calibri"/>
                          <a:cs typeface="Times New Roman" pitchFamily="18" charset="0"/>
                        </a:rPr>
                        <a:t>13.3</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cs typeface="Times New Roman" pitchFamily="18" charset="0"/>
                        </a:rPr>
                        <a:t>50%</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cs typeface="Times New Roman" pitchFamily="18" charset="0"/>
                        </a:rPr>
                        <a:t>72%</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Calibri"/>
                          <a:cs typeface="Times New Roman" pitchFamily="18" charset="0"/>
                        </a:rPr>
                        <a:t>19</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cs typeface="Times New Roman" pitchFamily="18" charset="0"/>
                        </a:rPr>
                        <a:t>4.5</a:t>
                      </a:r>
                      <a:endParaRPr lang="en-US" sz="1800" dirty="0">
                        <a:latin typeface="Times New Roman" pitchFamily="18" charset="0"/>
                        <a:ea typeface="Calibri"/>
                        <a:cs typeface="Times New Roman" pitchFamily="18" charset="0"/>
                      </a:endParaRPr>
                    </a:p>
                  </a:txBody>
                  <a:tcPr marL="68580" marR="68580" marT="0" marB="0"/>
                </a:tc>
              </a:tr>
              <a:tr h="734955">
                <a:tc>
                  <a:txBody>
                    <a:bodyPr/>
                    <a:lstStyle/>
                    <a:p>
                      <a:pPr algn="ctr">
                        <a:lnSpc>
                          <a:spcPct val="115000"/>
                        </a:lnSpc>
                        <a:spcAft>
                          <a:spcPts val="0"/>
                        </a:spcAft>
                      </a:pPr>
                      <a:r>
                        <a:rPr lang="en-US" sz="1800" dirty="0">
                          <a:latin typeface="Times New Roman" pitchFamily="18" charset="0"/>
                          <a:cs typeface="Times New Roman" pitchFamily="18" charset="0"/>
                        </a:rPr>
                        <a:t>Summer</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a:latin typeface="Times New Roman" pitchFamily="18" charset="0"/>
                          <a:cs typeface="Times New Roman" pitchFamily="18" charset="0"/>
                        </a:rPr>
                        <a:t>24</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mn-ea"/>
                          <a:cs typeface="Times New Roman" pitchFamily="18" charset="0"/>
                        </a:rPr>
                        <a:t>31.9</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Calibri"/>
                          <a:cs typeface="Times New Roman" pitchFamily="18" charset="0"/>
                        </a:rPr>
                        <a:t>28.8</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Calibri"/>
                          <a:cs typeface="Times New Roman" pitchFamily="18" charset="0"/>
                        </a:rPr>
                        <a:t>36.9</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cs typeface="Times New Roman" pitchFamily="18" charset="0"/>
                        </a:rPr>
                        <a:t>50%</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cs typeface="Times New Roman" pitchFamily="18" charset="0"/>
                        </a:rPr>
                        <a:t>44%</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Calibri"/>
                          <a:cs typeface="Times New Roman" pitchFamily="18" charset="0"/>
                        </a:rPr>
                        <a:t>9.3</a:t>
                      </a:r>
                      <a:endParaRPr lang="en-US"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smtClean="0">
                          <a:latin typeface="Times New Roman" pitchFamily="18" charset="0"/>
                          <a:ea typeface="+mn-ea"/>
                          <a:cs typeface="Times New Roman" pitchFamily="18" charset="0"/>
                        </a:rPr>
                        <a:t>16.4</a:t>
                      </a:r>
                      <a:endParaRPr lang="en-US" sz="1800" dirty="0">
                        <a:latin typeface="Times New Roman" pitchFamily="18" charset="0"/>
                        <a:ea typeface="Calibri"/>
                        <a:cs typeface="Times New Roman" pitchFamily="18" charset="0"/>
                      </a:endParaRPr>
                    </a:p>
                  </a:txBody>
                  <a:tcPr marL="68580" marR="68580" marT="0" marB="0"/>
                </a:tc>
              </a:tr>
            </a:tbl>
          </a:graphicData>
        </a:graphic>
      </p:graphicFrame>
      <p:sp>
        <p:nvSpPr>
          <p:cNvPr id="6" name="مربع نص 3"/>
          <p:cNvSpPr txBox="1"/>
          <p:nvPr/>
        </p:nvSpPr>
        <p:spPr>
          <a:xfrm>
            <a:off x="1547664" y="620688"/>
            <a:ext cx="6000792"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Heating Load Equations </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643050"/>
            <a:ext cx="7498080" cy="4605350"/>
          </a:xfrm>
        </p:spPr>
        <p:txBody>
          <a:bodyPr/>
          <a:lstStyle/>
          <a:p>
            <a:pPr>
              <a:buNone/>
            </a:pPr>
            <a:r>
              <a:rPr lang="en-US" dirty="0" smtClean="0"/>
              <a:t>                  </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9"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0" name="Rectangle 1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2" name="Rectangle 18"/>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r>
            <a:b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3" name="Rectangle 19"/>
          <p:cNvSpPr>
            <a:spLocks noChangeArrowheads="1"/>
          </p:cNvSpPr>
          <p:nvPr/>
        </p:nvSpPr>
        <p:spPr bwMode="auto">
          <a:xfrm>
            <a:off x="0" y="1343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4" name="Rectangle 20"/>
          <p:cNvSpPr>
            <a:spLocks noChangeArrowheads="1"/>
          </p:cNvSpPr>
          <p:nvPr/>
        </p:nvSpPr>
        <p:spPr bwMode="auto">
          <a:xfrm>
            <a:off x="0" y="1562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5" name="Rectangle 21"/>
          <p:cNvSpPr>
            <a:spLocks noChangeArrowheads="1"/>
          </p:cNvSpPr>
          <p:nvPr/>
        </p:nvSpPr>
        <p:spPr bwMode="auto">
          <a:xfrm>
            <a:off x="0" y="1771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Content Placeholder 9"/>
          <p:cNvSpPr txBox="1">
            <a:spLocks/>
          </p:cNvSpPr>
          <p:nvPr/>
        </p:nvSpPr>
        <p:spPr>
          <a:xfrm>
            <a:off x="611560" y="692696"/>
            <a:ext cx="7814672" cy="5760640"/>
          </a:xfrm>
          <a:prstGeom prst="rect">
            <a:avLst/>
          </a:prstGeom>
        </p:spPr>
        <p:txBody>
          <a:bodyPr vert="horz">
            <a:normAutofit fontScale="92500" lnSpcReduction="10000"/>
          </a:bodyPr>
          <a:lstStyle/>
          <a:p>
            <a:pPr marL="365760" marR="0" lvl="0" indent="-256032" algn="l" defTabSz="914400" rtl="0" eaLnBrk="1" fontAlgn="auto" latinLnBrk="0" hangingPunct="1">
              <a:lnSpc>
                <a:spcPct val="150000"/>
              </a:lnSpc>
              <a:spcBef>
                <a:spcPts val="300"/>
              </a:spcBef>
              <a:spcAft>
                <a:spcPts val="0"/>
              </a:spcAft>
              <a:buClr>
                <a:schemeClr val="accent3"/>
              </a:buClr>
              <a:buSzTx/>
              <a:buFont typeface="Georgia"/>
              <a:buNone/>
              <a:tabLst/>
              <a:defRPr/>
            </a:pPr>
            <a:r>
              <a:rPr kumimoji="0" lang="en-US" sz="2800" b="1" i="0" u="none" strike="noStrike" kern="1200" cap="none" spc="0" normalizeH="0" baseline="0" noProof="0" dirty="0" smtClean="0">
                <a:ln>
                  <a:noFill/>
                </a:ln>
                <a:solidFill>
                  <a:schemeClr val="tx1"/>
                </a:solidFill>
                <a:effectLst>
                  <a:outerShdw blurRad="50800" dist="38100" dir="2700000" algn="tl" rotWithShape="0">
                    <a:prstClr val="black">
                      <a:alpha val="40000"/>
                    </a:prstClr>
                  </a:outerShdw>
                </a:effectLst>
                <a:uLnTx/>
                <a:uFillTx/>
                <a:latin typeface="Andalus" pitchFamily="18" charset="-78"/>
                <a:ea typeface="+mn-ea"/>
                <a:cs typeface="Andalus" pitchFamily="18" charset="-78"/>
              </a:rPr>
              <a:t>The following equations were used to calculated the heating load:</a:t>
            </a:r>
          </a:p>
          <a:p>
            <a:pPr marL="365760" marR="0" lvl="0" indent="-256032" algn="l" defTabSz="914400" rtl="0" eaLnBrk="1" fontAlgn="auto" latinLnBrk="0" hangingPunct="1">
              <a:lnSpc>
                <a:spcPct val="150000"/>
              </a:lnSpc>
              <a:spcBef>
                <a:spcPts val="300"/>
              </a:spcBef>
              <a:spcAft>
                <a:spcPts val="0"/>
              </a:spcAft>
              <a:buClr>
                <a:schemeClr val="accent3"/>
              </a:buClr>
              <a:buSzTx/>
              <a:buFont typeface="Wingdings" pitchFamily="2" charset="2"/>
              <a:buChar char="§"/>
              <a:tabLst/>
              <a:defRPr/>
            </a:pP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Q</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s,cond</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 U A (T</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in</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 T</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o</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65760" marR="0" lvl="0" indent="-256032" algn="l" defTabSz="914400" rtl="0" eaLnBrk="1" fontAlgn="auto" latinLnBrk="0" hangingPunct="1">
              <a:lnSpc>
                <a:spcPct val="150000"/>
              </a:lnSpc>
              <a:spcBef>
                <a:spcPts val="300"/>
              </a:spcBef>
              <a:spcAft>
                <a:spcPts val="0"/>
              </a:spcAft>
              <a:buClr>
                <a:schemeClr val="accent3"/>
              </a:buClr>
              <a:buSzTx/>
              <a:buFont typeface="Wingdings" pitchFamily="2" charset="2"/>
              <a:buChar char="§"/>
              <a:tabLst/>
              <a:defRPr/>
            </a:pP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Q </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s,vent</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inf</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 1.2 </a:t>
            </a:r>
            <a:r>
              <a:rPr kumimoji="0" lang="en-US" sz="28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V</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vent,inf</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(T</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in</a:t>
            </a:r>
            <a:r>
              <a:rPr kumimoji="0" lang="en-US" sz="2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T</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o</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p>
          <a:p>
            <a:pPr marL="365760" marR="0" lvl="0" indent="-256032" algn="l" defTabSz="914400" rtl="0" eaLnBrk="1" fontAlgn="auto" latinLnBrk="0" hangingPunct="1">
              <a:lnSpc>
                <a:spcPct val="150000"/>
              </a:lnSpc>
              <a:spcBef>
                <a:spcPts val="300"/>
              </a:spcBef>
              <a:spcAft>
                <a:spcPts val="0"/>
              </a:spcAft>
              <a:buClr>
                <a:schemeClr val="accent3"/>
              </a:buClr>
              <a:buSzTx/>
              <a:buFont typeface="Wingdings" pitchFamily="2" charset="2"/>
              <a:buChar char="§"/>
              <a:tabLst/>
              <a:defRPr/>
            </a:pP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Q </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l,vent,inf</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 3 </a:t>
            </a:r>
            <a:r>
              <a:rPr kumimoji="0" lang="en-US" sz="28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V</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vent,inf</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8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W</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i</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W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o</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p>
          <a:p>
            <a:pPr marL="365760" marR="0" lvl="0" indent="-256032" algn="l" defTabSz="914400" rtl="0" eaLnBrk="1" fontAlgn="auto" latinLnBrk="0" hangingPunct="1">
              <a:lnSpc>
                <a:spcPct val="150000"/>
              </a:lnSpc>
              <a:spcBef>
                <a:spcPts val="300"/>
              </a:spcBef>
              <a:spcAft>
                <a:spcPts val="0"/>
              </a:spcAft>
              <a:buClr>
                <a:schemeClr val="accent3"/>
              </a:buClr>
              <a:buSzTx/>
              <a:buFont typeface="Arial" pitchFamily="34" charset="0"/>
              <a:buChar char="•"/>
              <a:tabLst/>
              <a:defRPr/>
            </a:pPr>
            <a:endPar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algn="l" rtl="0">
              <a:buFont typeface="Arial" pitchFamily="34" charset="0"/>
              <a:buChar char="•"/>
            </a:pPr>
            <a:r>
              <a:rPr lang="en-US" sz="2600" b="1" dirty="0" smtClean="0">
                <a:latin typeface="Times New Roman" pitchFamily="18" charset="0"/>
                <a:cs typeface="Times New Roman" pitchFamily="18" charset="0"/>
              </a:rPr>
              <a:t>  </a:t>
            </a:r>
            <a:r>
              <a:rPr lang="en-US" sz="2600" b="1" dirty="0" err="1" smtClean="0">
                <a:latin typeface="Times New Roman" pitchFamily="18" charset="0"/>
                <a:cs typeface="Times New Roman" pitchFamily="18" charset="0"/>
              </a:rPr>
              <a:t>V</a:t>
            </a:r>
            <a:r>
              <a:rPr lang="en-US" sz="2600" baseline="-25000" dirty="0" err="1" smtClean="0">
                <a:latin typeface="Times New Roman" pitchFamily="18" charset="0"/>
                <a:cs typeface="Times New Roman" pitchFamily="18" charset="0"/>
              </a:rPr>
              <a:t>vent</a:t>
            </a:r>
            <a:r>
              <a:rPr lang="en-US" sz="2600" baseline="-25000" dirty="0" smtClean="0">
                <a:latin typeface="Times New Roman" pitchFamily="18" charset="0"/>
                <a:cs typeface="Times New Roman" pitchFamily="18" charset="0"/>
              </a:rPr>
              <a:t> </a:t>
            </a:r>
            <a:r>
              <a:rPr lang="en-US" sz="2600" b="1" baseline="-25000"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 n * value of ventilation</a:t>
            </a:r>
          </a:p>
          <a:p>
            <a:pPr algn="l" rtl="0"/>
            <a:endParaRPr lang="en-US" sz="2600" b="1" dirty="0" smtClean="0">
              <a:latin typeface="Times New Roman" pitchFamily="18" charset="0"/>
              <a:cs typeface="Times New Roman" pitchFamily="18" charset="0"/>
            </a:endParaRPr>
          </a:p>
          <a:p>
            <a:pPr algn="l" rtl="0">
              <a:buFont typeface="Arial" pitchFamily="34" charset="0"/>
              <a:buChar char="•"/>
            </a:pPr>
            <a:r>
              <a:rPr lang="en-US" sz="2600" b="1" dirty="0" smtClean="0">
                <a:latin typeface="Times New Roman" pitchFamily="18" charset="0"/>
                <a:cs typeface="Times New Roman" pitchFamily="18" charset="0"/>
              </a:rPr>
              <a:t>  </a:t>
            </a:r>
            <a:r>
              <a:rPr lang="en-US" sz="2600" b="1" dirty="0" err="1" smtClean="0">
                <a:latin typeface="Times New Roman" pitchFamily="18" charset="0"/>
                <a:cs typeface="Times New Roman" pitchFamily="18" charset="0"/>
              </a:rPr>
              <a:t>V</a:t>
            </a:r>
            <a:r>
              <a:rPr lang="en-US" sz="2600" baseline="-25000" dirty="0" err="1" smtClean="0">
                <a:latin typeface="Times New Roman" pitchFamily="18" charset="0"/>
                <a:cs typeface="Times New Roman" pitchFamily="18" charset="0"/>
              </a:rPr>
              <a:t>inf</a:t>
            </a:r>
            <a:r>
              <a:rPr lang="en-US" sz="2600" baseline="-25000" dirty="0" smtClean="0">
                <a:latin typeface="Times New Roman" pitchFamily="18" charset="0"/>
                <a:cs typeface="Times New Roman" pitchFamily="18" charset="0"/>
              </a:rPr>
              <a:t> </a:t>
            </a:r>
            <a:r>
              <a:rPr lang="en-US" sz="2600" b="1" baseline="-25000"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 (ACH * inside volume *1000) /3600</a:t>
            </a:r>
          </a:p>
          <a:p>
            <a:pPr marL="365760" marR="0" lvl="0" indent="-256032" algn="l" defTabSz="914400" rtl="0" eaLnBrk="1" fontAlgn="auto" latinLnBrk="0" hangingPunct="1">
              <a:lnSpc>
                <a:spcPct val="150000"/>
              </a:lnSpc>
              <a:spcBef>
                <a:spcPts val="300"/>
              </a:spcBef>
              <a:spcAft>
                <a:spcPts val="0"/>
              </a:spcAft>
              <a:buClr>
                <a:schemeClr val="accent3"/>
              </a:buClr>
              <a:buSzTx/>
              <a:tabLst/>
              <a:defRPr/>
            </a:pPr>
            <a:endPar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65760" marR="0" lvl="0" indent="-256032" algn="l" defTabSz="914400" rtl="0" eaLnBrk="1" fontAlgn="auto" latinLnBrk="0" hangingPunct="1">
              <a:lnSpc>
                <a:spcPct val="150000"/>
              </a:lnSpc>
              <a:spcBef>
                <a:spcPts val="300"/>
              </a:spcBef>
              <a:spcAft>
                <a:spcPts val="0"/>
              </a:spcAft>
              <a:buClr>
                <a:schemeClr val="accent3"/>
              </a:buClr>
              <a:buSzTx/>
              <a:buFont typeface="Wingdings" pitchFamily="2" charset="2"/>
              <a:buChar char="v"/>
              <a:tabLst/>
              <a:defRPr/>
            </a:pPr>
            <a:r>
              <a:rPr kumimoji="0" lang="en-US" sz="28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Q</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total</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 Q</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s,cond</a:t>
            </a: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8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Q</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s,vent,inf</a:t>
            </a: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r>
              <a:rPr kumimoji="0" lang="en-US" sz="28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Q</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l,vent</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inf</a:t>
            </a:r>
            <a:r>
              <a:rPr lang="en-US" sz="2000" dirty="0" smtClean="0">
                <a:latin typeface="Times New Roman" pitchFamily="18" charset="0"/>
                <a:cs typeface="Times New Roman" pitchFamily="18" charset="0"/>
              </a:rPr>
              <a:t> </a:t>
            </a:r>
            <a:r>
              <a:rPr kumimoji="0" lang="en-US" sz="2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3"/>
          <p:cNvSpPr txBox="1"/>
          <p:nvPr/>
        </p:nvSpPr>
        <p:spPr>
          <a:xfrm>
            <a:off x="1547664" y="620688"/>
            <a:ext cx="6000792"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Heating Load Results</a:t>
            </a:r>
            <a:endParaRPr lang="ar-SA" sz="4000" b="1" dirty="0">
              <a:solidFill>
                <a:srgbClr val="002060"/>
              </a:solidFill>
              <a:latin typeface="Andalus" pitchFamily="18" charset="-78"/>
              <a:cs typeface="Andalus" pitchFamily="18" charset="-78"/>
            </a:endParaRPr>
          </a:p>
        </p:txBody>
      </p:sp>
      <p:graphicFrame>
        <p:nvGraphicFramePr>
          <p:cNvPr id="3" name="Table 2"/>
          <p:cNvGraphicFramePr>
            <a:graphicFrameLocks noGrp="1"/>
          </p:cNvGraphicFramePr>
          <p:nvPr/>
        </p:nvGraphicFramePr>
        <p:xfrm>
          <a:off x="571472" y="1500176"/>
          <a:ext cx="8072493" cy="4500592"/>
        </p:xfrm>
        <a:graphic>
          <a:graphicData uri="http://schemas.openxmlformats.org/drawingml/2006/table">
            <a:tbl>
              <a:tblPr/>
              <a:tblGrid>
                <a:gridCol w="1749778"/>
                <a:gridCol w="1370491"/>
                <a:gridCol w="1605648"/>
                <a:gridCol w="1589212"/>
                <a:gridCol w="1757364"/>
              </a:tblGrid>
              <a:tr h="562574">
                <a:tc>
                  <a:txBody>
                    <a:bodyPr/>
                    <a:lstStyle/>
                    <a:p>
                      <a:pPr algn="ctr">
                        <a:lnSpc>
                          <a:spcPct val="115000"/>
                        </a:lnSpc>
                        <a:spcAft>
                          <a:spcPts val="0"/>
                        </a:spcAft>
                      </a:pPr>
                      <a:r>
                        <a:rPr lang="en-US" sz="2000" b="1" dirty="0">
                          <a:solidFill>
                            <a:srgbClr val="000000"/>
                          </a:solidFill>
                          <a:latin typeface="Times New Roman"/>
                          <a:ea typeface="Times New Roman"/>
                          <a:cs typeface="Arial"/>
                        </a:rPr>
                        <a:t>NO. of Floor</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Qtotal(W)</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Qtotal(KW)</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Qtotal(Ton)</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Qtotal(CFM)</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562574">
                <a:tc>
                  <a:txBody>
                    <a:bodyPr/>
                    <a:lstStyle/>
                    <a:p>
                      <a:pPr algn="ctr">
                        <a:lnSpc>
                          <a:spcPct val="115000"/>
                        </a:lnSpc>
                        <a:spcAft>
                          <a:spcPts val="0"/>
                        </a:spcAft>
                      </a:pPr>
                      <a:r>
                        <a:rPr lang="en-US" sz="2000" b="1" dirty="0">
                          <a:solidFill>
                            <a:srgbClr val="000000"/>
                          </a:solidFill>
                          <a:latin typeface="Times New Roman"/>
                          <a:ea typeface="Times New Roman"/>
                          <a:cs typeface="Arial"/>
                        </a:rPr>
                        <a:t>GF FLOOR</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32624.92</a:t>
                      </a:r>
                      <a:endParaRPr lang="en-US" sz="2000" dirty="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32.62492</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9.321406</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3728.56229</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562574">
                <a:tc>
                  <a:txBody>
                    <a:bodyPr/>
                    <a:lstStyle/>
                    <a:p>
                      <a:pPr algn="ctr">
                        <a:lnSpc>
                          <a:spcPct val="115000"/>
                        </a:lnSpc>
                        <a:spcAft>
                          <a:spcPts val="0"/>
                        </a:spcAft>
                      </a:pPr>
                      <a:r>
                        <a:rPr lang="en-US" sz="2000" b="1">
                          <a:solidFill>
                            <a:srgbClr val="000000"/>
                          </a:solidFill>
                          <a:latin typeface="Times New Roman"/>
                          <a:ea typeface="Times New Roman"/>
                          <a:cs typeface="Arial"/>
                        </a:rPr>
                        <a:t>First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41297.46</a:t>
                      </a:r>
                      <a:endParaRPr lang="en-US" sz="2000" dirty="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41.29746</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11.79927</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4719.70971</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562574">
                <a:tc>
                  <a:txBody>
                    <a:bodyPr/>
                    <a:lstStyle/>
                    <a:p>
                      <a:pPr algn="ctr">
                        <a:lnSpc>
                          <a:spcPct val="115000"/>
                        </a:lnSpc>
                        <a:spcAft>
                          <a:spcPts val="0"/>
                        </a:spcAft>
                      </a:pPr>
                      <a:r>
                        <a:rPr lang="en-US" sz="2000" b="1">
                          <a:solidFill>
                            <a:srgbClr val="000000"/>
                          </a:solidFill>
                          <a:latin typeface="Times New Roman"/>
                          <a:ea typeface="Times New Roman"/>
                          <a:cs typeface="Arial"/>
                        </a:rPr>
                        <a:t>Second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36789.54</a:t>
                      </a:r>
                      <a:endParaRPr lang="en-US" sz="2000" dirty="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36.78954</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10.5113</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4204.51886</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562574">
                <a:tc>
                  <a:txBody>
                    <a:bodyPr/>
                    <a:lstStyle/>
                    <a:p>
                      <a:pPr algn="ctr">
                        <a:lnSpc>
                          <a:spcPct val="115000"/>
                        </a:lnSpc>
                        <a:spcAft>
                          <a:spcPts val="0"/>
                        </a:spcAft>
                      </a:pPr>
                      <a:r>
                        <a:rPr lang="en-US" sz="2000" b="1">
                          <a:solidFill>
                            <a:srgbClr val="000000"/>
                          </a:solidFill>
                          <a:latin typeface="Times New Roman"/>
                          <a:ea typeface="Times New Roman"/>
                          <a:cs typeface="Arial"/>
                        </a:rPr>
                        <a:t>Third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3180.01</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3.18001</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0.908574</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363.429714</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562574">
                <a:tc>
                  <a:txBody>
                    <a:bodyPr/>
                    <a:lstStyle/>
                    <a:p>
                      <a:pPr algn="ctr">
                        <a:lnSpc>
                          <a:spcPct val="115000"/>
                        </a:lnSpc>
                        <a:spcAft>
                          <a:spcPts val="0"/>
                        </a:spcAft>
                      </a:pPr>
                      <a:r>
                        <a:rPr lang="en-US" sz="2000" b="1">
                          <a:solidFill>
                            <a:srgbClr val="000000"/>
                          </a:solidFill>
                          <a:latin typeface="Times New Roman"/>
                          <a:ea typeface="Times New Roman"/>
                          <a:cs typeface="Arial"/>
                        </a:rPr>
                        <a:t>Fourth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5632.9</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5.6329</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1.6094</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643.76</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562574">
                <a:tc>
                  <a:txBody>
                    <a:bodyPr/>
                    <a:lstStyle/>
                    <a:p>
                      <a:pPr algn="ctr">
                        <a:lnSpc>
                          <a:spcPct val="115000"/>
                        </a:lnSpc>
                        <a:spcAft>
                          <a:spcPts val="0"/>
                        </a:spcAft>
                      </a:pPr>
                      <a:r>
                        <a:rPr lang="en-US" sz="2000" b="1">
                          <a:solidFill>
                            <a:srgbClr val="000000"/>
                          </a:solidFill>
                          <a:latin typeface="Times New Roman"/>
                          <a:ea typeface="Times New Roman"/>
                          <a:cs typeface="Arial"/>
                        </a:rPr>
                        <a:t>Top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40849.38</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40.84938</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11.67125</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4668.50057</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562574">
                <a:tc>
                  <a:txBody>
                    <a:bodyPr/>
                    <a:lstStyle/>
                    <a:p>
                      <a:pPr algn="ctr">
                        <a:lnSpc>
                          <a:spcPct val="115000"/>
                        </a:lnSpc>
                        <a:spcAft>
                          <a:spcPts val="0"/>
                        </a:spcAft>
                      </a:pPr>
                      <a:r>
                        <a:rPr lang="en-US" sz="2000" b="1">
                          <a:solidFill>
                            <a:srgbClr val="000000"/>
                          </a:solidFill>
                          <a:latin typeface="Times New Roman"/>
                          <a:ea typeface="Times New Roman"/>
                          <a:cs typeface="Arial"/>
                        </a:rPr>
                        <a:t>TOTAL</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160374.2</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160.37421</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b="1" dirty="0">
                          <a:solidFill>
                            <a:srgbClr val="000000"/>
                          </a:solidFill>
                          <a:latin typeface="Times New Roman"/>
                          <a:ea typeface="Times New Roman"/>
                          <a:cs typeface="Arial"/>
                        </a:rPr>
                        <a:t>45.8212</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b="1" dirty="0">
                          <a:solidFill>
                            <a:srgbClr val="000000"/>
                          </a:solidFill>
                          <a:latin typeface="Times New Roman"/>
                          <a:ea typeface="Times New Roman"/>
                          <a:cs typeface="Arial"/>
                        </a:rPr>
                        <a:t>18328.4811</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1500174"/>
            <a:ext cx="7858180" cy="1687770"/>
          </a:xfrm>
          <a:prstGeom prst="rect">
            <a:avLst/>
          </a:prstGeom>
        </p:spPr>
        <p:txBody>
          <a:bodyPr wrap="square">
            <a:spAutoFit/>
          </a:bodyPr>
          <a:lstStyle/>
          <a:p>
            <a:pPr algn="ctr" eaLnBrk="0" hangingPunct="0">
              <a:lnSpc>
                <a:spcPct val="150000"/>
              </a:lnSpc>
              <a:tabLst>
                <a:tab pos="3616325" algn="l"/>
              </a:tabLst>
            </a:pPr>
            <a:r>
              <a:rPr lang="en-US" sz="2400" b="1" dirty="0" smtClean="0">
                <a:latin typeface="Times New Roman" pitchFamily="18" charset="0"/>
                <a:ea typeface="Calibri" pitchFamily="34" charset="0"/>
                <a:cs typeface="Times New Roman" pitchFamily="18" charset="0"/>
              </a:rPr>
              <a:t>The boiler is the main source of heating process, selection of boiler depends on its capacity. selection of boilers from </a:t>
            </a:r>
            <a:r>
              <a:rPr lang="en-US" sz="2400" dirty="0" smtClean="0">
                <a:solidFill>
                  <a:srgbClr val="FF0000"/>
                </a:solidFill>
                <a:ea typeface="Calibri" pitchFamily="34" charset="0"/>
                <a:cs typeface="Times New Roman" pitchFamily="18" charset="0"/>
              </a:rPr>
              <a:t>De Dietrich </a:t>
            </a:r>
            <a:r>
              <a:rPr lang="en-US" sz="2400" b="1" dirty="0" smtClean="0">
                <a:latin typeface="Times New Roman" pitchFamily="18" charset="0"/>
                <a:ea typeface="Calibri" pitchFamily="34" charset="0"/>
                <a:cs typeface="Times New Roman" pitchFamily="18" charset="0"/>
              </a:rPr>
              <a:t>company.</a:t>
            </a:r>
            <a:endParaRPr lang="en-US" sz="2400" b="1" dirty="0">
              <a:latin typeface="Times New Roman" pitchFamily="18" charset="0"/>
              <a:ea typeface="Calibri" pitchFamily="34" charset="0"/>
              <a:cs typeface="Times New Roman" pitchFamily="18" charset="0"/>
            </a:endParaRPr>
          </a:p>
        </p:txBody>
      </p:sp>
      <p:sp>
        <p:nvSpPr>
          <p:cNvPr id="3" name="Rectangle 2"/>
          <p:cNvSpPr>
            <a:spLocks noChangeArrowheads="1"/>
          </p:cNvSpPr>
          <p:nvPr/>
        </p:nvSpPr>
        <p:spPr bwMode="auto">
          <a:xfrm>
            <a:off x="0" y="3357562"/>
            <a:ext cx="8929687" cy="2159950"/>
          </a:xfrm>
          <a:prstGeom prst="rect">
            <a:avLst/>
          </a:prstGeom>
          <a:noFill/>
          <a:ln w="9525">
            <a:noFill/>
            <a:miter lim="800000"/>
            <a:headEnd/>
            <a:tailEnd/>
          </a:ln>
        </p:spPr>
        <p:txBody>
          <a:bodyPr anchor="ctr">
            <a:spAutoFit/>
          </a:bodyPr>
          <a:lstStyle/>
          <a:p>
            <a:pPr algn="ctr" eaLnBrk="0" hangingPunct="0">
              <a:lnSpc>
                <a:spcPct val="150000"/>
              </a:lnSpc>
              <a:tabLst>
                <a:tab pos="3616325" algn="l"/>
              </a:tabLst>
            </a:pPr>
            <a:r>
              <a:rPr lang="en-US" sz="2400" b="1" dirty="0">
                <a:latin typeface="Times New Roman" pitchFamily="18" charset="0"/>
              </a:rPr>
              <a:t>The total amount of heat in our project equal to </a:t>
            </a:r>
            <a:r>
              <a:rPr lang="en-US" sz="2400" b="1" dirty="0" smtClean="0">
                <a:solidFill>
                  <a:srgbClr val="7030A0"/>
                </a:solidFill>
                <a:latin typeface="Times New Roman" pitchFamily="18" charset="0"/>
              </a:rPr>
              <a:t>160.37 </a:t>
            </a:r>
            <a:r>
              <a:rPr lang="en-US" sz="2400" b="1" dirty="0">
                <a:solidFill>
                  <a:srgbClr val="7030A0"/>
                </a:solidFill>
                <a:latin typeface="Times New Roman" pitchFamily="18" charset="0"/>
              </a:rPr>
              <a:t>KW</a:t>
            </a:r>
            <a:r>
              <a:rPr lang="en-US" sz="2400" b="1" dirty="0">
                <a:latin typeface="Times New Roman" pitchFamily="18" charset="0"/>
              </a:rPr>
              <a:t>. Use catalog of boilers then the suitable boiler is that of type </a:t>
            </a:r>
            <a:r>
              <a:rPr lang="en-US" sz="2400" b="1" dirty="0">
                <a:solidFill>
                  <a:srgbClr val="FF5050"/>
                </a:solidFill>
                <a:latin typeface="Times New Roman" pitchFamily="18" charset="0"/>
                <a:cs typeface="Times New Roman" pitchFamily="18" charset="0"/>
              </a:rPr>
              <a:t>GT330 DIEMATIC- m</a:t>
            </a:r>
            <a:r>
              <a:rPr lang="en-US" sz="2400" b="1" baseline="30000" dirty="0">
                <a:solidFill>
                  <a:srgbClr val="FF5050"/>
                </a:solidFill>
                <a:latin typeface="Times New Roman" pitchFamily="18" charset="0"/>
                <a:cs typeface="Times New Roman" pitchFamily="18" charset="0"/>
              </a:rPr>
              <a:t>3</a:t>
            </a:r>
            <a:r>
              <a:rPr lang="en-US" sz="2400" b="1" dirty="0">
                <a:solidFill>
                  <a:srgbClr val="FF5050"/>
                </a:solidFill>
                <a:latin typeface="Times New Roman" pitchFamily="18" charset="0"/>
                <a:cs typeface="Times New Roman" pitchFamily="18" charset="0"/>
              </a:rPr>
              <a:t> </a:t>
            </a:r>
            <a:r>
              <a:rPr lang="en-US" sz="2400" dirty="0">
                <a:latin typeface="Times New Roman" pitchFamily="18" charset="0"/>
                <a:cs typeface="Times New Roman" pitchFamily="18" charset="0"/>
              </a:rPr>
              <a:t>.</a:t>
            </a:r>
          </a:p>
          <a:p>
            <a:pPr algn="ctr" eaLnBrk="0" hangingPunct="0">
              <a:lnSpc>
                <a:spcPct val="150000"/>
              </a:lnSpc>
              <a:tabLst>
                <a:tab pos="3616325" algn="l"/>
              </a:tabLst>
            </a:pPr>
            <a:endParaRPr lang="en-US" sz="20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428736"/>
            <a:ext cx="8136904" cy="5239484"/>
          </a:xfrm>
        </p:spPr>
        <p:txBody>
          <a:bodyPr>
            <a:normAutofit fontScale="77500" lnSpcReduction="20000"/>
          </a:bodyPr>
          <a:lstStyle/>
          <a:p>
            <a:pPr algn="l">
              <a:buNone/>
            </a:pPr>
            <a:r>
              <a:rPr lang="en-US" sz="4600" b="1" dirty="0" smtClean="0">
                <a:effectLst>
                  <a:outerShdw blurRad="50800" dist="38100" dir="2700000" algn="tl" rotWithShape="0">
                    <a:prstClr val="black">
                      <a:alpha val="40000"/>
                    </a:prstClr>
                  </a:outerShdw>
                </a:effectLst>
                <a:latin typeface="Andalus" pitchFamily="18" charset="-78"/>
                <a:cs typeface="Andalus" pitchFamily="18" charset="-78"/>
              </a:rPr>
              <a:t>Cooling load calculated at summer season.</a:t>
            </a:r>
          </a:p>
          <a:p>
            <a:pPr algn="l">
              <a:buNone/>
            </a:pPr>
            <a:r>
              <a:rPr lang="en-US" sz="4600" b="1" dirty="0" smtClean="0">
                <a:effectLst>
                  <a:outerShdw blurRad="50800" dist="38100" dir="2700000" algn="tl" rotWithShape="0">
                    <a:prstClr val="black">
                      <a:alpha val="40000"/>
                    </a:prstClr>
                  </a:outerShdw>
                </a:effectLst>
                <a:latin typeface="Andalus" pitchFamily="18" charset="-78"/>
                <a:cs typeface="Andalus" pitchFamily="18" charset="-78"/>
              </a:rPr>
              <a:t>Cooling design conditions (in summer):</a:t>
            </a:r>
          </a:p>
          <a:p>
            <a:pPr algn="ctr">
              <a:buNone/>
            </a:pPr>
            <a:endParaRPr lang="en-US" b="1" dirty="0" smtClean="0">
              <a:latin typeface="Times New Roman" pitchFamily="18" charset="0"/>
              <a:cs typeface="Times New Roman" pitchFamily="18" charset="0"/>
            </a:endParaRPr>
          </a:p>
          <a:p>
            <a:pPr algn="l">
              <a:lnSpc>
                <a:spcPct val="150000"/>
              </a:lnSpc>
              <a:buNone/>
            </a:pPr>
            <a:r>
              <a:rPr lang="en-US" b="1" dirty="0" smtClean="0">
                <a:latin typeface="Times New Roman" pitchFamily="18" charset="0"/>
                <a:cs typeface="Times New Roman" pitchFamily="18" charset="0"/>
              </a:rPr>
              <a:t>Outside temperature (T</a:t>
            </a:r>
            <a:r>
              <a:rPr lang="en-US" sz="2400" b="1"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 be 31.9˚C.</a:t>
            </a:r>
          </a:p>
          <a:p>
            <a:pPr algn="l">
              <a:lnSpc>
                <a:spcPct val="150000"/>
              </a:lnSpc>
              <a:buNone/>
            </a:pPr>
            <a:r>
              <a:rPr lang="en-US" b="1" dirty="0" smtClean="0">
                <a:latin typeface="Times New Roman" pitchFamily="18" charset="0"/>
                <a:cs typeface="Times New Roman" pitchFamily="18" charset="0"/>
              </a:rPr>
              <a:t>Inside temperature (T</a:t>
            </a:r>
            <a:r>
              <a:rPr lang="en-US" sz="2000" b="1" dirty="0" smtClean="0">
                <a:latin typeface="Times New Roman" pitchFamily="18" charset="0"/>
                <a:cs typeface="Times New Roman" pitchFamily="18" charset="0"/>
              </a:rPr>
              <a:t>i</a:t>
            </a:r>
            <a:r>
              <a:rPr lang="en-US" b="1" dirty="0" smtClean="0">
                <a:latin typeface="Times New Roman" pitchFamily="18" charset="0"/>
                <a:cs typeface="Times New Roman" pitchFamily="18" charset="0"/>
              </a:rPr>
              <a:t>) be 24 ˚C.</a:t>
            </a:r>
          </a:p>
          <a:p>
            <a:pPr algn="l">
              <a:lnSpc>
                <a:spcPct val="150000"/>
              </a:lnSpc>
              <a:buNone/>
            </a:pPr>
            <a:r>
              <a:rPr lang="en-US" b="1" dirty="0" smtClean="0">
                <a:latin typeface="Times New Roman" pitchFamily="18" charset="0"/>
                <a:cs typeface="Times New Roman" pitchFamily="18" charset="0"/>
              </a:rPr>
              <a:t>Outside Relative humidity (Ф</a:t>
            </a:r>
            <a:r>
              <a:rPr lang="en-US" b="1" baseline="-25000"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 is 44%.</a:t>
            </a:r>
          </a:p>
          <a:p>
            <a:pPr algn="l">
              <a:lnSpc>
                <a:spcPct val="150000"/>
              </a:lnSpc>
              <a:buNone/>
            </a:pPr>
            <a:r>
              <a:rPr lang="en-US" b="1" dirty="0" smtClean="0">
                <a:latin typeface="Times New Roman" pitchFamily="18" charset="0"/>
                <a:cs typeface="Times New Roman" pitchFamily="18" charset="0"/>
              </a:rPr>
              <a:t>Inside Relative humidity (Ф</a:t>
            </a:r>
            <a:r>
              <a:rPr lang="en-US" b="1" baseline="-25000" dirty="0" smtClean="0">
                <a:latin typeface="Times New Roman" pitchFamily="18" charset="0"/>
                <a:cs typeface="Times New Roman" pitchFamily="18" charset="0"/>
              </a:rPr>
              <a:t>i</a:t>
            </a:r>
            <a:r>
              <a:rPr lang="en-US" b="1" dirty="0" smtClean="0">
                <a:latin typeface="Times New Roman" pitchFamily="18" charset="0"/>
                <a:cs typeface="Times New Roman" pitchFamily="18" charset="0"/>
              </a:rPr>
              <a:t>) is 50%.</a:t>
            </a:r>
          </a:p>
          <a:p>
            <a:pPr algn="l">
              <a:lnSpc>
                <a:spcPct val="150000"/>
              </a:lnSpc>
              <a:buNone/>
            </a:pPr>
            <a:r>
              <a:rPr lang="en-US" b="1" dirty="0" smtClean="0">
                <a:latin typeface="Times New Roman" pitchFamily="18" charset="0"/>
                <a:cs typeface="Times New Roman" pitchFamily="18" charset="0"/>
              </a:rPr>
              <a:t>Outside Moisture content (W</a:t>
            </a:r>
            <a:r>
              <a:rPr lang="en-US" b="1" baseline="-25000"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 is 12.5 g of water/ Kg of dry air.</a:t>
            </a:r>
          </a:p>
          <a:p>
            <a:pPr algn="l">
              <a:lnSpc>
                <a:spcPct val="150000"/>
              </a:lnSpc>
              <a:buNone/>
            </a:pPr>
            <a:r>
              <a:rPr lang="en-US" b="1" dirty="0" smtClean="0">
                <a:latin typeface="Times New Roman" pitchFamily="18" charset="0"/>
                <a:cs typeface="Times New Roman" pitchFamily="18" charset="0"/>
              </a:rPr>
              <a:t>Inside Moisture content (W</a:t>
            </a:r>
            <a:r>
              <a:rPr lang="en-US" b="1" baseline="-25000" dirty="0" smtClean="0">
                <a:latin typeface="Times New Roman" pitchFamily="18" charset="0"/>
                <a:cs typeface="Times New Roman" pitchFamily="18" charset="0"/>
              </a:rPr>
              <a:t>i</a:t>
            </a:r>
            <a:r>
              <a:rPr lang="en-US" b="1" dirty="0" smtClean="0">
                <a:latin typeface="Times New Roman" pitchFamily="18" charset="0"/>
                <a:cs typeface="Times New Roman" pitchFamily="18" charset="0"/>
              </a:rPr>
              <a:t>) is 9.4 g of water/ Kg of dry air.</a:t>
            </a:r>
          </a:p>
          <a:p>
            <a:pPr algn="l">
              <a:lnSpc>
                <a:spcPct val="150000"/>
              </a:lnSpc>
              <a:buNone/>
            </a:pPr>
            <a:r>
              <a:rPr lang="en-US" b="1" dirty="0" smtClean="0">
                <a:latin typeface="Times New Roman" pitchFamily="18" charset="0"/>
                <a:cs typeface="Times New Roman" pitchFamily="18" charset="0"/>
              </a:rPr>
              <a:t>The wind speed at SALFEET is (10.5 m/s). </a:t>
            </a:r>
          </a:p>
          <a:p>
            <a:pPr algn="l">
              <a:buNone/>
            </a:pPr>
            <a:endParaRPr lang="en-US" dirty="0"/>
          </a:p>
        </p:txBody>
      </p:sp>
      <p:sp>
        <p:nvSpPr>
          <p:cNvPr id="4" name="مربع نص 3"/>
          <p:cNvSpPr txBox="1"/>
          <p:nvPr/>
        </p:nvSpPr>
        <p:spPr>
          <a:xfrm>
            <a:off x="1403648" y="548680"/>
            <a:ext cx="5744680"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Cooling Load calculation </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752" y="980728"/>
            <a:ext cx="6163803" cy="523220"/>
          </a:xfrm>
          <a:prstGeom prst="rect">
            <a:avLst/>
          </a:prstGeom>
        </p:spPr>
        <p:txBody>
          <a:bodyPr wrap="none">
            <a:spAutoFit/>
          </a:bodyPr>
          <a:lstStyle/>
          <a:p>
            <a:pPr algn="r" rtl="0">
              <a:buFont typeface="Wingdings" pitchFamily="2" charset="2"/>
              <a:buChar char="q"/>
            </a:pPr>
            <a:r>
              <a:rPr lang="en-US" sz="2800" b="1" dirty="0" smtClean="0">
                <a:latin typeface="Times New Roman" pitchFamily="18" charset="0"/>
                <a:cs typeface="Times New Roman" pitchFamily="18" charset="0"/>
              </a:rPr>
              <a:t>  Cooling loads classified by Source : </a:t>
            </a:r>
            <a:endParaRPr lang="en-US" sz="2800" dirty="0"/>
          </a:p>
        </p:txBody>
      </p:sp>
      <p:sp>
        <p:nvSpPr>
          <p:cNvPr id="5" name="Rectangle 4"/>
          <p:cNvSpPr/>
          <p:nvPr/>
        </p:nvSpPr>
        <p:spPr>
          <a:xfrm>
            <a:off x="827584" y="1772816"/>
            <a:ext cx="7056784" cy="4893647"/>
          </a:xfrm>
          <a:prstGeom prst="rect">
            <a:avLst/>
          </a:prstGeom>
        </p:spPr>
        <p:txBody>
          <a:bodyPr wrap="square">
            <a:spAutoFit/>
          </a:bodyPr>
          <a:lstStyle/>
          <a:p>
            <a:pPr lvl="0" algn="l"/>
            <a:r>
              <a:rPr lang="en-US" sz="2400" b="1" dirty="0" smtClean="0">
                <a:latin typeface="Times New Roman" pitchFamily="18" charset="0"/>
                <a:cs typeface="Times New Roman" pitchFamily="18" charset="0"/>
              </a:rPr>
              <a:t>Heat transfer (gain) through the building skin by conduction, as a result of the outdoor – indoor temperature difference.</a:t>
            </a:r>
          </a:p>
          <a:p>
            <a:pPr lvl="0" algn="l">
              <a:buNone/>
            </a:pPr>
            <a:endParaRPr lang="en-US" sz="2400" b="1" dirty="0" smtClean="0">
              <a:latin typeface="Times New Roman" pitchFamily="18" charset="0"/>
              <a:cs typeface="Times New Roman" pitchFamily="18" charset="0"/>
            </a:endParaRPr>
          </a:p>
          <a:p>
            <a:pPr lvl="0" algn="l"/>
            <a:r>
              <a:rPr lang="en-US" sz="2400" b="1" dirty="0" smtClean="0">
                <a:latin typeface="Times New Roman" pitchFamily="18" charset="0"/>
                <a:cs typeface="Times New Roman" pitchFamily="18" charset="0"/>
              </a:rPr>
              <a:t>Solar heat gain (radiation) through glass or other transparent materials.</a:t>
            </a:r>
          </a:p>
          <a:p>
            <a:pPr lvl="0" algn="l">
              <a:buNone/>
            </a:pPr>
            <a:endParaRPr lang="en-US" sz="2400" b="1" dirty="0" smtClean="0">
              <a:latin typeface="Times New Roman" pitchFamily="18" charset="0"/>
              <a:cs typeface="Times New Roman" pitchFamily="18" charset="0"/>
            </a:endParaRPr>
          </a:p>
          <a:p>
            <a:pPr lvl="0" algn="l"/>
            <a:r>
              <a:rPr lang="en-US" sz="2400" b="1" dirty="0" smtClean="0">
                <a:latin typeface="Times New Roman" pitchFamily="18" charset="0"/>
                <a:cs typeface="Times New Roman" pitchFamily="18" charset="0"/>
              </a:rPr>
              <a:t>Heat gains from Ventilation air and/or infiltration or outside air.</a:t>
            </a:r>
          </a:p>
          <a:p>
            <a:pPr lvl="0" algn="l">
              <a:buNone/>
            </a:pPr>
            <a:endParaRPr lang="en-US" sz="2400" b="1" dirty="0" smtClean="0">
              <a:latin typeface="Times New Roman" pitchFamily="18" charset="0"/>
              <a:cs typeface="Times New Roman" pitchFamily="18" charset="0"/>
            </a:endParaRPr>
          </a:p>
          <a:p>
            <a:pPr lvl="0" algn="l"/>
            <a:r>
              <a:rPr lang="en-US" sz="2400" b="1" dirty="0" smtClean="0">
                <a:latin typeface="Times New Roman" pitchFamily="18" charset="0"/>
                <a:cs typeface="Times New Roman" pitchFamily="18" charset="0"/>
              </a:rPr>
              <a:t>Internal heat gain by occupants, light, appliances, and machinery.</a:t>
            </a:r>
          </a:p>
          <a:p>
            <a:pPr>
              <a:buNone/>
            </a:pPr>
            <a:endParaRPr lang="ar-SA" sz="2400"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15616" y="692696"/>
            <a:ext cx="6768752"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Cooling load Equations </a:t>
            </a:r>
            <a:endParaRPr lang="ar-SA" sz="4000" b="1" dirty="0">
              <a:solidFill>
                <a:srgbClr val="002060"/>
              </a:solidFill>
              <a:latin typeface="Andalus" pitchFamily="18" charset="-78"/>
              <a:cs typeface="Andalus" pitchFamily="18" charset="-78"/>
            </a:endParaRPr>
          </a:p>
        </p:txBody>
      </p:sp>
      <p:sp>
        <p:nvSpPr>
          <p:cNvPr id="6" name="Rectangle 5"/>
          <p:cNvSpPr/>
          <p:nvPr/>
        </p:nvSpPr>
        <p:spPr>
          <a:xfrm>
            <a:off x="539552" y="1844824"/>
            <a:ext cx="7776864" cy="4708981"/>
          </a:xfrm>
          <a:prstGeom prst="rect">
            <a:avLst/>
          </a:prstGeom>
        </p:spPr>
        <p:txBody>
          <a:bodyPr wrap="square">
            <a:spAutoFit/>
          </a:bodyPr>
          <a:lstStyle/>
          <a:p>
            <a:pPr algn="l" rtl="0">
              <a:buNone/>
            </a:pPr>
            <a:r>
              <a:rPr lang="en-US" sz="2000" b="1" dirty="0" smtClean="0">
                <a:latin typeface="Times New Roman" pitchFamily="18" charset="0"/>
                <a:cs typeface="Times New Roman" pitchFamily="18" charset="0"/>
              </a:rPr>
              <a:t> 1 ) For ceiling :</a:t>
            </a:r>
          </a:p>
          <a:p>
            <a:pPr algn="l" rtl="0">
              <a:buNone/>
            </a:pPr>
            <a:endParaRPr lang="en-US" sz="2000" dirty="0" smtClean="0">
              <a:latin typeface="Times New Roman" pitchFamily="18" charset="0"/>
              <a:cs typeface="Times New Roman" pitchFamily="18" charset="0"/>
            </a:endParaRPr>
          </a:p>
          <a:p>
            <a:pPr algn="l" rtl="0">
              <a:buNone/>
            </a:pPr>
            <a:r>
              <a:rPr lang="en-US" sz="2000" b="1" dirty="0" smtClean="0">
                <a:latin typeface="Times New Roman" pitchFamily="18" charset="0"/>
                <a:cs typeface="Times New Roman" pitchFamily="18" charset="0"/>
              </a:rPr>
              <a:t>Q=U*A*(CLTD)</a:t>
            </a:r>
            <a:r>
              <a:rPr lang="en-US" sz="2000" b="1" baseline="-25000" dirty="0" err="1" smtClean="0">
                <a:latin typeface="Times New Roman" pitchFamily="18" charset="0"/>
                <a:cs typeface="Times New Roman" pitchFamily="18" charset="0"/>
              </a:rPr>
              <a:t>corr</a:t>
            </a:r>
            <a:r>
              <a:rPr lang="en-US" sz="2000" b="1" baseline="-25000" dirty="0" smtClean="0">
                <a:latin typeface="Times New Roman" pitchFamily="18" charset="0"/>
                <a:cs typeface="Times New Roman" pitchFamily="18" charset="0"/>
              </a:rPr>
              <a:t/>
            </a:r>
            <a:br>
              <a:rPr lang="en-US" sz="2000" b="1" baseline="-25000" dirty="0" smtClean="0">
                <a:latin typeface="Times New Roman" pitchFamily="18" charset="0"/>
                <a:cs typeface="Times New Roman" pitchFamily="18" charset="0"/>
              </a:rPr>
            </a:br>
            <a:r>
              <a:rPr lang="en-US" sz="2000" b="1" u="sng" dirty="0" smtClean="0">
                <a:latin typeface="Times New Roman" pitchFamily="18" charset="0"/>
                <a:cs typeface="Times New Roman" pitchFamily="18" charset="0"/>
              </a:rPr>
              <a:t>Where:</a:t>
            </a: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endParaRPr lang="en-US" sz="2000" b="1" dirty="0" smtClean="0">
              <a:latin typeface="Times New Roman" pitchFamily="18" charset="0"/>
              <a:cs typeface="Times New Roman" pitchFamily="18" charset="0"/>
            </a:endParaRPr>
          </a:p>
          <a:p>
            <a:pPr algn="l" rtl="0">
              <a:buNone/>
            </a:pPr>
            <a:r>
              <a:rPr lang="en-US" sz="2000" b="1" dirty="0" smtClean="0">
                <a:latin typeface="Times New Roman" pitchFamily="18" charset="0"/>
                <a:cs typeface="Times New Roman" pitchFamily="18" charset="0"/>
              </a:rPr>
              <a:t>(CLTD)</a:t>
            </a:r>
            <a:r>
              <a:rPr lang="en-US" sz="2000" b="1" baseline="-25000" dirty="0" err="1" smtClean="0">
                <a:latin typeface="Times New Roman" pitchFamily="18" charset="0"/>
                <a:cs typeface="Times New Roman" pitchFamily="18" charset="0"/>
              </a:rPr>
              <a:t>corr</a:t>
            </a:r>
            <a:r>
              <a:rPr lang="en-US" sz="2000" b="1" dirty="0" smtClean="0">
                <a:latin typeface="Times New Roman" pitchFamily="18" charset="0"/>
                <a:cs typeface="Times New Roman" pitchFamily="18" charset="0"/>
              </a:rPr>
              <a:t> =</a:t>
            </a:r>
            <a:r>
              <a:rPr lang="en-US" sz="2000" b="1" baseline="-25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(CLTD + LM) K + (25.5 – Ti )+  (To – 29.4)</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t>
            </a:r>
            <a:br>
              <a:rPr lang="en-US" sz="2000" b="1" dirty="0" smtClean="0">
                <a:latin typeface="Times New Roman" pitchFamily="18" charset="0"/>
                <a:cs typeface="Times New Roman" pitchFamily="18" charset="0"/>
              </a:rPr>
            </a:br>
            <a:r>
              <a:rPr lang="en-US" sz="2000" b="1" u="sng" dirty="0" smtClean="0">
                <a:latin typeface="Times New Roman" pitchFamily="18" charset="0"/>
                <a:cs typeface="Times New Roman" pitchFamily="18" charset="0"/>
              </a:rPr>
              <a:t>Where :</a:t>
            </a: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CLTD: cooling load factor</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K:color factor:</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K=1 dark color</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K=0.5 light color</a:t>
            </a:r>
            <a:endParaRPr lang="ar-SA" sz="20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83568" y="1052736"/>
            <a:ext cx="7927032" cy="5043264"/>
          </a:xfrm>
        </p:spPr>
        <p:txBody>
          <a:bodyPr>
            <a:normAutofit fontScale="70000" lnSpcReduction="20000"/>
          </a:bodyPr>
          <a:lstStyle/>
          <a:p>
            <a:pPr>
              <a:buNone/>
            </a:pPr>
            <a:r>
              <a:rPr lang="en-US" sz="3200" b="1" dirty="0" smtClean="0">
                <a:latin typeface="Times New Roman" pitchFamily="18" charset="0"/>
                <a:cs typeface="Times New Roman" pitchFamily="18" charset="0"/>
              </a:rPr>
              <a:t>2) For  walls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Q=U*A*(CLTD)</a:t>
            </a:r>
            <a:r>
              <a:rPr lang="en-US" sz="3200" b="1" baseline="-25000" dirty="0" err="1" smtClean="0">
                <a:latin typeface="Times New Roman" pitchFamily="18" charset="0"/>
                <a:cs typeface="Times New Roman" pitchFamily="18" charset="0"/>
              </a:rPr>
              <a:t>corr</a:t>
            </a:r>
            <a:r>
              <a:rPr lang="en-US" sz="3200" b="1" baseline="-25000" dirty="0" smtClean="0">
                <a:latin typeface="Times New Roman" pitchFamily="18" charset="0"/>
                <a:cs typeface="Times New Roman" pitchFamily="18" charset="0"/>
              </a:rPr>
              <a:t/>
            </a:r>
            <a:br>
              <a:rPr lang="en-US" sz="3200" b="1" baseline="-25000"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u="sng" dirty="0" smtClean="0">
                <a:latin typeface="Times New Roman" pitchFamily="18" charset="0"/>
                <a:cs typeface="Times New Roman" pitchFamily="18" charset="0"/>
              </a:rPr>
              <a:t>Where:</a:t>
            </a: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(CLTD)</a:t>
            </a:r>
            <a:r>
              <a:rPr lang="en-US" sz="3200" b="1" baseline="-25000" dirty="0" err="1" smtClean="0">
                <a:latin typeface="Times New Roman" pitchFamily="18" charset="0"/>
                <a:cs typeface="Times New Roman" pitchFamily="18" charset="0"/>
              </a:rPr>
              <a:t>corr</a:t>
            </a:r>
            <a:r>
              <a:rPr lang="en-US" sz="3200" b="1" dirty="0" smtClean="0">
                <a:latin typeface="Times New Roman" pitchFamily="18" charset="0"/>
                <a:cs typeface="Times New Roman" pitchFamily="18" charset="0"/>
              </a:rPr>
              <a:t> =(CLTD + LM) K + (25.5 – Ti )+  (To – 29.4)</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u="sng" dirty="0" smtClean="0">
                <a:latin typeface="Times New Roman" pitchFamily="18" charset="0"/>
                <a:cs typeface="Times New Roman" pitchFamily="18" charset="0"/>
              </a:rPr>
              <a:t>Where :</a:t>
            </a: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CLTD: cooling load factor</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K:color factor: K=1 dark color</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K=0.83 medium color</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K=0.5 light color</a:t>
            </a:r>
            <a:endParaRPr lang="ar-SA"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11560" y="1196752"/>
            <a:ext cx="8075240" cy="5158808"/>
          </a:xfrm>
        </p:spPr>
        <p:txBody>
          <a:bodyPr>
            <a:normAutofit fontScale="70000" lnSpcReduction="20000"/>
          </a:bodyPr>
          <a:lstStyle/>
          <a:p>
            <a:pPr>
              <a:buNone/>
            </a:pPr>
            <a:r>
              <a:rPr lang="en-US" sz="3200" b="1" dirty="0" smtClean="0">
                <a:latin typeface="Times New Roman" pitchFamily="18" charset="0"/>
                <a:cs typeface="Times New Roman" pitchFamily="18" charset="0"/>
              </a:rPr>
              <a:t>3)For  glass :</a:t>
            </a:r>
            <a:br>
              <a:rPr lang="en-US" sz="3200" b="1"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b="1" u="sng" dirty="0" smtClean="0">
                <a:latin typeface="Times New Roman" pitchFamily="18" charset="0"/>
                <a:cs typeface="Times New Roman" pitchFamily="18" charset="0"/>
              </a:rPr>
              <a:t>Heat transmitted through glass</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Q=A*(SHG)*(SC)*(CLF)</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SHG: solar heat gain</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SC: shading coefficient</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CLF: cooling load factor</a:t>
            </a:r>
          </a:p>
          <a:p>
            <a:pPr>
              <a:buNone/>
            </a:pP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b="1" u="sng" dirty="0" smtClean="0">
                <a:latin typeface="Times New Roman" pitchFamily="18" charset="0"/>
                <a:cs typeface="Times New Roman" pitchFamily="18" charset="0"/>
              </a:rPr>
              <a:t>Convection heat gain:</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Q=U*A*(CLTD)</a:t>
            </a:r>
            <a:r>
              <a:rPr lang="en-US" sz="3200" b="1" baseline="-25000" dirty="0" err="1" smtClean="0">
                <a:latin typeface="Times New Roman" pitchFamily="18" charset="0"/>
                <a:cs typeface="Times New Roman" pitchFamily="18" charset="0"/>
              </a:rPr>
              <a:t>corr</a:t>
            </a:r>
            <a:r>
              <a:rPr lang="en-US" sz="3200" b="1" baseline="-25000" dirty="0" smtClean="0">
                <a:latin typeface="Times New Roman" pitchFamily="18" charset="0"/>
                <a:cs typeface="Times New Roman" pitchFamily="18" charset="0"/>
              </a:rPr>
              <a:t/>
            </a:r>
            <a:br>
              <a:rPr lang="en-US" sz="3200" b="1" baseline="-25000"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(CLTD)</a:t>
            </a:r>
            <a:r>
              <a:rPr lang="en-US" sz="3200" b="1" baseline="-25000" dirty="0" err="1" smtClean="0">
                <a:latin typeface="Times New Roman" pitchFamily="18" charset="0"/>
                <a:cs typeface="Times New Roman" pitchFamily="18" charset="0"/>
              </a:rPr>
              <a:t>corr</a:t>
            </a:r>
            <a:r>
              <a:rPr lang="en-US" sz="3200" b="1" dirty="0" smtClean="0">
                <a:latin typeface="Times New Roman" pitchFamily="18" charset="0"/>
                <a:cs typeface="Times New Roman" pitchFamily="18" charset="0"/>
              </a:rPr>
              <a:t> =  (CLTD)+(25.5 – Ti )+ (To – 29.4)</a:t>
            </a:r>
            <a:endParaRPr lang="ar-SA"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620688"/>
            <a:ext cx="8686800" cy="841248"/>
          </a:xfrm>
        </p:spPr>
        <p:txBody>
          <a:bodyPr>
            <a:normAutofit fontScale="90000"/>
          </a:bodyPr>
          <a:lstStyle/>
          <a:p>
            <a:r>
              <a:rPr lang="en-US" sz="4400" b="1" dirty="0" smtClean="0">
                <a:solidFill>
                  <a:srgbClr val="002060"/>
                </a:solidFill>
                <a:latin typeface="Andalus" pitchFamily="18" charset="-78"/>
                <a:cs typeface="Andalus" pitchFamily="18" charset="-78"/>
              </a:rPr>
              <a:t>Under</a:t>
            </a:r>
            <a:r>
              <a:rPr lang="en-US" b="1" dirty="0" smtClean="0"/>
              <a:t> </a:t>
            </a:r>
            <a:r>
              <a:rPr lang="en-US" sz="4400" b="1" dirty="0" smtClean="0">
                <a:solidFill>
                  <a:srgbClr val="002060"/>
                </a:solidFill>
                <a:latin typeface="Andalus" pitchFamily="18" charset="-78"/>
                <a:cs typeface="Andalus" pitchFamily="18" charset="-78"/>
              </a:rPr>
              <a:t>floor</a:t>
            </a:r>
            <a:r>
              <a:rPr lang="en-US" b="1" dirty="0" smtClean="0"/>
              <a:t> </a:t>
            </a:r>
            <a:r>
              <a:rPr lang="en-US" sz="4400" b="1" dirty="0" smtClean="0">
                <a:solidFill>
                  <a:srgbClr val="002060"/>
                </a:solidFill>
                <a:latin typeface="Andalus" pitchFamily="18" charset="-78"/>
                <a:cs typeface="Andalus" pitchFamily="18" charset="-78"/>
              </a:rPr>
              <a:t>radiant</a:t>
            </a:r>
            <a:r>
              <a:rPr lang="en-US" b="1" dirty="0" smtClean="0"/>
              <a:t> </a:t>
            </a:r>
            <a:r>
              <a:rPr lang="en-US" sz="4400" b="1" dirty="0" smtClean="0">
                <a:solidFill>
                  <a:srgbClr val="002060"/>
                </a:solidFill>
                <a:latin typeface="Andalus" pitchFamily="18" charset="-78"/>
                <a:cs typeface="Andalus" pitchFamily="18" charset="-78"/>
              </a:rPr>
              <a:t>cooling</a:t>
            </a:r>
            <a:r>
              <a:rPr lang="en-US" b="1" dirty="0" smtClean="0"/>
              <a:t> </a:t>
            </a:r>
            <a:r>
              <a:rPr lang="en-US" sz="4400" b="1" dirty="0" smtClean="0">
                <a:solidFill>
                  <a:srgbClr val="002060"/>
                </a:solidFill>
                <a:latin typeface="Andalus" pitchFamily="18" charset="-78"/>
                <a:cs typeface="Andalus" pitchFamily="18" charset="-78"/>
              </a:rPr>
              <a:t>system</a:t>
            </a:r>
            <a:r>
              <a:rPr lang="en-US" dirty="0" smtClean="0"/>
              <a:t/>
            </a:r>
            <a:br>
              <a:rPr lang="en-US" dirty="0" smtClean="0"/>
            </a:br>
            <a:endParaRPr lang="ar-SA" dirty="0"/>
          </a:p>
        </p:txBody>
      </p:sp>
      <p:sp>
        <p:nvSpPr>
          <p:cNvPr id="20481" name="Rectangle 1"/>
          <p:cNvSpPr>
            <a:spLocks noChangeArrowheads="1"/>
          </p:cNvSpPr>
          <p:nvPr/>
        </p:nvSpPr>
        <p:spPr bwMode="auto">
          <a:xfrm>
            <a:off x="179512" y="4180344"/>
            <a:ext cx="850112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sz="2800" b="1" dirty="0" smtClean="0">
                <a:latin typeface="Calibri" pitchFamily="34" charset="0"/>
                <a:cs typeface="Arial" pitchFamily="34" charset="0"/>
              </a:rPr>
              <a:t>Under floor cooling systems are especially recommended for residential summer cooling and have become an extremely variable alternative to traditional air conditioning systems in recent years. They are comfortable, invisible and silent, whilst offering excellent thermal performance and versatility.</a:t>
            </a:r>
          </a:p>
        </p:txBody>
      </p:sp>
      <p:pic>
        <p:nvPicPr>
          <p:cNvPr id="20483" name="Picture 3" descr="http://cbe.berkeley.edu/underfloorair/images/systemUFAD.gif"/>
          <p:cNvPicPr>
            <a:picLocks noChangeAspect="1" noChangeArrowheads="1"/>
          </p:cNvPicPr>
          <p:nvPr/>
        </p:nvPicPr>
        <p:blipFill>
          <a:blip r:embed="rId2" cstate="print"/>
          <a:srcRect/>
          <a:stretch>
            <a:fillRect/>
          </a:stretch>
        </p:blipFill>
        <p:spPr bwMode="auto">
          <a:xfrm>
            <a:off x="395536" y="1268760"/>
            <a:ext cx="8001024" cy="2786082"/>
          </a:xfrm>
          <a:prstGeom prst="rect">
            <a:avLst/>
          </a:prstGeom>
          <a:no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39552" y="1052736"/>
            <a:ext cx="8147248" cy="5302824"/>
          </a:xfrm>
        </p:spPr>
        <p:txBody>
          <a:bodyPr>
            <a:normAutofit/>
          </a:bodyPr>
          <a:lstStyle/>
          <a:p>
            <a:pPr>
              <a:buNone/>
            </a:pPr>
            <a:r>
              <a:rPr lang="en-US" sz="2000" dirty="0" smtClean="0">
                <a:latin typeface="Times New Roman" pitchFamily="18" charset="0"/>
                <a:cs typeface="Times New Roman" pitchFamily="18" charset="0"/>
              </a:rPr>
              <a:t>4 )</a:t>
            </a:r>
            <a:r>
              <a:rPr lang="en-US" sz="2000" b="1" dirty="0" smtClean="0">
                <a:latin typeface="Times New Roman" pitchFamily="18" charset="0"/>
                <a:cs typeface="Times New Roman" pitchFamily="18" charset="0"/>
              </a:rPr>
              <a:t> For  people :</a:t>
            </a:r>
            <a:br>
              <a:rPr lang="en-US" sz="20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Q</a:t>
            </a:r>
            <a:r>
              <a:rPr lang="en-US" sz="2000" b="1" baseline="-25000" dirty="0" smtClean="0">
                <a:latin typeface="Times New Roman" pitchFamily="18" charset="0"/>
                <a:cs typeface="Times New Roman" pitchFamily="18" charset="0"/>
              </a:rPr>
              <a:t>s</a:t>
            </a:r>
            <a:r>
              <a:rPr lang="en-US" sz="2000" b="1" dirty="0" smtClean="0">
                <a:latin typeface="Times New Roman" pitchFamily="18" charset="0"/>
                <a:cs typeface="Times New Roman" pitchFamily="18" charset="0"/>
              </a:rPr>
              <a:t>=</a:t>
            </a: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s</a:t>
            </a:r>
            <a:r>
              <a:rPr lang="en-US" sz="2000" b="1" dirty="0" smtClean="0">
                <a:latin typeface="Times New Roman" pitchFamily="18" charset="0"/>
                <a:cs typeface="Times New Roman" pitchFamily="18" charset="0"/>
              </a:rPr>
              <a:t>*n*CLF</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Q</a:t>
            </a:r>
            <a:r>
              <a:rPr lang="en-US" sz="2000" b="1" baseline="-25000" dirty="0" smtClean="0">
                <a:latin typeface="Times New Roman" pitchFamily="18" charset="0"/>
                <a:cs typeface="Times New Roman" pitchFamily="18" charset="0"/>
              </a:rPr>
              <a:t>L</a:t>
            </a:r>
            <a:r>
              <a:rPr lang="en-US" sz="2000" b="1" dirty="0" smtClean="0">
                <a:latin typeface="Times New Roman" pitchFamily="18" charset="0"/>
                <a:cs typeface="Times New Roman" pitchFamily="18" charset="0"/>
              </a:rPr>
              <a:t>=</a:t>
            </a: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L</a:t>
            </a:r>
            <a:r>
              <a:rPr lang="en-US" sz="2000" b="1" dirty="0" smtClean="0">
                <a:latin typeface="Times New Roman" pitchFamily="18" charset="0"/>
                <a:cs typeface="Times New Roman" pitchFamily="18" charset="0"/>
              </a:rPr>
              <a:t>*n</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u="sng" dirty="0" smtClean="0">
                <a:latin typeface="Times New Roman" pitchFamily="18" charset="0"/>
                <a:cs typeface="Times New Roman" pitchFamily="18" charset="0"/>
              </a:rPr>
              <a:t>where:</a:t>
            </a: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s</a:t>
            </a: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L</a:t>
            </a:r>
            <a:r>
              <a:rPr lang="en-US" sz="2000" b="1" dirty="0" smtClean="0">
                <a:latin typeface="Times New Roman" pitchFamily="18" charset="0"/>
                <a:cs typeface="Times New Roman" pitchFamily="18" charset="0"/>
              </a:rPr>
              <a:t>: sensible and latent heat gain</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s</a:t>
            </a: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L</a:t>
            </a:r>
            <a:r>
              <a:rPr lang="en-US" sz="2000" b="1" dirty="0" smtClean="0">
                <a:latin typeface="Times New Roman" pitchFamily="18" charset="0"/>
                <a:cs typeface="Times New Roman" pitchFamily="18" charset="0"/>
              </a:rPr>
              <a:t>: sensible and latent gains per person</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n: number of people</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CLF: cooling load factor </a:t>
            </a:r>
            <a:endParaRPr lang="ar-SA"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11560" y="1196752"/>
            <a:ext cx="8075240" cy="5158808"/>
          </a:xfrm>
        </p:spPr>
        <p:txBody>
          <a:bodyPr>
            <a:normAutofit/>
          </a:bodyPr>
          <a:lstStyle/>
          <a:p>
            <a:pPr>
              <a:buNone/>
            </a:pPr>
            <a:r>
              <a:rPr lang="en-US" sz="2000" b="1" dirty="0" smtClean="0">
                <a:latin typeface="Times New Roman" pitchFamily="18" charset="0"/>
                <a:cs typeface="Times New Roman" pitchFamily="18" charset="0"/>
              </a:rPr>
              <a:t>5) For  lighting :</a:t>
            </a:r>
          </a:p>
          <a:p>
            <a:pPr>
              <a:buNone/>
            </a:pP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Q</a:t>
            </a:r>
            <a:r>
              <a:rPr lang="en-US" sz="2000" b="1" baseline="-25000" dirty="0" smtClean="0">
                <a:latin typeface="Times New Roman" pitchFamily="18" charset="0"/>
                <a:cs typeface="Times New Roman" pitchFamily="18" charset="0"/>
              </a:rPr>
              <a:t>s</a:t>
            </a:r>
            <a:r>
              <a:rPr lang="en-US" sz="2000" b="1" dirty="0" smtClean="0">
                <a:latin typeface="Times New Roman" pitchFamily="18" charset="0"/>
                <a:cs typeface="Times New Roman" pitchFamily="18" charset="0"/>
              </a:rPr>
              <a:t>=W*CLF</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u="sng" dirty="0" smtClean="0">
                <a:latin typeface="Times New Roman" pitchFamily="18" charset="0"/>
                <a:cs typeface="Times New Roman" pitchFamily="18" charset="0"/>
              </a:rPr>
              <a:t>Where:</a:t>
            </a: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Q</a:t>
            </a:r>
            <a:r>
              <a:rPr lang="en-US" sz="2000" b="1" baseline="-25000" dirty="0" smtClean="0">
                <a:latin typeface="Times New Roman" pitchFamily="18" charset="0"/>
                <a:cs typeface="Times New Roman" pitchFamily="18" charset="0"/>
              </a:rPr>
              <a:t>s</a:t>
            </a:r>
            <a:r>
              <a:rPr lang="en-US" sz="2000" b="1" dirty="0" smtClean="0">
                <a:latin typeface="Times New Roman" pitchFamily="18" charset="0"/>
                <a:cs typeface="Times New Roman" pitchFamily="18" charset="0"/>
              </a:rPr>
              <a:t>: net heat gain from lighting</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W:lighting capacity: (watts)</a:t>
            </a:r>
            <a:endParaRPr lang="ar-SA" sz="2000" b="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11560" y="1268760"/>
            <a:ext cx="8075240" cy="5086800"/>
          </a:xfrm>
        </p:spPr>
        <p:txBody>
          <a:bodyPr>
            <a:normAutofit/>
          </a:bodyPr>
          <a:lstStyle/>
          <a:p>
            <a:pPr>
              <a:buNone/>
            </a:pPr>
            <a:r>
              <a:rPr lang="en-US" sz="2000" b="1" dirty="0" smtClean="0">
                <a:latin typeface="Times New Roman" pitchFamily="18" charset="0"/>
                <a:cs typeface="Times New Roman" pitchFamily="18" charset="0"/>
              </a:rPr>
              <a:t>6) For  equipments :</a:t>
            </a:r>
          </a:p>
          <a:p>
            <a:pPr>
              <a:buNone/>
            </a:pP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Q</a:t>
            </a:r>
            <a:r>
              <a:rPr lang="en-US" sz="2000" b="1" baseline="-25000" dirty="0" smtClean="0">
                <a:latin typeface="Times New Roman" pitchFamily="18" charset="0"/>
                <a:cs typeface="Times New Roman" pitchFamily="18" charset="0"/>
              </a:rPr>
              <a:t>s</a:t>
            </a:r>
            <a:r>
              <a:rPr lang="en-US" sz="2000" b="1" dirty="0" smtClean="0">
                <a:latin typeface="Times New Roman" pitchFamily="18" charset="0"/>
                <a:cs typeface="Times New Roman" pitchFamily="18" charset="0"/>
              </a:rPr>
              <a:t>=</a:t>
            </a: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s</a:t>
            </a:r>
            <a:r>
              <a:rPr lang="en-US" sz="2000" b="1" dirty="0" smtClean="0">
                <a:latin typeface="Times New Roman" pitchFamily="18" charset="0"/>
                <a:cs typeface="Times New Roman" pitchFamily="18" charset="0"/>
              </a:rPr>
              <a:t>*CLF</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Q</a:t>
            </a:r>
            <a:r>
              <a:rPr lang="en-US" sz="2000" b="1" baseline="-25000" dirty="0" smtClean="0">
                <a:latin typeface="Times New Roman" pitchFamily="18" charset="0"/>
                <a:cs typeface="Times New Roman" pitchFamily="18" charset="0"/>
              </a:rPr>
              <a:t>L</a:t>
            </a:r>
            <a:r>
              <a:rPr lang="en-US" sz="2000" b="1" dirty="0" smtClean="0">
                <a:latin typeface="Times New Roman" pitchFamily="18" charset="0"/>
                <a:cs typeface="Times New Roman" pitchFamily="18" charset="0"/>
              </a:rPr>
              <a:t>=</a:t>
            </a: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L</a:t>
            </a:r>
            <a:endParaRPr lang="en-US" sz="2000" b="1" baseline="-25000" dirty="0" smtClean="0">
              <a:latin typeface="Times New Roman" pitchFamily="18" charset="0"/>
              <a:cs typeface="Times New Roman" pitchFamily="18" charset="0"/>
            </a:endParaRPr>
          </a:p>
          <a:p>
            <a:pPr>
              <a:buNone/>
            </a:pPr>
            <a:r>
              <a:rPr lang="en-US" sz="2000" b="1" baseline="-25000" dirty="0" smtClean="0">
                <a:latin typeface="Times New Roman" pitchFamily="18" charset="0"/>
                <a:cs typeface="Times New Roman" pitchFamily="18" charset="0"/>
              </a:rPr>
              <a:t/>
            </a:r>
            <a:br>
              <a:rPr lang="en-US" sz="2000" b="1" baseline="-25000" dirty="0" smtClean="0">
                <a:latin typeface="Times New Roman" pitchFamily="18" charset="0"/>
                <a:cs typeface="Times New Roman" pitchFamily="18" charset="0"/>
              </a:rPr>
            </a:br>
            <a:r>
              <a:rPr lang="en-US" sz="2000" b="1" u="sng" dirty="0" smtClean="0">
                <a:latin typeface="Times New Roman" pitchFamily="18" charset="0"/>
                <a:cs typeface="Times New Roman" pitchFamily="18" charset="0"/>
              </a:rPr>
              <a:t> Where: </a:t>
            </a:r>
          </a:p>
          <a:p>
            <a:pPr>
              <a:buNone/>
            </a:pP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s</a:t>
            </a:r>
            <a:r>
              <a:rPr lang="en-US" sz="2000" b="1" dirty="0" err="1" smtClean="0">
                <a:latin typeface="Times New Roman" pitchFamily="18" charset="0"/>
                <a:cs typeface="Times New Roman" pitchFamily="18" charset="0"/>
              </a:rPr>
              <a:t>,Q</a:t>
            </a:r>
            <a:r>
              <a:rPr lang="en-US" sz="2000" b="1" baseline="-25000" dirty="0" err="1" smtClean="0">
                <a:latin typeface="Times New Roman" pitchFamily="18" charset="0"/>
                <a:cs typeface="Times New Roman" pitchFamily="18" charset="0"/>
              </a:rPr>
              <a:t>L</a:t>
            </a:r>
            <a:r>
              <a:rPr lang="en-US" sz="2000" b="1" dirty="0" smtClean="0">
                <a:latin typeface="Times New Roman" pitchFamily="18" charset="0"/>
                <a:cs typeface="Times New Roman" pitchFamily="18" charset="0"/>
              </a:rPr>
              <a:t>: sensible and latent heat gain.</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CLF: cooling load factor</a:t>
            </a:r>
            <a:endParaRPr lang="ar-SA" sz="2000" b="1"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700808"/>
            <a:ext cx="8106104" cy="4968552"/>
          </a:xfrm>
        </p:spPr>
        <p:txBody>
          <a:bodyPr>
            <a:normAutofit fontScale="62500" lnSpcReduction="20000"/>
          </a:bodyPr>
          <a:lstStyle/>
          <a:p>
            <a:pPr>
              <a:lnSpc>
                <a:spcPct val="150000"/>
              </a:lnSpc>
              <a:buNone/>
            </a:pPr>
            <a:r>
              <a:rPr lang="en-US" b="1" dirty="0" smtClean="0">
                <a:latin typeface="Times New Roman" pitchFamily="18" charset="0"/>
                <a:cs typeface="Times New Roman" pitchFamily="18" charset="0"/>
              </a:rPr>
              <a:t>Q : heat loss ( watt) .</a:t>
            </a:r>
          </a:p>
          <a:p>
            <a:pPr>
              <a:lnSpc>
                <a:spcPct val="150000"/>
              </a:lnSpc>
              <a:buNone/>
            </a:pPr>
            <a:r>
              <a:rPr lang="en-US" b="1" dirty="0" smtClean="0">
                <a:latin typeface="Times New Roman" pitchFamily="18" charset="0"/>
                <a:cs typeface="Times New Roman" pitchFamily="18" charset="0"/>
              </a:rPr>
              <a:t>U : over all heat transfer coefficient  (w/m2.k).</a:t>
            </a:r>
          </a:p>
          <a:p>
            <a:pPr>
              <a:lnSpc>
                <a:spcPct val="150000"/>
              </a:lnSpc>
              <a:buNone/>
            </a:pPr>
            <a:r>
              <a:rPr lang="en-US" b="1" dirty="0" smtClean="0">
                <a:latin typeface="Times New Roman" pitchFamily="18" charset="0"/>
                <a:cs typeface="Times New Roman" pitchFamily="18" charset="0"/>
              </a:rPr>
              <a:t>Tin : inside temperature (C) .</a:t>
            </a:r>
          </a:p>
          <a:p>
            <a:pPr>
              <a:lnSpc>
                <a:spcPct val="150000"/>
              </a:lnSpc>
              <a:buNone/>
            </a:pPr>
            <a:r>
              <a:rPr lang="en-US" b="1" dirty="0" smtClean="0">
                <a:latin typeface="Times New Roman" pitchFamily="18" charset="0"/>
                <a:cs typeface="Times New Roman" pitchFamily="18" charset="0"/>
              </a:rPr>
              <a:t>To : outside temperature ( C ).  </a:t>
            </a:r>
          </a:p>
          <a:p>
            <a:pPr>
              <a:lnSpc>
                <a:spcPct val="150000"/>
              </a:lnSpc>
              <a:buNone/>
            </a:pPr>
            <a:r>
              <a:rPr lang="en-US" b="1" dirty="0" smtClean="0">
                <a:latin typeface="Times New Roman" pitchFamily="18" charset="0"/>
                <a:cs typeface="Times New Roman" pitchFamily="18" charset="0"/>
              </a:rPr>
              <a:t>LM : Latitude correction factor .</a:t>
            </a:r>
          </a:p>
          <a:p>
            <a:pPr>
              <a:lnSpc>
                <a:spcPct val="150000"/>
              </a:lnSpc>
              <a:buNone/>
            </a:pPr>
            <a:r>
              <a:rPr lang="en-US" b="1" dirty="0" smtClean="0">
                <a:latin typeface="Times New Roman" pitchFamily="18" charset="0"/>
                <a:cs typeface="Times New Roman" pitchFamily="18" charset="0"/>
              </a:rPr>
              <a:t>SHG: Solar heat gain .</a:t>
            </a:r>
          </a:p>
          <a:p>
            <a:pPr>
              <a:lnSpc>
                <a:spcPct val="150000"/>
              </a:lnSpc>
              <a:buNone/>
            </a:pPr>
            <a:r>
              <a:rPr lang="en-US" b="1" dirty="0" smtClean="0">
                <a:latin typeface="Times New Roman" pitchFamily="18" charset="0"/>
                <a:cs typeface="Times New Roman" pitchFamily="18" charset="0"/>
              </a:rPr>
              <a:t>SC :shading coefficient  .</a:t>
            </a:r>
          </a:p>
          <a:p>
            <a:pPr>
              <a:lnSpc>
                <a:spcPct val="150000"/>
              </a:lnSpc>
              <a:buNone/>
            </a:pPr>
            <a:r>
              <a:rPr lang="en-US" b="1" dirty="0" smtClean="0">
                <a:latin typeface="Times New Roman" pitchFamily="18" charset="0"/>
                <a:cs typeface="Times New Roman" pitchFamily="18" charset="0"/>
              </a:rPr>
              <a:t>CLF : cooling load factor .</a:t>
            </a:r>
          </a:p>
          <a:p>
            <a:pPr>
              <a:lnSpc>
                <a:spcPct val="150000"/>
              </a:lnSpc>
              <a:buNone/>
            </a:pPr>
            <a:r>
              <a:rPr lang="en-US" b="1" dirty="0" smtClean="0">
                <a:latin typeface="Times New Roman" pitchFamily="18" charset="0"/>
                <a:cs typeface="Times New Roman" pitchFamily="18" charset="0"/>
              </a:rPr>
              <a:t>CLTDcorr    : The correction of cooling load temperature difference.</a:t>
            </a:r>
          </a:p>
          <a:p>
            <a:pPr>
              <a:lnSpc>
                <a:spcPct val="150000"/>
              </a:lnSpc>
              <a:buNone/>
            </a:pPr>
            <a:r>
              <a:rPr lang="en-US" b="1" dirty="0" smtClean="0">
                <a:latin typeface="Times New Roman" pitchFamily="18" charset="0"/>
                <a:cs typeface="Times New Roman" pitchFamily="18" charset="0"/>
              </a:rPr>
              <a:t>n: number of people.</a:t>
            </a:r>
          </a:p>
          <a:p>
            <a:pPr>
              <a:lnSpc>
                <a:spcPct val="150000"/>
              </a:lnSpc>
              <a:buNone/>
            </a:pPr>
            <a:r>
              <a:rPr lang="en-US" b="1" dirty="0" smtClean="0">
                <a:latin typeface="Times New Roman" pitchFamily="18" charset="0"/>
                <a:cs typeface="Times New Roman" pitchFamily="18" charset="0"/>
              </a:rPr>
              <a:t>W: lighting capacity.</a:t>
            </a:r>
          </a:p>
          <a:p>
            <a:pPr>
              <a:lnSpc>
                <a:spcPct val="150000"/>
              </a:lnSpc>
              <a:buNone/>
            </a:pPr>
            <a:r>
              <a:rPr lang="en-US" b="1" dirty="0" smtClean="0">
                <a:latin typeface="Times New Roman" pitchFamily="18" charset="0"/>
                <a:cs typeface="Times New Roman" pitchFamily="18" charset="0"/>
              </a:rPr>
              <a:t>Q vent : the heat losses due to sensible ventilation .</a:t>
            </a:r>
          </a:p>
          <a:p>
            <a:pPr>
              <a:buNone/>
            </a:pPr>
            <a:endParaRPr lang="en-US" b="1" dirty="0"/>
          </a:p>
        </p:txBody>
      </p:sp>
      <p:sp>
        <p:nvSpPr>
          <p:cNvPr id="5" name="مربع نص 4"/>
          <p:cNvSpPr txBox="1"/>
          <p:nvPr/>
        </p:nvSpPr>
        <p:spPr>
          <a:xfrm>
            <a:off x="755576" y="476672"/>
            <a:ext cx="8072462" cy="1323439"/>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Definition for term of Previous Equations </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3"/>
          <p:cNvSpPr txBox="1"/>
          <p:nvPr/>
        </p:nvSpPr>
        <p:spPr>
          <a:xfrm>
            <a:off x="1115616" y="692696"/>
            <a:ext cx="6768752"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Cooling load Results </a:t>
            </a:r>
            <a:endParaRPr lang="ar-SA" sz="4000" b="1" dirty="0">
              <a:solidFill>
                <a:srgbClr val="002060"/>
              </a:solidFill>
              <a:latin typeface="Andalus" pitchFamily="18" charset="-78"/>
              <a:cs typeface="Andalus" pitchFamily="18" charset="-78"/>
            </a:endParaRPr>
          </a:p>
        </p:txBody>
      </p:sp>
      <p:graphicFrame>
        <p:nvGraphicFramePr>
          <p:cNvPr id="3" name="Table 2"/>
          <p:cNvGraphicFramePr>
            <a:graphicFrameLocks noGrp="1"/>
          </p:cNvGraphicFramePr>
          <p:nvPr/>
        </p:nvGraphicFramePr>
        <p:xfrm>
          <a:off x="642910" y="1643048"/>
          <a:ext cx="7715304" cy="4684430"/>
        </p:xfrm>
        <a:graphic>
          <a:graphicData uri="http://schemas.openxmlformats.org/drawingml/2006/table">
            <a:tbl>
              <a:tblPr/>
              <a:tblGrid>
                <a:gridCol w="1672354"/>
                <a:gridCol w="1309850"/>
                <a:gridCol w="1534602"/>
                <a:gridCol w="1518894"/>
                <a:gridCol w="1679604"/>
              </a:tblGrid>
              <a:tr h="619130">
                <a:tc>
                  <a:txBody>
                    <a:bodyPr/>
                    <a:lstStyle/>
                    <a:p>
                      <a:pPr algn="ctr">
                        <a:lnSpc>
                          <a:spcPct val="115000"/>
                        </a:lnSpc>
                        <a:spcAft>
                          <a:spcPts val="0"/>
                        </a:spcAft>
                      </a:pPr>
                      <a:r>
                        <a:rPr lang="en-US" sz="2000" b="1" dirty="0">
                          <a:solidFill>
                            <a:srgbClr val="000000"/>
                          </a:solidFill>
                          <a:latin typeface="Times New Roman"/>
                          <a:ea typeface="Times New Roman"/>
                          <a:cs typeface="Arial"/>
                        </a:rPr>
                        <a:t>NO. of Floor</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Qtotal(W)</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Qtotal(KW)</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Qtotal(Ton)</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Qtotal(CFM)</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619130">
                <a:tc>
                  <a:txBody>
                    <a:bodyPr/>
                    <a:lstStyle/>
                    <a:p>
                      <a:pPr algn="ctr">
                        <a:lnSpc>
                          <a:spcPct val="115000"/>
                        </a:lnSpc>
                        <a:spcAft>
                          <a:spcPts val="0"/>
                        </a:spcAft>
                      </a:pPr>
                      <a:r>
                        <a:rPr lang="en-US" sz="2000" b="1" dirty="0">
                          <a:solidFill>
                            <a:srgbClr val="000000"/>
                          </a:solidFill>
                          <a:latin typeface="Times New Roman"/>
                          <a:ea typeface="Times New Roman"/>
                          <a:cs typeface="Arial"/>
                        </a:rPr>
                        <a:t>GF FLOOR</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79923.72</a:t>
                      </a:r>
                      <a:endParaRPr lang="en-US" sz="2000" dirty="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79.92372</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22.83535</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9134.13943</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619130">
                <a:tc>
                  <a:txBody>
                    <a:bodyPr/>
                    <a:lstStyle/>
                    <a:p>
                      <a:pPr algn="ctr">
                        <a:lnSpc>
                          <a:spcPct val="115000"/>
                        </a:lnSpc>
                        <a:spcAft>
                          <a:spcPts val="0"/>
                        </a:spcAft>
                      </a:pPr>
                      <a:r>
                        <a:rPr lang="en-US" sz="2000" b="1">
                          <a:solidFill>
                            <a:srgbClr val="000000"/>
                          </a:solidFill>
                          <a:latin typeface="Times New Roman"/>
                          <a:ea typeface="Times New Roman"/>
                          <a:cs typeface="Arial"/>
                        </a:rPr>
                        <a:t>First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93239.07</a:t>
                      </a:r>
                      <a:endParaRPr lang="en-US" sz="2000" dirty="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93.23907</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26.63973</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10655.8937</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619130">
                <a:tc>
                  <a:txBody>
                    <a:bodyPr/>
                    <a:lstStyle/>
                    <a:p>
                      <a:pPr algn="ctr">
                        <a:lnSpc>
                          <a:spcPct val="115000"/>
                        </a:lnSpc>
                        <a:spcAft>
                          <a:spcPts val="0"/>
                        </a:spcAft>
                      </a:pPr>
                      <a:r>
                        <a:rPr lang="en-US" sz="2000" b="1">
                          <a:solidFill>
                            <a:srgbClr val="000000"/>
                          </a:solidFill>
                          <a:latin typeface="Times New Roman"/>
                          <a:ea typeface="Times New Roman"/>
                          <a:cs typeface="Arial"/>
                        </a:rPr>
                        <a:t>Second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96067.56</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96.06756</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27.44787</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10979.1497</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619130">
                <a:tc>
                  <a:txBody>
                    <a:bodyPr/>
                    <a:lstStyle/>
                    <a:p>
                      <a:pPr algn="ctr">
                        <a:lnSpc>
                          <a:spcPct val="115000"/>
                        </a:lnSpc>
                        <a:spcAft>
                          <a:spcPts val="0"/>
                        </a:spcAft>
                      </a:pPr>
                      <a:r>
                        <a:rPr lang="en-US" sz="2000" b="1">
                          <a:solidFill>
                            <a:srgbClr val="000000"/>
                          </a:solidFill>
                          <a:latin typeface="Times New Roman"/>
                          <a:ea typeface="Times New Roman"/>
                          <a:cs typeface="Arial"/>
                        </a:rPr>
                        <a:t>Third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104331.1</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104.3311</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29.80889</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11923.5543</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619130">
                <a:tc>
                  <a:txBody>
                    <a:bodyPr/>
                    <a:lstStyle/>
                    <a:p>
                      <a:pPr algn="ctr">
                        <a:lnSpc>
                          <a:spcPct val="115000"/>
                        </a:lnSpc>
                        <a:spcAft>
                          <a:spcPts val="0"/>
                        </a:spcAft>
                      </a:pPr>
                      <a:r>
                        <a:rPr lang="en-US" sz="2000" b="1">
                          <a:solidFill>
                            <a:srgbClr val="000000"/>
                          </a:solidFill>
                          <a:latin typeface="Times New Roman"/>
                          <a:ea typeface="Times New Roman"/>
                          <a:cs typeface="Arial"/>
                        </a:rPr>
                        <a:t>Fourth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155931.3</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155.9313</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44.5518</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17820.72</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619130">
                <a:tc>
                  <a:txBody>
                    <a:bodyPr/>
                    <a:lstStyle/>
                    <a:p>
                      <a:pPr algn="ctr">
                        <a:lnSpc>
                          <a:spcPct val="115000"/>
                        </a:lnSpc>
                        <a:spcAft>
                          <a:spcPts val="0"/>
                        </a:spcAft>
                      </a:pPr>
                      <a:r>
                        <a:rPr lang="en-US" sz="2000" b="1">
                          <a:solidFill>
                            <a:srgbClr val="000000"/>
                          </a:solidFill>
                          <a:latin typeface="Times New Roman"/>
                          <a:ea typeface="Times New Roman"/>
                          <a:cs typeface="Arial"/>
                        </a:rPr>
                        <a:t>Top Floor</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656141.5</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656.14151</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a:solidFill>
                            <a:srgbClr val="000000"/>
                          </a:solidFill>
                          <a:latin typeface="Times New Roman"/>
                          <a:ea typeface="Times New Roman"/>
                          <a:cs typeface="Arial"/>
                        </a:rPr>
                        <a:t>187.469</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15000"/>
                        </a:lnSpc>
                        <a:spcAft>
                          <a:spcPts val="0"/>
                        </a:spcAft>
                      </a:pPr>
                      <a:r>
                        <a:rPr lang="en-US" sz="2000" dirty="0">
                          <a:solidFill>
                            <a:srgbClr val="000000"/>
                          </a:solidFill>
                          <a:latin typeface="Times New Roman"/>
                          <a:ea typeface="Times New Roman"/>
                          <a:cs typeface="Arial"/>
                        </a:rPr>
                        <a:t>74987.6011</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309564">
                <a:tc>
                  <a:txBody>
                    <a:bodyPr/>
                    <a:lstStyle/>
                    <a:p>
                      <a:pPr algn="ctr">
                        <a:lnSpc>
                          <a:spcPct val="115000"/>
                        </a:lnSpc>
                        <a:spcAft>
                          <a:spcPts val="0"/>
                        </a:spcAft>
                      </a:pPr>
                      <a:r>
                        <a:rPr lang="en-US" sz="2000" b="1">
                          <a:solidFill>
                            <a:srgbClr val="000000"/>
                          </a:solidFill>
                          <a:latin typeface="Times New Roman"/>
                          <a:ea typeface="Times New Roman"/>
                          <a:cs typeface="Arial"/>
                        </a:rPr>
                        <a:t>TOTAL</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1185634</a:t>
                      </a:r>
                      <a:endParaRPr lang="en-US" sz="2000">
                        <a:latin typeface="Calibri"/>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1185.6343</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b="1">
                          <a:solidFill>
                            <a:srgbClr val="000000"/>
                          </a:solidFill>
                          <a:latin typeface="Times New Roman"/>
                          <a:ea typeface="Times New Roman"/>
                          <a:cs typeface="Arial"/>
                        </a:rPr>
                        <a:t>338.7526</a:t>
                      </a:r>
                      <a:endParaRPr lang="en-US" sz="200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15000"/>
                        </a:lnSpc>
                        <a:spcAft>
                          <a:spcPts val="0"/>
                        </a:spcAft>
                      </a:pPr>
                      <a:r>
                        <a:rPr lang="en-US" sz="2000" b="1" dirty="0">
                          <a:solidFill>
                            <a:srgbClr val="000000"/>
                          </a:solidFill>
                          <a:latin typeface="Times New Roman"/>
                          <a:ea typeface="Times New Roman"/>
                          <a:cs typeface="Arial"/>
                        </a:rPr>
                        <a:t>135501.058</a:t>
                      </a:r>
                      <a:endParaRPr lang="en-US" sz="2000" dirty="0">
                        <a:latin typeface="Calibri"/>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0" y="1643050"/>
            <a:ext cx="8858250" cy="1133965"/>
          </a:xfrm>
          <a:prstGeom prst="rect">
            <a:avLst/>
          </a:prstGeom>
          <a:noFill/>
          <a:ln w="9525">
            <a:noFill/>
            <a:miter lim="800000"/>
            <a:headEnd/>
            <a:tailEnd/>
          </a:ln>
        </p:spPr>
        <p:txBody>
          <a:bodyPr anchor="ctr">
            <a:spAutoFit/>
          </a:bodyPr>
          <a:lstStyle/>
          <a:p>
            <a:pPr algn="ctr" eaLnBrk="0" hangingPunct="0">
              <a:lnSpc>
                <a:spcPct val="150000"/>
              </a:lnSpc>
              <a:tabLst>
                <a:tab pos="3616325" algn="l"/>
              </a:tabLst>
            </a:pPr>
            <a:r>
              <a:rPr lang="en-US" sz="2400" b="1" dirty="0">
                <a:latin typeface="Times New Roman" pitchFamily="18" charset="0"/>
                <a:ea typeface="Calibri" pitchFamily="34" charset="0"/>
                <a:cs typeface="Times New Roman" pitchFamily="18" charset="0"/>
              </a:rPr>
              <a:t>The chiller is the main source of cooling process, our selection depends on  PETRA COMPANY.</a:t>
            </a:r>
          </a:p>
        </p:txBody>
      </p:sp>
      <p:sp>
        <p:nvSpPr>
          <p:cNvPr id="3" name="Rectangle 1"/>
          <p:cNvSpPr>
            <a:spLocks noChangeArrowheads="1"/>
          </p:cNvSpPr>
          <p:nvPr/>
        </p:nvSpPr>
        <p:spPr bwMode="auto">
          <a:xfrm>
            <a:off x="571472" y="3214686"/>
            <a:ext cx="7929563" cy="3508653"/>
          </a:xfrm>
          <a:prstGeom prst="rect">
            <a:avLst/>
          </a:prstGeom>
          <a:noFill/>
          <a:ln w="9525">
            <a:noFill/>
            <a:miter lim="800000"/>
            <a:headEnd/>
            <a:tailEnd/>
          </a:ln>
        </p:spPr>
        <p:txBody>
          <a:bodyPr anchor="ctr">
            <a:spAutoFit/>
          </a:bodyPr>
          <a:lstStyle/>
          <a:p>
            <a:pPr algn="l" rtl="0" eaLnBrk="0" hangingPunct="0">
              <a:lnSpc>
                <a:spcPct val="150000"/>
              </a:lnSpc>
              <a:tabLst>
                <a:tab pos="3616325" algn="l"/>
              </a:tabLst>
            </a:pPr>
            <a:r>
              <a:rPr lang="en-US" sz="2400" b="1" dirty="0">
                <a:latin typeface="Times New Roman" pitchFamily="18" charset="0"/>
                <a:ea typeface="Calibri" pitchFamily="34" charset="0"/>
                <a:cs typeface="Times New Roman" pitchFamily="18" charset="0"/>
              </a:rPr>
              <a:t>The cooling load in our project is </a:t>
            </a:r>
            <a:r>
              <a:rPr lang="en-US" sz="2400" b="1" dirty="0" smtClean="0">
                <a:solidFill>
                  <a:srgbClr val="FF0000"/>
                </a:solidFill>
                <a:latin typeface="Times New Roman" pitchFamily="18" charset="0"/>
                <a:ea typeface="Calibri" pitchFamily="34" charset="0"/>
                <a:cs typeface="Times New Roman" pitchFamily="18" charset="0"/>
              </a:rPr>
              <a:t>338.752Ton</a:t>
            </a:r>
            <a:r>
              <a:rPr lang="en-US" sz="2400" b="1" dirty="0">
                <a:latin typeface="Times New Roman" pitchFamily="18" charset="0"/>
                <a:ea typeface="Calibri" pitchFamily="34" charset="0"/>
                <a:cs typeface="Times New Roman" pitchFamily="18" charset="0"/>
              </a:rPr>
              <a:t>. So we select </a:t>
            </a:r>
            <a:r>
              <a:rPr lang="en-US" sz="2400" b="1" dirty="0" smtClean="0">
                <a:solidFill>
                  <a:srgbClr val="FF0000"/>
                </a:solidFill>
                <a:latin typeface="Times New Roman" pitchFamily="18" charset="0"/>
                <a:ea typeface="Calibri" pitchFamily="34" charset="0"/>
                <a:cs typeface="Times New Roman" pitchFamily="18" charset="0"/>
              </a:rPr>
              <a:t>350 </a:t>
            </a:r>
            <a:r>
              <a:rPr lang="en-US" sz="2400" b="1" dirty="0">
                <a:solidFill>
                  <a:srgbClr val="FF0000"/>
                </a:solidFill>
                <a:latin typeface="Times New Roman" pitchFamily="18" charset="0"/>
                <a:ea typeface="Calibri" pitchFamily="34" charset="0"/>
                <a:cs typeface="Times New Roman" pitchFamily="18" charset="0"/>
              </a:rPr>
              <a:t>ton R 134-a </a:t>
            </a:r>
            <a:r>
              <a:rPr lang="en-US" sz="2400" b="1" dirty="0">
                <a:latin typeface="Times New Roman" pitchFamily="18" charset="0"/>
                <a:ea typeface="Calibri" pitchFamily="34" charset="0"/>
                <a:cs typeface="Times New Roman" pitchFamily="18" charset="0"/>
              </a:rPr>
              <a:t>chiller it's manufactured with two compressors and with the same compressors type</a:t>
            </a:r>
            <a:r>
              <a:rPr lang="en-US" sz="2400" b="1" dirty="0" smtClean="0">
                <a:latin typeface="Times New Roman" pitchFamily="18" charset="0"/>
                <a:ea typeface="Calibri" pitchFamily="34" charset="0"/>
                <a:cs typeface="Times New Roman" pitchFamily="18" charset="0"/>
              </a:rPr>
              <a:t>.</a:t>
            </a:r>
          </a:p>
          <a:p>
            <a:pPr algn="l" rtl="0" eaLnBrk="0" hangingPunct="0">
              <a:lnSpc>
                <a:spcPct val="150000"/>
              </a:lnSpc>
              <a:tabLst>
                <a:tab pos="3616325" algn="l"/>
              </a:tabLst>
            </a:pPr>
            <a:endParaRPr lang="en-US" sz="2400" b="1" dirty="0">
              <a:latin typeface="Times New Roman" pitchFamily="18" charset="0"/>
              <a:ea typeface="Calibri" pitchFamily="34" charset="0"/>
              <a:cs typeface="Times New Roman" pitchFamily="18" charset="0"/>
            </a:endParaRPr>
          </a:p>
          <a:p>
            <a:pPr algn="ctr" rtl="0" eaLnBrk="0" hangingPunct="0">
              <a:lnSpc>
                <a:spcPct val="150000"/>
              </a:lnSpc>
              <a:tabLst>
                <a:tab pos="3616325" algn="l"/>
              </a:tabLst>
            </a:pPr>
            <a:r>
              <a:rPr lang="en-US" sz="2400" b="1" u="sng" dirty="0">
                <a:latin typeface="Times New Roman" pitchFamily="18" charset="0"/>
                <a:ea typeface="Calibri" pitchFamily="34" charset="0"/>
                <a:cs typeface="Times New Roman" pitchFamily="18" charset="0"/>
              </a:rPr>
              <a:t>The Chiller Code is:</a:t>
            </a:r>
            <a:r>
              <a:rPr lang="en-US" sz="2400" b="1" dirty="0">
                <a:latin typeface="Times New Roman" pitchFamily="18" charset="0"/>
                <a:ea typeface="Calibri" pitchFamily="34" charset="0"/>
                <a:cs typeface="Times New Roman" pitchFamily="18" charset="0"/>
              </a:rPr>
              <a:t>     </a:t>
            </a:r>
            <a:r>
              <a:rPr lang="en-US" sz="2400" b="1" dirty="0">
                <a:solidFill>
                  <a:srgbClr val="FF0000"/>
                </a:solidFill>
                <a:latin typeface="Times New Roman" pitchFamily="18" charset="0"/>
                <a:ea typeface="Calibri" pitchFamily="34" charset="0"/>
                <a:cs typeface="Times New Roman" pitchFamily="18" charset="0"/>
              </a:rPr>
              <a:t>WPS a </a:t>
            </a:r>
            <a:r>
              <a:rPr lang="en-US" sz="2400" b="1" dirty="0" smtClean="0">
                <a:solidFill>
                  <a:srgbClr val="FF0000"/>
                </a:solidFill>
                <a:latin typeface="Times New Roman" pitchFamily="18" charset="0"/>
                <a:ea typeface="Calibri" pitchFamily="34" charset="0"/>
                <a:cs typeface="Times New Roman" pitchFamily="18" charset="0"/>
              </a:rPr>
              <a:t>350 </a:t>
            </a:r>
            <a:r>
              <a:rPr lang="en-US" sz="2400" b="1" dirty="0">
                <a:solidFill>
                  <a:srgbClr val="FF0000"/>
                </a:solidFill>
                <a:latin typeface="Times New Roman" pitchFamily="18" charset="0"/>
                <a:ea typeface="Calibri" pitchFamily="34" charset="0"/>
                <a:cs typeface="Times New Roman" pitchFamily="18" charset="0"/>
              </a:rPr>
              <a:t>2 S</a:t>
            </a:r>
          </a:p>
          <a:p>
            <a:pPr algn="ctr" rtl="0" eaLnBrk="0" hangingPunct="0">
              <a:lnSpc>
                <a:spcPct val="150000"/>
              </a:lnSpc>
              <a:tabLst>
                <a:tab pos="3616325" algn="l"/>
              </a:tabLst>
            </a:pPr>
            <a:endParaRPr lang="en-US" sz="2800" b="1" dirty="0">
              <a:latin typeface="Times New Roman" pitchFamily="18" charset="0"/>
              <a:ea typeface="Calibri" pitchFamily="34"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3"/>
          <p:cNvSpPr txBox="1"/>
          <p:nvPr/>
        </p:nvSpPr>
        <p:spPr>
          <a:xfrm>
            <a:off x="1115616" y="692696"/>
            <a:ext cx="6768752"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Duct Design</a:t>
            </a:r>
            <a:endParaRPr lang="ar-SA" sz="4000" b="1" dirty="0">
              <a:solidFill>
                <a:srgbClr val="002060"/>
              </a:solidFill>
              <a:latin typeface="Andalus" pitchFamily="18" charset="-78"/>
              <a:cs typeface="Andalus" pitchFamily="18" charset="-78"/>
            </a:endParaRPr>
          </a:p>
        </p:txBody>
      </p:sp>
      <p:sp>
        <p:nvSpPr>
          <p:cNvPr id="3" name="Rectangle 7"/>
          <p:cNvSpPr>
            <a:spLocks noChangeArrowheads="1"/>
          </p:cNvSpPr>
          <p:nvPr/>
        </p:nvSpPr>
        <p:spPr bwMode="auto">
          <a:xfrm>
            <a:off x="714375" y="1304925"/>
            <a:ext cx="7929563" cy="4862513"/>
          </a:xfrm>
          <a:prstGeom prst="rect">
            <a:avLst/>
          </a:prstGeom>
          <a:noFill/>
          <a:ln w="9525">
            <a:noFill/>
            <a:miter lim="800000"/>
            <a:headEnd/>
            <a:tailEnd/>
          </a:ln>
        </p:spPr>
        <p:txBody>
          <a:bodyPr>
            <a:spAutoFit/>
          </a:bodyPr>
          <a:lstStyle/>
          <a:p>
            <a:pPr algn="l" rtl="0" eaLnBrk="0" hangingPunct="0">
              <a:buFont typeface="Wingdings" pitchFamily="2" charset="2"/>
              <a:buChar char="Ø"/>
            </a:pPr>
            <a:r>
              <a:rPr lang="en-US" b="1" dirty="0">
                <a:latin typeface="Times New Roman" pitchFamily="18" charset="0"/>
              </a:rPr>
              <a:t>Grills are calculated and distributed uniformly.</a:t>
            </a:r>
          </a:p>
          <a:p>
            <a:pPr algn="l" rtl="0" eaLnBrk="0" hangingPunct="0">
              <a:buFontTx/>
              <a:buChar char="•"/>
            </a:pPr>
            <a:endParaRPr lang="en-US" sz="1600" b="1" dirty="0"/>
          </a:p>
          <a:p>
            <a:pPr algn="l" rtl="0" eaLnBrk="0" hangingPunct="0">
              <a:buFont typeface="Wingdings" pitchFamily="2" charset="2"/>
              <a:buChar char="Ø"/>
            </a:pPr>
            <a:r>
              <a:rPr lang="en-US" b="1" dirty="0">
                <a:latin typeface="Times New Roman" pitchFamily="18" charset="0"/>
              </a:rPr>
              <a:t>The duct is drawn and distributed before calculations</a:t>
            </a:r>
          </a:p>
          <a:p>
            <a:pPr algn="l" rtl="0" eaLnBrk="0" hangingPunct="0">
              <a:buFontTx/>
              <a:buChar char="•"/>
            </a:pPr>
            <a:endParaRPr lang="en-US" sz="1600" b="1" dirty="0"/>
          </a:p>
          <a:p>
            <a:pPr algn="l" rtl="0" eaLnBrk="0" hangingPunct="0">
              <a:buFont typeface="Wingdings" pitchFamily="2" charset="2"/>
              <a:buChar char="Ø"/>
            </a:pPr>
            <a:r>
              <a:rPr lang="en-US" b="1" dirty="0">
                <a:latin typeface="Times New Roman" pitchFamily="18" charset="0"/>
              </a:rPr>
              <a:t>The sensible heat of floor is calculated.</a:t>
            </a:r>
          </a:p>
          <a:p>
            <a:pPr algn="l" rtl="0" eaLnBrk="0" hangingPunct="0">
              <a:buFontTx/>
              <a:buChar char="•"/>
            </a:pPr>
            <a:endParaRPr lang="en-US" sz="1600" b="1" dirty="0"/>
          </a:p>
          <a:p>
            <a:pPr algn="l" rtl="0" eaLnBrk="0" hangingPunct="0">
              <a:buFont typeface="Wingdings" pitchFamily="2" charset="2"/>
              <a:buChar char="Ø"/>
            </a:pPr>
            <a:r>
              <a:rPr lang="en-US" b="1" dirty="0">
                <a:latin typeface="Times New Roman" pitchFamily="18" charset="0"/>
              </a:rPr>
              <a:t>V </a:t>
            </a:r>
            <a:r>
              <a:rPr lang="en-US" b="1" baseline="-30000" dirty="0">
                <a:latin typeface="Times New Roman" pitchFamily="18" charset="0"/>
              </a:rPr>
              <a:t>circulation</a:t>
            </a:r>
            <a:r>
              <a:rPr lang="en-US" b="1" dirty="0">
                <a:latin typeface="Times New Roman" pitchFamily="18" charset="0"/>
              </a:rPr>
              <a:t> is calculated to determine the CFM.</a:t>
            </a:r>
          </a:p>
          <a:p>
            <a:pPr algn="l" rtl="0" eaLnBrk="0" hangingPunct="0">
              <a:buFontTx/>
              <a:buChar char="•"/>
            </a:pPr>
            <a:endParaRPr lang="en-US" sz="1600" b="1" dirty="0"/>
          </a:p>
          <a:p>
            <a:pPr algn="l" rtl="0" eaLnBrk="0" hangingPunct="0">
              <a:buFont typeface="Wingdings" pitchFamily="2" charset="2"/>
              <a:buChar char="Ø"/>
            </a:pPr>
            <a:r>
              <a:rPr lang="en-US" b="1" dirty="0">
                <a:latin typeface="Times New Roman" pitchFamily="18" charset="0"/>
              </a:rPr>
              <a:t>The initial velocity is 5 m/s.</a:t>
            </a:r>
          </a:p>
          <a:p>
            <a:pPr algn="l" rtl="0" eaLnBrk="0" hangingPunct="0">
              <a:buFontTx/>
              <a:buChar char="•"/>
            </a:pPr>
            <a:endParaRPr lang="en-US" sz="1600" b="1" dirty="0"/>
          </a:p>
          <a:p>
            <a:pPr algn="l" rtl="0" eaLnBrk="0" hangingPunct="0">
              <a:buFont typeface="Wingdings" pitchFamily="2" charset="2"/>
              <a:buChar char="Ø"/>
            </a:pPr>
            <a:r>
              <a:rPr lang="en-US" b="1" dirty="0">
                <a:latin typeface="Times New Roman" pitchFamily="18" charset="0"/>
              </a:rPr>
              <a:t>The loss ΔP/L is determined from figure A.1 by using velocity and V</a:t>
            </a:r>
            <a:r>
              <a:rPr lang="en-US" b="1" baseline="-30000" dirty="0">
                <a:latin typeface="Times New Roman" pitchFamily="18" charset="0"/>
              </a:rPr>
              <a:t> circulation</a:t>
            </a:r>
            <a:r>
              <a:rPr lang="en-US" b="1" dirty="0">
                <a:latin typeface="Times New Roman" pitchFamily="18" charset="0"/>
              </a:rPr>
              <a:t>.</a:t>
            </a:r>
          </a:p>
          <a:p>
            <a:pPr algn="l" rtl="0" eaLnBrk="0" hangingPunct="0">
              <a:buFontTx/>
              <a:buChar char="•"/>
            </a:pPr>
            <a:endParaRPr lang="en-US" sz="1600" b="1" dirty="0"/>
          </a:p>
          <a:p>
            <a:pPr algn="l" rtl="0" eaLnBrk="0" hangingPunct="0">
              <a:buFont typeface="Wingdings" pitchFamily="2" charset="2"/>
              <a:buChar char="Ø"/>
            </a:pPr>
            <a:r>
              <a:rPr lang="en-US" b="1" dirty="0">
                <a:latin typeface="Times New Roman" pitchFamily="18" charset="0"/>
              </a:rPr>
              <a:t>Area is calculated by:</a:t>
            </a:r>
            <a:endParaRPr lang="en-US" sz="1600" b="1" dirty="0"/>
          </a:p>
          <a:p>
            <a:pPr algn="l" rtl="0" eaLnBrk="0" hangingPunct="0"/>
            <a:r>
              <a:rPr lang="en-US" b="1" dirty="0">
                <a:latin typeface="Times New Roman" pitchFamily="18" charset="0"/>
              </a:rPr>
              <a:t>A = V </a:t>
            </a:r>
            <a:r>
              <a:rPr lang="en-US" b="1" baseline="-30000" dirty="0">
                <a:latin typeface="Times New Roman" pitchFamily="18" charset="0"/>
              </a:rPr>
              <a:t>circulation</a:t>
            </a:r>
            <a:r>
              <a:rPr lang="en-US" b="1" dirty="0">
                <a:latin typeface="Times New Roman" pitchFamily="18" charset="0"/>
              </a:rPr>
              <a:t> / velocity</a:t>
            </a:r>
            <a:endParaRPr lang="en-US" sz="1600" b="1" dirty="0"/>
          </a:p>
          <a:p>
            <a:pPr algn="l" rtl="0" eaLnBrk="0" hangingPunct="0">
              <a:buFont typeface="Wingdings" pitchFamily="2" charset="2"/>
              <a:buChar char="Ø"/>
            </a:pPr>
            <a:r>
              <a:rPr lang="en-US" b="1" dirty="0">
                <a:latin typeface="Times New Roman" pitchFamily="18" charset="0"/>
              </a:rPr>
              <a:t>The main diameter is calculated from figure A.1 At the same (∆P/L).</a:t>
            </a:r>
          </a:p>
          <a:p>
            <a:pPr algn="l" rtl="0" eaLnBrk="0" hangingPunct="0">
              <a:buFontTx/>
              <a:buChar char="•"/>
            </a:pPr>
            <a:endParaRPr lang="en-US" sz="1600" b="1" dirty="0"/>
          </a:p>
          <a:p>
            <a:pPr algn="l" rtl="0" eaLnBrk="0" hangingPunct="0">
              <a:buFont typeface="Wingdings" pitchFamily="2" charset="2"/>
              <a:buChar char="Ø"/>
            </a:pPr>
            <a:r>
              <a:rPr lang="en-US" b="1" dirty="0">
                <a:latin typeface="Times New Roman" pitchFamily="18" charset="0"/>
              </a:rPr>
              <a:t>IF the duct rectangular; the height of the duct is known from design its width by dependent on the H and D by using software C.</a:t>
            </a:r>
            <a:endParaRPr lang="en-US" sz="1600" b="1"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3"/>
          <p:cNvSpPr txBox="1"/>
          <p:nvPr/>
        </p:nvSpPr>
        <p:spPr>
          <a:xfrm>
            <a:off x="1115616" y="692696"/>
            <a:ext cx="6768752"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Pipe Design</a:t>
            </a:r>
            <a:endParaRPr lang="ar-SA" sz="4000" b="1" dirty="0">
              <a:solidFill>
                <a:srgbClr val="002060"/>
              </a:solidFill>
              <a:latin typeface="Andalus" pitchFamily="18" charset="-78"/>
              <a:cs typeface="Andalus" pitchFamily="18" charset="-78"/>
            </a:endParaRPr>
          </a:p>
        </p:txBody>
      </p:sp>
      <p:sp>
        <p:nvSpPr>
          <p:cNvPr id="3" name="Rectangle 10"/>
          <p:cNvSpPr>
            <a:spLocks noChangeArrowheads="1"/>
          </p:cNvSpPr>
          <p:nvPr/>
        </p:nvSpPr>
        <p:spPr bwMode="auto">
          <a:xfrm>
            <a:off x="357188" y="1428750"/>
            <a:ext cx="8429625" cy="3940175"/>
          </a:xfrm>
          <a:prstGeom prst="rect">
            <a:avLst/>
          </a:prstGeom>
          <a:noFill/>
          <a:ln w="9525">
            <a:noFill/>
            <a:miter lim="800000"/>
            <a:headEnd/>
            <a:tailEnd/>
          </a:ln>
        </p:spPr>
        <p:txBody>
          <a:bodyPr>
            <a:spAutoFit/>
          </a:bodyPr>
          <a:lstStyle/>
          <a:p>
            <a:pPr algn="l" rtl="0" eaLnBrk="0" hangingPunct="0">
              <a:buFont typeface="Wingdings" pitchFamily="2" charset="2"/>
              <a:buChar char="Ø"/>
              <a:tabLst>
                <a:tab pos="457200" algn="l"/>
              </a:tabLst>
            </a:pPr>
            <a:r>
              <a:rPr lang="en-US" sz="2000" b="1" dirty="0">
                <a:latin typeface="Times New Roman" pitchFamily="18" charset="0"/>
              </a:rPr>
              <a:t>The total cooling load was calculated for the floor.</a:t>
            </a:r>
          </a:p>
          <a:p>
            <a:pPr algn="l" rtl="0" eaLnBrk="0" hangingPunct="0">
              <a:buFontTx/>
              <a:buChar char="•"/>
              <a:tabLst>
                <a:tab pos="457200" algn="l"/>
              </a:tabLst>
            </a:pPr>
            <a:endParaRPr lang="en-US" b="1" dirty="0"/>
          </a:p>
          <a:p>
            <a:pPr algn="l" rtl="0" eaLnBrk="0" hangingPunct="0">
              <a:buFont typeface="Wingdings" pitchFamily="2" charset="2"/>
              <a:buChar char="Ø"/>
              <a:tabLst>
                <a:tab pos="457200" algn="l"/>
              </a:tabLst>
            </a:pPr>
            <a:r>
              <a:rPr lang="en-US" sz="2000" b="1" dirty="0">
                <a:latin typeface="Times New Roman" pitchFamily="18" charset="0"/>
              </a:rPr>
              <a:t>The mass flow rate for the water calculated (m).</a:t>
            </a:r>
          </a:p>
          <a:p>
            <a:pPr algn="l" rtl="0" eaLnBrk="0" hangingPunct="0">
              <a:buFontTx/>
              <a:buChar char="•"/>
              <a:tabLst>
                <a:tab pos="457200" algn="l"/>
              </a:tabLst>
            </a:pPr>
            <a:endParaRPr lang="en-US" b="1" dirty="0"/>
          </a:p>
          <a:p>
            <a:pPr algn="l" rtl="0" eaLnBrk="0" hangingPunct="0">
              <a:buFont typeface="Wingdings" pitchFamily="2" charset="2"/>
              <a:buChar char="Ø"/>
              <a:tabLst>
                <a:tab pos="457200" algn="l"/>
              </a:tabLst>
            </a:pPr>
            <a:r>
              <a:rPr lang="en-US" sz="2000" b="1" dirty="0">
                <a:latin typeface="Times New Roman" pitchFamily="18" charset="0"/>
              </a:rPr>
              <a:t>The pressure head was estimated in (</a:t>
            </a:r>
            <a:r>
              <a:rPr lang="en-US" sz="2000" b="1" dirty="0" err="1">
                <a:latin typeface="Times New Roman" pitchFamily="18" charset="0"/>
              </a:rPr>
              <a:t>Kpa</a:t>
            </a:r>
            <a:r>
              <a:rPr lang="en-US" sz="2000" b="1" dirty="0">
                <a:latin typeface="Times New Roman" pitchFamily="18" charset="0"/>
              </a:rPr>
              <a:t>) .</a:t>
            </a:r>
          </a:p>
          <a:p>
            <a:pPr algn="l" rtl="0" eaLnBrk="0" hangingPunct="0">
              <a:buFontTx/>
              <a:buChar char="•"/>
              <a:tabLst>
                <a:tab pos="457200" algn="l"/>
              </a:tabLst>
            </a:pPr>
            <a:endParaRPr lang="en-US" b="1" dirty="0"/>
          </a:p>
          <a:p>
            <a:pPr algn="l" rtl="0" eaLnBrk="0" hangingPunct="0">
              <a:buFont typeface="Wingdings" pitchFamily="2" charset="2"/>
              <a:buChar char="Ø"/>
              <a:tabLst>
                <a:tab pos="457200" algn="l"/>
              </a:tabLst>
            </a:pPr>
            <a:r>
              <a:rPr lang="en-US" sz="2000" b="1" dirty="0">
                <a:latin typeface="Times New Roman" pitchFamily="18" charset="0"/>
              </a:rPr>
              <a:t>The longest loop from the boiler to the far fan coil unit and return to the boiler was calculated multiplying by (1.5) due to fittings.</a:t>
            </a:r>
          </a:p>
          <a:p>
            <a:pPr algn="l" rtl="0" eaLnBrk="0" hangingPunct="0">
              <a:buFontTx/>
              <a:buChar char="•"/>
              <a:tabLst>
                <a:tab pos="457200" algn="l"/>
              </a:tabLst>
            </a:pPr>
            <a:endParaRPr lang="en-US" b="1" dirty="0"/>
          </a:p>
          <a:p>
            <a:pPr algn="l" rtl="0" eaLnBrk="0" hangingPunct="0">
              <a:buFont typeface="Wingdings" pitchFamily="2" charset="2"/>
              <a:buChar char="Ø"/>
              <a:tabLst>
                <a:tab pos="457200" algn="l"/>
              </a:tabLst>
            </a:pPr>
            <a:r>
              <a:rPr lang="en-US" sz="2000" b="1" dirty="0">
                <a:latin typeface="Times New Roman" pitchFamily="18" charset="0"/>
              </a:rPr>
              <a:t>The pressure head per unit length is calculated and it should be between range from (200&lt; ∆p/L&lt;550).</a:t>
            </a:r>
          </a:p>
          <a:p>
            <a:pPr algn="l" rtl="0" eaLnBrk="0" hangingPunct="0">
              <a:buFontTx/>
              <a:buChar char="•"/>
              <a:tabLst>
                <a:tab pos="457200" algn="l"/>
              </a:tabLst>
            </a:pPr>
            <a:endParaRPr lang="en-US" b="1" dirty="0"/>
          </a:p>
          <a:p>
            <a:pPr algn="l" rtl="0" eaLnBrk="0" hangingPunct="0">
              <a:buFont typeface="Wingdings" pitchFamily="2" charset="2"/>
              <a:buChar char="Ø"/>
              <a:tabLst>
                <a:tab pos="457200" algn="l"/>
              </a:tabLst>
            </a:pPr>
            <a:r>
              <a:rPr lang="en-US" sz="2000" b="1" dirty="0">
                <a:latin typeface="Times New Roman" pitchFamily="18" charset="0"/>
              </a:rPr>
              <a:t>Then the diameter of pipe entering to the floor is estimated .</a:t>
            </a:r>
            <a:endParaRPr lang="en-US" sz="3200"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1428736"/>
            <a:ext cx="7572428" cy="1338828"/>
          </a:xfrm>
          <a:prstGeom prst="rect">
            <a:avLst/>
          </a:prstGeom>
        </p:spPr>
        <p:txBody>
          <a:bodyPr wrap="square">
            <a:spAutoFit/>
          </a:bodyPr>
          <a:lstStyle/>
          <a:p>
            <a:pPr algn="just" rtl="0" eaLnBrk="0" hangingPunct="0">
              <a:lnSpc>
                <a:spcPct val="150000"/>
              </a:lnSpc>
              <a:tabLst>
                <a:tab pos="3616325" algn="l"/>
              </a:tabLst>
            </a:pPr>
            <a:r>
              <a:rPr lang="en-US" b="1" dirty="0" smtClean="0">
                <a:latin typeface="Times New Roman" pitchFamily="18" charset="0"/>
              </a:rPr>
              <a:t>Air handling units are used in both heating and cooling load. </a:t>
            </a:r>
          </a:p>
          <a:p>
            <a:pPr algn="just" rtl="0" eaLnBrk="0" hangingPunct="0">
              <a:lnSpc>
                <a:spcPct val="150000"/>
              </a:lnSpc>
              <a:tabLst>
                <a:tab pos="3616325" algn="l"/>
              </a:tabLst>
            </a:pPr>
            <a:r>
              <a:rPr lang="en-US" b="1" dirty="0" smtClean="0">
                <a:latin typeface="Times New Roman" pitchFamily="18" charset="0"/>
              </a:rPr>
              <a:t>They are selected from PETRA COMPANY, we selected Four AHU for the </a:t>
            </a:r>
          </a:p>
          <a:p>
            <a:pPr algn="just" rtl="0" eaLnBrk="0" hangingPunct="0">
              <a:lnSpc>
                <a:spcPct val="150000"/>
              </a:lnSpc>
              <a:tabLst>
                <a:tab pos="3616325" algn="l"/>
              </a:tabLst>
            </a:pPr>
            <a:r>
              <a:rPr lang="en-US" b="1" dirty="0" smtClean="0">
                <a:latin typeface="Times New Roman" pitchFamily="18" charset="0"/>
              </a:rPr>
              <a:t>Building.</a:t>
            </a:r>
            <a:endParaRPr lang="en-US" b="1" dirty="0">
              <a:latin typeface="Times New Roman" pitchFamily="18" charset="0"/>
            </a:endParaRPr>
          </a:p>
        </p:txBody>
      </p:sp>
      <p:sp>
        <p:nvSpPr>
          <p:cNvPr id="3" name="مربع نص 3"/>
          <p:cNvSpPr txBox="1"/>
          <p:nvPr/>
        </p:nvSpPr>
        <p:spPr>
          <a:xfrm>
            <a:off x="1115616" y="692696"/>
            <a:ext cx="6768752"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Air Handling Units selection</a:t>
            </a:r>
            <a:endParaRPr lang="ar-SA" sz="4000" b="1" dirty="0">
              <a:solidFill>
                <a:srgbClr val="002060"/>
              </a:solidFill>
              <a:latin typeface="Andalus" pitchFamily="18" charset="-78"/>
              <a:cs typeface="Andalus" pitchFamily="18" charset="-78"/>
            </a:endParaRPr>
          </a:p>
        </p:txBody>
      </p:sp>
      <p:graphicFrame>
        <p:nvGraphicFramePr>
          <p:cNvPr id="4" name="Table 3"/>
          <p:cNvGraphicFramePr>
            <a:graphicFrameLocks noGrp="1"/>
          </p:cNvGraphicFramePr>
          <p:nvPr/>
        </p:nvGraphicFramePr>
        <p:xfrm>
          <a:off x="642909" y="3000370"/>
          <a:ext cx="7858182" cy="3288996"/>
        </p:xfrm>
        <a:graphic>
          <a:graphicData uri="http://schemas.openxmlformats.org/drawingml/2006/table">
            <a:tbl>
              <a:tblPr/>
              <a:tblGrid>
                <a:gridCol w="1964546"/>
                <a:gridCol w="2763141"/>
                <a:gridCol w="1597191"/>
                <a:gridCol w="1533304"/>
              </a:tblGrid>
              <a:tr h="548166">
                <a:tc>
                  <a:txBody>
                    <a:bodyPr/>
                    <a:lstStyle/>
                    <a:p>
                      <a:pPr algn="ctr">
                        <a:lnSpc>
                          <a:spcPct val="150000"/>
                        </a:lnSpc>
                        <a:spcAft>
                          <a:spcPts val="0"/>
                        </a:spcAft>
                      </a:pPr>
                      <a:r>
                        <a:rPr lang="en-US" sz="1800" b="1" u="sng" dirty="0">
                          <a:solidFill>
                            <a:srgbClr val="FFFFFF"/>
                          </a:solidFill>
                          <a:latin typeface="Times New Roman"/>
                          <a:ea typeface="Calibri"/>
                          <a:cs typeface="Arial"/>
                        </a:rPr>
                        <a:t>Room name</a:t>
                      </a:r>
                      <a:endParaRPr lang="en-US" sz="18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b="1" u="sng">
                          <a:solidFill>
                            <a:srgbClr val="FFFFFF"/>
                          </a:solidFill>
                          <a:latin typeface="Times New Roman"/>
                          <a:ea typeface="Calibri"/>
                          <a:cs typeface="Arial"/>
                        </a:rPr>
                        <a:t>Selection </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b="1" u="sng">
                          <a:solidFill>
                            <a:srgbClr val="FFFFFF"/>
                          </a:solidFill>
                          <a:latin typeface="Times New Roman"/>
                          <a:ea typeface="Calibri"/>
                          <a:cs typeface="Arial"/>
                        </a:rPr>
                        <a:t>Q (kw)</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b="1" u="sng">
                          <a:solidFill>
                            <a:srgbClr val="FFFFFF"/>
                          </a:solidFill>
                          <a:latin typeface="Times New Roman"/>
                          <a:ea typeface="Calibri"/>
                          <a:cs typeface="Arial"/>
                        </a:rPr>
                        <a:t>Q (ton) </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548166">
                <a:tc>
                  <a:txBody>
                    <a:bodyPr/>
                    <a:lstStyle/>
                    <a:p>
                      <a:pPr algn="ctr">
                        <a:lnSpc>
                          <a:spcPct val="150000"/>
                        </a:lnSpc>
                        <a:spcAft>
                          <a:spcPts val="0"/>
                        </a:spcAft>
                      </a:pPr>
                      <a:r>
                        <a:rPr lang="en-US" sz="1800" b="1" u="sng" dirty="0">
                          <a:solidFill>
                            <a:srgbClr val="FFFFFF"/>
                          </a:solidFill>
                          <a:latin typeface="Times New Roman"/>
                          <a:ea typeface="Calibri"/>
                          <a:cs typeface="Arial"/>
                        </a:rPr>
                        <a:t>Bank</a:t>
                      </a:r>
                      <a:endParaRPr lang="en-US" sz="18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dirty="0">
                          <a:latin typeface="Times New Roman"/>
                          <a:ea typeface="Calibri"/>
                          <a:cs typeface="Arial"/>
                        </a:rPr>
                        <a:t>PAH-H-C-50-C-6 H-2 X 2</a:t>
                      </a:r>
                      <a:endParaRPr lang="en-US" sz="1800"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a:latin typeface="Times New Roman"/>
                          <a:ea typeface="Calibri"/>
                          <a:cs typeface="Arial"/>
                        </a:rPr>
                        <a:t>36.325</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a:latin typeface="Times New Roman"/>
                          <a:ea typeface="Calibri"/>
                          <a:cs typeface="Arial"/>
                        </a:rPr>
                        <a:t>10.4</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548166">
                <a:tc>
                  <a:txBody>
                    <a:bodyPr/>
                    <a:lstStyle/>
                    <a:p>
                      <a:pPr algn="ctr">
                        <a:lnSpc>
                          <a:spcPct val="150000"/>
                        </a:lnSpc>
                        <a:spcAft>
                          <a:spcPts val="0"/>
                        </a:spcAft>
                      </a:pPr>
                      <a:r>
                        <a:rPr lang="en-US" sz="1800" b="1" u="sng">
                          <a:solidFill>
                            <a:srgbClr val="FFFFFF"/>
                          </a:solidFill>
                          <a:latin typeface="Times New Roman"/>
                          <a:ea typeface="Calibri"/>
                          <a:cs typeface="Arial"/>
                        </a:rPr>
                        <a:t>Office</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dirty="0">
                          <a:latin typeface="Times New Roman"/>
                          <a:ea typeface="Calibri"/>
                          <a:cs typeface="Arial"/>
                        </a:rPr>
                        <a:t>PAH-H-C-50-C-6 H-2 X 2</a:t>
                      </a:r>
                      <a:endParaRPr lang="en-US" sz="1800"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50000"/>
                        </a:lnSpc>
                        <a:spcAft>
                          <a:spcPts val="0"/>
                        </a:spcAft>
                      </a:pPr>
                      <a:r>
                        <a:rPr lang="en-US" sz="1800">
                          <a:latin typeface="Times New Roman"/>
                          <a:ea typeface="Calibri"/>
                          <a:cs typeface="Arial"/>
                        </a:rPr>
                        <a:t>40</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50000"/>
                        </a:lnSpc>
                        <a:spcAft>
                          <a:spcPts val="0"/>
                        </a:spcAft>
                      </a:pPr>
                      <a:r>
                        <a:rPr lang="en-US" sz="1800">
                          <a:latin typeface="Times New Roman"/>
                          <a:ea typeface="Calibri"/>
                          <a:cs typeface="Arial"/>
                        </a:rPr>
                        <a:t>11.43</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548166">
                <a:tc>
                  <a:txBody>
                    <a:bodyPr/>
                    <a:lstStyle/>
                    <a:p>
                      <a:pPr algn="ctr">
                        <a:lnSpc>
                          <a:spcPct val="150000"/>
                        </a:lnSpc>
                        <a:spcAft>
                          <a:spcPts val="0"/>
                        </a:spcAft>
                      </a:pPr>
                      <a:r>
                        <a:rPr lang="en-US" sz="1800" b="1" u="sng">
                          <a:solidFill>
                            <a:srgbClr val="FFFFFF"/>
                          </a:solidFill>
                          <a:latin typeface="Times New Roman"/>
                          <a:ea typeface="Calibri"/>
                          <a:cs typeface="Arial"/>
                        </a:rPr>
                        <a:t>Cinema </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dirty="0">
                          <a:latin typeface="Times New Roman"/>
                          <a:ea typeface="Calibri"/>
                          <a:cs typeface="Arial"/>
                        </a:rPr>
                        <a:t>PAH-H-C-120-C-6 H-2 X 2</a:t>
                      </a:r>
                      <a:endParaRPr lang="en-US" sz="1800"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dirty="0">
                          <a:latin typeface="Times New Roman"/>
                          <a:ea typeface="Calibri"/>
                          <a:cs typeface="Arial"/>
                        </a:rPr>
                        <a:t>85.7</a:t>
                      </a:r>
                      <a:endParaRPr lang="en-US" sz="18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a:latin typeface="Times New Roman"/>
                          <a:ea typeface="Calibri"/>
                          <a:cs typeface="Arial"/>
                        </a:rPr>
                        <a:t>24.5</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548166">
                <a:tc>
                  <a:txBody>
                    <a:bodyPr/>
                    <a:lstStyle/>
                    <a:p>
                      <a:pPr algn="ctr">
                        <a:lnSpc>
                          <a:spcPct val="150000"/>
                        </a:lnSpc>
                        <a:spcAft>
                          <a:spcPts val="0"/>
                        </a:spcAft>
                      </a:pPr>
                      <a:r>
                        <a:rPr lang="en-US" sz="1800" b="1" u="sng">
                          <a:solidFill>
                            <a:srgbClr val="FFFFFF"/>
                          </a:solidFill>
                          <a:latin typeface="Times New Roman"/>
                          <a:ea typeface="Calibri"/>
                          <a:cs typeface="Arial"/>
                        </a:rPr>
                        <a:t>Restaurant </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a:latin typeface="Times New Roman"/>
                          <a:ea typeface="Calibri"/>
                          <a:cs typeface="Arial"/>
                        </a:rPr>
                        <a:t>PAH-H-C-62-C-6 H-2 X 2</a:t>
                      </a:r>
                      <a:endParaRPr lang="en-US" sz="180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50000"/>
                        </a:lnSpc>
                        <a:spcAft>
                          <a:spcPts val="0"/>
                        </a:spcAft>
                      </a:pPr>
                      <a:r>
                        <a:rPr lang="en-US" sz="1800" dirty="0">
                          <a:latin typeface="Times New Roman"/>
                          <a:ea typeface="Calibri"/>
                          <a:cs typeface="Arial"/>
                        </a:rPr>
                        <a:t>48.7</a:t>
                      </a:r>
                      <a:endParaRPr lang="en-US" sz="18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ctr">
                        <a:lnSpc>
                          <a:spcPct val="150000"/>
                        </a:lnSpc>
                        <a:spcAft>
                          <a:spcPts val="0"/>
                        </a:spcAft>
                      </a:pPr>
                      <a:r>
                        <a:rPr lang="en-US" sz="1800">
                          <a:latin typeface="Times New Roman"/>
                          <a:ea typeface="Calibri"/>
                          <a:cs typeface="Arial"/>
                        </a:rPr>
                        <a:t>14</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548166">
                <a:tc>
                  <a:txBody>
                    <a:bodyPr/>
                    <a:lstStyle/>
                    <a:p>
                      <a:pPr algn="ctr">
                        <a:lnSpc>
                          <a:spcPct val="150000"/>
                        </a:lnSpc>
                        <a:spcAft>
                          <a:spcPts val="0"/>
                        </a:spcAft>
                      </a:pPr>
                      <a:r>
                        <a:rPr lang="en-US" sz="1800" b="1" u="sng">
                          <a:solidFill>
                            <a:srgbClr val="FFFFFF"/>
                          </a:solidFill>
                          <a:latin typeface="Times New Roman"/>
                          <a:ea typeface="Calibri"/>
                          <a:cs typeface="Arial"/>
                        </a:rPr>
                        <a:t>Waiting room</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a:lnSpc>
                          <a:spcPct val="150000"/>
                        </a:lnSpc>
                        <a:spcAft>
                          <a:spcPts val="0"/>
                        </a:spcAft>
                      </a:pPr>
                      <a:r>
                        <a:rPr lang="en-US" sz="1800">
                          <a:latin typeface="Times New Roman"/>
                          <a:ea typeface="Calibri"/>
                          <a:cs typeface="Arial"/>
                        </a:rPr>
                        <a:t>PAH-H-C-40-C-6 H-2 X 2</a:t>
                      </a:r>
                      <a:endParaRPr lang="en-US" sz="180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a:latin typeface="Times New Roman"/>
                          <a:ea typeface="Calibri"/>
                          <a:cs typeface="Arial"/>
                        </a:rPr>
                        <a:t>30.5</a:t>
                      </a:r>
                      <a:endParaRPr lang="en-US" sz="18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dirty="0">
                          <a:latin typeface="Times New Roman"/>
                          <a:ea typeface="Calibri"/>
                          <a:cs typeface="Arial"/>
                        </a:rPr>
                        <a:t>8.72</a:t>
                      </a:r>
                      <a:endParaRPr lang="en-US" sz="18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3"/>
          <p:cNvSpPr txBox="1"/>
          <p:nvPr/>
        </p:nvSpPr>
        <p:spPr>
          <a:xfrm>
            <a:off x="1115616" y="692696"/>
            <a:ext cx="6768752" cy="707886"/>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Fan Coil Units selection</a:t>
            </a:r>
            <a:endParaRPr lang="ar-SA" sz="4000" b="1" dirty="0">
              <a:solidFill>
                <a:srgbClr val="002060"/>
              </a:solidFill>
              <a:latin typeface="Andalus" pitchFamily="18" charset="-78"/>
              <a:cs typeface="Andalus" pitchFamily="18" charset="-78"/>
            </a:endParaRPr>
          </a:p>
        </p:txBody>
      </p:sp>
      <p:sp>
        <p:nvSpPr>
          <p:cNvPr id="3" name="Rectangle 7"/>
          <p:cNvSpPr>
            <a:spLocks noChangeArrowheads="1"/>
          </p:cNvSpPr>
          <p:nvPr/>
        </p:nvSpPr>
        <p:spPr bwMode="auto">
          <a:xfrm>
            <a:off x="714348" y="1357298"/>
            <a:ext cx="7715250" cy="1477963"/>
          </a:xfrm>
          <a:prstGeom prst="rect">
            <a:avLst/>
          </a:prstGeom>
          <a:noFill/>
          <a:ln w="9525">
            <a:noFill/>
            <a:miter lim="800000"/>
            <a:headEnd/>
            <a:tailEnd/>
          </a:ln>
        </p:spPr>
        <p:txBody>
          <a:bodyPr>
            <a:spAutoFit/>
          </a:bodyPr>
          <a:lstStyle/>
          <a:p>
            <a:pPr algn="l" rtl="0">
              <a:lnSpc>
                <a:spcPct val="150000"/>
              </a:lnSpc>
            </a:pPr>
            <a:r>
              <a:rPr lang="en-US" sz="2000" b="1" dirty="0">
                <a:latin typeface="Times New Roman" pitchFamily="18" charset="0"/>
                <a:cs typeface="Times New Roman" pitchFamily="18" charset="0"/>
              </a:rPr>
              <a:t>In Our project we need Ducted FCU and to ensure the high level of comfort we need the filtered FCU our selection from Petra catalogs is CBP type.</a:t>
            </a:r>
            <a:endParaRPr lang="ar-JO" sz="2000" dirty="0">
              <a:latin typeface="Times New Roman" pitchFamily="18" charset="0"/>
              <a:cs typeface="Times New Roman" pitchFamily="18" charset="0"/>
            </a:endParaRPr>
          </a:p>
        </p:txBody>
      </p:sp>
      <p:sp>
        <p:nvSpPr>
          <p:cNvPr id="4" name="Rectangle 8"/>
          <p:cNvSpPr>
            <a:spLocks noChangeArrowheads="1"/>
          </p:cNvSpPr>
          <p:nvPr/>
        </p:nvSpPr>
        <p:spPr bwMode="auto">
          <a:xfrm>
            <a:off x="714348" y="3000372"/>
            <a:ext cx="7858125" cy="2862262"/>
          </a:xfrm>
          <a:prstGeom prst="rect">
            <a:avLst/>
          </a:prstGeom>
          <a:noFill/>
          <a:ln w="9525">
            <a:noFill/>
            <a:miter lim="800000"/>
            <a:headEnd/>
            <a:tailEnd/>
          </a:ln>
        </p:spPr>
        <p:txBody>
          <a:bodyPr>
            <a:spAutoFit/>
          </a:bodyPr>
          <a:lstStyle/>
          <a:p>
            <a:pPr algn="l" rtl="0">
              <a:lnSpc>
                <a:spcPct val="150000"/>
              </a:lnSpc>
            </a:pPr>
            <a:r>
              <a:rPr lang="en-US" sz="2000" b="1" dirty="0">
                <a:solidFill>
                  <a:srgbClr val="C00000"/>
                </a:solidFill>
                <a:latin typeface="Times New Roman" pitchFamily="18" charset="0"/>
                <a:cs typeface="Times New Roman" pitchFamily="18" charset="0"/>
              </a:rPr>
              <a:t>CBP </a:t>
            </a:r>
            <a:r>
              <a:rPr lang="en-US" sz="2000" b="1" dirty="0">
                <a:latin typeface="Times New Roman" pitchFamily="18" charset="0"/>
                <a:cs typeface="Times New Roman" pitchFamily="18" charset="0"/>
              </a:rPr>
              <a:t/>
            </a:r>
            <a:br>
              <a:rPr lang="en-US" sz="2000" b="1" dirty="0">
                <a:latin typeface="Times New Roman" pitchFamily="18" charset="0"/>
                <a:cs typeface="Times New Roman" pitchFamily="18" charset="0"/>
              </a:rPr>
            </a:br>
            <a:r>
              <a:rPr lang="en-US" sz="2000" b="1" dirty="0">
                <a:latin typeface="Times New Roman" pitchFamily="18" charset="0"/>
                <a:cs typeface="Times New Roman" pitchFamily="18" charset="0"/>
              </a:rPr>
              <a:t>Ceiling Basic With Plenum (Galvanized Steel)</a:t>
            </a:r>
          </a:p>
          <a:p>
            <a:pPr algn="l" rtl="0">
              <a:lnSpc>
                <a:spcPct val="150000"/>
              </a:lnSpc>
            </a:pPr>
            <a:r>
              <a:rPr lang="en-US" sz="2000" b="1" dirty="0">
                <a:latin typeface="Times New Roman" pitchFamily="18" charset="0"/>
                <a:cs typeface="Times New Roman" pitchFamily="18" charset="0"/>
              </a:rPr>
              <a:t>Designed for concealed ceiling installation above false ceiling with ducted supply and return air distribution. The plenum encloses the fan section of the basic unit. Units of this type consist of a coil, fan and a flat filter.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282" y="214291"/>
            <a:ext cx="8458200" cy="785818"/>
          </a:xfrm>
        </p:spPr>
        <p:txBody>
          <a:bodyPr/>
          <a:lstStyle/>
          <a:p>
            <a:r>
              <a:rPr lang="en-US" u="sng" dirty="0" smtClean="0"/>
              <a:t>Advantages of system </a:t>
            </a:r>
            <a:endParaRPr lang="ar-SA" u="sng" dirty="0"/>
          </a:p>
        </p:txBody>
      </p:sp>
      <p:sp>
        <p:nvSpPr>
          <p:cNvPr id="24577" name="Rectangle 1"/>
          <p:cNvSpPr>
            <a:spLocks noChangeArrowheads="1"/>
          </p:cNvSpPr>
          <p:nvPr/>
        </p:nvSpPr>
        <p:spPr bwMode="auto">
          <a:xfrm>
            <a:off x="642910" y="1214422"/>
            <a:ext cx="314913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 Summer comfort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Rectangle 2"/>
          <p:cNvSpPr>
            <a:spLocks noChangeArrowheads="1"/>
          </p:cNvSpPr>
          <p:nvPr/>
        </p:nvSpPr>
        <p:spPr bwMode="auto">
          <a:xfrm>
            <a:off x="571472" y="1857364"/>
            <a:ext cx="292895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Silent working</a:t>
            </a:r>
            <a:r>
              <a:rPr kumimoji="0" lang="ar-SA"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2</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24579" name="Rectangle 3"/>
          <p:cNvSpPr>
            <a:spLocks noChangeArrowheads="1"/>
          </p:cNvSpPr>
          <p:nvPr/>
        </p:nvSpPr>
        <p:spPr bwMode="auto">
          <a:xfrm>
            <a:off x="571472" y="2500306"/>
            <a:ext cx="4884863"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Reduced energy consumption</a:t>
            </a:r>
            <a:r>
              <a:rPr kumimoji="0" lang="ar-SA"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3</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24581" name="Rectangle 5"/>
          <p:cNvSpPr>
            <a:spLocks noChangeArrowheads="1"/>
          </p:cNvSpPr>
          <p:nvPr/>
        </p:nvSpPr>
        <p:spPr bwMode="auto">
          <a:xfrm>
            <a:off x="571472" y="4071942"/>
            <a:ext cx="495565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 The loss from</a:t>
            </a:r>
            <a:r>
              <a:rPr kumimoji="0" lang="en-US" sz="2800" b="1" i="0" u="none" strike="noStrike" cap="none" normalizeH="0" dirty="0" smtClean="0">
                <a:ln>
                  <a:noFill/>
                </a:ln>
                <a:solidFill>
                  <a:schemeClr val="tx1"/>
                </a:solidFill>
                <a:effectLst/>
                <a:latin typeface="Calibri" pitchFamily="34" charset="0"/>
                <a:ea typeface="Times New Roman" pitchFamily="18" charset="0"/>
                <a:cs typeface="Arial" pitchFamily="34" charset="0"/>
              </a:rPr>
              <a:t> the floor is less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مستطيل 9"/>
          <p:cNvSpPr/>
          <p:nvPr/>
        </p:nvSpPr>
        <p:spPr>
          <a:xfrm>
            <a:off x="681514" y="4857760"/>
            <a:ext cx="5648149" cy="523220"/>
          </a:xfrm>
          <a:prstGeom prst="rect">
            <a:avLst/>
          </a:prstGeom>
        </p:spPr>
        <p:txBody>
          <a:bodyPr wrap="none">
            <a:spAutoFit/>
          </a:bodyPr>
          <a:lstStyle/>
          <a:p>
            <a:r>
              <a:rPr lang="en-US" sz="2800" b="1" dirty="0" smtClean="0">
                <a:latin typeface="Calibri" pitchFamily="34" charset="0"/>
                <a:ea typeface="Times New Roman" pitchFamily="18" charset="0"/>
                <a:cs typeface="Arial" pitchFamily="34" charset="0"/>
              </a:rPr>
              <a:t>6. Distributed the air cool is uniform </a:t>
            </a:r>
            <a:endParaRPr lang="ar-SA" sz="2800" dirty="0"/>
          </a:p>
        </p:txBody>
      </p:sp>
      <p:pic>
        <p:nvPicPr>
          <p:cNvPr id="24583" name="Picture 7" descr="http://www.underfloorheating.co.uk/images/stories/lifestyle/heating-comfort2-new.jpg"/>
          <p:cNvPicPr>
            <a:picLocks noChangeAspect="1" noChangeArrowheads="1"/>
          </p:cNvPicPr>
          <p:nvPr/>
        </p:nvPicPr>
        <p:blipFill>
          <a:blip r:embed="rId2" cstate="print"/>
          <a:srcRect/>
          <a:stretch>
            <a:fillRect/>
          </a:stretch>
        </p:blipFill>
        <p:spPr bwMode="auto">
          <a:xfrm>
            <a:off x="5643570" y="500042"/>
            <a:ext cx="3500430" cy="4286280"/>
          </a:xfrm>
          <a:prstGeom prst="rect">
            <a:avLst/>
          </a:prstGeom>
          <a:noFill/>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00033" y="1383652"/>
          <a:ext cx="8215373" cy="3707883"/>
        </p:xfrm>
        <a:graphic>
          <a:graphicData uri="http://schemas.openxmlformats.org/drawingml/2006/table">
            <a:tbl>
              <a:tblPr/>
              <a:tblGrid>
                <a:gridCol w="1429681"/>
                <a:gridCol w="1696423"/>
                <a:gridCol w="1696423"/>
                <a:gridCol w="1696423"/>
                <a:gridCol w="1696423"/>
              </a:tblGrid>
              <a:tr h="59184">
                <a:tc gridSpan="5">
                  <a:txBody>
                    <a:bodyPr/>
                    <a:lstStyle/>
                    <a:p>
                      <a:pPr algn="ctr">
                        <a:lnSpc>
                          <a:spcPct val="150000"/>
                        </a:lnSpc>
                        <a:spcAft>
                          <a:spcPts val="0"/>
                        </a:spcAft>
                      </a:pPr>
                      <a:r>
                        <a:rPr lang="en-US" sz="300" b="1" dirty="0">
                          <a:solidFill>
                            <a:srgbClr val="FFFFFF"/>
                          </a:solidFill>
                          <a:latin typeface="Calibri"/>
                          <a:ea typeface="Calibri"/>
                          <a:cs typeface="Arial"/>
                        </a:rPr>
                        <a:t>Ground floor</a:t>
                      </a:r>
                      <a:endParaRPr lang="en-US" sz="3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76636">
                <a:tc>
                  <a:txBody>
                    <a:bodyPr/>
                    <a:lstStyle/>
                    <a:p>
                      <a:pPr algn="ctr">
                        <a:lnSpc>
                          <a:spcPct val="150000"/>
                        </a:lnSpc>
                        <a:spcAft>
                          <a:spcPts val="0"/>
                        </a:spcAft>
                      </a:pPr>
                      <a:r>
                        <a:rPr lang="en-US" sz="1800" b="1" dirty="0">
                          <a:solidFill>
                            <a:srgbClr val="FFFFFF"/>
                          </a:solidFill>
                          <a:latin typeface="Calibri"/>
                          <a:ea typeface="Calibri"/>
                          <a:cs typeface="Arial"/>
                        </a:rPr>
                        <a:t>Room name </a:t>
                      </a: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a:noFill/>
                    </a:lnB>
                    <a:solidFill>
                      <a:srgbClr val="4BACC6"/>
                    </a:solidFill>
                  </a:tcPr>
                </a:tc>
                <a:tc>
                  <a:txBody>
                    <a:bodyPr/>
                    <a:lstStyle/>
                    <a:p>
                      <a:pPr algn="ctr">
                        <a:lnSpc>
                          <a:spcPct val="150000"/>
                        </a:lnSpc>
                        <a:spcAft>
                          <a:spcPts val="0"/>
                        </a:spcAft>
                      </a:pPr>
                      <a:r>
                        <a:rPr lang="en-US" sz="1800" b="1">
                          <a:latin typeface="Calibri"/>
                          <a:ea typeface="Calibri"/>
                          <a:cs typeface="Arial"/>
                        </a:rPr>
                        <a:t>Fan name</a:t>
                      </a:r>
                      <a:endParaRPr lang="en-US" sz="1800">
                        <a:latin typeface="Calibri"/>
                        <a:ea typeface="Calibri"/>
                        <a:cs typeface="Arial"/>
                      </a:endParaRPr>
                    </a:p>
                  </a:txBody>
                  <a:tcPr marL="16141" marR="16141"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b="1">
                          <a:latin typeface="Calibri"/>
                          <a:ea typeface="Calibri"/>
                          <a:cs typeface="Arial"/>
                        </a:rPr>
                        <a:t>Fan selection</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ctr">
                        <a:lnSpc>
                          <a:spcPct val="150000"/>
                        </a:lnSpc>
                        <a:spcAft>
                          <a:spcPts val="0"/>
                        </a:spcAft>
                      </a:pPr>
                      <a:r>
                        <a:rPr lang="en-US" sz="1800" b="1">
                          <a:latin typeface="Calibri"/>
                          <a:ea typeface="Calibri"/>
                          <a:cs typeface="Arial"/>
                        </a:rPr>
                        <a:t>In door unit type</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1800" b="1" dirty="0" smtClean="0">
                          <a:solidFill>
                            <a:srgbClr val="000000"/>
                          </a:solidFill>
                          <a:latin typeface="Calibri"/>
                          <a:ea typeface="Calibri"/>
                          <a:cs typeface="Arial"/>
                        </a:rPr>
                        <a:t>air flow rate (</a:t>
                      </a:r>
                      <a:r>
                        <a:rPr lang="en-US" sz="1800" b="1" dirty="0" err="1" smtClean="0">
                          <a:solidFill>
                            <a:srgbClr val="000000"/>
                          </a:solidFill>
                          <a:latin typeface="Calibri"/>
                          <a:ea typeface="Calibri"/>
                          <a:cs typeface="Arial"/>
                        </a:rPr>
                        <a:t>cfm</a:t>
                      </a:r>
                      <a:r>
                        <a:rPr lang="en-US" sz="1800" b="1" dirty="0" smtClean="0">
                          <a:solidFill>
                            <a:srgbClr val="000000"/>
                          </a:solidFill>
                          <a:latin typeface="Calibri"/>
                          <a:ea typeface="Calibri"/>
                          <a:cs typeface="Arial"/>
                        </a:rPr>
                        <a:t>)</a:t>
                      </a:r>
                      <a:endParaRPr lang="en-US" sz="1800" dirty="0" smtClean="0">
                        <a:latin typeface="Calibri"/>
                        <a:ea typeface="Calibri"/>
                        <a:cs typeface="Arial"/>
                      </a:endParaRPr>
                    </a:p>
                    <a:p>
                      <a:pPr algn="ctr">
                        <a:lnSpc>
                          <a:spcPct val="150000"/>
                        </a:lnSpc>
                        <a:spcAft>
                          <a:spcPts val="0"/>
                        </a:spcAft>
                      </a:pP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589872">
                <a:tc>
                  <a:txBody>
                    <a:bodyPr/>
                    <a:lstStyle/>
                    <a:p>
                      <a:pPr>
                        <a:lnSpc>
                          <a:spcPct val="115000"/>
                        </a:lnSpc>
                        <a:spcAft>
                          <a:spcPts val="0"/>
                        </a:spcAft>
                      </a:pPr>
                      <a:r>
                        <a:rPr lang="en-US" sz="1800" b="1" dirty="0">
                          <a:solidFill>
                            <a:srgbClr val="000000"/>
                          </a:solidFill>
                          <a:latin typeface="Calibri"/>
                          <a:ea typeface="Calibri"/>
                          <a:cs typeface="Arial"/>
                        </a:rPr>
                        <a:t>shop 1</a:t>
                      </a: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nSpc>
                          <a:spcPct val="115000"/>
                        </a:lnSpc>
                        <a:spcAft>
                          <a:spcPts val="0"/>
                        </a:spcAft>
                      </a:pPr>
                      <a:r>
                        <a:rPr lang="en-US" sz="1800" b="1" dirty="0" err="1">
                          <a:solidFill>
                            <a:srgbClr val="000000"/>
                          </a:solidFill>
                          <a:latin typeface="Calibri"/>
                          <a:ea typeface="Calibri"/>
                          <a:cs typeface="Arial"/>
                        </a:rPr>
                        <a:t>f.C.U</a:t>
                      </a:r>
                      <a:r>
                        <a:rPr lang="en-US" sz="1800" b="1" dirty="0">
                          <a:solidFill>
                            <a:srgbClr val="000000"/>
                          </a:solidFill>
                          <a:latin typeface="Calibri"/>
                          <a:ea typeface="Calibri"/>
                          <a:cs typeface="Arial"/>
                        </a:rPr>
                        <a:t> 01 - GF</a:t>
                      </a:r>
                      <a:endParaRPr lang="en-US" sz="1800" dirty="0">
                        <a:latin typeface="Calibri"/>
                        <a:ea typeface="Calibri"/>
                        <a:cs typeface="Arial"/>
                      </a:endParaRPr>
                    </a:p>
                  </a:txBody>
                  <a:tcPr marL="16141" marR="16141"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nSpc>
                          <a:spcPct val="115000"/>
                        </a:lnSpc>
                        <a:spcAft>
                          <a:spcPts val="0"/>
                        </a:spcAft>
                      </a:pPr>
                      <a:r>
                        <a:rPr lang="en-US" sz="1800" b="1">
                          <a:solidFill>
                            <a:srgbClr val="000000"/>
                          </a:solidFill>
                          <a:latin typeface="Calibri"/>
                          <a:ea typeface="Calibri"/>
                          <a:cs typeface="Arial"/>
                        </a:rPr>
                        <a:t>DC 06 - M -561</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nSpc>
                          <a:spcPct val="115000"/>
                        </a:lnSpc>
                        <a:spcAft>
                          <a:spcPts val="0"/>
                        </a:spcAft>
                      </a:pPr>
                      <a:r>
                        <a:rPr lang="en-US" sz="1800" b="1">
                          <a:solidFill>
                            <a:srgbClr val="000000"/>
                          </a:solidFill>
                          <a:latin typeface="Calibri"/>
                          <a:ea typeface="Calibri"/>
                          <a:cs typeface="Arial"/>
                        </a:rPr>
                        <a:t>ceiling mounted</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r">
                        <a:lnSpc>
                          <a:spcPct val="115000"/>
                        </a:lnSpc>
                        <a:spcAft>
                          <a:spcPts val="0"/>
                        </a:spcAft>
                      </a:pPr>
                      <a:r>
                        <a:rPr lang="en-US" sz="1800" b="1">
                          <a:solidFill>
                            <a:srgbClr val="000000"/>
                          </a:solidFill>
                          <a:latin typeface="Calibri"/>
                          <a:ea typeface="Calibri"/>
                          <a:cs typeface="Arial"/>
                        </a:rPr>
                        <a:t>561</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589872">
                <a:tc>
                  <a:txBody>
                    <a:bodyPr/>
                    <a:lstStyle/>
                    <a:p>
                      <a:pPr>
                        <a:lnSpc>
                          <a:spcPct val="115000"/>
                        </a:lnSpc>
                        <a:spcAft>
                          <a:spcPts val="0"/>
                        </a:spcAft>
                      </a:pPr>
                      <a:r>
                        <a:rPr lang="en-US" sz="1800" b="1">
                          <a:solidFill>
                            <a:srgbClr val="000000"/>
                          </a:solidFill>
                          <a:latin typeface="Calibri"/>
                          <a:ea typeface="Calibri"/>
                          <a:cs typeface="Arial"/>
                        </a:rPr>
                        <a:t>shop 2</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nSpc>
                          <a:spcPct val="115000"/>
                        </a:lnSpc>
                        <a:spcAft>
                          <a:spcPts val="0"/>
                        </a:spcAft>
                      </a:pPr>
                      <a:r>
                        <a:rPr lang="en-US" sz="1800" b="1" dirty="0" err="1">
                          <a:solidFill>
                            <a:srgbClr val="000000"/>
                          </a:solidFill>
                          <a:latin typeface="Calibri"/>
                          <a:ea typeface="Calibri"/>
                          <a:cs typeface="Arial"/>
                        </a:rPr>
                        <a:t>f.C.U</a:t>
                      </a:r>
                      <a:r>
                        <a:rPr lang="en-US" sz="1800" b="1" dirty="0">
                          <a:solidFill>
                            <a:srgbClr val="000000"/>
                          </a:solidFill>
                          <a:latin typeface="Calibri"/>
                          <a:ea typeface="Calibri"/>
                          <a:cs typeface="Arial"/>
                        </a:rPr>
                        <a:t> 02 - GF</a:t>
                      </a:r>
                      <a:endParaRPr lang="en-US" sz="1800" dirty="0">
                        <a:latin typeface="Calibri"/>
                        <a:ea typeface="Calibri"/>
                        <a:cs typeface="Arial"/>
                      </a:endParaRPr>
                    </a:p>
                  </a:txBody>
                  <a:tcPr marL="16141" marR="16141"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nSpc>
                          <a:spcPct val="115000"/>
                        </a:lnSpc>
                        <a:spcAft>
                          <a:spcPts val="0"/>
                        </a:spcAft>
                      </a:pPr>
                      <a:r>
                        <a:rPr lang="en-US" sz="1800" b="1" dirty="0">
                          <a:solidFill>
                            <a:srgbClr val="000000"/>
                          </a:solidFill>
                          <a:latin typeface="Calibri"/>
                          <a:ea typeface="Calibri"/>
                          <a:cs typeface="Arial"/>
                        </a:rPr>
                        <a:t>DC 10 - M -875</a:t>
                      </a: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nSpc>
                          <a:spcPct val="115000"/>
                        </a:lnSpc>
                        <a:spcAft>
                          <a:spcPts val="0"/>
                        </a:spcAft>
                      </a:pPr>
                      <a:r>
                        <a:rPr lang="en-US" sz="1800" b="1">
                          <a:solidFill>
                            <a:srgbClr val="000000"/>
                          </a:solidFill>
                          <a:latin typeface="Calibri"/>
                          <a:ea typeface="Calibri"/>
                          <a:cs typeface="Arial"/>
                        </a:rPr>
                        <a:t>ceiling mounted</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r">
                        <a:lnSpc>
                          <a:spcPct val="115000"/>
                        </a:lnSpc>
                        <a:spcAft>
                          <a:spcPts val="0"/>
                        </a:spcAft>
                      </a:pPr>
                      <a:r>
                        <a:rPr lang="en-US" sz="1800" b="1">
                          <a:solidFill>
                            <a:srgbClr val="000000"/>
                          </a:solidFill>
                          <a:latin typeface="Calibri"/>
                          <a:ea typeface="Calibri"/>
                          <a:cs typeface="Arial"/>
                        </a:rPr>
                        <a:t>875</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589872">
                <a:tc>
                  <a:txBody>
                    <a:bodyPr/>
                    <a:lstStyle/>
                    <a:p>
                      <a:pPr>
                        <a:lnSpc>
                          <a:spcPct val="115000"/>
                        </a:lnSpc>
                        <a:spcAft>
                          <a:spcPts val="0"/>
                        </a:spcAft>
                      </a:pPr>
                      <a:r>
                        <a:rPr lang="en-US" sz="1800" b="1">
                          <a:solidFill>
                            <a:srgbClr val="000000"/>
                          </a:solidFill>
                          <a:latin typeface="Calibri"/>
                          <a:ea typeface="Calibri"/>
                          <a:cs typeface="Arial"/>
                        </a:rPr>
                        <a:t>shop 3</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nSpc>
                          <a:spcPct val="115000"/>
                        </a:lnSpc>
                        <a:spcAft>
                          <a:spcPts val="0"/>
                        </a:spcAft>
                      </a:pPr>
                      <a:r>
                        <a:rPr lang="en-US" sz="1800" b="1">
                          <a:solidFill>
                            <a:srgbClr val="000000"/>
                          </a:solidFill>
                          <a:latin typeface="Calibri"/>
                          <a:ea typeface="Calibri"/>
                          <a:cs typeface="Arial"/>
                        </a:rPr>
                        <a:t>f.C.U 03 - GF</a:t>
                      </a:r>
                      <a:endParaRPr lang="en-US" sz="1800">
                        <a:latin typeface="Calibri"/>
                        <a:ea typeface="Calibri"/>
                        <a:cs typeface="Arial"/>
                      </a:endParaRPr>
                    </a:p>
                  </a:txBody>
                  <a:tcPr marL="16141" marR="16141"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nSpc>
                          <a:spcPct val="115000"/>
                        </a:lnSpc>
                        <a:spcAft>
                          <a:spcPts val="0"/>
                        </a:spcAft>
                      </a:pPr>
                      <a:r>
                        <a:rPr lang="en-US" sz="1800" b="1" dirty="0">
                          <a:solidFill>
                            <a:srgbClr val="000000"/>
                          </a:solidFill>
                          <a:latin typeface="Calibri"/>
                          <a:ea typeface="Calibri"/>
                          <a:cs typeface="Arial"/>
                        </a:rPr>
                        <a:t>DC 06 - M -561</a:t>
                      </a: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nSpc>
                          <a:spcPct val="115000"/>
                        </a:lnSpc>
                        <a:spcAft>
                          <a:spcPts val="0"/>
                        </a:spcAft>
                      </a:pPr>
                      <a:r>
                        <a:rPr lang="en-US" sz="1800" b="1" dirty="0">
                          <a:solidFill>
                            <a:srgbClr val="000000"/>
                          </a:solidFill>
                          <a:latin typeface="Calibri"/>
                          <a:ea typeface="Calibri"/>
                          <a:cs typeface="Arial"/>
                        </a:rPr>
                        <a:t>ceiling mounted</a:t>
                      </a: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algn="r">
                        <a:lnSpc>
                          <a:spcPct val="115000"/>
                        </a:lnSpc>
                        <a:spcAft>
                          <a:spcPts val="0"/>
                        </a:spcAft>
                      </a:pPr>
                      <a:r>
                        <a:rPr lang="en-US" sz="1800" b="1">
                          <a:solidFill>
                            <a:srgbClr val="000000"/>
                          </a:solidFill>
                          <a:latin typeface="Calibri"/>
                          <a:ea typeface="Calibri"/>
                          <a:cs typeface="Arial"/>
                        </a:rPr>
                        <a:t>561</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635247">
                <a:tc>
                  <a:txBody>
                    <a:bodyPr/>
                    <a:lstStyle/>
                    <a:p>
                      <a:pPr>
                        <a:lnSpc>
                          <a:spcPct val="115000"/>
                        </a:lnSpc>
                        <a:spcAft>
                          <a:spcPts val="0"/>
                        </a:spcAft>
                      </a:pPr>
                      <a:r>
                        <a:rPr lang="en-US" sz="1800" b="1">
                          <a:solidFill>
                            <a:srgbClr val="000000"/>
                          </a:solidFill>
                          <a:latin typeface="Calibri"/>
                          <a:ea typeface="Calibri"/>
                          <a:cs typeface="Arial"/>
                        </a:rPr>
                        <a:t>shop 4</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nSpc>
                          <a:spcPct val="115000"/>
                        </a:lnSpc>
                        <a:spcAft>
                          <a:spcPts val="0"/>
                        </a:spcAft>
                      </a:pPr>
                      <a:r>
                        <a:rPr lang="en-US" sz="1800" b="1">
                          <a:solidFill>
                            <a:srgbClr val="000000"/>
                          </a:solidFill>
                          <a:latin typeface="Calibri"/>
                          <a:ea typeface="Calibri"/>
                          <a:cs typeface="Arial"/>
                        </a:rPr>
                        <a:t>f.C.U 04 - GF</a:t>
                      </a:r>
                      <a:endParaRPr lang="en-US" sz="1800">
                        <a:latin typeface="Calibri"/>
                        <a:ea typeface="Calibri"/>
                        <a:cs typeface="Arial"/>
                      </a:endParaRPr>
                    </a:p>
                  </a:txBody>
                  <a:tcPr marL="16141" marR="16141"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nSpc>
                          <a:spcPct val="115000"/>
                        </a:lnSpc>
                        <a:spcAft>
                          <a:spcPts val="0"/>
                        </a:spcAft>
                      </a:pPr>
                      <a:r>
                        <a:rPr lang="en-US" sz="1800" b="1">
                          <a:solidFill>
                            <a:srgbClr val="000000"/>
                          </a:solidFill>
                          <a:latin typeface="Calibri"/>
                          <a:ea typeface="Calibri"/>
                          <a:cs typeface="Arial"/>
                        </a:rPr>
                        <a:t>DC 12 - M -1056</a:t>
                      </a:r>
                      <a:endParaRPr lang="en-US" sz="180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nSpc>
                          <a:spcPct val="115000"/>
                        </a:lnSpc>
                        <a:spcAft>
                          <a:spcPts val="0"/>
                        </a:spcAft>
                      </a:pPr>
                      <a:r>
                        <a:rPr lang="en-US" sz="1800" b="1" dirty="0">
                          <a:solidFill>
                            <a:srgbClr val="000000"/>
                          </a:solidFill>
                          <a:latin typeface="Calibri"/>
                          <a:ea typeface="Calibri"/>
                          <a:cs typeface="Arial"/>
                        </a:rPr>
                        <a:t>ceiling mounted</a:t>
                      </a: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algn="r">
                        <a:lnSpc>
                          <a:spcPct val="115000"/>
                        </a:lnSpc>
                        <a:spcAft>
                          <a:spcPts val="0"/>
                        </a:spcAft>
                      </a:pPr>
                      <a:r>
                        <a:rPr lang="en-US" sz="1800" b="1" dirty="0">
                          <a:solidFill>
                            <a:srgbClr val="000000"/>
                          </a:solidFill>
                          <a:latin typeface="Calibri"/>
                          <a:ea typeface="Calibri"/>
                          <a:cs typeface="Arial"/>
                        </a:rPr>
                        <a:t>1056</a:t>
                      </a:r>
                      <a:endParaRPr lang="en-US" sz="1800" dirty="0">
                        <a:latin typeface="Calibri"/>
                        <a:ea typeface="Calibri"/>
                        <a:cs typeface="Arial"/>
                      </a:endParaRPr>
                    </a:p>
                  </a:txBody>
                  <a:tcPr marL="16141" marR="16141"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428604"/>
            <a:ext cx="8229600" cy="1066800"/>
          </a:xfrm>
        </p:spPr>
        <p:txBody>
          <a:bodyPr/>
          <a:lstStyle/>
          <a:p>
            <a:r>
              <a:rPr lang="en-US" b="1" u="sng" dirty="0" smtClean="0"/>
              <a:t>Cost of HVAC system </a:t>
            </a:r>
            <a:endParaRPr lang="ar-SA" b="1" u="sng" dirty="0"/>
          </a:p>
        </p:txBody>
      </p:sp>
      <p:sp>
        <p:nvSpPr>
          <p:cNvPr id="3" name="عنصر نائب للمحتوى 2"/>
          <p:cNvSpPr>
            <a:spLocks noGrp="1"/>
          </p:cNvSpPr>
          <p:nvPr>
            <p:ph idx="1"/>
          </p:nvPr>
        </p:nvSpPr>
        <p:spPr>
          <a:xfrm>
            <a:off x="214282" y="1500174"/>
            <a:ext cx="8501122" cy="4857784"/>
          </a:xfrm>
        </p:spPr>
        <p:txBody>
          <a:bodyPr>
            <a:normAutofit/>
          </a:bodyPr>
          <a:lstStyle/>
          <a:p>
            <a:r>
              <a:rPr lang="en-US" dirty="0" smtClean="0"/>
              <a:t>135$ /m^2 </a:t>
            </a:r>
          </a:p>
          <a:p>
            <a:r>
              <a:rPr lang="en-US" dirty="0" smtClean="0"/>
              <a:t> Then for  2711 m^2 the total area we need to cooling and heating </a:t>
            </a:r>
          </a:p>
          <a:p>
            <a:r>
              <a:rPr lang="en-US" dirty="0" smtClean="0"/>
              <a:t>Then &gt;&gt;  ( A * cost per m^2)</a:t>
            </a:r>
          </a:p>
          <a:p>
            <a:pPr>
              <a:buNone/>
            </a:pPr>
            <a:r>
              <a:rPr lang="en-US" dirty="0" smtClean="0"/>
              <a:t> if we make calculate  :  </a:t>
            </a:r>
          </a:p>
          <a:p>
            <a:r>
              <a:rPr lang="en-US" dirty="0" smtClean="0"/>
              <a:t>1 m^2 refrigeration _____ 135 $</a:t>
            </a:r>
          </a:p>
          <a:p>
            <a:r>
              <a:rPr lang="en-US" dirty="0" smtClean="0"/>
              <a:t>2711 m^2    ________       X  cost  </a:t>
            </a:r>
          </a:p>
          <a:p>
            <a:endParaRPr lang="en-US" dirty="0" smtClean="0"/>
          </a:p>
          <a:p>
            <a:endParaRPr lang="en-US" dirty="0" smtClean="0"/>
          </a:p>
          <a:p>
            <a:r>
              <a:rPr lang="en-US" dirty="0" smtClean="0"/>
              <a:t>X  = 2711 m^2*135  $/m^2= 365985$</a:t>
            </a:r>
            <a:endParaRPr lang="ar-SA" dirty="0"/>
          </a:p>
        </p:txBody>
      </p:sp>
      <p:cxnSp>
        <p:nvCxnSpPr>
          <p:cNvPr id="5" name="رابط كسهم مستقيم 4"/>
          <p:cNvCxnSpPr/>
          <p:nvPr/>
        </p:nvCxnSpPr>
        <p:spPr>
          <a:xfrm rot="10800000" flipV="1">
            <a:off x="3214678" y="4000504"/>
            <a:ext cx="2071702"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a:off x="3786182" y="4214818"/>
            <a:ext cx="114300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571480"/>
            <a:ext cx="8382000" cy="1000132"/>
          </a:xfrm>
        </p:spPr>
        <p:txBody>
          <a:bodyPr>
            <a:normAutofit fontScale="90000"/>
          </a:bodyPr>
          <a:lstStyle/>
          <a:p>
            <a:r>
              <a:rPr lang="en-US" b="1" u="sng" dirty="0" smtClean="0"/>
              <a:t>Compare between (UFC_H and HVAC)</a:t>
            </a:r>
            <a:endParaRPr lang="ar-SA" b="1" u="sng" dirty="0"/>
          </a:p>
        </p:txBody>
      </p:sp>
      <p:sp>
        <p:nvSpPr>
          <p:cNvPr id="3" name="عنصر نائب للنص 2"/>
          <p:cNvSpPr>
            <a:spLocks noGrp="1"/>
          </p:cNvSpPr>
          <p:nvPr>
            <p:ph type="body" idx="1"/>
          </p:nvPr>
        </p:nvSpPr>
        <p:spPr/>
        <p:txBody>
          <a:bodyPr/>
          <a:lstStyle/>
          <a:p>
            <a:r>
              <a:rPr lang="en-US" dirty="0" smtClean="0"/>
              <a:t>UFC_H system </a:t>
            </a:r>
            <a:endParaRPr lang="ar-SA" dirty="0"/>
          </a:p>
        </p:txBody>
      </p:sp>
      <p:sp>
        <p:nvSpPr>
          <p:cNvPr id="4" name="عنصر نائب للنص 3"/>
          <p:cNvSpPr>
            <a:spLocks noGrp="1"/>
          </p:cNvSpPr>
          <p:nvPr>
            <p:ph type="body" sz="half" idx="3"/>
          </p:nvPr>
        </p:nvSpPr>
        <p:spPr/>
        <p:txBody>
          <a:bodyPr/>
          <a:lstStyle/>
          <a:p>
            <a:r>
              <a:rPr lang="en-US" dirty="0" smtClean="0"/>
              <a:t>HVAC system</a:t>
            </a:r>
            <a:endParaRPr lang="ar-SA" dirty="0"/>
          </a:p>
        </p:txBody>
      </p:sp>
      <p:sp>
        <p:nvSpPr>
          <p:cNvPr id="5" name="عنصر نائب للمحتوى 4"/>
          <p:cNvSpPr>
            <a:spLocks noGrp="1"/>
          </p:cNvSpPr>
          <p:nvPr>
            <p:ph sz="quarter" idx="2"/>
          </p:nvPr>
        </p:nvSpPr>
        <p:spPr/>
        <p:txBody>
          <a:bodyPr>
            <a:normAutofit lnSpcReduction="10000"/>
          </a:bodyPr>
          <a:lstStyle/>
          <a:p>
            <a:r>
              <a:rPr lang="en-US" sz="2400" dirty="0" smtClean="0"/>
              <a:t>Temperature distributing </a:t>
            </a:r>
          </a:p>
          <a:p>
            <a:r>
              <a:rPr lang="en-US" sz="2400" dirty="0" smtClean="0"/>
              <a:t>Is Uniform distributing for air cooling and heating </a:t>
            </a:r>
          </a:p>
          <a:p>
            <a:endParaRPr lang="en-US" dirty="0" smtClean="0"/>
          </a:p>
          <a:p>
            <a:endParaRPr lang="en-US" dirty="0" smtClean="0"/>
          </a:p>
          <a:p>
            <a:endParaRPr lang="en-US" dirty="0" smtClean="0"/>
          </a:p>
          <a:p>
            <a:endParaRPr lang="en-US" dirty="0" smtClean="0"/>
          </a:p>
          <a:p>
            <a:endParaRPr lang="en-US" dirty="0" smtClean="0"/>
          </a:p>
          <a:p>
            <a:r>
              <a:rPr lang="en-US" dirty="0" smtClean="0"/>
              <a:t>The total </a:t>
            </a:r>
            <a:r>
              <a:rPr lang="en-US" b="1" dirty="0" smtClean="0"/>
              <a:t>cost</a:t>
            </a:r>
            <a:r>
              <a:rPr lang="en-US" dirty="0" smtClean="0"/>
              <a:t> is :</a:t>
            </a:r>
          </a:p>
          <a:p>
            <a:pPr fontAlgn="b"/>
            <a:r>
              <a:rPr lang="en-US" sz="3200" b="1" dirty="0" smtClean="0"/>
              <a:t>314935</a:t>
            </a:r>
            <a:r>
              <a:rPr lang="ar-SA" b="1" dirty="0" smtClean="0"/>
              <a:t>$</a:t>
            </a:r>
            <a:endParaRPr lang="en-US" dirty="0" smtClean="0"/>
          </a:p>
          <a:p>
            <a:endParaRPr lang="en-US" dirty="0" smtClean="0"/>
          </a:p>
        </p:txBody>
      </p:sp>
      <p:sp>
        <p:nvSpPr>
          <p:cNvPr id="6" name="عنصر نائب للمحتوى 5"/>
          <p:cNvSpPr>
            <a:spLocks noGrp="1"/>
          </p:cNvSpPr>
          <p:nvPr>
            <p:ph sz="quarter" idx="4"/>
          </p:nvPr>
        </p:nvSpPr>
        <p:spPr/>
        <p:txBody>
          <a:bodyPr/>
          <a:lstStyle/>
          <a:p>
            <a:r>
              <a:rPr lang="en-US" dirty="0" smtClean="0"/>
              <a:t>Temperature distributing </a:t>
            </a:r>
          </a:p>
          <a:p>
            <a:r>
              <a:rPr lang="en-US" dirty="0" smtClean="0"/>
              <a:t>Is not Uniform distributing for air cooling and heating </a:t>
            </a:r>
          </a:p>
          <a:p>
            <a:endParaRPr lang="en-US" dirty="0" smtClean="0"/>
          </a:p>
          <a:p>
            <a:endParaRPr lang="en-US" dirty="0" smtClean="0"/>
          </a:p>
          <a:p>
            <a:endParaRPr lang="en-US" dirty="0" smtClean="0"/>
          </a:p>
          <a:p>
            <a:endParaRPr lang="en-US" dirty="0" smtClean="0"/>
          </a:p>
          <a:p>
            <a:endParaRPr lang="en-US" dirty="0" smtClean="0"/>
          </a:p>
          <a:p>
            <a:r>
              <a:rPr lang="en-US" dirty="0" smtClean="0"/>
              <a:t>The total cost is :</a:t>
            </a:r>
          </a:p>
          <a:p>
            <a:r>
              <a:rPr lang="en-US" sz="2800" b="1" dirty="0" smtClean="0"/>
              <a:t>365985</a:t>
            </a:r>
            <a:r>
              <a:rPr lang="en-US" b="1" dirty="0" smtClean="0"/>
              <a:t>$</a:t>
            </a:r>
          </a:p>
          <a:p>
            <a:endParaRPr lang="ar-SA" dirty="0"/>
          </a:p>
        </p:txBody>
      </p:sp>
      <p:sp>
        <p:nvSpPr>
          <p:cNvPr id="7" name="نجمة ذات 8 نقاط 6"/>
          <p:cNvSpPr/>
          <p:nvPr/>
        </p:nvSpPr>
        <p:spPr>
          <a:xfrm>
            <a:off x="571472" y="2857496"/>
            <a:ext cx="142876" cy="142876"/>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1916832"/>
            <a:ext cx="7632848" cy="3539430"/>
          </a:xfrm>
          <a:prstGeom prst="rect">
            <a:avLst/>
          </a:prstGeom>
        </p:spPr>
        <p:txBody>
          <a:bodyPr wrap="square">
            <a:spAutoFit/>
          </a:bodyPr>
          <a:lstStyle/>
          <a:p>
            <a:pPr algn="l" rtl="0">
              <a:buFont typeface="Wingdings" pitchFamily="2" charset="2"/>
              <a:buChar char="q"/>
            </a:pPr>
            <a:r>
              <a:rPr lang="en-US" sz="3200" b="1" dirty="0" smtClean="0">
                <a:latin typeface="Times New Roman" pitchFamily="18" charset="0"/>
                <a:cs typeface="Times New Roman" pitchFamily="18" charset="0"/>
              </a:rPr>
              <a:t>  Plumbing system consist of :</a:t>
            </a:r>
          </a:p>
          <a:p>
            <a:pPr algn="l" rtl="0">
              <a:buNone/>
            </a:pPr>
            <a:endParaRPr lang="en-US" sz="3200" b="1" dirty="0" smtClean="0">
              <a:latin typeface="Times New Roman" pitchFamily="18" charset="0"/>
              <a:cs typeface="Times New Roman" pitchFamily="18" charset="0"/>
            </a:endParaRPr>
          </a:p>
          <a:p>
            <a:pPr algn="l" rtl="0">
              <a:buNone/>
            </a:pPr>
            <a:r>
              <a:rPr lang="en-US" sz="3200" dirty="0" smtClean="0">
                <a:latin typeface="Times New Roman" pitchFamily="18" charset="0"/>
                <a:cs typeface="Times New Roman" pitchFamily="18" charset="0"/>
              </a:rPr>
              <a:t>1- Potable water system.</a:t>
            </a:r>
          </a:p>
          <a:p>
            <a:pPr algn="l" rtl="0">
              <a:buNone/>
            </a:pPr>
            <a:endParaRPr lang="en-US" sz="3200" dirty="0" smtClean="0">
              <a:latin typeface="Times New Roman" pitchFamily="18" charset="0"/>
              <a:cs typeface="Times New Roman" pitchFamily="18" charset="0"/>
            </a:endParaRPr>
          </a:p>
          <a:p>
            <a:pPr algn="l" rtl="0">
              <a:buNone/>
            </a:pPr>
            <a:r>
              <a:rPr lang="en-US" sz="3200" dirty="0" smtClean="0">
                <a:latin typeface="Times New Roman" pitchFamily="18" charset="0"/>
                <a:cs typeface="Times New Roman" pitchFamily="18" charset="0"/>
              </a:rPr>
              <a:t>2 - Drainage system.</a:t>
            </a:r>
          </a:p>
          <a:p>
            <a:pPr algn="l" rtl="0">
              <a:buNone/>
            </a:pPr>
            <a:endParaRPr lang="en-US" sz="3200" dirty="0" smtClean="0">
              <a:latin typeface="Times New Roman" pitchFamily="18" charset="0"/>
              <a:cs typeface="Times New Roman" pitchFamily="18" charset="0"/>
            </a:endParaRPr>
          </a:p>
          <a:p>
            <a:pPr algn="l" rtl="0">
              <a:buNone/>
            </a:pPr>
            <a:r>
              <a:rPr lang="en-US" sz="3200" dirty="0" smtClean="0">
                <a:latin typeface="Times New Roman" pitchFamily="18" charset="0"/>
                <a:cs typeface="Times New Roman" pitchFamily="18" charset="0"/>
              </a:rPr>
              <a:t>3 - Fire fighting system</a:t>
            </a:r>
          </a:p>
        </p:txBody>
      </p:sp>
      <p:sp>
        <p:nvSpPr>
          <p:cNvPr id="5" name="Rectangle 4"/>
          <p:cNvSpPr/>
          <p:nvPr/>
        </p:nvSpPr>
        <p:spPr>
          <a:xfrm>
            <a:off x="2483768" y="764704"/>
            <a:ext cx="3847528" cy="707886"/>
          </a:xfrm>
          <a:prstGeom prst="rect">
            <a:avLst/>
          </a:prstGeom>
        </p:spPr>
        <p:txBody>
          <a:bodyPr wrap="none">
            <a:spAutoFit/>
          </a:bodyPr>
          <a:lstStyle/>
          <a:p>
            <a:r>
              <a:rPr lang="en-US" sz="4000" b="1" dirty="0" smtClean="0">
                <a:solidFill>
                  <a:srgbClr val="002060"/>
                </a:solidFill>
                <a:latin typeface="Andalus" pitchFamily="18" charset="-78"/>
                <a:cs typeface="Andalus" pitchFamily="18" charset="-78"/>
              </a:rPr>
              <a:t>Plumbing </a:t>
            </a:r>
            <a:r>
              <a:rPr lang="en-US" b="1" dirty="0" smtClean="0">
                <a:latin typeface="Times New Roman" pitchFamily="18" charset="0"/>
                <a:cs typeface="Times New Roman" pitchFamily="18" charset="0"/>
              </a:rPr>
              <a:t> </a:t>
            </a:r>
            <a:r>
              <a:rPr lang="en-US" sz="4000" b="1" dirty="0" smtClean="0">
                <a:solidFill>
                  <a:srgbClr val="002060"/>
                </a:solidFill>
                <a:latin typeface="Andalus" pitchFamily="18" charset="-78"/>
                <a:cs typeface="Andalus" pitchFamily="18" charset="-78"/>
              </a:rPr>
              <a:t>system</a:t>
            </a:r>
            <a:r>
              <a:rPr lang="en-US" b="1" dirty="0" smtClean="0">
                <a:latin typeface="Times New Roman" pitchFamily="18" charset="0"/>
                <a:cs typeface="Times New Roman" pitchFamily="18" charset="0"/>
              </a:rPr>
              <a:t> </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2780928"/>
            <a:ext cx="6912768" cy="3077766"/>
          </a:xfrm>
          <a:prstGeom prst="rect">
            <a:avLst/>
          </a:prstGeom>
        </p:spPr>
        <p:txBody>
          <a:bodyPr wrap="square">
            <a:spAutoFit/>
          </a:bodyPr>
          <a:lstStyle/>
          <a:p>
            <a:pPr lvl="0" algn="l" rtl="0">
              <a:buNone/>
            </a:pPr>
            <a:r>
              <a:rPr lang="en-US" sz="2600" b="1" dirty="0" smtClean="0">
                <a:latin typeface="Times New Roman" pitchFamily="18" charset="0"/>
                <a:cs typeface="Times New Roman" pitchFamily="18" charset="0"/>
              </a:rPr>
              <a:t>The most common plumbing fixtures are :</a:t>
            </a:r>
            <a:r>
              <a:rPr lang="en-US" sz="2600" dirty="0" smtClean="0"/>
              <a:t> </a:t>
            </a:r>
          </a:p>
          <a:p>
            <a:pPr lvl="0" algn="l" rtl="0">
              <a:buNone/>
            </a:pPr>
            <a:endParaRPr lang="en-US" sz="2800" dirty="0" smtClean="0"/>
          </a:p>
          <a:p>
            <a:pPr lvl="0" algn="l" rtl="0"/>
            <a:r>
              <a:rPr lang="en-US" sz="2800" dirty="0" smtClean="0">
                <a:latin typeface="Times New Roman" pitchFamily="18" charset="0"/>
                <a:cs typeface="Times New Roman" pitchFamily="18" charset="0"/>
              </a:rPr>
              <a:t>Kitchen sinks.</a:t>
            </a:r>
          </a:p>
          <a:p>
            <a:pPr lvl="0" algn="l" rtl="0"/>
            <a:r>
              <a:rPr lang="en-US" sz="2800" dirty="0" smtClean="0">
                <a:latin typeface="Times New Roman" pitchFamily="18" charset="0"/>
                <a:cs typeface="Times New Roman" pitchFamily="18" charset="0"/>
              </a:rPr>
              <a:t>Lavatories (also called bathroom sinks).</a:t>
            </a:r>
          </a:p>
          <a:p>
            <a:pPr lvl="0" algn="l" rtl="0"/>
            <a:r>
              <a:rPr lang="en-US" sz="2800" dirty="0" smtClean="0">
                <a:latin typeface="Times New Roman" pitchFamily="18" charset="0"/>
                <a:cs typeface="Times New Roman" pitchFamily="18" charset="0"/>
              </a:rPr>
              <a:t>Urinals.</a:t>
            </a:r>
          </a:p>
          <a:p>
            <a:pPr lvl="0" algn="l" rtl="0"/>
            <a:r>
              <a:rPr lang="en-US" sz="2800" dirty="0" smtClean="0">
                <a:latin typeface="Times New Roman" pitchFamily="18" charset="0"/>
                <a:cs typeface="Times New Roman" pitchFamily="18" charset="0"/>
              </a:rPr>
              <a:t>sinks.</a:t>
            </a:r>
          </a:p>
          <a:p>
            <a:pPr lvl="0" algn="l" rtl="0"/>
            <a:r>
              <a:rPr lang="en-US" sz="2800" dirty="0" smtClean="0">
                <a:latin typeface="Times New Roman" pitchFamily="18" charset="0"/>
                <a:cs typeface="Times New Roman" pitchFamily="18" charset="0"/>
              </a:rPr>
              <a:t>Water closets. </a:t>
            </a:r>
          </a:p>
        </p:txBody>
      </p:sp>
      <p:sp>
        <p:nvSpPr>
          <p:cNvPr id="5" name="Rectangle 4"/>
          <p:cNvSpPr/>
          <p:nvPr/>
        </p:nvSpPr>
        <p:spPr>
          <a:xfrm>
            <a:off x="395536" y="1844824"/>
            <a:ext cx="4397358" cy="584775"/>
          </a:xfrm>
          <a:prstGeom prst="rect">
            <a:avLst/>
          </a:prstGeom>
        </p:spPr>
        <p:txBody>
          <a:bodyPr wrap="none">
            <a:spAutoFit/>
          </a:bodyPr>
          <a:lstStyle/>
          <a:p>
            <a:pPr algn="l" rtl="0">
              <a:buFont typeface="Wingdings" pitchFamily="2" charset="2"/>
              <a:buChar char="§"/>
            </a:pPr>
            <a:r>
              <a:rPr lang="en-US" sz="3200" b="1" dirty="0" smtClean="0"/>
              <a:t> Plumbing Fixtures</a:t>
            </a:r>
            <a:endParaRPr lang="en-US" sz="3200" dirty="0"/>
          </a:p>
        </p:txBody>
      </p:sp>
      <p:sp>
        <p:nvSpPr>
          <p:cNvPr id="6" name="Rectangle 5"/>
          <p:cNvSpPr/>
          <p:nvPr/>
        </p:nvSpPr>
        <p:spPr>
          <a:xfrm>
            <a:off x="395536" y="836712"/>
            <a:ext cx="5075428" cy="707886"/>
          </a:xfrm>
          <a:prstGeom prst="rect">
            <a:avLst/>
          </a:prstGeom>
        </p:spPr>
        <p:txBody>
          <a:bodyPr wrap="none">
            <a:spAutoFit/>
          </a:bodyPr>
          <a:lstStyle/>
          <a:p>
            <a:pPr algn="l" rtl="0">
              <a:buFont typeface="Wingdings" pitchFamily="2" charset="2"/>
              <a:buChar char="q"/>
            </a:pPr>
            <a:r>
              <a:rPr lang="en-US" sz="3200" b="1" dirty="0" smtClean="0">
                <a:latin typeface="Times New Roman" pitchFamily="18" charset="0"/>
                <a:cs typeface="Times New Roman" pitchFamily="18" charset="0"/>
              </a:rPr>
              <a:t>  </a:t>
            </a:r>
            <a:r>
              <a:rPr lang="en-US" sz="4000" b="1" dirty="0" smtClean="0">
                <a:solidFill>
                  <a:srgbClr val="002060"/>
                </a:solidFill>
                <a:latin typeface="Andalus" pitchFamily="18" charset="-78"/>
                <a:cs typeface="Andalus" pitchFamily="18" charset="-78"/>
              </a:rPr>
              <a:t>Potable</a:t>
            </a:r>
            <a:r>
              <a:rPr lang="en-US" sz="3200" b="1" dirty="0" smtClean="0">
                <a:latin typeface="Times New Roman" pitchFamily="18" charset="0"/>
                <a:cs typeface="Times New Roman" pitchFamily="18" charset="0"/>
              </a:rPr>
              <a:t> </a:t>
            </a:r>
            <a:r>
              <a:rPr lang="en-US" sz="4000" b="1" dirty="0" smtClean="0">
                <a:solidFill>
                  <a:srgbClr val="002060"/>
                </a:solidFill>
                <a:latin typeface="Andalus" pitchFamily="18" charset="-78"/>
                <a:cs typeface="Andalus" pitchFamily="18" charset="-78"/>
              </a:rPr>
              <a:t>water</a:t>
            </a:r>
            <a:r>
              <a:rPr lang="en-US" sz="3200" b="1" dirty="0" smtClean="0">
                <a:latin typeface="Times New Roman" pitchFamily="18" charset="0"/>
                <a:cs typeface="Times New Roman" pitchFamily="18" charset="0"/>
              </a:rPr>
              <a:t> </a:t>
            </a:r>
            <a:r>
              <a:rPr lang="en-US" sz="4000" b="1" dirty="0" smtClean="0">
                <a:solidFill>
                  <a:srgbClr val="002060"/>
                </a:solidFill>
                <a:latin typeface="Andalus" pitchFamily="18" charset="-78"/>
                <a:cs typeface="Andalus" pitchFamily="18" charset="-78"/>
              </a:rPr>
              <a:t>system</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8158" y="980728"/>
            <a:ext cx="3119765" cy="584775"/>
          </a:xfrm>
          <a:prstGeom prst="rect">
            <a:avLst/>
          </a:prstGeom>
        </p:spPr>
        <p:txBody>
          <a:bodyPr wrap="none">
            <a:spAutoFit/>
          </a:bodyPr>
          <a:lstStyle/>
          <a:p>
            <a:pPr algn="l" rtl="0">
              <a:buFont typeface="Wingdings" pitchFamily="2" charset="2"/>
              <a:buChar char="§"/>
            </a:pPr>
            <a:r>
              <a:rPr lang="en-US" sz="3200" b="1" dirty="0" smtClean="0"/>
              <a:t> Calculation</a:t>
            </a:r>
            <a:r>
              <a:rPr lang="en-US" sz="3200" dirty="0" smtClean="0"/>
              <a:t> :</a:t>
            </a:r>
            <a:endParaRPr lang="en-US" sz="3200" dirty="0"/>
          </a:p>
        </p:txBody>
      </p:sp>
      <p:sp>
        <p:nvSpPr>
          <p:cNvPr id="5" name="Rectangle 4"/>
          <p:cNvSpPr/>
          <p:nvPr/>
        </p:nvSpPr>
        <p:spPr>
          <a:xfrm>
            <a:off x="683568" y="2204864"/>
            <a:ext cx="6912768" cy="2554545"/>
          </a:xfrm>
          <a:prstGeom prst="rect">
            <a:avLst/>
          </a:prstGeom>
        </p:spPr>
        <p:txBody>
          <a:bodyPr wrap="square">
            <a:spAutoFit/>
          </a:bodyPr>
          <a:lstStyle/>
          <a:p>
            <a:pPr algn="l" rtl="0"/>
            <a:r>
              <a:rPr lang="en-US" sz="3200" b="1" dirty="0" smtClean="0">
                <a:latin typeface="Times New Roman" pitchFamily="18" charset="0"/>
                <a:cs typeface="Times New Roman" pitchFamily="18" charset="0"/>
              </a:rPr>
              <a:t>1- calculate  of  fu.</a:t>
            </a:r>
          </a:p>
          <a:p>
            <a:pPr algn="l" rtl="0"/>
            <a:r>
              <a:rPr lang="en-US" sz="3200" b="1" dirty="0" smtClean="0">
                <a:latin typeface="Times New Roman" pitchFamily="18" charset="0"/>
                <a:cs typeface="Times New Roman" pitchFamily="18" charset="0"/>
              </a:rPr>
              <a:t>2- calculate flow rate .</a:t>
            </a:r>
          </a:p>
          <a:p>
            <a:pPr algn="l" rtl="0"/>
            <a:r>
              <a:rPr lang="en-US" sz="3200" b="1" dirty="0" smtClean="0">
                <a:latin typeface="Times New Roman" pitchFamily="18" charset="0"/>
                <a:cs typeface="Times New Roman" pitchFamily="18" charset="0"/>
              </a:rPr>
              <a:t>3- calculate  diameter . </a:t>
            </a:r>
          </a:p>
          <a:p>
            <a:pPr algn="l" rtl="0"/>
            <a:r>
              <a:rPr lang="en-US" sz="3200" b="1" dirty="0" smtClean="0">
                <a:latin typeface="Times New Roman" pitchFamily="18" charset="0"/>
                <a:cs typeface="Times New Roman" pitchFamily="18" charset="0"/>
              </a:rPr>
              <a:t>4- calculate head pressure of the pump.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052736"/>
            <a:ext cx="8441735" cy="584775"/>
          </a:xfrm>
          <a:prstGeom prst="rect">
            <a:avLst/>
          </a:prstGeom>
        </p:spPr>
        <p:txBody>
          <a:bodyPr wrap="none">
            <a:spAutoFit/>
          </a:bodyPr>
          <a:lstStyle/>
          <a:p>
            <a:pPr algn="l" rtl="0">
              <a:buFont typeface="Wingdings" pitchFamily="2" charset="2"/>
              <a:buChar char="§"/>
            </a:pPr>
            <a:r>
              <a:rPr lang="en-US" sz="3200" b="1" dirty="0" smtClean="0"/>
              <a:t> The plumping fixture unit in building</a:t>
            </a:r>
            <a:endParaRPr lang="en-US" sz="3200" b="1" dirty="0"/>
          </a:p>
        </p:txBody>
      </p:sp>
      <p:graphicFrame>
        <p:nvGraphicFramePr>
          <p:cNvPr id="5" name="Content Placeholder 3"/>
          <p:cNvGraphicFramePr>
            <a:graphicFrameLocks noGrp="1"/>
          </p:cNvGraphicFramePr>
          <p:nvPr>
            <p:ph idx="1"/>
          </p:nvPr>
        </p:nvGraphicFramePr>
        <p:xfrm>
          <a:off x="539552" y="2060848"/>
          <a:ext cx="8208912" cy="4043978"/>
        </p:xfrm>
        <a:graphic>
          <a:graphicData uri="http://schemas.openxmlformats.org/drawingml/2006/table">
            <a:tbl>
              <a:tblPr firstRow="1" bandRow="1">
                <a:tableStyleId>{10A1B5D5-9B99-4C35-A422-299274C87663}</a:tableStyleId>
              </a:tblPr>
              <a:tblGrid>
                <a:gridCol w="2736304"/>
                <a:gridCol w="2736304"/>
                <a:gridCol w="2736304"/>
              </a:tblGrid>
              <a:tr h="1119505">
                <a:tc>
                  <a:txBody>
                    <a:bodyPr/>
                    <a:lstStyle/>
                    <a:p>
                      <a:pPr algn="ctr" rtl="1">
                        <a:lnSpc>
                          <a:spcPct val="150000"/>
                        </a:lnSpc>
                        <a:spcAft>
                          <a:spcPts val="0"/>
                        </a:spcAft>
                      </a:pPr>
                      <a:r>
                        <a:rPr lang="en-US" sz="2800" dirty="0"/>
                        <a:t>Type of fixture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No. of fixture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Size of pipe (in)</a:t>
                      </a:r>
                      <a:endParaRPr lang="en-US" sz="2800" dirty="0">
                        <a:latin typeface="Calibri"/>
                        <a:ea typeface="Calibri"/>
                        <a:cs typeface="Arial"/>
                      </a:endParaRPr>
                    </a:p>
                  </a:txBody>
                  <a:tcPr marL="68580" marR="68580" marT="0" marB="0"/>
                </a:tc>
              </a:tr>
              <a:tr h="1119505">
                <a:tc>
                  <a:txBody>
                    <a:bodyPr/>
                    <a:lstStyle/>
                    <a:p>
                      <a:pPr algn="ctr" rtl="1">
                        <a:lnSpc>
                          <a:spcPct val="150000"/>
                        </a:lnSpc>
                        <a:spcAft>
                          <a:spcPts val="0"/>
                        </a:spcAft>
                      </a:pPr>
                      <a:r>
                        <a:rPr lang="en-US" sz="2800" dirty="0"/>
                        <a:t>Water </a:t>
                      </a:r>
                      <a:r>
                        <a:rPr lang="en-US" sz="2800" dirty="0" smtClean="0"/>
                        <a:t>closet      ( </a:t>
                      </a:r>
                      <a:r>
                        <a:rPr lang="en-US" sz="2800" dirty="0"/>
                        <a:t>w .c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5</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1/2 , 3/8</a:t>
                      </a:r>
                      <a:endParaRPr lang="en-US" sz="2800" dirty="0">
                        <a:latin typeface="Calibri"/>
                        <a:ea typeface="Calibri"/>
                        <a:cs typeface="Arial"/>
                      </a:endParaRPr>
                    </a:p>
                  </a:txBody>
                  <a:tcPr marL="68580" marR="68580" marT="0" marB="0"/>
                </a:tc>
              </a:tr>
              <a:tr h="741829">
                <a:tc>
                  <a:txBody>
                    <a:bodyPr/>
                    <a:lstStyle/>
                    <a:p>
                      <a:pPr algn="ctr" rtl="1">
                        <a:lnSpc>
                          <a:spcPct val="150000"/>
                        </a:lnSpc>
                        <a:spcAft>
                          <a:spcPts val="0"/>
                        </a:spcAft>
                      </a:pPr>
                      <a:r>
                        <a:rPr lang="en-US" sz="2800" dirty="0"/>
                        <a:t>Lavatory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2</a:t>
                      </a:r>
                      <a:endParaRPr lang="en-US" sz="2800" dirty="0">
                        <a:latin typeface="Calibri"/>
                        <a:ea typeface="Calibri"/>
                        <a:cs typeface="Arial"/>
                      </a:endParaRPr>
                    </a:p>
                  </a:txBody>
                  <a:tcPr marL="68580" marR="68580" marT="0" marB="0"/>
                </a:tc>
                <a:tc>
                  <a:txBody>
                    <a:bodyPr/>
                    <a:lstStyle/>
                    <a:p>
                      <a:pPr algn="ctr" rtl="0">
                        <a:lnSpc>
                          <a:spcPct val="150000"/>
                        </a:lnSpc>
                        <a:spcAft>
                          <a:spcPts val="0"/>
                        </a:spcAft>
                      </a:pPr>
                      <a:r>
                        <a:rPr lang="en-US" sz="2800" dirty="0"/>
                        <a:t>1/2 , 3/8 </a:t>
                      </a:r>
                      <a:endParaRPr lang="en-US" sz="2800" dirty="0">
                        <a:latin typeface="Calibri"/>
                        <a:ea typeface="Calibri"/>
                        <a:cs typeface="Arial"/>
                      </a:endParaRPr>
                    </a:p>
                  </a:txBody>
                  <a:tcPr marL="68580" marR="68580" marT="0" marB="0"/>
                </a:tc>
              </a:tr>
              <a:tr h="741829">
                <a:tc>
                  <a:txBody>
                    <a:bodyPr/>
                    <a:lstStyle/>
                    <a:p>
                      <a:pPr algn="ctr" rtl="1">
                        <a:lnSpc>
                          <a:spcPct val="150000"/>
                        </a:lnSpc>
                        <a:spcAft>
                          <a:spcPts val="0"/>
                        </a:spcAft>
                      </a:pPr>
                      <a:r>
                        <a:rPr lang="en-US" sz="2800" dirty="0"/>
                        <a:t>Kitchen sink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2</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1/2</a:t>
                      </a:r>
                      <a:endParaRPr lang="en-US" sz="2800" dirty="0">
                        <a:latin typeface="Calibri"/>
                        <a:ea typeface="Calibri"/>
                        <a:cs typeface="Arial"/>
                      </a:endParaRPr>
                    </a:p>
                  </a:txBody>
                  <a:tcPr marL="68580" marR="68580" marT="0" marB="0"/>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980728"/>
            <a:ext cx="6728124" cy="707886"/>
          </a:xfrm>
          <a:prstGeom prst="rect">
            <a:avLst/>
          </a:prstGeom>
        </p:spPr>
        <p:txBody>
          <a:bodyPr wrap="none">
            <a:spAutoFit/>
          </a:bodyPr>
          <a:lstStyle/>
          <a:p>
            <a:pPr algn="l" rtl="0">
              <a:buFont typeface="Wingdings" pitchFamily="2" charset="2"/>
              <a:buChar char="q"/>
            </a:pPr>
            <a:r>
              <a:rPr lang="en-US" sz="4000" b="1" dirty="0" smtClean="0">
                <a:solidFill>
                  <a:srgbClr val="002060"/>
                </a:solidFill>
                <a:latin typeface="Andalus" pitchFamily="18" charset="-78"/>
                <a:cs typeface="Andalus" pitchFamily="18" charset="-78"/>
              </a:rPr>
              <a:t> Drainage</a:t>
            </a:r>
            <a:r>
              <a:rPr lang="en-US" b="1" dirty="0" smtClean="0"/>
              <a:t>  </a:t>
            </a:r>
            <a:r>
              <a:rPr lang="en-US" sz="4000" b="1" dirty="0" smtClean="0">
                <a:solidFill>
                  <a:srgbClr val="002060"/>
                </a:solidFill>
                <a:latin typeface="Andalus" pitchFamily="18" charset="-78"/>
                <a:cs typeface="Andalus" pitchFamily="18" charset="-78"/>
              </a:rPr>
              <a:t>System</a:t>
            </a:r>
            <a:r>
              <a:rPr lang="en-US" b="1" dirty="0" smtClean="0"/>
              <a:t>  </a:t>
            </a:r>
            <a:r>
              <a:rPr lang="en-US" sz="4000" b="1" dirty="0" smtClean="0">
                <a:solidFill>
                  <a:srgbClr val="002060"/>
                </a:solidFill>
                <a:latin typeface="Andalus" pitchFamily="18" charset="-78"/>
                <a:cs typeface="Andalus" pitchFamily="18" charset="-78"/>
              </a:rPr>
              <a:t>in</a:t>
            </a:r>
            <a:r>
              <a:rPr lang="en-US" b="1" dirty="0" smtClean="0"/>
              <a:t>  </a:t>
            </a:r>
            <a:r>
              <a:rPr lang="en-US" sz="4000" b="1" dirty="0" smtClean="0">
                <a:solidFill>
                  <a:srgbClr val="002060"/>
                </a:solidFill>
                <a:latin typeface="Andalus" pitchFamily="18" charset="-78"/>
                <a:cs typeface="Andalus" pitchFamily="18" charset="-78"/>
              </a:rPr>
              <a:t>Building</a:t>
            </a:r>
          </a:p>
        </p:txBody>
      </p:sp>
      <p:graphicFrame>
        <p:nvGraphicFramePr>
          <p:cNvPr id="5" name="Table 4"/>
          <p:cNvGraphicFramePr>
            <a:graphicFrameLocks noGrp="1"/>
          </p:cNvGraphicFramePr>
          <p:nvPr/>
        </p:nvGraphicFramePr>
        <p:xfrm>
          <a:off x="827584" y="2420888"/>
          <a:ext cx="7086602" cy="3733353"/>
        </p:xfrm>
        <a:graphic>
          <a:graphicData uri="http://schemas.openxmlformats.org/drawingml/2006/table">
            <a:tbl>
              <a:tblPr rtl="1" firstRow="1" bandRow="1">
                <a:tableStyleId>{10A1B5D5-9B99-4C35-A422-299274C87663}</a:tableStyleId>
              </a:tblPr>
              <a:tblGrid>
                <a:gridCol w="2361646"/>
                <a:gridCol w="2362478"/>
                <a:gridCol w="2362478"/>
              </a:tblGrid>
              <a:tr h="1293153">
                <a:tc>
                  <a:txBody>
                    <a:bodyPr/>
                    <a:lstStyle/>
                    <a:p>
                      <a:pPr algn="ctr" rtl="0">
                        <a:lnSpc>
                          <a:spcPct val="150000"/>
                        </a:lnSpc>
                        <a:spcAft>
                          <a:spcPts val="0"/>
                        </a:spcAft>
                      </a:pPr>
                      <a:r>
                        <a:rPr lang="en-US" sz="2400" dirty="0"/>
                        <a:t>Size of </a:t>
                      </a:r>
                      <a:r>
                        <a:rPr lang="en-US" sz="2400" dirty="0" smtClean="0"/>
                        <a:t>pipe</a:t>
                      </a:r>
                    </a:p>
                    <a:p>
                      <a:pPr algn="ctr" rtl="0">
                        <a:lnSpc>
                          <a:spcPct val="150000"/>
                        </a:lnSpc>
                        <a:spcAft>
                          <a:spcPts val="0"/>
                        </a:spcAft>
                      </a:pPr>
                      <a:r>
                        <a:rPr lang="en-US" sz="2400" dirty="0" smtClean="0"/>
                        <a:t> </a:t>
                      </a:r>
                      <a:r>
                        <a:rPr lang="en-US" sz="2400" dirty="0"/>
                        <a:t>( in )</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a:t>No .of fixture</a:t>
                      </a:r>
                      <a:endParaRPr lang="en-US" sz="2400" b="1">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dirty="0"/>
                        <a:t>Type of fixture</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r>
              <a:tr h="610050">
                <a:tc>
                  <a:txBody>
                    <a:bodyPr/>
                    <a:lstStyle/>
                    <a:p>
                      <a:pPr algn="ctr" rtl="0">
                        <a:lnSpc>
                          <a:spcPct val="150000"/>
                        </a:lnSpc>
                        <a:spcAft>
                          <a:spcPts val="0"/>
                        </a:spcAft>
                      </a:pPr>
                      <a:r>
                        <a:rPr lang="en-US" sz="2400"/>
                        <a:t>4</a:t>
                      </a:r>
                      <a:endParaRPr lang="en-US" sz="2400" b="1">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a:t>4</a:t>
                      </a:r>
                      <a:endParaRPr lang="en-US" sz="2400" b="1">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dirty="0"/>
                        <a:t>Water closet</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r>
              <a:tr h="610050">
                <a:tc>
                  <a:txBody>
                    <a:bodyPr/>
                    <a:lstStyle/>
                    <a:p>
                      <a:pPr algn="ctr" rtl="0">
                        <a:lnSpc>
                          <a:spcPct val="150000"/>
                        </a:lnSpc>
                        <a:spcAft>
                          <a:spcPts val="0"/>
                        </a:spcAft>
                      </a:pPr>
                      <a:r>
                        <a:rPr lang="en-US" sz="2400"/>
                        <a:t>2</a:t>
                      </a:r>
                      <a:endParaRPr lang="en-US" sz="2400" b="1">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a:t>1</a:t>
                      </a:r>
                      <a:endParaRPr lang="en-US" sz="2400" b="1">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dirty="0"/>
                        <a:t>Lavatory</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r>
              <a:tr h="610050">
                <a:tc>
                  <a:txBody>
                    <a:bodyPr/>
                    <a:lstStyle/>
                    <a:p>
                      <a:pPr algn="ctr" rtl="0">
                        <a:lnSpc>
                          <a:spcPct val="150000"/>
                        </a:lnSpc>
                        <a:spcAft>
                          <a:spcPts val="0"/>
                        </a:spcAft>
                      </a:pPr>
                      <a:r>
                        <a:rPr lang="en-US" sz="2400" dirty="0"/>
                        <a:t>2</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a:t>3</a:t>
                      </a:r>
                      <a:endParaRPr lang="en-US" sz="2400" b="1">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dirty="0"/>
                        <a:t>Kitchen sink</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r>
              <a:tr h="610050">
                <a:tc>
                  <a:txBody>
                    <a:bodyPr/>
                    <a:lstStyle/>
                    <a:p>
                      <a:pPr algn="ctr" rtl="0">
                        <a:lnSpc>
                          <a:spcPct val="150000"/>
                        </a:lnSpc>
                        <a:spcAft>
                          <a:spcPts val="0"/>
                        </a:spcAft>
                      </a:pPr>
                      <a:r>
                        <a:rPr lang="en-US" sz="2400" dirty="0"/>
                        <a:t>2</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a:t>3</a:t>
                      </a:r>
                      <a:endParaRPr lang="en-US" sz="2400" b="1">
                        <a:solidFill>
                          <a:schemeClr val="tx1"/>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50000"/>
                        </a:lnSpc>
                        <a:spcAft>
                          <a:spcPts val="0"/>
                        </a:spcAft>
                      </a:pPr>
                      <a:r>
                        <a:rPr lang="en-US" sz="2400" dirty="0"/>
                        <a:t>Floor drain</a:t>
                      </a:r>
                      <a:endParaRPr lang="en-US" sz="2400" b="1" dirty="0">
                        <a:solidFill>
                          <a:schemeClr val="tx1"/>
                        </a:solidFill>
                        <a:latin typeface="Times New Roman" pitchFamily="18" charset="0"/>
                        <a:ea typeface="Times New Roman"/>
                        <a:cs typeface="Times New Roman" pitchFamily="18" charset="0"/>
                      </a:endParaRPr>
                    </a:p>
                  </a:txBody>
                  <a:tcPr marL="68580" marR="68580" marT="0" marB="0" anchor="ct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1052736"/>
            <a:ext cx="4998484" cy="707886"/>
          </a:xfrm>
          <a:prstGeom prst="rect">
            <a:avLst/>
          </a:prstGeom>
        </p:spPr>
        <p:txBody>
          <a:bodyPr wrap="none">
            <a:spAutoFit/>
          </a:bodyPr>
          <a:lstStyle/>
          <a:p>
            <a:pPr algn="l" rtl="0">
              <a:buFont typeface="Wingdings" pitchFamily="2" charset="2"/>
              <a:buChar char="q"/>
            </a:pPr>
            <a:r>
              <a:rPr lang="en-US" sz="4000" b="1" dirty="0" smtClean="0">
                <a:solidFill>
                  <a:srgbClr val="002060"/>
                </a:solidFill>
                <a:latin typeface="Andalus" pitchFamily="18" charset="-78"/>
                <a:cs typeface="Andalus" pitchFamily="18" charset="-78"/>
              </a:rPr>
              <a:t> Fire fighting system</a:t>
            </a:r>
            <a:endParaRPr lang="en-US" sz="4000" b="1" dirty="0">
              <a:solidFill>
                <a:srgbClr val="002060"/>
              </a:solidFill>
              <a:latin typeface="Andalus" pitchFamily="18" charset="-78"/>
              <a:cs typeface="Andalus" pitchFamily="18" charset="-78"/>
            </a:endParaRPr>
          </a:p>
        </p:txBody>
      </p:sp>
      <p:sp>
        <p:nvSpPr>
          <p:cNvPr id="5" name="Rectangle 4"/>
          <p:cNvSpPr/>
          <p:nvPr/>
        </p:nvSpPr>
        <p:spPr>
          <a:xfrm>
            <a:off x="971600" y="2276872"/>
            <a:ext cx="6192688" cy="3416320"/>
          </a:xfrm>
          <a:prstGeom prst="rect">
            <a:avLst/>
          </a:prstGeom>
        </p:spPr>
        <p:txBody>
          <a:bodyPr wrap="square">
            <a:spAutoFit/>
          </a:bodyPr>
          <a:lstStyle/>
          <a:p>
            <a:pPr algn="l" rtl="0">
              <a:buFont typeface="Wingdings" pitchFamily="2" charset="2"/>
              <a:buChar char="§"/>
            </a:pPr>
            <a:r>
              <a:rPr lang="en-US" sz="3600" b="1" dirty="0" smtClean="0">
                <a:latin typeface="Times New Roman" pitchFamily="18" charset="0"/>
                <a:cs typeface="Times New Roman" pitchFamily="18" charset="0"/>
              </a:rPr>
              <a:t> Fire Protection Types :</a:t>
            </a:r>
          </a:p>
          <a:p>
            <a:pPr algn="l" rtl="0"/>
            <a:endParaRPr lang="en-US" sz="3600" b="1" dirty="0" smtClean="0">
              <a:latin typeface="Times New Roman" pitchFamily="18" charset="0"/>
              <a:cs typeface="Times New Roman" pitchFamily="18" charset="0"/>
            </a:endParaRPr>
          </a:p>
          <a:p>
            <a:pPr algn="l" rtl="0"/>
            <a:r>
              <a:rPr lang="en-US" sz="3600" b="1" dirty="0" smtClean="0">
                <a:latin typeface="Times New Roman" pitchFamily="18" charset="0"/>
                <a:cs typeface="Times New Roman" pitchFamily="18" charset="0"/>
              </a:rPr>
              <a:t>1- Fire Sprinkler System .</a:t>
            </a:r>
          </a:p>
          <a:p>
            <a:pPr algn="l" rtl="0"/>
            <a:r>
              <a:rPr lang="en-US" sz="3600" b="1" dirty="0" smtClean="0">
                <a:latin typeface="Times New Roman" pitchFamily="18" charset="0"/>
                <a:cs typeface="Times New Roman" pitchFamily="18" charset="0"/>
              </a:rPr>
              <a:t>2- Fire Extinguisher.</a:t>
            </a:r>
          </a:p>
          <a:p>
            <a:pPr algn="l" rtl="0"/>
            <a:r>
              <a:rPr lang="en-US" sz="3600" b="1" dirty="0" smtClean="0">
                <a:latin typeface="Times New Roman" pitchFamily="18" charset="0"/>
                <a:cs typeface="Times New Roman" pitchFamily="18" charset="0"/>
              </a:rPr>
              <a:t>3- landing valve. </a:t>
            </a:r>
          </a:p>
          <a:p>
            <a:pPr algn="l" rtl="0"/>
            <a:r>
              <a:rPr lang="en-US" sz="3600" b="1" dirty="0" smtClean="0">
                <a:latin typeface="Times New Roman" pitchFamily="18" charset="0"/>
                <a:cs typeface="Times New Roman" pitchFamily="18" charset="0"/>
              </a:rPr>
              <a:t>4- cabinet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1196752"/>
            <a:ext cx="6355586" cy="646331"/>
          </a:xfrm>
          <a:prstGeom prst="rect">
            <a:avLst/>
          </a:prstGeom>
        </p:spPr>
        <p:txBody>
          <a:bodyPr wrap="none">
            <a:spAutoFit/>
          </a:bodyPr>
          <a:lstStyle/>
          <a:p>
            <a:pPr algn="l" rtl="0">
              <a:buFont typeface="Wingdings" pitchFamily="2" charset="2"/>
              <a:buChar char="§"/>
            </a:pPr>
            <a:r>
              <a:rPr lang="en-US" sz="3600" b="1" dirty="0" smtClean="0">
                <a:latin typeface="Times New Roman" pitchFamily="18" charset="0"/>
                <a:cs typeface="Times New Roman" pitchFamily="18" charset="0"/>
              </a:rPr>
              <a:t> Fire Protection Components :</a:t>
            </a:r>
            <a:endParaRPr lang="en-US" sz="3600" b="1" dirty="0">
              <a:latin typeface="Times New Roman" pitchFamily="18" charset="0"/>
              <a:cs typeface="Times New Roman" pitchFamily="18" charset="0"/>
            </a:endParaRPr>
          </a:p>
        </p:txBody>
      </p:sp>
      <p:sp>
        <p:nvSpPr>
          <p:cNvPr id="5" name="Rectangle 4"/>
          <p:cNvSpPr/>
          <p:nvPr/>
        </p:nvSpPr>
        <p:spPr>
          <a:xfrm>
            <a:off x="467544" y="2492896"/>
            <a:ext cx="7560840" cy="3539430"/>
          </a:xfrm>
          <a:prstGeom prst="rect">
            <a:avLst/>
          </a:prstGeom>
        </p:spPr>
        <p:txBody>
          <a:bodyPr wrap="square">
            <a:spAutoFit/>
          </a:bodyPr>
          <a:lstStyle/>
          <a:p>
            <a:pPr algn="l" rtl="0"/>
            <a:r>
              <a:rPr lang="en-US" sz="3200" b="1" dirty="0" smtClean="0">
                <a:latin typeface="Times New Roman" pitchFamily="18" charset="0"/>
                <a:cs typeface="Times New Roman" pitchFamily="18" charset="0"/>
              </a:rPr>
              <a:t>Fire Protection consist of the following components:</a:t>
            </a:r>
          </a:p>
          <a:p>
            <a:pPr algn="l" rtl="0"/>
            <a:endParaRPr lang="en-US" sz="3200" b="1" dirty="0" smtClean="0">
              <a:latin typeface="Times New Roman" pitchFamily="18" charset="0"/>
              <a:cs typeface="Times New Roman" pitchFamily="18" charset="0"/>
            </a:endParaRPr>
          </a:p>
          <a:p>
            <a:pPr algn="l" rtl="0">
              <a:buFont typeface="Arial" pitchFamily="34" charset="0"/>
              <a:buChar char="•"/>
            </a:pPr>
            <a:r>
              <a:rPr lang="ar-SA" sz="3200" b="1" dirty="0" smtClean="0">
                <a:latin typeface="Times New Roman" pitchFamily="18" charset="0"/>
                <a:cs typeface="Times New Roman" pitchFamily="18" charset="0"/>
              </a:rPr>
              <a:t> </a:t>
            </a:r>
            <a:r>
              <a:rPr lang="en-US" sz="3200" b="1" dirty="0" smtClean="0">
                <a:latin typeface="Times New Roman" pitchFamily="18" charset="0"/>
                <a:cs typeface="Times New Roman" pitchFamily="18" charset="0"/>
              </a:rPr>
              <a:t>Fire pump sets (Main and Standby).</a:t>
            </a:r>
          </a:p>
          <a:p>
            <a:pPr lvl="0" algn="l" rtl="0">
              <a:buFont typeface="Arial" pitchFamily="34" charset="0"/>
              <a:buChar char="•"/>
            </a:pPr>
            <a:r>
              <a:rPr lang="en-US" sz="3200" b="1" dirty="0" smtClean="0">
                <a:latin typeface="Times New Roman" pitchFamily="18" charset="0"/>
                <a:cs typeface="Times New Roman" pitchFamily="18" charset="0"/>
              </a:rPr>
              <a:t>Jockey pump.</a:t>
            </a:r>
          </a:p>
          <a:p>
            <a:pPr lvl="0" algn="l" rtl="0">
              <a:buFont typeface="Arial" pitchFamily="34" charset="0"/>
              <a:buChar char="•"/>
            </a:pPr>
            <a:r>
              <a:rPr lang="en-US" sz="3200" b="1" dirty="0" smtClean="0">
                <a:latin typeface="Times New Roman" pitchFamily="18" charset="0"/>
                <a:cs typeface="Times New Roman" pitchFamily="18" charset="0"/>
              </a:rPr>
              <a:t>Fire Sprinkler.</a:t>
            </a:r>
          </a:p>
          <a:p>
            <a:pPr algn="l" rtl="0">
              <a:buFont typeface="Arial" pitchFamily="34" charset="0"/>
              <a:buChar char="•"/>
            </a:pPr>
            <a:r>
              <a:rPr lang="en-US" sz="3200" b="1" dirty="0" smtClean="0">
                <a:latin typeface="Times New Roman" pitchFamily="18" charset="0"/>
                <a:cs typeface="Times New Roman" pitchFamily="18" charset="0"/>
              </a:rPr>
              <a:t>Branch pipe with nozzles.</a:t>
            </a:r>
            <a:endParaRPr lang="en-US" sz="3200"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686800" cy="841248"/>
          </a:xfrm>
        </p:spPr>
        <p:txBody>
          <a:bodyPr/>
          <a:lstStyle/>
          <a:p>
            <a:r>
              <a:rPr lang="en-US" b="1" dirty="0" smtClean="0">
                <a:solidFill>
                  <a:schemeClr val="accent2">
                    <a:lumMod val="75000"/>
                  </a:schemeClr>
                </a:solidFill>
                <a:latin typeface="Andalus" pitchFamily="18" charset="-78"/>
                <a:cs typeface="Andalus" pitchFamily="18" charset="-78"/>
              </a:rPr>
              <a:t>Component</a:t>
            </a:r>
            <a:r>
              <a:rPr lang="en-US" dirty="0" smtClean="0"/>
              <a:t> </a:t>
            </a:r>
            <a:r>
              <a:rPr lang="en-US" b="1" dirty="0" smtClean="0">
                <a:solidFill>
                  <a:schemeClr val="accent2">
                    <a:lumMod val="75000"/>
                  </a:schemeClr>
                </a:solidFill>
                <a:latin typeface="Andalus" pitchFamily="18" charset="-78"/>
                <a:cs typeface="Andalus" pitchFamily="18" charset="-78"/>
              </a:rPr>
              <a:t>of</a:t>
            </a:r>
            <a:r>
              <a:rPr lang="en-US" dirty="0" smtClean="0"/>
              <a:t> </a:t>
            </a:r>
            <a:r>
              <a:rPr lang="en-US" b="1" dirty="0" smtClean="0">
                <a:solidFill>
                  <a:schemeClr val="accent2">
                    <a:lumMod val="75000"/>
                  </a:schemeClr>
                </a:solidFill>
                <a:latin typeface="Andalus" pitchFamily="18" charset="-78"/>
                <a:cs typeface="Andalus" pitchFamily="18" charset="-78"/>
              </a:rPr>
              <a:t>the</a:t>
            </a:r>
            <a:r>
              <a:rPr lang="en-US" dirty="0" smtClean="0"/>
              <a:t> </a:t>
            </a:r>
            <a:r>
              <a:rPr lang="en-US" b="1" dirty="0" smtClean="0">
                <a:solidFill>
                  <a:schemeClr val="accent2">
                    <a:lumMod val="75000"/>
                  </a:schemeClr>
                </a:solidFill>
                <a:latin typeface="Andalus" pitchFamily="18" charset="-78"/>
                <a:cs typeface="Andalus" pitchFamily="18" charset="-78"/>
              </a:rPr>
              <a:t>system</a:t>
            </a:r>
            <a:r>
              <a:rPr lang="en-US" dirty="0" smtClean="0"/>
              <a:t> </a:t>
            </a:r>
            <a:endParaRPr lang="ar-SA" dirty="0"/>
          </a:p>
        </p:txBody>
      </p:sp>
      <p:sp>
        <p:nvSpPr>
          <p:cNvPr id="23553" name="Rectangle 1"/>
          <p:cNvSpPr>
            <a:spLocks noChangeArrowheads="1"/>
          </p:cNvSpPr>
          <p:nvPr/>
        </p:nvSpPr>
        <p:spPr bwMode="auto">
          <a:xfrm>
            <a:off x="285720" y="1500174"/>
            <a:ext cx="564360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1 )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RNW dehumidifiers and heat recovery units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صورة 3"/>
          <p:cNvPicPr/>
          <p:nvPr/>
        </p:nvPicPr>
        <p:blipFill>
          <a:blip r:embed="rId2" cstate="print"/>
          <a:srcRect/>
          <a:stretch>
            <a:fillRect/>
          </a:stretch>
        </p:blipFill>
        <p:spPr bwMode="auto">
          <a:xfrm>
            <a:off x="6286513" y="1000108"/>
            <a:ext cx="2857488" cy="1285877"/>
          </a:xfrm>
          <a:prstGeom prst="rect">
            <a:avLst/>
          </a:prstGeom>
          <a:noFill/>
          <a:ln w="9525">
            <a:noFill/>
            <a:miter lim="800000"/>
            <a:headEnd/>
            <a:tailEnd/>
          </a:ln>
        </p:spPr>
      </p:pic>
      <p:sp>
        <p:nvSpPr>
          <p:cNvPr id="23554" name="Rectangle 2"/>
          <p:cNvSpPr>
            <a:spLocks noChangeArrowheads="1"/>
          </p:cNvSpPr>
          <p:nvPr/>
        </p:nvSpPr>
        <p:spPr bwMode="auto">
          <a:xfrm>
            <a:off x="214282" y="2714620"/>
            <a:ext cx="528641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b="1" dirty="0" smtClean="0">
                <a:latin typeface="Times New Roman" pitchFamily="18" charset="0"/>
                <a:ea typeface="Times New Roman" pitchFamily="18" charset="0"/>
                <a:cs typeface="Times New Roman" pitchFamily="18" charset="0"/>
              </a:rPr>
              <a:t>2 ) Control-</a:t>
            </a:r>
            <a:r>
              <a:rPr lang="en-US" sz="2000" b="1" dirty="0" err="1" smtClean="0">
                <a:latin typeface="Times New Roman" pitchFamily="18" charset="0"/>
                <a:ea typeface="Times New Roman" pitchFamily="18" charset="0"/>
                <a:cs typeface="Times New Roman" pitchFamily="18" charset="0"/>
              </a:rPr>
              <a:t>Clima</a:t>
            </a:r>
            <a:r>
              <a:rPr lang="en-US" sz="2000" b="1" dirty="0" smtClean="0">
                <a:latin typeface="Times New Roman" pitchFamily="18" charset="0"/>
                <a:ea typeface="Times New Roman" pitchFamily="18" charset="0"/>
                <a:cs typeface="Times New Roman" pitchFamily="18" charset="0"/>
              </a:rPr>
              <a:t> Thermoregulation Kit</a:t>
            </a:r>
          </a:p>
          <a:p>
            <a:pPr marL="0" marR="0" lvl="0" indent="0" algn="l" defTabSz="914400" rtl="0" eaLnBrk="1" fontAlgn="base" latinLnBrk="0" hangingPunct="1">
              <a:lnSpc>
                <a:spcPct val="100000"/>
              </a:lnSpc>
              <a:spcBef>
                <a:spcPct val="0"/>
              </a:spcBef>
              <a:spcAft>
                <a:spcPct val="0"/>
              </a:spcAft>
              <a:buClrTx/>
              <a:buSzTx/>
              <a:buFontTx/>
              <a:buNone/>
              <a:tabLst/>
            </a:pPr>
            <a:r>
              <a:rPr lang="en-US" sz="2000" b="1" dirty="0" smtClean="0">
                <a:latin typeface="Times New Roman" pitchFamily="18" charset="0"/>
                <a:ea typeface="Times New Roman" pitchFamily="18" charset="0"/>
                <a:cs typeface="Times New Roman" pitchFamily="18" charset="0"/>
              </a:rPr>
              <a:t>        and loops   </a:t>
            </a:r>
          </a:p>
        </p:txBody>
      </p:sp>
      <p:sp>
        <p:nvSpPr>
          <p:cNvPr id="23556" name="AutoShape 4" descr="data:image/jpeg;base64,/9j/4AAQSkZJRgABAQAAAQABAAD/2wCEAAkGBhQSEBQUEhQVFBUUFRoWGBQYFxgUFRUVFxQVFxcVFRQXHCYeFxkkGRcUHy8gJCcpLCwsFh4xNTAqNSYrLCkBCQoKDgwOGg8PGiwkHx4qLCwsLikpKSkqLCwsKSwpKiwsLCktKSksKSwsLCkpLCwsLCksLCkpLCwsKSwsKSwsLP/AABEIAO8A0gMBIgACEQEDEQH/xAAcAAABBQEBAQAAAAAAAAAAAAAGAAIEBQcDAQj/xABKEAACAAMFBAQJCgQFAgcAAAABAgADEQQFEiExBkFRYRMicYEHFDIzUpGhscEVIyRCcpKy0eHwU2KTohY0Y4LCQ/ElVHN0s9Li/8QAGgEBAAMBAQEAAAAAAAAAAAAAAAECAwQGBf/EACoRAAICAQMDBAEEAwAAAAAAAAABAhEDEiExEyJRBDJBcWEzocHwFBUj/9oADAMBAAIRAxEAPwDcYUMZo5GbmBxgDvWFWGYOceYOcAdKwqwzo+ceYOcAdKwqwzo+cLo+cAPrCrDOj5wuj5mAH1hVhnR8zC6PmYAfWFWGdHzMNK8z++6AOtYVY5BeZ/fdCK8z++6AOtYVY5YeZhwTmf33QA+sKsM6PmfZC6PmfZAD6wqwzouZ9kLo+ZgB9YVYZ0fM+yF0fM+yAH1hQzBzPs/KEcoA6Qo8hQBwnNESRMrMH73GO9oiFZT86O/3GALWY9FJ4An1CKqz36XUMJTUIBzI3ivCLK0+Q27qn3RkIU0yJ058IA1D5Xb+EfvfpC+V2/hH736RlFmlMwTrN5B3nise2qzlUY427zp30gSat8sN/CP3v0jz5Yb+F/d+kfPe1iMJQbEc+Z1wE/CA1GNNT64EH1t8st/D/u/SPPlpv4Y+/wDpHy3cFkabaZKKRiZ6DFUitDqBBDb9nrRKYLMc1LGlKYWJroabxxgD6D+Wm9Bfv/pHny43oJ/UH5QGXJYhLsKEAYhKbPB0hrUfVGpgb2hvm3S7VMWRLbBRKEWbEM5aE0qppmTlu0gTRq3y23op/UH5Qxr7b0E+/wDpGcbLXpb3M4z0mABFwnxdR1jMQEAEKD1SYLxYlLGqjyjuHGALcX23op9/9I8e/m9GX/UEQFsCeiPUIEdpLhVp8x1rUSxRAvVZtaFtBoBU6VMAHYv88Jf9QQ//ABAf9L+oIzC5LN84sudJNnZ64MRDpMIBJVXXRqVOE0JGmkX03ZpT6H3SYiwGP+ITr8zTj0gjwbRc5P8AUEAU/Z7NipVQBnRcJNKnURSS7DZ5rBCTLYtQMowAkmmFgOrQ1pUAEVhYNZG0X80n+oPzh/y4f9L78ZddVyyJc04CWOJQQamlJi8d9awX3haVlYarXESBSm4E7+Qik8kccdUuCVFt0gh+XT/pffhfLh/0vvwLyLwVtF7dDTvESJU4E0wxy/7DBdX+zNOjIvrvvx5lqMkomAShMxq1TiLsuCmmgrWu+LmZ8RA3s/LpaX/9MfiaCSbp3x3GJ7ChQoAjWmIVk86O/wB0TbTEKyedHf7oAsrX5t/st+ExkK2k18kHTMEkbwaZcvbGvzxVGr6J90Bz3TJBaiDIGg6Ka3X3EuooRSg/dIAE5dpY6IO8kej+Z9UPQtMyKgAtSofOmeY9nrgwlWCz4RiksDTMCVOIBpnQlBWOtnsFnAFJUxqb+imV9igRBJme21yfQXdQWMh0mZ59XFhNa7usIsrH4MLBaEWfLM0JOUTFVXAVQwrhFVJoDUZndB3Nl2cqyNJcq6lWUy2zUihGcA9wXq1zs1mtkuZ4ozk2e0FCQpbMynrnzrxru0kgsLu8Gljs8xZqLMxocSkzCRWm8ACusTL9uHphVaVGoOjAarF5LvOXNCmWrsMmqqy2DDtxacxwjnbtoJUgDpJboDpUS1r63iAQbjlt0SqaLgJWlWDd+cWJkD0l+83/ANoh2zaqUsgzQpVT5Lt0WCv9QE90Z9tN4WGmN0VkB62QKDFMYnctNO6sSDRZkyWDQzJY7XpnwzaK0X4cQQTrHiOQUTlY4uG4nPlADdng7ttobHalmSZbCpVDLM567nLuMPeD9mD+49n5VjWlnsTIdC5aSZjfaczK9wy5RBJNtF/WdGwTLXJV/RLy1b7pNYGL3veb08wSgJsui0fKhyNQCNYofCZIZ7TId5eHKYBUoTQSnbPCxrQisXuyF1p4ihKgkqc4wy5HDg0hFPk4XheivZ94mWebIm5gin0hFyPMMw74IbfasBI4QE3RLDPMs4/61rkCmvzcrFPmnswoB/uEFV/1GI0jWDuKZSSp0UgvqfMxiUgYA0qTTPhFJ4haK1Mpt5yz5iLvZKeuMy69fHiw/wApw+uNdl2iqEYdMvUIsQZfd6fTJwpSplPTgZmCYQe9jF3tA9DKFCalxUbvmyan1Ed8dr6QC2SjhAZkGIjU4ZiBanfSrQ6+krg7TU8Oqfzp3xxev2wM1w+8rZNPrU13gk91MqROsYTEAuvIEb44WcUUUYiudMJMSrM5xDrVz9GkeVjvNff8ne+C5uEfSJn2B+Ixfzd3bFDcH+YmfYX3mL6bu7fzj3B8pjoUKFAEa0xCsnnR3+6JtpiFZPOjv90AWc89Rvsn3RnVx7TY5YKTus0xk+cQugbESVBUAsdwzp6o0G2n5p/sN+ExiGyI+jSGKlgLWjBQaBmM0KciQuYJGcUlLTRZRss/Cjfc+Wlnlh1Jcli6LRWIyAAJI0OhMS/BTtBMeZPkTHJIVZiCi0AqVfMbyWlxz252Ra0WqQEQyZUpPNs65ku5LChamlKngIjSNi5sqe02zzBLBTDQv1hpWjLuyEadfHGLi+Sqxybso9pL9nPeFooaYDQCgFMOQPWHYcoLp+0XTXDjmEzGaWZb41DYnRsDMct2RrFPYtgHDzXnMswzND0hyPEkjOOJ8Hlo6HoRaECEk0q+p4gZV03Ql6nE4JLlBYpJ2Ct2W6dIWUJU1pAZgpeXSoDEZ0qK8aExO29k22VPlyrTamtC6q2HBrkdN/fBNP8ABizWZEDIrjPpKtRhqOrh0ziJM8Hc95yzJ1pSbhPkkvmK6VNaRM/U49SdNBYpcFDs3s5LtdompPab1JXSIqsArUajYjmRmVpTnA9ZbOZc92lVRkORViGXsataweXjsDOM4vZ3lygVw0xscsq50HAQ+6PB0ZQfpTLmlxl12XC3HIGusV/ysWvVTonoyqifszf1snWeUxtUs0Qko0tsZWW5Ql5pmBakgdbnpF/dW0DTAcZKnTXKoNCK6awObK7IzLLOcES7SJsl0EpmIUAMrls1O8LkNSYOLPZQDJAUMjq2NiRiDZFTTU1OIGmYJiqkpbxDi1szKfCHeH0petWiGmdfL6nuYwe3aQLGolKEGEUDHEd1fjA7afBtLtVpnzEnLLVXoqkVzoCc+GKum6Cq7bnIsyK01EbDhoXoajI5U7PWOMcmS5uonRGorcHthrNLa3WpwOsqIFJ3Bi3SUHElE7hBnOs6GoNDy/SAK59m7R01oeRNlgo+AsWIxEAsCuWYowiLatnbxmTMeNFNVBcOKLjbDWmp7gY1hkjFUykoNu0dLvt8mXexqcIKla6qDiU5ncMjnGryL2kZ/PStT/1F5c4x2RsbNkWjFPnI2QY4ajGK0K0pWu/hEfbG4mnTlSzDCWFSpYKDmBvOtKZRCzLVXwT0nVmj3la5cy2qUdGCItSGBC1mscyDQZLWLZSGAIIYEVBFCCDnUHeIwm6r7e72dJksujLRqUqrUNKE5MKx02Z22t860SZRtDYCQCoVFGEUFBhXLURumpIyaaZueEco8MCVjnzmxhp7dV2GugxGgPdSBy9L9tKs4WfMotKZwVeBuapszPV5s1kYMKAVBBFQaEVHA1EEEzd2/AxnngenM0qYzsWJJNT2rGhvu7fgYsVHwoUKAI1piFZPOjv90TbTEKyedHf7oAmXqPmJudPmnz4dQ5xhezdqUWSzqhHSichAqSerMV2JGeEAAnuMble/+XnU/hP+BownZCUBOs7MHw9IVA184uAjLTImucUnFSVt1RaLot9qNpJtntdn0dXVkAxE1Jck1JNciwOsW9z3lPtMybLRZCtKwkh2cEhhkygA1G7/ALiJu0OyjGZZZlmVPo+NcDHLo38ogk5sCSczvjtcGz7y7XOtEwBcctZaAGpoM2JAy+qu+MJY7nujWMqiC1k2znO89RJWsitTVqEqaUFd8TbXfs9bCLYpkNLIHVXpMQJNCprkCDkYtm2amS5tpaTgwTzjC1oVmFKMWxDQnPKO9g2VVbuFkmYWJVsRBOHGzFgRoaAkeqIjhWp2tiXk2VA7ZNtZrrZ6yrPK6dsAd0PUyIUsQa5nfzht+X5arNaUs+CXNZgDVFegBNKmp3RZWjZm0zvF1mmXhlOjOQcmC64QBXMZZ01i+ve6GadLnycKzFJVi1evKIzQHOhrQ1hoco93I1JPYFbuvO0TmnqGkq0gYipV2LLSuJSDxy5ZcYpLDttapvS4Ul/NCp3V1yoTyg4uXZ15U+0TppUmcAAoJJGfWqaAZ9XThFdZ9mplne0dAqFJhBQFswwUg4sVMqndWKvF2cbkqa1fgprqvybPdXdpQlMryw2ElWLLLJlsprmQ2nJosLbYLxNXlTldXctgxugINdQ1B2isM2UuIWcTJEwKzS2lzK+UBMaXmykjLMGhgusx6o7T746FBVRjqd2ZVeU62WVwZgwBqDq1wg6UBzBO/WNJu69ZYsis8pXISpJAJJ5kj90gd8I8omzjgGqDStGzofbApJ2jtK2QBiuTBStAGKVFQBTyiK5xhNODuJrF6luXVzXY9um2qak97MBNFEUBlqUrnmMhQDuixvrZaZ0QmNbGE9CCszCElUU4gplLWprU1J9kTbhtFmkSz0IKh+uSxqScOVa8qZRX7S7QSnllWem/LMxusardbmbnuBlhva1TrZLWZMMw48FQq0oDuWlNGMXl920yZsyRVhjk1lsV6xYVDZ5CgWp01ga2bvFFtyMzhVxZsSFA6mtWyGYgqv6VLtLy3kzA9oDKqhJiklCwx1UbsJaOdpKaVG19vJnF7SyV6xJIFCTxprDdmJWK2WUD+Khz5MCdOyDjws2GXLMsS1C1VjkKVzoIEtmra5tFlQkFEmCnVAIqc+sBU58THYlRzy33NtuuTVZrEau3sy4coCLwlZze2Dy6/MMeJY7vSP8ANAXbF853e4QIDDwPpSQ/afxfpGgzN3b8DAL4Jl+YftP4zB1N3dvwiSB0KPYUARbTEKyedHf7om2mIVk86O/3QBYWg9Ruw+6M2sNxNKtE2bl0fTlhn1us0uuVPSDRo9sPzb506jZ8Oqc84BJNqYo6lJi4cQq5rjoC+Md/vHdnNq0mWje9BNujxhCD5Q1jGhUaxhrNHhaEYAfWHV/ffHINrDwYATRzhzGOdYAoiKW6aPSky2+68xfiIs7Kcj2/ARV240tss+lJcfddD8TE+ytme79+yIBSbdqTZWpuIgJt9wThY1PRTC/SVOX/AE8RzJ3Cm+ukHe2Z+iP3e+Mw2ltT/J0sFmNZhGbE9UA0FDujLIk2joxe1nS3XiVJAOQNBTSkVFqnHpKthYUrSuIEEZaRItdidkqFJotT2UrA+s3PI7vjG5zncAMch+UT7FJdGEyUSrjMFKhuFQR6u+LDYi4xa55VzhloMUxgMwtQKDLUkgd/KNUk3cJKFZFoWUoJoqyVUgGlMTE1egDdYnfWIbCRjl6XxOngCe7OUyBbNszUiupz4xbXW1LLZP8A3Ew/gjRr72Pl2iU3TPjmMtZUwChUipAJxEODUDeaAHXM51KkGXZrKrCjLMm1HAhwp90Zz5RtDh/RrF3t9F3+STv/ACgTtIzanpDLuEE1jp4ru8nlw5H4wL21qYyNxHroIujJmj7EsCJhoAcqgUNGqaio1POCWZu/e6BHwcWszZLO1KmlaZDJnFYLn1ESQdIUKFAEW0xCsnnR3+6JtpiDZfOjsPugCfah82/2T7jAoZChWCgCoIyHKCq1nqP9k+4wLh4Ak2SZWUp4oD/aDDmeHXVYnaQhA+qR6qj4QM3htWkp8DA1/SBK3CEmFiisN5DoukofJrTfpFbdm1azpmBQfygKCXFDg0D1+bQ+L0qKg74k3RfHTS8dKZwFFszxzLwLPtf890eA1xU9sT73vUypeMCtNfXAUeXyaT7M3OYvrSv/ABiXZW6x7B7/ANYFVv42mZZlNEraFXFu6wZc/X7YMp129F1satnhIBqRXOvsiAUW2jfRG7vfGa3/AC63fKH+qfa2H4xoO2s/6KRxIgGvCXWy2UcZ4HrmxlPlHRi9kvoK5V3lZc5MNT0LgCmZOAgAcTWMjYnfrkDXXIUj6CvOigEa4h7TGSeEmUq244FC1RWan1nNatwrkNI2OYvvAzaVE60Sz5UyWpXQk4CSQAdTRgf9pjRbdL+cqhBopUgig8rUFR2gjkIwq5ZJM2W0qY8t0IbECAQcswDrGwXDfU2eCCikUNZy1ALA5g0qtSdw4nIUjKTjLtZqoyitRb2easiSAzELJUu7eSAtSzEDhnQDkIy+/ZmLxdqUxhplOBmTMdP7om+Ea+JhfoahUopKrWjHXrE5sAdIg355dnHCWo9oiJe5IvFdkmaLJBFl3+T/ADfH8oEbwby+3/isFtKWXdpy/IQHXg3l9v8AxWNUc5oPguH0X9+nMgybUd8CHgwH0Qfv6zwXnUd/wiQdYUewoAiWmINm84O/3ROtMQLN5wd/ugCbaz82/wBk+4xn+0VuMuzuwNCBl2wf2vzb/ZPuMZVttO+jsCKCozyzgA02Ou5vE5XjOETesaFgci7MpqDTRozfbOYqW1lpjwZa00OvPKLjZCVOnTZOKf0ylGZJcwthVwpZSQag0/dYh7QbNzzeTLgUgqjdTJcRljEAOFcQjKc7i2jowVDKnJWiVcN7vOkTWcAKMlOWfVqRlwGH1wKWK92ksWRaGpGLMnPPT96RaPs5axiVQspQfJYvwAFMjuAEdbt2PnlXxy8RHCtCdxXQ6ZZ0EYyn2Lc7MeTGs0pOKrxR02qtTNZ5OPCZhoWA0rTluiPs5f03pZcsUVNWByGDU0rvyMc52yFsYVqCdcOCZlyzWnLWLa37DzqSuhQqMIxMQWYHhQHMDT/dEzluimLJGMZpxW/GwO3jbWFrZkAJLZH8vVE1b4ebZZhmMCCQFB8ri2u7SJVm8H9qEwE1Ya1KMtDxz9XfHtr8HNrZmoCgrkqJUU7iAOENXeR1I9DRSu+fkGpNqZQCBkrgjLRsyp7efKNUm7VWc3fhmTMU5ZSM7KhpjyNSQBQEilYF7D4N7WqMCAa5dZQCc9eRpUV1i32d2btFml2gzZjI2CWwKqoxKmIdHSvrau/SJxvuZX1GVTxxiktgX2k2hRrMDQNRlOFtGANaGm4/GKq/toVEizzBZpS/OBgq4wFoQ1VGKle6Dy1eD+zTF6FlCzOi6QEFqjrYSa1zFabt8ZltJs3P80uaSQXxsaAJWlWOgoVI7o0lyjDHwy2vHb5p+ESxTOv5RQWlxaHebOYs1AiqurkV6xbcg0rvzpHGTdKyxWZRidFGfeR9bXs4xPs1zzZoqqgLzZVHfUjF2DLtg8ngtHC/kZsnZKzWIzCg5jPhGnbFmljUcXmNy840CdjkpZpPRS8LT5mWRqEHM+0wdWCSJUmWi6KtK8eJ7zU98Ux7yci2aowUTN9vnra27vwmH31naJI5KP7ojbZvW1t2/wDGJN5mtrl/7PfFn70Qv02aLacrNv05/mYCbefL7fgINLxNLN3Dh+QgEt83y+2NUczNQ8GY+hju97wWbx3/AAgU8Go+hL2D4wV/WHYfhEkHeFChQBEtMQLP5wd/uifaYr5HnB3+6AJdrPzb/Zb3GMh28mEyCKZDOsa5a/Nv9hvwmMi2sRXRld2GZwilASN1cOeXOD4Jim3SJOzlq8XaxzGw4RUEYq1rKYb+JiytW3VbS6qwl9RCKEEA4esoNM86boErlDTHlhixEuXiAoGBYNhrRRwJFe2O9rsOK2yHYtQIxAK0GNSMqU0wmvdHHp/5s6ZJxyU0EzbazP8AzHq/QRy/xuxBPjJy1zOXqEVGzcgNOtQo7S8YoqsVAYg4zkw1y9UckudVlWpWV8Rdq4vrLX5vDU1OVNIpKDUVK2E1qqi7mbYOB1p80DiekHwiztW2MlgRKnO7MpKBJc0seYbGTQa1gevC5Ga7adGxmiUDiJq+4kYcRNcNRpWOUuwI72NVQl0K4t6hAhLBtcjpnxi9aGl5K7STfglvtacQVp04EmgB6QEngKxyfaYkEh5xAJBPWpUajM6x7etz4bbZ5iygqAMD0YyDZ0LEADfv4R0uO7PnbS2AYXdSBMFMWEdZ1FDkSQP9sR0u/T8E6+2yENq1wsccyi5NWuXtiRd20TNMdVDENLwnEuMU6QBqUOdaUru14RwNwulltEoSiXZ3oBnjBPUaoFBQHfTSLi7bm6OWi0XEstELYTVqKBSobPSLYsfc/wAFckttiJN8JDS168k4gCgm60G7q8dN4z3QMYplqndGtMM5GIxa4QwOdN5JrrFxt5KcSApIwkjdTMaDXhFRdclhNkBDQ9Cx7urF5R7lZbG1pbIdz2JXlFCxlzFozgIXyJZZa4t1MLGn83KO93XKXm4Zk18PI07tIvLRYpi1wU6xxEjKpPGKmWk0uQuo/OLaEmV6kvJ3tsiVImYJeRI4lmPaTmYJ5V5KspWZgABr25Rl8+YzO5ZmDVI0r5OVOUPtrzOjlhsWBqH1AEZmO7opafycuu7Pdpbasy0M6GoJNDnw5xY2hvpUrl0f73QO2gjEuZPbwp2xdWm0A2pSpqMSUOeenfHNlio5aR0wleKzUb1P0U9g/eRjPLfM8r7R98aFe/8AlD2c/iPjGevZ+kmKgNC7kV3DMwRkzXPBsPoKdi/hgpHlDs/KBzYKzlLGqtqtAd4qFG+CNfK7vjEkEiFChQBEtMV8nzg7/dFhaYr5PnB3+6AJNrPzb/Zb8JjPrfdqzhhmZqRQaVBJ8pW3GmUaBaT1H+yfcYB1XnXtzgLrgFdlbGCxJHkrUAVAqWmLU8TQZcKxd3tbOiTEED5gUOeuQOfq74nhdY4WuRiWn/Y8jFIx0qizlqds9sFqBTEqhajQCmm6JSWtidO+IFiD0PSYcVT5Oh56ZdkWCDSLLgq+R6MQKCgHZzjoGMIQ8CJAwMeMNLHfHWkeMIEEZ3h/jIGsMmiIs0wAO7dW8NKVRucGB+7bX0c8EkSsQGdAwwmlaDhFltbZ6Yf5myER5FxzWfpGlsssSh1yCF8oV62m6MZ8nTjaSbYTC8pVBW0p/SPP+ePLhayzJkwzJ48wWAC4Ar9bM1JLaCm48I4rdaYSMIBprQRyk3UqAneRQnTI7jxEQ4TrkaoeDjabjszFSJysrkNMZgOkFc3oAMyd3CvKLG+bFYWAMudTDoG6w7worpvgWvSWiIqACodmx6Eqa0TXQV9kT7FZVaWj4VJQN1SBmSBmctcsu2MdE6astcbstLqk2BZbLMMl3YZkgALrQJjWumvdEKbYLuaQ7SVmdIi1xYqopGgpSh0pAJQ9MVBpr3GsGVx2Rlu2awUHET1sNaAELka9+cVkpQ+S1JoLekx3fUehy4cqe6M/lzF6eVjNFx5muGmZp1hpnTOD3Z847up/KRTXdwFfdGXW1qkD96x3Lg5JH0DshXxfrUrXOmlcI0i9Tyu74wObBj6FL+yv4Fgjl+V3fnEkEiFChQBEtMV0rzg7/dFjaYrk8sQBItXm3+y34TAOGg4tPm3+y34TAGs4RJDOuOGOYYZohCZCiLPRvjsjxyDw4TIULJAmx0E2IfSR700KFkszIaZsRTOhhnQB3mPEWYY8abHF3gSWt1bJyLYA89m+bfJQQoO/MkE+qGbR3RZVnCVMtExJRSolg4gKimRrXM1OddBFN4wy+SxHYSIpLfY5rzC5cTeUwk05DUU7oyyRtbGuNq92FV12exLKYNNmOVelcRDFcRC4Rp5IFa/GJTzLvX6sxuOKaR7jAO8mbhKhZSqSDQEgZMDkKUGkSLZPmGc0xFlqDTIipFFA3DlHPpyGvZfITzLfdy5+LA/zY2b21iqtG0NhVVwWcnrVbcCueWJWrwike1T8ExaqGeYszEK9UqAMhTkN8V9qtFpwkGexDdXCMq4gcqxHTnyyycPJbbVdDNly3s9mSSes1RWrIErmanfxgblXlNWUqFlSVNOEvQHCK/Ww9YcedILL9seGzSlahCAClZdTkoocAqRrArabSyqyA0UnyaCn7yjX07fNJ/ZTK0lQUbD37OdRJFnZ5eIhpwyRQa9brAjuECtssLK5JpTEwGYOjEaA8oPPBw2KQTwYj9k9vGBK8pMtLwndMHZMZNEIDElajMk0zPsjpbTeyo5zaNiv8nL7B+FYv5Wvd+cUmyJHiiYQQNwJqQKCgJ35ReStT++MQCRSPY8hQBEtMVq+WIsrTFaPLEASLQfm3+w34TGaJOyEaVOFUbmp9xgTl7L/AM/9v/6iSCj6Uw4TTBAuzS73b1COi7Opxb2flCxQOiYYWIwSi4Jf83r/AEh4uOXwP3j+cLFAyCYRrBStzS/R9p/OHrc6fwx6iYWKBPCY8KmDJboXdLH3f0jqt1cJf9o/KFigGMo8Y88VMHy3Y3oe6Hi7H4e0RBJnwu9juPqMe/JL+g33TGhi6n5euHC6G5ev9IAzr5CmH6jeqHDZyZ6B9YHxjRBc54j2w4XP/N7IAzr/AAu/of3L+cVe0lxtJkiYQKLMXQ551A3cSI1v5GHpH1frDZlwIwIarA6ggEHtBERJWqLRlpaZhM22TJnzcxmORaWFBmAuc8IUbz2euLO7tgp84VnASQR9bNq/YGg7TXlGu2XZKzy2xJLVTxVVU+sCJoumXwPrjKGPT8nXm9X1FWlf3wZzsxcXiTdGZgfHVgaYKUoCPKz3b+6BbbKx4bW7ekAdOApv7I2x7kkkglBUaHE2/XfyEcJ+zNkc1eRKY8WUH3xscRB2UWlklfZ+Ai7kamK25LA0mzy5b0LItCVNRlw7qRZWfUwBJhQoUARLTFb9YdsWVpitbyh2wB3cVBHEH3RKlXctBUZ04xGj3FEgl+JJwHr/AFj3xaXwWIfSDiPWI86ZeI9cQCcJcsej7I9BTl6ogdOvER74yvH3wBP6Zf2I98YEV3jS8/VC8cHOALHxgc488YHCK7x0cDC8d5H1wBY+Mco88Y5RXeOn0fbHnjh4CALHxgx54wYr/G24CPPGX5eqALDpzC6Y8Yr+mfj7BHmN+JgCw6U8YWMxXUbifXC6I8T64AsC0eFxxHriv8WhrWeALA2hfSHrEQZm0tlXW0Sh/vB90Q50ugMZRNWANlsl9yZ1eicPT0QTy4RY2WAPwbJUTPsr7WeNClrAD4UewoAjz1isnyaxbzBESZLgAHlTGN5shYlR9Wpw+YU6aawULY+UDqWfDfWvlDF2fMUp/b7YOVkQBViyQ4WWLToY96GAKsWSPRZIs+ij3ooArRZI9Fkiy6OF0cAV/ikeiyRYYIWCAIAssO8VidhhYYAheLQ7xaJdIVIAiizR74vEqkKAI3i8e+LxIhQBw6COU2TEyOcxYApbVJqCOIIjHr0skyRNaXM1XfuZdzDkY2yfKge2o2ZFqldUfOpmh48UJ4H2GAI3gyT5tzyT/mYPBAb4ObMySnDKVNUFCCDkprrzgzgDyFHsKAGvEdxEhhHJlgANnD/xqX9gf/E8HCxVm4pZtAtBxdIooM+rkpXTsJi0EAewoUKAFChQoAUKFCgBQoUKAFChQoAUKFCgBQoUKAFChQoAUeGPYUAcHlRzEmJVIWGAGIsdI8pCgD2FChQB/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3558" name="AutoShape 6" descr="data:image/jpeg;base64,/9j/4AAQSkZJRgABAQAAAQABAAD/2wCEAAkGBhQSEBQUEhQVFBUUFRoWGBQYFxgUFRUVFxQVFxcVFRQXHCYeFxkkGRcUHy8gJCcpLCwsFh4xNTAqNSYrLCkBCQoKDgwOGg8PGiwkHx4qLCwsLikpKSkqLCwsKSwpKiwsLCktKSksKSwsLCkpLCwsLCksLCkpLCwsKSwsKSwsLP/AABEIAO8A0gMBIgACEQEDEQH/xAAcAAABBQEBAQAAAAAAAAAAAAAGAAIEBQcDAQj/xABKEAACAAMFBAQJCgQFAgcAAAABAgADEQQFEiExBkFRYRMicYEHFDIzUpGhscEVIyRCcpKy0eHwU2KTohY0Y4LCQ/ElVHN0s9Li/8QAGgEBAAMBAQEAAAAAAAAAAAAAAAECAwQGBf/EACoRAAICAQMDBAEEAwAAAAAAAAABAhEDEiExEyJRBDJBcWEzocHwFBUj/9oADAMBAAIRAxEAPwDcYUMZo5GbmBxgDvWFWGYOceYOcAdKwqwzo+ceYOcAdKwqwzo+cLo+cAPrCrDOj5wuj5mAH1hVhnR8zC6PmYAfWFWGdHzMNK8z++6AOtYVY5BeZ/fdCK8z++6AOtYVY5YeZhwTmf33QA+sKsM6PmfZC6PmfZAD6wqwzouZ9kLo+ZgB9YVYZ0fM+yF0fM+yAH1hQzBzPs/KEcoA6Qo8hQBwnNESRMrMH73GO9oiFZT86O/3GALWY9FJ4An1CKqz36XUMJTUIBzI3ivCLK0+Q27qn3RkIU0yJ058IA1D5Xb+EfvfpC+V2/hH736RlFmlMwTrN5B3nise2qzlUY427zp30gSat8sN/CP3v0jz5Yb+F/d+kfPe1iMJQbEc+Z1wE/CA1GNNT64EH1t8st/D/u/SPPlpv4Y+/wDpHy3cFkabaZKKRiZ6DFUitDqBBDb9nrRKYLMc1LGlKYWJroabxxgD6D+Wm9Bfv/pHny43oJ/UH5QGXJYhLsKEAYhKbPB0hrUfVGpgb2hvm3S7VMWRLbBRKEWbEM5aE0qppmTlu0gTRq3y23op/UH5Qxr7b0E+/wDpGcbLXpb3M4z0mABFwnxdR1jMQEAEKD1SYLxYlLGqjyjuHGALcX23op9/9I8e/m9GX/UEQFsCeiPUIEdpLhVp8x1rUSxRAvVZtaFtBoBU6VMAHYv88Jf9QQ//ABAf9L+oIzC5LN84sudJNnZ64MRDpMIBJVXXRqVOE0JGmkX03ZpT6H3SYiwGP+ITr8zTj0gjwbRc5P8AUEAU/Z7NipVQBnRcJNKnURSS7DZ5rBCTLYtQMowAkmmFgOrQ1pUAEVhYNZG0X80n+oPzh/y4f9L78ZddVyyJc04CWOJQQamlJi8d9awX3haVlYarXESBSm4E7+Qik8kccdUuCVFt0gh+XT/pffhfLh/0vvwLyLwVtF7dDTvESJU4E0wxy/7DBdX+zNOjIvrvvx5lqMkomAShMxq1TiLsuCmmgrWu+LmZ8RA3s/LpaX/9MfiaCSbp3x3GJ7ChQoAjWmIVk86O/wB0TbTEKyedHf7oAsrX5t/st+ExkK2k18kHTMEkbwaZcvbGvzxVGr6J90Bz3TJBaiDIGg6Ka3X3EuooRSg/dIAE5dpY6IO8kej+Z9UPQtMyKgAtSofOmeY9nrgwlWCz4RiksDTMCVOIBpnQlBWOtnsFnAFJUxqb+imV9igRBJme21yfQXdQWMh0mZ59XFhNa7usIsrH4MLBaEWfLM0JOUTFVXAVQwrhFVJoDUZndB3Nl2cqyNJcq6lWUy2zUihGcA9wXq1zs1mtkuZ4ozk2e0FCQpbMynrnzrxru0kgsLu8Gljs8xZqLMxocSkzCRWm8ACusTL9uHphVaVGoOjAarF5LvOXNCmWrsMmqqy2DDtxacxwjnbtoJUgDpJboDpUS1r63iAQbjlt0SqaLgJWlWDd+cWJkD0l+83/ANoh2zaqUsgzQpVT5Lt0WCv9QE90Z9tN4WGmN0VkB62QKDFMYnctNO6sSDRZkyWDQzJY7XpnwzaK0X4cQQTrHiOQUTlY4uG4nPlADdng7ttobHalmSZbCpVDLM567nLuMPeD9mD+49n5VjWlnsTIdC5aSZjfaczK9wy5RBJNtF/WdGwTLXJV/RLy1b7pNYGL3veb08wSgJsui0fKhyNQCNYofCZIZ7TId5eHKYBUoTQSnbPCxrQisXuyF1p4ihKgkqc4wy5HDg0hFPk4XheivZ94mWebIm5gin0hFyPMMw74IbfasBI4QE3RLDPMs4/61rkCmvzcrFPmnswoB/uEFV/1GI0jWDuKZSSp0UgvqfMxiUgYA0qTTPhFJ4haK1Mpt5yz5iLvZKeuMy69fHiw/wApw+uNdl2iqEYdMvUIsQZfd6fTJwpSplPTgZmCYQe9jF3tA9DKFCalxUbvmyan1Ed8dr6QC2SjhAZkGIjU4ZiBanfSrQ6+krg7TU8Oqfzp3xxev2wM1w+8rZNPrU13gk91MqROsYTEAuvIEb44WcUUUYiudMJMSrM5xDrVz9GkeVjvNff8ne+C5uEfSJn2B+Ixfzd3bFDcH+YmfYX3mL6bu7fzj3B8pjoUKFAEa0xCsnnR3+6JtpiFZPOjv90AWc89Rvsn3RnVx7TY5YKTus0xk+cQugbESVBUAsdwzp6o0G2n5p/sN+ExiGyI+jSGKlgLWjBQaBmM0KciQuYJGcUlLTRZRss/Cjfc+Wlnlh1Jcli6LRWIyAAJI0OhMS/BTtBMeZPkTHJIVZiCi0AqVfMbyWlxz252Ra0WqQEQyZUpPNs65ku5LChamlKngIjSNi5sqe02zzBLBTDQv1hpWjLuyEadfHGLi+Sqxybso9pL9nPeFooaYDQCgFMOQPWHYcoLp+0XTXDjmEzGaWZb41DYnRsDMct2RrFPYtgHDzXnMswzND0hyPEkjOOJ8Hlo6HoRaECEk0q+p4gZV03Ql6nE4JLlBYpJ2Ct2W6dIWUJU1pAZgpeXSoDEZ0qK8aExO29k22VPlyrTamtC6q2HBrkdN/fBNP8ABizWZEDIrjPpKtRhqOrh0ziJM8Hc95yzJ1pSbhPkkvmK6VNaRM/U49SdNBYpcFDs3s5LtdompPab1JXSIqsArUajYjmRmVpTnA9ZbOZc92lVRkORViGXsataweXjsDOM4vZ3lygVw0xscsq50HAQ+6PB0ZQfpTLmlxl12XC3HIGusV/ysWvVTonoyqifszf1snWeUxtUs0Qko0tsZWW5Ql5pmBakgdbnpF/dW0DTAcZKnTXKoNCK6awObK7IzLLOcES7SJsl0EpmIUAMrls1O8LkNSYOLPZQDJAUMjq2NiRiDZFTTU1OIGmYJiqkpbxDi1szKfCHeH0petWiGmdfL6nuYwe3aQLGolKEGEUDHEd1fjA7afBtLtVpnzEnLLVXoqkVzoCc+GKum6Cq7bnIsyK01EbDhoXoajI5U7PWOMcmS5uonRGorcHthrNLa3WpwOsqIFJ3Bi3SUHElE7hBnOs6GoNDy/SAK59m7R01oeRNlgo+AsWIxEAsCuWYowiLatnbxmTMeNFNVBcOKLjbDWmp7gY1hkjFUykoNu0dLvt8mXexqcIKla6qDiU5ncMjnGryL2kZ/PStT/1F5c4x2RsbNkWjFPnI2QY4ajGK0K0pWu/hEfbG4mnTlSzDCWFSpYKDmBvOtKZRCzLVXwT0nVmj3la5cy2qUdGCItSGBC1mscyDQZLWLZSGAIIYEVBFCCDnUHeIwm6r7e72dJksujLRqUqrUNKE5MKx02Z22t860SZRtDYCQCoVFGEUFBhXLURumpIyaaZueEco8MCVjnzmxhp7dV2GugxGgPdSBy9L9tKs4WfMotKZwVeBuapszPV5s1kYMKAVBBFQaEVHA1EEEzd2/AxnngenM0qYzsWJJNT2rGhvu7fgYsVHwoUKAI1piFZPOjv90TbTEKyedHf7oAmXqPmJudPmnz4dQ5xhezdqUWSzqhHSichAqSerMV2JGeEAAnuMble/+XnU/hP+BownZCUBOs7MHw9IVA184uAjLTImucUnFSVt1RaLot9qNpJtntdn0dXVkAxE1Jck1JNciwOsW9z3lPtMybLRZCtKwkh2cEhhkygA1G7/ALiJu0OyjGZZZlmVPo+NcDHLo38ogk5sCSczvjtcGz7y7XOtEwBcctZaAGpoM2JAy+qu+MJY7nujWMqiC1k2znO89RJWsitTVqEqaUFd8TbXfs9bCLYpkNLIHVXpMQJNCprkCDkYtm2amS5tpaTgwTzjC1oVmFKMWxDQnPKO9g2VVbuFkmYWJVsRBOHGzFgRoaAkeqIjhWp2tiXk2VA7ZNtZrrZ6yrPK6dsAd0PUyIUsQa5nfzht+X5arNaUs+CXNZgDVFegBNKmp3RZWjZm0zvF1mmXhlOjOQcmC64QBXMZZ01i+ve6GadLnycKzFJVi1evKIzQHOhrQ1hoco93I1JPYFbuvO0TmnqGkq0gYipV2LLSuJSDxy5ZcYpLDttapvS4Ul/NCp3V1yoTyg4uXZ15U+0TppUmcAAoJJGfWqaAZ9XThFdZ9mplne0dAqFJhBQFswwUg4sVMqndWKvF2cbkqa1fgprqvybPdXdpQlMryw2ElWLLLJlsprmQ2nJosLbYLxNXlTldXctgxugINdQ1B2isM2UuIWcTJEwKzS2lzK+UBMaXmykjLMGhgusx6o7T746FBVRjqd2ZVeU62WVwZgwBqDq1wg6UBzBO/WNJu69ZYsis8pXISpJAJJ5kj90gd8I8omzjgGqDStGzofbApJ2jtK2QBiuTBStAGKVFQBTyiK5xhNODuJrF6luXVzXY9um2qak97MBNFEUBlqUrnmMhQDuixvrZaZ0QmNbGE9CCszCElUU4gplLWprU1J9kTbhtFmkSz0IKh+uSxqScOVa8qZRX7S7QSnllWem/LMxusardbmbnuBlhva1TrZLWZMMw48FQq0oDuWlNGMXl920yZsyRVhjk1lsV6xYVDZ5CgWp01ga2bvFFtyMzhVxZsSFA6mtWyGYgqv6VLtLy3kzA9oDKqhJiklCwx1UbsJaOdpKaVG19vJnF7SyV6xJIFCTxprDdmJWK2WUD+Khz5MCdOyDjws2GXLMsS1C1VjkKVzoIEtmra5tFlQkFEmCnVAIqc+sBU58THYlRzy33NtuuTVZrEau3sy4coCLwlZze2Dy6/MMeJY7vSP8ANAXbF853e4QIDDwPpSQ/afxfpGgzN3b8DAL4Jl+YftP4zB1N3dvwiSB0KPYUARbTEKyedHf7om2mIVk86O/3QBYWg9Ruw+6M2sNxNKtE2bl0fTlhn1us0uuVPSDRo9sPzb506jZ8Oqc84BJNqYo6lJi4cQq5rjoC+Md/vHdnNq0mWje9BNujxhCD5Q1jGhUaxhrNHhaEYAfWHV/ffHINrDwYATRzhzGOdYAoiKW6aPSky2+68xfiIs7Kcj2/ARV240tss+lJcfddD8TE+ytme79+yIBSbdqTZWpuIgJt9wThY1PRTC/SVOX/AE8RzJ3Cm+ukHe2Z+iP3e+Mw2ltT/J0sFmNZhGbE9UA0FDujLIk2joxe1nS3XiVJAOQNBTSkVFqnHpKthYUrSuIEEZaRItdidkqFJotT2UrA+s3PI7vjG5zncAMch+UT7FJdGEyUSrjMFKhuFQR6u+LDYi4xa55VzhloMUxgMwtQKDLUkgd/KNUk3cJKFZFoWUoJoqyVUgGlMTE1egDdYnfWIbCRjl6XxOngCe7OUyBbNszUiupz4xbXW1LLZP8A3Ew/gjRr72Pl2iU3TPjmMtZUwChUipAJxEODUDeaAHXM51KkGXZrKrCjLMm1HAhwp90Zz5RtDh/RrF3t9F3+STv/ACgTtIzanpDLuEE1jp4ru8nlw5H4wL21qYyNxHroIujJmj7EsCJhoAcqgUNGqaio1POCWZu/e6BHwcWszZLO1KmlaZDJnFYLn1ESQdIUKFAEW0xCsnnR3+6JtpiDZfOjsPugCfah82/2T7jAoZChWCgCoIyHKCq1nqP9k+4wLh4Ak2SZWUp4oD/aDDmeHXVYnaQhA+qR6qj4QM3htWkp8DA1/SBK3CEmFiisN5DoukofJrTfpFbdm1azpmBQfygKCXFDg0D1+bQ+L0qKg74k3RfHTS8dKZwFFszxzLwLPtf890eA1xU9sT73vUypeMCtNfXAUeXyaT7M3OYvrSv/ABiXZW6x7B7/ANYFVv42mZZlNEraFXFu6wZc/X7YMp129F1satnhIBqRXOvsiAUW2jfRG7vfGa3/AC63fKH+qfa2H4xoO2s/6KRxIgGvCXWy2UcZ4HrmxlPlHRi9kvoK5V3lZc5MNT0LgCmZOAgAcTWMjYnfrkDXXIUj6CvOigEa4h7TGSeEmUq244FC1RWan1nNatwrkNI2OYvvAzaVE60Sz5UyWpXQk4CSQAdTRgf9pjRbdL+cqhBopUgig8rUFR2gjkIwq5ZJM2W0qY8t0IbECAQcswDrGwXDfU2eCCikUNZy1ALA5g0qtSdw4nIUjKTjLtZqoyitRb2easiSAzELJUu7eSAtSzEDhnQDkIy+/ZmLxdqUxhplOBmTMdP7om+Ea+JhfoahUopKrWjHXrE5sAdIg355dnHCWo9oiJe5IvFdkmaLJBFl3+T/ADfH8oEbwby+3/isFtKWXdpy/IQHXg3l9v8AxWNUc5oPguH0X9+nMgybUd8CHgwH0Qfv6zwXnUd/wiQdYUewoAiWmINm84O/3ROtMQLN5wd/ugCbaz82/wBk+4xn+0VuMuzuwNCBl2wf2vzb/ZPuMZVttO+jsCKCozyzgA02Ou5vE5XjOETesaFgci7MpqDTRozfbOYqW1lpjwZa00OvPKLjZCVOnTZOKf0ylGZJcwthVwpZSQag0/dYh7QbNzzeTLgUgqjdTJcRljEAOFcQjKc7i2jowVDKnJWiVcN7vOkTWcAKMlOWfVqRlwGH1wKWK92ksWRaGpGLMnPPT96RaPs5axiVQspQfJYvwAFMjuAEdbt2PnlXxy8RHCtCdxXQ6ZZ0EYyn2Lc7MeTGs0pOKrxR02qtTNZ5OPCZhoWA0rTluiPs5f03pZcsUVNWByGDU0rvyMc52yFsYVqCdcOCZlyzWnLWLa37DzqSuhQqMIxMQWYHhQHMDT/dEzluimLJGMZpxW/GwO3jbWFrZkAJLZH8vVE1b4ebZZhmMCCQFB8ri2u7SJVm8H9qEwE1Ya1KMtDxz9XfHtr8HNrZmoCgrkqJUU7iAOENXeR1I9DRSu+fkGpNqZQCBkrgjLRsyp7efKNUm7VWc3fhmTMU5ZSM7KhpjyNSQBQEilYF7D4N7WqMCAa5dZQCc9eRpUV1i32d2btFml2gzZjI2CWwKqoxKmIdHSvrau/SJxvuZX1GVTxxiktgX2k2hRrMDQNRlOFtGANaGm4/GKq/toVEizzBZpS/OBgq4wFoQ1VGKle6Dy1eD+zTF6FlCzOi6QEFqjrYSa1zFabt8ZltJs3P80uaSQXxsaAJWlWOgoVI7o0lyjDHwy2vHb5p+ESxTOv5RQWlxaHebOYs1AiqurkV6xbcg0rvzpHGTdKyxWZRidFGfeR9bXs4xPs1zzZoqqgLzZVHfUjF2DLtg8ngtHC/kZsnZKzWIzCg5jPhGnbFmljUcXmNy840CdjkpZpPRS8LT5mWRqEHM+0wdWCSJUmWi6KtK8eJ7zU98Ux7yci2aowUTN9vnra27vwmH31naJI5KP7ojbZvW1t2/wDGJN5mtrl/7PfFn70Qv02aLacrNv05/mYCbefL7fgINLxNLN3Dh+QgEt83y+2NUczNQ8GY+hju97wWbx3/AAgU8Go+hL2D4wV/WHYfhEkHeFChQBEtMQLP5wd/uifaYr5HnB3+6AJdrPzb/Zb3GMh28mEyCKZDOsa5a/Nv9hvwmMi2sRXRld2GZwilASN1cOeXOD4Jim3SJOzlq8XaxzGw4RUEYq1rKYb+JiytW3VbS6qwl9RCKEEA4esoNM86boErlDTHlhixEuXiAoGBYNhrRRwJFe2O9rsOK2yHYtQIxAK0GNSMqU0wmvdHHp/5s6ZJxyU0EzbazP8AzHq/QRy/xuxBPjJy1zOXqEVGzcgNOtQo7S8YoqsVAYg4zkw1y9UckudVlWpWV8Rdq4vrLX5vDU1OVNIpKDUVK2E1qqi7mbYOB1p80DiekHwiztW2MlgRKnO7MpKBJc0seYbGTQa1gevC5Ga7adGxmiUDiJq+4kYcRNcNRpWOUuwI72NVQl0K4t6hAhLBtcjpnxi9aGl5K7STfglvtacQVp04EmgB6QEngKxyfaYkEh5xAJBPWpUajM6x7etz4bbZ5iygqAMD0YyDZ0LEADfv4R0uO7PnbS2AYXdSBMFMWEdZ1FDkSQP9sR0u/T8E6+2yENq1wsccyi5NWuXtiRd20TNMdVDENLwnEuMU6QBqUOdaUru14RwNwulltEoSiXZ3oBnjBPUaoFBQHfTSLi7bm6OWi0XEstELYTVqKBSobPSLYsfc/wAFckttiJN8JDS168k4gCgm60G7q8dN4z3QMYplqndGtMM5GIxa4QwOdN5JrrFxt5KcSApIwkjdTMaDXhFRdclhNkBDQ9Cx7urF5R7lZbG1pbIdz2JXlFCxlzFozgIXyJZZa4t1MLGn83KO93XKXm4Zk18PI07tIvLRYpi1wU6xxEjKpPGKmWk0uQuo/OLaEmV6kvJ3tsiVImYJeRI4lmPaTmYJ5V5KspWZgABr25Rl8+YzO5ZmDVI0r5OVOUPtrzOjlhsWBqH1AEZmO7opafycuu7Pdpbasy0M6GoJNDnw5xY2hvpUrl0f73QO2gjEuZPbwp2xdWm0A2pSpqMSUOeenfHNlio5aR0wleKzUb1P0U9g/eRjPLfM8r7R98aFe/8AlD2c/iPjGevZ+kmKgNC7kV3DMwRkzXPBsPoKdi/hgpHlDs/KBzYKzlLGqtqtAd4qFG+CNfK7vjEkEiFChQBEtMV8nzg7/dFhaYr5PnB3+6AJNrPzb/Zb8JjPrfdqzhhmZqRQaVBJ8pW3GmUaBaT1H+yfcYB1XnXtzgLrgFdlbGCxJHkrUAVAqWmLU8TQZcKxd3tbOiTEED5gUOeuQOfq74nhdY4WuRiWn/Y8jFIx0qizlqds9sFqBTEqhajQCmm6JSWtidO+IFiD0PSYcVT5Oh56ZdkWCDSLLgq+R6MQKCgHZzjoGMIQ8CJAwMeMNLHfHWkeMIEEZ3h/jIGsMmiIs0wAO7dW8NKVRucGB+7bX0c8EkSsQGdAwwmlaDhFltbZ6Yf5myER5FxzWfpGlsssSh1yCF8oV62m6MZ8nTjaSbYTC8pVBW0p/SPP+ePLhayzJkwzJ48wWAC4Ar9bM1JLaCm48I4rdaYSMIBprQRyk3UqAneRQnTI7jxEQ4TrkaoeDjabjszFSJysrkNMZgOkFc3oAMyd3CvKLG+bFYWAMudTDoG6w7worpvgWvSWiIqACodmx6Eqa0TXQV9kT7FZVaWj4VJQN1SBmSBmctcsu2MdE6astcbstLqk2BZbLMMl3YZkgALrQJjWumvdEKbYLuaQ7SVmdIi1xYqopGgpSh0pAJQ9MVBpr3GsGVx2Rlu2awUHET1sNaAELka9+cVkpQ+S1JoLekx3fUehy4cqe6M/lzF6eVjNFx5muGmZp1hpnTOD3Z847up/KRTXdwFfdGXW1qkD96x3Lg5JH0DshXxfrUrXOmlcI0i9Tyu74wObBj6FL+yv4Fgjl+V3fnEkEiFChQBEtMV0rzg7/dFjaYrk8sQBItXm3+y34TAOGg4tPm3+y34TAGs4RJDOuOGOYYZohCZCiLPRvjsjxyDw4TIULJAmx0E2IfSR700KFkszIaZsRTOhhnQB3mPEWYY8abHF3gSWt1bJyLYA89m+bfJQQoO/MkE+qGbR3RZVnCVMtExJRSolg4gKimRrXM1OddBFN4wy+SxHYSIpLfY5rzC5cTeUwk05DUU7oyyRtbGuNq92FV12exLKYNNmOVelcRDFcRC4Rp5IFa/GJTzLvX6sxuOKaR7jAO8mbhKhZSqSDQEgZMDkKUGkSLZPmGc0xFlqDTIipFFA3DlHPpyGvZfITzLfdy5+LA/zY2b21iqtG0NhVVwWcnrVbcCueWJWrwike1T8ExaqGeYszEK9UqAMhTkN8V9qtFpwkGexDdXCMq4gcqxHTnyyycPJbbVdDNly3s9mSSes1RWrIErmanfxgblXlNWUqFlSVNOEvQHCK/Ww9YcedILL9seGzSlahCAClZdTkoocAqRrArabSyqyA0UnyaCn7yjX07fNJ/ZTK0lQUbD37OdRJFnZ5eIhpwyRQa9brAjuECtssLK5JpTEwGYOjEaA8oPPBw2KQTwYj9k9vGBK8pMtLwndMHZMZNEIDElajMk0zPsjpbTeyo5zaNiv8nL7B+FYv5Wvd+cUmyJHiiYQQNwJqQKCgJ35ReStT++MQCRSPY8hQBEtMVq+WIsrTFaPLEASLQfm3+w34TGaJOyEaVOFUbmp9xgTl7L/AM/9v/6iSCj6Uw4TTBAuzS73b1COi7Opxb2flCxQOiYYWIwSi4Jf83r/AEh4uOXwP3j+cLFAyCYRrBStzS/R9p/OHrc6fwx6iYWKBPCY8KmDJboXdLH3f0jqt1cJf9o/KFigGMo8Y88VMHy3Y3oe6Hi7H4e0RBJnwu9juPqMe/JL+g33TGhi6n5euHC6G5ev9IAzr5CmH6jeqHDZyZ6B9YHxjRBc54j2w4XP/N7IAzr/AAu/of3L+cVe0lxtJkiYQKLMXQ551A3cSI1v5GHpH1frDZlwIwIarA6ggEHtBERJWqLRlpaZhM22TJnzcxmORaWFBmAuc8IUbz2euLO7tgp84VnASQR9bNq/YGg7TXlGu2XZKzy2xJLVTxVVU+sCJoumXwPrjKGPT8nXm9X1FWlf3wZzsxcXiTdGZgfHVgaYKUoCPKz3b+6BbbKx4bW7ekAdOApv7I2x7kkkglBUaHE2/XfyEcJ+zNkc1eRKY8WUH3xscRB2UWlklfZ+Ai7kamK25LA0mzy5b0LItCVNRlw7qRZWfUwBJhQoUARLTFb9YdsWVpitbyh2wB3cVBHEH3RKlXctBUZ04xGj3FEgl+JJwHr/AFj3xaXwWIfSDiPWI86ZeI9cQCcJcsej7I9BTl6ogdOvER74yvH3wBP6Zf2I98YEV3jS8/VC8cHOALHxgc488YHCK7x0cDC8d5H1wBY+Mco88Y5RXeOn0fbHnjh4CALHxgx54wYr/G24CPPGX5eqALDpzC6Y8Yr+mfj7BHmN+JgCw6U8YWMxXUbifXC6I8T64AsC0eFxxHriv8WhrWeALA2hfSHrEQZm0tlXW0Sh/vB90Q50ugMZRNWANlsl9yZ1eicPT0QTy4RY2WAPwbJUTPsr7WeNClrAD4UewoAjz1isnyaxbzBESZLgAHlTGN5shYlR9Wpw+YU6aawULY+UDqWfDfWvlDF2fMUp/b7YOVkQBViyQ4WWLToY96GAKsWSPRZIs+ij3ooArRZI9Fkiy6OF0cAV/ikeiyRYYIWCAIAssO8VidhhYYAheLQ7xaJdIVIAiizR74vEqkKAI3i8e+LxIhQBw6COU2TEyOcxYApbVJqCOIIjHr0skyRNaXM1XfuZdzDkY2yfKge2o2ZFqldUfOpmh48UJ4H2GAI3gyT5tzyT/mYPBAb4ObMySnDKVNUFCCDkprrzgzgDyFHsKAGvEdxEhhHJlgANnD/xqX9gf/E8HCxVm4pZtAtBxdIooM+rkpXTsJi0EAewoUKAFChQoAUKFCgBQoUKAFChQoAUKFCgBQoUKAFChQoAUeGPYUAcHlRzEmJVIWGAGIsdI8pCgD2FChQB/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3560" name="Picture 8" descr="http://grandeportale.com/img/1303913251.jpg"/>
          <p:cNvPicPr>
            <a:picLocks noChangeAspect="1" noChangeArrowheads="1"/>
          </p:cNvPicPr>
          <p:nvPr/>
        </p:nvPicPr>
        <p:blipFill>
          <a:blip r:embed="rId3" cstate="print"/>
          <a:srcRect/>
          <a:stretch>
            <a:fillRect/>
          </a:stretch>
        </p:blipFill>
        <p:spPr bwMode="auto">
          <a:xfrm rot="621844">
            <a:off x="5239254" y="2536271"/>
            <a:ext cx="3000396" cy="1285884"/>
          </a:xfrm>
          <a:prstGeom prst="rect">
            <a:avLst/>
          </a:prstGeom>
          <a:noFill/>
        </p:spPr>
      </p:pic>
      <p:sp>
        <p:nvSpPr>
          <p:cNvPr id="23561" name="Rectangle 9"/>
          <p:cNvSpPr>
            <a:spLocks noChangeArrowheads="1"/>
          </p:cNvSpPr>
          <p:nvPr/>
        </p:nvSpPr>
        <p:spPr bwMode="auto">
          <a:xfrm>
            <a:off x="0" y="3969726"/>
            <a:ext cx="688656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b="1" dirty="0" smtClean="0">
                <a:latin typeface="Times New Roman" pitchFamily="18" charset="0"/>
                <a:ea typeface="Times New Roman" pitchFamily="18" charset="0"/>
                <a:cs typeface="Times New Roman" pitchFamily="18" charset="0"/>
              </a:rPr>
              <a:t>    3)  RTU - HUMIDITY AND TEMPERATURE SENSOR    </a:t>
            </a:r>
          </a:p>
        </p:txBody>
      </p:sp>
      <p:pic>
        <p:nvPicPr>
          <p:cNvPr id="10" name="صورة 9"/>
          <p:cNvPicPr/>
          <p:nvPr/>
        </p:nvPicPr>
        <p:blipFill>
          <a:blip r:embed="rId4" cstate="print"/>
          <a:srcRect/>
          <a:stretch>
            <a:fillRect/>
          </a:stretch>
        </p:blipFill>
        <p:spPr bwMode="auto">
          <a:xfrm>
            <a:off x="6156176" y="4293096"/>
            <a:ext cx="1019175" cy="1019175"/>
          </a:xfrm>
          <a:prstGeom prst="rect">
            <a:avLst/>
          </a:prstGeom>
          <a:noFill/>
          <a:ln w="9525">
            <a:noFill/>
            <a:miter lim="800000"/>
            <a:headEnd/>
            <a:tailEnd/>
          </a:ln>
        </p:spPr>
      </p:pic>
      <p:sp>
        <p:nvSpPr>
          <p:cNvPr id="23562" name="Rectangle 10"/>
          <p:cNvSpPr>
            <a:spLocks noChangeArrowheads="1"/>
          </p:cNvSpPr>
          <p:nvPr/>
        </p:nvSpPr>
        <p:spPr bwMode="auto">
          <a:xfrm>
            <a:off x="323528" y="5157192"/>
            <a:ext cx="41979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lang="en-US" sz="2000" b="1" dirty="0" smtClean="0">
                <a:latin typeface="Times New Roman" pitchFamily="18" charset="0"/>
                <a:ea typeface="Times New Roman" pitchFamily="18" charset="0"/>
                <a:cs typeface="Times New Roman" pitchFamily="18" charset="0"/>
              </a:rPr>
              <a:t>4 ) RT -TEMPERATURE SENSOR  </a:t>
            </a:r>
          </a:p>
        </p:txBody>
      </p:sp>
      <p:pic>
        <p:nvPicPr>
          <p:cNvPr id="12" name="صورة 11"/>
          <p:cNvPicPr/>
          <p:nvPr/>
        </p:nvPicPr>
        <p:blipFill>
          <a:blip r:embed="rId5" cstate="print"/>
          <a:srcRect/>
          <a:stretch>
            <a:fillRect/>
          </a:stretch>
        </p:blipFill>
        <p:spPr bwMode="auto">
          <a:xfrm>
            <a:off x="4572000" y="5373216"/>
            <a:ext cx="819150" cy="12477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1196752"/>
            <a:ext cx="5517536" cy="646331"/>
          </a:xfrm>
          <a:prstGeom prst="rect">
            <a:avLst/>
          </a:prstGeom>
        </p:spPr>
        <p:txBody>
          <a:bodyPr wrap="none">
            <a:spAutoFit/>
          </a:bodyPr>
          <a:lstStyle/>
          <a:p>
            <a:pPr algn="l" rtl="0">
              <a:buFont typeface="Wingdings" pitchFamily="2" charset="2"/>
              <a:buChar char="§"/>
            </a:pPr>
            <a:r>
              <a:rPr lang="en-US" sz="3600" b="1" dirty="0" smtClean="0">
                <a:latin typeface="Times New Roman" pitchFamily="18" charset="0"/>
                <a:cs typeface="Times New Roman" pitchFamily="18" charset="0"/>
              </a:rPr>
              <a:t> Calculation fire fighting :</a:t>
            </a:r>
            <a:endParaRPr lang="en-US" sz="3600" b="1" dirty="0">
              <a:latin typeface="Times New Roman" pitchFamily="18" charset="0"/>
              <a:cs typeface="Times New Roman" pitchFamily="18" charset="0"/>
            </a:endParaRPr>
          </a:p>
        </p:txBody>
      </p:sp>
      <p:sp>
        <p:nvSpPr>
          <p:cNvPr id="5" name="Rectangle 4"/>
          <p:cNvSpPr/>
          <p:nvPr/>
        </p:nvSpPr>
        <p:spPr>
          <a:xfrm>
            <a:off x="395536" y="2348880"/>
            <a:ext cx="8208912" cy="3539430"/>
          </a:xfrm>
          <a:prstGeom prst="rect">
            <a:avLst/>
          </a:prstGeom>
        </p:spPr>
        <p:txBody>
          <a:bodyPr wrap="square">
            <a:spAutoFit/>
          </a:bodyPr>
          <a:lstStyle/>
          <a:p>
            <a:pPr algn="l" rtl="0">
              <a:buFont typeface="Arial" pitchFamily="34" charset="0"/>
              <a:buChar char="•"/>
            </a:pPr>
            <a:r>
              <a:rPr lang="en-US" sz="3200" b="1" dirty="0" smtClean="0">
                <a:latin typeface="Times New Roman" pitchFamily="18" charset="0"/>
                <a:cs typeface="Times New Roman" pitchFamily="18" charset="0"/>
              </a:rPr>
              <a:t>Design of  Farthest two landing valve . </a:t>
            </a:r>
          </a:p>
          <a:p>
            <a:pPr algn="l" rtl="0">
              <a:buFont typeface="Arial" pitchFamily="34" charset="0"/>
              <a:buChar char="•"/>
            </a:pPr>
            <a:r>
              <a:rPr lang="en-US" sz="3200" b="1" dirty="0" smtClean="0">
                <a:latin typeface="Times New Roman" pitchFamily="18" charset="0"/>
                <a:cs typeface="Times New Roman" pitchFamily="18" charset="0"/>
              </a:rPr>
              <a:t>Calculate the size and flow rate .</a:t>
            </a:r>
          </a:p>
          <a:p>
            <a:pPr algn="l" rtl="0">
              <a:buFont typeface="Arial" pitchFamily="34" charset="0"/>
              <a:buChar char="•"/>
            </a:pPr>
            <a:r>
              <a:rPr lang="en-US" sz="3200" b="1" dirty="0" smtClean="0">
                <a:latin typeface="Times New Roman" pitchFamily="18" charset="0"/>
                <a:cs typeface="Times New Roman" pitchFamily="18" charset="0"/>
              </a:rPr>
              <a:t>Size of landing valve </a:t>
            </a:r>
            <a:r>
              <a:rPr lang="en-US" sz="3200" b="1" dirty="0" smtClean="0">
                <a:solidFill>
                  <a:srgbClr val="FFC000"/>
                </a:solidFill>
                <a:latin typeface="Times New Roman" pitchFamily="18" charset="0"/>
                <a:cs typeface="Times New Roman" pitchFamily="18" charset="0"/>
              </a:rPr>
              <a:t>2 ½  </a:t>
            </a:r>
            <a:r>
              <a:rPr lang="en-US" sz="3200" b="1" dirty="0" smtClean="0">
                <a:latin typeface="Times New Roman" pitchFamily="18" charset="0"/>
                <a:cs typeface="Times New Roman" pitchFamily="18" charset="0"/>
              </a:rPr>
              <a:t>in  , cabinet </a:t>
            </a:r>
            <a:r>
              <a:rPr lang="en-US" sz="3200" b="1" dirty="0" smtClean="0">
                <a:solidFill>
                  <a:srgbClr val="FFC000"/>
                </a:solidFill>
                <a:latin typeface="Times New Roman" pitchFamily="18" charset="0"/>
                <a:cs typeface="Times New Roman" pitchFamily="18" charset="0"/>
              </a:rPr>
              <a:t>1</a:t>
            </a:r>
            <a:r>
              <a:rPr lang="en-US" sz="3200" b="1" dirty="0" smtClean="0">
                <a:latin typeface="Times New Roman" pitchFamily="18" charset="0"/>
                <a:cs typeface="Times New Roman" pitchFamily="18" charset="0"/>
              </a:rPr>
              <a:t> </a:t>
            </a:r>
            <a:r>
              <a:rPr lang="en-US" sz="3200" b="1" dirty="0" smtClean="0">
                <a:solidFill>
                  <a:srgbClr val="FFC000"/>
                </a:solidFill>
                <a:latin typeface="Times New Roman" pitchFamily="18" charset="0"/>
                <a:cs typeface="Times New Roman" pitchFamily="18" charset="0"/>
              </a:rPr>
              <a:t>½ </a:t>
            </a:r>
            <a:r>
              <a:rPr lang="en-US" sz="3200" b="1" dirty="0" smtClean="0">
                <a:latin typeface="Times New Roman" pitchFamily="18" charset="0"/>
                <a:cs typeface="Times New Roman" pitchFamily="18" charset="0"/>
              </a:rPr>
              <a:t>in.</a:t>
            </a:r>
          </a:p>
          <a:p>
            <a:pPr algn="l" rtl="0">
              <a:buFont typeface="Arial" pitchFamily="34" charset="0"/>
              <a:buChar char="•"/>
            </a:pPr>
            <a:r>
              <a:rPr lang="en-US" sz="3200" b="1" dirty="0" smtClean="0">
                <a:latin typeface="Times New Roman" pitchFamily="18" charset="0"/>
                <a:cs typeface="Times New Roman" pitchFamily="18" charset="0"/>
              </a:rPr>
              <a:t>Flow rate of landing valve </a:t>
            </a:r>
            <a:r>
              <a:rPr lang="en-US" sz="3200" b="1" dirty="0" smtClean="0">
                <a:solidFill>
                  <a:srgbClr val="FFC000"/>
                </a:solidFill>
                <a:latin typeface="Times New Roman" pitchFamily="18" charset="0"/>
                <a:cs typeface="Times New Roman" pitchFamily="18" charset="0"/>
              </a:rPr>
              <a:t>500</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gpm</a:t>
            </a:r>
            <a:r>
              <a:rPr lang="en-US" sz="3200" b="1" dirty="0" smtClean="0">
                <a:latin typeface="Times New Roman" pitchFamily="18" charset="0"/>
                <a:cs typeface="Times New Roman" pitchFamily="18" charset="0"/>
              </a:rPr>
              <a:t>  (tow landing valve)  , and more </a:t>
            </a:r>
            <a:r>
              <a:rPr lang="en-US" sz="3200" b="1" dirty="0" smtClean="0">
                <a:latin typeface="Times New Roman" pitchFamily="18" charset="0"/>
                <a:cs typeface="Times New Roman" pitchFamily="18" charset="0"/>
              </a:rPr>
              <a:t>tow </a:t>
            </a:r>
            <a:r>
              <a:rPr lang="en-US" sz="3200" b="1" dirty="0" smtClean="0">
                <a:solidFill>
                  <a:srgbClr val="FFC000"/>
                </a:solidFill>
                <a:latin typeface="Times New Roman" pitchFamily="18" charset="0"/>
                <a:cs typeface="Times New Roman" pitchFamily="18" charset="0"/>
              </a:rPr>
              <a:t>750</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gpm</a:t>
            </a:r>
            <a:r>
              <a:rPr lang="en-US" sz="3200" b="1" dirty="0" smtClean="0">
                <a:latin typeface="Times New Roman" pitchFamily="18" charset="0"/>
                <a:cs typeface="Times New Roman" pitchFamily="18" charset="0"/>
              </a:rPr>
              <a:t> .</a:t>
            </a:r>
          </a:p>
          <a:p>
            <a:pPr algn="l" rtl="0">
              <a:buFont typeface="Arial" pitchFamily="34" charset="0"/>
              <a:buChar char="•"/>
            </a:pPr>
            <a:r>
              <a:rPr lang="en-US" sz="3200" b="1" dirty="0" smtClean="0">
                <a:latin typeface="Times New Roman" pitchFamily="18" charset="0"/>
                <a:cs typeface="Times New Roman" pitchFamily="18" charset="0"/>
              </a:rPr>
              <a:t>Calculate of head pressure for pump</a:t>
            </a:r>
          </a:p>
          <a:p>
            <a:pPr algn="l" rtl="0"/>
            <a:r>
              <a:rPr lang="en-US" sz="3200" b="1" dirty="0" smtClean="0">
                <a:latin typeface="Times New Roman" pitchFamily="18" charset="0"/>
                <a:cs typeface="Times New Roman" pitchFamily="18" charset="0"/>
              </a:rPr>
              <a:t>Calculation of sprinklers. </a:t>
            </a:r>
            <a:endParaRPr lang="en-US" sz="3200" b="1"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6003056"/>
          </a:xfrm>
        </p:spPr>
        <p:txBody>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buNone/>
            </a:pPr>
            <a:r>
              <a:rPr lang="en-US" sz="8800" b="1" dirty="0" smtClean="0">
                <a:solidFill>
                  <a:srgbClr val="0070C0"/>
                </a:solidFill>
              </a:rPr>
              <a:t>THANK  YOU </a:t>
            </a:r>
            <a:endParaRPr lang="ar-SA" sz="8800" b="1" dirty="0">
              <a:solidFill>
                <a:srgbClr val="0070C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14290"/>
            <a:ext cx="8229600" cy="857256"/>
          </a:xfrm>
        </p:spPr>
        <p:txBody>
          <a:bodyPr>
            <a:normAutofit fontScale="90000"/>
          </a:bodyPr>
          <a:lstStyle/>
          <a:p>
            <a:r>
              <a:rPr lang="en-US" sz="3200" b="1" u="sng" dirty="0" smtClean="0"/>
              <a:t>Construction of UFC-H system and haw is work  </a:t>
            </a:r>
            <a:endParaRPr lang="ar-SA" sz="3200" b="1" u="sng" dirty="0"/>
          </a:p>
        </p:txBody>
      </p:sp>
      <p:pic>
        <p:nvPicPr>
          <p:cNvPr id="1026" name="Picture 2" descr="C:\Users\My\Desktop\UFC TOTAL\مشروع 1\400px-Radiant-based-HVAC-system-for-heating-and-cooling.png"/>
          <p:cNvPicPr>
            <a:picLocks noChangeAspect="1" noChangeArrowheads="1"/>
          </p:cNvPicPr>
          <p:nvPr/>
        </p:nvPicPr>
        <p:blipFill>
          <a:blip r:embed="rId2"/>
          <a:srcRect/>
          <a:stretch>
            <a:fillRect/>
          </a:stretch>
        </p:blipFill>
        <p:spPr bwMode="auto">
          <a:xfrm>
            <a:off x="0" y="1000108"/>
            <a:ext cx="5286380" cy="6215106"/>
          </a:xfrm>
          <a:prstGeom prst="rect">
            <a:avLst/>
          </a:prstGeom>
          <a:noFill/>
        </p:spPr>
      </p:pic>
      <p:pic>
        <p:nvPicPr>
          <p:cNvPr id="1027" name="Picture 3" descr="C:\Users\My\Desktop\UFC TOTAL\مشروع 1\صورة جديدة.bmp"/>
          <p:cNvPicPr>
            <a:picLocks noChangeAspect="1" noChangeArrowheads="1"/>
          </p:cNvPicPr>
          <p:nvPr/>
        </p:nvPicPr>
        <p:blipFill>
          <a:blip r:embed="rId3"/>
          <a:srcRect/>
          <a:stretch>
            <a:fillRect/>
          </a:stretch>
        </p:blipFill>
        <p:spPr bwMode="auto">
          <a:xfrm>
            <a:off x="5214942" y="857232"/>
            <a:ext cx="4143372" cy="635798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571480"/>
            <a:ext cx="8686800" cy="785818"/>
          </a:xfrm>
        </p:spPr>
        <p:txBody>
          <a:bodyPr>
            <a:normAutofit/>
          </a:bodyPr>
          <a:lstStyle/>
          <a:p>
            <a:r>
              <a:rPr lang="en-US" b="1" u="sng" dirty="0" smtClean="0"/>
              <a:t>The Components in building     </a:t>
            </a:r>
            <a:endParaRPr lang="ar-SA" dirty="0"/>
          </a:p>
        </p:txBody>
      </p:sp>
      <p:pic>
        <p:nvPicPr>
          <p:cNvPr id="22530" name="Picture 2"/>
          <p:cNvPicPr>
            <a:picLocks noChangeAspect="1" noChangeArrowheads="1"/>
          </p:cNvPicPr>
          <p:nvPr/>
        </p:nvPicPr>
        <p:blipFill>
          <a:blip r:embed="rId2" cstate="print"/>
          <a:srcRect/>
          <a:stretch>
            <a:fillRect/>
          </a:stretch>
        </p:blipFill>
        <p:spPr bwMode="auto">
          <a:xfrm>
            <a:off x="0" y="1412776"/>
            <a:ext cx="9144000" cy="5445224"/>
          </a:xfrm>
          <a:prstGeom prst="rect">
            <a:avLst/>
          </a:prstGeom>
          <a:noFill/>
          <a:ln w="9525">
            <a:noFill/>
            <a:miter lim="800000"/>
            <a:headEnd/>
            <a:tailEnd/>
          </a:ln>
        </p:spPr>
      </p:pic>
      <p:sp>
        <p:nvSpPr>
          <p:cNvPr id="4" name="مستطيل 3"/>
          <p:cNvSpPr/>
          <p:nvPr/>
        </p:nvSpPr>
        <p:spPr>
          <a:xfrm>
            <a:off x="2285984" y="1357298"/>
            <a:ext cx="2534540" cy="369332"/>
          </a:xfrm>
          <a:prstGeom prst="rect">
            <a:avLst/>
          </a:prstGeom>
          <a:noFill/>
        </p:spPr>
        <p:txBody>
          <a:bodyPr wrap="square" lIns="91440" tIns="45720" rIns="91440" bIns="45720">
            <a:spAutoFit/>
          </a:bodyPr>
          <a:lstStyle/>
          <a:p>
            <a:pPr rtl="0"/>
            <a:r>
              <a:rPr lang="en-US" b="1" dirty="0" smtClean="0"/>
              <a:t>Kit Control </a:t>
            </a:r>
            <a:r>
              <a:rPr lang="en-US" b="1" dirty="0" err="1" smtClean="0"/>
              <a:t>Clima</a:t>
            </a:r>
            <a:r>
              <a:rPr lang="en-US" b="1" dirty="0" smtClean="0"/>
              <a:t> Duplex</a:t>
            </a:r>
            <a:endParaRPr lang="en-US" dirty="0"/>
          </a:p>
        </p:txBody>
      </p:sp>
      <p:sp>
        <p:nvSpPr>
          <p:cNvPr id="5" name="مستطيل 4"/>
          <p:cNvSpPr/>
          <p:nvPr/>
        </p:nvSpPr>
        <p:spPr>
          <a:xfrm>
            <a:off x="3214678" y="4857760"/>
            <a:ext cx="2077171" cy="369332"/>
          </a:xfrm>
          <a:prstGeom prst="rect">
            <a:avLst/>
          </a:prstGeom>
          <a:noFill/>
        </p:spPr>
        <p:txBody>
          <a:bodyPr wrap="none" lIns="91440" tIns="45720" rIns="91440" bIns="45720">
            <a:spAutoFit/>
          </a:bodyPr>
          <a:lstStyle/>
          <a:p>
            <a:pPr rtl="0"/>
            <a:r>
              <a:rPr lang="en-US" b="1" dirty="0" smtClean="0"/>
              <a:t>HPAW-H heat pump</a:t>
            </a:r>
            <a:endParaRPr lang="en-US" dirty="0"/>
          </a:p>
        </p:txBody>
      </p:sp>
      <p:sp>
        <p:nvSpPr>
          <p:cNvPr id="6" name="مستطيل 5"/>
          <p:cNvSpPr/>
          <p:nvPr/>
        </p:nvSpPr>
        <p:spPr>
          <a:xfrm>
            <a:off x="5286380" y="1285860"/>
            <a:ext cx="3608155" cy="830997"/>
          </a:xfrm>
          <a:prstGeom prst="rect">
            <a:avLst/>
          </a:prstGeom>
          <a:noFill/>
        </p:spPr>
        <p:txBody>
          <a:bodyPr wrap="square" lIns="91440" tIns="45720" rIns="91440" bIns="45720">
            <a:spAutoFit/>
          </a:bodyPr>
          <a:lstStyle/>
          <a:p>
            <a:pPr rtl="0"/>
            <a:r>
              <a:rPr lang="en-US" sz="2400" b="1" dirty="0" smtClean="0"/>
              <a:t>RTU humidity and temperature sensor</a:t>
            </a:r>
            <a:endParaRPr lang="en-US" sz="2400" dirty="0"/>
          </a:p>
        </p:txBody>
      </p:sp>
      <p:sp>
        <p:nvSpPr>
          <p:cNvPr id="9" name="سهم إلى اليمين 8"/>
          <p:cNvSpPr/>
          <p:nvPr/>
        </p:nvSpPr>
        <p:spPr>
          <a:xfrm rot="19109864">
            <a:off x="702113" y="2995137"/>
            <a:ext cx="3851593"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إلى اليمين 9"/>
          <p:cNvSpPr/>
          <p:nvPr/>
        </p:nvSpPr>
        <p:spPr>
          <a:xfrm rot="19109864">
            <a:off x="4186064" y="2496242"/>
            <a:ext cx="1911174"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إلى اليمين 10"/>
          <p:cNvSpPr/>
          <p:nvPr/>
        </p:nvSpPr>
        <p:spPr>
          <a:xfrm rot="19109864">
            <a:off x="3581845" y="5502343"/>
            <a:ext cx="146103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85728"/>
            <a:ext cx="8686800" cy="841248"/>
          </a:xfrm>
        </p:spPr>
        <p:txBody>
          <a:bodyPr>
            <a:normAutofit/>
          </a:bodyPr>
          <a:lstStyle/>
          <a:p>
            <a:r>
              <a:rPr lang="en-US" b="1" u="sng" dirty="0" smtClean="0"/>
              <a:t>The Components in building  </a:t>
            </a:r>
            <a:endParaRPr lang="ar-SA" dirty="0"/>
          </a:p>
        </p:txBody>
      </p:sp>
      <p:pic>
        <p:nvPicPr>
          <p:cNvPr id="21506" name="Picture 2"/>
          <p:cNvPicPr>
            <a:picLocks noChangeAspect="1" noChangeArrowheads="1"/>
          </p:cNvPicPr>
          <p:nvPr/>
        </p:nvPicPr>
        <p:blipFill>
          <a:blip r:embed="rId2" cstate="print"/>
          <a:srcRect/>
          <a:stretch>
            <a:fillRect/>
          </a:stretch>
        </p:blipFill>
        <p:spPr bwMode="auto">
          <a:xfrm>
            <a:off x="0" y="961160"/>
            <a:ext cx="9144000" cy="6572296"/>
          </a:xfrm>
          <a:prstGeom prst="rect">
            <a:avLst/>
          </a:prstGeom>
          <a:noFill/>
          <a:ln w="9525">
            <a:noFill/>
            <a:miter lim="800000"/>
            <a:headEnd/>
            <a:tailEnd/>
          </a:ln>
        </p:spPr>
      </p:pic>
      <p:sp>
        <p:nvSpPr>
          <p:cNvPr id="6" name="مستطيل 5"/>
          <p:cNvSpPr/>
          <p:nvPr/>
        </p:nvSpPr>
        <p:spPr>
          <a:xfrm>
            <a:off x="1071538" y="6488668"/>
            <a:ext cx="5136647" cy="369332"/>
          </a:xfrm>
          <a:prstGeom prst="rect">
            <a:avLst/>
          </a:prstGeom>
          <a:noFill/>
        </p:spPr>
        <p:txBody>
          <a:bodyPr wrap="square" lIns="91440" tIns="45720" rIns="91440" bIns="45720">
            <a:spAutoFit/>
          </a:bodyPr>
          <a:lstStyle/>
          <a:p>
            <a:pPr rtl="0"/>
            <a:r>
              <a:rPr lang="en-US" b="1" dirty="0" smtClean="0"/>
              <a:t>Cover 30 radiant floor system</a:t>
            </a:r>
            <a:endParaRPr lang="en-US" b="1" dirty="0"/>
          </a:p>
        </p:txBody>
      </p:sp>
      <p:sp>
        <p:nvSpPr>
          <p:cNvPr id="12" name="مستطيل 11"/>
          <p:cNvSpPr/>
          <p:nvPr/>
        </p:nvSpPr>
        <p:spPr>
          <a:xfrm>
            <a:off x="2143108" y="1428736"/>
            <a:ext cx="1270220" cy="400110"/>
          </a:xfrm>
          <a:prstGeom prst="rect">
            <a:avLst/>
          </a:prstGeom>
          <a:noFill/>
        </p:spPr>
        <p:txBody>
          <a:bodyPr wrap="none" lIns="91440" tIns="45720" rIns="91440" bIns="45720">
            <a:spAutoFit/>
          </a:bodyPr>
          <a:lstStyle/>
          <a:p>
            <a:pPr rtl="0"/>
            <a:r>
              <a:rPr lang="en-US" sz="2000" b="1" dirty="0" smtClean="0"/>
              <a:t>Air outlets</a:t>
            </a:r>
            <a:endParaRPr lang="en-US" sz="2000" dirty="0"/>
          </a:p>
        </p:txBody>
      </p:sp>
      <p:sp>
        <p:nvSpPr>
          <p:cNvPr id="16" name="مستطيل 15"/>
          <p:cNvSpPr/>
          <p:nvPr/>
        </p:nvSpPr>
        <p:spPr>
          <a:xfrm>
            <a:off x="755576" y="2348880"/>
            <a:ext cx="3028265" cy="400110"/>
          </a:xfrm>
          <a:prstGeom prst="rect">
            <a:avLst/>
          </a:prstGeom>
          <a:noFill/>
        </p:spPr>
        <p:txBody>
          <a:bodyPr wrap="none" lIns="91440" tIns="45720" rIns="91440" bIns="45720">
            <a:spAutoFit/>
          </a:bodyPr>
          <a:lstStyle/>
          <a:p>
            <a:pPr rtl="0"/>
            <a:r>
              <a:rPr lang="en-US" sz="2000" b="1" dirty="0" smtClean="0"/>
              <a:t>RNW 404 CS dehumidifier</a:t>
            </a:r>
            <a:endParaRPr lang="en-US" sz="2000" b="1" dirty="0"/>
          </a:p>
        </p:txBody>
      </p:sp>
      <p:sp>
        <p:nvSpPr>
          <p:cNvPr id="19" name="سهم إلى اليمين 18"/>
          <p:cNvSpPr/>
          <p:nvPr/>
        </p:nvSpPr>
        <p:spPr>
          <a:xfrm rot="12462639">
            <a:off x="3206836" y="2132354"/>
            <a:ext cx="3851593"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سهم إلى اليمين 19"/>
          <p:cNvSpPr/>
          <p:nvPr/>
        </p:nvSpPr>
        <p:spPr>
          <a:xfrm rot="6328191">
            <a:off x="3809723" y="5143255"/>
            <a:ext cx="2252793" cy="428628"/>
          </a:xfrm>
          <a:prstGeom prst="rightArrow">
            <a:avLst>
              <a:gd name="adj1" fmla="val 49591"/>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سهم إلى اليمين 20"/>
          <p:cNvSpPr/>
          <p:nvPr/>
        </p:nvSpPr>
        <p:spPr>
          <a:xfrm rot="21242187">
            <a:off x="4651370" y="3546213"/>
            <a:ext cx="3851593"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سهم إلى اليمين 21"/>
          <p:cNvSpPr/>
          <p:nvPr/>
        </p:nvSpPr>
        <p:spPr>
          <a:xfrm rot="12677632">
            <a:off x="2881163" y="3251416"/>
            <a:ext cx="218692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1886</TotalTime>
  <Words>2905</Words>
  <Application>Microsoft Office PowerPoint</Application>
  <PresentationFormat>عرض على الشاشة (3:4)‏</PresentationFormat>
  <Paragraphs>764</Paragraphs>
  <Slides>61</Slides>
  <Notes>0</Notes>
  <HiddenSlides>0</HiddenSlides>
  <MMClips>0</MMClips>
  <ScaleCrop>false</ScaleCrop>
  <HeadingPairs>
    <vt:vector size="4" baseType="variant">
      <vt:variant>
        <vt:lpstr>سمة</vt:lpstr>
      </vt:variant>
      <vt:variant>
        <vt:i4>1</vt:i4>
      </vt:variant>
      <vt:variant>
        <vt:lpstr>عناوين الشرائح</vt:lpstr>
      </vt:variant>
      <vt:variant>
        <vt:i4>61</vt:i4>
      </vt:variant>
    </vt:vector>
  </HeadingPairs>
  <TitlesOfParts>
    <vt:vector size="62" baseType="lpstr">
      <vt:lpstr>Urban</vt:lpstr>
      <vt:lpstr>الشريحة 1</vt:lpstr>
      <vt:lpstr>In our project we will design the following mechanical systems:</vt:lpstr>
      <vt:lpstr>Building Description</vt:lpstr>
      <vt:lpstr>Under floor radiant cooling system </vt:lpstr>
      <vt:lpstr>Advantages of system </vt:lpstr>
      <vt:lpstr>Component of the system </vt:lpstr>
      <vt:lpstr>Construction of UFC-H system and haw is work  </vt:lpstr>
      <vt:lpstr>The Components in building     </vt:lpstr>
      <vt:lpstr>The Components in building  </vt:lpstr>
      <vt:lpstr> AutoCAD Drawing  the under floor cooling  </vt:lpstr>
      <vt:lpstr>Designing and  calculation(UFC) </vt:lpstr>
      <vt:lpstr>Condensation </vt:lpstr>
      <vt:lpstr>RNW CS Type </vt:lpstr>
      <vt:lpstr>RNW construction and work </vt:lpstr>
      <vt:lpstr>Under floor heating (UFH)</vt:lpstr>
      <vt:lpstr>layer to construction of (UFH) and install of ceramics type </vt:lpstr>
      <vt:lpstr>Designing and calculation for (UFH)</vt:lpstr>
      <vt:lpstr>الشريحة 18</vt:lpstr>
      <vt:lpstr>Another example for Sample calculation for first floor </vt:lpstr>
      <vt:lpstr>Uniform distribution  of air cool </vt:lpstr>
      <vt:lpstr> Advantages of the  system :  </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Cost of HVAC system </vt:lpstr>
      <vt:lpstr>Compare between (UFC_H and HVAC)</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Location for a landfill and recycling facility</dc:title>
  <dc:creator>Akram</dc:creator>
  <cp:lastModifiedBy>My</cp:lastModifiedBy>
  <cp:revision>191</cp:revision>
  <dcterms:created xsi:type="dcterms:W3CDTF">2011-12-18T07:56:28Z</dcterms:created>
  <dcterms:modified xsi:type="dcterms:W3CDTF">2013-12-20T21:14:05Z</dcterms:modified>
</cp:coreProperties>
</file>