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5"/>
  </p:notesMasterIdLst>
  <p:sldIdLst>
    <p:sldId id="256" r:id="rId2"/>
    <p:sldId id="320" r:id="rId3"/>
    <p:sldId id="321" r:id="rId4"/>
    <p:sldId id="258" r:id="rId5"/>
    <p:sldId id="327" r:id="rId6"/>
    <p:sldId id="323" r:id="rId7"/>
    <p:sldId id="261" r:id="rId8"/>
    <p:sldId id="262" r:id="rId9"/>
    <p:sldId id="264" r:id="rId10"/>
    <p:sldId id="328" r:id="rId11"/>
    <p:sldId id="268" r:id="rId12"/>
    <p:sldId id="325" r:id="rId13"/>
    <p:sldId id="269" r:id="rId14"/>
    <p:sldId id="270" r:id="rId15"/>
    <p:sldId id="271" r:id="rId16"/>
    <p:sldId id="272" r:id="rId17"/>
    <p:sldId id="275" r:id="rId18"/>
    <p:sldId id="276" r:id="rId19"/>
    <p:sldId id="277" r:id="rId20"/>
    <p:sldId id="278" r:id="rId21"/>
    <p:sldId id="284" r:id="rId22"/>
    <p:sldId id="413" r:id="rId23"/>
    <p:sldId id="414" r:id="rId24"/>
    <p:sldId id="415" r:id="rId25"/>
    <p:sldId id="329" r:id="rId26"/>
    <p:sldId id="285" r:id="rId27"/>
    <p:sldId id="330" r:id="rId28"/>
    <p:sldId id="331" r:id="rId29"/>
    <p:sldId id="334" r:id="rId30"/>
    <p:sldId id="332" r:id="rId31"/>
    <p:sldId id="333" r:id="rId32"/>
    <p:sldId id="299" r:id="rId33"/>
    <p:sldId id="301" r:id="rId34"/>
    <p:sldId id="295" r:id="rId35"/>
    <p:sldId id="296" r:id="rId36"/>
    <p:sldId id="335" r:id="rId37"/>
    <p:sldId id="336" r:id="rId38"/>
    <p:sldId id="305" r:id="rId39"/>
    <p:sldId id="337" r:id="rId40"/>
    <p:sldId id="306" r:id="rId41"/>
    <p:sldId id="339" r:id="rId42"/>
    <p:sldId id="416" r:id="rId43"/>
    <p:sldId id="417" r:id="rId44"/>
    <p:sldId id="340" r:id="rId45"/>
    <p:sldId id="341" r:id="rId46"/>
    <p:sldId id="342" r:id="rId47"/>
    <p:sldId id="418" r:id="rId48"/>
    <p:sldId id="420" r:id="rId49"/>
    <p:sldId id="421" r:id="rId50"/>
    <p:sldId id="346" r:id="rId51"/>
    <p:sldId id="422" r:id="rId52"/>
    <p:sldId id="423" r:id="rId53"/>
    <p:sldId id="424" r:id="rId54"/>
    <p:sldId id="356" r:id="rId55"/>
    <p:sldId id="347" r:id="rId56"/>
    <p:sldId id="351" r:id="rId57"/>
    <p:sldId id="352" r:id="rId58"/>
    <p:sldId id="354" r:id="rId59"/>
    <p:sldId id="357" r:id="rId60"/>
    <p:sldId id="358" r:id="rId61"/>
    <p:sldId id="355" r:id="rId62"/>
    <p:sldId id="396" r:id="rId63"/>
    <p:sldId id="359" r:id="rId64"/>
    <p:sldId id="360" r:id="rId65"/>
    <p:sldId id="361" r:id="rId66"/>
    <p:sldId id="362" r:id="rId67"/>
    <p:sldId id="450" r:id="rId68"/>
    <p:sldId id="451" r:id="rId69"/>
    <p:sldId id="452" r:id="rId70"/>
    <p:sldId id="453" r:id="rId71"/>
    <p:sldId id="454" r:id="rId72"/>
    <p:sldId id="455" r:id="rId73"/>
    <p:sldId id="456" r:id="rId74"/>
    <p:sldId id="434" r:id="rId75"/>
    <p:sldId id="435" r:id="rId76"/>
    <p:sldId id="436" r:id="rId77"/>
    <p:sldId id="437" r:id="rId78"/>
    <p:sldId id="438" r:id="rId79"/>
    <p:sldId id="457" r:id="rId80"/>
    <p:sldId id="458" r:id="rId81"/>
    <p:sldId id="459" r:id="rId82"/>
    <p:sldId id="460" r:id="rId83"/>
    <p:sldId id="468" r:id="rId84"/>
    <p:sldId id="461" r:id="rId85"/>
    <p:sldId id="446" r:id="rId86"/>
    <p:sldId id="447" r:id="rId87"/>
    <p:sldId id="448" r:id="rId88"/>
    <p:sldId id="449" r:id="rId89"/>
    <p:sldId id="462" r:id="rId90"/>
    <p:sldId id="463" r:id="rId91"/>
    <p:sldId id="464" r:id="rId92"/>
    <p:sldId id="465" r:id="rId93"/>
    <p:sldId id="466" r:id="rId94"/>
    <p:sldId id="467" r:id="rId95"/>
    <p:sldId id="363" r:id="rId96"/>
    <p:sldId id="425" r:id="rId97"/>
    <p:sldId id="368" r:id="rId98"/>
    <p:sldId id="428" r:id="rId99"/>
    <p:sldId id="369" r:id="rId100"/>
    <p:sldId id="370" r:id="rId101"/>
    <p:sldId id="367" r:id="rId102"/>
    <p:sldId id="426" r:id="rId103"/>
    <p:sldId id="371" r:id="rId104"/>
    <p:sldId id="372" r:id="rId105"/>
    <p:sldId id="373" r:id="rId106"/>
    <p:sldId id="374" r:id="rId107"/>
    <p:sldId id="375" r:id="rId108"/>
    <p:sldId id="376" r:id="rId109"/>
    <p:sldId id="377" r:id="rId110"/>
    <p:sldId id="395" r:id="rId111"/>
    <p:sldId id="315" r:id="rId112"/>
    <p:sldId id="316" r:id="rId113"/>
    <p:sldId id="317" r:id="rId114"/>
  </p:sldIdLst>
  <p:sldSz cx="16256000" cy="9144000"/>
  <p:notesSz cx="9144000" cy="1625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F200"/>
    <a:srgbClr val="FFFF00"/>
    <a:srgbClr val="F3D2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نمط متوسط 2 - تميي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نمط متوسط 4 - تمييز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C4B1156A-380E-4F78-BDF5-A606A8083BF9}" styleName="نمط متوسط 4 - تمييز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69C7853C-536D-4A76-A0AE-DD22124D55A5}" styleName="نمط ذو نسُق 1 - تمييز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06799F8-075E-4A3A-A7F6-7FBC6576F1A4}" styleName="نمط ذو نسُق 2 - تمييز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40" autoAdjust="0"/>
    <p:restoredTop sz="94660"/>
  </p:normalViewPr>
  <p:slideViewPr>
    <p:cSldViewPr>
      <p:cViewPr>
        <p:scale>
          <a:sx n="63" d="100"/>
          <a:sy n="63" d="100"/>
        </p:scale>
        <p:origin x="-206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viewProps" Target="viewProps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slide" Target="slides/slide109.xml"/><Relationship Id="rId11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8143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8143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ACF442-2A79-49C6-8154-9621956D71E4}" type="datetimeFigureOut">
              <a:rPr lang="en-US" smtClean="0"/>
              <a:t>12/29/2021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304800" y="2032000"/>
            <a:ext cx="9753600" cy="5486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7823200"/>
            <a:ext cx="7315200" cy="6400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5441613"/>
            <a:ext cx="3962400" cy="8143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15441613"/>
            <a:ext cx="3962400" cy="8143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4E1121-39EF-42ED-A8E9-28387ADD96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664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4E1121-39EF-42ED-A8E9-28387ADD96D4}" type="slidenum">
              <a:rPr lang="en-US" smtClean="0"/>
              <a:t>111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1286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66F1F-CE9B-4651-A6AA-CD717754106B}" type="datetimeFigureOut">
              <a:rPr lang="en-US" smtClean="0"/>
              <a:t>12/29/2021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12/29/2021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12/29/2021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har char="•"/>
            </a:pPr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12/29/2021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12/29/2021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12/29/2021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12/29/2021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12/29/2021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12/29/2021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12/29/2021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12/29/2021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166F1F-CE9B-4651-A6AA-CD717754106B}" type="datetimeFigureOut">
              <a:rPr lang="en-US" smtClean="0"/>
              <a:t>12/29/2021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021451-1387-4CA6-816F-3879F97B5CB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�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�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8.png"/><Relationship Id="rId7" Type="http://schemas.openxmlformats.org/officeDocument/2006/relationships/image" Target="../media/image174.jpe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3.jpeg"/><Relationship Id="rId5" Type="http://schemas.openxmlformats.org/officeDocument/2006/relationships/image" Target="../media/image172.jpeg"/><Relationship Id="rId10" Type="http://schemas.openxmlformats.org/officeDocument/2006/relationships/image" Target="../media/image163.png"/><Relationship Id="rId4" Type="http://schemas.openxmlformats.org/officeDocument/2006/relationships/image" Target="../media/image171.jpeg"/><Relationship Id="rId9" Type="http://schemas.openxmlformats.org/officeDocument/2006/relationships/image" Target="../media/image159.png"/></Relationships>
</file>

<file path=ppt/slides/_rels/slide10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7.jpeg"/><Relationship Id="rId3" Type="http://schemas.openxmlformats.org/officeDocument/2006/relationships/image" Target="../media/image28.png"/><Relationship Id="rId7" Type="http://schemas.openxmlformats.org/officeDocument/2006/relationships/image" Target="../media/image163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176.jpeg"/><Relationship Id="rId10" Type="http://schemas.openxmlformats.org/officeDocument/2006/relationships/image" Target="../media/image159.png"/><Relationship Id="rId4" Type="http://schemas.openxmlformats.org/officeDocument/2006/relationships/image" Target="../media/image175.jpeg"/><Relationship Id="rId9" Type="http://schemas.openxmlformats.org/officeDocument/2006/relationships/image" Target="../media/image178.jpeg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9.png"/><Relationship Id="rId7" Type="http://schemas.openxmlformats.org/officeDocument/2006/relationships/image" Target="../media/image26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1.png"/><Relationship Id="rId5" Type="http://schemas.openxmlformats.org/officeDocument/2006/relationships/image" Target="../media/image180.png"/><Relationship Id="rId4" Type="http://schemas.openxmlformats.org/officeDocument/2006/relationships/image" Target="../media/image28.png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2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3.png"/><Relationship Id="rId4" Type="http://schemas.openxmlformats.org/officeDocument/2006/relationships/image" Target="../media/image28.png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2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4.png"/><Relationship Id="rId4" Type="http://schemas.openxmlformats.org/officeDocument/2006/relationships/image" Target="../media/image28.png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2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5.png"/><Relationship Id="rId4" Type="http://schemas.openxmlformats.org/officeDocument/2006/relationships/image" Target="../media/image28.png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6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7.png"/><Relationship Id="rId4" Type="http://schemas.openxmlformats.org/officeDocument/2006/relationships/image" Target="../media/image28.png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6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8.png"/><Relationship Id="rId4" Type="http://schemas.openxmlformats.org/officeDocument/2006/relationships/image" Target="../media/image28.png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6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1.png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1.png"/><Relationship Id="rId2" Type="http://schemas.openxmlformats.org/officeDocument/2006/relationships/image" Target="../media/image19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png"/><Relationship Id="rId4" Type="http://schemas.openxmlformats.org/officeDocument/2006/relationships/image" Target="../media/image193.png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57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9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28.png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75.png"/><Relationship Id="rId7" Type="http://schemas.openxmlformats.org/officeDocument/2006/relationships/image" Target="../media/image7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8.png"/><Relationship Id="rId5" Type="http://schemas.openxmlformats.org/officeDocument/2006/relationships/image" Target="../media/image77.png"/><Relationship Id="rId4" Type="http://schemas.openxmlformats.org/officeDocument/2006/relationships/image" Target="../media/image76.png"/><Relationship Id="rId9" Type="http://schemas.openxmlformats.org/officeDocument/2006/relationships/image" Target="../media/image80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7" Type="http://schemas.openxmlformats.org/officeDocument/2006/relationships/image" Target="../media/image84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3.png"/><Relationship Id="rId5" Type="http://schemas.openxmlformats.org/officeDocument/2006/relationships/image" Target="../media/image28.png"/><Relationship Id="rId4" Type="http://schemas.openxmlformats.org/officeDocument/2006/relationships/image" Target="../media/image82.png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3" Type="http://schemas.openxmlformats.org/officeDocument/2006/relationships/image" Target="../media/image85.png"/><Relationship Id="rId7" Type="http://schemas.openxmlformats.org/officeDocument/2006/relationships/image" Target="../media/image28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92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6.png"/><Relationship Id="rId4" Type="http://schemas.openxmlformats.org/officeDocument/2006/relationships/image" Target="../media/image28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102.png"/><Relationship Id="rId7" Type="http://schemas.openxmlformats.org/officeDocument/2006/relationships/image" Target="../media/image106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5.png"/><Relationship Id="rId5" Type="http://schemas.openxmlformats.org/officeDocument/2006/relationships/image" Target="../media/image104.png"/><Relationship Id="rId4" Type="http://schemas.openxmlformats.org/officeDocument/2006/relationships/image" Target="../media/image103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7" Type="http://schemas.openxmlformats.org/officeDocument/2006/relationships/image" Target="../media/image28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4.png"/><Relationship Id="rId5" Type="http://schemas.openxmlformats.org/officeDocument/2006/relationships/image" Target="../media/image113.png"/><Relationship Id="rId4" Type="http://schemas.openxmlformats.org/officeDocument/2006/relationships/image" Target="../media/image112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2.png"/><Relationship Id="rId4" Type="http://schemas.openxmlformats.org/officeDocument/2006/relationships/image" Target="../media/image28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8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8.png"/><Relationship Id="rId3" Type="http://schemas.openxmlformats.org/officeDocument/2006/relationships/image" Target="../media/image124.png"/><Relationship Id="rId7" Type="http://schemas.openxmlformats.org/officeDocument/2006/relationships/image" Target="../media/image28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7.png"/><Relationship Id="rId5" Type="http://schemas.openxmlformats.org/officeDocument/2006/relationships/image" Target="../media/image126.png"/><Relationship Id="rId4" Type="http://schemas.openxmlformats.org/officeDocument/2006/relationships/image" Target="../media/image125.pn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0.pn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1.pn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3.png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134.png"/><Relationship Id="rId7" Type="http://schemas.openxmlformats.org/officeDocument/2006/relationships/image" Target="../media/image138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7.png"/><Relationship Id="rId5" Type="http://schemas.openxmlformats.org/officeDocument/2006/relationships/image" Target="../media/image136.png"/><Relationship Id="rId4" Type="http://schemas.openxmlformats.org/officeDocument/2006/relationships/image" Target="../media/image135.png"/><Relationship Id="rId9" Type="http://schemas.openxmlformats.org/officeDocument/2006/relationships/image" Target="../media/image139.pn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2.png"/><Relationship Id="rId5" Type="http://schemas.openxmlformats.org/officeDocument/2006/relationships/image" Target="../media/image28.png"/><Relationship Id="rId4" Type="http://schemas.openxmlformats.org/officeDocument/2006/relationships/image" Target="../media/image141.pn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5.png"/><Relationship Id="rId5" Type="http://schemas.openxmlformats.org/officeDocument/2006/relationships/image" Target="../media/image144.png"/><Relationship Id="rId4" Type="http://schemas.openxmlformats.org/officeDocument/2006/relationships/image" Target="../media/image28.png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8.png"/><Relationship Id="rId5" Type="http://schemas.openxmlformats.org/officeDocument/2006/relationships/image" Target="../media/image147.png"/><Relationship Id="rId4" Type="http://schemas.openxmlformats.org/officeDocument/2006/relationships/image" Target="../media/image28.png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1.png"/><Relationship Id="rId5" Type="http://schemas.openxmlformats.org/officeDocument/2006/relationships/image" Target="../media/image150.png"/><Relationship Id="rId4" Type="http://schemas.openxmlformats.org/officeDocument/2006/relationships/image" Target="../media/image149.png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2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153.png"/><Relationship Id="rId4" Type="http://schemas.openxmlformats.org/officeDocument/2006/relationships/image" Target="../media/image28.png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26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6.png"/><Relationship Id="rId5" Type="http://schemas.openxmlformats.org/officeDocument/2006/relationships/image" Target="../media/image155.png"/><Relationship Id="rId4" Type="http://schemas.openxmlformats.org/officeDocument/2006/relationships/image" Target="../media/image154.png"/></Relationships>
</file>

<file path=ppt/slides/_rels/slide9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0.png"/><Relationship Id="rId3" Type="http://schemas.openxmlformats.org/officeDocument/2006/relationships/image" Target="../media/image157.png"/><Relationship Id="rId7" Type="http://schemas.openxmlformats.org/officeDocument/2006/relationships/image" Target="../media/image26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9.png"/><Relationship Id="rId5" Type="http://schemas.openxmlformats.org/officeDocument/2006/relationships/image" Target="../media/image158.jpeg"/><Relationship Id="rId4" Type="http://schemas.openxmlformats.org/officeDocument/2006/relationships/image" Target="../media/image28.png"/><Relationship Id="rId9" Type="http://schemas.openxmlformats.org/officeDocument/2006/relationships/image" Target="../media/image161.jpeg"/></Relationships>
</file>

<file path=ppt/slides/_rels/slide9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4.png"/><Relationship Id="rId3" Type="http://schemas.openxmlformats.org/officeDocument/2006/relationships/image" Target="../media/image162.png"/><Relationship Id="rId7" Type="http://schemas.openxmlformats.org/officeDocument/2006/relationships/image" Target="../media/image163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9.png"/><Relationship Id="rId5" Type="http://schemas.openxmlformats.org/officeDocument/2006/relationships/image" Target="../media/image26.png"/><Relationship Id="rId4" Type="http://schemas.openxmlformats.org/officeDocument/2006/relationships/image" Target="../media/image28.png"/></Relationships>
</file>

<file path=ppt/slides/_rels/slide9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9.jpeg"/><Relationship Id="rId3" Type="http://schemas.openxmlformats.org/officeDocument/2006/relationships/image" Target="../media/image165.png"/><Relationship Id="rId7" Type="http://schemas.openxmlformats.org/officeDocument/2006/relationships/image" Target="../media/image28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8.png"/><Relationship Id="rId5" Type="http://schemas.openxmlformats.org/officeDocument/2006/relationships/image" Target="../media/image167.png"/><Relationship Id="rId10" Type="http://schemas.openxmlformats.org/officeDocument/2006/relationships/image" Target="../media/image26.png"/><Relationship Id="rId4" Type="http://schemas.openxmlformats.org/officeDocument/2006/relationships/image" Target="../media/image166.png"/><Relationship Id="rId9" Type="http://schemas.openxmlformats.org/officeDocument/2006/relationships/image" Target="../media/image17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1336"/>
            <a:ext cx="16256000" cy="9144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909800" y="84582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pic>
        <p:nvPicPr>
          <p:cNvPr id="8" name="Picture 6" descr="https://scontent.xx.fbcdn.net/v/t1.15752-0/p206x206/119738024_315305256238340_3097823564616488777_n.png?_nc_cat=111&amp;ccb=2&amp;_nc_sid=58c789&amp;_nc_ohc=lQ_RblqVb2gAX9UJLy_&amp;_nc_ad=z-m&amp;_nc_cid=0&amp;_nc_ht=scontent.xx&amp;_nc_tp=30&amp;oh=6dcb0b1516b24543fb175455de0310f0&amp;oe=60213C7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7" b="1667"/>
          <a:stretch/>
        </p:blipFill>
        <p:spPr bwMode="auto">
          <a:xfrm>
            <a:off x="11964433" y="1340508"/>
            <a:ext cx="3318896" cy="323041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مربع نص 3"/>
          <p:cNvSpPr txBox="1"/>
          <p:nvPr/>
        </p:nvSpPr>
        <p:spPr>
          <a:xfrm>
            <a:off x="1574800" y="649069"/>
            <a:ext cx="541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Building Engineering Department</a:t>
            </a:r>
          </a:p>
          <a:p>
            <a:pPr algn="ctr"/>
            <a:r>
              <a:rPr lang="en-US" sz="24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Graduation project II presentation</a:t>
            </a:r>
          </a:p>
        </p:txBody>
      </p:sp>
      <p:sp>
        <p:nvSpPr>
          <p:cNvPr id="9" name="Flowchart: Alternate Process 8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2052300" y="7766566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1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7000" y="6518957"/>
            <a:ext cx="2362200" cy="20441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2000" b="1" dirty="0">
              <a:ln w="0"/>
              <a:solidFill>
                <a:schemeClr val="tx2"/>
              </a:solidFill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</p:txBody>
      </p:sp>
      <p:sp>
        <p:nvSpPr>
          <p:cNvPr id="12" name="Pentagon 11"/>
          <p:cNvSpPr/>
          <p:nvPr/>
        </p:nvSpPr>
        <p:spPr>
          <a:xfrm>
            <a:off x="2260600" y="6518957"/>
            <a:ext cx="791358" cy="748742"/>
          </a:xfrm>
          <a:prstGeom prst="homePlat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entagon 12"/>
          <p:cNvSpPr/>
          <p:nvPr/>
        </p:nvSpPr>
        <p:spPr>
          <a:xfrm rot="4185013">
            <a:off x="2598263" y="6358861"/>
            <a:ext cx="360065" cy="701669"/>
          </a:xfrm>
          <a:prstGeom prst="homePlat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entagon 13"/>
          <p:cNvSpPr/>
          <p:nvPr/>
        </p:nvSpPr>
        <p:spPr>
          <a:xfrm rot="5400000">
            <a:off x="2170190" y="6847164"/>
            <a:ext cx="762000" cy="720043"/>
          </a:xfrm>
          <a:prstGeom prst="homePlat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entagon 14"/>
          <p:cNvSpPr/>
          <p:nvPr/>
        </p:nvSpPr>
        <p:spPr>
          <a:xfrm rot="21118746">
            <a:off x="2191168" y="6644754"/>
            <a:ext cx="791358" cy="748742"/>
          </a:xfrm>
          <a:prstGeom prst="homePlat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-8021" y="6229678"/>
            <a:ext cx="4537242" cy="157889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800" b="1" dirty="0">
                <a:solidFill>
                  <a:schemeClr val="tx2">
                    <a:lumMod val="75000"/>
                    <a:lumOff val="25000"/>
                  </a:schemeClr>
                </a:solidFill>
                <a:cs typeface="+mj-cs"/>
              </a:rPr>
              <a:t>Supervised by</a:t>
            </a:r>
            <a:r>
              <a:rPr lang="en-US" sz="2800" b="1" dirty="0" smtClean="0">
                <a:solidFill>
                  <a:schemeClr val="tx2">
                    <a:lumMod val="75000"/>
                    <a:lumOff val="25000"/>
                  </a:schemeClr>
                </a:solidFill>
                <a:cs typeface="+mj-cs"/>
              </a:rPr>
              <a:t>:</a:t>
            </a:r>
            <a:r>
              <a:rPr lang="en-US" sz="2800" b="1" dirty="0" smtClean="0">
                <a:ln w="0"/>
                <a:solidFill>
                  <a:schemeClr val="tx2">
                    <a:lumMod val="75000"/>
                    <a:lumOff val="25000"/>
                  </a:schemeClr>
                </a:solidFill>
                <a:ea typeface="Arial Unicode MS" panose="020B0604020202020204" pitchFamily="34" charset="-128"/>
                <a:cs typeface="+mj-cs"/>
              </a:rPr>
              <a:t/>
            </a:r>
            <a:br>
              <a:rPr lang="en-US" sz="2800" b="1" dirty="0" smtClean="0">
                <a:ln w="0"/>
                <a:solidFill>
                  <a:schemeClr val="tx2">
                    <a:lumMod val="75000"/>
                    <a:lumOff val="25000"/>
                  </a:schemeClr>
                </a:solidFill>
                <a:ea typeface="Arial Unicode MS" panose="020B0604020202020204" pitchFamily="34" charset="-128"/>
                <a:cs typeface="+mj-cs"/>
              </a:rPr>
            </a:br>
            <a:r>
              <a:rPr lang="en-US" sz="2800" b="1" dirty="0" err="1" smtClean="0">
                <a:ln w="0"/>
                <a:solidFill>
                  <a:schemeClr val="tx2">
                    <a:lumMod val="75000"/>
                    <a:lumOff val="25000"/>
                  </a:schemeClr>
                </a:solidFill>
                <a:ea typeface="Arial Unicode MS" panose="020B0604020202020204" pitchFamily="34" charset="-128"/>
                <a:cs typeface="+mj-cs"/>
              </a:rPr>
              <a:t>Eng</a:t>
            </a:r>
            <a:r>
              <a:rPr lang="en-US" sz="2800" b="1" dirty="0" smtClean="0">
                <a:ln w="0"/>
                <a:solidFill>
                  <a:schemeClr val="tx2">
                    <a:lumMod val="75000"/>
                    <a:lumOff val="25000"/>
                  </a:schemeClr>
                </a:solidFill>
                <a:ea typeface="Arial Unicode MS" panose="020B0604020202020204" pitchFamily="34" charset="-128"/>
                <a:cs typeface="+mj-cs"/>
              </a:rPr>
              <a:t> . </a:t>
            </a:r>
            <a:r>
              <a:rPr lang="en-US" sz="2800" b="1" dirty="0" err="1" smtClean="0">
                <a:ln w="0"/>
                <a:solidFill>
                  <a:schemeClr val="tx2">
                    <a:lumMod val="75000"/>
                    <a:lumOff val="25000"/>
                  </a:schemeClr>
                </a:solidFill>
                <a:ea typeface="Arial Unicode MS" panose="020B0604020202020204" pitchFamily="34" charset="-128"/>
                <a:cs typeface="+mj-cs"/>
              </a:rPr>
              <a:t>Alaa</a:t>
            </a:r>
            <a:r>
              <a:rPr lang="en-US" sz="2800" b="1" dirty="0" smtClean="0">
                <a:ln w="0"/>
                <a:solidFill>
                  <a:schemeClr val="tx2">
                    <a:lumMod val="75000"/>
                    <a:lumOff val="25000"/>
                  </a:schemeClr>
                </a:solidFill>
                <a:ea typeface="Arial Unicode MS" panose="020B0604020202020204" pitchFamily="34" charset="-128"/>
                <a:cs typeface="+mj-cs"/>
              </a:rPr>
              <a:t> </a:t>
            </a:r>
            <a:r>
              <a:rPr lang="en-US" sz="2800" b="1" dirty="0" err="1" smtClean="0">
                <a:ln w="0"/>
                <a:solidFill>
                  <a:schemeClr val="tx2">
                    <a:lumMod val="75000"/>
                    <a:lumOff val="25000"/>
                  </a:schemeClr>
                </a:solidFill>
                <a:ea typeface="Arial Unicode MS" panose="020B0604020202020204" pitchFamily="34" charset="-128"/>
                <a:cs typeface="+mj-cs"/>
              </a:rPr>
              <a:t>shaheen</a:t>
            </a:r>
            <a:r>
              <a:rPr lang="en-US" sz="2800" b="1" dirty="0" smtClean="0">
                <a:ln w="0"/>
                <a:solidFill>
                  <a:schemeClr val="tx2">
                    <a:lumMod val="75000"/>
                    <a:lumOff val="25000"/>
                  </a:schemeClr>
                </a:solidFill>
                <a:ea typeface="Arial Unicode MS" panose="020B0604020202020204" pitchFamily="34" charset="-128"/>
                <a:cs typeface="+mj-cs"/>
              </a:rPr>
              <a:t> </a:t>
            </a:r>
            <a:br>
              <a:rPr lang="en-US" sz="2800" b="1" dirty="0" smtClean="0">
                <a:ln w="0"/>
                <a:solidFill>
                  <a:schemeClr val="tx2">
                    <a:lumMod val="75000"/>
                    <a:lumOff val="25000"/>
                  </a:schemeClr>
                </a:solidFill>
                <a:ea typeface="Arial Unicode MS" panose="020B0604020202020204" pitchFamily="34" charset="-128"/>
                <a:cs typeface="+mj-cs"/>
              </a:rPr>
            </a:br>
            <a:r>
              <a:rPr lang="en-US" sz="2800" b="1" dirty="0" err="1" smtClean="0">
                <a:ln w="0"/>
                <a:solidFill>
                  <a:schemeClr val="tx2">
                    <a:lumMod val="75000"/>
                    <a:lumOff val="25000"/>
                  </a:schemeClr>
                </a:solidFill>
                <a:ea typeface="Arial Unicode MS" panose="020B0604020202020204" pitchFamily="34" charset="-128"/>
                <a:cs typeface="+mj-cs"/>
              </a:rPr>
              <a:t>Eng</a:t>
            </a:r>
            <a:r>
              <a:rPr lang="en-US" sz="2800" b="1" dirty="0" smtClean="0">
                <a:ln w="0"/>
                <a:solidFill>
                  <a:schemeClr val="tx2">
                    <a:lumMod val="75000"/>
                    <a:lumOff val="25000"/>
                  </a:schemeClr>
                </a:solidFill>
                <a:ea typeface="Arial Unicode MS" panose="020B0604020202020204" pitchFamily="34" charset="-128"/>
                <a:cs typeface="+mj-cs"/>
              </a:rPr>
              <a:t> .</a:t>
            </a:r>
            <a:r>
              <a:rPr lang="en-US" sz="2800" b="1" dirty="0" err="1" smtClean="0">
                <a:ln w="0"/>
                <a:solidFill>
                  <a:schemeClr val="tx2">
                    <a:lumMod val="75000"/>
                    <a:lumOff val="25000"/>
                  </a:schemeClr>
                </a:solidFill>
                <a:ea typeface="Arial Unicode MS" panose="020B0604020202020204" pitchFamily="34" charset="-128"/>
                <a:cs typeface="+mj-cs"/>
              </a:rPr>
              <a:t>Hasan</a:t>
            </a:r>
            <a:r>
              <a:rPr lang="en-US" sz="2800" b="1" dirty="0" smtClean="0">
                <a:ln w="0"/>
                <a:solidFill>
                  <a:schemeClr val="tx2">
                    <a:lumMod val="75000"/>
                    <a:lumOff val="25000"/>
                  </a:schemeClr>
                </a:solidFill>
                <a:ea typeface="Arial Unicode MS" panose="020B0604020202020204" pitchFamily="34" charset="-128"/>
                <a:cs typeface="+mj-cs"/>
              </a:rPr>
              <a:t> </a:t>
            </a:r>
            <a:r>
              <a:rPr lang="en-US" sz="2800" b="1" dirty="0" err="1" smtClean="0">
                <a:ln w="0"/>
                <a:solidFill>
                  <a:schemeClr val="tx2">
                    <a:lumMod val="75000"/>
                    <a:lumOff val="25000"/>
                  </a:schemeClr>
                </a:solidFill>
                <a:ea typeface="Arial Unicode MS" panose="020B0604020202020204" pitchFamily="34" charset="-128"/>
                <a:cs typeface="+mj-cs"/>
              </a:rPr>
              <a:t>Mathar</a:t>
            </a:r>
            <a:r>
              <a:rPr lang="ar-SA" sz="2800" b="1" dirty="0" smtClean="0">
                <a:ln w="0"/>
                <a:solidFill>
                  <a:schemeClr val="tx2">
                    <a:lumMod val="75000"/>
                    <a:lumOff val="25000"/>
                  </a:schemeClr>
                </a:solidFill>
                <a:ea typeface="Arial Unicode MS" panose="020B0604020202020204" pitchFamily="34" charset="-128"/>
                <a:cs typeface="+mj-cs"/>
              </a:rPr>
              <a:t>    </a:t>
            </a:r>
            <a:r>
              <a:rPr lang="ar-SA" sz="2400" b="1" dirty="0" smtClean="0">
                <a:ln w="0"/>
                <a:solidFill>
                  <a:schemeClr val="tx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  </a:t>
            </a:r>
            <a:endParaRPr lang="en-US" sz="2400" b="1" dirty="0">
              <a:ln w="0"/>
              <a:solidFill>
                <a:schemeClr val="tx2">
                  <a:lumMod val="75000"/>
                  <a:lumOff val="2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0" y="3480136"/>
            <a:ext cx="4537242" cy="22467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Prepared By </a:t>
            </a:r>
            <a:r>
              <a:rPr lang="en-US" sz="2800" b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:</a:t>
            </a:r>
            <a:r>
              <a:rPr lang="ar-SA" sz="2800" b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  </a:t>
            </a:r>
            <a:endParaRPr lang="en-US" sz="2800" b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r>
              <a:rPr lang="en-US" sz="28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Esraa Atatreh. </a:t>
            </a:r>
          </a:p>
          <a:p>
            <a:r>
              <a:rPr lang="en-US" sz="2800" b="1" dirty="0" err="1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Hala</a:t>
            </a:r>
            <a:r>
              <a:rPr lang="en-US" sz="2800" b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 Al-Ahmad.        </a:t>
            </a:r>
            <a:r>
              <a:rPr lang="ar-SA" sz="2800" b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   </a:t>
            </a:r>
            <a:endParaRPr lang="en-US" sz="2800" b="1" dirty="0" smtClean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r>
              <a:rPr lang="en-US" sz="2800" b="1" dirty="0" err="1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Shaimaa</a:t>
            </a:r>
            <a:r>
              <a:rPr lang="en-US" sz="2800" b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8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Al-</a:t>
            </a:r>
            <a:r>
              <a:rPr lang="en-US" sz="2800" b="1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Sayed</a:t>
            </a:r>
            <a:r>
              <a:rPr lang="en-US" sz="28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</a:t>
            </a:r>
            <a:r>
              <a:rPr lang="ar-SA" sz="28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  </a:t>
            </a:r>
            <a:endParaRPr lang="en-US" sz="2800" b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r>
              <a:rPr lang="en-US" sz="2800" b="1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Shaimaa</a:t>
            </a:r>
            <a:r>
              <a:rPr lang="en-US" sz="28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Zean</a:t>
            </a:r>
            <a:r>
              <a:rPr lang="en-US" sz="28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Al-Dean.</a:t>
            </a:r>
            <a:r>
              <a:rPr lang="ar-SA" sz="28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 </a:t>
            </a:r>
            <a:endParaRPr lang="en-US" sz="2800" b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  <p:sp>
        <p:nvSpPr>
          <p:cNvPr id="3" name="شكل بيضاوي 2"/>
          <p:cNvSpPr/>
          <p:nvPr/>
        </p:nvSpPr>
        <p:spPr>
          <a:xfrm>
            <a:off x="4123055" y="3282987"/>
            <a:ext cx="2199202" cy="2088232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  <p:txBody>
          <a:bodyPr lIns="89047" tIns="44523" rIns="89047" bIns="44523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17" b="1" i="0" u="sng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دائرة مجوفة 3"/>
          <p:cNvSpPr/>
          <p:nvPr/>
        </p:nvSpPr>
        <p:spPr>
          <a:xfrm>
            <a:off x="4000967" y="3102964"/>
            <a:ext cx="2321292" cy="2376264"/>
          </a:xfrm>
          <a:prstGeom prst="donut">
            <a:avLst>
              <a:gd name="adj" fmla="val 9582"/>
            </a:avLst>
          </a:prstGeom>
          <a:solidFill>
            <a:srgbClr val="FEF200"/>
          </a:solidFill>
          <a:ln w="12700" cap="flat" cmpd="sng" algn="ctr">
            <a:solidFill>
              <a:sysClr val="window" lastClr="FFFFFF">
                <a:lumMod val="85000"/>
              </a:sysClr>
            </a:solidFill>
            <a:prstDash val="solid"/>
            <a:miter lim="800000"/>
          </a:ln>
          <a:effectLst/>
        </p:spPr>
        <p:txBody>
          <a:bodyPr lIns="89047" tIns="44523" rIns="89047" bIns="44523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58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قوس 4"/>
          <p:cNvSpPr/>
          <p:nvPr/>
        </p:nvSpPr>
        <p:spPr>
          <a:xfrm rot="4117342">
            <a:off x="2938168" y="2544975"/>
            <a:ext cx="4030147" cy="3521338"/>
          </a:xfrm>
          <a:prstGeom prst="arc">
            <a:avLst>
              <a:gd name="adj1" fmla="val 13388289"/>
              <a:gd name="adj2" fmla="val 179562"/>
            </a:avLst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89047" tIns="44523" rIns="89047" bIns="44523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58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6" name="مجموعة 5"/>
          <p:cNvGrpSpPr/>
          <p:nvPr/>
        </p:nvGrpSpPr>
        <p:grpSpPr>
          <a:xfrm>
            <a:off x="7570631" y="1315037"/>
            <a:ext cx="2629864" cy="747614"/>
            <a:chOff x="4644008" y="1325228"/>
            <a:chExt cx="2520280" cy="771624"/>
          </a:xfrm>
          <a:solidFill>
            <a:sysClr val="window" lastClr="FFFFFF"/>
          </a:solidFill>
        </p:grpSpPr>
        <p:sp>
          <p:nvSpPr>
            <p:cNvPr id="7" name="وسيلة شرح خطية 2 (بلا حدود)‏ 6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47894"/>
                <a:gd name="adj2" fmla="val -6"/>
                <a:gd name="adj3" fmla="val 49976"/>
                <a:gd name="adj4" fmla="val -19389"/>
                <a:gd name="adj5" fmla="val 200365"/>
                <a:gd name="adj6" fmla="val -60087"/>
              </a:avLst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مستطيل 7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9" name="مربع نص 8"/>
          <p:cNvSpPr txBox="1"/>
          <p:nvPr/>
        </p:nvSpPr>
        <p:spPr>
          <a:xfrm>
            <a:off x="7327295" y="1438500"/>
            <a:ext cx="2996378" cy="449566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37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Introduction</a:t>
            </a:r>
          </a:p>
        </p:txBody>
      </p:sp>
      <p:grpSp>
        <p:nvGrpSpPr>
          <p:cNvPr id="10" name="مجموعة 9"/>
          <p:cNvGrpSpPr/>
          <p:nvPr/>
        </p:nvGrpSpPr>
        <p:grpSpPr>
          <a:xfrm>
            <a:off x="7570631" y="2321192"/>
            <a:ext cx="2629864" cy="781771"/>
            <a:chOff x="4644008" y="1325228"/>
            <a:chExt cx="2520280" cy="771624"/>
          </a:xfrm>
          <a:solidFill>
            <a:schemeClr val="bg1"/>
          </a:solidFill>
        </p:grpSpPr>
        <p:sp>
          <p:nvSpPr>
            <p:cNvPr id="11" name="وسيلة شرح خطية 2 (بلا حدود)‏ 10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18750"/>
                <a:gd name="adj2" fmla="val -1196"/>
                <a:gd name="adj3" fmla="val 18750"/>
                <a:gd name="adj4" fmla="val -16667"/>
                <a:gd name="adj5" fmla="val 94155"/>
                <a:gd name="adj6" fmla="val -47348"/>
              </a:avLst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مستطيل 11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3" name="مربع نص 12"/>
          <p:cNvSpPr txBox="1"/>
          <p:nvPr/>
        </p:nvSpPr>
        <p:spPr>
          <a:xfrm>
            <a:off x="7477799" y="2469467"/>
            <a:ext cx="2722696" cy="449566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37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Site Analysis</a:t>
            </a:r>
          </a:p>
        </p:txBody>
      </p:sp>
      <p:sp>
        <p:nvSpPr>
          <p:cNvPr id="14" name="مستطيل 13"/>
          <p:cNvSpPr/>
          <p:nvPr/>
        </p:nvSpPr>
        <p:spPr>
          <a:xfrm>
            <a:off x="7570631" y="3277359"/>
            <a:ext cx="2629864" cy="771624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89047" tIns="44523" rIns="89047" bIns="44523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37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Architectural Aspect</a:t>
            </a:r>
          </a:p>
        </p:txBody>
      </p:sp>
      <p:grpSp>
        <p:nvGrpSpPr>
          <p:cNvPr id="15" name="مجموعة 14"/>
          <p:cNvGrpSpPr/>
          <p:nvPr/>
        </p:nvGrpSpPr>
        <p:grpSpPr>
          <a:xfrm>
            <a:off x="7554309" y="4268869"/>
            <a:ext cx="2646185" cy="882383"/>
            <a:chOff x="4644008" y="1325228"/>
            <a:chExt cx="2520280" cy="771624"/>
          </a:xfrm>
          <a:solidFill>
            <a:schemeClr val="bg1"/>
          </a:solidFill>
        </p:grpSpPr>
        <p:sp>
          <p:nvSpPr>
            <p:cNvPr id="16" name="وسيلة شرح خطية 2 (بلا حدود)‏ 15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35404"/>
                <a:gd name="adj2" fmla="val -6"/>
                <a:gd name="adj3" fmla="val 35404"/>
                <a:gd name="adj4" fmla="val -14120"/>
                <a:gd name="adj5" fmla="val 5977"/>
                <a:gd name="adj6" fmla="val -27994"/>
              </a:avLst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مستطيل 16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337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Environmental Aspect</a:t>
              </a:r>
            </a:p>
          </p:txBody>
        </p:sp>
      </p:grpSp>
      <p:grpSp>
        <p:nvGrpSpPr>
          <p:cNvPr id="18" name="مجموعة 17"/>
          <p:cNvGrpSpPr/>
          <p:nvPr/>
        </p:nvGrpSpPr>
        <p:grpSpPr>
          <a:xfrm>
            <a:off x="7554309" y="5288590"/>
            <a:ext cx="2629855" cy="771084"/>
            <a:chOff x="4644008" y="1325228"/>
            <a:chExt cx="2520280" cy="771624"/>
          </a:xfrm>
          <a:solidFill>
            <a:schemeClr val="bg1"/>
          </a:solidFill>
        </p:grpSpPr>
        <p:sp>
          <p:nvSpPr>
            <p:cNvPr id="19" name="وسيلة شرح خطية 2 (بلا حدود)‏ 18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18750"/>
                <a:gd name="adj2" fmla="val -1196"/>
                <a:gd name="adj3" fmla="val 20832"/>
                <a:gd name="adj4" fmla="val -14923"/>
                <a:gd name="adj5" fmla="val -36763"/>
                <a:gd name="adj6" fmla="val -32084"/>
              </a:avLst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مستطيل 19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337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Structural Aspect</a:t>
              </a:r>
            </a:p>
          </p:txBody>
        </p:sp>
      </p:grpSp>
      <p:grpSp>
        <p:nvGrpSpPr>
          <p:cNvPr id="21" name="مجموعة 20"/>
          <p:cNvGrpSpPr/>
          <p:nvPr/>
        </p:nvGrpSpPr>
        <p:grpSpPr>
          <a:xfrm>
            <a:off x="7570630" y="6231821"/>
            <a:ext cx="2629863" cy="823023"/>
            <a:chOff x="4644008" y="1325228"/>
            <a:chExt cx="2520280" cy="771624"/>
          </a:xfrm>
          <a:solidFill>
            <a:schemeClr val="bg1"/>
          </a:solidFill>
        </p:grpSpPr>
        <p:sp>
          <p:nvSpPr>
            <p:cNvPr id="22" name="وسيلة شرح خطية 2 (بلا حدود)‏ 21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20832"/>
                <a:gd name="adj2" fmla="val -1196"/>
                <a:gd name="adj3" fmla="val 18750"/>
                <a:gd name="adj4" fmla="val -18878"/>
                <a:gd name="adj5" fmla="val -81041"/>
                <a:gd name="adj6" fmla="val -40667"/>
              </a:avLst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مستطيل 22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5" name="وسيلة شرح خطية 2 (بلا حدود)‏ 24"/>
          <p:cNvSpPr/>
          <p:nvPr/>
        </p:nvSpPr>
        <p:spPr>
          <a:xfrm>
            <a:off x="7663477" y="3551845"/>
            <a:ext cx="2660195" cy="720080"/>
          </a:xfrm>
          <a:prstGeom prst="callout2">
            <a:avLst>
              <a:gd name="adj1" fmla="val 45578"/>
              <a:gd name="adj2" fmla="val -2765"/>
              <a:gd name="adj3" fmla="val 48862"/>
              <a:gd name="adj4" fmla="val -21555"/>
              <a:gd name="adj5" fmla="val 19670"/>
              <a:gd name="adj6" fmla="val -38027"/>
            </a:avLst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58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7" name="مجموعة 43"/>
          <p:cNvGrpSpPr/>
          <p:nvPr/>
        </p:nvGrpSpPr>
        <p:grpSpPr>
          <a:xfrm>
            <a:off x="7554310" y="7186227"/>
            <a:ext cx="2629854" cy="771624"/>
            <a:chOff x="4644008" y="1325228"/>
            <a:chExt cx="2520280" cy="771624"/>
          </a:xfrm>
          <a:solidFill>
            <a:schemeClr val="bg1"/>
          </a:solidFill>
        </p:grpSpPr>
        <p:sp>
          <p:nvSpPr>
            <p:cNvPr id="28" name="وسيلة شرح خطية 2 (بلا حدود)‏ 44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20832"/>
                <a:gd name="adj2" fmla="val -1196"/>
                <a:gd name="adj3" fmla="val 18750"/>
                <a:gd name="adj4" fmla="val -18878"/>
                <a:gd name="adj5" fmla="val -162614"/>
                <a:gd name="adj6" fmla="val -55233"/>
              </a:avLst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" name="مستطيل 45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0" name="Rectangle 46"/>
          <p:cNvSpPr/>
          <p:nvPr/>
        </p:nvSpPr>
        <p:spPr>
          <a:xfrm>
            <a:off x="7078817" y="6310848"/>
            <a:ext cx="35971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Electro-Mechanical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Aspect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1" name="Oval 30"/>
          <p:cNvSpPr/>
          <p:nvPr/>
        </p:nvSpPr>
        <p:spPr>
          <a:xfrm>
            <a:off x="3783573" y="3102963"/>
            <a:ext cx="2756079" cy="2374264"/>
          </a:xfrm>
          <a:prstGeom prst="ellipse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sng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95000"/>
                    <a:lumOff val="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CONTENT</a:t>
            </a:r>
            <a:endParaRPr kumimoji="0" lang="en-US" sz="3200" b="0" i="0" u="sng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95000"/>
                  <a:lumOff val="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" name="Flowchart: Alternate Process 31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12052300" y="7766566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10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 flipV="1">
            <a:off x="1117599" y="8814276"/>
            <a:ext cx="14778591" cy="45719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12710966" y="152399"/>
            <a:ext cx="45719" cy="8924479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7" y="6590343"/>
            <a:ext cx="2434239" cy="2300107"/>
          </a:xfrm>
          <a:prstGeom prst="rect">
            <a:avLst/>
          </a:prstGeom>
        </p:spPr>
      </p:pic>
      <p:sp>
        <p:nvSpPr>
          <p:cNvPr id="37" name="Rectangle 36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Chevron 37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مستطيل 23"/>
          <p:cNvSpPr/>
          <p:nvPr/>
        </p:nvSpPr>
        <p:spPr>
          <a:xfrm>
            <a:off x="7554310" y="7357736"/>
            <a:ext cx="2537017" cy="809215"/>
          </a:xfrm>
          <a:prstGeom prst="rect">
            <a:avLst/>
          </a:prstGeom>
        </p:spPr>
        <p:txBody>
          <a:bodyPr wrap="none" lIns="89047" tIns="44523" rIns="89047" bIns="44523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37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Quantity surveying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37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10839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 rotWithShape="1">
          <a:blip r:embed="rId2" cstate="print"/>
          <a:srcRect l="19720" t="17465"/>
          <a:stretch/>
        </p:blipFill>
        <p:spPr>
          <a:xfrm>
            <a:off x="10375" y="0"/>
            <a:ext cx="16245625" cy="9144000"/>
          </a:xfrm>
          <a:prstGeom prst="rect">
            <a:avLst/>
          </a:prstGeom>
        </p:spPr>
      </p:pic>
      <p:sp>
        <p:nvSpPr>
          <p:cNvPr id="22" name="مستطيل 21"/>
          <p:cNvSpPr/>
          <p:nvPr/>
        </p:nvSpPr>
        <p:spPr>
          <a:xfrm>
            <a:off x="11709400" y="7315200"/>
            <a:ext cx="4267200" cy="1600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مستطيل 22"/>
          <p:cNvSpPr/>
          <p:nvPr/>
        </p:nvSpPr>
        <p:spPr>
          <a:xfrm>
            <a:off x="659661" y="254237"/>
            <a:ext cx="87637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3600" b="1" kern="0" dirty="0">
                <a:solidFill>
                  <a:prstClr val="black"/>
                </a:solidFill>
              </a:rPr>
              <a:t>Electro-Mechanical </a:t>
            </a:r>
            <a:r>
              <a:rPr lang="en-GB" sz="3600" b="1" kern="0" dirty="0" smtClean="0">
                <a:solidFill>
                  <a:prstClr val="black"/>
                </a:solidFill>
              </a:rPr>
              <a:t>Aspect</a:t>
            </a:r>
            <a:endParaRPr lang="en-US" sz="3600" b="1" kern="0" dirty="0">
              <a:solidFill>
                <a:prstClr val="black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659660" y="948898"/>
            <a:ext cx="36455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Artificial lighting </a:t>
            </a:r>
            <a:r>
              <a:rPr lang="en-US" sz="2400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design </a:t>
            </a:r>
            <a:endParaRPr lang="en-US" sz="2400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453662" y="5256286"/>
            <a:ext cx="13414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b="1" u="sng" dirty="0" smtClean="0">
                <a:solidFill>
                  <a:schemeClr val="accent5"/>
                </a:solidFill>
              </a:rPr>
              <a:t>Art room</a:t>
            </a:r>
            <a:endParaRPr lang="en-US" sz="2400" u="sng" dirty="0">
              <a:solidFill>
                <a:schemeClr val="accent5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14" name="Flowchart: Alternate Process 13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2052300" y="77526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74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pic>
        <p:nvPicPr>
          <p:cNvPr id="17" name="Picture 1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992" y="2407791"/>
            <a:ext cx="3973408" cy="2667778"/>
          </a:xfrm>
          <a:prstGeom prst="rect">
            <a:avLst/>
          </a:prstGeom>
          <a:ln>
            <a:solidFill>
              <a:schemeClr val="accent5"/>
            </a:solidFill>
          </a:ln>
        </p:spPr>
      </p:pic>
      <p:pic>
        <p:nvPicPr>
          <p:cNvPr id="18" name="Picture 1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7435" y="2388875"/>
            <a:ext cx="3945965" cy="2704623"/>
          </a:xfrm>
          <a:prstGeom prst="rect">
            <a:avLst/>
          </a:prstGeom>
          <a:ln>
            <a:solidFill>
              <a:schemeClr val="accent5"/>
            </a:solidFill>
          </a:ln>
        </p:spPr>
      </p:pic>
      <p:sp>
        <p:nvSpPr>
          <p:cNvPr id="19" name="مستطيل 6"/>
          <p:cNvSpPr/>
          <p:nvPr/>
        </p:nvSpPr>
        <p:spPr>
          <a:xfrm>
            <a:off x="473086" y="1897796"/>
            <a:ext cx="22161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b="1" u="sng" dirty="0" smtClean="0">
                <a:solidFill>
                  <a:schemeClr val="accent5"/>
                </a:solidFill>
              </a:rPr>
              <a:t>Computer room</a:t>
            </a:r>
            <a:endParaRPr lang="en-US" sz="2400" u="sng" dirty="0">
              <a:solidFill>
                <a:schemeClr val="accent5"/>
              </a:solidFill>
            </a:endParaRPr>
          </a:p>
        </p:txBody>
      </p:sp>
      <p:pic>
        <p:nvPicPr>
          <p:cNvPr id="24" name="Picture 23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142" y="5725430"/>
            <a:ext cx="4199858" cy="2889346"/>
          </a:xfrm>
          <a:prstGeom prst="rect">
            <a:avLst/>
          </a:prstGeom>
          <a:ln>
            <a:solidFill>
              <a:schemeClr val="accent5"/>
            </a:solidFill>
          </a:ln>
        </p:spPr>
      </p:pic>
      <p:pic>
        <p:nvPicPr>
          <p:cNvPr id="25" name="Picture 24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6699" y="5717951"/>
            <a:ext cx="3942977" cy="2816449"/>
          </a:xfrm>
          <a:prstGeom prst="rect">
            <a:avLst/>
          </a:prstGeom>
          <a:ln>
            <a:solidFill>
              <a:schemeClr val="accent5"/>
            </a:solidFill>
          </a:ln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917771" y="3168211"/>
            <a:ext cx="2754029" cy="4084366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895194" y="2743200"/>
            <a:ext cx="2314212" cy="1750752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895194" y="4901034"/>
            <a:ext cx="2337466" cy="1571406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Chevron 29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1638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 rotWithShape="1">
          <a:blip r:embed="rId2" cstate="print"/>
          <a:srcRect l="19720" t="17465"/>
          <a:stretch/>
        </p:blipFill>
        <p:spPr>
          <a:xfrm>
            <a:off x="10375" y="0"/>
            <a:ext cx="16245625" cy="9144000"/>
          </a:xfrm>
          <a:prstGeom prst="rect">
            <a:avLst/>
          </a:prstGeom>
        </p:spPr>
      </p:pic>
      <p:sp>
        <p:nvSpPr>
          <p:cNvPr id="22" name="مستطيل 21"/>
          <p:cNvSpPr/>
          <p:nvPr/>
        </p:nvSpPr>
        <p:spPr>
          <a:xfrm>
            <a:off x="11709400" y="7315200"/>
            <a:ext cx="4267200" cy="1600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مستطيل 22"/>
          <p:cNvSpPr/>
          <p:nvPr/>
        </p:nvSpPr>
        <p:spPr>
          <a:xfrm>
            <a:off x="659661" y="254237"/>
            <a:ext cx="87637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3600" b="1" kern="0" dirty="0">
                <a:solidFill>
                  <a:prstClr val="black"/>
                </a:solidFill>
              </a:rPr>
              <a:t>Electro-Mechanical </a:t>
            </a:r>
            <a:r>
              <a:rPr lang="en-GB" sz="3600" b="1" kern="0" dirty="0" smtClean="0">
                <a:solidFill>
                  <a:prstClr val="black"/>
                </a:solidFill>
              </a:rPr>
              <a:t>Aspect</a:t>
            </a:r>
            <a:endParaRPr lang="en-US" sz="3600" b="1" kern="0" dirty="0">
              <a:solidFill>
                <a:prstClr val="black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659660" y="948898"/>
            <a:ext cx="35686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Artificial lighting </a:t>
            </a:r>
            <a:r>
              <a:rPr lang="en-US" sz="2400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design</a:t>
            </a:r>
            <a:endParaRPr lang="en-US" sz="2400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مستطيل 15"/>
          <p:cNvSpPr/>
          <p:nvPr/>
        </p:nvSpPr>
        <p:spPr>
          <a:xfrm>
            <a:off x="279400" y="1793923"/>
            <a:ext cx="10112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b="1" u="sng" dirty="0">
                <a:solidFill>
                  <a:schemeClr val="accent5"/>
                </a:solidFill>
              </a:rPr>
              <a:t>library</a:t>
            </a:r>
            <a:endParaRPr lang="en-US" sz="2400" u="sng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13" name="Flowchart: Alternate Process 12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2052300" y="77526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75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Chevron 25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3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155" y="2302950"/>
            <a:ext cx="4267200" cy="2753756"/>
          </a:xfrm>
          <a:prstGeom prst="rect">
            <a:avLst/>
          </a:prstGeom>
          <a:ln>
            <a:solidFill>
              <a:schemeClr val="accent5"/>
            </a:solidFill>
          </a:ln>
        </p:spPr>
      </p:pic>
      <p:pic>
        <p:nvPicPr>
          <p:cNvPr id="32" name="Picture 3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554" y="2302951"/>
            <a:ext cx="4406845" cy="2753756"/>
          </a:xfrm>
          <a:prstGeom prst="rect">
            <a:avLst/>
          </a:prstGeom>
          <a:ln>
            <a:solidFill>
              <a:schemeClr val="accent5"/>
            </a:solidFill>
          </a:ln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917771" y="3168211"/>
            <a:ext cx="2754029" cy="4084366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883567" y="5383361"/>
            <a:ext cx="2337466" cy="1571406"/>
          </a:xfrm>
          <a:prstGeom prst="rect">
            <a:avLst/>
          </a:prstGeom>
        </p:spPr>
      </p:pic>
      <p:sp>
        <p:nvSpPr>
          <p:cNvPr id="35" name="مستطيل 15"/>
          <p:cNvSpPr/>
          <p:nvPr/>
        </p:nvSpPr>
        <p:spPr>
          <a:xfrm>
            <a:off x="251989" y="5061696"/>
            <a:ext cx="12091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b="1" u="sng" dirty="0" smtClean="0">
                <a:solidFill>
                  <a:schemeClr val="accent5"/>
                </a:solidFill>
              </a:rPr>
              <a:t>corridor</a:t>
            </a:r>
            <a:endParaRPr lang="en-US" sz="2400" u="sng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" name="Picture 36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3" y="5802553"/>
            <a:ext cx="4371751" cy="2900045"/>
          </a:xfrm>
          <a:prstGeom prst="rect">
            <a:avLst/>
          </a:prstGeom>
        </p:spPr>
      </p:pic>
      <p:pic>
        <p:nvPicPr>
          <p:cNvPr id="38" name="Picture 37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554" y="5802554"/>
            <a:ext cx="4634589" cy="2900045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883567" y="2869076"/>
            <a:ext cx="2314212" cy="175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29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 rotWithShape="1">
          <a:blip r:embed="rId2" cstate="print"/>
          <a:srcRect l="19720" t="17465"/>
          <a:stretch/>
        </p:blipFill>
        <p:spPr>
          <a:xfrm>
            <a:off x="10375" y="0"/>
            <a:ext cx="16245625" cy="9144000"/>
          </a:xfrm>
          <a:prstGeom prst="rect">
            <a:avLst/>
          </a:prstGeom>
        </p:spPr>
      </p:pic>
      <p:sp>
        <p:nvSpPr>
          <p:cNvPr id="22" name="مستطيل 21"/>
          <p:cNvSpPr/>
          <p:nvPr/>
        </p:nvSpPr>
        <p:spPr>
          <a:xfrm>
            <a:off x="11709400" y="7315200"/>
            <a:ext cx="4267200" cy="1600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مستطيل 22"/>
          <p:cNvSpPr/>
          <p:nvPr/>
        </p:nvSpPr>
        <p:spPr>
          <a:xfrm>
            <a:off x="659661" y="254237"/>
            <a:ext cx="87637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3600" b="1" kern="0" dirty="0">
                <a:solidFill>
                  <a:prstClr val="black"/>
                </a:solidFill>
              </a:rPr>
              <a:t>Electro-Mechanical </a:t>
            </a:r>
            <a:r>
              <a:rPr lang="en-GB" sz="3600" b="1" kern="0" dirty="0" smtClean="0">
                <a:solidFill>
                  <a:prstClr val="black"/>
                </a:solidFill>
              </a:rPr>
              <a:t>Aspect</a:t>
            </a:r>
            <a:endParaRPr lang="en-US" sz="3600" b="1" kern="0" dirty="0">
              <a:solidFill>
                <a:prstClr val="black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643226" y="986135"/>
            <a:ext cx="35686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Artificial lighting </a:t>
            </a:r>
            <a:r>
              <a:rPr lang="en-US" sz="2400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design</a:t>
            </a:r>
            <a:endParaRPr lang="en-US" sz="2400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مستطيل 15"/>
          <p:cNvSpPr/>
          <p:nvPr/>
        </p:nvSpPr>
        <p:spPr>
          <a:xfrm>
            <a:off x="785455" y="1975403"/>
            <a:ext cx="20773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b="1" u="sng" dirty="0">
                <a:solidFill>
                  <a:schemeClr val="accent5"/>
                </a:solidFill>
              </a:rPr>
              <a:t>Meeting room </a:t>
            </a:r>
            <a:endParaRPr lang="en-US" sz="2400" u="sng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455" y="3124200"/>
            <a:ext cx="8548121" cy="3733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13" name="Flowchart: Alternate Process 12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2052300" y="77526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76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hevron 16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05038" y="2437068"/>
            <a:ext cx="2494523" cy="16777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77203" y="4645446"/>
            <a:ext cx="2422357" cy="1921179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556042" y="4114799"/>
            <a:ext cx="2115758" cy="3137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29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 rotWithShape="1">
          <a:blip r:embed="rId2" cstate="print"/>
          <a:srcRect l="23141" t="17465"/>
          <a:stretch/>
        </p:blipFill>
        <p:spPr>
          <a:xfrm>
            <a:off x="-13594" y="0"/>
            <a:ext cx="16269594" cy="9144000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692238" y="269819"/>
            <a:ext cx="52709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en-GB" sz="3600" b="1" kern="0" dirty="0">
                <a:solidFill>
                  <a:prstClr val="black"/>
                </a:solidFill>
              </a:rPr>
              <a:t>Electro-Mechanical Aspect</a:t>
            </a:r>
            <a:endParaRPr lang="en-US" sz="3600" b="1" kern="0" dirty="0">
              <a:solidFill>
                <a:prstClr val="black"/>
              </a:solidFill>
            </a:endParaRPr>
          </a:p>
          <a:p>
            <a:endParaRPr lang="en-US" sz="3600" b="1" dirty="0">
              <a:solidFill>
                <a:schemeClr val="accent5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1709400" y="7391400"/>
            <a:ext cx="4536225" cy="1752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مستطيل 13"/>
          <p:cNvSpPr/>
          <p:nvPr/>
        </p:nvSpPr>
        <p:spPr>
          <a:xfrm>
            <a:off x="10261600" y="0"/>
            <a:ext cx="5994400" cy="914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مستطيل 2"/>
          <p:cNvSpPr/>
          <p:nvPr/>
        </p:nvSpPr>
        <p:spPr>
          <a:xfrm>
            <a:off x="-13594" y="1755537"/>
            <a:ext cx="10553900" cy="73884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مستطيل 11"/>
          <p:cNvSpPr/>
          <p:nvPr/>
        </p:nvSpPr>
        <p:spPr>
          <a:xfrm>
            <a:off x="551622" y="1024183"/>
            <a:ext cx="766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dirty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Artificial lighting </a:t>
            </a:r>
            <a:r>
              <a:rPr lang="en-US" sz="2800" dirty="0" smtClean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design – plan for ground floor </a:t>
            </a:r>
            <a:endParaRPr lang="en-US" sz="2800" dirty="0">
              <a:solidFill>
                <a:schemeClr val="accent5">
                  <a:lumMod val="90000"/>
                  <a:lumOff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71" b="7415"/>
          <a:stretch/>
        </p:blipFill>
        <p:spPr bwMode="auto">
          <a:xfrm>
            <a:off x="13044800" y="42957"/>
            <a:ext cx="3040722" cy="2854381"/>
          </a:xfrm>
          <a:prstGeom prst="rect">
            <a:avLst/>
          </a:prstGeom>
          <a:noFill/>
          <a:ln w="9525">
            <a:solidFill>
              <a:schemeClr val="accent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11" name="Flowchart: Alternate Process 10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2052300" y="77526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77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689" y="2666598"/>
            <a:ext cx="12537495" cy="5181600"/>
          </a:xfrm>
          <a:prstGeom prst="rect">
            <a:avLst/>
          </a:prstGeom>
          <a:noFill/>
          <a:ln w="9525">
            <a:solidFill>
              <a:schemeClr val="accent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8882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 rotWithShape="1">
          <a:blip r:embed="rId2" cstate="print"/>
          <a:srcRect l="23141" t="17465"/>
          <a:stretch/>
        </p:blipFill>
        <p:spPr>
          <a:xfrm>
            <a:off x="-13594" y="0"/>
            <a:ext cx="16269594" cy="9144000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692238" y="269819"/>
            <a:ext cx="52709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en-GB" sz="3600" b="1" kern="0" dirty="0">
                <a:solidFill>
                  <a:prstClr val="black"/>
                </a:solidFill>
              </a:rPr>
              <a:t>Electro-Mechanical Aspect</a:t>
            </a:r>
            <a:endParaRPr lang="en-US" sz="3600" b="1" kern="0" dirty="0">
              <a:solidFill>
                <a:prstClr val="black"/>
              </a:solidFill>
            </a:endParaRPr>
          </a:p>
          <a:p>
            <a:endParaRPr lang="en-US" sz="3600" b="1" dirty="0">
              <a:solidFill>
                <a:schemeClr val="accent5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1709400" y="7391400"/>
            <a:ext cx="4536225" cy="1752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مستطيل 13"/>
          <p:cNvSpPr/>
          <p:nvPr/>
        </p:nvSpPr>
        <p:spPr>
          <a:xfrm>
            <a:off x="10261600" y="0"/>
            <a:ext cx="5994400" cy="914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مستطيل 2"/>
          <p:cNvSpPr/>
          <p:nvPr/>
        </p:nvSpPr>
        <p:spPr>
          <a:xfrm>
            <a:off x="-13594" y="1755537"/>
            <a:ext cx="10553900" cy="73884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مستطيل 11"/>
          <p:cNvSpPr/>
          <p:nvPr/>
        </p:nvSpPr>
        <p:spPr>
          <a:xfrm>
            <a:off x="551622" y="1024183"/>
            <a:ext cx="73725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>
              <a:buFont typeface="Wingdings" panose="05000000000000000000" pitchFamily="2" charset="2"/>
              <a:buChar char="q"/>
            </a:pPr>
            <a:r>
              <a:rPr lang="en-US" sz="2800" dirty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Artificial lighting </a:t>
            </a:r>
            <a:r>
              <a:rPr lang="en-US" sz="2800" dirty="0" smtClean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design – plan for first floor  </a:t>
            </a:r>
            <a:endParaRPr lang="en-US" sz="2800" dirty="0">
              <a:solidFill>
                <a:schemeClr val="accent5">
                  <a:lumMod val="90000"/>
                  <a:lumOff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28034" y="269819"/>
            <a:ext cx="2790825" cy="2790825"/>
          </a:xfrm>
          <a:prstGeom prst="rect">
            <a:avLst/>
          </a:prstGeom>
          <a:noFill/>
          <a:ln w="9525">
            <a:solidFill>
              <a:schemeClr val="accent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11" name="Flowchart: Alternate Process 10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2052300" y="77526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</a:t>
            </a:r>
            <a:r>
              <a:rPr lang="ar-SA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78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712" y="2818657"/>
            <a:ext cx="12362288" cy="4884525"/>
          </a:xfrm>
          <a:prstGeom prst="rect">
            <a:avLst/>
          </a:prstGeom>
          <a:noFill/>
          <a:ln w="9525">
            <a:solidFill>
              <a:schemeClr val="accent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1319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 rotWithShape="1">
          <a:blip r:embed="rId2" cstate="print"/>
          <a:srcRect l="23141" t="17465"/>
          <a:stretch/>
        </p:blipFill>
        <p:spPr>
          <a:xfrm>
            <a:off x="-13594" y="0"/>
            <a:ext cx="16269594" cy="9144000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692238" y="269819"/>
            <a:ext cx="52709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en-GB" sz="3600" b="1" kern="0" dirty="0">
                <a:solidFill>
                  <a:prstClr val="black"/>
                </a:solidFill>
              </a:rPr>
              <a:t>Electro-Mechanical Aspect</a:t>
            </a:r>
            <a:endParaRPr lang="en-US" sz="3600" b="1" kern="0" dirty="0">
              <a:solidFill>
                <a:prstClr val="black"/>
              </a:solidFill>
            </a:endParaRPr>
          </a:p>
          <a:p>
            <a:endParaRPr lang="en-US" sz="3600" b="1" dirty="0">
              <a:solidFill>
                <a:schemeClr val="accent5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1709400" y="7391400"/>
            <a:ext cx="4536225" cy="1752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مستطيل 13"/>
          <p:cNvSpPr/>
          <p:nvPr/>
        </p:nvSpPr>
        <p:spPr>
          <a:xfrm>
            <a:off x="10261600" y="0"/>
            <a:ext cx="5994400" cy="914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مستطيل 2"/>
          <p:cNvSpPr/>
          <p:nvPr/>
        </p:nvSpPr>
        <p:spPr>
          <a:xfrm>
            <a:off x="-13594" y="1755537"/>
            <a:ext cx="10553900" cy="73884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مستطيل 11"/>
          <p:cNvSpPr/>
          <p:nvPr/>
        </p:nvSpPr>
        <p:spPr>
          <a:xfrm>
            <a:off x="551622" y="1024183"/>
            <a:ext cx="77316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dirty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Artificial lighting </a:t>
            </a:r>
            <a:r>
              <a:rPr lang="en-US" sz="2800" dirty="0" smtClean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design – plan for second floor  </a:t>
            </a:r>
            <a:endParaRPr lang="en-US" sz="2800" dirty="0">
              <a:solidFill>
                <a:schemeClr val="accent5">
                  <a:lumMod val="90000"/>
                  <a:lumOff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11"/>
          <a:stretch/>
        </p:blipFill>
        <p:spPr bwMode="auto">
          <a:xfrm>
            <a:off x="11685587" y="196325"/>
            <a:ext cx="3153086" cy="2623076"/>
          </a:xfrm>
          <a:prstGeom prst="rect">
            <a:avLst/>
          </a:prstGeom>
          <a:noFill/>
          <a:ln w="9525">
            <a:solidFill>
              <a:schemeClr val="accent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11" name="Flowchart: Alternate Process 10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2052300" y="77526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79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457" y="3039183"/>
            <a:ext cx="13058775" cy="4933950"/>
          </a:xfrm>
          <a:prstGeom prst="rect">
            <a:avLst/>
          </a:prstGeom>
          <a:noFill/>
          <a:ln w="9525">
            <a:solidFill>
              <a:schemeClr val="accent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0361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 rotWithShape="1">
          <a:blip r:embed="rId2" cstate="print"/>
          <a:srcRect l="23141" t="17465"/>
          <a:stretch/>
        </p:blipFill>
        <p:spPr>
          <a:xfrm>
            <a:off x="-13594" y="0"/>
            <a:ext cx="16269594" cy="9144000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692238" y="269819"/>
            <a:ext cx="52709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en-GB" sz="3600" b="1" kern="0" dirty="0">
                <a:solidFill>
                  <a:prstClr val="black"/>
                </a:solidFill>
              </a:rPr>
              <a:t>Electro-Mechanical Aspect</a:t>
            </a:r>
            <a:endParaRPr lang="en-US" sz="3600" b="1" kern="0" dirty="0">
              <a:solidFill>
                <a:prstClr val="black"/>
              </a:solidFill>
            </a:endParaRPr>
          </a:p>
          <a:p>
            <a:endParaRPr lang="en-US" sz="3600" b="1" dirty="0">
              <a:solidFill>
                <a:schemeClr val="accent5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1709400" y="7391400"/>
            <a:ext cx="4536225" cy="1752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مستطيل 13"/>
          <p:cNvSpPr/>
          <p:nvPr/>
        </p:nvSpPr>
        <p:spPr>
          <a:xfrm>
            <a:off x="10261600" y="0"/>
            <a:ext cx="5994400" cy="914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مستطيل 2"/>
          <p:cNvSpPr/>
          <p:nvPr/>
        </p:nvSpPr>
        <p:spPr>
          <a:xfrm>
            <a:off x="-13594" y="1755537"/>
            <a:ext cx="10553900" cy="73884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مستطيل 11"/>
          <p:cNvSpPr/>
          <p:nvPr/>
        </p:nvSpPr>
        <p:spPr>
          <a:xfrm>
            <a:off x="692238" y="1008483"/>
            <a:ext cx="22749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Power design </a:t>
            </a:r>
            <a:endParaRPr lang="en-US" sz="2400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5206464"/>
              </p:ext>
            </p:extLst>
          </p:nvPr>
        </p:nvGraphicFramePr>
        <p:xfrm>
          <a:off x="1270000" y="2368498"/>
          <a:ext cx="6015655" cy="6624828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910255"/>
                <a:gridCol w="728300"/>
                <a:gridCol w="883080"/>
                <a:gridCol w="864670"/>
                <a:gridCol w="688180"/>
                <a:gridCol w="874370"/>
                <a:gridCol w="1066800"/>
              </a:tblGrid>
              <a:tr h="4476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index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Manufacturer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Luminous flux (LM)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Maintenance factor 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connected load (W)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Quantity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Power(watt)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Teacher room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Thorn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3800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0.8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33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56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1848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3238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Carpentry room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Thorn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3800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0.7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33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30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990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3238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Carpentry room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Thorn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4600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0.7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42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2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84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Class room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Thorn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3800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0.8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33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24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792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Class room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Thorn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4600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0.8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42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4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168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3238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Cafeteria teachers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Thorn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2050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0.8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19.6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26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509.6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Meeting room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Thorn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3378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0.8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34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16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544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Meeting room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Thorn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17400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0.8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240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2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480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 security room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Thorn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3800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0.8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33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3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99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3238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Counting department 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Thorn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3800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0.8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33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8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264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WC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Thorn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2050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0.8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19.6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36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705.6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Corridor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Thorn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3800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0.8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33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57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1881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مستطيل 6"/>
          <p:cNvSpPr/>
          <p:nvPr/>
        </p:nvSpPr>
        <p:spPr>
          <a:xfrm>
            <a:off x="1829729" y="1808702"/>
            <a:ext cx="508902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chemeClr val="accent5"/>
                </a:solidFill>
              </a:rPr>
              <a:t>lighting </a:t>
            </a:r>
            <a:r>
              <a:rPr lang="en-US" sz="2000" b="1" dirty="0">
                <a:solidFill>
                  <a:schemeClr val="accent5"/>
                </a:solidFill>
              </a:rPr>
              <a:t>power for spaces on the ground floor. </a:t>
            </a:r>
            <a:endParaRPr lang="en-US" sz="2000" dirty="0">
              <a:solidFill>
                <a:schemeClr val="accent5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11" name="Flowchart: Alternate Process 10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2052300" y="77526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80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hevron 15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12373" y="2674397"/>
            <a:ext cx="3058829" cy="453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321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 rotWithShape="1">
          <a:blip r:embed="rId2" cstate="print"/>
          <a:srcRect l="23141" t="17465"/>
          <a:stretch/>
        </p:blipFill>
        <p:spPr>
          <a:xfrm>
            <a:off x="-13594" y="0"/>
            <a:ext cx="16269594" cy="9144000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692238" y="269819"/>
            <a:ext cx="52709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en-GB" sz="3600" b="1" kern="0" dirty="0">
                <a:solidFill>
                  <a:prstClr val="black"/>
                </a:solidFill>
              </a:rPr>
              <a:t>Electro-Mechanical Aspect</a:t>
            </a:r>
            <a:endParaRPr lang="en-US" sz="3600" b="1" kern="0" dirty="0">
              <a:solidFill>
                <a:prstClr val="black"/>
              </a:solidFill>
            </a:endParaRPr>
          </a:p>
          <a:p>
            <a:endParaRPr lang="en-US" sz="3600" b="1" dirty="0">
              <a:solidFill>
                <a:schemeClr val="accent5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1709400" y="7391400"/>
            <a:ext cx="4536225" cy="1752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مستطيل 13"/>
          <p:cNvSpPr/>
          <p:nvPr/>
        </p:nvSpPr>
        <p:spPr>
          <a:xfrm>
            <a:off x="10261600" y="0"/>
            <a:ext cx="5994400" cy="914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مستطيل 2"/>
          <p:cNvSpPr/>
          <p:nvPr/>
        </p:nvSpPr>
        <p:spPr>
          <a:xfrm>
            <a:off x="-13594" y="1755537"/>
            <a:ext cx="10553900" cy="73884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مستطيل 11"/>
          <p:cNvSpPr/>
          <p:nvPr/>
        </p:nvSpPr>
        <p:spPr>
          <a:xfrm>
            <a:off x="551622" y="1024183"/>
            <a:ext cx="65095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Power design </a:t>
            </a:r>
            <a:r>
              <a:rPr lang="en-US" sz="2400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– plan for ground floor  </a:t>
            </a:r>
            <a:endParaRPr lang="en-US" sz="2400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734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5" t="5116" r="6137" b="10468"/>
          <a:stretch/>
        </p:blipFill>
        <p:spPr bwMode="auto">
          <a:xfrm>
            <a:off x="11452901" y="172478"/>
            <a:ext cx="4323487" cy="2797551"/>
          </a:xfrm>
          <a:prstGeom prst="rect">
            <a:avLst/>
          </a:prstGeom>
          <a:noFill/>
          <a:ln w="9525">
            <a:solidFill>
              <a:schemeClr val="accent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11" name="Flowchart: Alternate Process 10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2052300" y="77526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81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00" y="3162299"/>
            <a:ext cx="12573000" cy="4914900"/>
          </a:xfrm>
          <a:prstGeom prst="rect">
            <a:avLst/>
          </a:prstGeom>
          <a:noFill/>
          <a:ln w="9525">
            <a:solidFill>
              <a:schemeClr val="accent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8540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 rotWithShape="1">
          <a:blip r:embed="rId2" cstate="print"/>
          <a:srcRect l="23141" t="17465"/>
          <a:stretch/>
        </p:blipFill>
        <p:spPr>
          <a:xfrm>
            <a:off x="-13594" y="0"/>
            <a:ext cx="16269594" cy="9144000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692238" y="269819"/>
            <a:ext cx="52709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en-GB" sz="3600" b="1" kern="0" dirty="0">
                <a:solidFill>
                  <a:prstClr val="black"/>
                </a:solidFill>
              </a:rPr>
              <a:t>Electro-Mechanical Aspect</a:t>
            </a:r>
            <a:endParaRPr lang="en-US" sz="3600" b="1" kern="0" dirty="0">
              <a:solidFill>
                <a:prstClr val="black"/>
              </a:solidFill>
            </a:endParaRPr>
          </a:p>
          <a:p>
            <a:endParaRPr lang="en-US" sz="3600" b="1" dirty="0">
              <a:solidFill>
                <a:schemeClr val="accent5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1709400" y="7391400"/>
            <a:ext cx="4536225" cy="1752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مستطيل 13"/>
          <p:cNvSpPr/>
          <p:nvPr/>
        </p:nvSpPr>
        <p:spPr>
          <a:xfrm>
            <a:off x="10261600" y="0"/>
            <a:ext cx="5994400" cy="914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مستطيل 2"/>
          <p:cNvSpPr/>
          <p:nvPr/>
        </p:nvSpPr>
        <p:spPr>
          <a:xfrm>
            <a:off x="-13594" y="1755537"/>
            <a:ext cx="10553900" cy="73884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مستطيل 11"/>
          <p:cNvSpPr/>
          <p:nvPr/>
        </p:nvSpPr>
        <p:spPr>
          <a:xfrm>
            <a:off x="551622" y="1024183"/>
            <a:ext cx="65095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Power design </a:t>
            </a:r>
            <a:r>
              <a:rPr lang="en-US" sz="2400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– plan for first floor  </a:t>
            </a:r>
            <a:endParaRPr lang="en-US" sz="2400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734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5" t="5116" r="6137" b="10468"/>
          <a:stretch/>
        </p:blipFill>
        <p:spPr bwMode="auto">
          <a:xfrm>
            <a:off x="12005981" y="212847"/>
            <a:ext cx="3886201" cy="2514601"/>
          </a:xfrm>
          <a:prstGeom prst="rect">
            <a:avLst/>
          </a:prstGeom>
          <a:noFill/>
          <a:ln w="9525">
            <a:solidFill>
              <a:schemeClr val="accent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11" name="Flowchart: Alternate Process 10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2052300" y="77526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66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60" y="2867931"/>
            <a:ext cx="12872679" cy="5105400"/>
          </a:xfrm>
          <a:prstGeom prst="rect">
            <a:avLst/>
          </a:prstGeom>
          <a:noFill/>
          <a:ln w="9525">
            <a:solidFill>
              <a:schemeClr val="accent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8223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 rotWithShape="1">
          <a:blip r:embed="rId2" cstate="print"/>
          <a:srcRect l="23141" t="17465"/>
          <a:stretch/>
        </p:blipFill>
        <p:spPr>
          <a:xfrm>
            <a:off x="-13594" y="0"/>
            <a:ext cx="16269594" cy="9144000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692238" y="269819"/>
            <a:ext cx="52709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en-GB" sz="3600" b="1" kern="0" dirty="0">
                <a:solidFill>
                  <a:prstClr val="black"/>
                </a:solidFill>
              </a:rPr>
              <a:t>Electro-Mechanical Aspect</a:t>
            </a:r>
            <a:endParaRPr lang="en-US" sz="3600" b="1" kern="0" dirty="0">
              <a:solidFill>
                <a:prstClr val="black"/>
              </a:solidFill>
            </a:endParaRPr>
          </a:p>
          <a:p>
            <a:endParaRPr lang="en-US" sz="3600" b="1" dirty="0">
              <a:solidFill>
                <a:schemeClr val="accent5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1709400" y="7391400"/>
            <a:ext cx="4536225" cy="1752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مستطيل 13"/>
          <p:cNvSpPr/>
          <p:nvPr/>
        </p:nvSpPr>
        <p:spPr>
          <a:xfrm>
            <a:off x="10261600" y="0"/>
            <a:ext cx="5994400" cy="914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مستطيل 2"/>
          <p:cNvSpPr/>
          <p:nvPr/>
        </p:nvSpPr>
        <p:spPr>
          <a:xfrm>
            <a:off x="-13594" y="1755537"/>
            <a:ext cx="10553900" cy="73884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مستطيل 11"/>
          <p:cNvSpPr/>
          <p:nvPr/>
        </p:nvSpPr>
        <p:spPr>
          <a:xfrm>
            <a:off x="551622" y="1024183"/>
            <a:ext cx="65095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Power design </a:t>
            </a:r>
            <a:r>
              <a:rPr lang="en-US" sz="2400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– plan for second floor  </a:t>
            </a:r>
            <a:endParaRPr lang="en-US" sz="2400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734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6" t="5116" r="6136" b="10468"/>
          <a:stretch/>
        </p:blipFill>
        <p:spPr bwMode="auto">
          <a:xfrm>
            <a:off x="11785599" y="152401"/>
            <a:ext cx="3886201" cy="2514599"/>
          </a:xfrm>
          <a:prstGeom prst="rect">
            <a:avLst/>
          </a:prstGeom>
          <a:noFill/>
          <a:ln w="9525">
            <a:solidFill>
              <a:schemeClr val="accent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11" name="Flowchart: Alternate Process 10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2052300" y="77526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83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2766274"/>
            <a:ext cx="13404002" cy="5148630"/>
          </a:xfrm>
          <a:prstGeom prst="rect">
            <a:avLst/>
          </a:prstGeom>
          <a:noFill/>
          <a:ln w="9525">
            <a:solidFill>
              <a:schemeClr val="accent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9136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909800" y="84582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</a:t>
            </a:r>
            <a:endParaRPr lang="en-US" dirty="0"/>
          </a:p>
        </p:txBody>
      </p:sp>
      <p:sp>
        <p:nvSpPr>
          <p:cNvPr id="4" name="Flowchart: Alternate Process 3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2052300" y="7766566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11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hevron 7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  <p:sp>
        <p:nvSpPr>
          <p:cNvPr id="61" name="شكل بيضاوي 60"/>
          <p:cNvSpPr/>
          <p:nvPr/>
        </p:nvSpPr>
        <p:spPr>
          <a:xfrm>
            <a:off x="4338940" y="3299536"/>
            <a:ext cx="2199202" cy="2088232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  <p:txBody>
          <a:bodyPr lIns="89047" tIns="44523" rIns="89047" bIns="44523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17" b="1" i="0" u="sng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2" name="دائرة مجوفة 61"/>
          <p:cNvSpPr/>
          <p:nvPr/>
        </p:nvSpPr>
        <p:spPr>
          <a:xfrm>
            <a:off x="4216852" y="3119513"/>
            <a:ext cx="2321292" cy="2376264"/>
          </a:xfrm>
          <a:prstGeom prst="donut">
            <a:avLst>
              <a:gd name="adj" fmla="val 9582"/>
            </a:avLst>
          </a:prstGeom>
          <a:solidFill>
            <a:srgbClr val="FFFF00"/>
          </a:solidFill>
          <a:ln w="12700" cap="flat" cmpd="sng" algn="ctr">
            <a:solidFill>
              <a:sysClr val="window" lastClr="FFFFFF">
                <a:lumMod val="85000"/>
              </a:sysClr>
            </a:solidFill>
            <a:prstDash val="solid"/>
            <a:miter lim="800000"/>
          </a:ln>
          <a:effectLst/>
        </p:spPr>
        <p:txBody>
          <a:bodyPr lIns="89047" tIns="44523" rIns="89047" bIns="44523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58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3" name="قوس 62"/>
          <p:cNvSpPr/>
          <p:nvPr/>
        </p:nvSpPr>
        <p:spPr>
          <a:xfrm rot="4117342">
            <a:off x="3154053" y="2561524"/>
            <a:ext cx="4030147" cy="3521338"/>
          </a:xfrm>
          <a:prstGeom prst="arc">
            <a:avLst>
              <a:gd name="adj1" fmla="val 13388289"/>
              <a:gd name="adj2" fmla="val 179562"/>
            </a:avLst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89047" tIns="44523" rIns="89047" bIns="44523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58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64" name="مجموعة 63"/>
          <p:cNvGrpSpPr/>
          <p:nvPr/>
        </p:nvGrpSpPr>
        <p:grpSpPr>
          <a:xfrm>
            <a:off x="7786516" y="1331586"/>
            <a:ext cx="2629864" cy="747614"/>
            <a:chOff x="4644008" y="1325228"/>
            <a:chExt cx="2520280" cy="771624"/>
          </a:xfrm>
          <a:solidFill>
            <a:sysClr val="window" lastClr="FFFFFF"/>
          </a:solidFill>
        </p:grpSpPr>
        <p:sp>
          <p:nvSpPr>
            <p:cNvPr id="65" name="وسيلة شرح خطية 2 (بلا حدود)‏ 64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47894"/>
                <a:gd name="adj2" fmla="val -6"/>
                <a:gd name="adj3" fmla="val 49976"/>
                <a:gd name="adj4" fmla="val -19389"/>
                <a:gd name="adj5" fmla="val 200365"/>
                <a:gd name="adj6" fmla="val -60087"/>
              </a:avLst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6" name="مستطيل 65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7" name="مربع نص 66"/>
          <p:cNvSpPr txBox="1"/>
          <p:nvPr/>
        </p:nvSpPr>
        <p:spPr>
          <a:xfrm>
            <a:off x="7543180" y="1455049"/>
            <a:ext cx="2996378" cy="449566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37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Introduction</a:t>
            </a:r>
          </a:p>
        </p:txBody>
      </p:sp>
      <p:grpSp>
        <p:nvGrpSpPr>
          <p:cNvPr id="68" name="مجموعة 67"/>
          <p:cNvGrpSpPr/>
          <p:nvPr/>
        </p:nvGrpSpPr>
        <p:grpSpPr>
          <a:xfrm>
            <a:off x="7786516" y="2337741"/>
            <a:ext cx="2629864" cy="781771"/>
            <a:chOff x="4644008" y="1325228"/>
            <a:chExt cx="2520280" cy="771624"/>
          </a:xfrm>
          <a:solidFill>
            <a:schemeClr val="bg1"/>
          </a:solidFill>
        </p:grpSpPr>
        <p:sp>
          <p:nvSpPr>
            <p:cNvPr id="69" name="وسيلة شرح خطية 2 (بلا حدود)‏ 68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18750"/>
                <a:gd name="adj2" fmla="val -1196"/>
                <a:gd name="adj3" fmla="val 18750"/>
                <a:gd name="adj4" fmla="val -16667"/>
                <a:gd name="adj5" fmla="val 94155"/>
                <a:gd name="adj6" fmla="val -47348"/>
              </a:avLst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0" name="مستطيل 69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1" name="مربع نص 70"/>
          <p:cNvSpPr txBox="1"/>
          <p:nvPr/>
        </p:nvSpPr>
        <p:spPr>
          <a:xfrm>
            <a:off x="7693684" y="2486016"/>
            <a:ext cx="2722696" cy="449566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37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Site Analysis</a:t>
            </a:r>
          </a:p>
        </p:txBody>
      </p:sp>
      <p:sp>
        <p:nvSpPr>
          <p:cNvPr id="72" name="مستطيل 71"/>
          <p:cNvSpPr/>
          <p:nvPr/>
        </p:nvSpPr>
        <p:spPr>
          <a:xfrm>
            <a:off x="7786516" y="3293908"/>
            <a:ext cx="2629864" cy="77162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89047" tIns="44523" rIns="89047" bIns="44523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37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Architectural Aspect</a:t>
            </a:r>
          </a:p>
        </p:txBody>
      </p:sp>
      <p:grpSp>
        <p:nvGrpSpPr>
          <p:cNvPr id="73" name="مجموعة 72"/>
          <p:cNvGrpSpPr/>
          <p:nvPr/>
        </p:nvGrpSpPr>
        <p:grpSpPr>
          <a:xfrm>
            <a:off x="7770194" y="4285418"/>
            <a:ext cx="2646185" cy="882383"/>
            <a:chOff x="4644008" y="1325228"/>
            <a:chExt cx="2520280" cy="771624"/>
          </a:xfrm>
          <a:noFill/>
        </p:grpSpPr>
        <p:sp>
          <p:nvSpPr>
            <p:cNvPr id="74" name="وسيلة شرح خطية 2 (بلا حدود)‏ 73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35404"/>
                <a:gd name="adj2" fmla="val -6"/>
                <a:gd name="adj3" fmla="val 35404"/>
                <a:gd name="adj4" fmla="val -14120"/>
                <a:gd name="adj5" fmla="val 5977"/>
                <a:gd name="adj6" fmla="val -27994"/>
              </a:avLst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5" name="مستطيل 74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337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Environmental Aspect</a:t>
              </a:r>
            </a:p>
          </p:txBody>
        </p:sp>
      </p:grpSp>
      <p:grpSp>
        <p:nvGrpSpPr>
          <p:cNvPr id="76" name="مجموعة 75"/>
          <p:cNvGrpSpPr/>
          <p:nvPr/>
        </p:nvGrpSpPr>
        <p:grpSpPr>
          <a:xfrm>
            <a:off x="7770194" y="5305139"/>
            <a:ext cx="2629855" cy="771084"/>
            <a:chOff x="4644008" y="1325228"/>
            <a:chExt cx="2520280" cy="771624"/>
          </a:xfrm>
          <a:solidFill>
            <a:schemeClr val="bg1"/>
          </a:solidFill>
        </p:grpSpPr>
        <p:sp>
          <p:nvSpPr>
            <p:cNvPr id="77" name="وسيلة شرح خطية 2 (بلا حدود)‏ 76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18750"/>
                <a:gd name="adj2" fmla="val -1196"/>
                <a:gd name="adj3" fmla="val 20832"/>
                <a:gd name="adj4" fmla="val -14923"/>
                <a:gd name="adj5" fmla="val -36763"/>
                <a:gd name="adj6" fmla="val -32084"/>
              </a:avLst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8" name="مستطيل 77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337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Structural Aspect</a:t>
              </a:r>
            </a:p>
          </p:txBody>
        </p:sp>
      </p:grpSp>
      <p:grpSp>
        <p:nvGrpSpPr>
          <p:cNvPr id="79" name="مجموعة 78"/>
          <p:cNvGrpSpPr/>
          <p:nvPr/>
        </p:nvGrpSpPr>
        <p:grpSpPr>
          <a:xfrm>
            <a:off x="7786515" y="6248370"/>
            <a:ext cx="2629863" cy="823023"/>
            <a:chOff x="4644008" y="1325228"/>
            <a:chExt cx="2520280" cy="771624"/>
          </a:xfrm>
          <a:solidFill>
            <a:schemeClr val="bg1"/>
          </a:solidFill>
        </p:grpSpPr>
        <p:sp>
          <p:nvSpPr>
            <p:cNvPr id="80" name="وسيلة شرح خطية 2 (بلا حدود)‏ 79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20832"/>
                <a:gd name="adj2" fmla="val -1196"/>
                <a:gd name="adj3" fmla="val 18750"/>
                <a:gd name="adj4" fmla="val -18878"/>
                <a:gd name="adj5" fmla="val -81041"/>
                <a:gd name="adj6" fmla="val -40667"/>
              </a:avLst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1" name="مستطيل 80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82" name="مستطيل 81"/>
          <p:cNvSpPr/>
          <p:nvPr/>
        </p:nvSpPr>
        <p:spPr>
          <a:xfrm>
            <a:off x="7770195" y="7374285"/>
            <a:ext cx="2537017" cy="809215"/>
          </a:xfrm>
          <a:prstGeom prst="rect">
            <a:avLst/>
          </a:prstGeom>
        </p:spPr>
        <p:txBody>
          <a:bodyPr wrap="none" lIns="89047" tIns="44523" rIns="89047" bIns="44523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37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Quantity surveying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37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83" name="وسيلة شرح خطية 2 (بلا حدود)‏ 82"/>
          <p:cNvSpPr/>
          <p:nvPr/>
        </p:nvSpPr>
        <p:spPr>
          <a:xfrm>
            <a:off x="7879362" y="3568394"/>
            <a:ext cx="2660195" cy="720080"/>
          </a:xfrm>
          <a:prstGeom prst="callout2">
            <a:avLst>
              <a:gd name="adj1" fmla="val 45578"/>
              <a:gd name="adj2" fmla="val -2765"/>
              <a:gd name="adj3" fmla="val 48862"/>
              <a:gd name="adj4" fmla="val -21555"/>
              <a:gd name="adj5" fmla="val 19670"/>
              <a:gd name="adj6" fmla="val -38027"/>
            </a:avLst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58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84" name="مجموعة 43"/>
          <p:cNvGrpSpPr/>
          <p:nvPr/>
        </p:nvGrpSpPr>
        <p:grpSpPr>
          <a:xfrm>
            <a:off x="7770195" y="7202776"/>
            <a:ext cx="2629854" cy="771624"/>
            <a:chOff x="4644008" y="1325228"/>
            <a:chExt cx="2520280" cy="771624"/>
          </a:xfrm>
          <a:solidFill>
            <a:sysClr val="window" lastClr="FFFFFF">
              <a:lumMod val="75000"/>
            </a:sysClr>
          </a:solidFill>
        </p:grpSpPr>
        <p:sp>
          <p:nvSpPr>
            <p:cNvPr id="85" name="وسيلة شرح خطية 2 (بلا حدود)‏ 44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20832"/>
                <a:gd name="adj2" fmla="val -1196"/>
                <a:gd name="adj3" fmla="val 18750"/>
                <a:gd name="adj4" fmla="val -18878"/>
                <a:gd name="adj5" fmla="val -162614"/>
                <a:gd name="adj6" fmla="val -55233"/>
              </a:avLst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6" name="مستطيل 45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87" name="Rectangle 46"/>
          <p:cNvSpPr/>
          <p:nvPr/>
        </p:nvSpPr>
        <p:spPr>
          <a:xfrm>
            <a:off x="7294702" y="6327397"/>
            <a:ext cx="35971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Electro-Mechanical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Aspect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8" name="Oval 30"/>
          <p:cNvSpPr/>
          <p:nvPr/>
        </p:nvSpPr>
        <p:spPr>
          <a:xfrm>
            <a:off x="3999458" y="3119512"/>
            <a:ext cx="2756079" cy="2374264"/>
          </a:xfrm>
          <a:prstGeom prst="ellipse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sng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95000"/>
                    <a:lumOff val="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CONTENT</a:t>
            </a:r>
            <a:endParaRPr kumimoji="0" lang="en-US" sz="3200" b="0" i="0" u="sng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95000"/>
                  <a:lumOff val="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9" name="مستطيل 2047"/>
          <p:cNvSpPr/>
          <p:nvPr/>
        </p:nvSpPr>
        <p:spPr>
          <a:xfrm>
            <a:off x="7879362" y="7358364"/>
            <a:ext cx="2537017" cy="809215"/>
          </a:xfrm>
          <a:prstGeom prst="rect">
            <a:avLst/>
          </a:prstGeom>
        </p:spPr>
        <p:txBody>
          <a:bodyPr wrap="none" lIns="89047" tIns="44523" rIns="89047" bIns="44523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37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Quantity surveying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37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32" name="Rectangle 31"/>
          <p:cNvSpPr/>
          <p:nvPr/>
        </p:nvSpPr>
        <p:spPr>
          <a:xfrm flipV="1">
            <a:off x="1117599" y="8814276"/>
            <a:ext cx="14778591" cy="45719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12710966" y="152399"/>
            <a:ext cx="45719" cy="8924479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7" y="6590343"/>
            <a:ext cx="2434239" cy="2300107"/>
          </a:xfrm>
          <a:prstGeom prst="rect">
            <a:avLst/>
          </a:prstGeom>
        </p:spPr>
      </p:pic>
      <p:sp>
        <p:nvSpPr>
          <p:cNvPr id="35" name="Rectangle 34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Chevron 35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Flowchart: Alternate Process 40"/>
          <p:cNvSpPr/>
          <p:nvPr/>
        </p:nvSpPr>
        <p:spPr>
          <a:xfrm>
            <a:off x="13081000" y="7957501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12052300" y="77526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114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238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  <p:pic>
        <p:nvPicPr>
          <p:cNvPr id="5" name="Object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24384"/>
            <a:ext cx="16256000" cy="9144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909800" y="84582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59</a:t>
            </a:r>
            <a:endParaRPr lang="en-US" dirty="0"/>
          </a:p>
        </p:txBody>
      </p:sp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8435" y="4876800"/>
            <a:ext cx="5105400" cy="612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1389" y="4212465"/>
            <a:ext cx="1371600" cy="612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hevron 8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lowchart: Alternate Process 14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2052300" y="77526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115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3860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909800" y="84582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60</a:t>
            </a:r>
            <a:endParaRPr lang="en-US" dirty="0"/>
          </a:p>
        </p:txBody>
      </p:sp>
      <p:pic>
        <p:nvPicPr>
          <p:cNvPr id="7577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200" y="838200"/>
            <a:ext cx="38862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962256" y="742296"/>
            <a:ext cx="87637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3600" b="1" kern="0" dirty="0" smtClean="0">
                <a:solidFill>
                  <a:prstClr val="black"/>
                </a:solidFill>
              </a:rPr>
              <a:t>Cost summery </a:t>
            </a:r>
            <a:endParaRPr lang="en-US" sz="3600" b="1" kern="0" dirty="0">
              <a:solidFill>
                <a:prstClr val="black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279400" y="2057400"/>
            <a:ext cx="8458200" cy="5715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577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641" y="2743200"/>
            <a:ext cx="64770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Flowchart: Alternate Process 7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2052300" y="77526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116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hevron 10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48651" y="3730019"/>
            <a:ext cx="2731198" cy="4050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2432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909800" y="84582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61</a:t>
            </a:r>
            <a:endParaRPr lang="en-US" dirty="0"/>
          </a:p>
        </p:txBody>
      </p:sp>
      <p:sp>
        <p:nvSpPr>
          <p:cNvPr id="4" name="Flowchart: Alternate Process 3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2052300" y="77526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117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hevron 7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2100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  <p:sp>
        <p:nvSpPr>
          <p:cNvPr id="3" name="Flowchart: Alternate Process 2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2052300" y="7766566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12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hevron 5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1737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455208" y="8376166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13</a:t>
            </a:r>
            <a:endParaRPr lang="en-US" dirty="0"/>
          </a:p>
        </p:txBody>
      </p:sp>
      <p:sp>
        <p:nvSpPr>
          <p:cNvPr id="8" name="Flowchart: Alternate Process 7"/>
          <p:cNvSpPr/>
          <p:nvPr/>
        </p:nvSpPr>
        <p:spPr>
          <a:xfrm>
            <a:off x="13096874" y="8088868"/>
            <a:ext cx="2651125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2109450" y="7766566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13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03200" y="1905000"/>
            <a:ext cx="13182600" cy="5029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28800"/>
            <a:ext cx="12734925" cy="73093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079720" y="8296136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14</a:t>
            </a:r>
            <a:endParaRPr lang="en-US" dirty="0"/>
          </a:p>
        </p:txBody>
      </p:sp>
      <p:sp>
        <p:nvSpPr>
          <p:cNvPr id="8" name="Flowchart: Alternate Process 7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2052300" y="7766566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15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709400" y="1371600"/>
            <a:ext cx="1600200" cy="63891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52600"/>
            <a:ext cx="12692016" cy="73357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909800" y="84582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15</a:t>
            </a:r>
            <a:endParaRPr lang="en-US" dirty="0"/>
          </a:p>
        </p:txBody>
      </p:sp>
      <p:sp>
        <p:nvSpPr>
          <p:cNvPr id="4" name="Flowchart: Alternate Process 3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2052300" y="7766566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17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909800" y="84582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</a:t>
            </a:r>
            <a:endParaRPr lang="en-US" dirty="0"/>
          </a:p>
        </p:txBody>
      </p:sp>
      <p:sp>
        <p:nvSpPr>
          <p:cNvPr id="4" name="Flowchart: Alternate Process 3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2052300" y="7766566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19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909800" y="84582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19</a:t>
            </a:r>
            <a:endParaRPr lang="en-US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7" b="2644"/>
          <a:stretch/>
        </p:blipFill>
        <p:spPr>
          <a:xfrm>
            <a:off x="1" y="2058069"/>
            <a:ext cx="14528800" cy="6171531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2641600" y="2971800"/>
            <a:ext cx="1295400" cy="1295400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33756" y="2325469"/>
            <a:ext cx="190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5">
                    <a:lumMod val="90000"/>
                    <a:lumOff val="10000"/>
                  </a:schemeClr>
                </a:solidFill>
              </a:rPr>
              <a:t>emergency staircase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727200" y="2819400"/>
            <a:ext cx="914400" cy="6096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10816844" y="6361331"/>
            <a:ext cx="1295400" cy="1295400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9194292" y="8386413"/>
            <a:ext cx="190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5">
                    <a:lumMod val="90000"/>
                    <a:lumOff val="10000"/>
                  </a:schemeClr>
                </a:solidFill>
              </a:rPr>
              <a:t>emergency staircase</a:t>
            </a:r>
            <a:endParaRPr lang="en-US" sz="2000" b="1" dirty="0">
              <a:solidFill>
                <a:schemeClr val="accent5">
                  <a:lumMod val="90000"/>
                  <a:lumOff val="10000"/>
                </a:schemeClr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10816844" y="7563281"/>
            <a:ext cx="304800" cy="11569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3860800" y="5257800"/>
            <a:ext cx="762000" cy="838200"/>
          </a:xfrm>
          <a:prstGeom prst="ellipse">
            <a:avLst/>
          </a:prstGeom>
          <a:noFill/>
          <a:ln>
            <a:solidFill>
              <a:schemeClr val="accent5">
                <a:lumMod val="90000"/>
                <a:lumOff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3708400" y="6172200"/>
            <a:ext cx="381000" cy="6858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238756" y="6868590"/>
            <a:ext cx="190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5">
                    <a:lumMod val="90000"/>
                    <a:lumOff val="10000"/>
                  </a:schemeClr>
                </a:solidFill>
              </a:rPr>
              <a:t>Disabled bathroom</a:t>
            </a:r>
          </a:p>
        </p:txBody>
      </p:sp>
      <p:sp>
        <p:nvSpPr>
          <p:cNvPr id="27" name="Oval 26"/>
          <p:cNvSpPr/>
          <p:nvPr/>
        </p:nvSpPr>
        <p:spPr>
          <a:xfrm>
            <a:off x="11722100" y="6847410"/>
            <a:ext cx="762000" cy="838200"/>
          </a:xfrm>
          <a:prstGeom prst="ellipse">
            <a:avLst/>
          </a:prstGeom>
          <a:noFill/>
          <a:ln>
            <a:solidFill>
              <a:schemeClr val="accent5">
                <a:lumMod val="90000"/>
                <a:lumOff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12112244" y="7751983"/>
            <a:ext cx="41656" cy="54466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1328400" y="8397159"/>
            <a:ext cx="190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5">
                    <a:lumMod val="90000"/>
                    <a:lumOff val="10000"/>
                  </a:schemeClr>
                </a:solidFill>
              </a:rPr>
              <a:t>Disabled bathroom</a:t>
            </a:r>
          </a:p>
        </p:txBody>
      </p:sp>
      <p:cxnSp>
        <p:nvCxnSpPr>
          <p:cNvPr id="35" name="Elbow Connector 34"/>
          <p:cNvCxnSpPr/>
          <p:nvPr/>
        </p:nvCxnSpPr>
        <p:spPr>
          <a:xfrm rot="16200000" flipV="1">
            <a:off x="6097524" y="2896969"/>
            <a:ext cx="1828800" cy="838200"/>
          </a:xfrm>
          <a:prstGeom prst="bentConnector3">
            <a:avLst/>
          </a:prstGeom>
          <a:ln w="5715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6451600" y="2035384"/>
            <a:ext cx="1295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5">
                    <a:lumMod val="90000"/>
                    <a:lumOff val="10000"/>
                  </a:schemeClr>
                </a:solidFill>
              </a:rPr>
              <a:t>Zone2 </a:t>
            </a:r>
            <a:endParaRPr lang="en-US" sz="2000" b="1" dirty="0">
              <a:solidFill>
                <a:schemeClr val="accent5">
                  <a:lumMod val="90000"/>
                  <a:lumOff val="10000"/>
                </a:schemeClr>
              </a:solidFill>
            </a:endParaRPr>
          </a:p>
        </p:txBody>
      </p:sp>
      <p:cxnSp>
        <p:nvCxnSpPr>
          <p:cNvPr id="37" name="Elbow Connector 36"/>
          <p:cNvCxnSpPr/>
          <p:nvPr/>
        </p:nvCxnSpPr>
        <p:spPr>
          <a:xfrm flipV="1">
            <a:off x="11959844" y="2151170"/>
            <a:ext cx="1806956" cy="973030"/>
          </a:xfrm>
          <a:prstGeom prst="bentConnector3">
            <a:avLst/>
          </a:prstGeom>
          <a:ln w="5715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3995400" y="1875102"/>
            <a:ext cx="1295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5">
                    <a:lumMod val="90000"/>
                    <a:lumOff val="10000"/>
                  </a:schemeClr>
                </a:solidFill>
              </a:rPr>
              <a:t>Zone1 </a:t>
            </a:r>
            <a:endParaRPr lang="en-US" sz="2000" b="1" dirty="0">
              <a:solidFill>
                <a:schemeClr val="accent5">
                  <a:lumMod val="90000"/>
                  <a:lumOff val="10000"/>
                </a:schemeClr>
              </a:solidFill>
            </a:endParaRPr>
          </a:p>
        </p:txBody>
      </p:sp>
      <p:cxnSp>
        <p:nvCxnSpPr>
          <p:cNvPr id="42" name="Elbow Connector 41"/>
          <p:cNvCxnSpPr/>
          <p:nvPr/>
        </p:nvCxnSpPr>
        <p:spPr>
          <a:xfrm rot="5400000">
            <a:off x="5130152" y="6495047"/>
            <a:ext cx="1484531" cy="838836"/>
          </a:xfrm>
          <a:prstGeom prst="bentConnector3">
            <a:avLst>
              <a:gd name="adj1" fmla="val 50000"/>
            </a:avLst>
          </a:prstGeom>
          <a:ln w="5715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4305046" y="7378615"/>
            <a:ext cx="1295400" cy="400110"/>
          </a:xfrm>
          <a:prstGeom prst="rect">
            <a:avLst/>
          </a:prstGeom>
          <a:noFill/>
          <a:ln w="57150">
            <a:noFill/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5">
                    <a:lumMod val="90000"/>
                    <a:lumOff val="10000"/>
                  </a:schemeClr>
                </a:solidFill>
              </a:rPr>
              <a:t>Zone3 </a:t>
            </a:r>
            <a:endParaRPr lang="en-US" sz="2000" b="1" dirty="0">
              <a:solidFill>
                <a:schemeClr val="accent5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25" name="Flowchart: Alternate Process 24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12052300" y="7766566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14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Chevron 31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مربع نص 3"/>
          <p:cNvSpPr txBox="1"/>
          <p:nvPr/>
        </p:nvSpPr>
        <p:spPr>
          <a:xfrm>
            <a:off x="7975600" y="2679412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Area = 3088.76 m2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40"/>
          <a:stretch/>
        </p:blipFill>
        <p:spPr>
          <a:xfrm>
            <a:off x="118327" y="2049662"/>
            <a:ext cx="15011400" cy="639181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909800" y="84582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2739644" y="2781300"/>
            <a:ext cx="1295400" cy="1295400"/>
          </a:xfrm>
          <a:prstGeom prst="ellipse">
            <a:avLst/>
          </a:prstGeom>
          <a:noFill/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33756" y="2325469"/>
            <a:ext cx="190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5">
                    <a:lumMod val="90000"/>
                    <a:lumOff val="10000"/>
                  </a:schemeClr>
                </a:solidFill>
              </a:rPr>
              <a:t>emergency staircase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825244" y="2630346"/>
            <a:ext cx="914400" cy="6096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10846308" y="6031747"/>
            <a:ext cx="1295400" cy="1295400"/>
          </a:xfrm>
          <a:prstGeom prst="ellipse">
            <a:avLst/>
          </a:prstGeom>
          <a:noFill/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194292" y="8386413"/>
            <a:ext cx="190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5">
                    <a:lumMod val="90000"/>
                    <a:lumOff val="10000"/>
                  </a:schemeClr>
                </a:solidFill>
              </a:rPr>
              <a:t>emergency staircase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10816844" y="7563281"/>
            <a:ext cx="304800" cy="11569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2" name="Flowchart: Alternate Process 11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2052300" y="7766566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16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hevron 14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55"/>
          <a:stretch/>
        </p:blipFill>
        <p:spPr>
          <a:xfrm>
            <a:off x="203200" y="1890566"/>
            <a:ext cx="15316200" cy="6172200"/>
          </a:xfrm>
          <a:prstGeom prst="rect">
            <a:avLst/>
          </a:prstGeom>
          <a:ln w="57150"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4909800" y="84582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3100324" y="2401669"/>
            <a:ext cx="1295400" cy="1295400"/>
          </a:xfrm>
          <a:prstGeom prst="ellipse">
            <a:avLst/>
          </a:prstGeom>
          <a:noFill/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921512" y="1907738"/>
            <a:ext cx="190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5">
                    <a:lumMod val="90000"/>
                    <a:lumOff val="10000"/>
                  </a:schemeClr>
                </a:solidFill>
              </a:rPr>
              <a:t>emergency staircase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314956" y="2401669"/>
            <a:ext cx="914400" cy="6096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11404600" y="5943600"/>
            <a:ext cx="1295400" cy="1295400"/>
          </a:xfrm>
          <a:prstGeom prst="ellipse">
            <a:avLst/>
          </a:prstGeom>
          <a:noFill/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9782048" y="7968682"/>
            <a:ext cx="190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5">
                    <a:lumMod val="90000"/>
                    <a:lumOff val="10000"/>
                  </a:schemeClr>
                </a:solidFill>
              </a:rPr>
              <a:t>emergency staircase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11404600" y="7145550"/>
            <a:ext cx="304800" cy="11569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2" name="Flowchart: Alternate Process 11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2052300" y="7766566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18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hevron 20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  <p:sp>
        <p:nvSpPr>
          <p:cNvPr id="62" name="شكل بيضاوي 61"/>
          <p:cNvSpPr/>
          <p:nvPr/>
        </p:nvSpPr>
        <p:spPr>
          <a:xfrm>
            <a:off x="4231716" y="3049465"/>
            <a:ext cx="2199202" cy="2088232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  <p:txBody>
          <a:bodyPr lIns="89047" tIns="44523" rIns="89047" bIns="44523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sng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3" name="دائرة مجوفة 62"/>
          <p:cNvSpPr/>
          <p:nvPr/>
        </p:nvSpPr>
        <p:spPr>
          <a:xfrm>
            <a:off x="4109628" y="2869442"/>
            <a:ext cx="2321292" cy="2376264"/>
          </a:xfrm>
          <a:prstGeom prst="donut">
            <a:avLst>
              <a:gd name="adj" fmla="val 9582"/>
            </a:avLst>
          </a:prstGeom>
          <a:solidFill>
            <a:srgbClr val="FEF200"/>
          </a:solidFill>
          <a:ln w="12700" cap="flat" cmpd="sng" algn="ctr">
            <a:solidFill>
              <a:sysClr val="window" lastClr="FFFFFF">
                <a:lumMod val="85000"/>
              </a:sysClr>
            </a:solidFill>
            <a:prstDash val="solid"/>
            <a:miter lim="800000"/>
          </a:ln>
          <a:effectLst/>
        </p:spPr>
        <p:txBody>
          <a:bodyPr lIns="89047" tIns="44523" rIns="89047" bIns="44523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58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4" name="قوس 63"/>
          <p:cNvSpPr/>
          <p:nvPr/>
        </p:nvSpPr>
        <p:spPr>
          <a:xfrm rot="4117342">
            <a:off x="3046829" y="2311453"/>
            <a:ext cx="4030147" cy="3521338"/>
          </a:xfrm>
          <a:prstGeom prst="arc">
            <a:avLst>
              <a:gd name="adj1" fmla="val 13388289"/>
              <a:gd name="adj2" fmla="val 179562"/>
            </a:avLst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89047" tIns="44523" rIns="89047" bIns="44523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58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65" name="مجموعة 64"/>
          <p:cNvGrpSpPr/>
          <p:nvPr/>
        </p:nvGrpSpPr>
        <p:grpSpPr>
          <a:xfrm>
            <a:off x="7679292" y="1081515"/>
            <a:ext cx="2629864" cy="747614"/>
            <a:chOff x="4644008" y="1325228"/>
            <a:chExt cx="2520280" cy="771624"/>
          </a:xfrm>
          <a:solidFill>
            <a:sysClr val="window" lastClr="FFFFFF"/>
          </a:solidFill>
        </p:grpSpPr>
        <p:sp>
          <p:nvSpPr>
            <p:cNvPr id="66" name="وسيلة شرح خطية 2 (بلا حدود)‏ 65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47894"/>
                <a:gd name="adj2" fmla="val -6"/>
                <a:gd name="adj3" fmla="val 49976"/>
                <a:gd name="adj4" fmla="val -19389"/>
                <a:gd name="adj5" fmla="val 200365"/>
                <a:gd name="adj6" fmla="val -60087"/>
              </a:avLst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7" name="مستطيل 66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8" name="مربع نص 67"/>
          <p:cNvSpPr txBox="1"/>
          <p:nvPr/>
        </p:nvSpPr>
        <p:spPr>
          <a:xfrm>
            <a:off x="7435956" y="1204978"/>
            <a:ext cx="2996378" cy="449566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37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Introduction</a:t>
            </a:r>
          </a:p>
        </p:txBody>
      </p:sp>
      <p:grpSp>
        <p:nvGrpSpPr>
          <p:cNvPr id="69" name="مجموعة 68"/>
          <p:cNvGrpSpPr/>
          <p:nvPr/>
        </p:nvGrpSpPr>
        <p:grpSpPr>
          <a:xfrm>
            <a:off x="7679292" y="2087670"/>
            <a:ext cx="2629864" cy="781771"/>
            <a:chOff x="4644008" y="1325228"/>
            <a:chExt cx="2520280" cy="771624"/>
          </a:xfrm>
          <a:solidFill>
            <a:schemeClr val="bg1"/>
          </a:solidFill>
        </p:grpSpPr>
        <p:sp>
          <p:nvSpPr>
            <p:cNvPr id="70" name="وسيلة شرح خطية 2 (بلا حدود)‏ 69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18750"/>
                <a:gd name="adj2" fmla="val -1196"/>
                <a:gd name="adj3" fmla="val 18750"/>
                <a:gd name="adj4" fmla="val -16667"/>
                <a:gd name="adj5" fmla="val 94155"/>
                <a:gd name="adj6" fmla="val -47348"/>
              </a:avLst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1" name="مستطيل 70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2" name="مربع نص 71"/>
          <p:cNvSpPr txBox="1"/>
          <p:nvPr/>
        </p:nvSpPr>
        <p:spPr>
          <a:xfrm>
            <a:off x="7586460" y="2235945"/>
            <a:ext cx="2722696" cy="449566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37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Site Analysis</a:t>
            </a:r>
          </a:p>
        </p:txBody>
      </p:sp>
      <p:sp>
        <p:nvSpPr>
          <p:cNvPr id="73" name="مستطيل 72"/>
          <p:cNvSpPr/>
          <p:nvPr/>
        </p:nvSpPr>
        <p:spPr>
          <a:xfrm>
            <a:off x="7679292" y="3043837"/>
            <a:ext cx="2629864" cy="77162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89047" tIns="44523" rIns="89047" bIns="44523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37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Architectural Aspect</a:t>
            </a:r>
          </a:p>
        </p:txBody>
      </p:sp>
      <p:grpSp>
        <p:nvGrpSpPr>
          <p:cNvPr id="74" name="مجموعة 73"/>
          <p:cNvGrpSpPr/>
          <p:nvPr/>
        </p:nvGrpSpPr>
        <p:grpSpPr>
          <a:xfrm>
            <a:off x="7662970" y="4035347"/>
            <a:ext cx="2646185" cy="882383"/>
            <a:chOff x="4644008" y="1325228"/>
            <a:chExt cx="2520280" cy="771624"/>
          </a:xfrm>
          <a:solidFill>
            <a:schemeClr val="bg1"/>
          </a:solidFill>
        </p:grpSpPr>
        <p:sp>
          <p:nvSpPr>
            <p:cNvPr id="75" name="وسيلة شرح خطية 2 (بلا حدود)‏ 74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35404"/>
                <a:gd name="adj2" fmla="val -6"/>
                <a:gd name="adj3" fmla="val 35404"/>
                <a:gd name="adj4" fmla="val -14120"/>
                <a:gd name="adj5" fmla="val 5977"/>
                <a:gd name="adj6" fmla="val -27994"/>
              </a:avLst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6" name="مستطيل 75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337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Environmental Aspect</a:t>
              </a:r>
            </a:p>
          </p:txBody>
        </p:sp>
      </p:grpSp>
      <p:grpSp>
        <p:nvGrpSpPr>
          <p:cNvPr id="77" name="مجموعة 76"/>
          <p:cNvGrpSpPr/>
          <p:nvPr/>
        </p:nvGrpSpPr>
        <p:grpSpPr>
          <a:xfrm>
            <a:off x="7662970" y="5055068"/>
            <a:ext cx="2629855" cy="771084"/>
            <a:chOff x="4644008" y="1325228"/>
            <a:chExt cx="2520280" cy="771624"/>
          </a:xfrm>
          <a:noFill/>
        </p:grpSpPr>
        <p:sp>
          <p:nvSpPr>
            <p:cNvPr id="78" name="وسيلة شرح خطية 2 (بلا حدود)‏ 77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18750"/>
                <a:gd name="adj2" fmla="val -1196"/>
                <a:gd name="adj3" fmla="val 20832"/>
                <a:gd name="adj4" fmla="val -14923"/>
                <a:gd name="adj5" fmla="val -36763"/>
                <a:gd name="adj6" fmla="val -32084"/>
              </a:avLst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9" name="مستطيل 78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337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Structural Aspect</a:t>
              </a:r>
            </a:p>
          </p:txBody>
        </p:sp>
      </p:grpSp>
      <p:grpSp>
        <p:nvGrpSpPr>
          <p:cNvPr id="80" name="مجموعة 79"/>
          <p:cNvGrpSpPr/>
          <p:nvPr/>
        </p:nvGrpSpPr>
        <p:grpSpPr>
          <a:xfrm>
            <a:off x="7679291" y="5998299"/>
            <a:ext cx="2629863" cy="823023"/>
            <a:chOff x="4644008" y="1325228"/>
            <a:chExt cx="2520280" cy="771624"/>
          </a:xfrm>
          <a:solidFill>
            <a:schemeClr val="bg1"/>
          </a:solidFill>
        </p:grpSpPr>
        <p:sp>
          <p:nvSpPr>
            <p:cNvPr id="81" name="وسيلة شرح خطية 2 (بلا حدود)‏ 80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20832"/>
                <a:gd name="adj2" fmla="val -1196"/>
                <a:gd name="adj3" fmla="val 18750"/>
                <a:gd name="adj4" fmla="val -18878"/>
                <a:gd name="adj5" fmla="val -81041"/>
                <a:gd name="adj6" fmla="val -40667"/>
              </a:avLst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2" name="مستطيل 81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84" name="وسيلة شرح خطية 2 (بلا حدود)‏ 83"/>
          <p:cNvSpPr/>
          <p:nvPr/>
        </p:nvSpPr>
        <p:spPr>
          <a:xfrm>
            <a:off x="7772138" y="3318323"/>
            <a:ext cx="2660195" cy="720080"/>
          </a:xfrm>
          <a:prstGeom prst="callout2">
            <a:avLst>
              <a:gd name="adj1" fmla="val 45578"/>
              <a:gd name="adj2" fmla="val -2765"/>
              <a:gd name="adj3" fmla="val 48862"/>
              <a:gd name="adj4" fmla="val -21555"/>
              <a:gd name="adj5" fmla="val 19670"/>
              <a:gd name="adj6" fmla="val -38027"/>
            </a:avLst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58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85" name="مجموعة 43"/>
          <p:cNvGrpSpPr/>
          <p:nvPr/>
        </p:nvGrpSpPr>
        <p:grpSpPr>
          <a:xfrm>
            <a:off x="7662971" y="6952705"/>
            <a:ext cx="2629854" cy="771624"/>
            <a:chOff x="4644008" y="1325228"/>
            <a:chExt cx="2520280" cy="771624"/>
          </a:xfrm>
          <a:solidFill>
            <a:schemeClr val="bg1"/>
          </a:solidFill>
        </p:grpSpPr>
        <p:sp>
          <p:nvSpPr>
            <p:cNvPr id="86" name="وسيلة شرح خطية 2 (بلا حدود)‏ 44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20832"/>
                <a:gd name="adj2" fmla="val -1196"/>
                <a:gd name="adj3" fmla="val 18750"/>
                <a:gd name="adj4" fmla="val -18878"/>
                <a:gd name="adj5" fmla="val -162614"/>
                <a:gd name="adj6" fmla="val -55233"/>
              </a:avLst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7" name="مستطيل 45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88" name="Rectangle 46"/>
          <p:cNvSpPr/>
          <p:nvPr/>
        </p:nvSpPr>
        <p:spPr>
          <a:xfrm>
            <a:off x="7187478" y="6077326"/>
            <a:ext cx="35971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Electro-Mechanical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Aspect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9" name="Oval 2"/>
          <p:cNvSpPr/>
          <p:nvPr/>
        </p:nvSpPr>
        <p:spPr>
          <a:xfrm>
            <a:off x="3892234" y="2869441"/>
            <a:ext cx="2756079" cy="2374264"/>
          </a:xfrm>
          <a:prstGeom prst="ellipse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sng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95000"/>
                    <a:lumOff val="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CONTENT</a:t>
            </a:r>
            <a:endParaRPr kumimoji="0" lang="en-US" sz="3200" b="0" i="0" u="sng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95000"/>
                  <a:lumOff val="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1" name="Flowchart: Alternate Process 30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12052300" y="7705279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2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 flipV="1">
            <a:off x="1117599" y="8814276"/>
            <a:ext cx="14778591" cy="45719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12710966" y="152399"/>
            <a:ext cx="45719" cy="8924479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7" y="6590343"/>
            <a:ext cx="2434239" cy="230010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hevron 4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مستطيل 82"/>
          <p:cNvSpPr/>
          <p:nvPr/>
        </p:nvSpPr>
        <p:spPr>
          <a:xfrm>
            <a:off x="7662971" y="7124214"/>
            <a:ext cx="2537017" cy="809215"/>
          </a:xfrm>
          <a:prstGeom prst="rect">
            <a:avLst/>
          </a:prstGeom>
        </p:spPr>
        <p:txBody>
          <a:bodyPr wrap="none" lIns="89047" tIns="44523" rIns="89047" bIns="44523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37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Quantity surveying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37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57690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909800" y="84582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22</a:t>
            </a:r>
            <a:endParaRPr lang="en-US" dirty="0"/>
          </a:p>
        </p:txBody>
      </p:sp>
      <p:sp>
        <p:nvSpPr>
          <p:cNvPr id="4" name="Flowchart: Alternate Process 3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2052300" y="7766566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20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hevron 7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909800" y="84582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28</a:t>
            </a:r>
            <a:endParaRPr lang="en-US" dirty="0"/>
          </a:p>
        </p:txBody>
      </p:sp>
      <p:sp>
        <p:nvSpPr>
          <p:cNvPr id="10" name="Flowchart: Alternate Process 9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762000"/>
            <a:ext cx="8204200" cy="990600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-25400" y="1706881"/>
            <a:ext cx="13716000" cy="45719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-25400" y="762000"/>
            <a:ext cx="5073650" cy="990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2"/>
                </a:solidFill>
              </a:rPr>
              <a:t>LUMION (3D MODEL )</a:t>
            </a:r>
            <a:endParaRPr lang="en-US" sz="3600" b="1" dirty="0">
              <a:solidFill>
                <a:schemeClr val="tx2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hevron 15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AutoShape 2" descr="blob:https://web.whatsapp.com/5630c4a9-5686-42c4-8984-69fba0166ea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97760" y="2743200"/>
            <a:ext cx="2174040" cy="32242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374" y="1984892"/>
            <a:ext cx="12188829" cy="6664970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 rot="5400000">
            <a:off x="9172470" y="4002834"/>
            <a:ext cx="8035509" cy="45719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4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24" name="Flowchart: Alternate Process 23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12052300" y="7766566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21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909800" y="84582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28</a:t>
            </a:r>
            <a:endParaRPr lang="en-US" dirty="0"/>
          </a:p>
        </p:txBody>
      </p:sp>
      <p:sp>
        <p:nvSpPr>
          <p:cNvPr id="10" name="Flowchart: Alternate Process 9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762000"/>
            <a:ext cx="8204200" cy="990600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-25400" y="1706881"/>
            <a:ext cx="13716000" cy="45719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-25400" y="762000"/>
            <a:ext cx="5073650" cy="990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2"/>
                </a:solidFill>
              </a:rPr>
              <a:t>LUMION (3D MODEL )</a:t>
            </a:r>
            <a:endParaRPr lang="en-US" sz="3600" b="1" dirty="0">
              <a:solidFill>
                <a:schemeClr val="tx2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hevron 15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AutoShape 2" descr="blob:https://web.whatsapp.com/5630c4a9-5686-42c4-8984-69fba0166ea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97760" y="2743200"/>
            <a:ext cx="2174040" cy="3224212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 rot="5400000">
            <a:off x="9172470" y="4002834"/>
            <a:ext cx="8035509" cy="45719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3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24" name="Flowchart: Alternate Process 23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12052300" y="7766566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22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4184" y="1969532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109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909800" y="84582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28</a:t>
            </a:r>
            <a:endParaRPr lang="en-US" dirty="0"/>
          </a:p>
        </p:txBody>
      </p:sp>
      <p:sp>
        <p:nvSpPr>
          <p:cNvPr id="10" name="Flowchart: Alternate Process 9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762000"/>
            <a:ext cx="8204200" cy="990600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-25400" y="1706881"/>
            <a:ext cx="13716000" cy="45719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-25400" y="762000"/>
            <a:ext cx="5073650" cy="990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2"/>
                </a:solidFill>
              </a:rPr>
              <a:t>LUMION (3D MODEL )</a:t>
            </a:r>
            <a:endParaRPr lang="en-US" sz="3600" b="1" dirty="0">
              <a:solidFill>
                <a:schemeClr val="tx2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hevron 15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AutoShape 2" descr="blob:https://web.whatsapp.com/5630c4a9-5686-42c4-8984-69fba0166ea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97760" y="2743200"/>
            <a:ext cx="2174040" cy="3224212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 rot="5400000">
            <a:off x="9172470" y="4002834"/>
            <a:ext cx="8035509" cy="45719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3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24" name="Flowchart: Alternate Process 23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12052300" y="7766566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23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999" y="1969532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162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909800" y="84582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28</a:t>
            </a:r>
            <a:endParaRPr lang="en-US" dirty="0"/>
          </a:p>
        </p:txBody>
      </p:sp>
      <p:sp>
        <p:nvSpPr>
          <p:cNvPr id="10" name="Flowchart: Alternate Process 9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762000"/>
            <a:ext cx="8204200" cy="990600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-25400" y="1706881"/>
            <a:ext cx="13716000" cy="45719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-25400" y="762000"/>
            <a:ext cx="5073650" cy="990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2"/>
                </a:solidFill>
              </a:rPr>
              <a:t>LUMION (3D MODEL )</a:t>
            </a:r>
            <a:endParaRPr lang="en-US" sz="3600" b="1" dirty="0">
              <a:solidFill>
                <a:schemeClr val="tx2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hevron 15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AutoShape 2" descr="blob:https://web.whatsapp.com/5630c4a9-5686-42c4-8984-69fba0166ea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97760" y="2743200"/>
            <a:ext cx="2174040" cy="3224212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 rot="5400000">
            <a:off x="9172470" y="4002834"/>
            <a:ext cx="8035509" cy="45719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3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24" name="Flowchart: Alternate Process 23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12052300" y="7766566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24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999" y="2007632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370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  <p:sp>
        <p:nvSpPr>
          <p:cNvPr id="3" name="شكل بيضاوي 2"/>
          <p:cNvSpPr/>
          <p:nvPr/>
        </p:nvSpPr>
        <p:spPr>
          <a:xfrm>
            <a:off x="4289136" y="3176979"/>
            <a:ext cx="2199202" cy="2088232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  <p:txBody>
          <a:bodyPr lIns="89047" tIns="44523" rIns="89047" bIns="44523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17" b="1" i="0" u="sng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دائرة مجوفة 3"/>
          <p:cNvSpPr/>
          <p:nvPr/>
        </p:nvSpPr>
        <p:spPr>
          <a:xfrm>
            <a:off x="4167048" y="2996956"/>
            <a:ext cx="2321292" cy="2376264"/>
          </a:xfrm>
          <a:prstGeom prst="donut">
            <a:avLst>
              <a:gd name="adj" fmla="val 9582"/>
            </a:avLst>
          </a:prstGeom>
          <a:solidFill>
            <a:srgbClr val="FEF200"/>
          </a:solidFill>
          <a:ln w="12700" cap="flat" cmpd="sng" algn="ctr">
            <a:solidFill>
              <a:sysClr val="window" lastClr="FFFFFF">
                <a:lumMod val="85000"/>
              </a:sysClr>
            </a:solidFill>
            <a:prstDash val="solid"/>
            <a:miter lim="800000"/>
          </a:ln>
          <a:effectLst/>
        </p:spPr>
        <p:txBody>
          <a:bodyPr lIns="89047" tIns="44523" rIns="89047" bIns="44523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58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قوس 4"/>
          <p:cNvSpPr/>
          <p:nvPr/>
        </p:nvSpPr>
        <p:spPr>
          <a:xfrm rot="4117342">
            <a:off x="3104249" y="2438967"/>
            <a:ext cx="4030147" cy="3521338"/>
          </a:xfrm>
          <a:prstGeom prst="arc">
            <a:avLst>
              <a:gd name="adj1" fmla="val 13388289"/>
              <a:gd name="adj2" fmla="val 179562"/>
            </a:avLst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89047" tIns="44523" rIns="89047" bIns="44523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58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6" name="مجموعة 5"/>
          <p:cNvGrpSpPr/>
          <p:nvPr/>
        </p:nvGrpSpPr>
        <p:grpSpPr>
          <a:xfrm>
            <a:off x="7736712" y="1209029"/>
            <a:ext cx="2629864" cy="747614"/>
            <a:chOff x="4644008" y="1325228"/>
            <a:chExt cx="2520280" cy="771624"/>
          </a:xfrm>
          <a:solidFill>
            <a:sysClr val="window" lastClr="FFFFFF"/>
          </a:solidFill>
        </p:grpSpPr>
        <p:sp>
          <p:nvSpPr>
            <p:cNvPr id="7" name="وسيلة شرح خطية 2 (بلا حدود)‏ 6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47894"/>
                <a:gd name="adj2" fmla="val -6"/>
                <a:gd name="adj3" fmla="val 49976"/>
                <a:gd name="adj4" fmla="val -19389"/>
                <a:gd name="adj5" fmla="val 200365"/>
                <a:gd name="adj6" fmla="val -60087"/>
              </a:avLst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مستطيل 7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9" name="مربع نص 8"/>
          <p:cNvSpPr txBox="1"/>
          <p:nvPr/>
        </p:nvSpPr>
        <p:spPr>
          <a:xfrm>
            <a:off x="7493376" y="1332492"/>
            <a:ext cx="2996378" cy="449566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37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Introduction</a:t>
            </a:r>
          </a:p>
        </p:txBody>
      </p:sp>
      <p:grpSp>
        <p:nvGrpSpPr>
          <p:cNvPr id="10" name="مجموعة 9"/>
          <p:cNvGrpSpPr/>
          <p:nvPr/>
        </p:nvGrpSpPr>
        <p:grpSpPr>
          <a:xfrm>
            <a:off x="7736712" y="2215184"/>
            <a:ext cx="2629864" cy="781771"/>
            <a:chOff x="4644008" y="1325228"/>
            <a:chExt cx="2520280" cy="771624"/>
          </a:xfrm>
          <a:solidFill>
            <a:schemeClr val="bg1"/>
          </a:solidFill>
        </p:grpSpPr>
        <p:sp>
          <p:nvSpPr>
            <p:cNvPr id="11" name="وسيلة شرح خطية 2 (بلا حدود)‏ 10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18750"/>
                <a:gd name="adj2" fmla="val -1196"/>
                <a:gd name="adj3" fmla="val 18750"/>
                <a:gd name="adj4" fmla="val -16667"/>
                <a:gd name="adj5" fmla="val 94155"/>
                <a:gd name="adj6" fmla="val -47348"/>
              </a:avLst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مستطيل 11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3" name="مربع نص 12"/>
          <p:cNvSpPr txBox="1"/>
          <p:nvPr/>
        </p:nvSpPr>
        <p:spPr>
          <a:xfrm>
            <a:off x="7643880" y="2363459"/>
            <a:ext cx="2722696" cy="449566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37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Site Analysis</a:t>
            </a:r>
          </a:p>
        </p:txBody>
      </p:sp>
      <p:sp>
        <p:nvSpPr>
          <p:cNvPr id="14" name="مستطيل 13"/>
          <p:cNvSpPr/>
          <p:nvPr/>
        </p:nvSpPr>
        <p:spPr>
          <a:xfrm>
            <a:off x="7736712" y="3171351"/>
            <a:ext cx="2629864" cy="77162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89047" tIns="44523" rIns="89047" bIns="44523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37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Architectural Aspect</a:t>
            </a:r>
          </a:p>
        </p:txBody>
      </p:sp>
      <p:grpSp>
        <p:nvGrpSpPr>
          <p:cNvPr id="15" name="مجموعة 14"/>
          <p:cNvGrpSpPr/>
          <p:nvPr/>
        </p:nvGrpSpPr>
        <p:grpSpPr>
          <a:xfrm>
            <a:off x="7720390" y="4162861"/>
            <a:ext cx="2646185" cy="882383"/>
            <a:chOff x="4644008" y="1325228"/>
            <a:chExt cx="2520280" cy="771624"/>
          </a:xfrm>
          <a:solidFill>
            <a:sysClr val="window" lastClr="FFFFFF">
              <a:lumMod val="75000"/>
            </a:sysClr>
          </a:solidFill>
        </p:grpSpPr>
        <p:sp>
          <p:nvSpPr>
            <p:cNvPr id="16" name="وسيلة شرح خطية 2 (بلا حدود)‏ 15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35404"/>
                <a:gd name="adj2" fmla="val -6"/>
                <a:gd name="adj3" fmla="val 35404"/>
                <a:gd name="adj4" fmla="val -14120"/>
                <a:gd name="adj5" fmla="val 5977"/>
                <a:gd name="adj6" fmla="val -27994"/>
              </a:avLst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مستطيل 16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337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Environmental Aspect</a:t>
              </a:r>
            </a:p>
          </p:txBody>
        </p:sp>
      </p:grpSp>
      <p:grpSp>
        <p:nvGrpSpPr>
          <p:cNvPr id="18" name="مجموعة 17"/>
          <p:cNvGrpSpPr/>
          <p:nvPr/>
        </p:nvGrpSpPr>
        <p:grpSpPr>
          <a:xfrm>
            <a:off x="7720390" y="5182582"/>
            <a:ext cx="2629855" cy="771084"/>
            <a:chOff x="4644008" y="1325228"/>
            <a:chExt cx="2520280" cy="771624"/>
          </a:xfrm>
          <a:noFill/>
        </p:grpSpPr>
        <p:sp>
          <p:nvSpPr>
            <p:cNvPr id="19" name="وسيلة شرح خطية 2 (بلا حدود)‏ 18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18750"/>
                <a:gd name="adj2" fmla="val -1196"/>
                <a:gd name="adj3" fmla="val 20832"/>
                <a:gd name="adj4" fmla="val -14923"/>
                <a:gd name="adj5" fmla="val -36763"/>
                <a:gd name="adj6" fmla="val -32084"/>
              </a:avLst>
            </a:prstGeom>
            <a:solidFill>
              <a:schemeClr val="bg1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مستطيل 19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337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Structural Aspect</a:t>
              </a:r>
            </a:p>
          </p:txBody>
        </p:sp>
      </p:grpSp>
      <p:grpSp>
        <p:nvGrpSpPr>
          <p:cNvPr id="21" name="مجموعة 20"/>
          <p:cNvGrpSpPr/>
          <p:nvPr/>
        </p:nvGrpSpPr>
        <p:grpSpPr>
          <a:xfrm>
            <a:off x="7736711" y="6125813"/>
            <a:ext cx="2629863" cy="823023"/>
            <a:chOff x="4644008" y="1325228"/>
            <a:chExt cx="2520280" cy="771624"/>
          </a:xfrm>
          <a:noFill/>
        </p:grpSpPr>
        <p:sp>
          <p:nvSpPr>
            <p:cNvPr id="22" name="وسيلة شرح خطية 2 (بلا حدود)‏ 21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20832"/>
                <a:gd name="adj2" fmla="val -1196"/>
                <a:gd name="adj3" fmla="val 18750"/>
                <a:gd name="adj4" fmla="val -18878"/>
                <a:gd name="adj5" fmla="val -81041"/>
                <a:gd name="adj6" fmla="val -40667"/>
              </a:avLst>
            </a:prstGeom>
            <a:solidFill>
              <a:schemeClr val="bg1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مستطيل 22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5" name="وسيلة شرح خطية 2 (بلا حدود)‏ 24"/>
          <p:cNvSpPr/>
          <p:nvPr/>
        </p:nvSpPr>
        <p:spPr>
          <a:xfrm>
            <a:off x="7829558" y="3445837"/>
            <a:ext cx="2660195" cy="720080"/>
          </a:xfrm>
          <a:prstGeom prst="callout2">
            <a:avLst>
              <a:gd name="adj1" fmla="val 45578"/>
              <a:gd name="adj2" fmla="val -2765"/>
              <a:gd name="adj3" fmla="val 48862"/>
              <a:gd name="adj4" fmla="val -21555"/>
              <a:gd name="adj5" fmla="val 19670"/>
              <a:gd name="adj6" fmla="val -38027"/>
            </a:avLst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58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7" name="مجموعة 43"/>
          <p:cNvGrpSpPr/>
          <p:nvPr/>
        </p:nvGrpSpPr>
        <p:grpSpPr>
          <a:xfrm>
            <a:off x="7720391" y="7080219"/>
            <a:ext cx="2629854" cy="771624"/>
            <a:chOff x="4644008" y="1325228"/>
            <a:chExt cx="2520280" cy="771624"/>
          </a:xfrm>
          <a:solidFill>
            <a:schemeClr val="bg1"/>
          </a:solidFill>
        </p:grpSpPr>
        <p:sp>
          <p:nvSpPr>
            <p:cNvPr id="28" name="وسيلة شرح خطية 2 (بلا حدود)‏ 44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20832"/>
                <a:gd name="adj2" fmla="val -1196"/>
                <a:gd name="adj3" fmla="val 18750"/>
                <a:gd name="adj4" fmla="val -18878"/>
                <a:gd name="adj5" fmla="val -162614"/>
                <a:gd name="adj6" fmla="val -55233"/>
              </a:avLst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" name="مستطيل 45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0" name="Rectangle 46"/>
          <p:cNvSpPr/>
          <p:nvPr/>
        </p:nvSpPr>
        <p:spPr>
          <a:xfrm>
            <a:off x="7244898" y="6204840"/>
            <a:ext cx="35971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Electro-Mechanical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Aspect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1" name="Oval 30"/>
          <p:cNvSpPr/>
          <p:nvPr/>
        </p:nvSpPr>
        <p:spPr>
          <a:xfrm>
            <a:off x="3949654" y="2996955"/>
            <a:ext cx="2756079" cy="2374264"/>
          </a:xfrm>
          <a:prstGeom prst="ellipse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sng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95000"/>
                    <a:lumOff val="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CONTENT</a:t>
            </a:r>
            <a:endParaRPr kumimoji="0" lang="en-US" sz="3200" b="0" i="0" u="sng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95000"/>
                  <a:lumOff val="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" name="Rectangle 31"/>
          <p:cNvSpPr/>
          <p:nvPr/>
        </p:nvSpPr>
        <p:spPr>
          <a:xfrm flipV="1">
            <a:off x="1117599" y="8814276"/>
            <a:ext cx="14778591" cy="45719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12710966" y="152399"/>
            <a:ext cx="45719" cy="8924479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7" y="6590343"/>
            <a:ext cx="2434239" cy="2300107"/>
          </a:xfrm>
          <a:prstGeom prst="rect">
            <a:avLst/>
          </a:prstGeom>
        </p:spPr>
      </p:pic>
      <p:sp>
        <p:nvSpPr>
          <p:cNvPr id="35" name="Rectangle 34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Chevron 35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مستطيل 23"/>
          <p:cNvSpPr/>
          <p:nvPr/>
        </p:nvSpPr>
        <p:spPr>
          <a:xfrm>
            <a:off x="7720391" y="7251728"/>
            <a:ext cx="2537017" cy="809215"/>
          </a:xfrm>
          <a:prstGeom prst="rect">
            <a:avLst/>
          </a:prstGeom>
        </p:spPr>
        <p:txBody>
          <a:bodyPr wrap="none" lIns="89047" tIns="44523" rIns="89047" bIns="44523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37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Quantity surveying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37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41" name="Flowchart: Alternate Process 40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12052300" y="7766566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25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3789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909800" y="84582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29</a:t>
            </a:r>
            <a:endParaRPr lang="en-US" dirty="0"/>
          </a:p>
        </p:txBody>
      </p:sp>
      <p:sp>
        <p:nvSpPr>
          <p:cNvPr id="4" name="Flowchart: Alternate Process 3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2052300" y="7766566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26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hevron 7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9313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  <p:pic>
        <p:nvPicPr>
          <p:cNvPr id="3" name="Object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6082" y="0"/>
            <a:ext cx="16256000" cy="9144000"/>
          </a:xfrm>
          <a:prstGeom prst="rect">
            <a:avLst/>
          </a:prstGeom>
        </p:spPr>
      </p:pic>
      <p:sp>
        <p:nvSpPr>
          <p:cNvPr id="4" name="Flowchart: Alternate Process 3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2052300" y="7766566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27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hevron 6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2809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1041400" y="1103290"/>
            <a:ext cx="10363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5">
                    <a:lumMod val="90000"/>
                    <a:lumOff val="10000"/>
                  </a:schemeClr>
                </a:solidFill>
              </a:rPr>
              <a:t>Environmental analysis and design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355600" y="3267384"/>
            <a:ext cx="1013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chemeClr val="accent5">
                    <a:lumMod val="90000"/>
                    <a:lumOff val="10000"/>
                  </a:schemeClr>
                </a:solidFill>
              </a:rPr>
              <a:t>summary of the cases that we have suggested to get less consumption</a:t>
            </a:r>
            <a:endParaRPr lang="en-US" sz="2400" dirty="0">
              <a:solidFill>
                <a:schemeClr val="accent5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290"/>
          <a:stretch/>
        </p:blipFill>
        <p:spPr bwMode="auto">
          <a:xfrm>
            <a:off x="1041400" y="4028584"/>
            <a:ext cx="9570637" cy="2841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مربع نص 5"/>
          <p:cNvSpPr txBox="1"/>
          <p:nvPr/>
        </p:nvSpPr>
        <p:spPr>
          <a:xfrm>
            <a:off x="1041400" y="7859606"/>
            <a:ext cx="93233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5">
                    <a:lumMod val="90000"/>
                    <a:lumOff val="10000"/>
                  </a:schemeClr>
                </a:solidFill>
              </a:rPr>
              <a:t>We </a:t>
            </a:r>
            <a:r>
              <a:rPr lang="en-US" sz="2000" b="1" dirty="0">
                <a:solidFill>
                  <a:schemeClr val="accent5">
                    <a:lumMod val="90000"/>
                    <a:lumOff val="10000"/>
                  </a:schemeClr>
                </a:solidFill>
              </a:rPr>
              <a:t>chose Scenario number 4 (placed a curtain panel wall (Perforated Panels) on all the southern façade and use insulating materials for walls and roof and double glazing) </a:t>
            </a:r>
          </a:p>
        </p:txBody>
      </p:sp>
      <p:sp>
        <p:nvSpPr>
          <p:cNvPr id="7" name="Flowchart: Alternate Process 6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2052300" y="7766566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33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hevron 9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41065" y="4114800"/>
            <a:ext cx="2174040" cy="3224212"/>
          </a:xfrm>
          <a:prstGeom prst="rect">
            <a:avLst/>
          </a:prstGeom>
        </p:spPr>
      </p:pic>
      <p:sp>
        <p:nvSpPr>
          <p:cNvPr id="2" name="Curved Right Arrow 1"/>
          <p:cNvSpPr/>
          <p:nvPr/>
        </p:nvSpPr>
        <p:spPr>
          <a:xfrm>
            <a:off x="149225" y="6464487"/>
            <a:ext cx="895350" cy="1814751"/>
          </a:xfrm>
          <a:prstGeom prst="curvedRigh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-44450" y="3004079"/>
            <a:ext cx="13716000" cy="45719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773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537097" y="1429761"/>
            <a:ext cx="10134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5">
                    <a:lumMod val="90000"/>
                    <a:lumOff val="10000"/>
                  </a:schemeClr>
                </a:solidFill>
              </a:rPr>
              <a:t>Heating and cooling load</a:t>
            </a:r>
          </a:p>
        </p:txBody>
      </p:sp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2997084"/>
              </p:ext>
            </p:extLst>
          </p:nvPr>
        </p:nvGraphicFramePr>
        <p:xfrm>
          <a:off x="1270000" y="4114800"/>
          <a:ext cx="7848600" cy="2667000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3912478"/>
                <a:gridCol w="3936122"/>
              </a:tblGrid>
              <a:tr h="8890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4236720" algn="l"/>
                        </a:tabLst>
                      </a:pPr>
                      <a:r>
                        <a:rPr lang="en-US" sz="2400" b="1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Total heating loads</a:t>
                      </a:r>
                      <a:endParaRPr lang="en-US" sz="2400" b="1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4236720" algn="l"/>
                        </a:tabLst>
                      </a:pPr>
                      <a:r>
                        <a:rPr lang="en-US" sz="2400" b="1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263.40Kw</a:t>
                      </a:r>
                      <a:endParaRPr lang="en-US" sz="2400" b="1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8890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4236720" algn="l"/>
                        </a:tabLst>
                      </a:pPr>
                      <a:r>
                        <a:rPr lang="en-US" sz="2400" b="1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Total cooling loads</a:t>
                      </a:r>
                      <a:endParaRPr lang="en-US" sz="2400" b="1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4236720" algn="l"/>
                        </a:tabLst>
                      </a:pPr>
                      <a:r>
                        <a:rPr lang="en-US" sz="2400" b="1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 461.39Kw</a:t>
                      </a:r>
                      <a:endParaRPr lang="en-US" sz="2400" b="1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8890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4236720" algn="l"/>
                        </a:tabLst>
                      </a:pPr>
                      <a:r>
                        <a:rPr lang="en-US" sz="2400" b="1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Total consumption</a:t>
                      </a:r>
                      <a:endParaRPr lang="en-US" sz="2400" b="1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4236720" algn="l"/>
                        </a:tabLst>
                      </a:pPr>
                      <a:r>
                        <a:rPr lang="en-US" sz="2400" b="1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133.59Kwh/m2</a:t>
                      </a:r>
                      <a:endParaRPr lang="en-US" sz="2400" b="1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Flowchart: Alternate Process 5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2052300" y="7766566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37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hevron 8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مربع نص 2"/>
          <p:cNvSpPr txBox="1"/>
          <p:nvPr/>
        </p:nvSpPr>
        <p:spPr>
          <a:xfrm>
            <a:off x="279400" y="660320"/>
            <a:ext cx="10363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5">
                    <a:lumMod val="90000"/>
                    <a:lumOff val="10000"/>
                  </a:schemeClr>
                </a:solidFill>
              </a:rPr>
              <a:t>Environmental analysis and design</a:t>
            </a:r>
          </a:p>
        </p:txBody>
      </p:sp>
      <p:sp>
        <p:nvSpPr>
          <p:cNvPr id="15" name="Rectangle 14"/>
          <p:cNvSpPr/>
          <p:nvPr/>
        </p:nvSpPr>
        <p:spPr>
          <a:xfrm>
            <a:off x="-44450" y="3004079"/>
            <a:ext cx="13716000" cy="45719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41065" y="4114800"/>
            <a:ext cx="2174040" cy="3224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14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  <p:sp>
        <p:nvSpPr>
          <p:cNvPr id="4" name="شكل بيضاوي 3"/>
          <p:cNvSpPr/>
          <p:nvPr/>
        </p:nvSpPr>
        <p:spPr>
          <a:xfrm>
            <a:off x="3786873" y="3174978"/>
            <a:ext cx="2199202" cy="2088232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  <p:txBody>
          <a:bodyPr lIns="89047" tIns="44523" rIns="89047" bIns="44523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17" b="1" i="0" u="sng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دائرة مجوفة 4"/>
          <p:cNvSpPr/>
          <p:nvPr/>
        </p:nvSpPr>
        <p:spPr>
          <a:xfrm>
            <a:off x="3664785" y="2994955"/>
            <a:ext cx="2321292" cy="2376264"/>
          </a:xfrm>
          <a:prstGeom prst="donut">
            <a:avLst>
              <a:gd name="adj" fmla="val 9582"/>
            </a:avLst>
          </a:prstGeom>
          <a:solidFill>
            <a:srgbClr val="FEF200"/>
          </a:solidFill>
          <a:ln w="12700" cap="flat" cmpd="sng" algn="ctr">
            <a:solidFill>
              <a:sysClr val="window" lastClr="FFFFFF">
                <a:lumMod val="85000"/>
              </a:sysClr>
            </a:solidFill>
            <a:prstDash val="solid"/>
            <a:miter lim="800000"/>
          </a:ln>
          <a:effectLst/>
        </p:spPr>
        <p:txBody>
          <a:bodyPr lIns="89047" tIns="44523" rIns="89047" bIns="44523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58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قوس 5"/>
          <p:cNvSpPr/>
          <p:nvPr/>
        </p:nvSpPr>
        <p:spPr>
          <a:xfrm rot="4117342">
            <a:off x="2601986" y="2436966"/>
            <a:ext cx="4030147" cy="3521338"/>
          </a:xfrm>
          <a:prstGeom prst="arc">
            <a:avLst>
              <a:gd name="adj1" fmla="val 13388289"/>
              <a:gd name="adj2" fmla="val 179562"/>
            </a:avLst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89047" tIns="44523" rIns="89047" bIns="44523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58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7" name="مجموعة 6"/>
          <p:cNvGrpSpPr/>
          <p:nvPr/>
        </p:nvGrpSpPr>
        <p:grpSpPr>
          <a:xfrm>
            <a:off x="7234449" y="1207028"/>
            <a:ext cx="2629864" cy="747614"/>
            <a:chOff x="4644008" y="1325228"/>
            <a:chExt cx="2520280" cy="771624"/>
          </a:xfrm>
          <a:solidFill>
            <a:sysClr val="window" lastClr="FFFFFF">
              <a:lumMod val="75000"/>
            </a:sysClr>
          </a:solidFill>
        </p:grpSpPr>
        <p:sp>
          <p:nvSpPr>
            <p:cNvPr id="8" name="وسيلة شرح خطية 2 (بلا حدود)‏ 7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47894"/>
                <a:gd name="adj2" fmla="val -6"/>
                <a:gd name="adj3" fmla="val 49976"/>
                <a:gd name="adj4" fmla="val -19389"/>
                <a:gd name="adj5" fmla="val 200365"/>
                <a:gd name="adj6" fmla="val -60087"/>
              </a:avLst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مستطيل 8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0" name="مربع نص 9"/>
          <p:cNvSpPr txBox="1"/>
          <p:nvPr/>
        </p:nvSpPr>
        <p:spPr>
          <a:xfrm>
            <a:off x="6991113" y="1330491"/>
            <a:ext cx="2996378" cy="449566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37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Introduction</a:t>
            </a:r>
          </a:p>
        </p:txBody>
      </p:sp>
      <p:grpSp>
        <p:nvGrpSpPr>
          <p:cNvPr id="11" name="مجموعة 10"/>
          <p:cNvGrpSpPr/>
          <p:nvPr/>
        </p:nvGrpSpPr>
        <p:grpSpPr>
          <a:xfrm>
            <a:off x="7234449" y="2213183"/>
            <a:ext cx="2629864" cy="781771"/>
            <a:chOff x="4644008" y="1325228"/>
            <a:chExt cx="2520280" cy="771624"/>
          </a:xfrm>
          <a:solidFill>
            <a:schemeClr val="bg1"/>
          </a:solidFill>
        </p:grpSpPr>
        <p:sp>
          <p:nvSpPr>
            <p:cNvPr id="12" name="وسيلة شرح خطية 2 (بلا حدود)‏ 11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18750"/>
                <a:gd name="adj2" fmla="val -1196"/>
                <a:gd name="adj3" fmla="val 18750"/>
                <a:gd name="adj4" fmla="val -16667"/>
                <a:gd name="adj5" fmla="val 94155"/>
                <a:gd name="adj6" fmla="val -47348"/>
              </a:avLst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مستطيل 12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4" name="مربع نص 13"/>
          <p:cNvSpPr txBox="1"/>
          <p:nvPr/>
        </p:nvSpPr>
        <p:spPr>
          <a:xfrm>
            <a:off x="7141617" y="2361458"/>
            <a:ext cx="2722696" cy="449566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37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Site Analysis</a:t>
            </a:r>
          </a:p>
        </p:txBody>
      </p:sp>
      <p:sp>
        <p:nvSpPr>
          <p:cNvPr id="15" name="مستطيل 14"/>
          <p:cNvSpPr/>
          <p:nvPr/>
        </p:nvSpPr>
        <p:spPr>
          <a:xfrm>
            <a:off x="7234449" y="3169350"/>
            <a:ext cx="2629864" cy="77162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89047" tIns="44523" rIns="89047" bIns="44523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37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Architectural Aspect</a:t>
            </a:r>
          </a:p>
        </p:txBody>
      </p:sp>
      <p:grpSp>
        <p:nvGrpSpPr>
          <p:cNvPr id="16" name="مجموعة 15"/>
          <p:cNvGrpSpPr/>
          <p:nvPr/>
        </p:nvGrpSpPr>
        <p:grpSpPr>
          <a:xfrm>
            <a:off x="7218127" y="4160860"/>
            <a:ext cx="2646185" cy="882383"/>
            <a:chOff x="4644008" y="1325228"/>
            <a:chExt cx="2520280" cy="771624"/>
          </a:xfrm>
          <a:solidFill>
            <a:schemeClr val="bg1"/>
          </a:solidFill>
        </p:grpSpPr>
        <p:sp>
          <p:nvSpPr>
            <p:cNvPr id="17" name="وسيلة شرح خطية 2 (بلا حدود)‏ 16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35404"/>
                <a:gd name="adj2" fmla="val -6"/>
                <a:gd name="adj3" fmla="val 35404"/>
                <a:gd name="adj4" fmla="val -14120"/>
                <a:gd name="adj5" fmla="val 5977"/>
                <a:gd name="adj6" fmla="val -27994"/>
              </a:avLst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مستطيل 17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337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Environmental Aspect</a:t>
              </a:r>
            </a:p>
          </p:txBody>
        </p:sp>
      </p:grpSp>
      <p:grpSp>
        <p:nvGrpSpPr>
          <p:cNvPr id="19" name="مجموعة 18"/>
          <p:cNvGrpSpPr/>
          <p:nvPr/>
        </p:nvGrpSpPr>
        <p:grpSpPr>
          <a:xfrm>
            <a:off x="7218127" y="5180581"/>
            <a:ext cx="2629855" cy="771084"/>
            <a:chOff x="4644008" y="1325228"/>
            <a:chExt cx="2520280" cy="771624"/>
          </a:xfrm>
          <a:solidFill>
            <a:schemeClr val="bg1"/>
          </a:solidFill>
        </p:grpSpPr>
        <p:sp>
          <p:nvSpPr>
            <p:cNvPr id="20" name="وسيلة شرح خطية 2 (بلا حدود)‏ 19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18750"/>
                <a:gd name="adj2" fmla="val -1196"/>
                <a:gd name="adj3" fmla="val 20832"/>
                <a:gd name="adj4" fmla="val -14923"/>
                <a:gd name="adj5" fmla="val -36763"/>
                <a:gd name="adj6" fmla="val -32084"/>
              </a:avLst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مستطيل 20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337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Structural Aspect</a:t>
              </a:r>
            </a:p>
          </p:txBody>
        </p:sp>
      </p:grpSp>
      <p:grpSp>
        <p:nvGrpSpPr>
          <p:cNvPr id="22" name="مجموعة 21"/>
          <p:cNvGrpSpPr/>
          <p:nvPr/>
        </p:nvGrpSpPr>
        <p:grpSpPr>
          <a:xfrm>
            <a:off x="7234448" y="6123812"/>
            <a:ext cx="2629863" cy="823023"/>
            <a:chOff x="4644008" y="1325228"/>
            <a:chExt cx="2520280" cy="771624"/>
          </a:xfrm>
          <a:solidFill>
            <a:schemeClr val="bg1"/>
          </a:solidFill>
        </p:grpSpPr>
        <p:sp>
          <p:nvSpPr>
            <p:cNvPr id="23" name="وسيلة شرح خطية 2 (بلا حدود)‏ 22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20832"/>
                <a:gd name="adj2" fmla="val -1196"/>
                <a:gd name="adj3" fmla="val 18750"/>
                <a:gd name="adj4" fmla="val -18878"/>
                <a:gd name="adj5" fmla="val -81041"/>
                <a:gd name="adj6" fmla="val -40667"/>
              </a:avLst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مستطيل 23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6" name="وسيلة شرح خطية 2 (بلا حدود)‏ 25"/>
          <p:cNvSpPr/>
          <p:nvPr/>
        </p:nvSpPr>
        <p:spPr>
          <a:xfrm>
            <a:off x="7327295" y="3443836"/>
            <a:ext cx="2660195" cy="720080"/>
          </a:xfrm>
          <a:prstGeom prst="callout2">
            <a:avLst>
              <a:gd name="adj1" fmla="val 45578"/>
              <a:gd name="adj2" fmla="val -2765"/>
              <a:gd name="adj3" fmla="val 48862"/>
              <a:gd name="adj4" fmla="val -21555"/>
              <a:gd name="adj5" fmla="val 19670"/>
              <a:gd name="adj6" fmla="val -38027"/>
            </a:avLst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58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Slide Number Placeholder 1">
            <a:extLst>
              <a:ext uri="{FF2B5EF4-FFF2-40B4-BE49-F238E27FC236}">
                <a16:creationId xmlns:a16="http://schemas.microsoft.com/office/drawing/2014/main" xmlns="" id="{0CA525AB-7D00-40B5-9CCA-5F49D8B7C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004800" y="8458200"/>
            <a:ext cx="2743200" cy="5175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7EB09B-0D90-49AE-B553-8E9E57B8D32A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grpSp>
        <p:nvGrpSpPr>
          <p:cNvPr id="28" name="مجموعة 43"/>
          <p:cNvGrpSpPr/>
          <p:nvPr/>
        </p:nvGrpSpPr>
        <p:grpSpPr>
          <a:xfrm>
            <a:off x="7218128" y="7078218"/>
            <a:ext cx="2629854" cy="771624"/>
            <a:chOff x="4644008" y="1325228"/>
            <a:chExt cx="2520280" cy="771624"/>
          </a:xfrm>
          <a:solidFill>
            <a:schemeClr val="bg1"/>
          </a:solidFill>
        </p:grpSpPr>
        <p:sp>
          <p:nvSpPr>
            <p:cNvPr id="29" name="وسيلة شرح خطية 2 (بلا حدود)‏ 44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20832"/>
                <a:gd name="adj2" fmla="val -1196"/>
                <a:gd name="adj3" fmla="val 18750"/>
                <a:gd name="adj4" fmla="val -18878"/>
                <a:gd name="adj5" fmla="val -162614"/>
                <a:gd name="adj6" fmla="val -55233"/>
              </a:avLst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" name="مستطيل 45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1" name="Rectangle 46"/>
          <p:cNvSpPr/>
          <p:nvPr/>
        </p:nvSpPr>
        <p:spPr>
          <a:xfrm>
            <a:off x="6742635" y="6202839"/>
            <a:ext cx="35971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Electro-Mechanical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Aspect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2" name="Oval 47"/>
          <p:cNvSpPr/>
          <p:nvPr/>
        </p:nvSpPr>
        <p:spPr>
          <a:xfrm>
            <a:off x="3447391" y="2994954"/>
            <a:ext cx="2756079" cy="2374264"/>
          </a:xfrm>
          <a:prstGeom prst="ellipse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sng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95000"/>
                    <a:lumOff val="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CONTENT</a:t>
            </a:r>
            <a:endParaRPr kumimoji="0" lang="en-US" sz="3200" b="0" i="0" u="sng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95000"/>
                  <a:lumOff val="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Flowchart: Alternate Process 32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12016457" y="769582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3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 flipV="1">
            <a:off x="1117599" y="8814276"/>
            <a:ext cx="14778591" cy="45719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12710966" y="152399"/>
            <a:ext cx="45719" cy="8924479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7" y="6590343"/>
            <a:ext cx="2434239" cy="2300107"/>
          </a:xfrm>
          <a:prstGeom prst="rect">
            <a:avLst/>
          </a:prstGeom>
        </p:spPr>
      </p:pic>
      <p:sp>
        <p:nvSpPr>
          <p:cNvPr id="39" name="Rectangle 38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Chevron 39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مستطيل 24"/>
          <p:cNvSpPr/>
          <p:nvPr/>
        </p:nvSpPr>
        <p:spPr>
          <a:xfrm>
            <a:off x="7218128" y="7249727"/>
            <a:ext cx="2537017" cy="809215"/>
          </a:xfrm>
          <a:prstGeom prst="rect">
            <a:avLst/>
          </a:prstGeom>
        </p:spPr>
        <p:txBody>
          <a:bodyPr wrap="none" lIns="89047" tIns="44523" rIns="89047" bIns="44523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37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Quantity surveying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37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18319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508000" y="1447800"/>
            <a:ext cx="10134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5">
                    <a:lumMod val="90000"/>
                    <a:lumOff val="10000"/>
                  </a:schemeClr>
                </a:solidFill>
              </a:rPr>
              <a:t>Design builder baseline comparison</a:t>
            </a:r>
          </a:p>
        </p:txBody>
      </p:sp>
      <p:pic>
        <p:nvPicPr>
          <p:cNvPr id="5" name="image897.pn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0" y="-5834"/>
            <a:ext cx="15900400" cy="9144000"/>
          </a:xfrm>
          <a:prstGeom prst="rect">
            <a:avLst/>
          </a:prstGeom>
          <a:ln/>
        </p:spPr>
      </p:pic>
      <p:sp>
        <p:nvSpPr>
          <p:cNvPr id="6" name="مربع نص 5"/>
          <p:cNvSpPr txBox="1"/>
          <p:nvPr/>
        </p:nvSpPr>
        <p:spPr>
          <a:xfrm>
            <a:off x="12852400" y="6172200"/>
            <a:ext cx="3581400" cy="707886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5"/>
                </a:solidFill>
              </a:rPr>
              <a:t>The percentage of saving is 50.62 % in Scenario number </a:t>
            </a:r>
            <a:r>
              <a:rPr lang="en-US" sz="2000" b="1" dirty="0" smtClean="0">
                <a:solidFill>
                  <a:schemeClr val="accent5"/>
                </a:solidFill>
              </a:rPr>
              <a:t>4.</a:t>
            </a:r>
            <a:endParaRPr lang="en-US" sz="2000" b="1" dirty="0">
              <a:solidFill>
                <a:schemeClr val="accent5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7" name="Flowchart: Alternate Process 6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2052300" y="7766566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34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-44450" y="3004079"/>
            <a:ext cx="13716000" cy="45719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cxnSp>
        <p:nvCxnSpPr>
          <p:cNvPr id="18" name="Elbow Connector 17"/>
          <p:cNvCxnSpPr/>
          <p:nvPr/>
        </p:nvCxnSpPr>
        <p:spPr>
          <a:xfrm>
            <a:off x="6375400" y="3886200"/>
            <a:ext cx="5638800" cy="1219200"/>
          </a:xfrm>
          <a:prstGeom prst="bentConnector3">
            <a:avLst/>
          </a:prstGeom>
          <a:ln w="57150">
            <a:solidFill>
              <a:srgbClr val="FEF2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مربع نص 2"/>
          <p:cNvSpPr txBox="1"/>
          <p:nvPr/>
        </p:nvSpPr>
        <p:spPr>
          <a:xfrm>
            <a:off x="279400" y="660320"/>
            <a:ext cx="10363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5">
                    <a:lumMod val="90000"/>
                    <a:lumOff val="10000"/>
                  </a:schemeClr>
                </a:solidFill>
              </a:rPr>
              <a:t>Environmental analysis and design</a:t>
            </a:r>
          </a:p>
        </p:txBody>
      </p:sp>
    </p:spTree>
    <p:extLst>
      <p:ext uri="{BB962C8B-B14F-4D97-AF65-F5344CB8AC3E}">
        <p14:creationId xmlns:p14="http://schemas.microsoft.com/office/powerpoint/2010/main" val="3888315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457468" y="572677"/>
            <a:ext cx="10363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5">
                    <a:lumMod val="90000"/>
                    <a:lumOff val="10000"/>
                  </a:schemeClr>
                </a:solidFill>
              </a:rPr>
              <a:t>Environmental analysis and design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595466" y="1299032"/>
            <a:ext cx="5187682" cy="1495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b="1" dirty="0">
                <a:solidFill>
                  <a:schemeClr val="accent5">
                    <a:lumMod val="90000"/>
                    <a:lumOff val="10000"/>
                  </a:schemeClr>
                </a:solidFill>
              </a:rPr>
              <a:t>Thermal analysis and comfort</a:t>
            </a:r>
            <a:r>
              <a:rPr lang="en-US" sz="4800" b="1" dirty="0">
                <a:solidFill>
                  <a:schemeClr val="accent5">
                    <a:lumMod val="90000"/>
                    <a:lumOff val="10000"/>
                  </a:schemeClr>
                </a:solidFill>
              </a:rPr>
              <a:t/>
            </a:r>
            <a:br>
              <a:rPr lang="en-US" sz="4800" b="1" dirty="0">
                <a:solidFill>
                  <a:schemeClr val="accent5">
                    <a:lumMod val="90000"/>
                    <a:lumOff val="10000"/>
                  </a:schemeClr>
                </a:solidFill>
              </a:rPr>
            </a:br>
            <a:endParaRPr lang="en-US" sz="4800" b="1" dirty="0">
              <a:solidFill>
                <a:schemeClr val="accent5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1346560" y="8546538"/>
            <a:ext cx="3962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5"/>
                </a:solidFill>
              </a:rPr>
              <a:t>U-value </a:t>
            </a:r>
            <a:r>
              <a:rPr lang="en-US" sz="2400" b="1" dirty="0" smtClean="0">
                <a:solidFill>
                  <a:schemeClr val="accent5"/>
                </a:solidFill>
              </a:rPr>
              <a:t>=.</a:t>
            </a:r>
            <a:r>
              <a:rPr lang="en-US" sz="2400" b="1" dirty="0">
                <a:solidFill>
                  <a:schemeClr val="accent5"/>
                </a:solidFill>
              </a:rPr>
              <a:t>459(w/m^2.k).</a:t>
            </a:r>
          </a:p>
          <a:p>
            <a:r>
              <a:rPr lang="en-US" sz="2000" b="1" dirty="0">
                <a:solidFill>
                  <a:schemeClr val="accent5"/>
                </a:solidFill>
              </a:rPr>
              <a:t/>
            </a:r>
            <a:br>
              <a:rPr lang="en-US" sz="2000" b="1" dirty="0">
                <a:solidFill>
                  <a:schemeClr val="accent5"/>
                </a:solidFill>
              </a:rPr>
            </a:br>
            <a:endParaRPr lang="en-US" sz="2000" b="1" dirty="0">
              <a:solidFill>
                <a:schemeClr val="accent5"/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889000" y="3314701"/>
            <a:ext cx="4381680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b="1" dirty="0" smtClean="0">
                <a:solidFill>
                  <a:schemeClr val="accent5"/>
                </a:solidFill>
              </a:rPr>
              <a:t>Roof  with insulation material </a:t>
            </a:r>
            <a:r>
              <a:rPr lang="en-US" sz="2400" b="1" dirty="0">
                <a:solidFill>
                  <a:schemeClr val="accent5"/>
                </a:solidFill>
              </a:rPr>
              <a:t/>
            </a:r>
            <a:br>
              <a:rPr lang="en-US" sz="2400" b="1" dirty="0">
                <a:solidFill>
                  <a:schemeClr val="accent5"/>
                </a:solidFill>
              </a:rPr>
            </a:br>
            <a:endParaRPr lang="en-US" sz="2400" b="1" dirty="0">
              <a:solidFill>
                <a:schemeClr val="accent5"/>
              </a:solidFill>
            </a:endParaRPr>
          </a:p>
        </p:txBody>
      </p:sp>
      <p:pic>
        <p:nvPicPr>
          <p:cNvPr id="8" name="image911.pn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582766" y="3886200"/>
            <a:ext cx="4726194" cy="4660338"/>
          </a:xfrm>
          <a:prstGeom prst="rect">
            <a:avLst/>
          </a:prstGeom>
          <a:ln>
            <a:solidFill>
              <a:schemeClr val="tx2">
                <a:lumMod val="90000"/>
                <a:lumOff val="10000"/>
              </a:schemeClr>
            </a:solidFill>
          </a:ln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9380" y="3888679"/>
            <a:ext cx="4648200" cy="4657859"/>
          </a:xfrm>
          <a:prstGeom prst="rect">
            <a:avLst/>
          </a:prstGeom>
          <a:noFill/>
          <a:ln w="9525">
            <a:solidFill>
              <a:schemeClr val="tx2">
                <a:lumMod val="90000"/>
                <a:lumOff val="1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مربع نص 10"/>
          <p:cNvSpPr txBox="1"/>
          <p:nvPr/>
        </p:nvSpPr>
        <p:spPr>
          <a:xfrm>
            <a:off x="6773302" y="3326465"/>
            <a:ext cx="4250478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b="1" dirty="0" smtClean="0">
                <a:solidFill>
                  <a:schemeClr val="accent5"/>
                </a:solidFill>
              </a:rPr>
              <a:t>Wall with insulation material </a:t>
            </a:r>
            <a:r>
              <a:rPr lang="en-US" sz="2400" b="1" dirty="0">
                <a:solidFill>
                  <a:schemeClr val="accent5"/>
                </a:solidFill>
              </a:rPr>
              <a:t/>
            </a:r>
            <a:br>
              <a:rPr lang="en-US" sz="2400" b="1" dirty="0">
                <a:solidFill>
                  <a:schemeClr val="accent5"/>
                </a:solidFill>
              </a:rPr>
            </a:br>
            <a:endParaRPr lang="en-US" sz="2400" b="1" dirty="0">
              <a:solidFill>
                <a:schemeClr val="accent5"/>
              </a:solidFill>
            </a:endParaRPr>
          </a:p>
        </p:txBody>
      </p:sp>
      <p:pic>
        <p:nvPicPr>
          <p:cNvPr id="13" name="image947.png"/>
          <p:cNvPicPr/>
          <p:nvPr/>
        </p:nvPicPr>
        <p:blipFill>
          <a:blip r:embed="rId5"/>
          <a:srcRect/>
          <a:stretch>
            <a:fillRect/>
          </a:stretch>
        </p:blipFill>
        <p:spPr>
          <a:xfrm>
            <a:off x="11938000" y="4800600"/>
            <a:ext cx="3962400" cy="704182"/>
          </a:xfrm>
          <a:prstGeom prst="rect">
            <a:avLst/>
          </a:prstGeom>
          <a:ln>
            <a:solidFill>
              <a:schemeClr val="tx2">
                <a:lumMod val="90000"/>
                <a:lumOff val="10000"/>
              </a:schemeClr>
            </a:solidFill>
          </a:ln>
        </p:spPr>
      </p:pic>
      <p:sp>
        <p:nvSpPr>
          <p:cNvPr id="15" name="مربع نص 14"/>
          <p:cNvSpPr txBox="1"/>
          <p:nvPr/>
        </p:nvSpPr>
        <p:spPr>
          <a:xfrm>
            <a:off x="12755807" y="4081307"/>
            <a:ext cx="3698385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b="1" dirty="0" smtClean="0">
                <a:solidFill>
                  <a:schemeClr val="accent5"/>
                </a:solidFill>
              </a:rPr>
              <a:t>Double </a:t>
            </a:r>
            <a:r>
              <a:rPr lang="en-US" sz="2400" b="1" dirty="0">
                <a:solidFill>
                  <a:schemeClr val="accent5"/>
                </a:solidFill>
              </a:rPr>
              <a:t>glazing </a:t>
            </a:r>
            <a:endParaRPr lang="en-US" sz="2400" dirty="0">
              <a:solidFill>
                <a:schemeClr val="accent5"/>
              </a:solidFill>
            </a:endParaRPr>
          </a:p>
        </p:txBody>
      </p:sp>
      <p:sp>
        <p:nvSpPr>
          <p:cNvPr id="14" name="Flowchart: Alternate Process 13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2052300" y="7766566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36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Chevron 18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-44450" y="3004079"/>
            <a:ext cx="13716000" cy="45719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25" name="مربع نص 5"/>
          <p:cNvSpPr txBox="1"/>
          <p:nvPr/>
        </p:nvSpPr>
        <p:spPr>
          <a:xfrm>
            <a:off x="6909250" y="8546538"/>
            <a:ext cx="3962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5"/>
                </a:solidFill>
              </a:rPr>
              <a:t>U-value </a:t>
            </a:r>
            <a:r>
              <a:rPr lang="en-US" sz="2400" b="1" dirty="0" smtClean="0">
                <a:solidFill>
                  <a:schemeClr val="accent5"/>
                </a:solidFill>
              </a:rPr>
              <a:t>=.</a:t>
            </a:r>
            <a:r>
              <a:rPr lang="en-US" sz="2000" b="1" dirty="0" smtClean="0">
                <a:solidFill>
                  <a:srgbClr val="0C0C0C"/>
                </a:solidFill>
              </a:rPr>
              <a:t> </a:t>
            </a:r>
            <a:r>
              <a:rPr lang="en-US" sz="2400" b="1" dirty="0" smtClean="0">
                <a:solidFill>
                  <a:srgbClr val="0C0C0C"/>
                </a:solidFill>
              </a:rPr>
              <a:t>375 </a:t>
            </a:r>
            <a:r>
              <a:rPr lang="en-US" sz="2400" b="1" dirty="0" smtClean="0">
                <a:solidFill>
                  <a:schemeClr val="accent5"/>
                </a:solidFill>
              </a:rPr>
              <a:t>(</a:t>
            </a:r>
            <a:r>
              <a:rPr lang="en-US" sz="2400" b="1" dirty="0">
                <a:solidFill>
                  <a:schemeClr val="accent5"/>
                </a:solidFill>
              </a:rPr>
              <a:t>w/m^2.k).</a:t>
            </a:r>
          </a:p>
          <a:p>
            <a:r>
              <a:rPr lang="en-US" sz="2000" b="1" dirty="0">
                <a:solidFill>
                  <a:schemeClr val="accent5"/>
                </a:solidFill>
              </a:rPr>
              <a:t/>
            </a:r>
            <a:br>
              <a:rPr lang="en-US" sz="2000" b="1" dirty="0">
                <a:solidFill>
                  <a:schemeClr val="accent5"/>
                </a:solidFill>
              </a:rPr>
            </a:br>
            <a:endParaRPr lang="en-US" sz="2000" b="1" dirty="0">
              <a:solidFill>
                <a:schemeClr val="accent5"/>
              </a:solidFill>
            </a:endParaRPr>
          </a:p>
        </p:txBody>
      </p:sp>
      <p:sp>
        <p:nvSpPr>
          <p:cNvPr id="26" name="مربع نص 5"/>
          <p:cNvSpPr txBox="1"/>
          <p:nvPr/>
        </p:nvSpPr>
        <p:spPr>
          <a:xfrm>
            <a:off x="12094915" y="5558456"/>
            <a:ext cx="3962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5"/>
                </a:solidFill>
              </a:rPr>
              <a:t>U-value </a:t>
            </a:r>
            <a:r>
              <a:rPr lang="en-US" sz="2400" b="1" dirty="0" smtClean="0">
                <a:solidFill>
                  <a:schemeClr val="accent5"/>
                </a:solidFill>
              </a:rPr>
              <a:t>= 2.185 </a:t>
            </a:r>
            <a:r>
              <a:rPr lang="en-US" sz="2400" b="1" dirty="0">
                <a:solidFill>
                  <a:schemeClr val="accent5"/>
                </a:solidFill>
              </a:rPr>
              <a:t>( (w/m^2.k).</a:t>
            </a:r>
          </a:p>
          <a:p>
            <a:r>
              <a:rPr lang="en-US" sz="2000" b="1" dirty="0">
                <a:solidFill>
                  <a:schemeClr val="accent5"/>
                </a:solidFill>
              </a:rPr>
              <a:t/>
            </a:r>
            <a:br>
              <a:rPr lang="en-US" sz="2000" b="1" dirty="0">
                <a:solidFill>
                  <a:schemeClr val="accent5"/>
                </a:solidFill>
              </a:rPr>
            </a:br>
            <a:endParaRPr lang="en-US" sz="2000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6227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909800" y="84582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43</a:t>
            </a:r>
            <a:endParaRPr lang="en-US" dirty="0"/>
          </a:p>
        </p:txBody>
      </p:sp>
      <p:sp>
        <p:nvSpPr>
          <p:cNvPr id="6" name="Flowchart: Alternate Process 5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2052300" y="7766566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28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5864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909800" y="84582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45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5903913"/>
            <a:ext cx="3352800" cy="3240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Flowchart: Alternate Process 6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2052300" y="7766566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30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0279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909800" y="84582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39</a:t>
            </a:r>
            <a:endParaRPr lang="en-US" dirty="0"/>
          </a:p>
        </p:txBody>
      </p:sp>
      <p:sp>
        <p:nvSpPr>
          <p:cNvPr id="4" name="Flowchart: Alternate Process 3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2052300" y="7766566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32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593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909800" y="84582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40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63"/>
          <a:stretch/>
        </p:blipFill>
        <p:spPr bwMode="auto">
          <a:xfrm>
            <a:off x="965200" y="2590800"/>
            <a:ext cx="6577527" cy="2438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0014" y="5867400"/>
            <a:ext cx="6858000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6768" y="4343400"/>
            <a:ext cx="5550811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7"/>
          <a:stretch/>
        </p:blipFill>
        <p:spPr bwMode="auto">
          <a:xfrm>
            <a:off x="13728521" y="-1"/>
            <a:ext cx="2236979" cy="3657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Flowchart: Alternate Process 7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2052300" y="7766566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35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1868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508001" y="1333500"/>
            <a:ext cx="10134600" cy="574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b="1" dirty="0">
                <a:solidFill>
                  <a:schemeClr val="accent5">
                    <a:lumMod val="90000"/>
                    <a:lumOff val="10000"/>
                  </a:schemeClr>
                </a:solidFill>
              </a:rPr>
              <a:t>CFD analysis and design</a:t>
            </a:r>
          </a:p>
        </p:txBody>
      </p:sp>
      <p:sp>
        <p:nvSpPr>
          <p:cNvPr id="6" name="TextBox 12">
            <a:extLst>
              <a:ext uri="{FF2B5EF4-FFF2-40B4-BE49-F238E27FC236}">
                <a16:creationId xmlns="" xmlns:a16="http://schemas.microsoft.com/office/drawing/2014/main" id="{B4EA9DC8-0362-4E49-9D95-E5E01F78E5E7}"/>
              </a:ext>
            </a:extLst>
          </p:cNvPr>
          <p:cNvSpPr txBox="1"/>
          <p:nvPr/>
        </p:nvSpPr>
        <p:spPr>
          <a:xfrm>
            <a:off x="1650820" y="3262711"/>
            <a:ext cx="2552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5">
                    <a:lumMod val="90000"/>
                    <a:lumOff val="10000"/>
                  </a:schemeClr>
                </a:solidFill>
              </a:rPr>
              <a:t>Exterior CFD</a:t>
            </a:r>
          </a:p>
        </p:txBody>
      </p:sp>
      <p:pic>
        <p:nvPicPr>
          <p:cNvPr id="7" name="image898.pn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469720" y="3810000"/>
            <a:ext cx="4915080" cy="3505200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8" name="TextBox 12">
            <a:extLst>
              <a:ext uri="{FF2B5EF4-FFF2-40B4-BE49-F238E27FC236}">
                <a16:creationId xmlns="" xmlns:a16="http://schemas.microsoft.com/office/drawing/2014/main" id="{B4EA9DC8-0362-4E49-9D95-E5E01F78E5E7}"/>
              </a:ext>
            </a:extLst>
          </p:cNvPr>
          <p:cNvSpPr txBox="1"/>
          <p:nvPr/>
        </p:nvSpPr>
        <p:spPr>
          <a:xfrm>
            <a:off x="7171942" y="3261559"/>
            <a:ext cx="20386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5"/>
                </a:solidFill>
              </a:rPr>
              <a:t>Interior CFD</a:t>
            </a:r>
          </a:p>
        </p:txBody>
      </p:sp>
      <p:pic>
        <p:nvPicPr>
          <p:cNvPr id="9" name="image881.png"/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5765800" y="3810000"/>
            <a:ext cx="5410200" cy="3505200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100" y="7328079"/>
            <a:ext cx="1064895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Flowchart: Alternate Process 9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2052300" y="7766566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38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hevron 12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مربع نص 2"/>
          <p:cNvSpPr txBox="1"/>
          <p:nvPr/>
        </p:nvSpPr>
        <p:spPr>
          <a:xfrm>
            <a:off x="279400" y="660320"/>
            <a:ext cx="10363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5">
                    <a:lumMod val="90000"/>
                    <a:lumOff val="10000"/>
                  </a:schemeClr>
                </a:solidFill>
              </a:rPr>
              <a:t>Environmental analysis and design</a:t>
            </a:r>
          </a:p>
        </p:txBody>
      </p:sp>
      <p:sp>
        <p:nvSpPr>
          <p:cNvPr id="19" name="Rectangle 18"/>
          <p:cNvSpPr/>
          <p:nvPr/>
        </p:nvSpPr>
        <p:spPr>
          <a:xfrm>
            <a:off x="-44450" y="3004079"/>
            <a:ext cx="13716000" cy="45719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041065" y="4114800"/>
            <a:ext cx="2174040" cy="3224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307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  <p:sp>
        <p:nvSpPr>
          <p:cNvPr id="32" name="شكل بيضاوي 31"/>
          <p:cNvSpPr/>
          <p:nvPr/>
        </p:nvSpPr>
        <p:spPr>
          <a:xfrm>
            <a:off x="3937379" y="3241369"/>
            <a:ext cx="2199202" cy="2088232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  <p:txBody>
          <a:bodyPr lIns="89047" tIns="44523" rIns="89047" bIns="44523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17" b="1" i="0" u="sng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دائرة مجوفة 32"/>
          <p:cNvSpPr/>
          <p:nvPr/>
        </p:nvSpPr>
        <p:spPr>
          <a:xfrm>
            <a:off x="3815291" y="3061346"/>
            <a:ext cx="2321292" cy="2376264"/>
          </a:xfrm>
          <a:prstGeom prst="donut">
            <a:avLst>
              <a:gd name="adj" fmla="val 9582"/>
            </a:avLst>
          </a:prstGeom>
          <a:solidFill>
            <a:srgbClr val="FEF200"/>
          </a:solidFill>
          <a:ln w="12700" cap="flat" cmpd="sng" algn="ctr">
            <a:solidFill>
              <a:sysClr val="window" lastClr="FFFFFF">
                <a:lumMod val="85000"/>
              </a:sysClr>
            </a:solidFill>
            <a:prstDash val="solid"/>
            <a:miter lim="800000"/>
          </a:ln>
          <a:effectLst/>
        </p:spPr>
        <p:txBody>
          <a:bodyPr lIns="89047" tIns="44523" rIns="89047" bIns="44523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58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4" name="قوس 33"/>
          <p:cNvSpPr/>
          <p:nvPr/>
        </p:nvSpPr>
        <p:spPr>
          <a:xfrm rot="4117342">
            <a:off x="2752492" y="2503357"/>
            <a:ext cx="4030147" cy="3521338"/>
          </a:xfrm>
          <a:prstGeom prst="arc">
            <a:avLst>
              <a:gd name="adj1" fmla="val 13388289"/>
              <a:gd name="adj2" fmla="val 179562"/>
            </a:avLst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89047" tIns="44523" rIns="89047" bIns="44523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58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35" name="مجموعة 34"/>
          <p:cNvGrpSpPr/>
          <p:nvPr/>
        </p:nvGrpSpPr>
        <p:grpSpPr>
          <a:xfrm>
            <a:off x="7384955" y="1273419"/>
            <a:ext cx="2629864" cy="747614"/>
            <a:chOff x="4644008" y="1325228"/>
            <a:chExt cx="2520280" cy="771624"/>
          </a:xfrm>
          <a:solidFill>
            <a:sysClr val="window" lastClr="FFFFFF"/>
          </a:solidFill>
        </p:grpSpPr>
        <p:sp>
          <p:nvSpPr>
            <p:cNvPr id="36" name="وسيلة شرح خطية 2 (بلا حدود)‏ 35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47894"/>
                <a:gd name="adj2" fmla="val -6"/>
                <a:gd name="adj3" fmla="val 49976"/>
                <a:gd name="adj4" fmla="val -19389"/>
                <a:gd name="adj5" fmla="val 200365"/>
                <a:gd name="adj6" fmla="val -60087"/>
              </a:avLst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" name="مستطيل 36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8" name="مربع نص 37"/>
          <p:cNvSpPr txBox="1"/>
          <p:nvPr/>
        </p:nvSpPr>
        <p:spPr>
          <a:xfrm>
            <a:off x="7141619" y="1396882"/>
            <a:ext cx="2996378" cy="449566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37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Introduction</a:t>
            </a:r>
          </a:p>
        </p:txBody>
      </p:sp>
      <p:grpSp>
        <p:nvGrpSpPr>
          <p:cNvPr id="39" name="مجموعة 38"/>
          <p:cNvGrpSpPr/>
          <p:nvPr/>
        </p:nvGrpSpPr>
        <p:grpSpPr>
          <a:xfrm>
            <a:off x="7384955" y="2279574"/>
            <a:ext cx="2629864" cy="781771"/>
            <a:chOff x="4644008" y="1325228"/>
            <a:chExt cx="2520280" cy="771624"/>
          </a:xfrm>
          <a:solidFill>
            <a:schemeClr val="bg1"/>
          </a:solidFill>
        </p:grpSpPr>
        <p:sp>
          <p:nvSpPr>
            <p:cNvPr id="40" name="وسيلة شرح خطية 2 (بلا حدود)‏ 39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18750"/>
                <a:gd name="adj2" fmla="val -1196"/>
                <a:gd name="adj3" fmla="val 18750"/>
                <a:gd name="adj4" fmla="val -16667"/>
                <a:gd name="adj5" fmla="val 94155"/>
                <a:gd name="adj6" fmla="val -47348"/>
              </a:avLst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1" name="مستطيل 40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42" name="مربع نص 41"/>
          <p:cNvSpPr txBox="1"/>
          <p:nvPr/>
        </p:nvSpPr>
        <p:spPr>
          <a:xfrm>
            <a:off x="7292123" y="2427849"/>
            <a:ext cx="2722696" cy="449566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37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Site Analysis</a:t>
            </a:r>
          </a:p>
        </p:txBody>
      </p:sp>
      <p:sp>
        <p:nvSpPr>
          <p:cNvPr id="43" name="مستطيل 42"/>
          <p:cNvSpPr/>
          <p:nvPr/>
        </p:nvSpPr>
        <p:spPr>
          <a:xfrm>
            <a:off x="7384955" y="3235741"/>
            <a:ext cx="2629864" cy="77162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89047" tIns="44523" rIns="89047" bIns="44523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37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Architectural Aspect</a:t>
            </a:r>
          </a:p>
        </p:txBody>
      </p:sp>
      <p:grpSp>
        <p:nvGrpSpPr>
          <p:cNvPr id="44" name="مجموعة 43"/>
          <p:cNvGrpSpPr/>
          <p:nvPr/>
        </p:nvGrpSpPr>
        <p:grpSpPr>
          <a:xfrm>
            <a:off x="7368633" y="4227251"/>
            <a:ext cx="2646185" cy="882383"/>
            <a:chOff x="4644008" y="1325228"/>
            <a:chExt cx="2520280" cy="771624"/>
          </a:xfrm>
          <a:solidFill>
            <a:schemeClr val="bg1"/>
          </a:solidFill>
        </p:grpSpPr>
        <p:sp>
          <p:nvSpPr>
            <p:cNvPr id="45" name="وسيلة شرح خطية 2 (بلا حدود)‏ 44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35404"/>
                <a:gd name="adj2" fmla="val -6"/>
                <a:gd name="adj3" fmla="val 35404"/>
                <a:gd name="adj4" fmla="val -14120"/>
                <a:gd name="adj5" fmla="val 5977"/>
                <a:gd name="adj6" fmla="val -27994"/>
              </a:avLst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6" name="مستطيل 45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337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Environmental Aspect</a:t>
              </a:r>
            </a:p>
          </p:txBody>
        </p:sp>
      </p:grpSp>
      <p:grpSp>
        <p:nvGrpSpPr>
          <p:cNvPr id="47" name="مجموعة 46"/>
          <p:cNvGrpSpPr/>
          <p:nvPr/>
        </p:nvGrpSpPr>
        <p:grpSpPr>
          <a:xfrm>
            <a:off x="7368633" y="5246972"/>
            <a:ext cx="2629855" cy="771084"/>
            <a:chOff x="4644008" y="1325228"/>
            <a:chExt cx="2520280" cy="771624"/>
          </a:xfrm>
          <a:noFill/>
        </p:grpSpPr>
        <p:sp>
          <p:nvSpPr>
            <p:cNvPr id="48" name="وسيلة شرح خطية 2 (بلا حدود)‏ 47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18750"/>
                <a:gd name="adj2" fmla="val -1196"/>
                <a:gd name="adj3" fmla="val 20832"/>
                <a:gd name="adj4" fmla="val -14923"/>
                <a:gd name="adj5" fmla="val -36763"/>
                <a:gd name="adj6" fmla="val -32084"/>
              </a:avLst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9" name="مستطيل 48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337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Structural Aspect</a:t>
              </a:r>
            </a:p>
          </p:txBody>
        </p:sp>
      </p:grpSp>
      <p:grpSp>
        <p:nvGrpSpPr>
          <p:cNvPr id="50" name="مجموعة 49"/>
          <p:cNvGrpSpPr/>
          <p:nvPr/>
        </p:nvGrpSpPr>
        <p:grpSpPr>
          <a:xfrm>
            <a:off x="7384954" y="6190203"/>
            <a:ext cx="2629863" cy="823023"/>
            <a:chOff x="4644008" y="1325228"/>
            <a:chExt cx="2520280" cy="771624"/>
          </a:xfrm>
          <a:solidFill>
            <a:schemeClr val="bg1"/>
          </a:solidFill>
        </p:grpSpPr>
        <p:sp>
          <p:nvSpPr>
            <p:cNvPr id="51" name="وسيلة شرح خطية 2 (بلا حدود)‏ 50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20832"/>
                <a:gd name="adj2" fmla="val -1196"/>
                <a:gd name="adj3" fmla="val 18750"/>
                <a:gd name="adj4" fmla="val -18878"/>
                <a:gd name="adj5" fmla="val -81041"/>
                <a:gd name="adj6" fmla="val -40667"/>
              </a:avLst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2" name="مستطيل 51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54" name="وسيلة شرح خطية 2 (بلا حدود)‏ 53"/>
          <p:cNvSpPr/>
          <p:nvPr/>
        </p:nvSpPr>
        <p:spPr>
          <a:xfrm>
            <a:off x="7477801" y="3510227"/>
            <a:ext cx="2660195" cy="720080"/>
          </a:xfrm>
          <a:prstGeom prst="callout2">
            <a:avLst>
              <a:gd name="adj1" fmla="val 45578"/>
              <a:gd name="adj2" fmla="val -2765"/>
              <a:gd name="adj3" fmla="val 48862"/>
              <a:gd name="adj4" fmla="val -21555"/>
              <a:gd name="adj5" fmla="val 19670"/>
              <a:gd name="adj6" fmla="val -38027"/>
            </a:avLst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58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56" name="مجموعة 43"/>
          <p:cNvGrpSpPr/>
          <p:nvPr/>
        </p:nvGrpSpPr>
        <p:grpSpPr>
          <a:xfrm>
            <a:off x="7368634" y="7144609"/>
            <a:ext cx="2629854" cy="771624"/>
            <a:chOff x="4644008" y="1325228"/>
            <a:chExt cx="2520280" cy="771624"/>
          </a:xfrm>
          <a:solidFill>
            <a:schemeClr val="bg1"/>
          </a:solidFill>
        </p:grpSpPr>
        <p:sp>
          <p:nvSpPr>
            <p:cNvPr id="57" name="وسيلة شرح خطية 2 (بلا حدود)‏ 44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20832"/>
                <a:gd name="adj2" fmla="val -1196"/>
                <a:gd name="adj3" fmla="val 18750"/>
                <a:gd name="adj4" fmla="val -18878"/>
                <a:gd name="adj5" fmla="val -162614"/>
                <a:gd name="adj6" fmla="val -55233"/>
              </a:avLst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8" name="مستطيل 45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59" name="Rectangle 46"/>
          <p:cNvSpPr/>
          <p:nvPr/>
        </p:nvSpPr>
        <p:spPr>
          <a:xfrm>
            <a:off x="6893141" y="6269230"/>
            <a:ext cx="35971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Electro-Mechanical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Aspect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0" name="Oval 30"/>
          <p:cNvSpPr/>
          <p:nvPr/>
        </p:nvSpPr>
        <p:spPr>
          <a:xfrm>
            <a:off x="3597897" y="3061345"/>
            <a:ext cx="2756079" cy="2374264"/>
          </a:xfrm>
          <a:prstGeom prst="ellipse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sng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95000"/>
                    <a:lumOff val="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CONTENT</a:t>
            </a:r>
            <a:endParaRPr kumimoji="0" lang="en-US" sz="3200" b="0" i="0" u="sng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95000"/>
                  <a:lumOff val="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1" name="Rectangle 30"/>
          <p:cNvSpPr/>
          <p:nvPr/>
        </p:nvSpPr>
        <p:spPr>
          <a:xfrm flipV="1">
            <a:off x="1117599" y="8814276"/>
            <a:ext cx="14778591" cy="45719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12710966" y="152399"/>
            <a:ext cx="45719" cy="8924479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pic>
        <p:nvPicPr>
          <p:cNvPr id="61" name="Picture 6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7" y="6590343"/>
            <a:ext cx="2434239" cy="2300107"/>
          </a:xfrm>
          <a:prstGeom prst="rect">
            <a:avLst/>
          </a:prstGeom>
        </p:spPr>
      </p:pic>
      <p:sp>
        <p:nvSpPr>
          <p:cNvPr id="62" name="Rectangle 61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Chevron 62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64" name="Straight Connector 63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Flowchart: Alternate Process 67"/>
          <p:cNvSpPr/>
          <p:nvPr/>
        </p:nvSpPr>
        <p:spPr>
          <a:xfrm>
            <a:off x="13029515" y="8097266"/>
            <a:ext cx="2590800" cy="686555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12052300" y="7766566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39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53" name="مستطيل 52"/>
          <p:cNvSpPr/>
          <p:nvPr/>
        </p:nvSpPr>
        <p:spPr>
          <a:xfrm>
            <a:off x="7368634" y="7316118"/>
            <a:ext cx="2537017" cy="809215"/>
          </a:xfrm>
          <a:prstGeom prst="rect">
            <a:avLst/>
          </a:prstGeom>
        </p:spPr>
        <p:txBody>
          <a:bodyPr wrap="none" lIns="89047" tIns="44523" rIns="89047" bIns="44523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37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Quantity surveying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37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26492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909800" y="84582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49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hevron 4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lowchart: Alternate Process 10"/>
          <p:cNvSpPr/>
          <p:nvPr/>
        </p:nvSpPr>
        <p:spPr>
          <a:xfrm>
            <a:off x="13029515" y="8097266"/>
            <a:ext cx="2590800" cy="686555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2052300" y="7766566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40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194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hevron 3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lowchart: Alternate Process 8"/>
          <p:cNvSpPr/>
          <p:nvPr/>
        </p:nvSpPr>
        <p:spPr>
          <a:xfrm>
            <a:off x="13029515" y="8097266"/>
            <a:ext cx="2590800" cy="686555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2052300" y="7766566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41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1445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909800" y="84582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4" name="Flowchart: Alternate Process 3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2052300" y="7734300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4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hevron 7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909800" y="84582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7" name="Flowchart: Alternate Process 6"/>
          <p:cNvSpPr/>
          <p:nvPr/>
        </p:nvSpPr>
        <p:spPr>
          <a:xfrm>
            <a:off x="13029515" y="8097266"/>
            <a:ext cx="2590800" cy="686555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2052300" y="7766566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42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0650" y="7086600"/>
            <a:ext cx="4730750" cy="1697221"/>
          </a:xfrm>
          <a:prstGeom prst="rect">
            <a:avLst/>
          </a:prstGeom>
          <a:noFill/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972051" y="8610599"/>
            <a:ext cx="7804150" cy="45719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856991" y="0"/>
            <a:ext cx="45719" cy="8924479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44080" y="1219200"/>
            <a:ext cx="5808720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672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10185400" y="1219200"/>
            <a:ext cx="5867400" cy="378565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400" b="1" dirty="0" smtClean="0">
              <a:solidFill>
                <a:schemeClr val="accent5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chemeClr val="accent5"/>
                </a:solidFill>
              </a:rPr>
              <a:t>Seismic Load</a:t>
            </a:r>
            <a:endParaRPr lang="en-US" sz="2400" b="1" dirty="0">
              <a:solidFill>
                <a:schemeClr val="accent5"/>
              </a:solidFill>
            </a:endParaRPr>
          </a:p>
          <a:p>
            <a:r>
              <a:rPr lang="en-US" sz="2400" b="1" dirty="0" smtClean="0">
                <a:solidFill>
                  <a:schemeClr val="accent5"/>
                </a:solidFill>
              </a:rPr>
              <a:t>( </a:t>
            </a:r>
            <a:r>
              <a:rPr lang="en-US" sz="2400" b="1" dirty="0">
                <a:solidFill>
                  <a:schemeClr val="accent5"/>
                </a:solidFill>
              </a:rPr>
              <a:t>Z) </a:t>
            </a:r>
            <a:r>
              <a:rPr lang="en-US" sz="2400" b="1" dirty="0" smtClean="0">
                <a:solidFill>
                  <a:schemeClr val="accent5"/>
                </a:solidFill>
              </a:rPr>
              <a:t>= </a:t>
            </a:r>
            <a:r>
              <a:rPr lang="en-US" sz="2400" b="1" dirty="0">
                <a:solidFill>
                  <a:schemeClr val="accent5"/>
                </a:solidFill>
              </a:rPr>
              <a:t>0.2 because the project in Jenin .</a:t>
            </a:r>
          </a:p>
          <a:p>
            <a:r>
              <a:rPr lang="en-US" sz="2400" b="1" dirty="0">
                <a:solidFill>
                  <a:schemeClr val="accent5"/>
                </a:solidFill>
              </a:rPr>
              <a:t>Soil type = SE. </a:t>
            </a:r>
            <a:endParaRPr lang="en-US" sz="2400" b="1" dirty="0" smtClean="0">
              <a:solidFill>
                <a:schemeClr val="accent5"/>
              </a:solidFill>
            </a:endParaRPr>
          </a:p>
          <a:p>
            <a:r>
              <a:rPr lang="en-US" sz="2400" b="1" dirty="0" smtClean="0">
                <a:solidFill>
                  <a:schemeClr val="accent5"/>
                </a:solidFill>
              </a:rPr>
              <a:t>q all </a:t>
            </a:r>
            <a:r>
              <a:rPr lang="en-US" sz="2400" b="1" dirty="0">
                <a:solidFill>
                  <a:schemeClr val="accent5"/>
                </a:solidFill>
              </a:rPr>
              <a:t>=200 </a:t>
            </a:r>
            <a:r>
              <a:rPr lang="en-US" sz="2400" b="1" dirty="0" smtClean="0">
                <a:solidFill>
                  <a:schemeClr val="accent5"/>
                </a:solidFill>
              </a:rPr>
              <a:t>KN/m2</a:t>
            </a:r>
            <a:endParaRPr lang="en-US" sz="2400" b="1" dirty="0">
              <a:solidFill>
                <a:schemeClr val="accent5"/>
              </a:solidFill>
            </a:endParaRPr>
          </a:p>
          <a:p>
            <a:r>
              <a:rPr lang="en-US" sz="2400" b="1" dirty="0" smtClean="0">
                <a:solidFill>
                  <a:schemeClr val="accent5"/>
                </a:solidFill>
              </a:rPr>
              <a:t> </a:t>
            </a:r>
            <a:r>
              <a:rPr lang="en-US" sz="2400" b="1" dirty="0">
                <a:solidFill>
                  <a:schemeClr val="accent5"/>
                </a:solidFill>
              </a:rPr>
              <a:t>Seismic importance factor I= 1.25 . </a:t>
            </a:r>
          </a:p>
          <a:p>
            <a:r>
              <a:rPr lang="en-US" sz="2400" b="1" dirty="0" smtClean="0">
                <a:solidFill>
                  <a:schemeClr val="accent5"/>
                </a:solidFill>
              </a:rPr>
              <a:t>Seismic </a:t>
            </a:r>
            <a:r>
              <a:rPr lang="en-US" sz="2400" b="1" dirty="0">
                <a:solidFill>
                  <a:schemeClr val="accent5"/>
                </a:solidFill>
              </a:rPr>
              <a:t>system factor R=5.5. </a:t>
            </a:r>
          </a:p>
          <a:p>
            <a:r>
              <a:rPr lang="en-US" sz="2400" b="1" dirty="0" smtClean="0">
                <a:solidFill>
                  <a:schemeClr val="accent5"/>
                </a:solidFill>
              </a:rPr>
              <a:t> </a:t>
            </a:r>
            <a:r>
              <a:rPr lang="en-US" sz="2400" b="1" dirty="0">
                <a:solidFill>
                  <a:schemeClr val="accent5"/>
                </a:solidFill>
              </a:rPr>
              <a:t>Ca = 0.34 . </a:t>
            </a:r>
          </a:p>
          <a:p>
            <a:r>
              <a:rPr lang="en-US" sz="2400" b="1" dirty="0" smtClean="0">
                <a:solidFill>
                  <a:schemeClr val="accent5"/>
                </a:solidFill>
              </a:rPr>
              <a:t>Cv </a:t>
            </a:r>
            <a:r>
              <a:rPr lang="en-US" sz="2400" b="1" dirty="0">
                <a:solidFill>
                  <a:schemeClr val="accent5"/>
                </a:solidFill>
              </a:rPr>
              <a:t>= 0.64</a:t>
            </a:r>
            <a:r>
              <a:rPr lang="en-US" sz="2400" b="1" dirty="0" smtClean="0">
                <a:solidFill>
                  <a:schemeClr val="accent5"/>
                </a:solidFill>
              </a:rPr>
              <a:t>.</a:t>
            </a:r>
            <a:br>
              <a:rPr lang="en-US" sz="2400" b="1" dirty="0" smtClean="0">
                <a:solidFill>
                  <a:schemeClr val="accent5"/>
                </a:solidFill>
              </a:rPr>
            </a:br>
            <a:endParaRPr lang="en-US" sz="2400" b="1" dirty="0" smtClean="0">
              <a:solidFill>
                <a:schemeClr val="accent5"/>
              </a:solidFill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000" y="1206321"/>
            <a:ext cx="54673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ربع نص 3"/>
          <p:cNvSpPr txBox="1"/>
          <p:nvPr/>
        </p:nvSpPr>
        <p:spPr>
          <a:xfrm>
            <a:off x="444500" y="1027780"/>
            <a:ext cx="419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accent5"/>
                </a:solidFill>
              </a:rPr>
              <a:t>Design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812800" y="2893508"/>
            <a:ext cx="8939969" cy="36596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</a:rPr>
              <a:t/>
            </a:r>
            <a:br>
              <a:rPr lang="en-US" sz="2800" b="1" dirty="0" smtClean="0">
                <a:solidFill>
                  <a:schemeClr val="accent5"/>
                </a:solidFill>
              </a:rPr>
            </a:br>
            <a:endParaRPr lang="en-US" b="1" dirty="0">
              <a:solidFill>
                <a:schemeClr val="accent5"/>
              </a:solidFill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203200" y="6672330"/>
            <a:ext cx="5210175" cy="2178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lowchart: Alternate Process 12"/>
          <p:cNvSpPr/>
          <p:nvPr/>
        </p:nvSpPr>
        <p:spPr>
          <a:xfrm>
            <a:off x="13029515" y="8097266"/>
            <a:ext cx="2590800" cy="686555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2052300" y="7766566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43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16" name="مستطيل 4"/>
          <p:cNvSpPr/>
          <p:nvPr/>
        </p:nvSpPr>
        <p:spPr>
          <a:xfrm>
            <a:off x="7156552" y="6442800"/>
            <a:ext cx="5107002" cy="1978693"/>
          </a:xfrm>
          <a:prstGeom prst="rect">
            <a:avLst/>
          </a:prstGeom>
          <a:noFill/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b="1" dirty="0" smtClean="0">
                <a:solidFill>
                  <a:schemeClr val="accent5"/>
                </a:solidFill>
              </a:rPr>
              <a:t/>
            </a:r>
            <a:br>
              <a:rPr lang="en-US" sz="3200" b="1" dirty="0" smtClean="0">
                <a:solidFill>
                  <a:schemeClr val="accent5"/>
                </a:solidFill>
              </a:rPr>
            </a:br>
            <a:r>
              <a:rPr lang="en-US" sz="2400" b="1" dirty="0" smtClean="0">
                <a:solidFill>
                  <a:schemeClr val="accent5"/>
                </a:solidFill>
              </a:rPr>
              <a:t>with </a:t>
            </a:r>
            <a:r>
              <a:rPr lang="en-US" sz="2400" b="1" dirty="0">
                <a:solidFill>
                  <a:schemeClr val="accent5"/>
                </a:solidFill>
              </a:rPr>
              <a:t>U-Boot block thickness 400 mm </a:t>
            </a:r>
            <a:r>
              <a:rPr lang="en-US" sz="2400" b="1" dirty="0" smtClean="0">
                <a:solidFill>
                  <a:schemeClr val="accent5"/>
                </a:solidFill>
              </a:rPr>
              <a:t>              as shown in figure we</a:t>
            </a:r>
            <a:r>
              <a:rPr lang="en-US" sz="3200" b="1" dirty="0" smtClean="0">
                <a:solidFill>
                  <a:schemeClr val="accent5"/>
                </a:solidFill>
              </a:rPr>
              <a:t> </a:t>
            </a:r>
            <a:r>
              <a:rPr lang="en-US" sz="2400" b="1" dirty="0" smtClean="0">
                <a:solidFill>
                  <a:schemeClr val="accent5"/>
                </a:solidFill>
              </a:rPr>
              <a:t>use 550 mm slab thickness,</a:t>
            </a:r>
          </a:p>
          <a:p>
            <a:endParaRPr lang="en-US" b="1" dirty="0">
              <a:solidFill>
                <a:schemeClr val="accent5"/>
              </a:solidFill>
            </a:endParaRP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730" y="3703433"/>
            <a:ext cx="6522208" cy="4761062"/>
          </a:xfrm>
          <a:prstGeom prst="rect">
            <a:avLst/>
          </a:prstGeom>
          <a:noFill/>
          <a:ln w="9525">
            <a:solidFill>
              <a:schemeClr val="tx2">
                <a:lumMod val="75000"/>
                <a:lumOff val="2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مستطيل 4"/>
          <p:cNvSpPr/>
          <p:nvPr/>
        </p:nvSpPr>
        <p:spPr>
          <a:xfrm>
            <a:off x="609600" y="2239851"/>
            <a:ext cx="8481652" cy="14019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>
                <a:solidFill>
                  <a:schemeClr val="accent5"/>
                </a:solidFill>
              </a:rPr>
              <a:t>Slab </a:t>
            </a:r>
            <a:r>
              <a:rPr lang="en-US" sz="2800" b="1" dirty="0" smtClean="0">
                <a:solidFill>
                  <a:schemeClr val="accent5"/>
                </a:solidFill>
              </a:rPr>
              <a:t>system</a:t>
            </a:r>
          </a:p>
          <a:p>
            <a:endParaRPr lang="en-US" sz="2800" b="1" dirty="0" smtClean="0">
              <a:solidFill>
                <a:schemeClr val="accent5"/>
              </a:solidFill>
            </a:endParaRPr>
          </a:p>
          <a:p>
            <a:r>
              <a:rPr lang="en-US" sz="2800" b="1" dirty="0" smtClean="0">
                <a:solidFill>
                  <a:schemeClr val="accent5"/>
                </a:solidFill>
              </a:rPr>
              <a:t> </a:t>
            </a:r>
            <a:endParaRPr lang="en-US" sz="2800" b="1" dirty="0">
              <a:solidFill>
                <a:schemeClr val="accent5"/>
              </a:solidFill>
            </a:endParaRPr>
          </a:p>
          <a:p>
            <a:r>
              <a:rPr lang="en-US" sz="2800" b="1" dirty="0" smtClean="0">
                <a:solidFill>
                  <a:schemeClr val="accent5"/>
                </a:solidFill>
              </a:rPr>
              <a:t>Two-way </a:t>
            </a:r>
            <a:r>
              <a:rPr lang="en-US" sz="2800" b="1" dirty="0">
                <a:solidFill>
                  <a:schemeClr val="accent5"/>
                </a:solidFill>
              </a:rPr>
              <a:t>voided slab (U-Boot) with drop beams </a:t>
            </a:r>
            <a:endParaRPr lang="en-US" sz="2800" b="1" dirty="0" smtClean="0">
              <a:solidFill>
                <a:schemeClr val="accent5"/>
              </a:solidFill>
            </a:endParaRPr>
          </a:p>
          <a:p>
            <a:pPr algn="ctr"/>
            <a:r>
              <a:rPr lang="en-US" sz="2800" b="1" dirty="0" smtClean="0">
                <a:solidFill>
                  <a:schemeClr val="accent5"/>
                </a:solidFill>
              </a:rPr>
              <a:t/>
            </a:r>
            <a:br>
              <a:rPr lang="en-US" sz="2800" b="1" dirty="0" smtClean="0">
                <a:solidFill>
                  <a:schemeClr val="accent5"/>
                </a:solidFill>
              </a:rPr>
            </a:br>
            <a:endParaRPr lang="en-US" b="1" dirty="0">
              <a:solidFill>
                <a:schemeClr val="accent5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9982200" y="762000"/>
            <a:ext cx="6273800" cy="5029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2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hevron 3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9" name="Straight Connector 4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5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6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7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33200" y="2362200"/>
            <a:ext cx="2174040" cy="3224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675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9956384" y="304800"/>
            <a:ext cx="6299616" cy="60198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400" b="1" dirty="0" smtClean="0">
              <a:solidFill>
                <a:schemeClr val="accent5"/>
              </a:solidFill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000" y="1206321"/>
            <a:ext cx="54673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ربع نص 3"/>
          <p:cNvSpPr txBox="1"/>
          <p:nvPr/>
        </p:nvSpPr>
        <p:spPr>
          <a:xfrm>
            <a:off x="444500" y="1027780"/>
            <a:ext cx="419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accent5"/>
                </a:solidFill>
              </a:rPr>
              <a:t>Design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812800" y="2893508"/>
            <a:ext cx="8939969" cy="36596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</a:rPr>
              <a:t/>
            </a:r>
            <a:br>
              <a:rPr lang="en-US" sz="2800" b="1" dirty="0" smtClean="0">
                <a:solidFill>
                  <a:schemeClr val="accent5"/>
                </a:solidFill>
              </a:rPr>
            </a:br>
            <a:endParaRPr lang="en-US" b="1" dirty="0">
              <a:solidFill>
                <a:schemeClr val="accent5"/>
              </a:solidFill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203200" y="6672330"/>
            <a:ext cx="5210175" cy="2178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مستطيل 6"/>
          <p:cNvSpPr/>
          <p:nvPr/>
        </p:nvSpPr>
        <p:spPr>
          <a:xfrm>
            <a:off x="444500" y="3053090"/>
            <a:ext cx="27467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Column</a:t>
            </a:r>
            <a:r>
              <a:rPr lang="ar-SA" sz="2800" b="1" dirty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en-US" sz="2800" b="1" dirty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graphicFrame>
        <p:nvGraphicFramePr>
          <p:cNvPr id="11" name="جدول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697004"/>
              </p:ext>
            </p:extLst>
          </p:nvPr>
        </p:nvGraphicFramePr>
        <p:xfrm>
          <a:off x="609184" y="3797319"/>
          <a:ext cx="7671215" cy="1841482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2650223"/>
                <a:gridCol w="2512032"/>
                <a:gridCol w="2508960"/>
              </a:tblGrid>
              <a:tr h="48828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Column 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Width (mm)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Depth (mm)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5106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C1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1800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500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5106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C2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1800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700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5106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C3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1500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400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3" name="Flowchart: Alternate Process 12"/>
          <p:cNvSpPr/>
          <p:nvPr/>
        </p:nvSpPr>
        <p:spPr>
          <a:xfrm>
            <a:off x="13029515" y="8097266"/>
            <a:ext cx="2590800" cy="686555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2052300" y="7766566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44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graphicFrame>
        <p:nvGraphicFramePr>
          <p:cNvPr id="15" name="جدول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4017939"/>
              </p:ext>
            </p:extLst>
          </p:nvPr>
        </p:nvGraphicFramePr>
        <p:xfrm>
          <a:off x="660400" y="6744695"/>
          <a:ext cx="7733055" cy="2039125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3710627"/>
                <a:gridCol w="4022428"/>
              </a:tblGrid>
              <a:tr h="40782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5"/>
                          </a:solidFill>
                          <a:effectLst/>
                        </a:rPr>
                        <a:t>Shear wall</a:t>
                      </a:r>
                      <a:endParaRPr lang="en-US" sz="1400" dirty="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5"/>
                          </a:solidFill>
                          <a:effectLst/>
                        </a:rPr>
                        <a:t>thickness (mm)</a:t>
                      </a:r>
                      <a:endParaRPr lang="en-US" sz="1400" dirty="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0782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/>
                          </a:solidFill>
                          <a:effectLst/>
                        </a:rPr>
                        <a:t>SW 1</a:t>
                      </a:r>
                      <a:endParaRPr lang="en-US" sz="14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/>
                          </a:solidFill>
                          <a:effectLst/>
                        </a:rPr>
                        <a:t>200</a:t>
                      </a:r>
                      <a:endParaRPr lang="en-US" sz="14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0782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/>
                          </a:solidFill>
                          <a:effectLst/>
                        </a:rPr>
                        <a:t>SW 2</a:t>
                      </a:r>
                      <a:endParaRPr lang="en-US" sz="14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/>
                          </a:solidFill>
                          <a:effectLst/>
                        </a:rPr>
                        <a:t>250</a:t>
                      </a:r>
                      <a:endParaRPr lang="en-US" sz="14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0782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/>
                          </a:solidFill>
                          <a:effectLst/>
                        </a:rPr>
                        <a:t>SW 3</a:t>
                      </a:r>
                      <a:endParaRPr lang="en-US" sz="14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/>
                          </a:solidFill>
                          <a:effectLst/>
                        </a:rPr>
                        <a:t>300</a:t>
                      </a:r>
                      <a:endParaRPr lang="en-US" sz="14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0782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/>
                          </a:solidFill>
                          <a:effectLst/>
                        </a:rPr>
                        <a:t>SW 4 </a:t>
                      </a:r>
                      <a:endParaRPr lang="en-US" sz="14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5"/>
                          </a:solidFill>
                          <a:effectLst/>
                        </a:rPr>
                        <a:t>350</a:t>
                      </a:r>
                      <a:endParaRPr lang="en-US" sz="1400" dirty="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8" name="مربع نص 11"/>
          <p:cNvSpPr txBox="1"/>
          <p:nvPr/>
        </p:nvSpPr>
        <p:spPr>
          <a:xfrm>
            <a:off x="812800" y="6027990"/>
            <a:ext cx="342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Shear wall</a:t>
            </a:r>
            <a:endParaRPr lang="en-US" sz="28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Chevron 19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6384" y="3821371"/>
            <a:ext cx="2174040" cy="3224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592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9956384" y="304800"/>
            <a:ext cx="6299616" cy="60198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400" b="1" dirty="0" smtClean="0">
              <a:solidFill>
                <a:schemeClr val="accent5"/>
              </a:solidFill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000" y="1206321"/>
            <a:ext cx="54673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ربع نص 3"/>
          <p:cNvSpPr txBox="1"/>
          <p:nvPr/>
        </p:nvSpPr>
        <p:spPr>
          <a:xfrm>
            <a:off x="444500" y="1027780"/>
            <a:ext cx="419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accent5"/>
                </a:solidFill>
              </a:rPr>
              <a:t>Design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203200" y="2893508"/>
            <a:ext cx="9549569" cy="36596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</a:rPr>
              <a:t/>
            </a:r>
            <a:br>
              <a:rPr lang="en-US" sz="2800" b="1" dirty="0" smtClean="0">
                <a:solidFill>
                  <a:schemeClr val="accent5"/>
                </a:solidFill>
              </a:rPr>
            </a:br>
            <a:endParaRPr lang="en-US" b="1" dirty="0">
              <a:solidFill>
                <a:schemeClr val="accent5"/>
              </a:solidFill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203200" y="6672330"/>
            <a:ext cx="5210175" cy="2178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lowchart: Alternate Process 12"/>
          <p:cNvSpPr/>
          <p:nvPr/>
        </p:nvSpPr>
        <p:spPr>
          <a:xfrm>
            <a:off x="13029515" y="8097266"/>
            <a:ext cx="2590800" cy="686555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2052300" y="7766566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45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Chevron 19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6384" y="3821371"/>
            <a:ext cx="2174040" cy="3224212"/>
          </a:xfrm>
          <a:prstGeom prst="rect">
            <a:avLst/>
          </a:prstGeom>
        </p:spPr>
      </p:pic>
      <p:sp>
        <p:nvSpPr>
          <p:cNvPr id="26" name="مربع نص 8"/>
          <p:cNvSpPr txBox="1"/>
          <p:nvPr/>
        </p:nvSpPr>
        <p:spPr>
          <a:xfrm>
            <a:off x="660400" y="1661232"/>
            <a:ext cx="342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</a:t>
            </a:r>
            <a:r>
              <a:rPr lang="ar-SA" sz="28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en-US" sz="28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lang="en-US" sz="2800" b="1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8" name="جدول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9698723"/>
              </p:ext>
            </p:extLst>
          </p:nvPr>
        </p:nvGraphicFramePr>
        <p:xfrm>
          <a:off x="2260600" y="1206319"/>
          <a:ext cx="7492168" cy="7644050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1873042"/>
                <a:gridCol w="1873042"/>
                <a:gridCol w="1873042"/>
                <a:gridCol w="1873042"/>
              </a:tblGrid>
              <a:tr h="332350"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Beam  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 gridSpan="3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Dimensions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23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Width (mm)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Depth (mm)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span length (m)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</a:tr>
              <a:tr h="3323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DB1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1000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900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14.55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</a:tr>
              <a:tr h="3323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DB2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1000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900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16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</a:tr>
              <a:tr h="3323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DB3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1000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900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13.55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</a:tr>
              <a:tr h="3323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DB4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800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600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</a:tr>
              <a:tr h="3323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DB5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800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600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11.7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</a:tr>
              <a:tr h="3323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DB6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800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600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7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</a:tr>
              <a:tr h="3323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DB7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1000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900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4.5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</a:tr>
              <a:tr h="3323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DB8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1000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900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16.5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</a:tr>
              <a:tr h="3323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DB9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1000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900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17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</a:tr>
              <a:tr h="3323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DB10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1000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900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14.7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</a:tr>
              <a:tr h="3323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DB11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1000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900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12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</a:tr>
              <a:tr h="3323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DB12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800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600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9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</a:tr>
              <a:tr h="3323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DB13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800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600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9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</a:tr>
              <a:tr h="3323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DB14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1000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900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17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</a:tr>
              <a:tr h="3323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DB15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800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600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11.7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</a:tr>
              <a:tr h="3323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DB16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800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600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6.5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</a:tr>
              <a:tr h="3323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DB17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1000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900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15.2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</a:tr>
              <a:tr h="3323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DB18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800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600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</a:tr>
              <a:tr h="3323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DB19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800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600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8.5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</a:tr>
              <a:tr h="3323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DB20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800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600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11.5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</a:tr>
              <a:tr h="3323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B21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1000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550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9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95" marR="4919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468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99240" y="0"/>
            <a:ext cx="16256000" cy="9144000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668270" y="1091260"/>
            <a:ext cx="507485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structural model</a:t>
            </a:r>
          </a:p>
          <a:p>
            <a:endParaRPr lang="en-US" sz="3600" b="1" dirty="0">
              <a:solidFill>
                <a:schemeClr val="accent5"/>
              </a:solidFill>
            </a:endParaRPr>
          </a:p>
        </p:txBody>
      </p:sp>
      <p:pic>
        <p:nvPicPr>
          <p:cNvPr id="5" name="Picture 1451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253" y="3004022"/>
            <a:ext cx="4317365" cy="385699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مستطيل 8"/>
          <p:cNvSpPr/>
          <p:nvPr/>
        </p:nvSpPr>
        <p:spPr>
          <a:xfrm>
            <a:off x="1243818" y="6677084"/>
            <a:ext cx="13965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block </a:t>
            </a:r>
            <a:r>
              <a:rPr lang="en-US" sz="3200" b="1" dirty="0" smtClean="0"/>
              <a:t>1</a:t>
            </a:r>
            <a:endParaRPr lang="en-US" sz="3200" b="1" dirty="0"/>
          </a:p>
        </p:txBody>
      </p:sp>
      <p:sp>
        <p:nvSpPr>
          <p:cNvPr id="10" name="مستطيل 9"/>
          <p:cNvSpPr/>
          <p:nvPr/>
        </p:nvSpPr>
        <p:spPr>
          <a:xfrm>
            <a:off x="8521614" y="6844725"/>
            <a:ext cx="13965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block </a:t>
            </a:r>
            <a:r>
              <a:rPr lang="en-US" sz="3200" b="1" dirty="0" smtClean="0"/>
              <a:t>2</a:t>
            </a:r>
            <a:endParaRPr lang="en-US" sz="3200" b="1" dirty="0"/>
          </a:p>
        </p:txBody>
      </p:sp>
      <p:pic>
        <p:nvPicPr>
          <p:cNvPr id="13" name="Picture 1463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99240" y="3152467"/>
            <a:ext cx="4953000" cy="34459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438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81476" y="4266457"/>
            <a:ext cx="4275284" cy="33018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5326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86"/>
          <a:stretch>
            <a:fillRect/>
          </a:stretch>
        </p:blipFill>
        <p:spPr bwMode="auto">
          <a:xfrm>
            <a:off x="3970610" y="5407586"/>
            <a:ext cx="4114800" cy="370854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مستطيل 10"/>
          <p:cNvSpPr/>
          <p:nvPr/>
        </p:nvSpPr>
        <p:spPr>
          <a:xfrm>
            <a:off x="11988971" y="7429500"/>
            <a:ext cx="13965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block </a:t>
            </a:r>
            <a:r>
              <a:rPr lang="en-US" sz="3200" b="1" dirty="0" smtClean="0"/>
              <a:t>3</a:t>
            </a:r>
            <a:endParaRPr lang="en-US" sz="3200" b="1" dirty="0"/>
          </a:p>
        </p:txBody>
      </p:sp>
      <p:sp>
        <p:nvSpPr>
          <p:cNvPr id="17" name="Flowchart: Alternate Process 16"/>
          <p:cNvSpPr/>
          <p:nvPr/>
        </p:nvSpPr>
        <p:spPr>
          <a:xfrm>
            <a:off x="13029515" y="8097266"/>
            <a:ext cx="2590800" cy="686555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Chevron 18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12052300" y="7766566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46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328400" y="6861012"/>
            <a:ext cx="553076" cy="22829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 rot="5400000">
            <a:off x="13733773" y="613279"/>
            <a:ext cx="814571" cy="51188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-44451" y="3004078"/>
            <a:ext cx="16579067" cy="160831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2755900" y="8458200"/>
            <a:ext cx="13965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block 4</a:t>
            </a:r>
          </a:p>
        </p:txBody>
      </p:sp>
    </p:spTree>
    <p:extLst>
      <p:ext uri="{BB962C8B-B14F-4D97-AF65-F5344CB8AC3E}">
        <p14:creationId xmlns:p14="http://schemas.microsoft.com/office/powerpoint/2010/main" val="2603946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668269" y="491095"/>
            <a:ext cx="40307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Structural Aspect</a:t>
            </a:r>
            <a:r>
              <a:rPr lang="en-US" sz="36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3600" b="1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b="1" dirty="0">
              <a:solidFill>
                <a:schemeClr val="accent5"/>
              </a:solidFill>
            </a:endParaRPr>
          </a:p>
        </p:txBody>
      </p:sp>
      <p:pic>
        <p:nvPicPr>
          <p:cNvPr id="4" name="Picture 1462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1" y="3102431"/>
            <a:ext cx="4724400" cy="345076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مستطيل 7"/>
          <p:cNvSpPr/>
          <p:nvPr/>
        </p:nvSpPr>
        <p:spPr>
          <a:xfrm>
            <a:off x="2641600" y="8305800"/>
            <a:ext cx="13965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block 4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920972" y="1163565"/>
            <a:ext cx="35253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Compatibility check</a:t>
            </a:r>
          </a:p>
        </p:txBody>
      </p:sp>
      <p:sp>
        <p:nvSpPr>
          <p:cNvPr id="10" name="مستطيل 9"/>
          <p:cNvSpPr/>
          <p:nvPr/>
        </p:nvSpPr>
        <p:spPr>
          <a:xfrm>
            <a:off x="8521614" y="6844725"/>
            <a:ext cx="13965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block </a:t>
            </a:r>
            <a:r>
              <a:rPr lang="en-US" sz="3200" b="1" dirty="0" smtClean="0"/>
              <a:t>2</a:t>
            </a:r>
            <a:endParaRPr lang="en-US" sz="3200" b="1" dirty="0"/>
          </a:p>
        </p:txBody>
      </p:sp>
      <p:sp>
        <p:nvSpPr>
          <p:cNvPr id="12" name="مستطيل 11"/>
          <p:cNvSpPr/>
          <p:nvPr/>
        </p:nvSpPr>
        <p:spPr>
          <a:xfrm>
            <a:off x="881379" y="6667033"/>
            <a:ext cx="13965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block </a:t>
            </a:r>
            <a:r>
              <a:rPr lang="en-US" sz="3200" b="1" dirty="0" smtClean="0"/>
              <a:t>1</a:t>
            </a:r>
            <a:endParaRPr lang="en-US" sz="3200" b="1" dirty="0"/>
          </a:p>
        </p:txBody>
      </p:sp>
      <p:pic>
        <p:nvPicPr>
          <p:cNvPr id="7" name="Picture 1532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5715000"/>
            <a:ext cx="4114800" cy="3429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مستطيل 10"/>
          <p:cNvSpPr/>
          <p:nvPr/>
        </p:nvSpPr>
        <p:spPr>
          <a:xfrm>
            <a:off x="12090400" y="7261860"/>
            <a:ext cx="13965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block </a:t>
            </a:r>
            <a:r>
              <a:rPr lang="en-US" sz="3200" b="1" dirty="0" smtClean="0"/>
              <a:t>3</a:t>
            </a:r>
            <a:endParaRPr lang="en-US" sz="3200" b="1" dirty="0"/>
          </a:p>
        </p:txBody>
      </p:sp>
      <p:sp>
        <p:nvSpPr>
          <p:cNvPr id="17" name="Rectangle 16"/>
          <p:cNvSpPr/>
          <p:nvPr/>
        </p:nvSpPr>
        <p:spPr>
          <a:xfrm>
            <a:off x="11470852" y="3580006"/>
            <a:ext cx="410624" cy="55639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 rot="5400000">
            <a:off x="13733773" y="613279"/>
            <a:ext cx="814571" cy="51188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-44451" y="3004079"/>
            <a:ext cx="16579067" cy="84887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pic>
        <p:nvPicPr>
          <p:cNvPr id="6" name="Picture 1436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9468" y="3505200"/>
            <a:ext cx="4316730" cy="3756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4514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2600" y="3209949"/>
            <a:ext cx="4618038" cy="3415725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Flowchart: Alternate Process 19"/>
          <p:cNvSpPr/>
          <p:nvPr/>
        </p:nvSpPr>
        <p:spPr>
          <a:xfrm>
            <a:off x="13029515" y="8097266"/>
            <a:ext cx="2590800" cy="686555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2052300" y="7766566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47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 rot="5400000">
            <a:off x="9617443" y="1668564"/>
            <a:ext cx="4004760" cy="45719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Chevron 23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5232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 rotWithShape="1">
          <a:blip r:embed="rId2" cstate="print"/>
          <a:srcRect l="19720" t="17465"/>
          <a:stretch/>
        </p:blipFill>
        <p:spPr>
          <a:xfrm>
            <a:off x="0" y="0"/>
            <a:ext cx="16245625" cy="9144000"/>
          </a:xfrm>
          <a:prstGeom prst="rect">
            <a:avLst/>
          </a:prstGeom>
        </p:spPr>
      </p:pic>
      <p:sp>
        <p:nvSpPr>
          <p:cNvPr id="9" name="مستطيل 8"/>
          <p:cNvSpPr/>
          <p:nvPr/>
        </p:nvSpPr>
        <p:spPr>
          <a:xfrm>
            <a:off x="1274204" y="1736598"/>
            <a:ext cx="4240263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Equilibrium </a:t>
            </a:r>
            <a:r>
              <a:rPr lang="en-US" sz="2800" dirty="0" smtClean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check (block 1)</a:t>
            </a:r>
            <a:endParaRPr lang="en-US" sz="2800" dirty="0">
              <a:solidFill>
                <a:schemeClr val="accent5">
                  <a:lumMod val="90000"/>
                  <a:lumOff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1558598"/>
              </p:ext>
            </p:extLst>
          </p:nvPr>
        </p:nvGraphicFramePr>
        <p:xfrm>
          <a:off x="586234" y="2319843"/>
          <a:ext cx="6172199" cy="3606229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1468578"/>
                <a:gridCol w="1468578"/>
                <a:gridCol w="1468578"/>
                <a:gridCol w="974417"/>
                <a:gridCol w="792048"/>
              </a:tblGrid>
              <a:tr h="327839">
                <a:tc rowSpan="2" grid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pattern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load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Error%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27839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Manual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ETABS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7839"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Live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7621.5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7621.1145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0.005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27839">
                <a:tc rowSpan="3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SID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On slab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6097.2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10523.751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0.309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278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Walls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4459.14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78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Total SID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10556.34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7839">
                <a:tc rowSpan="5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Dead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Columns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2160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rowSpan="5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22230.931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rowSpan="5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1.698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278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Beams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6799.5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78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Slab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12037.93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78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Walls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1617.6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78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Total Dead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22615.03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جدول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635350"/>
              </p:ext>
            </p:extLst>
          </p:nvPr>
        </p:nvGraphicFramePr>
        <p:xfrm>
          <a:off x="586234" y="6391994"/>
          <a:ext cx="6246366" cy="2590798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1498401"/>
                <a:gridCol w="1012701"/>
                <a:gridCol w="1275375"/>
                <a:gridCol w="1275375"/>
                <a:gridCol w="1184514"/>
              </a:tblGrid>
              <a:tr h="37011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column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Axial load (KN)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Error%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70114">
                <a:tc rowSpan="5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C1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Manual (from)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ETABS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701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beams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1925.1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rowSpan="4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4899.5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rowSpan="4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0.465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701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slab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2673.218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4022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own weight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324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1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Total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4922.318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مستطيل 16"/>
          <p:cNvSpPr/>
          <p:nvPr/>
        </p:nvSpPr>
        <p:spPr>
          <a:xfrm>
            <a:off x="1274204" y="5846788"/>
            <a:ext cx="48461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internal force check for </a:t>
            </a:r>
            <a:r>
              <a:rPr lang="en-US" sz="2800" dirty="0" smtClean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columns</a:t>
            </a:r>
            <a:endParaRPr lang="en-US" sz="2800" dirty="0">
              <a:solidFill>
                <a:schemeClr val="accent5">
                  <a:lumMod val="90000"/>
                  <a:lumOff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مستطيل 22"/>
          <p:cNvSpPr/>
          <p:nvPr/>
        </p:nvSpPr>
        <p:spPr>
          <a:xfrm>
            <a:off x="355600" y="420469"/>
            <a:ext cx="37755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Structural Aspect </a:t>
            </a:r>
          </a:p>
        </p:txBody>
      </p:sp>
      <p:sp>
        <p:nvSpPr>
          <p:cNvPr id="22" name="مستطيل 21"/>
          <p:cNvSpPr/>
          <p:nvPr/>
        </p:nvSpPr>
        <p:spPr>
          <a:xfrm>
            <a:off x="8661399" y="1823344"/>
            <a:ext cx="7584225" cy="73206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مستطيل 22"/>
          <p:cNvSpPr/>
          <p:nvPr/>
        </p:nvSpPr>
        <p:spPr>
          <a:xfrm>
            <a:off x="586234" y="855891"/>
            <a:ext cx="22365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Courier New" panose="02070309020205020404" pitchFamily="49" charset="0"/>
              <a:buChar char="o"/>
            </a:pPr>
            <a:r>
              <a:rPr lang="en-US" sz="3600" b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Block 1</a:t>
            </a:r>
            <a:endParaRPr lang="en-US" sz="3600" b="1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8" name="جدول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1921361"/>
              </p:ext>
            </p:extLst>
          </p:nvPr>
        </p:nvGraphicFramePr>
        <p:xfrm>
          <a:off x="8122812" y="2420845"/>
          <a:ext cx="6040015" cy="3445320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1530815"/>
                <a:gridCol w="1028513"/>
                <a:gridCol w="818985"/>
                <a:gridCol w="819195"/>
                <a:gridCol w="792595"/>
                <a:gridCol w="1049912"/>
              </a:tblGrid>
              <a:tr h="747837">
                <a:tc rowSpan="7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S1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manual 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ETABS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Error %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391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M11 (KN.m)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M(-)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55.91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41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26.67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478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M(+)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135.71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116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14.52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391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M(-)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63.00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48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23.81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391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M22 (KN.m)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M(-)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67.00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52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22.39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391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M(+)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98.00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87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11.22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539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M(-)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47.00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36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23.40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9" name="مستطيل 18"/>
          <p:cNvSpPr/>
          <p:nvPr/>
        </p:nvSpPr>
        <p:spPr>
          <a:xfrm>
            <a:off x="8943589" y="1823344"/>
            <a:ext cx="42979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internal force check for </a:t>
            </a:r>
            <a:r>
              <a:rPr lang="en-US" sz="2800" dirty="0" smtClean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slab </a:t>
            </a:r>
            <a:endParaRPr lang="en-US" sz="2800" dirty="0">
              <a:solidFill>
                <a:schemeClr val="accent5">
                  <a:lumMod val="90000"/>
                  <a:lumOff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مستطيل 19"/>
          <p:cNvSpPr/>
          <p:nvPr/>
        </p:nvSpPr>
        <p:spPr>
          <a:xfrm>
            <a:off x="8661398" y="5846788"/>
            <a:ext cx="45865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internal force check for </a:t>
            </a:r>
            <a:r>
              <a:rPr lang="en-US" sz="2800" dirty="0" smtClean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beam  </a:t>
            </a:r>
            <a:endParaRPr lang="en-US" sz="2800" dirty="0">
              <a:solidFill>
                <a:schemeClr val="accent5">
                  <a:lumMod val="90000"/>
                  <a:lumOff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909800" y="84582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28</a:t>
            </a:r>
            <a:endParaRPr lang="en-US" dirty="0"/>
          </a:p>
        </p:txBody>
      </p:sp>
      <p:sp>
        <p:nvSpPr>
          <p:cNvPr id="15" name="Flowchart: Alternate Process 14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3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25" name="Flowchart: Alternate Process 24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12699999" y="7792193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48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graphicFrame>
        <p:nvGraphicFramePr>
          <p:cNvPr id="21" name="جدول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8387510"/>
              </p:ext>
            </p:extLst>
          </p:nvPr>
        </p:nvGraphicFramePr>
        <p:xfrm>
          <a:off x="8170550" y="6484534"/>
          <a:ext cx="6068486" cy="2479739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1496459"/>
                <a:gridCol w="1496459"/>
                <a:gridCol w="683738"/>
                <a:gridCol w="812095"/>
                <a:gridCol w="812095"/>
                <a:gridCol w="767640"/>
              </a:tblGrid>
              <a:tr h="775303">
                <a:tc gridSpan="4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manual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ETABS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Error %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6109">
                <a:tc rowSpan="4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B1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moment (KN.m)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M(-)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172.27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285.9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39.74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610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M(+)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368.95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242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34.41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610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M(-)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548.10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339.45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38.07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610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shear (KN)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313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287.24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8.23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27" name="Rectangle 26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Chevron 27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812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 rotWithShape="1">
          <a:blip r:embed="rId2" cstate="print"/>
          <a:srcRect l="19720" t="17465"/>
          <a:stretch/>
        </p:blipFill>
        <p:spPr>
          <a:xfrm>
            <a:off x="0" y="0"/>
            <a:ext cx="16245625" cy="9144000"/>
          </a:xfrm>
          <a:prstGeom prst="rect">
            <a:avLst/>
          </a:prstGeom>
        </p:spPr>
      </p:pic>
      <p:sp>
        <p:nvSpPr>
          <p:cNvPr id="9" name="مستطيل 8"/>
          <p:cNvSpPr/>
          <p:nvPr/>
        </p:nvSpPr>
        <p:spPr>
          <a:xfrm>
            <a:off x="1274204" y="1736598"/>
            <a:ext cx="4240263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Equilibrium </a:t>
            </a:r>
            <a:r>
              <a:rPr lang="en-US" sz="2800" dirty="0" smtClean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check (block 2)</a:t>
            </a:r>
            <a:endParaRPr lang="en-US" sz="2800" dirty="0">
              <a:solidFill>
                <a:schemeClr val="accent5">
                  <a:lumMod val="90000"/>
                  <a:lumOff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مستطيل 16"/>
          <p:cNvSpPr/>
          <p:nvPr/>
        </p:nvSpPr>
        <p:spPr>
          <a:xfrm>
            <a:off x="1274204" y="5846788"/>
            <a:ext cx="48461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internal force check for </a:t>
            </a:r>
            <a:r>
              <a:rPr lang="en-US" sz="2800" dirty="0" smtClean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columns</a:t>
            </a:r>
            <a:endParaRPr lang="en-US" sz="2800" dirty="0">
              <a:solidFill>
                <a:schemeClr val="accent5">
                  <a:lumMod val="90000"/>
                  <a:lumOff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مستطيل 22"/>
          <p:cNvSpPr/>
          <p:nvPr/>
        </p:nvSpPr>
        <p:spPr>
          <a:xfrm>
            <a:off x="355600" y="420469"/>
            <a:ext cx="37755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Structural Aspect </a:t>
            </a:r>
          </a:p>
        </p:txBody>
      </p:sp>
      <p:sp>
        <p:nvSpPr>
          <p:cNvPr id="22" name="مستطيل 21"/>
          <p:cNvSpPr/>
          <p:nvPr/>
        </p:nvSpPr>
        <p:spPr>
          <a:xfrm>
            <a:off x="8661399" y="1823344"/>
            <a:ext cx="7584225" cy="73206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مستطيل 22"/>
          <p:cNvSpPr/>
          <p:nvPr/>
        </p:nvSpPr>
        <p:spPr>
          <a:xfrm>
            <a:off x="586234" y="855891"/>
            <a:ext cx="22365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Courier New" panose="02070309020205020404" pitchFamily="49" charset="0"/>
              <a:buChar char="o"/>
            </a:pPr>
            <a:r>
              <a:rPr lang="en-US" sz="3600" b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Block 2</a:t>
            </a:r>
            <a:endParaRPr lang="en-US" sz="3600" b="1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مستطيل 18"/>
          <p:cNvSpPr/>
          <p:nvPr/>
        </p:nvSpPr>
        <p:spPr>
          <a:xfrm>
            <a:off x="8949939" y="1774698"/>
            <a:ext cx="42979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internal force check for </a:t>
            </a:r>
            <a:r>
              <a:rPr lang="en-US" sz="2800" dirty="0" smtClean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slab </a:t>
            </a:r>
            <a:endParaRPr lang="en-US" sz="2800" dirty="0">
              <a:solidFill>
                <a:schemeClr val="accent5">
                  <a:lumMod val="90000"/>
                  <a:lumOff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مستطيل 19"/>
          <p:cNvSpPr/>
          <p:nvPr/>
        </p:nvSpPr>
        <p:spPr>
          <a:xfrm>
            <a:off x="8661398" y="5846788"/>
            <a:ext cx="45865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internal force check for </a:t>
            </a:r>
            <a:r>
              <a:rPr lang="en-US" sz="2800" dirty="0" smtClean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beam  </a:t>
            </a:r>
            <a:endParaRPr lang="en-US" sz="2800" dirty="0">
              <a:solidFill>
                <a:schemeClr val="accent5">
                  <a:lumMod val="90000"/>
                  <a:lumOff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909800" y="84582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28</a:t>
            </a:r>
            <a:endParaRPr lang="en-US" dirty="0"/>
          </a:p>
        </p:txBody>
      </p:sp>
      <p:sp>
        <p:nvSpPr>
          <p:cNvPr id="15" name="Flowchart: Alternate Process 14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3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25" name="Flowchart: Alternate Process 24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12699999" y="7792193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49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graphicFrame>
        <p:nvGraphicFramePr>
          <p:cNvPr id="27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8205566"/>
              </p:ext>
            </p:extLst>
          </p:nvPr>
        </p:nvGraphicFramePr>
        <p:xfrm>
          <a:off x="736600" y="2224748"/>
          <a:ext cx="6400800" cy="3622040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1423101"/>
                <a:gridCol w="1423101"/>
                <a:gridCol w="1423101"/>
                <a:gridCol w="859768"/>
                <a:gridCol w="1271729"/>
              </a:tblGrid>
              <a:tr h="243205">
                <a:tc rowSpan="2" grid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pattern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load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Error%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84455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Manual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ETABS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3680"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Live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10709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10707.25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0.016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43205">
                <a:tc rowSpan="3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SID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On slab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8567.2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12421.052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0.222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844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Walls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3881.43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44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Total SID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12448.63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3205">
                <a:tc rowSpan="5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Dead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Columns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2070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rowSpan="5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31758.837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rowSpan="5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3.572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844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Beams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11448.75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44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Slab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16914.54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44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Walls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2502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5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Total Dead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32935.29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8" name="جدول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6933915"/>
              </p:ext>
            </p:extLst>
          </p:nvPr>
        </p:nvGraphicFramePr>
        <p:xfrm>
          <a:off x="788522" y="6377252"/>
          <a:ext cx="6348878" cy="2456481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1528206"/>
                <a:gridCol w="1228632"/>
                <a:gridCol w="1070312"/>
                <a:gridCol w="1260864"/>
                <a:gridCol w="1260864"/>
              </a:tblGrid>
              <a:tr h="27225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column</a:t>
                      </a:r>
                      <a:endParaRPr lang="en-US" sz="11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Axial load (KN)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Error%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72253">
                <a:tc rowSpan="5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</a:endParaRP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</a:endParaRP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C1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Manual- load due to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ETABS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7225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beams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1753.2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rowSpan="4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</a:endParaRP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5463.68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rowSpan="4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</a:endParaRP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0.400343</a:t>
                      </a:r>
                      <a:endParaRPr lang="en-US" sz="11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4450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slab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3408.353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450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own weight 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324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450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Total 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5485.553</a:t>
                      </a:r>
                      <a:endParaRPr lang="en-US" sz="11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9" name="جدول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2887639"/>
              </p:ext>
            </p:extLst>
          </p:nvPr>
        </p:nvGraphicFramePr>
        <p:xfrm>
          <a:off x="8356601" y="2297916"/>
          <a:ext cx="5867400" cy="3548874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1285789"/>
                <a:gridCol w="1285789"/>
                <a:gridCol w="761683"/>
                <a:gridCol w="849513"/>
                <a:gridCol w="849513"/>
                <a:gridCol w="835113"/>
              </a:tblGrid>
              <a:tr h="5069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manual 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ETABS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Error%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06982">
                <a:tc rowSpan="6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S2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M11 (KN.m)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M(-)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26.06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18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30.92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069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M(+)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32.00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21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34.38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069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M(-)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81.00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63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22.22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069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M22 (</a:t>
                      </a:r>
                      <a:r>
                        <a:rPr lang="en-US" sz="1400" dirty="0" err="1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KN.m</a:t>
                      </a: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)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M(-)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34.00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20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41.18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069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M(+)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42.00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33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21.43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069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M(-)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103.00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90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12.62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30" name="جدول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8456727"/>
              </p:ext>
            </p:extLst>
          </p:nvPr>
        </p:nvGraphicFramePr>
        <p:xfrm>
          <a:off x="8356600" y="6452426"/>
          <a:ext cx="5867401" cy="2375105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1542543"/>
                <a:gridCol w="1542543"/>
                <a:gridCol w="638225"/>
                <a:gridCol w="803109"/>
                <a:gridCol w="624728"/>
                <a:gridCol w="716253"/>
              </a:tblGrid>
              <a:tr h="6439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manual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ETABS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Error %</a:t>
                      </a:r>
                      <a:endParaRPr lang="en-US" sz="11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46225">
                <a:tc rowSpan="4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B2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</a:endParaRP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moment (KN.m)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</a:endParaRP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M(-)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46.51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31.8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31.63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462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M(+)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136.98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90.9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33.64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924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M(-)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246.90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357.45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44.77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462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shear (KN)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265.65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219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17.56</a:t>
                      </a:r>
                      <a:endParaRPr lang="en-US" sz="11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1" name="Rectangle 30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Chevron 31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7529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 rotWithShape="1">
          <a:blip r:embed="rId2" cstate="print"/>
          <a:srcRect l="19720" t="17465"/>
          <a:stretch/>
        </p:blipFill>
        <p:spPr>
          <a:xfrm>
            <a:off x="0" y="0"/>
            <a:ext cx="16245625" cy="9144000"/>
          </a:xfrm>
          <a:prstGeom prst="rect">
            <a:avLst/>
          </a:prstGeom>
        </p:spPr>
      </p:pic>
      <p:sp>
        <p:nvSpPr>
          <p:cNvPr id="9" name="مستطيل 8"/>
          <p:cNvSpPr/>
          <p:nvPr/>
        </p:nvSpPr>
        <p:spPr>
          <a:xfrm>
            <a:off x="1274204" y="1736598"/>
            <a:ext cx="4240263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Equilibrium </a:t>
            </a:r>
            <a:r>
              <a:rPr lang="en-US" sz="2800" dirty="0" smtClean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check (block </a:t>
            </a:r>
            <a:r>
              <a:rPr lang="en-US" sz="2800" dirty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dirty="0" smtClean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US" sz="2800" dirty="0">
              <a:solidFill>
                <a:schemeClr val="accent5">
                  <a:lumMod val="90000"/>
                  <a:lumOff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مستطيل 16"/>
          <p:cNvSpPr/>
          <p:nvPr/>
        </p:nvSpPr>
        <p:spPr>
          <a:xfrm>
            <a:off x="1274204" y="5846788"/>
            <a:ext cx="48461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internal force check for </a:t>
            </a:r>
            <a:r>
              <a:rPr lang="en-US" sz="2800" dirty="0" smtClean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columns</a:t>
            </a:r>
            <a:endParaRPr lang="en-US" sz="2800" dirty="0">
              <a:solidFill>
                <a:schemeClr val="accent5">
                  <a:lumMod val="90000"/>
                  <a:lumOff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مستطيل 22"/>
          <p:cNvSpPr/>
          <p:nvPr/>
        </p:nvSpPr>
        <p:spPr>
          <a:xfrm>
            <a:off x="355600" y="420469"/>
            <a:ext cx="37755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Structural Aspect </a:t>
            </a:r>
          </a:p>
        </p:txBody>
      </p:sp>
      <p:sp>
        <p:nvSpPr>
          <p:cNvPr id="22" name="مستطيل 21"/>
          <p:cNvSpPr/>
          <p:nvPr/>
        </p:nvSpPr>
        <p:spPr>
          <a:xfrm>
            <a:off x="8661399" y="1823344"/>
            <a:ext cx="7584225" cy="73206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مستطيل 22"/>
          <p:cNvSpPr/>
          <p:nvPr/>
        </p:nvSpPr>
        <p:spPr>
          <a:xfrm>
            <a:off x="586234" y="855891"/>
            <a:ext cx="22365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Courier New" panose="02070309020205020404" pitchFamily="49" charset="0"/>
              <a:buChar char="o"/>
            </a:pPr>
            <a:r>
              <a:rPr lang="en-US" sz="3600" b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Block 3</a:t>
            </a:r>
            <a:endParaRPr lang="en-US" sz="3600" b="1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مستطيل 18"/>
          <p:cNvSpPr/>
          <p:nvPr/>
        </p:nvSpPr>
        <p:spPr>
          <a:xfrm>
            <a:off x="8943589" y="1823344"/>
            <a:ext cx="42979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internal force check for </a:t>
            </a:r>
            <a:r>
              <a:rPr lang="en-US" sz="2800" dirty="0" smtClean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slab </a:t>
            </a:r>
            <a:endParaRPr lang="en-US" sz="2800" dirty="0">
              <a:solidFill>
                <a:schemeClr val="accent5">
                  <a:lumMod val="90000"/>
                  <a:lumOff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مستطيل 19"/>
          <p:cNvSpPr/>
          <p:nvPr/>
        </p:nvSpPr>
        <p:spPr>
          <a:xfrm>
            <a:off x="8661398" y="5846788"/>
            <a:ext cx="45865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internal force check for </a:t>
            </a:r>
            <a:r>
              <a:rPr lang="en-US" sz="2800" dirty="0" smtClean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beam  </a:t>
            </a:r>
            <a:endParaRPr lang="en-US" sz="2800" dirty="0">
              <a:solidFill>
                <a:schemeClr val="accent5">
                  <a:lumMod val="90000"/>
                  <a:lumOff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909800" y="84582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28</a:t>
            </a:r>
            <a:endParaRPr lang="en-US" dirty="0"/>
          </a:p>
        </p:txBody>
      </p:sp>
      <p:sp>
        <p:nvSpPr>
          <p:cNvPr id="15" name="Flowchart: Alternate Process 14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3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25" name="Flowchart: Alternate Process 24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12699999" y="7792193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50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graphicFrame>
        <p:nvGraphicFramePr>
          <p:cNvPr id="16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6569180"/>
              </p:ext>
            </p:extLst>
          </p:nvPr>
        </p:nvGraphicFramePr>
        <p:xfrm>
          <a:off x="579885" y="2346564"/>
          <a:ext cx="6709916" cy="3520440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1596525"/>
                <a:gridCol w="1596525"/>
                <a:gridCol w="1596525"/>
                <a:gridCol w="964508"/>
                <a:gridCol w="955833"/>
              </a:tblGrid>
              <a:tr h="0">
                <a:tc rowSpan="2" grid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pattern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load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Error%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0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Manual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ETABS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Live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7906.5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7907.2398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0.009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 rowSpan="3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SID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On slab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6325.2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9047.2099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0.706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Walls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2658.6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Total SID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8983.8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rowSpan="5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Dead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Columns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2430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rowSpan="5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20828.472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rowSpan="5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0.865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Beams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6092.1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Slab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12488.08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Walls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329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Total Dead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21010.18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8" name="جدول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791844"/>
              </p:ext>
            </p:extLst>
          </p:nvPr>
        </p:nvGraphicFramePr>
        <p:xfrm>
          <a:off x="579884" y="6386878"/>
          <a:ext cx="6554600" cy="2440654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1516408"/>
                <a:gridCol w="1217548"/>
                <a:gridCol w="1217548"/>
                <a:gridCol w="1301548"/>
                <a:gridCol w="1301548"/>
              </a:tblGrid>
              <a:tr h="34866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column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Axial load (KN)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Error%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48665">
                <a:tc rowSpan="5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C3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Manual (from)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ETABS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4866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beams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1553.4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rowSpan="4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10403.24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rowSpan="4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0.9159583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4866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slab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8621.129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9732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own weight 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324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866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Total 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10498.53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1" name="جدول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7730572"/>
              </p:ext>
            </p:extLst>
          </p:nvPr>
        </p:nvGraphicFramePr>
        <p:xfrm>
          <a:off x="8635998" y="2346564"/>
          <a:ext cx="5511802" cy="3500224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1261627"/>
                <a:gridCol w="826176"/>
                <a:gridCol w="539341"/>
                <a:gridCol w="833363"/>
                <a:gridCol w="833363"/>
                <a:gridCol w="1217932"/>
              </a:tblGrid>
              <a:tr h="500032">
                <a:tc rowSpan="7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</a:endParaRP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</a:endParaRP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</a:endParaRP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S3</a:t>
                      </a:r>
                      <a:endParaRPr lang="en-US" sz="11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manual </a:t>
                      </a:r>
                      <a:endParaRPr lang="en-US" sz="11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ETABS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Error%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0003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M11 (KN.m)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M(-)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13.00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8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38.46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0003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M(+)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31.00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20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35.48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0003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M(-)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23.62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17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28.01</a:t>
                      </a:r>
                      <a:endParaRPr lang="en-US" sz="11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0003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M22 (KN.m)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M(-)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52.00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34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34.62</a:t>
                      </a:r>
                      <a:endParaRPr lang="en-US" sz="11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0003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M(+)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39.00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28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28.21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0003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M(-)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112.00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97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13.39</a:t>
                      </a:r>
                      <a:endParaRPr lang="en-US" sz="11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27" name="جدول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8331058"/>
              </p:ext>
            </p:extLst>
          </p:nvPr>
        </p:nvGraphicFramePr>
        <p:xfrm>
          <a:off x="8674098" y="6491389"/>
          <a:ext cx="5397501" cy="2336144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1275587"/>
                <a:gridCol w="1275587"/>
                <a:gridCol w="657948"/>
                <a:gridCol w="733787"/>
                <a:gridCol w="733787"/>
                <a:gridCol w="720805"/>
              </a:tblGrid>
              <a:tr h="40411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manual 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ETABS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Error%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04116">
                <a:tc rowSpan="4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B3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moment (</a:t>
                      </a:r>
                      <a:r>
                        <a:rPr lang="en-US" sz="1200" dirty="0" err="1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KN.m</a:t>
                      </a:r>
                      <a:r>
                        <a:rPr lang="en-US" sz="12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)</a:t>
                      </a:r>
                      <a:endParaRPr lang="en-US" sz="11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</a:endParaRP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M(-)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158.00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192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21.52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0411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M(+)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104.00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77.1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25.87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196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M(-)</a:t>
                      </a:r>
                      <a:endParaRPr lang="en-US" sz="11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334.67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287.73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14.03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0411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shear (KN)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230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195.45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15.02</a:t>
                      </a:r>
                      <a:endParaRPr lang="en-US" sz="11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8" name="Rectangle 27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Chevron 28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4373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 rotWithShape="1">
          <a:blip r:embed="rId2" cstate="print"/>
          <a:srcRect l="19720" t="17465"/>
          <a:stretch/>
        </p:blipFill>
        <p:spPr>
          <a:xfrm>
            <a:off x="0" y="0"/>
            <a:ext cx="16245625" cy="9144000"/>
          </a:xfrm>
          <a:prstGeom prst="rect">
            <a:avLst/>
          </a:prstGeom>
        </p:spPr>
      </p:pic>
      <p:sp>
        <p:nvSpPr>
          <p:cNvPr id="9" name="مستطيل 8"/>
          <p:cNvSpPr/>
          <p:nvPr/>
        </p:nvSpPr>
        <p:spPr>
          <a:xfrm>
            <a:off x="1274204" y="1736598"/>
            <a:ext cx="4240263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Equilibrium </a:t>
            </a:r>
            <a:r>
              <a:rPr lang="en-US" sz="2800" dirty="0" smtClean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check (block 4)</a:t>
            </a:r>
            <a:endParaRPr lang="en-US" sz="2800" dirty="0">
              <a:solidFill>
                <a:schemeClr val="accent5">
                  <a:lumMod val="90000"/>
                  <a:lumOff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مستطيل 16"/>
          <p:cNvSpPr/>
          <p:nvPr/>
        </p:nvSpPr>
        <p:spPr>
          <a:xfrm>
            <a:off x="1274204" y="5846788"/>
            <a:ext cx="48461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internal force check for </a:t>
            </a:r>
            <a:r>
              <a:rPr lang="en-US" sz="2800" dirty="0" smtClean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columns</a:t>
            </a:r>
            <a:endParaRPr lang="en-US" sz="2800" dirty="0">
              <a:solidFill>
                <a:schemeClr val="accent5">
                  <a:lumMod val="90000"/>
                  <a:lumOff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مستطيل 22"/>
          <p:cNvSpPr/>
          <p:nvPr/>
        </p:nvSpPr>
        <p:spPr>
          <a:xfrm>
            <a:off x="355600" y="420469"/>
            <a:ext cx="37755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Structural Aspect </a:t>
            </a:r>
          </a:p>
        </p:txBody>
      </p:sp>
      <p:sp>
        <p:nvSpPr>
          <p:cNvPr id="22" name="مستطيل 21"/>
          <p:cNvSpPr/>
          <p:nvPr/>
        </p:nvSpPr>
        <p:spPr>
          <a:xfrm>
            <a:off x="8661399" y="1823344"/>
            <a:ext cx="7584225" cy="73206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مستطيل 22"/>
          <p:cNvSpPr/>
          <p:nvPr/>
        </p:nvSpPr>
        <p:spPr>
          <a:xfrm>
            <a:off x="586234" y="855891"/>
            <a:ext cx="22365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Courier New" panose="02070309020205020404" pitchFamily="49" charset="0"/>
              <a:buChar char="o"/>
            </a:pPr>
            <a:r>
              <a:rPr lang="en-US" sz="3600" b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Block 4</a:t>
            </a:r>
            <a:endParaRPr lang="en-US" sz="3600" b="1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مستطيل 18"/>
          <p:cNvSpPr/>
          <p:nvPr/>
        </p:nvSpPr>
        <p:spPr>
          <a:xfrm>
            <a:off x="8943589" y="1823344"/>
            <a:ext cx="42979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internal force check for </a:t>
            </a:r>
            <a:r>
              <a:rPr lang="en-US" sz="2800" dirty="0" smtClean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slab </a:t>
            </a:r>
            <a:endParaRPr lang="en-US" sz="2800" dirty="0">
              <a:solidFill>
                <a:schemeClr val="accent5">
                  <a:lumMod val="90000"/>
                  <a:lumOff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مستطيل 19"/>
          <p:cNvSpPr/>
          <p:nvPr/>
        </p:nvSpPr>
        <p:spPr>
          <a:xfrm>
            <a:off x="8661398" y="5846788"/>
            <a:ext cx="45865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internal force check for </a:t>
            </a:r>
            <a:r>
              <a:rPr lang="en-US" sz="2800" dirty="0" smtClean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beam  </a:t>
            </a:r>
            <a:endParaRPr lang="en-US" sz="2800" dirty="0">
              <a:solidFill>
                <a:schemeClr val="accent5">
                  <a:lumMod val="90000"/>
                  <a:lumOff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909800" y="84582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28</a:t>
            </a:r>
            <a:endParaRPr lang="en-US" dirty="0"/>
          </a:p>
        </p:txBody>
      </p:sp>
      <p:sp>
        <p:nvSpPr>
          <p:cNvPr id="15" name="Flowchart: Alternate Process 14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3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25" name="Flowchart: Alternate Process 24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12699999" y="7792193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51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graphicFrame>
        <p:nvGraphicFramePr>
          <p:cNvPr id="16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6851594"/>
              </p:ext>
            </p:extLst>
          </p:nvPr>
        </p:nvGraphicFramePr>
        <p:xfrm>
          <a:off x="355600" y="2330929"/>
          <a:ext cx="6248400" cy="3666168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1423101"/>
                <a:gridCol w="1423101"/>
                <a:gridCol w="1423101"/>
                <a:gridCol w="1217097"/>
                <a:gridCol w="762000"/>
              </a:tblGrid>
              <a:tr h="305009">
                <a:tc rowSpan="2" grid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pattern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load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Error%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05009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Manual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ETABS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5009"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Live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13670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13666.152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0.028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05009">
                <a:tc rowSpan="3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SID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On slab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10936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500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Walls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6006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6576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Total SID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16942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 smtClean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16889.619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 </a:t>
                      </a:r>
                      <a:r>
                        <a:rPr lang="en-US" sz="1400" dirty="0" smtClean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0.309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05009">
                <a:tc rowSpan="5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Dead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Columns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4230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rowSpan="5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39173.967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rowSpan="5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2.126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0500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Beams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10444.5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500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Slab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21591.35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500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Walls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3759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500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Total Dead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40024.85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8" name="جدول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4048876"/>
              </p:ext>
            </p:extLst>
          </p:nvPr>
        </p:nvGraphicFramePr>
        <p:xfrm>
          <a:off x="355600" y="6356825"/>
          <a:ext cx="6172199" cy="2470706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1476968"/>
                <a:gridCol w="1192902"/>
                <a:gridCol w="1065031"/>
                <a:gridCol w="1218649"/>
                <a:gridCol w="1218649"/>
              </a:tblGrid>
              <a:tr h="35295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column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Axial load (KN)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Error%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52958">
                <a:tc rowSpan="5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</a:endParaRP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</a:endParaRP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C4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Manual (from)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ETABS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5295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beams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1228.41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rowSpan="4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</a:endParaRP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5147.38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rowSpan="4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</a:endParaRP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0.2695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5295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slab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3608.845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0591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own weight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324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295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Total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5161.255</a:t>
                      </a:r>
                      <a:endParaRPr lang="en-US" sz="11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1" name="جدول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9857229"/>
              </p:ext>
            </p:extLst>
          </p:nvPr>
        </p:nvGraphicFramePr>
        <p:xfrm>
          <a:off x="7975600" y="2384665"/>
          <a:ext cx="6096000" cy="3462123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1504098"/>
                <a:gridCol w="737123"/>
                <a:gridCol w="890978"/>
                <a:gridCol w="993547"/>
                <a:gridCol w="993547"/>
                <a:gridCol w="976707"/>
              </a:tblGrid>
              <a:tr h="494589">
                <a:tc rowSpan="7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</a:endParaRP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</a:endParaRP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 smtClean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S4</a:t>
                      </a:r>
                      <a:endParaRPr lang="en-US" sz="11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manual 	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ETABS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Error%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945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M11 (KN.m)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M(-)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54.23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86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-58.58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945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M(+)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159.72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142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11.09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945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M(-)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77.00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58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24.68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945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M22 (KN.m)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M(-)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62.00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43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30.65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945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M(+)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104.00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95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8.65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945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M(-)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71.00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55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22.54</a:t>
                      </a:r>
                      <a:endParaRPr lang="en-US" sz="11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27" name="جدول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8346446"/>
              </p:ext>
            </p:extLst>
          </p:nvPr>
        </p:nvGraphicFramePr>
        <p:xfrm>
          <a:off x="7975600" y="6477002"/>
          <a:ext cx="6019800" cy="2350530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1422427"/>
                <a:gridCol w="1422427"/>
                <a:gridCol w="733823"/>
                <a:gridCol w="818445"/>
                <a:gridCol w="818445"/>
                <a:gridCol w="804233"/>
              </a:tblGrid>
              <a:tr h="4701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manual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ETABS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Error%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70106">
                <a:tc rowSpan="4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B4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moment (KN.m)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M(-)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189.92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261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37.42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701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M(+)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312.00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267.65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14.21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701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M(-)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436.00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383.24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12.10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701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shear (KN)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293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245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16.38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28" name="Rectangle 27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Chevron 28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5430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  <p:sp>
        <p:nvSpPr>
          <p:cNvPr id="27" name="Slide Number Placeholder 1">
            <a:extLst>
              <a:ext uri="{FF2B5EF4-FFF2-40B4-BE49-F238E27FC236}">
                <a16:creationId xmlns:a16="http://schemas.microsoft.com/office/drawing/2014/main" xmlns="" id="{0CA525AB-7D00-40B5-9CCA-5F49D8B7C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004800" y="8458200"/>
            <a:ext cx="2743200" cy="5175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7EB09B-0D90-49AE-B553-8E9E57B8D32A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60" name="شكل بيضاوي 59"/>
          <p:cNvSpPr/>
          <p:nvPr/>
        </p:nvSpPr>
        <p:spPr>
          <a:xfrm>
            <a:off x="4516288" y="3094350"/>
            <a:ext cx="2199202" cy="2088232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  <p:txBody>
          <a:bodyPr lIns="89047" tIns="44523" rIns="89047" bIns="44523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17" b="1" i="0" u="sng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1" name="دائرة مجوفة 60"/>
          <p:cNvSpPr/>
          <p:nvPr/>
        </p:nvSpPr>
        <p:spPr>
          <a:xfrm>
            <a:off x="4394200" y="2914327"/>
            <a:ext cx="2321292" cy="2376264"/>
          </a:xfrm>
          <a:prstGeom prst="donut">
            <a:avLst>
              <a:gd name="adj" fmla="val 9582"/>
            </a:avLst>
          </a:prstGeom>
          <a:solidFill>
            <a:srgbClr val="FEF200"/>
          </a:solidFill>
          <a:ln w="12700" cap="flat" cmpd="sng" algn="ctr">
            <a:solidFill>
              <a:sysClr val="window" lastClr="FFFFFF">
                <a:lumMod val="85000"/>
              </a:sysClr>
            </a:solidFill>
            <a:prstDash val="solid"/>
            <a:miter lim="800000"/>
          </a:ln>
          <a:effectLst/>
        </p:spPr>
        <p:txBody>
          <a:bodyPr lIns="89047" tIns="44523" rIns="89047" bIns="44523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58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2" name="قوس 61"/>
          <p:cNvSpPr/>
          <p:nvPr/>
        </p:nvSpPr>
        <p:spPr>
          <a:xfrm rot="4117342">
            <a:off x="3331401" y="2356338"/>
            <a:ext cx="4030147" cy="3521338"/>
          </a:xfrm>
          <a:prstGeom prst="arc">
            <a:avLst>
              <a:gd name="adj1" fmla="val 13388289"/>
              <a:gd name="adj2" fmla="val 179562"/>
            </a:avLst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89047" tIns="44523" rIns="89047" bIns="44523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58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63" name="مجموعة 62"/>
          <p:cNvGrpSpPr/>
          <p:nvPr/>
        </p:nvGrpSpPr>
        <p:grpSpPr>
          <a:xfrm>
            <a:off x="7963864" y="1126400"/>
            <a:ext cx="2629864" cy="747614"/>
            <a:chOff x="4644008" y="1325228"/>
            <a:chExt cx="2520280" cy="771624"/>
          </a:xfrm>
          <a:solidFill>
            <a:sysClr val="window" lastClr="FFFFFF"/>
          </a:solidFill>
        </p:grpSpPr>
        <p:sp>
          <p:nvSpPr>
            <p:cNvPr id="64" name="وسيلة شرح خطية 2 (بلا حدود)‏ 63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47894"/>
                <a:gd name="adj2" fmla="val -6"/>
                <a:gd name="adj3" fmla="val 49976"/>
                <a:gd name="adj4" fmla="val -19389"/>
                <a:gd name="adj5" fmla="val 200365"/>
                <a:gd name="adj6" fmla="val -60087"/>
              </a:avLst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5" name="مستطيل 64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6" name="مربع نص 65"/>
          <p:cNvSpPr txBox="1"/>
          <p:nvPr/>
        </p:nvSpPr>
        <p:spPr>
          <a:xfrm>
            <a:off x="7720528" y="1249863"/>
            <a:ext cx="2996378" cy="449566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37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Introduction</a:t>
            </a:r>
          </a:p>
        </p:txBody>
      </p:sp>
      <p:grpSp>
        <p:nvGrpSpPr>
          <p:cNvPr id="67" name="مجموعة 66"/>
          <p:cNvGrpSpPr/>
          <p:nvPr/>
        </p:nvGrpSpPr>
        <p:grpSpPr>
          <a:xfrm>
            <a:off x="7963864" y="2132555"/>
            <a:ext cx="2629864" cy="781771"/>
            <a:chOff x="4644008" y="1325228"/>
            <a:chExt cx="2520280" cy="771624"/>
          </a:xfrm>
          <a:solidFill>
            <a:sysClr val="window" lastClr="FFFFFF">
              <a:lumMod val="75000"/>
            </a:sysClr>
          </a:solidFill>
        </p:grpSpPr>
        <p:sp>
          <p:nvSpPr>
            <p:cNvPr id="68" name="وسيلة شرح خطية 2 (بلا حدود)‏ 67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18750"/>
                <a:gd name="adj2" fmla="val -1196"/>
                <a:gd name="adj3" fmla="val 18750"/>
                <a:gd name="adj4" fmla="val -16667"/>
                <a:gd name="adj5" fmla="val 94155"/>
                <a:gd name="adj6" fmla="val -47348"/>
              </a:avLst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9" name="مستطيل 68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0" name="مربع نص 69"/>
          <p:cNvSpPr txBox="1"/>
          <p:nvPr/>
        </p:nvSpPr>
        <p:spPr>
          <a:xfrm>
            <a:off x="7871032" y="2280830"/>
            <a:ext cx="2722696" cy="449566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37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Site Analysis</a:t>
            </a:r>
          </a:p>
        </p:txBody>
      </p:sp>
      <p:sp>
        <p:nvSpPr>
          <p:cNvPr id="71" name="مستطيل 70"/>
          <p:cNvSpPr/>
          <p:nvPr/>
        </p:nvSpPr>
        <p:spPr>
          <a:xfrm>
            <a:off x="7963864" y="3088722"/>
            <a:ext cx="2629864" cy="77162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89047" tIns="44523" rIns="89047" bIns="44523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37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Architectural Aspect</a:t>
            </a:r>
          </a:p>
        </p:txBody>
      </p:sp>
      <p:grpSp>
        <p:nvGrpSpPr>
          <p:cNvPr id="72" name="مجموعة 71"/>
          <p:cNvGrpSpPr/>
          <p:nvPr/>
        </p:nvGrpSpPr>
        <p:grpSpPr>
          <a:xfrm>
            <a:off x="7947542" y="4080232"/>
            <a:ext cx="2646185" cy="882383"/>
            <a:chOff x="4644008" y="1325228"/>
            <a:chExt cx="2520280" cy="771624"/>
          </a:xfrm>
          <a:solidFill>
            <a:schemeClr val="bg1"/>
          </a:solidFill>
        </p:grpSpPr>
        <p:sp>
          <p:nvSpPr>
            <p:cNvPr id="73" name="وسيلة شرح خطية 2 (بلا حدود)‏ 72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35404"/>
                <a:gd name="adj2" fmla="val -6"/>
                <a:gd name="adj3" fmla="val 35404"/>
                <a:gd name="adj4" fmla="val -14120"/>
                <a:gd name="adj5" fmla="val 5977"/>
                <a:gd name="adj6" fmla="val -27994"/>
              </a:avLst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4" name="مستطيل 73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337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Environmental Aspect</a:t>
              </a:r>
            </a:p>
          </p:txBody>
        </p:sp>
      </p:grpSp>
      <p:grpSp>
        <p:nvGrpSpPr>
          <p:cNvPr id="75" name="مجموعة 74"/>
          <p:cNvGrpSpPr/>
          <p:nvPr/>
        </p:nvGrpSpPr>
        <p:grpSpPr>
          <a:xfrm>
            <a:off x="7947542" y="5099953"/>
            <a:ext cx="2629855" cy="771084"/>
            <a:chOff x="4644008" y="1325228"/>
            <a:chExt cx="2520280" cy="771624"/>
          </a:xfrm>
          <a:solidFill>
            <a:schemeClr val="bg1"/>
          </a:solidFill>
        </p:grpSpPr>
        <p:sp>
          <p:nvSpPr>
            <p:cNvPr id="76" name="وسيلة شرح خطية 2 (بلا حدود)‏ 75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18750"/>
                <a:gd name="adj2" fmla="val -1196"/>
                <a:gd name="adj3" fmla="val 20832"/>
                <a:gd name="adj4" fmla="val -14923"/>
                <a:gd name="adj5" fmla="val -36763"/>
                <a:gd name="adj6" fmla="val -32084"/>
              </a:avLst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7" name="مستطيل 76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337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Structural Aspect</a:t>
              </a:r>
            </a:p>
          </p:txBody>
        </p:sp>
      </p:grpSp>
      <p:grpSp>
        <p:nvGrpSpPr>
          <p:cNvPr id="78" name="مجموعة 77"/>
          <p:cNvGrpSpPr/>
          <p:nvPr/>
        </p:nvGrpSpPr>
        <p:grpSpPr>
          <a:xfrm>
            <a:off x="7963863" y="6043184"/>
            <a:ext cx="2629863" cy="823023"/>
            <a:chOff x="4644008" y="1325228"/>
            <a:chExt cx="2520280" cy="771624"/>
          </a:xfrm>
          <a:solidFill>
            <a:schemeClr val="bg1"/>
          </a:solidFill>
        </p:grpSpPr>
        <p:sp>
          <p:nvSpPr>
            <p:cNvPr id="79" name="وسيلة شرح خطية 2 (بلا حدود)‏ 78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20832"/>
                <a:gd name="adj2" fmla="val -1196"/>
                <a:gd name="adj3" fmla="val 18750"/>
                <a:gd name="adj4" fmla="val -18878"/>
                <a:gd name="adj5" fmla="val -81041"/>
                <a:gd name="adj6" fmla="val -40667"/>
              </a:avLst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0" name="مستطيل 79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82" name="وسيلة شرح خطية 2 (بلا حدود)‏ 81"/>
          <p:cNvSpPr/>
          <p:nvPr/>
        </p:nvSpPr>
        <p:spPr>
          <a:xfrm>
            <a:off x="8056710" y="3363208"/>
            <a:ext cx="2660195" cy="720080"/>
          </a:xfrm>
          <a:prstGeom prst="callout2">
            <a:avLst>
              <a:gd name="adj1" fmla="val 45578"/>
              <a:gd name="adj2" fmla="val -2765"/>
              <a:gd name="adj3" fmla="val 48862"/>
              <a:gd name="adj4" fmla="val -21555"/>
              <a:gd name="adj5" fmla="val 19670"/>
              <a:gd name="adj6" fmla="val -38027"/>
            </a:avLst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58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3" name="Slide Number Placeholder 1">
            <a:extLst>
              <a:ext uri="{FF2B5EF4-FFF2-40B4-BE49-F238E27FC236}">
                <a16:creationId xmlns:a16="http://schemas.microsoft.com/office/drawing/2014/main" xmlns="" id="{0CA525AB-7D00-40B5-9CCA-5F49D8B7C86F}"/>
              </a:ext>
            </a:extLst>
          </p:cNvPr>
          <p:cNvSpPr txBox="1">
            <a:spLocks/>
          </p:cNvSpPr>
          <p:nvPr/>
        </p:nvSpPr>
        <p:spPr>
          <a:xfrm>
            <a:off x="10345051" y="735384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7EB09B-0D90-49AE-B553-8E9E57B8D32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>
                    <a:tint val="7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ysClr val="windowText" lastClr="000000">
                  <a:tint val="7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84" name="مجموعة 43"/>
          <p:cNvGrpSpPr/>
          <p:nvPr/>
        </p:nvGrpSpPr>
        <p:grpSpPr>
          <a:xfrm>
            <a:off x="7947543" y="6997590"/>
            <a:ext cx="2629854" cy="771624"/>
            <a:chOff x="4644008" y="1325228"/>
            <a:chExt cx="2520280" cy="771624"/>
          </a:xfrm>
          <a:solidFill>
            <a:schemeClr val="bg1"/>
          </a:solidFill>
        </p:grpSpPr>
        <p:sp>
          <p:nvSpPr>
            <p:cNvPr id="85" name="وسيلة شرح خطية 2 (بلا حدود)‏ 44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20832"/>
                <a:gd name="adj2" fmla="val -1196"/>
                <a:gd name="adj3" fmla="val 18750"/>
                <a:gd name="adj4" fmla="val -18878"/>
                <a:gd name="adj5" fmla="val -162614"/>
                <a:gd name="adj6" fmla="val -55233"/>
              </a:avLst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6" name="مستطيل 45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87" name="Rectangle 46"/>
          <p:cNvSpPr/>
          <p:nvPr/>
        </p:nvSpPr>
        <p:spPr>
          <a:xfrm>
            <a:off x="7472050" y="6122211"/>
            <a:ext cx="35971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Electro-Mechanical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Aspect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8" name="Oval 30"/>
          <p:cNvSpPr/>
          <p:nvPr/>
        </p:nvSpPr>
        <p:spPr>
          <a:xfrm>
            <a:off x="4176806" y="2914326"/>
            <a:ext cx="2756079" cy="2374264"/>
          </a:xfrm>
          <a:prstGeom prst="ellipse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sng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95000"/>
                    <a:lumOff val="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CONTENT</a:t>
            </a:r>
            <a:endParaRPr kumimoji="0" lang="en-US" sz="3200" b="0" i="0" u="sng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95000"/>
                  <a:lumOff val="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Flowchart: Alternate Process 32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12052300" y="7766566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5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 flipV="1">
            <a:off x="1117599" y="8814276"/>
            <a:ext cx="14778591" cy="45719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12710966" y="152399"/>
            <a:ext cx="45719" cy="8924479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7" y="6590343"/>
            <a:ext cx="2434239" cy="2300107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Chevron 38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40" name="Straight Connector 39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مستطيل 80"/>
          <p:cNvSpPr/>
          <p:nvPr/>
        </p:nvSpPr>
        <p:spPr>
          <a:xfrm>
            <a:off x="7947543" y="7169099"/>
            <a:ext cx="2537017" cy="809215"/>
          </a:xfrm>
          <a:prstGeom prst="rect">
            <a:avLst/>
          </a:prstGeom>
        </p:spPr>
        <p:txBody>
          <a:bodyPr wrap="none" lIns="89047" tIns="44523" rIns="89047" bIns="44523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37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Quantity surveying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37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8801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 rotWithShape="1">
          <a:blip r:embed="rId2" cstate="print"/>
          <a:srcRect l="19721" t="17465" r="9636"/>
          <a:stretch/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692238" y="269819"/>
            <a:ext cx="37755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Structural Aspect </a:t>
            </a:r>
          </a:p>
          <a:p>
            <a:endParaRPr lang="en-US" sz="3600" b="1" dirty="0">
              <a:solidFill>
                <a:schemeClr val="accent5"/>
              </a:solidFill>
            </a:endParaRPr>
          </a:p>
        </p:txBody>
      </p:sp>
      <p:sp>
        <p:nvSpPr>
          <p:cNvPr id="15" name="مستطيل 14"/>
          <p:cNvSpPr/>
          <p:nvPr/>
        </p:nvSpPr>
        <p:spPr>
          <a:xfrm>
            <a:off x="13131800" y="7243830"/>
            <a:ext cx="3124200" cy="1600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مستطيل 4"/>
          <p:cNvSpPr/>
          <p:nvPr/>
        </p:nvSpPr>
        <p:spPr>
          <a:xfrm>
            <a:off x="708694" y="946928"/>
            <a:ext cx="4650632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2800" dirty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anose="02020603050405020304" pitchFamily="18" charset="0"/>
              </a:rPr>
              <a:t>Seismic </a:t>
            </a:r>
            <a:r>
              <a:rPr lang="en-US" sz="2800" dirty="0" smtClean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anose="02020603050405020304" pitchFamily="18" charset="0"/>
              </a:rPr>
              <a:t>checks </a:t>
            </a:r>
            <a:r>
              <a:rPr lang="en-US" sz="2800" dirty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Block 1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431800" y="2451280"/>
            <a:ext cx="26516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 shear check</a:t>
            </a:r>
            <a:endParaRPr lang="en-US" sz="2800" dirty="0">
              <a:solidFill>
                <a:schemeClr val="accent5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431800" y="4754767"/>
            <a:ext cx="18085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Drift check</a:t>
            </a:r>
          </a:p>
        </p:txBody>
      </p:sp>
      <p:graphicFrame>
        <p:nvGraphicFramePr>
          <p:cNvPr id="12" name="جدول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8892765"/>
              </p:ext>
            </p:extLst>
          </p:nvPr>
        </p:nvGraphicFramePr>
        <p:xfrm>
          <a:off x="431800" y="5462915"/>
          <a:ext cx="10820400" cy="1600200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1066800"/>
                <a:gridCol w="1143000"/>
                <a:gridCol w="1066800"/>
                <a:gridCol w="990600"/>
                <a:gridCol w="1066800"/>
                <a:gridCol w="1066800"/>
                <a:gridCol w="1143000"/>
                <a:gridCol w="1143000"/>
                <a:gridCol w="1447800"/>
                <a:gridCol w="685800"/>
              </a:tblGrid>
              <a:tr h="30988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Story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Height (mm)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Dis-X(mm)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Dis-Y(mm)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Drift-X(mm)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Drift-Y(mm)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Delta-X(mm)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Delta-Y(mm)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Delta-Limit (mm)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Check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9591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-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-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-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-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-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-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-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9591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4000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0.056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0.076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0.056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0.076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0.22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0.45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80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OK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9591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2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4000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0.187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0.249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0.131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0.173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0.78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1.03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80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OK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0988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3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4000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0.365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0.481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0.178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0.232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1.06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1.38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80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OK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20" name="مستطيل 19"/>
          <p:cNvSpPr/>
          <p:nvPr/>
        </p:nvSpPr>
        <p:spPr>
          <a:xfrm>
            <a:off x="12753945" y="2667000"/>
            <a:ext cx="19399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accent5">
                    <a:lumMod val="90000"/>
                    <a:lumOff val="10000"/>
                  </a:schemeClr>
                </a:solidFill>
              </a:rPr>
              <a:t>Time period</a:t>
            </a:r>
            <a:endParaRPr lang="en-US" sz="2800" dirty="0">
              <a:solidFill>
                <a:schemeClr val="accent5">
                  <a:lumMod val="90000"/>
                  <a:lumOff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11064" y="3243262"/>
            <a:ext cx="3781425" cy="3014990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4631163"/>
              </p:ext>
            </p:extLst>
          </p:nvPr>
        </p:nvGraphicFramePr>
        <p:xfrm>
          <a:off x="463550" y="3041671"/>
          <a:ext cx="4895776" cy="1238906"/>
        </p:xfrm>
        <a:graphic>
          <a:graphicData uri="http://schemas.openxmlformats.org/drawingml/2006/table">
            <a:tbl>
              <a:tblPr firstRow="1" firstCol="1" bandRow="1"/>
              <a:tblGrid>
                <a:gridCol w="2271640"/>
                <a:gridCol w="1312068"/>
                <a:gridCol w="1312068"/>
              </a:tblGrid>
              <a:tr h="61945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EQx Max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6662.7798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4887.2174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1945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EQy Max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4752.7509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6534.7019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4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22" name="Flowchart: Alternate Process 21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2052300" y="77526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52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Chevron 24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جدول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2560650"/>
              </p:ext>
            </p:extLst>
          </p:nvPr>
        </p:nvGraphicFramePr>
        <p:xfrm>
          <a:off x="5918201" y="2014377"/>
          <a:ext cx="5333999" cy="3001999"/>
        </p:xfrm>
        <a:graphic>
          <a:graphicData uri="http://schemas.openxmlformats.org/drawingml/2006/table">
            <a:tbl>
              <a:tblPr firstRow="1" firstCol="1" bandRow="1"/>
              <a:tblGrid>
                <a:gridCol w="2008948"/>
                <a:gridCol w="1160476"/>
                <a:gridCol w="1160476"/>
                <a:gridCol w="1004099"/>
              </a:tblGrid>
              <a:tr h="42885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Load Case/Combo</a:t>
                      </a:r>
                      <a:endParaRPr lang="en-US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FX</a:t>
                      </a:r>
                      <a:endParaRPr lang="en-US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FY</a:t>
                      </a:r>
                      <a:endParaRPr lang="en-US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FZ</a:t>
                      </a:r>
                      <a:endParaRPr lang="en-US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42885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 </a:t>
                      </a:r>
                      <a:endParaRPr lang="en-US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kN</a:t>
                      </a:r>
                      <a:endParaRPr lang="en-US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kN</a:t>
                      </a:r>
                      <a:endParaRPr lang="en-US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kN</a:t>
                      </a:r>
                      <a:endParaRPr lang="en-US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85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Dead</a:t>
                      </a:r>
                      <a:endParaRPr lang="en-US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-7.364E-07</a:t>
                      </a:r>
                      <a:endParaRPr lang="en-US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-0.000018</a:t>
                      </a:r>
                      <a:endParaRPr lang="en-US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23965.42</a:t>
                      </a:r>
                      <a:endParaRPr lang="en-US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85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Live</a:t>
                      </a:r>
                      <a:endParaRPr lang="en-US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0</a:t>
                      </a:r>
                      <a:endParaRPr lang="en-US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-0.0000072</a:t>
                      </a:r>
                      <a:endParaRPr lang="en-US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7621.33</a:t>
                      </a:r>
                      <a:endParaRPr lang="en-US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85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SID</a:t>
                      </a:r>
                      <a:endParaRPr lang="en-US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0</a:t>
                      </a:r>
                      <a:endParaRPr lang="en-US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-0.0000082</a:t>
                      </a:r>
                      <a:endParaRPr lang="en-US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10523.92</a:t>
                      </a:r>
                      <a:endParaRPr lang="en-US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85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EQx Max</a:t>
                      </a:r>
                      <a:endParaRPr lang="en-US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2644.92</a:t>
                      </a:r>
                      <a:endParaRPr lang="en-US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1940.07</a:t>
                      </a:r>
                      <a:endParaRPr lang="en-US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0</a:t>
                      </a:r>
                      <a:endParaRPr lang="en-US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85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EQy Max</a:t>
                      </a:r>
                      <a:endParaRPr lang="en-US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1952.1</a:t>
                      </a:r>
                      <a:endParaRPr lang="en-US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2544.73</a:t>
                      </a:r>
                      <a:endParaRPr lang="en-US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0</a:t>
                      </a:r>
                      <a:endParaRPr lang="en-US" sz="14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2844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 rotWithShape="1">
          <a:blip r:embed="rId2" cstate="print"/>
          <a:srcRect l="19721" t="17465" r="9636"/>
          <a:stretch/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692238" y="269819"/>
            <a:ext cx="37755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Structural Aspect </a:t>
            </a:r>
          </a:p>
          <a:p>
            <a:endParaRPr lang="en-US" sz="3600" b="1" dirty="0">
              <a:solidFill>
                <a:schemeClr val="accent5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708694" y="946928"/>
            <a:ext cx="4650632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2800" dirty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anose="02020603050405020304" pitchFamily="18" charset="0"/>
              </a:rPr>
              <a:t>Seismic </a:t>
            </a:r>
            <a:r>
              <a:rPr lang="en-US" sz="2800" dirty="0" smtClean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anose="02020603050405020304" pitchFamily="18" charset="0"/>
              </a:rPr>
              <a:t>checks </a:t>
            </a:r>
            <a:r>
              <a:rPr lang="en-US" sz="2800" dirty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Block </a:t>
            </a:r>
            <a:r>
              <a:rPr lang="en-US" sz="2800" dirty="0" smtClean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sz="2800" dirty="0">
              <a:solidFill>
                <a:schemeClr val="accent5">
                  <a:lumMod val="90000"/>
                  <a:lumOff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431800" y="2451280"/>
            <a:ext cx="26516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 shear check</a:t>
            </a:r>
            <a:endParaRPr lang="en-US" sz="2800" dirty="0">
              <a:solidFill>
                <a:schemeClr val="accent5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431800" y="4754767"/>
            <a:ext cx="18085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Drift check</a:t>
            </a:r>
          </a:p>
        </p:txBody>
      </p:sp>
      <p:sp>
        <p:nvSpPr>
          <p:cNvPr id="20" name="مستطيل 19"/>
          <p:cNvSpPr/>
          <p:nvPr/>
        </p:nvSpPr>
        <p:spPr>
          <a:xfrm>
            <a:off x="13004800" y="3166916"/>
            <a:ext cx="19399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accent5">
                    <a:lumMod val="90000"/>
                    <a:lumOff val="10000"/>
                  </a:schemeClr>
                </a:solidFill>
              </a:rPr>
              <a:t>Time period</a:t>
            </a:r>
            <a:endParaRPr lang="en-US" sz="2800" dirty="0">
              <a:solidFill>
                <a:schemeClr val="accent5">
                  <a:lumMod val="90000"/>
                  <a:lumOff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02368" y="3781131"/>
            <a:ext cx="4026632" cy="2795588"/>
          </a:xfrm>
          <a:prstGeom prst="rect">
            <a:avLst/>
          </a:prstGeom>
          <a:ln w="28575">
            <a:solidFill>
              <a:srgbClr val="FEF200"/>
            </a:solidFill>
          </a:ln>
        </p:spPr>
      </p:pic>
      <p:sp>
        <p:nvSpPr>
          <p:cNvPr id="13" name="مستطيل 14"/>
          <p:cNvSpPr/>
          <p:nvPr/>
        </p:nvSpPr>
        <p:spPr>
          <a:xfrm>
            <a:off x="13131800" y="7243830"/>
            <a:ext cx="3124200" cy="1600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16" name="Flowchart: Alternate Process 15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2052300" y="77526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53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8297496"/>
              </p:ext>
            </p:extLst>
          </p:nvPr>
        </p:nvGraphicFramePr>
        <p:xfrm>
          <a:off x="343465" y="2956557"/>
          <a:ext cx="5117536" cy="1463042"/>
        </p:xfrm>
        <a:graphic>
          <a:graphicData uri="http://schemas.openxmlformats.org/drawingml/2006/table">
            <a:tbl>
              <a:tblPr firstRow="1" firstCol="1" bandRow="1"/>
              <a:tblGrid>
                <a:gridCol w="1638442"/>
                <a:gridCol w="1162642"/>
                <a:gridCol w="1057340"/>
                <a:gridCol w="1259112"/>
              </a:tblGrid>
              <a:tr h="73152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EQx</a:t>
                      </a: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Max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10244.2297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5359.1836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0.000003801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3152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EQy Max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4617.0078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10182.1932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0.000002718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1008561"/>
              </p:ext>
            </p:extLst>
          </p:nvPr>
        </p:nvGraphicFramePr>
        <p:xfrm>
          <a:off x="431800" y="5528031"/>
          <a:ext cx="11201401" cy="2450941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721383"/>
                <a:gridCol w="730526"/>
                <a:gridCol w="1064348"/>
                <a:gridCol w="974035"/>
                <a:gridCol w="1136374"/>
                <a:gridCol w="1379883"/>
                <a:gridCol w="1298714"/>
                <a:gridCol w="1461052"/>
                <a:gridCol w="1623391"/>
                <a:gridCol w="811695"/>
              </a:tblGrid>
              <a:tr h="79656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Story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Height (mm)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Dis-X(mm)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Dis-Y(mm)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Drift-X(mm)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Drift-Y(mm)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Delta-X(mm)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Delta-Y(mm)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Delta-Limit (mm)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Check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41359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-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-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-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-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-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-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-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41359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4000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0.135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0.129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0.135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0.129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0.52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0.77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80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OK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41359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2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4000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0.423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0.42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0.288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0.291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1.71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1.73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80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OK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41359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3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4000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0.791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0.822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0.368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0.402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2.19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2.39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80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OK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21" name="Rectangle 20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Chevron 21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جدول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6287569"/>
              </p:ext>
            </p:extLst>
          </p:nvPr>
        </p:nvGraphicFramePr>
        <p:xfrm>
          <a:off x="5842000" y="2247907"/>
          <a:ext cx="5524500" cy="3026918"/>
        </p:xfrm>
        <a:graphic>
          <a:graphicData uri="http://schemas.openxmlformats.org/drawingml/2006/table">
            <a:tbl>
              <a:tblPr firstRow="1" firstCol="1" bandRow="1"/>
              <a:tblGrid>
                <a:gridCol w="1994304"/>
                <a:gridCol w="1225666"/>
                <a:gridCol w="1152265"/>
                <a:gridCol w="1152265"/>
              </a:tblGrid>
              <a:tr h="21653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Load Case/Combo</a:t>
                      </a:r>
                      <a:endParaRPr lang="en-US" sz="14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FX</a:t>
                      </a:r>
                      <a:endParaRPr lang="en-US" sz="14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FY</a:t>
                      </a:r>
                      <a:endParaRPr lang="en-US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FZ</a:t>
                      </a:r>
                      <a:endParaRPr lang="en-US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1653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 </a:t>
                      </a:r>
                      <a:endParaRPr lang="en-US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kN</a:t>
                      </a:r>
                      <a:endParaRPr lang="en-US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kN</a:t>
                      </a:r>
                      <a:endParaRPr lang="en-US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kN</a:t>
                      </a:r>
                      <a:endParaRPr lang="en-US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53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Dead</a:t>
                      </a:r>
                      <a:endParaRPr lang="en-US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0</a:t>
                      </a:r>
                      <a:endParaRPr lang="en-US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0.000001092</a:t>
                      </a:r>
                      <a:endParaRPr lang="en-US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36334.2</a:t>
                      </a:r>
                      <a:endParaRPr lang="en-US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53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Live</a:t>
                      </a:r>
                      <a:endParaRPr lang="en-US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0</a:t>
                      </a:r>
                      <a:endParaRPr lang="en-US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0</a:t>
                      </a:r>
                      <a:endParaRPr lang="en-US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12280.0</a:t>
                      </a:r>
                      <a:endParaRPr lang="en-US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53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SID</a:t>
                      </a:r>
                      <a:endParaRPr lang="en-US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0</a:t>
                      </a:r>
                      <a:endParaRPr lang="en-US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0</a:t>
                      </a:r>
                      <a:endParaRPr lang="en-US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13716.7</a:t>
                      </a:r>
                      <a:endParaRPr lang="en-US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53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EQx Max</a:t>
                      </a:r>
                      <a:endParaRPr lang="en-US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4674.77</a:t>
                      </a:r>
                      <a:endParaRPr lang="en-US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2524.15</a:t>
                      </a:r>
                      <a:endParaRPr lang="en-US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0.0000017</a:t>
                      </a:r>
                      <a:endParaRPr lang="en-US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53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EQy Max</a:t>
                      </a:r>
                      <a:endParaRPr lang="en-US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2516.73</a:t>
                      </a:r>
                      <a:endParaRPr lang="en-US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4711.37</a:t>
                      </a:r>
                      <a:endParaRPr lang="en-US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0.000001343</a:t>
                      </a:r>
                      <a:endParaRPr lang="en-US" sz="14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3715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 rotWithShape="1">
          <a:blip r:embed="rId2" cstate="print"/>
          <a:srcRect l="19721" t="17465" r="9636"/>
          <a:stretch/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692238" y="269819"/>
            <a:ext cx="37755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Structural Aspect </a:t>
            </a:r>
          </a:p>
          <a:p>
            <a:endParaRPr lang="en-US" sz="3600" b="1" dirty="0">
              <a:solidFill>
                <a:schemeClr val="accent5"/>
              </a:solidFill>
            </a:endParaRPr>
          </a:p>
        </p:txBody>
      </p:sp>
      <p:sp>
        <p:nvSpPr>
          <p:cNvPr id="15" name="مستطيل 14"/>
          <p:cNvSpPr/>
          <p:nvPr/>
        </p:nvSpPr>
        <p:spPr>
          <a:xfrm>
            <a:off x="13131800" y="7243830"/>
            <a:ext cx="3124200" cy="1600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مستطيل 4"/>
          <p:cNvSpPr/>
          <p:nvPr/>
        </p:nvSpPr>
        <p:spPr>
          <a:xfrm>
            <a:off x="708694" y="946928"/>
            <a:ext cx="4650632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2800" dirty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anose="02020603050405020304" pitchFamily="18" charset="0"/>
              </a:rPr>
              <a:t>Seismic </a:t>
            </a:r>
            <a:r>
              <a:rPr lang="en-US" sz="2800" dirty="0" smtClean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anose="02020603050405020304" pitchFamily="18" charset="0"/>
              </a:rPr>
              <a:t>checks </a:t>
            </a:r>
            <a:r>
              <a:rPr lang="en-US" sz="2800" dirty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Block </a:t>
            </a:r>
            <a:r>
              <a:rPr lang="en-US" sz="2800" dirty="0" smtClean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US" sz="2800" dirty="0">
              <a:solidFill>
                <a:schemeClr val="accent5">
                  <a:lumMod val="90000"/>
                  <a:lumOff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431800" y="2451280"/>
            <a:ext cx="26516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 shear check</a:t>
            </a:r>
            <a:endParaRPr lang="en-US" sz="2800" dirty="0">
              <a:solidFill>
                <a:schemeClr val="accent5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431800" y="4754767"/>
            <a:ext cx="18085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Drift check</a:t>
            </a:r>
          </a:p>
        </p:txBody>
      </p:sp>
      <p:sp>
        <p:nvSpPr>
          <p:cNvPr id="20" name="مستطيل 19"/>
          <p:cNvSpPr/>
          <p:nvPr/>
        </p:nvSpPr>
        <p:spPr>
          <a:xfrm>
            <a:off x="12753945" y="2667000"/>
            <a:ext cx="19399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accent5">
                    <a:lumMod val="90000"/>
                    <a:lumOff val="10000"/>
                  </a:schemeClr>
                </a:solidFill>
              </a:rPr>
              <a:t>Time period</a:t>
            </a:r>
            <a:endParaRPr lang="en-US" sz="2800" dirty="0">
              <a:solidFill>
                <a:schemeClr val="accent5">
                  <a:lumMod val="90000"/>
                  <a:lumOff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مستطيل 14"/>
          <p:cNvSpPr/>
          <p:nvPr/>
        </p:nvSpPr>
        <p:spPr>
          <a:xfrm>
            <a:off x="13131800" y="7243830"/>
            <a:ext cx="3124200" cy="1600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16" name="Flowchart: Alternate Process 15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2052300" y="77526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54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66600" y="3514812"/>
            <a:ext cx="3796925" cy="2962188"/>
          </a:xfrm>
          <a:prstGeom prst="rect">
            <a:avLst/>
          </a:prstGeom>
          <a:ln w="28575">
            <a:solidFill>
              <a:srgbClr val="FEF200"/>
            </a:solidFill>
          </a:ln>
        </p:spPr>
      </p:pic>
      <p:graphicFrame>
        <p:nvGraphicFramePr>
          <p:cNvPr id="18" name="جدول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4868407"/>
              </p:ext>
            </p:extLst>
          </p:nvPr>
        </p:nvGraphicFramePr>
        <p:xfrm>
          <a:off x="431800" y="5486400"/>
          <a:ext cx="10744199" cy="2621280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977349"/>
                <a:gridCol w="911573"/>
                <a:gridCol w="846460"/>
                <a:gridCol w="781348"/>
                <a:gridCol w="976685"/>
                <a:gridCol w="1106909"/>
                <a:gridCol w="1367359"/>
                <a:gridCol w="1302247"/>
                <a:gridCol w="1497584"/>
                <a:gridCol w="976685"/>
              </a:tblGrid>
              <a:tr h="51816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Story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Height (mm)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Dis-X(mm)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Dis-Y(mm)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Drift-X(mm)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Drift-Y(mm)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Delta-X(mm)</a:t>
                      </a:r>
                      <a:endParaRPr lang="en-US" sz="11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Delta-Y(mm)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Delta-Limit (mm)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Check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51816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-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-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-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-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-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-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-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51816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4000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0.137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0.016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0.137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0.016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0.53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0.1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80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OK</a:t>
                      </a:r>
                      <a:endParaRPr lang="en-US" sz="11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51816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2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4000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0.41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0.096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0.273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0.08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1.62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0.48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80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OK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51816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3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4000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0.772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0.225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0.362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0.129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2.15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0.77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80</a:t>
                      </a:r>
                      <a:endParaRPr lang="en-US" sz="11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OK</a:t>
                      </a:r>
                      <a:endParaRPr lang="en-US" sz="11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9457477"/>
              </p:ext>
            </p:extLst>
          </p:nvPr>
        </p:nvGraphicFramePr>
        <p:xfrm>
          <a:off x="520661" y="3190220"/>
          <a:ext cx="4483138" cy="1280160"/>
        </p:xfrm>
        <a:graphic>
          <a:graphicData uri="http://schemas.openxmlformats.org/drawingml/2006/table">
            <a:tbl>
              <a:tblPr firstRow="1" firstCol="1" bandRow="1"/>
              <a:tblGrid>
                <a:gridCol w="1572272"/>
                <a:gridCol w="966442"/>
                <a:gridCol w="966442"/>
                <a:gridCol w="977982"/>
              </a:tblGrid>
              <a:tr h="50039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EQx</a:t>
                      </a: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Max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6935.56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3221.40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0.00000452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0039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EQy Max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2961.89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6884.78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0.00000402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  <p:sp>
        <p:nvSpPr>
          <p:cNvPr id="19" name="Rectangle 18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hevron 20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جدول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7345851"/>
              </p:ext>
            </p:extLst>
          </p:nvPr>
        </p:nvGraphicFramePr>
        <p:xfrm>
          <a:off x="5689600" y="2133600"/>
          <a:ext cx="5791199" cy="2862307"/>
        </p:xfrm>
        <a:graphic>
          <a:graphicData uri="http://schemas.openxmlformats.org/drawingml/2006/table">
            <a:tbl>
              <a:tblPr firstRow="1" firstCol="1" bandRow="1"/>
              <a:tblGrid>
                <a:gridCol w="1843577"/>
                <a:gridCol w="1248220"/>
                <a:gridCol w="1248220"/>
                <a:gridCol w="1451182"/>
              </a:tblGrid>
              <a:tr h="40890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Load Case/Combo</a:t>
                      </a:r>
                      <a:endParaRPr lang="en-US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FX</a:t>
                      </a:r>
                      <a:endParaRPr lang="en-US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FY</a:t>
                      </a:r>
                      <a:endParaRPr lang="en-US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FZ</a:t>
                      </a:r>
                      <a:endParaRPr lang="en-US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40890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kN</a:t>
                      </a:r>
                      <a:endParaRPr lang="en-US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kN</a:t>
                      </a:r>
                      <a:endParaRPr lang="en-US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kN</a:t>
                      </a:r>
                      <a:endParaRPr lang="en-US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90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Dead</a:t>
                      </a:r>
                      <a:endParaRPr lang="en-US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-0.000009974</a:t>
                      </a:r>
                      <a:endParaRPr lang="en-US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-0.00001423</a:t>
                      </a:r>
                      <a:endParaRPr lang="en-US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24476.30</a:t>
                      </a:r>
                      <a:endParaRPr lang="en-US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90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Live</a:t>
                      </a:r>
                      <a:endParaRPr lang="en-US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-0.000004917</a:t>
                      </a:r>
                      <a:endParaRPr lang="en-US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-0.000005817</a:t>
                      </a:r>
                      <a:endParaRPr lang="en-US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8745.74</a:t>
                      </a:r>
                      <a:endParaRPr lang="en-US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90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SID</a:t>
                      </a:r>
                      <a:endParaRPr lang="en-US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-0.00000317</a:t>
                      </a:r>
                      <a:endParaRPr lang="en-US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-0.00000413</a:t>
                      </a:r>
                      <a:endParaRPr lang="en-US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9646.41</a:t>
                      </a:r>
                      <a:endParaRPr lang="en-US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90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EQx Max</a:t>
                      </a:r>
                      <a:endParaRPr lang="en-US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479.16</a:t>
                      </a:r>
                      <a:endParaRPr lang="en-US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875.63</a:t>
                      </a:r>
                      <a:endParaRPr lang="en-US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0.000000542</a:t>
                      </a:r>
                      <a:endParaRPr lang="en-US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90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EQy Max</a:t>
                      </a:r>
                      <a:endParaRPr lang="en-US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1509.39</a:t>
                      </a:r>
                      <a:endParaRPr lang="en-US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2912.14</a:t>
                      </a:r>
                      <a:endParaRPr lang="en-US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0.000001776</a:t>
                      </a:r>
                      <a:endParaRPr lang="en-US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0948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 rotWithShape="1">
          <a:blip r:embed="rId2" cstate="print"/>
          <a:srcRect l="19721" t="17465" r="9636"/>
          <a:stretch/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692238" y="269819"/>
            <a:ext cx="37755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Structural Aspect </a:t>
            </a:r>
          </a:p>
          <a:p>
            <a:endParaRPr lang="en-US" sz="3600" b="1" dirty="0">
              <a:solidFill>
                <a:schemeClr val="accent5"/>
              </a:solidFill>
            </a:endParaRPr>
          </a:p>
        </p:txBody>
      </p:sp>
      <p:sp>
        <p:nvSpPr>
          <p:cNvPr id="15" name="مستطيل 14"/>
          <p:cNvSpPr/>
          <p:nvPr/>
        </p:nvSpPr>
        <p:spPr>
          <a:xfrm>
            <a:off x="13131800" y="7243830"/>
            <a:ext cx="3124200" cy="1600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مستطيل 4"/>
          <p:cNvSpPr/>
          <p:nvPr/>
        </p:nvSpPr>
        <p:spPr>
          <a:xfrm>
            <a:off x="708694" y="946928"/>
            <a:ext cx="4650632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2800" dirty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anose="02020603050405020304" pitchFamily="18" charset="0"/>
              </a:rPr>
              <a:t>Seismic </a:t>
            </a:r>
            <a:r>
              <a:rPr lang="en-US" sz="2800" dirty="0" smtClean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anose="02020603050405020304" pitchFamily="18" charset="0"/>
              </a:rPr>
              <a:t>checks </a:t>
            </a:r>
            <a:r>
              <a:rPr lang="en-US" sz="2800" dirty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Block </a:t>
            </a:r>
            <a:r>
              <a:rPr lang="en-US" sz="2800" dirty="0" smtClean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en-US" sz="2800" dirty="0">
              <a:solidFill>
                <a:schemeClr val="accent5">
                  <a:lumMod val="90000"/>
                  <a:lumOff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431800" y="2451280"/>
            <a:ext cx="26516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 shear check</a:t>
            </a:r>
            <a:endParaRPr lang="en-US" sz="2800" dirty="0">
              <a:solidFill>
                <a:schemeClr val="accent5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431800" y="4754767"/>
            <a:ext cx="18085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Drift check</a:t>
            </a:r>
          </a:p>
        </p:txBody>
      </p:sp>
      <p:sp>
        <p:nvSpPr>
          <p:cNvPr id="20" name="مستطيل 19"/>
          <p:cNvSpPr/>
          <p:nvPr/>
        </p:nvSpPr>
        <p:spPr>
          <a:xfrm>
            <a:off x="13104648" y="2837085"/>
            <a:ext cx="19399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accent5">
                    <a:lumMod val="90000"/>
                    <a:lumOff val="10000"/>
                  </a:schemeClr>
                </a:solidFill>
              </a:rPr>
              <a:t>Time period</a:t>
            </a:r>
            <a:endParaRPr lang="en-US" sz="2800" dirty="0">
              <a:solidFill>
                <a:schemeClr val="accent5">
                  <a:lumMod val="90000"/>
                  <a:lumOff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1299579"/>
              </p:ext>
            </p:extLst>
          </p:nvPr>
        </p:nvGraphicFramePr>
        <p:xfrm>
          <a:off x="406400" y="5643630"/>
          <a:ext cx="11303000" cy="2433568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845803"/>
                <a:gridCol w="1076476"/>
                <a:gridCol w="999585"/>
                <a:gridCol w="1076476"/>
                <a:gridCol w="1307150"/>
                <a:gridCol w="1307150"/>
                <a:gridCol w="1230258"/>
                <a:gridCol w="1307150"/>
                <a:gridCol w="1460932"/>
                <a:gridCol w="692020"/>
              </a:tblGrid>
              <a:tr h="61666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Story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Height (mm)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Dis-X(mm)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Dis-Y(mm)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Drift-X(mm)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Drift-Y(mm)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Delta-X(mm)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Delta-Y(mm)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Delta-Limit (mm)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Check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45422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-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-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-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-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-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-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-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45422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4000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0.122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0.169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0.122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0.169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0.47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1.01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80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OK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45422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2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4000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0.373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0.405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0.251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0.236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1.49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1.4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80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OK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45422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3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4000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0.733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0.705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0.36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0.3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2.14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1.79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80</a:t>
                      </a:r>
                      <a:endParaRPr lang="en-US" sz="140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OK</a:t>
                      </a:r>
                      <a:endParaRPr lang="en-US" sz="1400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90400" y="3538353"/>
            <a:ext cx="3968452" cy="2956048"/>
          </a:xfrm>
          <a:prstGeom prst="rect">
            <a:avLst/>
          </a:prstGeom>
          <a:ln w="28575">
            <a:solidFill>
              <a:srgbClr val="FEF200"/>
            </a:solidFill>
          </a:ln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3307276"/>
              </p:ext>
            </p:extLst>
          </p:nvPr>
        </p:nvGraphicFramePr>
        <p:xfrm>
          <a:off x="431800" y="3176177"/>
          <a:ext cx="5257801" cy="1243424"/>
        </p:xfrm>
        <a:graphic>
          <a:graphicData uri="http://schemas.openxmlformats.org/drawingml/2006/table">
            <a:tbl>
              <a:tblPr firstRow="1" firstCol="1" bandRow="1"/>
              <a:tblGrid>
                <a:gridCol w="1687689"/>
                <a:gridCol w="1168400"/>
                <a:gridCol w="908756"/>
                <a:gridCol w="1492956"/>
              </a:tblGrid>
              <a:tr h="62171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EQx Max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11610.70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3902.57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0.00003521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2171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EQy Max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3799.29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11575.63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0.0001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4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22" name="Flowchart: Alternate Process 21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2052300" y="77526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55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Chevron 24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جدول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1402365"/>
              </p:ext>
            </p:extLst>
          </p:nvPr>
        </p:nvGraphicFramePr>
        <p:xfrm>
          <a:off x="6070599" y="2133600"/>
          <a:ext cx="5105401" cy="3048000"/>
        </p:xfrm>
        <a:graphic>
          <a:graphicData uri="http://schemas.openxmlformats.org/drawingml/2006/table">
            <a:tbl>
              <a:tblPr firstRow="1" firstCol="1" bandRow="1"/>
              <a:tblGrid>
                <a:gridCol w="1926899"/>
                <a:gridCol w="989967"/>
                <a:gridCol w="989967"/>
                <a:gridCol w="1198568"/>
              </a:tblGrid>
              <a:tr h="3810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Load Case/Combo</a:t>
                      </a:r>
                      <a:endParaRPr lang="en-US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FX</a:t>
                      </a:r>
                      <a:endParaRPr lang="en-US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FY</a:t>
                      </a:r>
                      <a:endParaRPr lang="en-US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FZ</a:t>
                      </a:r>
                      <a:endParaRPr lang="en-US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kN</a:t>
                      </a:r>
                      <a:endParaRPr lang="en-US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kN</a:t>
                      </a:r>
                      <a:endParaRPr lang="en-US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kN</a:t>
                      </a:r>
                      <a:endParaRPr lang="en-US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Dead</a:t>
                      </a:r>
                      <a:endParaRPr lang="en-US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-0.1838</a:t>
                      </a:r>
                      <a:endParaRPr lang="en-US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-0.2271</a:t>
                      </a:r>
                      <a:endParaRPr lang="en-US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39787.33</a:t>
                      </a:r>
                      <a:endParaRPr lang="en-US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Live</a:t>
                      </a:r>
                      <a:endParaRPr lang="en-US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-0.0812</a:t>
                      </a:r>
                      <a:endParaRPr lang="en-US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-0.0915</a:t>
                      </a:r>
                      <a:endParaRPr lang="en-US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13674.37</a:t>
                      </a:r>
                      <a:endParaRPr lang="en-US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SID</a:t>
                      </a:r>
                      <a:endParaRPr lang="en-US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-0.2341</a:t>
                      </a:r>
                      <a:endParaRPr lang="en-US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-0.1138</a:t>
                      </a:r>
                      <a:endParaRPr lang="en-US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16896.193</a:t>
                      </a:r>
                      <a:endParaRPr lang="en-US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EQx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 Max</a:t>
                      </a:r>
                      <a:endParaRPr lang="en-US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6137.74</a:t>
                      </a:r>
                      <a:endParaRPr lang="en-US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2062.99</a:t>
                      </a:r>
                      <a:endParaRPr lang="en-US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0.00001861</a:t>
                      </a:r>
                      <a:endParaRPr lang="en-US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EQy Max</a:t>
                      </a:r>
                      <a:endParaRPr lang="en-US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2326.28</a:t>
                      </a:r>
                      <a:endParaRPr lang="en-US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4983.47</a:t>
                      </a:r>
                      <a:endParaRPr lang="en-US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0.0000232</a:t>
                      </a:r>
                      <a:endParaRPr lang="en-US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0187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 rotWithShape="1">
          <a:blip r:embed="rId2" cstate="print"/>
          <a:srcRect l="23141" t="17465"/>
          <a:stretch/>
        </p:blipFill>
        <p:spPr>
          <a:xfrm>
            <a:off x="-13594" y="0"/>
            <a:ext cx="16269594" cy="9144000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708694" y="946928"/>
            <a:ext cx="246630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3200" dirty="0" smtClean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beam plan </a:t>
            </a:r>
            <a:endParaRPr lang="en-US" sz="3200" dirty="0">
              <a:solidFill>
                <a:schemeClr val="accent5">
                  <a:lumMod val="90000"/>
                  <a:lumOff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1709400" y="7391400"/>
            <a:ext cx="4536225" cy="1752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مستطيل 13"/>
          <p:cNvSpPr/>
          <p:nvPr/>
        </p:nvSpPr>
        <p:spPr>
          <a:xfrm>
            <a:off x="10261600" y="0"/>
            <a:ext cx="5994400" cy="914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مستطيل 2"/>
          <p:cNvSpPr/>
          <p:nvPr/>
        </p:nvSpPr>
        <p:spPr>
          <a:xfrm>
            <a:off x="-13594" y="1755537"/>
            <a:ext cx="10553900" cy="73884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976612" y="2278757"/>
            <a:ext cx="12725400" cy="5190149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9" name="Rectangle 8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hevron 9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مربع نص 3"/>
          <p:cNvSpPr txBox="1"/>
          <p:nvPr/>
        </p:nvSpPr>
        <p:spPr>
          <a:xfrm>
            <a:off x="692238" y="269819"/>
            <a:ext cx="37497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Structural details </a:t>
            </a:r>
            <a:endParaRPr lang="en-US" sz="3600" b="1" dirty="0">
              <a:solidFill>
                <a:schemeClr val="accent5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4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20" name="Flowchart: Alternate Process 19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2052300" y="77526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56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891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 rotWithShape="1">
          <a:blip r:embed="rId2" cstate="print"/>
          <a:srcRect l="23141" t="17465"/>
          <a:stretch/>
        </p:blipFill>
        <p:spPr>
          <a:xfrm>
            <a:off x="-13594" y="0"/>
            <a:ext cx="16269594" cy="9144000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692238" y="269819"/>
            <a:ext cx="37497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Structural details </a:t>
            </a:r>
            <a:endParaRPr lang="en-US" sz="3600" b="1" dirty="0">
              <a:solidFill>
                <a:schemeClr val="accent5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857798" y="916150"/>
            <a:ext cx="2826415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dirty="0" smtClean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Column </a:t>
            </a:r>
            <a:r>
              <a:rPr lang="en-US" sz="2800" dirty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details</a:t>
            </a: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1709400" y="7391400"/>
            <a:ext cx="4536225" cy="1752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مستطيل 13"/>
          <p:cNvSpPr/>
          <p:nvPr/>
        </p:nvSpPr>
        <p:spPr>
          <a:xfrm>
            <a:off x="10027435" y="2590800"/>
            <a:ext cx="6228565" cy="6553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8"/>
          <p:cNvPicPr/>
          <p:nvPr/>
        </p:nvPicPr>
        <p:blipFill rotWithShape="1">
          <a:blip r:embed="rId3"/>
          <a:srcRect t="5697" b="-1"/>
          <a:stretch/>
        </p:blipFill>
        <p:spPr bwMode="auto">
          <a:xfrm>
            <a:off x="1971207" y="5682471"/>
            <a:ext cx="5424262" cy="2394729"/>
          </a:xfrm>
          <a:prstGeom prst="rect">
            <a:avLst/>
          </a:prstGeom>
          <a:ln>
            <a:solidFill>
              <a:schemeClr val="tx2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مستطيل 12"/>
          <p:cNvSpPr/>
          <p:nvPr/>
        </p:nvSpPr>
        <p:spPr>
          <a:xfrm>
            <a:off x="2855264" y="5060635"/>
            <a:ext cx="29342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accent5">
                    <a:lumMod val="90000"/>
                    <a:lumOff val="10000"/>
                  </a:schemeClr>
                </a:solidFill>
              </a:rPr>
              <a:t>cross section of C3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16" name="Flowchart: Alternate Process 15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2052300" y="77526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57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18" name="مستطيل 21"/>
          <p:cNvSpPr/>
          <p:nvPr/>
        </p:nvSpPr>
        <p:spPr>
          <a:xfrm>
            <a:off x="10275332" y="79440"/>
            <a:ext cx="6146228" cy="60165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7"/>
          <p:cNvPicPr/>
          <p:nvPr/>
        </p:nvPicPr>
        <p:blipFill rotWithShape="1">
          <a:blip r:embed="rId5"/>
          <a:srcRect t="8523"/>
          <a:stretch/>
        </p:blipFill>
        <p:spPr bwMode="auto">
          <a:xfrm>
            <a:off x="8225161" y="5624816"/>
            <a:ext cx="5922640" cy="2452384"/>
          </a:xfrm>
          <a:prstGeom prst="rect">
            <a:avLst/>
          </a:prstGeom>
          <a:ln>
            <a:solidFill>
              <a:schemeClr val="tx2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مستطيل 10"/>
          <p:cNvSpPr/>
          <p:nvPr/>
        </p:nvSpPr>
        <p:spPr>
          <a:xfrm>
            <a:off x="10307082" y="5029858"/>
            <a:ext cx="32670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chemeClr val="accent5">
                    <a:lumMod val="90000"/>
                    <a:lumOff val="10000"/>
                  </a:schemeClr>
                </a:solidFill>
              </a:rPr>
              <a:t>cross </a:t>
            </a:r>
            <a:r>
              <a:rPr lang="en-US" sz="2800" b="1" dirty="0">
                <a:solidFill>
                  <a:schemeClr val="accent5">
                    <a:lumMod val="90000"/>
                    <a:lumOff val="10000"/>
                  </a:schemeClr>
                </a:solidFill>
              </a:rPr>
              <a:t>section</a:t>
            </a:r>
            <a:r>
              <a:rPr lang="en-US" sz="3200" b="1" dirty="0">
                <a:solidFill>
                  <a:schemeClr val="accent5">
                    <a:lumMod val="90000"/>
                    <a:lumOff val="10000"/>
                  </a:schemeClr>
                </a:solidFill>
              </a:rPr>
              <a:t> of C2 </a:t>
            </a:r>
          </a:p>
        </p:txBody>
      </p:sp>
      <p:graphicFrame>
        <p:nvGraphicFramePr>
          <p:cNvPr id="7" name="جدول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7227399"/>
              </p:ext>
            </p:extLst>
          </p:nvPr>
        </p:nvGraphicFramePr>
        <p:xfrm>
          <a:off x="403736" y="1987757"/>
          <a:ext cx="6560954" cy="3031918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757033"/>
                <a:gridCol w="1177607"/>
                <a:gridCol w="1093493"/>
                <a:gridCol w="1009377"/>
                <a:gridCol w="1569442"/>
                <a:gridCol w="954002"/>
              </a:tblGrid>
              <a:tr h="42884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accent5"/>
                          </a:solidFill>
                          <a:effectLst/>
                        </a:rPr>
                        <a:t>Column </a:t>
                      </a:r>
                      <a:endParaRPr lang="en-US" sz="1100" dirty="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accent5"/>
                          </a:solidFill>
                          <a:effectLst/>
                        </a:rPr>
                        <a:t>Width (mm)</a:t>
                      </a:r>
                      <a:endParaRPr lang="en-US" sz="11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accent5"/>
                          </a:solidFill>
                          <a:effectLst/>
                        </a:rPr>
                        <a:t>Depth (mm)</a:t>
                      </a:r>
                      <a:endParaRPr lang="en-US" sz="11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accent5"/>
                          </a:solidFill>
                          <a:effectLst/>
                        </a:rPr>
                        <a:t>% Rebar</a:t>
                      </a:r>
                      <a:endParaRPr lang="en-US" sz="1100" dirty="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accent5"/>
                          </a:solidFill>
                          <a:effectLst/>
                        </a:rPr>
                        <a:t>Bars reinforcement</a:t>
                      </a:r>
                      <a:endParaRPr lang="en-US" sz="11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accent5"/>
                          </a:solidFill>
                          <a:effectLst/>
                        </a:rPr>
                        <a:t>Stirrups </a:t>
                      </a:r>
                      <a:endParaRPr lang="en-US" sz="11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88770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accent5"/>
                          </a:solidFill>
                          <a:effectLst/>
                        </a:rPr>
                        <a:t>C1</a:t>
                      </a:r>
                      <a:endParaRPr lang="en-US" sz="11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accent5"/>
                          </a:solidFill>
                          <a:effectLst/>
                        </a:rPr>
                        <a:t>1800</a:t>
                      </a:r>
                      <a:endParaRPr lang="en-US" sz="11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accent5"/>
                          </a:solidFill>
                          <a:effectLst/>
                        </a:rPr>
                        <a:t>500</a:t>
                      </a:r>
                      <a:endParaRPr lang="en-US" sz="11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accent5"/>
                          </a:solidFill>
                          <a:effectLst/>
                        </a:rPr>
                        <a:t>1.00</a:t>
                      </a:r>
                      <a:endParaRPr lang="en-US" sz="11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accent5"/>
                          </a:solidFill>
                          <a:effectLst/>
                        </a:rPr>
                        <a:t>30 Ø 20</a:t>
                      </a:r>
                      <a:endParaRPr lang="en-US" sz="11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accent5"/>
                          </a:solidFill>
                          <a:effectLst/>
                        </a:rPr>
                        <a:t>4 Ø 10</a:t>
                      </a:r>
                      <a:endParaRPr lang="en-US" sz="1100">
                        <a:solidFill>
                          <a:schemeClr val="accent5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accent5"/>
                          </a:solidFill>
                          <a:effectLst/>
                        </a:rPr>
                        <a:t>@ 250mm</a:t>
                      </a:r>
                      <a:endParaRPr lang="en-US" sz="11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85768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accent5"/>
                          </a:solidFill>
                          <a:effectLst/>
                        </a:rPr>
                        <a:t>C2</a:t>
                      </a:r>
                      <a:endParaRPr lang="en-US" sz="11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accent5"/>
                          </a:solidFill>
                          <a:effectLst/>
                        </a:rPr>
                        <a:t>1800</a:t>
                      </a:r>
                      <a:endParaRPr lang="en-US" sz="11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accent5"/>
                          </a:solidFill>
                          <a:effectLst/>
                        </a:rPr>
                        <a:t>700</a:t>
                      </a:r>
                      <a:endParaRPr lang="en-US" sz="11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accent5"/>
                          </a:solidFill>
                          <a:effectLst/>
                        </a:rPr>
                        <a:t>1.00</a:t>
                      </a:r>
                      <a:endParaRPr lang="en-US" sz="1100" dirty="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accent5"/>
                          </a:solidFill>
                          <a:effectLst/>
                        </a:rPr>
                        <a:t>40 Ø 20</a:t>
                      </a:r>
                      <a:endParaRPr lang="en-US" sz="11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accent5"/>
                          </a:solidFill>
                          <a:effectLst/>
                        </a:rPr>
                        <a:t>5 Ø 10</a:t>
                      </a:r>
                      <a:endParaRPr lang="en-US" sz="1100">
                        <a:solidFill>
                          <a:schemeClr val="accent5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accent5"/>
                          </a:solidFill>
                          <a:effectLst/>
                        </a:rPr>
                        <a:t>@ 250mm</a:t>
                      </a:r>
                      <a:endParaRPr lang="en-US" sz="11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85768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accent5"/>
                          </a:solidFill>
                          <a:effectLst/>
                        </a:rPr>
                        <a:t>C3</a:t>
                      </a:r>
                      <a:endParaRPr lang="en-US" sz="11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accent5"/>
                          </a:solidFill>
                          <a:effectLst/>
                        </a:rPr>
                        <a:t>1500</a:t>
                      </a:r>
                      <a:endParaRPr lang="en-US" sz="1100" dirty="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accent5"/>
                          </a:solidFill>
                          <a:effectLst/>
                        </a:rPr>
                        <a:t>400</a:t>
                      </a:r>
                      <a:endParaRPr lang="en-US" sz="1100" dirty="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accent5"/>
                          </a:solidFill>
                          <a:effectLst/>
                        </a:rPr>
                        <a:t>1.00</a:t>
                      </a:r>
                      <a:endParaRPr lang="en-US" sz="1100" dirty="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accent5"/>
                          </a:solidFill>
                          <a:effectLst/>
                        </a:rPr>
                        <a:t>24 Ø 18</a:t>
                      </a:r>
                      <a:endParaRPr lang="en-US" sz="1100" dirty="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accent5"/>
                          </a:solidFill>
                          <a:effectLst/>
                        </a:rPr>
                        <a:t>3 Ø 10</a:t>
                      </a:r>
                      <a:endParaRPr lang="en-US" sz="1100" dirty="0">
                        <a:solidFill>
                          <a:schemeClr val="accent5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accent5"/>
                          </a:solidFill>
                          <a:effectLst/>
                        </a:rPr>
                        <a:t>@ 250mm</a:t>
                      </a:r>
                      <a:endParaRPr lang="en-US" sz="1100" dirty="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8" name="Picture 5"/>
          <p:cNvPicPr/>
          <p:nvPr/>
        </p:nvPicPr>
        <p:blipFill rotWithShape="1">
          <a:blip r:embed="rId6"/>
          <a:srcRect t="7039"/>
          <a:stretch/>
        </p:blipFill>
        <p:spPr bwMode="auto">
          <a:xfrm>
            <a:off x="8225160" y="2243701"/>
            <a:ext cx="5922640" cy="2775974"/>
          </a:xfrm>
          <a:prstGeom prst="rect">
            <a:avLst/>
          </a:prstGeom>
          <a:ln>
            <a:solidFill>
              <a:schemeClr val="tx2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مستطيل 8"/>
          <p:cNvSpPr/>
          <p:nvPr/>
        </p:nvSpPr>
        <p:spPr>
          <a:xfrm>
            <a:off x="10275332" y="1625367"/>
            <a:ext cx="31084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cross section of C1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Chevron 19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31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 rotWithShape="1">
          <a:blip r:embed="rId2" cstate="print"/>
          <a:srcRect l="23141" t="17465"/>
          <a:stretch/>
        </p:blipFill>
        <p:spPr>
          <a:xfrm>
            <a:off x="-13594" y="0"/>
            <a:ext cx="16269594" cy="9144000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708694" y="946928"/>
            <a:ext cx="2505814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dirty="0" smtClean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Beam </a:t>
            </a:r>
            <a:r>
              <a:rPr lang="en-US" sz="2800" dirty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details</a:t>
            </a: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1709400" y="7391400"/>
            <a:ext cx="4536225" cy="1752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مستطيل 13"/>
          <p:cNvSpPr/>
          <p:nvPr/>
        </p:nvSpPr>
        <p:spPr>
          <a:xfrm>
            <a:off x="10261600" y="0"/>
            <a:ext cx="5994400" cy="914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79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1637" y="748963"/>
            <a:ext cx="3064162" cy="3014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26100" y="3587396"/>
            <a:ext cx="2727482" cy="270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6355131"/>
            <a:ext cx="9378682" cy="2759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79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59258"/>
            <a:ext cx="10153650" cy="3115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798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41" y="4631834"/>
            <a:ext cx="10058400" cy="1723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مربع نص 3"/>
          <p:cNvSpPr txBox="1"/>
          <p:nvPr/>
        </p:nvSpPr>
        <p:spPr>
          <a:xfrm>
            <a:off x="692238" y="269819"/>
            <a:ext cx="37497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Structural details </a:t>
            </a:r>
            <a:endParaRPr lang="en-US" sz="3600" b="1" dirty="0">
              <a:solidFill>
                <a:schemeClr val="accent5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8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16" name="Flowchart: Alternate Process 15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2052300" y="77526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58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8181" y="5819856"/>
            <a:ext cx="2727482" cy="314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Chevron 18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4624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 rotWithShape="1">
          <a:blip r:embed="rId2" cstate="print"/>
          <a:srcRect l="23141" t="17465"/>
          <a:stretch/>
        </p:blipFill>
        <p:spPr>
          <a:xfrm>
            <a:off x="-13594" y="0"/>
            <a:ext cx="16269594" cy="9144000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708694" y="946928"/>
            <a:ext cx="2505814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dirty="0" smtClean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Beam </a:t>
            </a:r>
            <a:r>
              <a:rPr lang="en-US" sz="2800" dirty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details</a:t>
            </a: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1709400" y="7391400"/>
            <a:ext cx="4536225" cy="1752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مستطيل 13"/>
          <p:cNvSpPr/>
          <p:nvPr/>
        </p:nvSpPr>
        <p:spPr>
          <a:xfrm>
            <a:off x="10261600" y="0"/>
            <a:ext cx="5994400" cy="914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1" y="1824087"/>
            <a:ext cx="9601200" cy="7280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82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89662" y="3356169"/>
            <a:ext cx="2613739" cy="3172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12" name="Flowchart: Alternate Process 11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2052300" y="77526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59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pic>
        <p:nvPicPr>
          <p:cNvPr id="3482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8387" y="6039574"/>
            <a:ext cx="2581275" cy="3234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0820" y="697152"/>
            <a:ext cx="2651930" cy="2551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مربع نص 3"/>
          <p:cNvSpPr txBox="1"/>
          <p:nvPr/>
        </p:nvSpPr>
        <p:spPr>
          <a:xfrm>
            <a:off x="692238" y="269819"/>
            <a:ext cx="37497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Structural details </a:t>
            </a:r>
            <a:endParaRPr lang="en-US" sz="3600" b="1" dirty="0">
              <a:solidFill>
                <a:schemeClr val="accent5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hevron 16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7130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 rotWithShape="1">
          <a:blip r:embed="rId2" cstate="print"/>
          <a:srcRect l="23141" t="17465"/>
          <a:stretch/>
        </p:blipFill>
        <p:spPr>
          <a:xfrm>
            <a:off x="-13594" y="0"/>
            <a:ext cx="16269594" cy="9144000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708694" y="946928"/>
            <a:ext cx="2308645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dirty="0" smtClean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Slab </a:t>
            </a:r>
            <a:r>
              <a:rPr lang="en-US" sz="2800" dirty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details</a:t>
            </a: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1709400" y="7391400"/>
            <a:ext cx="4536225" cy="1752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مستطيل 13"/>
          <p:cNvSpPr/>
          <p:nvPr/>
        </p:nvSpPr>
        <p:spPr>
          <a:xfrm>
            <a:off x="10261600" y="0"/>
            <a:ext cx="5994400" cy="914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مستطيل 2"/>
          <p:cNvSpPr/>
          <p:nvPr/>
        </p:nvSpPr>
        <p:spPr>
          <a:xfrm>
            <a:off x="-13594" y="1755537"/>
            <a:ext cx="10553900" cy="73884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30"/>
          <p:cNvPicPr/>
          <p:nvPr/>
        </p:nvPicPr>
        <p:blipFill>
          <a:blip r:embed="rId3"/>
          <a:stretch>
            <a:fillRect/>
          </a:stretch>
        </p:blipFill>
        <p:spPr>
          <a:xfrm>
            <a:off x="434324" y="4555060"/>
            <a:ext cx="10662276" cy="4069725"/>
          </a:xfrm>
          <a:prstGeom prst="rect">
            <a:avLst/>
          </a:prstGeom>
          <a:ln>
            <a:solidFill>
              <a:srgbClr val="FEF200"/>
            </a:solidFill>
          </a:ln>
        </p:spPr>
      </p:pic>
      <p:sp>
        <p:nvSpPr>
          <p:cNvPr id="12" name="مربع نص 3"/>
          <p:cNvSpPr txBox="1"/>
          <p:nvPr/>
        </p:nvSpPr>
        <p:spPr>
          <a:xfrm>
            <a:off x="692238" y="269819"/>
            <a:ext cx="37497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Structural details </a:t>
            </a:r>
            <a:endParaRPr lang="en-US" sz="3600" b="1" dirty="0">
              <a:solidFill>
                <a:schemeClr val="accent5"/>
              </a:solidFill>
            </a:endParaRPr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23"/>
          <a:stretch/>
        </p:blipFill>
        <p:spPr bwMode="auto">
          <a:xfrm>
            <a:off x="1099059" y="2098185"/>
            <a:ext cx="4369960" cy="2220884"/>
          </a:xfrm>
          <a:prstGeom prst="rect">
            <a:avLst/>
          </a:prstGeom>
          <a:noFill/>
          <a:ln w="28575">
            <a:solidFill>
              <a:srgbClr val="FEF2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6"/>
          <a:stretch/>
        </p:blipFill>
        <p:spPr bwMode="auto">
          <a:xfrm>
            <a:off x="6292800" y="2098185"/>
            <a:ext cx="4406808" cy="2220884"/>
          </a:xfrm>
          <a:prstGeom prst="rect">
            <a:avLst/>
          </a:prstGeom>
          <a:noFill/>
          <a:ln w="28575">
            <a:solidFill>
              <a:srgbClr val="FEF2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868" name="Picture 4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3"/>
          <a:stretch/>
        </p:blipFill>
        <p:spPr bwMode="auto">
          <a:xfrm>
            <a:off x="11352640" y="2098185"/>
            <a:ext cx="4369960" cy="2220884"/>
          </a:xfrm>
          <a:prstGeom prst="rect">
            <a:avLst/>
          </a:prstGeom>
          <a:noFill/>
          <a:ln w="28575">
            <a:solidFill>
              <a:srgbClr val="FEF2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7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15" name="Flowchart: Alternate Process 14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2052300" y="77526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60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316443" y="4628682"/>
            <a:ext cx="4406157" cy="2079028"/>
          </a:xfrm>
          <a:prstGeom prst="rect">
            <a:avLst/>
          </a:prstGeom>
          <a:ln w="28575">
            <a:solidFill>
              <a:srgbClr val="FEF200"/>
            </a:solidFill>
          </a:ln>
        </p:spPr>
      </p:pic>
      <p:sp>
        <p:nvSpPr>
          <p:cNvPr id="17" name="Rectangle 16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hevron 17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8053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 rotWithShape="1">
          <a:blip r:embed="rId2" cstate="print"/>
          <a:srcRect l="23141" t="17465"/>
          <a:stretch/>
        </p:blipFill>
        <p:spPr>
          <a:xfrm>
            <a:off x="-13594" y="0"/>
            <a:ext cx="16269594" cy="9144000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708694" y="946928"/>
            <a:ext cx="2906565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dirty="0" smtClean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shear wall plan </a:t>
            </a:r>
            <a:endParaRPr lang="en-US" sz="2800" dirty="0">
              <a:solidFill>
                <a:schemeClr val="accent5">
                  <a:lumMod val="90000"/>
                  <a:lumOff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1709400" y="7391400"/>
            <a:ext cx="4536225" cy="1752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مستطيل 13"/>
          <p:cNvSpPr/>
          <p:nvPr/>
        </p:nvSpPr>
        <p:spPr>
          <a:xfrm>
            <a:off x="10261600" y="0"/>
            <a:ext cx="5994400" cy="914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مستطيل 2"/>
          <p:cNvSpPr/>
          <p:nvPr/>
        </p:nvSpPr>
        <p:spPr>
          <a:xfrm>
            <a:off x="-13594" y="1755537"/>
            <a:ext cx="10553900" cy="73884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16" name="Flowchart: Alternate Process 15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2052300" y="77526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58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pic>
        <p:nvPicPr>
          <p:cNvPr id="12" name="Picture 9"/>
          <p:cNvPicPr/>
          <p:nvPr/>
        </p:nvPicPr>
        <p:blipFill>
          <a:blip r:embed="rId4"/>
          <a:stretch>
            <a:fillRect/>
          </a:stretch>
        </p:blipFill>
        <p:spPr>
          <a:xfrm>
            <a:off x="963912" y="2147257"/>
            <a:ext cx="13793488" cy="5489564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/>
          <a:srcRect l="3261"/>
          <a:stretch/>
        </p:blipFill>
        <p:spPr>
          <a:xfrm>
            <a:off x="12852399" y="7809014"/>
            <a:ext cx="3390903" cy="1447800"/>
          </a:xfrm>
          <a:prstGeom prst="rect">
            <a:avLst/>
          </a:prstGeom>
        </p:spPr>
      </p:pic>
      <p:sp>
        <p:nvSpPr>
          <p:cNvPr id="19" name="Flowchart: Alternate Process 18"/>
          <p:cNvSpPr/>
          <p:nvPr/>
        </p:nvSpPr>
        <p:spPr>
          <a:xfrm>
            <a:off x="13233400" y="82296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2204700" y="79050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61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21" name="مربع نص 3"/>
          <p:cNvSpPr txBox="1"/>
          <p:nvPr/>
        </p:nvSpPr>
        <p:spPr>
          <a:xfrm>
            <a:off x="692238" y="269819"/>
            <a:ext cx="37497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Structural details </a:t>
            </a:r>
            <a:endParaRPr lang="en-US" sz="3600" b="1" dirty="0">
              <a:solidFill>
                <a:schemeClr val="accent5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Chevron 22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6721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  <p:sp>
        <p:nvSpPr>
          <p:cNvPr id="3" name="Flowchart: Alternate Process 2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2052300" y="7766566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6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hevron 5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3243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 rotWithShape="1">
          <a:blip r:embed="rId2" cstate="print"/>
          <a:srcRect l="23141" t="17465"/>
          <a:stretch/>
        </p:blipFill>
        <p:spPr>
          <a:xfrm>
            <a:off x="-13594" y="0"/>
            <a:ext cx="16269594" cy="9144000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708694" y="946928"/>
            <a:ext cx="3313728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dirty="0" smtClean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shear wall details  </a:t>
            </a:r>
            <a:endParaRPr lang="en-US" sz="2800" dirty="0">
              <a:solidFill>
                <a:schemeClr val="accent5">
                  <a:lumMod val="90000"/>
                  <a:lumOff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1709400" y="7391400"/>
            <a:ext cx="4536225" cy="1752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مستطيل 13"/>
          <p:cNvSpPr/>
          <p:nvPr/>
        </p:nvSpPr>
        <p:spPr>
          <a:xfrm>
            <a:off x="10261600" y="0"/>
            <a:ext cx="5994400" cy="914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مستطيل 2"/>
          <p:cNvSpPr/>
          <p:nvPr/>
        </p:nvSpPr>
        <p:spPr>
          <a:xfrm>
            <a:off x="-13594" y="1755537"/>
            <a:ext cx="10553900" cy="73884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11"/>
          <p:cNvPicPr/>
          <p:nvPr/>
        </p:nvPicPr>
        <p:blipFill>
          <a:blip r:embed="rId3"/>
          <a:stretch>
            <a:fillRect/>
          </a:stretch>
        </p:blipFill>
        <p:spPr>
          <a:xfrm>
            <a:off x="431629" y="4213961"/>
            <a:ext cx="8305800" cy="3048000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10" name="Picture 12"/>
          <p:cNvPicPr/>
          <p:nvPr/>
        </p:nvPicPr>
        <p:blipFill>
          <a:blip r:embed="rId4"/>
          <a:stretch>
            <a:fillRect/>
          </a:stretch>
        </p:blipFill>
        <p:spPr>
          <a:xfrm>
            <a:off x="9702277" y="2658585"/>
            <a:ext cx="4724400" cy="4648200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7" name="مستطيل 6"/>
          <p:cNvSpPr/>
          <p:nvPr/>
        </p:nvSpPr>
        <p:spPr>
          <a:xfrm>
            <a:off x="2371473" y="3383328"/>
            <a:ext cx="385714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section in </a:t>
            </a:r>
            <a:r>
              <a:rPr lang="en-US" sz="3200" dirty="0" smtClean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shear wall 1</a:t>
            </a:r>
            <a:endParaRPr lang="en-US" sz="3200" dirty="0">
              <a:solidFill>
                <a:schemeClr val="accent5">
                  <a:lumMod val="90000"/>
                  <a:lumOff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مربع نص 3"/>
          <p:cNvSpPr txBox="1"/>
          <p:nvPr/>
        </p:nvSpPr>
        <p:spPr>
          <a:xfrm>
            <a:off x="692238" y="269819"/>
            <a:ext cx="37497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Structural details </a:t>
            </a:r>
            <a:endParaRPr lang="en-US" sz="3600" b="1" dirty="0">
              <a:solidFill>
                <a:schemeClr val="accent5"/>
              </a:solidFill>
            </a:endParaRPr>
          </a:p>
        </p:txBody>
      </p:sp>
      <p:sp>
        <p:nvSpPr>
          <p:cNvPr id="13" name="مستطيل 6"/>
          <p:cNvSpPr/>
          <p:nvPr/>
        </p:nvSpPr>
        <p:spPr>
          <a:xfrm>
            <a:off x="9443045" y="1914674"/>
            <a:ext cx="52934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vertical section </a:t>
            </a:r>
            <a:r>
              <a:rPr lang="en-US" sz="3200" dirty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3200" dirty="0" smtClean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shear wall 1</a:t>
            </a:r>
            <a:endParaRPr lang="en-US" sz="3200" dirty="0">
              <a:solidFill>
                <a:schemeClr val="accent5">
                  <a:lumMod val="90000"/>
                  <a:lumOff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5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16" name="Flowchart: Alternate Process 15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2052300" y="77526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62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Chevron 18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381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 rotWithShape="1">
          <a:blip r:embed="rId2" cstate="print"/>
          <a:srcRect l="23141" t="17465"/>
          <a:stretch/>
        </p:blipFill>
        <p:spPr>
          <a:xfrm>
            <a:off x="-13594" y="0"/>
            <a:ext cx="16269594" cy="9144000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692238" y="269819"/>
            <a:ext cx="37497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Structural details </a:t>
            </a:r>
            <a:endParaRPr lang="en-US" sz="3600" b="1" dirty="0">
              <a:solidFill>
                <a:schemeClr val="accent5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708694" y="946928"/>
            <a:ext cx="5867312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dirty="0" smtClean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Mat foundation ( </a:t>
            </a:r>
            <a:r>
              <a:rPr lang="en-US" sz="2800" dirty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foundation </a:t>
            </a:r>
            <a:r>
              <a:rPr lang="en-US" sz="2800" dirty="0" smtClean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details)</a:t>
            </a:r>
            <a:endParaRPr lang="en-US" sz="2800" dirty="0">
              <a:solidFill>
                <a:schemeClr val="accent5">
                  <a:lumMod val="90000"/>
                  <a:lumOff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1709400" y="7391400"/>
            <a:ext cx="4536225" cy="1752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مستطيل 13"/>
          <p:cNvSpPr/>
          <p:nvPr/>
        </p:nvSpPr>
        <p:spPr>
          <a:xfrm>
            <a:off x="10261600" y="0"/>
            <a:ext cx="5994400" cy="914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مستطيل 2"/>
          <p:cNvSpPr/>
          <p:nvPr/>
        </p:nvSpPr>
        <p:spPr>
          <a:xfrm>
            <a:off x="0" y="1752600"/>
            <a:ext cx="10642600" cy="7391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632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831" y="2362701"/>
            <a:ext cx="9658350" cy="4607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10" name="Flowchart: Alternate Process 9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2052300" y="77526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63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hevron 12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44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 rotWithShape="1">
          <a:blip r:embed="rId2" cstate="print"/>
          <a:srcRect l="23141" t="17465"/>
          <a:stretch/>
        </p:blipFill>
        <p:spPr>
          <a:xfrm>
            <a:off x="-13594" y="0"/>
            <a:ext cx="16269594" cy="9144000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692238" y="269819"/>
            <a:ext cx="37497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Structural details </a:t>
            </a:r>
            <a:endParaRPr lang="en-US" sz="3600" b="1" dirty="0">
              <a:solidFill>
                <a:schemeClr val="accent5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708694" y="946928"/>
            <a:ext cx="5867312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dirty="0" smtClean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Mat foundation ( </a:t>
            </a:r>
            <a:r>
              <a:rPr lang="en-US" sz="2800" dirty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foundation </a:t>
            </a:r>
            <a:r>
              <a:rPr lang="en-US" sz="2800" dirty="0" smtClean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details)</a:t>
            </a:r>
            <a:endParaRPr lang="en-US" sz="2800" dirty="0">
              <a:solidFill>
                <a:schemeClr val="accent5">
                  <a:lumMod val="90000"/>
                  <a:lumOff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1709400" y="7391400"/>
            <a:ext cx="4536225" cy="1752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مستطيل 13"/>
          <p:cNvSpPr/>
          <p:nvPr/>
        </p:nvSpPr>
        <p:spPr>
          <a:xfrm>
            <a:off x="10261600" y="0"/>
            <a:ext cx="5994400" cy="914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مستطيل 2"/>
          <p:cNvSpPr/>
          <p:nvPr/>
        </p:nvSpPr>
        <p:spPr>
          <a:xfrm>
            <a:off x="0" y="1752600"/>
            <a:ext cx="10642600" cy="7391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02"/>
          <p:cNvPicPr/>
          <p:nvPr/>
        </p:nvPicPr>
        <p:blipFill>
          <a:blip r:embed="rId3"/>
          <a:stretch>
            <a:fillRect/>
          </a:stretch>
        </p:blipFill>
        <p:spPr>
          <a:xfrm>
            <a:off x="1272620" y="2147257"/>
            <a:ext cx="12736642" cy="5432964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10" name="Flowchart: Alternate Process 9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2052300" y="77526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64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hevron 14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3581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 rotWithShape="1">
          <a:blip r:embed="rId2" cstate="print"/>
          <a:srcRect l="23141" t="17465"/>
          <a:stretch/>
        </p:blipFill>
        <p:spPr>
          <a:xfrm>
            <a:off x="-13594" y="0"/>
            <a:ext cx="16269594" cy="9144000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692238" y="269819"/>
            <a:ext cx="37497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Structural details </a:t>
            </a:r>
            <a:endParaRPr lang="en-US" sz="3600" b="1" dirty="0">
              <a:solidFill>
                <a:schemeClr val="accent5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708694" y="946928"/>
            <a:ext cx="7132145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dirty="0" smtClean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Retaining </a:t>
            </a:r>
            <a:r>
              <a:rPr lang="en-US" sz="2800" dirty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wall </a:t>
            </a:r>
            <a:r>
              <a:rPr lang="en-US" sz="2800" dirty="0" smtClean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design and </a:t>
            </a:r>
            <a:r>
              <a:rPr lang="en-US" sz="2800" dirty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Water tank design </a:t>
            </a: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1709400" y="7391400"/>
            <a:ext cx="4536225" cy="1752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مستطيل 13"/>
          <p:cNvSpPr/>
          <p:nvPr/>
        </p:nvSpPr>
        <p:spPr>
          <a:xfrm>
            <a:off x="10261600" y="0"/>
            <a:ext cx="5994400" cy="914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مستطيل 2"/>
          <p:cNvSpPr/>
          <p:nvPr/>
        </p:nvSpPr>
        <p:spPr>
          <a:xfrm>
            <a:off x="0" y="1752600"/>
            <a:ext cx="10642600" cy="7391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41"/>
          <p:cNvPicPr/>
          <p:nvPr/>
        </p:nvPicPr>
        <p:blipFill>
          <a:blip r:embed="rId3"/>
          <a:stretch>
            <a:fillRect/>
          </a:stretch>
        </p:blipFill>
        <p:spPr>
          <a:xfrm>
            <a:off x="569675" y="2072736"/>
            <a:ext cx="6197600" cy="6202477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12" name="Flowchart: Alternate Process 11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2052300" y="77526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65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pic>
        <p:nvPicPr>
          <p:cNvPr id="10" name="Picture 14346"/>
          <p:cNvPicPr/>
          <p:nvPr/>
        </p:nvPicPr>
        <p:blipFill>
          <a:blip r:embed="rId5"/>
          <a:stretch>
            <a:fillRect/>
          </a:stretch>
        </p:blipFill>
        <p:spPr>
          <a:xfrm>
            <a:off x="7747000" y="2072736"/>
            <a:ext cx="7294522" cy="6080664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15" name="Rectangle 14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hevron 15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3704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 rotWithShape="1">
          <a:blip r:embed="rId2" cstate="print"/>
          <a:srcRect l="23141" t="17465"/>
          <a:stretch/>
        </p:blipFill>
        <p:spPr>
          <a:xfrm>
            <a:off x="-13594" y="0"/>
            <a:ext cx="16269594" cy="9144000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692238" y="269819"/>
            <a:ext cx="37497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Structural details </a:t>
            </a:r>
            <a:endParaRPr lang="en-US" sz="3600" b="1" dirty="0">
              <a:solidFill>
                <a:schemeClr val="accent5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708694" y="946928"/>
            <a:ext cx="2489784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dirty="0" smtClean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Stairs </a:t>
            </a:r>
            <a:r>
              <a:rPr lang="en-US" sz="2800" dirty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design</a:t>
            </a: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1709400" y="7391400"/>
            <a:ext cx="4536225" cy="1752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مستطيل 13"/>
          <p:cNvSpPr/>
          <p:nvPr/>
        </p:nvSpPr>
        <p:spPr>
          <a:xfrm>
            <a:off x="10261600" y="0"/>
            <a:ext cx="5994400" cy="914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مستطيل 2"/>
          <p:cNvSpPr/>
          <p:nvPr/>
        </p:nvSpPr>
        <p:spPr>
          <a:xfrm>
            <a:off x="0" y="1752600"/>
            <a:ext cx="10642600" cy="7391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62"/>
          <p:cNvPicPr/>
          <p:nvPr/>
        </p:nvPicPr>
        <p:blipFill rotWithShape="1">
          <a:blip r:embed="rId3"/>
          <a:srcRect b="2344"/>
          <a:stretch/>
        </p:blipFill>
        <p:spPr bwMode="auto">
          <a:xfrm>
            <a:off x="3446117" y="2075707"/>
            <a:ext cx="9243507" cy="5676900"/>
          </a:xfrm>
          <a:prstGeom prst="rect">
            <a:avLst/>
          </a:prstGeom>
          <a:ln>
            <a:solidFill>
              <a:schemeClr val="tx2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10" name="Flowchart: Alternate Process 9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2052300" y="77526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66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hevron 14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6847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  <p:sp>
        <p:nvSpPr>
          <p:cNvPr id="87" name="شكل بيضاوي 86"/>
          <p:cNvSpPr/>
          <p:nvPr/>
        </p:nvSpPr>
        <p:spPr>
          <a:xfrm>
            <a:off x="4947519" y="3343974"/>
            <a:ext cx="2199202" cy="2088232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  <p:txBody>
          <a:bodyPr lIns="89047" tIns="44523" rIns="89047" bIns="44523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17" b="1" i="0" u="sng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8" name="دائرة مجوفة 87"/>
          <p:cNvSpPr/>
          <p:nvPr/>
        </p:nvSpPr>
        <p:spPr>
          <a:xfrm>
            <a:off x="4825431" y="3163951"/>
            <a:ext cx="2321292" cy="2376264"/>
          </a:xfrm>
          <a:prstGeom prst="donut">
            <a:avLst>
              <a:gd name="adj" fmla="val 9582"/>
            </a:avLst>
          </a:prstGeom>
          <a:solidFill>
            <a:srgbClr val="FFFF00"/>
          </a:solidFill>
          <a:ln w="12700" cap="flat" cmpd="sng" algn="ctr">
            <a:solidFill>
              <a:sysClr val="window" lastClr="FFFFFF">
                <a:lumMod val="85000"/>
              </a:sysClr>
            </a:solidFill>
            <a:prstDash val="solid"/>
            <a:miter lim="800000"/>
          </a:ln>
          <a:effectLst/>
        </p:spPr>
        <p:txBody>
          <a:bodyPr lIns="89047" tIns="44523" rIns="89047" bIns="44523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58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9" name="قوس 88"/>
          <p:cNvSpPr/>
          <p:nvPr/>
        </p:nvSpPr>
        <p:spPr>
          <a:xfrm rot="4117342">
            <a:off x="3762632" y="2605962"/>
            <a:ext cx="4030147" cy="3521338"/>
          </a:xfrm>
          <a:prstGeom prst="arc">
            <a:avLst>
              <a:gd name="adj1" fmla="val 13388289"/>
              <a:gd name="adj2" fmla="val 179562"/>
            </a:avLst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89047" tIns="44523" rIns="89047" bIns="44523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58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90" name="مجموعة 89"/>
          <p:cNvGrpSpPr/>
          <p:nvPr/>
        </p:nvGrpSpPr>
        <p:grpSpPr>
          <a:xfrm>
            <a:off x="8395095" y="1376024"/>
            <a:ext cx="2629864" cy="747614"/>
            <a:chOff x="4644008" y="1325228"/>
            <a:chExt cx="2520280" cy="771624"/>
          </a:xfrm>
          <a:solidFill>
            <a:sysClr val="window" lastClr="FFFFFF"/>
          </a:solidFill>
        </p:grpSpPr>
        <p:sp>
          <p:nvSpPr>
            <p:cNvPr id="91" name="وسيلة شرح خطية 2 (بلا حدود)‏ 90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47894"/>
                <a:gd name="adj2" fmla="val -6"/>
                <a:gd name="adj3" fmla="val 49976"/>
                <a:gd name="adj4" fmla="val -19389"/>
                <a:gd name="adj5" fmla="val 200365"/>
                <a:gd name="adj6" fmla="val -60087"/>
              </a:avLst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2" name="مستطيل 91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93" name="مربع نص 92"/>
          <p:cNvSpPr txBox="1"/>
          <p:nvPr/>
        </p:nvSpPr>
        <p:spPr>
          <a:xfrm>
            <a:off x="8151759" y="1499487"/>
            <a:ext cx="2996378" cy="449566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37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Introduction</a:t>
            </a:r>
          </a:p>
        </p:txBody>
      </p:sp>
      <p:grpSp>
        <p:nvGrpSpPr>
          <p:cNvPr id="94" name="مجموعة 93"/>
          <p:cNvGrpSpPr/>
          <p:nvPr/>
        </p:nvGrpSpPr>
        <p:grpSpPr>
          <a:xfrm>
            <a:off x="8395095" y="2382179"/>
            <a:ext cx="2629864" cy="781771"/>
            <a:chOff x="4644008" y="1325228"/>
            <a:chExt cx="2520280" cy="771624"/>
          </a:xfrm>
          <a:solidFill>
            <a:schemeClr val="bg1"/>
          </a:solidFill>
        </p:grpSpPr>
        <p:sp>
          <p:nvSpPr>
            <p:cNvPr id="95" name="وسيلة شرح خطية 2 (بلا حدود)‏ 94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18750"/>
                <a:gd name="adj2" fmla="val -1196"/>
                <a:gd name="adj3" fmla="val 18750"/>
                <a:gd name="adj4" fmla="val -16667"/>
                <a:gd name="adj5" fmla="val 94155"/>
                <a:gd name="adj6" fmla="val -47348"/>
              </a:avLst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6" name="مستطيل 95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97" name="مربع نص 96"/>
          <p:cNvSpPr txBox="1"/>
          <p:nvPr/>
        </p:nvSpPr>
        <p:spPr>
          <a:xfrm>
            <a:off x="8302263" y="2530454"/>
            <a:ext cx="2722696" cy="449566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37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Site Analysis</a:t>
            </a:r>
          </a:p>
        </p:txBody>
      </p:sp>
      <p:sp>
        <p:nvSpPr>
          <p:cNvPr id="98" name="مستطيل 97"/>
          <p:cNvSpPr/>
          <p:nvPr/>
        </p:nvSpPr>
        <p:spPr>
          <a:xfrm>
            <a:off x="8395095" y="3338346"/>
            <a:ext cx="2629864" cy="77162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89047" tIns="44523" rIns="89047" bIns="44523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37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Architectural Aspect</a:t>
            </a:r>
          </a:p>
        </p:txBody>
      </p:sp>
      <p:grpSp>
        <p:nvGrpSpPr>
          <p:cNvPr id="99" name="مجموعة 98"/>
          <p:cNvGrpSpPr/>
          <p:nvPr/>
        </p:nvGrpSpPr>
        <p:grpSpPr>
          <a:xfrm>
            <a:off x="8378773" y="4329856"/>
            <a:ext cx="2646185" cy="882383"/>
            <a:chOff x="4644008" y="1325228"/>
            <a:chExt cx="2520280" cy="771624"/>
          </a:xfrm>
          <a:noFill/>
        </p:grpSpPr>
        <p:sp>
          <p:nvSpPr>
            <p:cNvPr id="100" name="وسيلة شرح خطية 2 (بلا حدود)‏ 99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35404"/>
                <a:gd name="adj2" fmla="val -6"/>
                <a:gd name="adj3" fmla="val 35404"/>
                <a:gd name="adj4" fmla="val -14120"/>
                <a:gd name="adj5" fmla="val 5977"/>
                <a:gd name="adj6" fmla="val -27994"/>
              </a:avLst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1" name="مستطيل 100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337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Environmental Aspect</a:t>
              </a:r>
            </a:p>
          </p:txBody>
        </p:sp>
      </p:grpSp>
      <p:grpSp>
        <p:nvGrpSpPr>
          <p:cNvPr id="102" name="مجموعة 101"/>
          <p:cNvGrpSpPr/>
          <p:nvPr/>
        </p:nvGrpSpPr>
        <p:grpSpPr>
          <a:xfrm>
            <a:off x="8378773" y="5349577"/>
            <a:ext cx="2629855" cy="771084"/>
            <a:chOff x="4644008" y="1325228"/>
            <a:chExt cx="2520280" cy="771624"/>
          </a:xfrm>
          <a:noFill/>
        </p:grpSpPr>
        <p:sp>
          <p:nvSpPr>
            <p:cNvPr id="103" name="وسيلة شرح خطية 2 (بلا حدود)‏ 102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18750"/>
                <a:gd name="adj2" fmla="val -1196"/>
                <a:gd name="adj3" fmla="val 20832"/>
                <a:gd name="adj4" fmla="val -14923"/>
                <a:gd name="adj5" fmla="val -36763"/>
                <a:gd name="adj6" fmla="val -32084"/>
              </a:avLst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4" name="مستطيل 103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337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Structural Aspect</a:t>
              </a:r>
            </a:p>
          </p:txBody>
        </p:sp>
      </p:grpSp>
      <p:grpSp>
        <p:nvGrpSpPr>
          <p:cNvPr id="105" name="مجموعة 104"/>
          <p:cNvGrpSpPr/>
          <p:nvPr/>
        </p:nvGrpSpPr>
        <p:grpSpPr>
          <a:xfrm>
            <a:off x="8395094" y="6292808"/>
            <a:ext cx="2629863" cy="823023"/>
            <a:chOff x="4644008" y="1325228"/>
            <a:chExt cx="2520280" cy="771624"/>
          </a:xfrm>
          <a:solidFill>
            <a:sysClr val="window" lastClr="FFFFFF">
              <a:lumMod val="75000"/>
            </a:sysClr>
          </a:solidFill>
        </p:grpSpPr>
        <p:sp>
          <p:nvSpPr>
            <p:cNvPr id="106" name="وسيلة شرح خطية 2 (بلا حدود)‏ 105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20832"/>
                <a:gd name="adj2" fmla="val -1196"/>
                <a:gd name="adj3" fmla="val 18750"/>
                <a:gd name="adj4" fmla="val -18878"/>
                <a:gd name="adj5" fmla="val -81041"/>
                <a:gd name="adj6" fmla="val -40667"/>
              </a:avLst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7" name="مستطيل 106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09" name="وسيلة شرح خطية 2 (بلا حدود)‏ 108"/>
          <p:cNvSpPr/>
          <p:nvPr/>
        </p:nvSpPr>
        <p:spPr>
          <a:xfrm>
            <a:off x="8487941" y="3612832"/>
            <a:ext cx="2660195" cy="720080"/>
          </a:xfrm>
          <a:prstGeom prst="callout2">
            <a:avLst>
              <a:gd name="adj1" fmla="val 45578"/>
              <a:gd name="adj2" fmla="val -2765"/>
              <a:gd name="adj3" fmla="val 48862"/>
              <a:gd name="adj4" fmla="val -21555"/>
              <a:gd name="adj5" fmla="val 19670"/>
              <a:gd name="adj6" fmla="val -38027"/>
            </a:avLst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58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10" name="مجموعة 43"/>
          <p:cNvGrpSpPr/>
          <p:nvPr/>
        </p:nvGrpSpPr>
        <p:grpSpPr>
          <a:xfrm>
            <a:off x="8378774" y="7247214"/>
            <a:ext cx="2629854" cy="771624"/>
            <a:chOff x="4644008" y="1325228"/>
            <a:chExt cx="2520280" cy="771624"/>
          </a:xfrm>
          <a:solidFill>
            <a:schemeClr val="bg1"/>
          </a:solidFill>
        </p:grpSpPr>
        <p:sp>
          <p:nvSpPr>
            <p:cNvPr id="111" name="وسيلة شرح خطية 2 (بلا حدود)‏ 44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20832"/>
                <a:gd name="adj2" fmla="val -1196"/>
                <a:gd name="adj3" fmla="val 18750"/>
                <a:gd name="adj4" fmla="val -18878"/>
                <a:gd name="adj5" fmla="val -162614"/>
                <a:gd name="adj6" fmla="val -55233"/>
              </a:avLst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2" name="مستطيل 45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58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13" name="Rectangle 46"/>
          <p:cNvSpPr/>
          <p:nvPr/>
        </p:nvSpPr>
        <p:spPr>
          <a:xfrm>
            <a:off x="7903281" y="6371835"/>
            <a:ext cx="35971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Electro-Mechanical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Aspect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4" name="Oval 30"/>
          <p:cNvSpPr/>
          <p:nvPr/>
        </p:nvSpPr>
        <p:spPr>
          <a:xfrm>
            <a:off x="4608037" y="3163950"/>
            <a:ext cx="2756079" cy="2374264"/>
          </a:xfrm>
          <a:prstGeom prst="ellipse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sng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95000"/>
                    <a:lumOff val="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CONTENT</a:t>
            </a:r>
            <a:endParaRPr kumimoji="0" lang="en-US" sz="3200" b="0" i="0" u="sng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95000"/>
                  <a:lumOff val="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1" name="Rectangle 30"/>
          <p:cNvSpPr/>
          <p:nvPr/>
        </p:nvSpPr>
        <p:spPr>
          <a:xfrm flipV="1">
            <a:off x="1117599" y="8814276"/>
            <a:ext cx="14778591" cy="45719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12710966" y="152399"/>
            <a:ext cx="45719" cy="8924479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7" y="6590343"/>
            <a:ext cx="2434239" cy="2300107"/>
          </a:xfrm>
          <a:prstGeom prst="rect">
            <a:avLst/>
          </a:prstGeom>
        </p:spPr>
      </p:pic>
      <p:sp>
        <p:nvSpPr>
          <p:cNvPr id="34" name="Rectangle 33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Chevron 34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مستطيل 107"/>
          <p:cNvSpPr/>
          <p:nvPr/>
        </p:nvSpPr>
        <p:spPr>
          <a:xfrm>
            <a:off x="8378774" y="7418723"/>
            <a:ext cx="2537017" cy="809215"/>
          </a:xfrm>
          <a:prstGeom prst="rect">
            <a:avLst/>
          </a:prstGeom>
        </p:spPr>
        <p:txBody>
          <a:bodyPr wrap="none" lIns="89047" tIns="44523" rIns="89047" bIns="44523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37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Quantity surveying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37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40" name="Flowchart: Alternate Process 39"/>
          <p:cNvSpPr/>
          <p:nvPr/>
        </p:nvSpPr>
        <p:spPr>
          <a:xfrm>
            <a:off x="13081000" y="7986492"/>
            <a:ext cx="2590800" cy="737076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12052300" y="7752607"/>
            <a:ext cx="4648200" cy="13242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67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549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  <p:sp>
        <p:nvSpPr>
          <p:cNvPr id="3" name="Flowchart: Alternate Process 2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2052300" y="77526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68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3579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 rotWithShape="1">
          <a:blip r:embed="rId2" cstate="print"/>
          <a:srcRect l="23141" t="17465"/>
          <a:stretch/>
        </p:blipFill>
        <p:spPr>
          <a:xfrm>
            <a:off x="-13594" y="0"/>
            <a:ext cx="16269594" cy="9144000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692238" y="269819"/>
            <a:ext cx="52709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en-GB" sz="3600" b="1" kern="0" dirty="0">
                <a:solidFill>
                  <a:prstClr val="black"/>
                </a:solidFill>
              </a:rPr>
              <a:t>Electro-Mechanical Aspect</a:t>
            </a:r>
            <a:endParaRPr lang="en-US" sz="3600" b="1" kern="0" dirty="0">
              <a:solidFill>
                <a:prstClr val="black"/>
              </a:solidFill>
            </a:endParaRPr>
          </a:p>
          <a:p>
            <a:endParaRPr lang="en-US" sz="3600" b="1" dirty="0">
              <a:solidFill>
                <a:schemeClr val="accent5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1709400" y="7391400"/>
            <a:ext cx="4536225" cy="1752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مستطيل 13"/>
          <p:cNvSpPr/>
          <p:nvPr/>
        </p:nvSpPr>
        <p:spPr>
          <a:xfrm>
            <a:off x="10261600" y="0"/>
            <a:ext cx="5994400" cy="914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مستطيل 2"/>
          <p:cNvSpPr/>
          <p:nvPr/>
        </p:nvSpPr>
        <p:spPr>
          <a:xfrm>
            <a:off x="-13594" y="1755537"/>
            <a:ext cx="10553900" cy="73884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مربع نص 3"/>
          <p:cNvSpPr txBox="1"/>
          <p:nvPr/>
        </p:nvSpPr>
        <p:spPr>
          <a:xfrm>
            <a:off x="659661" y="1066800"/>
            <a:ext cx="74413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1" dirty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Fire safety design - </a:t>
            </a:r>
            <a:r>
              <a:rPr lang="en-US" sz="2400" b="1" dirty="0">
                <a:solidFill>
                  <a:schemeClr val="accent5">
                    <a:lumMod val="90000"/>
                    <a:lumOff val="10000"/>
                  </a:schemeClr>
                </a:solidFill>
              </a:rPr>
              <a:t>Evacuation </a:t>
            </a:r>
            <a:r>
              <a:rPr lang="en-US" sz="2400" b="1" dirty="0" smtClean="0">
                <a:solidFill>
                  <a:schemeClr val="accent5">
                    <a:lumMod val="90000"/>
                    <a:lumOff val="10000"/>
                  </a:schemeClr>
                </a:solidFill>
              </a:rPr>
              <a:t>ways for ground floor :</a:t>
            </a:r>
            <a:endParaRPr lang="en-US" sz="2400" b="1" dirty="0">
              <a:solidFill>
                <a:schemeClr val="accent5">
                  <a:lumMod val="90000"/>
                  <a:lumOff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0028" y="2447267"/>
            <a:ext cx="12310848" cy="4924339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11" name="Flowchart: Alternate Process 10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2052300" y="77526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107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hevron 15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8719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 rotWithShape="1">
          <a:blip r:embed="rId2" cstate="print"/>
          <a:srcRect l="23141" t="17465"/>
          <a:stretch/>
        </p:blipFill>
        <p:spPr>
          <a:xfrm>
            <a:off x="-13594" y="0"/>
            <a:ext cx="16269594" cy="9144000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692238" y="269819"/>
            <a:ext cx="52709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en-GB" sz="3600" b="1" kern="0" dirty="0">
                <a:solidFill>
                  <a:prstClr val="black"/>
                </a:solidFill>
              </a:rPr>
              <a:t>Electro-Mechanical Aspect</a:t>
            </a:r>
            <a:endParaRPr lang="en-US" sz="3600" b="1" kern="0" dirty="0">
              <a:solidFill>
                <a:prstClr val="black"/>
              </a:solidFill>
            </a:endParaRPr>
          </a:p>
          <a:p>
            <a:endParaRPr lang="en-US" sz="3600" b="1" dirty="0">
              <a:solidFill>
                <a:schemeClr val="accent5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1709400" y="7391400"/>
            <a:ext cx="4536225" cy="1752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مستطيل 13"/>
          <p:cNvSpPr/>
          <p:nvPr/>
        </p:nvSpPr>
        <p:spPr>
          <a:xfrm>
            <a:off x="10261600" y="0"/>
            <a:ext cx="5994400" cy="914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مستطيل 2"/>
          <p:cNvSpPr/>
          <p:nvPr/>
        </p:nvSpPr>
        <p:spPr>
          <a:xfrm>
            <a:off x="-13594" y="1755537"/>
            <a:ext cx="10553900" cy="73884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مربع نص 3"/>
          <p:cNvSpPr txBox="1"/>
          <p:nvPr/>
        </p:nvSpPr>
        <p:spPr>
          <a:xfrm>
            <a:off x="659661" y="1066800"/>
            <a:ext cx="71733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1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Fire safety design - </a:t>
            </a:r>
            <a:r>
              <a:rPr lang="en-US" sz="2400" b="1" dirty="0">
                <a:solidFill>
                  <a:schemeClr val="accent5"/>
                </a:solidFill>
              </a:rPr>
              <a:t>Evacuation </a:t>
            </a:r>
            <a:r>
              <a:rPr lang="en-US" sz="2400" b="1" dirty="0" smtClean="0">
                <a:solidFill>
                  <a:schemeClr val="accent5"/>
                </a:solidFill>
              </a:rPr>
              <a:t>ways for  first  floor :</a:t>
            </a:r>
            <a:endParaRPr lang="en-US" sz="2400" b="1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11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6800" y="2514600"/>
            <a:ext cx="11239500" cy="460057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10" name="Flowchart: Alternate Process 9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2052300" y="77526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108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hevron 14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4457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 rotWithShape="1">
          <a:blip r:embed="rId2" cstate="print"/>
          <a:srcRect l="23141" t="17465"/>
          <a:stretch/>
        </p:blipFill>
        <p:spPr>
          <a:xfrm>
            <a:off x="-13594" y="0"/>
            <a:ext cx="16269594" cy="9144000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692238" y="269819"/>
            <a:ext cx="52709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en-GB" sz="3600" b="1" kern="0" dirty="0">
                <a:solidFill>
                  <a:prstClr val="black"/>
                </a:solidFill>
              </a:rPr>
              <a:t>Electro-Mechanical Aspect</a:t>
            </a:r>
            <a:endParaRPr lang="en-US" sz="3600" b="1" kern="0" dirty="0">
              <a:solidFill>
                <a:prstClr val="black"/>
              </a:solidFill>
            </a:endParaRPr>
          </a:p>
          <a:p>
            <a:endParaRPr lang="en-US" sz="3600" b="1" dirty="0">
              <a:solidFill>
                <a:schemeClr val="accent5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1709400" y="7391400"/>
            <a:ext cx="4536225" cy="1752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مستطيل 13"/>
          <p:cNvSpPr/>
          <p:nvPr/>
        </p:nvSpPr>
        <p:spPr>
          <a:xfrm>
            <a:off x="10261600" y="0"/>
            <a:ext cx="5994400" cy="914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مستطيل 2"/>
          <p:cNvSpPr/>
          <p:nvPr/>
        </p:nvSpPr>
        <p:spPr>
          <a:xfrm>
            <a:off x="-13594" y="1755537"/>
            <a:ext cx="10553900" cy="73884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مربع نص 3"/>
          <p:cNvSpPr txBox="1"/>
          <p:nvPr/>
        </p:nvSpPr>
        <p:spPr>
          <a:xfrm>
            <a:off x="659661" y="1066800"/>
            <a:ext cx="75686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1" dirty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Fire safety design - </a:t>
            </a:r>
            <a:r>
              <a:rPr lang="en-US" sz="2400" b="1" dirty="0">
                <a:solidFill>
                  <a:schemeClr val="accent5">
                    <a:lumMod val="90000"/>
                    <a:lumOff val="10000"/>
                  </a:schemeClr>
                </a:solidFill>
              </a:rPr>
              <a:t>Evacuation </a:t>
            </a:r>
            <a:r>
              <a:rPr lang="en-US" sz="2400" b="1" dirty="0" smtClean="0">
                <a:solidFill>
                  <a:schemeClr val="accent5">
                    <a:lumMod val="90000"/>
                    <a:lumOff val="10000"/>
                  </a:schemeClr>
                </a:solidFill>
              </a:rPr>
              <a:t>ways for  second  floor :</a:t>
            </a:r>
            <a:endParaRPr lang="en-US" sz="2400" b="1" dirty="0">
              <a:solidFill>
                <a:schemeClr val="accent5">
                  <a:lumMod val="90000"/>
                  <a:lumOff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400" y="2267129"/>
            <a:ext cx="12139563" cy="506595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10" name="Flowchart: Alternate Process 9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2052300" y="77526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109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hevron 14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980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909800" y="84582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6" name="Flowchart: Alternate Process 5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2052300" y="7766566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7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hevron 8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 rotWithShape="1">
          <a:blip r:embed="rId2" cstate="print"/>
          <a:srcRect l="23141" t="17465"/>
          <a:stretch/>
        </p:blipFill>
        <p:spPr>
          <a:xfrm>
            <a:off x="-13594" y="0"/>
            <a:ext cx="16269594" cy="9144000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692238" y="269819"/>
            <a:ext cx="52709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en-GB" sz="3600" b="1" kern="0" dirty="0">
                <a:solidFill>
                  <a:prstClr val="black"/>
                </a:solidFill>
              </a:rPr>
              <a:t>Electro-Mechanical Aspect</a:t>
            </a:r>
            <a:endParaRPr lang="en-US" sz="3600" b="1" kern="0" dirty="0">
              <a:solidFill>
                <a:prstClr val="black"/>
              </a:solidFill>
            </a:endParaRPr>
          </a:p>
          <a:p>
            <a:endParaRPr lang="en-US" sz="3600" b="1" dirty="0">
              <a:solidFill>
                <a:schemeClr val="accent5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1709400" y="7391400"/>
            <a:ext cx="4536225" cy="1752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مربع نص 3"/>
          <p:cNvSpPr txBox="1"/>
          <p:nvPr/>
        </p:nvSpPr>
        <p:spPr>
          <a:xfrm>
            <a:off x="659661" y="1066800"/>
            <a:ext cx="75686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1" dirty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Fire safety design - </a:t>
            </a:r>
            <a:r>
              <a:rPr lang="en-US" sz="2400" b="1" dirty="0">
                <a:solidFill>
                  <a:schemeClr val="accent5">
                    <a:lumMod val="90000"/>
                    <a:lumOff val="10000"/>
                  </a:schemeClr>
                </a:solidFill>
              </a:rPr>
              <a:t>Evacuation </a:t>
            </a:r>
            <a:r>
              <a:rPr lang="en-US" sz="2400" b="1" dirty="0" smtClean="0">
                <a:solidFill>
                  <a:schemeClr val="accent5">
                    <a:lumMod val="90000"/>
                    <a:lumOff val="10000"/>
                  </a:schemeClr>
                </a:solidFill>
              </a:rPr>
              <a:t>ways for  second  floor :</a:t>
            </a:r>
            <a:endParaRPr lang="en-US" sz="2400" b="1" dirty="0">
              <a:solidFill>
                <a:schemeClr val="accent5">
                  <a:lumMod val="90000"/>
                  <a:lumOff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31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153380"/>
            <a:ext cx="4787070" cy="3770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مستطيل 4"/>
          <p:cNvSpPr/>
          <p:nvPr/>
        </p:nvSpPr>
        <p:spPr>
          <a:xfrm>
            <a:off x="561029" y="1925336"/>
            <a:ext cx="39766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The </a:t>
            </a:r>
            <a:r>
              <a:rPr lang="en-US" sz="2000" b="1" dirty="0">
                <a:solidFill>
                  <a:schemeClr val="tx2"/>
                </a:solidFill>
              </a:rPr>
              <a:t>symbols of suppression system </a:t>
            </a:r>
          </a:p>
        </p:txBody>
      </p:sp>
      <p:pic>
        <p:nvPicPr>
          <p:cNvPr id="9318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0636" y="2152285"/>
            <a:ext cx="4074439" cy="3661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مستطيل 6"/>
          <p:cNvSpPr/>
          <p:nvPr/>
        </p:nvSpPr>
        <p:spPr>
          <a:xfrm>
            <a:off x="6484933" y="1925336"/>
            <a:ext cx="1752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Extinguishers</a:t>
            </a:r>
          </a:p>
        </p:txBody>
      </p:sp>
      <p:pic>
        <p:nvPicPr>
          <p:cNvPr id="9318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5471" y="3488047"/>
            <a:ext cx="3489997" cy="3504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318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6799" y="6240331"/>
            <a:ext cx="3090801" cy="2585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مستطيل 7"/>
          <p:cNvSpPr/>
          <p:nvPr/>
        </p:nvSpPr>
        <p:spPr>
          <a:xfrm>
            <a:off x="12474680" y="2681785"/>
            <a:ext cx="12427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Sprinklers</a:t>
            </a:r>
            <a:endParaRPr lang="en-US" sz="2000" b="1" dirty="0">
              <a:solidFill>
                <a:schemeClr val="tx2"/>
              </a:solidFill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6603498" y="5874144"/>
            <a:ext cx="12301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Fire Hose </a:t>
            </a:r>
          </a:p>
        </p:txBody>
      </p:sp>
      <p:pic>
        <p:nvPicPr>
          <p:cNvPr id="9319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3070" y="6427352"/>
            <a:ext cx="3409950" cy="204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مستطيل 9"/>
          <p:cNvSpPr/>
          <p:nvPr/>
        </p:nvSpPr>
        <p:spPr>
          <a:xfrm>
            <a:off x="1313682" y="6040276"/>
            <a:ext cx="29256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Emergency signs and light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8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17" name="Flowchart: Alternate Process 16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2052300" y="77526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110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Chevron 19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383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 rotWithShape="1">
          <a:blip r:embed="rId2" cstate="print"/>
          <a:srcRect l="23141" t="17465"/>
          <a:stretch/>
        </p:blipFill>
        <p:spPr>
          <a:xfrm>
            <a:off x="-13594" y="0"/>
            <a:ext cx="16269594" cy="9144000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692238" y="269819"/>
            <a:ext cx="52709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en-GB" sz="3600" b="1" kern="0" dirty="0">
                <a:solidFill>
                  <a:prstClr val="black"/>
                </a:solidFill>
              </a:rPr>
              <a:t>Electro-Mechanical Aspect</a:t>
            </a:r>
            <a:endParaRPr lang="en-US" sz="3600" b="1" kern="0" dirty="0">
              <a:solidFill>
                <a:prstClr val="black"/>
              </a:solidFill>
            </a:endParaRPr>
          </a:p>
          <a:p>
            <a:endParaRPr lang="en-US" sz="3600" b="1" dirty="0">
              <a:solidFill>
                <a:schemeClr val="accent5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1709400" y="7391400"/>
            <a:ext cx="4536225" cy="1752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مستطيل 13"/>
          <p:cNvSpPr/>
          <p:nvPr/>
        </p:nvSpPr>
        <p:spPr>
          <a:xfrm>
            <a:off x="10261600" y="0"/>
            <a:ext cx="5994400" cy="914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مستطيل 2"/>
          <p:cNvSpPr/>
          <p:nvPr/>
        </p:nvSpPr>
        <p:spPr>
          <a:xfrm>
            <a:off x="-13594" y="1755537"/>
            <a:ext cx="10553900" cy="73884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مربع نص 3"/>
          <p:cNvSpPr txBox="1"/>
          <p:nvPr/>
        </p:nvSpPr>
        <p:spPr>
          <a:xfrm>
            <a:off x="659661" y="1066800"/>
            <a:ext cx="50068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1" dirty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Fire safety design </a:t>
            </a:r>
            <a:r>
              <a:rPr lang="en-US" sz="2400" b="1" dirty="0" smtClean="0">
                <a:solidFill>
                  <a:schemeClr val="accent5">
                    <a:lumMod val="90000"/>
                    <a:lumOff val="10000"/>
                  </a:schemeClr>
                </a:solidFill>
              </a:rPr>
              <a:t>for ground floor </a:t>
            </a:r>
            <a:endParaRPr lang="en-US" sz="2400" b="1" dirty="0">
              <a:solidFill>
                <a:schemeClr val="accent5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942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904" y="2315405"/>
            <a:ext cx="13362096" cy="533285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10" name="Flowchart: Alternate Process 9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2052300" y="77526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111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hevron 14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9015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 rotWithShape="1">
          <a:blip r:embed="rId2" cstate="print"/>
          <a:srcRect l="23141" t="17465"/>
          <a:stretch/>
        </p:blipFill>
        <p:spPr>
          <a:xfrm>
            <a:off x="-13594" y="0"/>
            <a:ext cx="16269594" cy="9144000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692238" y="269819"/>
            <a:ext cx="52709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en-GB" sz="3600" b="1" kern="0" dirty="0">
                <a:solidFill>
                  <a:prstClr val="black"/>
                </a:solidFill>
              </a:rPr>
              <a:t>Electro-Mechanical Aspect</a:t>
            </a:r>
            <a:endParaRPr lang="en-US" sz="3600" b="1" kern="0" dirty="0">
              <a:solidFill>
                <a:prstClr val="black"/>
              </a:solidFill>
            </a:endParaRPr>
          </a:p>
          <a:p>
            <a:endParaRPr lang="en-US" sz="3600" b="1" dirty="0">
              <a:solidFill>
                <a:schemeClr val="accent5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1709400" y="7391400"/>
            <a:ext cx="4536225" cy="1752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مستطيل 13"/>
          <p:cNvSpPr/>
          <p:nvPr/>
        </p:nvSpPr>
        <p:spPr>
          <a:xfrm>
            <a:off x="10261600" y="0"/>
            <a:ext cx="5994400" cy="914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مستطيل 2"/>
          <p:cNvSpPr/>
          <p:nvPr/>
        </p:nvSpPr>
        <p:spPr>
          <a:xfrm>
            <a:off x="-13594" y="1755537"/>
            <a:ext cx="10553900" cy="73884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مربع نص 3"/>
          <p:cNvSpPr txBox="1"/>
          <p:nvPr/>
        </p:nvSpPr>
        <p:spPr>
          <a:xfrm>
            <a:off x="659661" y="1066800"/>
            <a:ext cx="4669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1" dirty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Fire safety design </a:t>
            </a:r>
            <a:r>
              <a:rPr lang="en-US" sz="2400" b="1" dirty="0" smtClean="0">
                <a:solidFill>
                  <a:schemeClr val="accent5">
                    <a:lumMod val="90000"/>
                    <a:lumOff val="10000"/>
                  </a:schemeClr>
                </a:solidFill>
              </a:rPr>
              <a:t>for first  floor </a:t>
            </a:r>
            <a:endParaRPr lang="en-US" sz="2400" b="1" dirty="0">
              <a:solidFill>
                <a:schemeClr val="accent5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952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238" y="2229028"/>
            <a:ext cx="13074562" cy="5493621"/>
          </a:xfrm>
          <a:prstGeom prst="rect">
            <a:avLst/>
          </a:prstGeom>
          <a:noFill/>
          <a:ln w="9525">
            <a:solidFill>
              <a:schemeClr val="accent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10" name="Flowchart: Alternate Process 9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2052300" y="77526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112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hevron 14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1543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 rotWithShape="1">
          <a:blip r:embed="rId2" cstate="print"/>
          <a:srcRect l="23141" t="17465"/>
          <a:stretch/>
        </p:blipFill>
        <p:spPr>
          <a:xfrm>
            <a:off x="-13594" y="0"/>
            <a:ext cx="16269594" cy="9144000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692238" y="269819"/>
            <a:ext cx="52709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en-GB" sz="3600" b="1" kern="0" dirty="0">
                <a:solidFill>
                  <a:prstClr val="black"/>
                </a:solidFill>
              </a:rPr>
              <a:t>Electro-Mechanical Aspect</a:t>
            </a:r>
            <a:endParaRPr lang="en-US" sz="3600" b="1" kern="0" dirty="0">
              <a:solidFill>
                <a:prstClr val="black"/>
              </a:solidFill>
            </a:endParaRPr>
          </a:p>
          <a:p>
            <a:endParaRPr lang="en-US" sz="3600" b="1" dirty="0">
              <a:solidFill>
                <a:schemeClr val="accent5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1709400" y="7391400"/>
            <a:ext cx="4536225" cy="1752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مستطيل 13"/>
          <p:cNvSpPr/>
          <p:nvPr/>
        </p:nvSpPr>
        <p:spPr>
          <a:xfrm>
            <a:off x="10261600" y="0"/>
            <a:ext cx="5994400" cy="914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مستطيل 2"/>
          <p:cNvSpPr/>
          <p:nvPr/>
        </p:nvSpPr>
        <p:spPr>
          <a:xfrm>
            <a:off x="-13594" y="1755537"/>
            <a:ext cx="10553900" cy="73884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مربع نص 3"/>
          <p:cNvSpPr txBox="1"/>
          <p:nvPr/>
        </p:nvSpPr>
        <p:spPr>
          <a:xfrm>
            <a:off x="659661" y="1066800"/>
            <a:ext cx="51342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1" dirty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Fire safety design </a:t>
            </a:r>
            <a:r>
              <a:rPr lang="en-US" sz="2400" b="1" dirty="0" smtClean="0">
                <a:solidFill>
                  <a:schemeClr val="accent5">
                    <a:lumMod val="90000"/>
                    <a:lumOff val="10000"/>
                  </a:schemeClr>
                </a:solidFill>
              </a:rPr>
              <a:t>for second   floor </a:t>
            </a:r>
            <a:endParaRPr lang="en-US" sz="2400" b="1" dirty="0">
              <a:solidFill>
                <a:schemeClr val="accent5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962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238" y="2256868"/>
            <a:ext cx="13344525" cy="5218857"/>
          </a:xfrm>
          <a:prstGeom prst="rect">
            <a:avLst/>
          </a:prstGeom>
          <a:noFill/>
          <a:ln w="9525">
            <a:solidFill>
              <a:schemeClr val="accent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10" name="Flowchart: Alternate Process 9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2052300" y="77526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113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hevron 14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4176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 rotWithShape="1">
          <a:blip r:embed="rId2" cstate="print"/>
          <a:srcRect l="19720" t="17465"/>
          <a:stretch/>
        </p:blipFill>
        <p:spPr>
          <a:xfrm>
            <a:off x="10375" y="0"/>
            <a:ext cx="16245625" cy="9144000"/>
          </a:xfrm>
          <a:prstGeom prst="rect">
            <a:avLst/>
          </a:prstGeom>
        </p:spPr>
      </p:pic>
      <p:sp>
        <p:nvSpPr>
          <p:cNvPr id="22" name="مستطيل 21"/>
          <p:cNvSpPr/>
          <p:nvPr/>
        </p:nvSpPr>
        <p:spPr>
          <a:xfrm>
            <a:off x="11709400" y="7315200"/>
            <a:ext cx="4267200" cy="1600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مستطيل 22"/>
          <p:cNvSpPr/>
          <p:nvPr/>
        </p:nvSpPr>
        <p:spPr>
          <a:xfrm>
            <a:off x="659661" y="254237"/>
            <a:ext cx="87637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3600" b="1" kern="0" dirty="0">
                <a:solidFill>
                  <a:prstClr val="black"/>
                </a:solidFill>
              </a:rPr>
              <a:t>Electro-Mechanical </a:t>
            </a:r>
            <a:r>
              <a:rPr lang="en-GB" sz="3600" b="1" kern="0" dirty="0" smtClean="0">
                <a:solidFill>
                  <a:prstClr val="black"/>
                </a:solidFill>
              </a:rPr>
              <a:t>Aspect</a:t>
            </a:r>
            <a:endParaRPr lang="en-US" sz="3600" b="1" kern="0" dirty="0">
              <a:solidFill>
                <a:prstClr val="black"/>
              </a:solidFill>
            </a:endParaRPr>
          </a:p>
        </p:txBody>
      </p:sp>
      <p:sp>
        <p:nvSpPr>
          <p:cNvPr id="12" name="مربع نص 3"/>
          <p:cNvSpPr txBox="1"/>
          <p:nvPr/>
        </p:nvSpPr>
        <p:spPr>
          <a:xfrm>
            <a:off x="812800" y="1066799"/>
            <a:ext cx="32607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1" dirty="0">
                <a:solidFill>
                  <a:schemeClr val="accent5">
                    <a:lumMod val="90000"/>
                    <a:lumOff val="10000"/>
                  </a:schemeClr>
                </a:solidFill>
              </a:rPr>
              <a:t>Water Supply Design: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623528" y="2057400"/>
            <a:ext cx="956187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The maximum number of people may exist inside the technical education center at the same time, equals 800 person. </a:t>
            </a:r>
            <a:endParaRPr lang="en-US" sz="2000" b="1" dirty="0" smtClean="0">
              <a:solidFill>
                <a:schemeClr val="tx2"/>
              </a:solidFill>
            </a:endParaRPr>
          </a:p>
          <a:p>
            <a:r>
              <a:rPr lang="en-US" sz="2000" b="1" dirty="0" smtClean="0">
                <a:solidFill>
                  <a:schemeClr val="tx2"/>
                </a:solidFill>
              </a:rPr>
              <a:t>The </a:t>
            </a:r>
            <a:r>
              <a:rPr lang="en-US" sz="2000" b="1" dirty="0">
                <a:solidFill>
                  <a:schemeClr val="tx2"/>
                </a:solidFill>
              </a:rPr>
              <a:t>average consumption of water for each person daily in such this building equals 7 L/day for each person.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623528" y="6528154"/>
            <a:ext cx="64376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The volume based on the number of people and their consumption of water: 800x 7= 5600 L/day ≈ 6 m3</a:t>
            </a:r>
          </a:p>
        </p:txBody>
      </p:sp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2375213"/>
              </p:ext>
            </p:extLst>
          </p:nvPr>
        </p:nvGraphicFramePr>
        <p:xfrm>
          <a:off x="1149350" y="4724400"/>
          <a:ext cx="7089116" cy="1249680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2136116"/>
                <a:gridCol w="1524000"/>
                <a:gridCol w="3429000"/>
              </a:tblGrid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floor</a:t>
                      </a:r>
                      <a:endParaRPr lang="en-US" sz="2000" b="0" i="0" u="none" strike="noStrike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WSFU</a:t>
                      </a:r>
                      <a:endParaRPr lang="en-US" sz="2000" b="0" i="0" u="none" strike="noStrike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Water flow for floor g/m</a:t>
                      </a:r>
                      <a:endParaRPr lang="en-US" sz="2000" b="0" i="0" u="none" strike="noStrike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Ground floor </a:t>
                      </a:r>
                      <a:endParaRPr lang="en-US" sz="2000" b="0" i="0" u="none" strike="noStrike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157.2</a:t>
                      </a:r>
                      <a:endParaRPr lang="en-US" sz="2000" b="0" i="0" u="none" strike="noStrike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58</a:t>
                      </a:r>
                      <a:endParaRPr lang="en-US" sz="2000" b="0" i="0" u="none" strike="noStrike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first floor</a:t>
                      </a:r>
                      <a:endParaRPr lang="en-US" sz="2000" b="0" i="0" u="none" strike="noStrike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158.6</a:t>
                      </a:r>
                      <a:endParaRPr lang="en-US" sz="2000" b="0" i="0" u="none" strike="noStrike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59</a:t>
                      </a:r>
                      <a:endParaRPr lang="en-US" sz="2000" b="0" i="0" u="none" strike="noStrike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second floor</a:t>
                      </a:r>
                      <a:endParaRPr lang="en-US" sz="2000" b="0" i="0" u="none" strike="noStrike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124</a:t>
                      </a:r>
                      <a:endParaRPr lang="en-US" sz="2000" b="0" i="0" u="none" strike="noStrike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50</a:t>
                      </a:r>
                      <a:endParaRPr lang="en-US" sz="2000" b="0" i="0" u="none" strike="noStrike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  <p:sp>
        <p:nvSpPr>
          <p:cNvPr id="25" name="TextBox 8"/>
          <p:cNvSpPr txBox="1"/>
          <p:nvPr/>
        </p:nvSpPr>
        <p:spPr>
          <a:xfrm>
            <a:off x="2794000" y="4250865"/>
            <a:ext cx="38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Water demand amount in each floor.</a:t>
            </a:r>
          </a:p>
        </p:txBody>
      </p:sp>
      <p:pic>
        <p:nvPicPr>
          <p:cNvPr id="6451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0899" y="2405978"/>
            <a:ext cx="4419600" cy="5250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14" name="Flowchart: Alternate Process 13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2052300" y="77526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102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hevron 16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مستطيل 5"/>
          <p:cNvSpPr/>
          <p:nvPr/>
        </p:nvSpPr>
        <p:spPr>
          <a:xfrm>
            <a:off x="12097791" y="7567538"/>
            <a:ext cx="29346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accent5">
                    <a:lumMod val="90000"/>
                    <a:lumOff val="10000"/>
                  </a:schemeClr>
                </a:solidFill>
              </a:rPr>
              <a:t>Water tank elevation </a:t>
            </a:r>
          </a:p>
        </p:txBody>
      </p:sp>
    </p:spTree>
    <p:extLst>
      <p:ext uri="{BB962C8B-B14F-4D97-AF65-F5344CB8AC3E}">
        <p14:creationId xmlns:p14="http://schemas.microsoft.com/office/powerpoint/2010/main" val="86194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 rotWithShape="1">
          <a:blip r:embed="rId2" cstate="print"/>
          <a:srcRect l="19720" t="17465"/>
          <a:stretch/>
        </p:blipFill>
        <p:spPr>
          <a:xfrm>
            <a:off x="10375" y="0"/>
            <a:ext cx="16245625" cy="9144000"/>
          </a:xfrm>
          <a:prstGeom prst="rect">
            <a:avLst/>
          </a:prstGeom>
        </p:spPr>
      </p:pic>
      <p:sp>
        <p:nvSpPr>
          <p:cNvPr id="17" name="مستطيل 16"/>
          <p:cNvSpPr/>
          <p:nvPr/>
        </p:nvSpPr>
        <p:spPr>
          <a:xfrm>
            <a:off x="10261600" y="0"/>
            <a:ext cx="5994400" cy="914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مستطيل 17"/>
          <p:cNvSpPr/>
          <p:nvPr/>
        </p:nvSpPr>
        <p:spPr>
          <a:xfrm>
            <a:off x="-13594" y="1755537"/>
            <a:ext cx="10553900" cy="73884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مستطيل 21"/>
          <p:cNvSpPr/>
          <p:nvPr/>
        </p:nvSpPr>
        <p:spPr>
          <a:xfrm>
            <a:off x="11709400" y="7315200"/>
            <a:ext cx="4267200" cy="1600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مستطيل 22"/>
          <p:cNvSpPr/>
          <p:nvPr/>
        </p:nvSpPr>
        <p:spPr>
          <a:xfrm>
            <a:off x="659661" y="254237"/>
            <a:ext cx="87637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3600" b="1" kern="0" dirty="0">
                <a:solidFill>
                  <a:prstClr val="black"/>
                </a:solidFill>
              </a:rPr>
              <a:t>Electro-Mechanical </a:t>
            </a:r>
            <a:r>
              <a:rPr lang="en-GB" sz="3600" b="1" kern="0" dirty="0" smtClean="0">
                <a:solidFill>
                  <a:prstClr val="black"/>
                </a:solidFill>
              </a:rPr>
              <a:t>Aspect</a:t>
            </a:r>
            <a:endParaRPr lang="en-US" sz="3600" b="1" kern="0" dirty="0">
              <a:solidFill>
                <a:prstClr val="black"/>
              </a:solidFill>
            </a:endParaRPr>
          </a:p>
        </p:txBody>
      </p:sp>
      <p:sp>
        <p:nvSpPr>
          <p:cNvPr id="12" name="مربع نص 3"/>
          <p:cNvSpPr txBox="1"/>
          <p:nvPr/>
        </p:nvSpPr>
        <p:spPr>
          <a:xfrm>
            <a:off x="812800" y="1066799"/>
            <a:ext cx="32607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1" dirty="0">
                <a:solidFill>
                  <a:schemeClr val="accent5">
                    <a:lumMod val="90000"/>
                    <a:lumOff val="10000"/>
                  </a:schemeClr>
                </a:solidFill>
              </a:rPr>
              <a:t>Water Supply Design:</a:t>
            </a:r>
          </a:p>
        </p:txBody>
      </p:sp>
      <p:pic>
        <p:nvPicPr>
          <p:cNvPr id="870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853" y="3481181"/>
            <a:ext cx="9601939" cy="127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270500" y="2486956"/>
            <a:ext cx="64840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accent5">
                    <a:lumMod val="90000"/>
                    <a:lumOff val="10000"/>
                  </a:schemeClr>
                </a:solidFill>
              </a:rPr>
              <a:t>Diameters of the used </a:t>
            </a:r>
            <a:r>
              <a:rPr lang="en-US" sz="2400" b="1" dirty="0" smtClean="0">
                <a:solidFill>
                  <a:schemeClr val="accent5">
                    <a:lumMod val="90000"/>
                    <a:lumOff val="10000"/>
                  </a:schemeClr>
                </a:solidFill>
              </a:rPr>
              <a:t>pipes for vertical feeder 1 .</a:t>
            </a:r>
            <a:endParaRPr lang="en-US" sz="2400" b="1" dirty="0">
              <a:solidFill>
                <a:schemeClr val="accent5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8704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750" y="7095295"/>
            <a:ext cx="6838461" cy="1528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مستطيل 13"/>
          <p:cNvSpPr/>
          <p:nvPr/>
        </p:nvSpPr>
        <p:spPr>
          <a:xfrm>
            <a:off x="317103" y="6406557"/>
            <a:ext cx="64840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Diameters of the used </a:t>
            </a:r>
            <a:r>
              <a:rPr lang="en-US" sz="2400" b="1" dirty="0" smtClean="0">
                <a:solidFill>
                  <a:schemeClr val="tx2"/>
                </a:solidFill>
              </a:rPr>
              <a:t>pipes for vertical feeder 2 .</a:t>
            </a:r>
            <a:endParaRPr lang="en-US" sz="2400" b="1" dirty="0">
              <a:solidFill>
                <a:schemeClr val="tx2"/>
              </a:solidFill>
            </a:endParaRPr>
          </a:p>
        </p:txBody>
      </p:sp>
      <p:pic>
        <p:nvPicPr>
          <p:cNvPr id="8704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4806" y="5290091"/>
            <a:ext cx="3866501" cy="3732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7045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3422" y="1488014"/>
            <a:ext cx="4066436" cy="3961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7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16" name="Flowchart: Alternate Process 15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2052300" y="77526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103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hevron 20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lowchart: Alternate Process 2"/>
          <p:cNvSpPr/>
          <p:nvPr/>
        </p:nvSpPr>
        <p:spPr>
          <a:xfrm>
            <a:off x="8997280" y="3889744"/>
            <a:ext cx="685800" cy="229612"/>
          </a:xfrm>
          <a:prstGeom prst="flowChartAlternate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i="1" dirty="0" smtClean="0">
                <a:solidFill>
                  <a:schemeClr val="accent5">
                    <a:lumMod val="90000"/>
                    <a:lumOff val="10000"/>
                  </a:schemeClr>
                </a:solidFill>
              </a:rPr>
              <a:t>1.4</a:t>
            </a:r>
            <a:endParaRPr lang="en-US" sz="1600" b="1" i="1" dirty="0">
              <a:solidFill>
                <a:schemeClr val="accent5">
                  <a:lumMod val="90000"/>
                  <a:lumOff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2588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 rotWithShape="1">
          <a:blip r:embed="rId2" cstate="print"/>
          <a:srcRect l="23141" t="17465"/>
          <a:stretch/>
        </p:blipFill>
        <p:spPr>
          <a:xfrm>
            <a:off x="-13594" y="0"/>
            <a:ext cx="16269594" cy="9144000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692238" y="269819"/>
            <a:ext cx="52709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en-GB" sz="3600" b="1" kern="0" dirty="0">
                <a:solidFill>
                  <a:prstClr val="black"/>
                </a:solidFill>
              </a:rPr>
              <a:t>Electro-Mechanical Aspect</a:t>
            </a:r>
            <a:endParaRPr lang="en-US" sz="3600" b="1" kern="0" dirty="0">
              <a:solidFill>
                <a:prstClr val="black"/>
              </a:solidFill>
            </a:endParaRPr>
          </a:p>
          <a:p>
            <a:endParaRPr lang="en-US" sz="3600" b="1" dirty="0">
              <a:solidFill>
                <a:schemeClr val="accent5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1709400" y="7391400"/>
            <a:ext cx="4536225" cy="1752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مستطيل 13"/>
          <p:cNvSpPr/>
          <p:nvPr/>
        </p:nvSpPr>
        <p:spPr>
          <a:xfrm>
            <a:off x="10261600" y="0"/>
            <a:ext cx="5994400" cy="914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مستطيل 2"/>
          <p:cNvSpPr/>
          <p:nvPr/>
        </p:nvSpPr>
        <p:spPr>
          <a:xfrm>
            <a:off x="-13594" y="1755537"/>
            <a:ext cx="10553900" cy="73884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مربع نص 3"/>
          <p:cNvSpPr txBox="1"/>
          <p:nvPr/>
        </p:nvSpPr>
        <p:spPr>
          <a:xfrm>
            <a:off x="659661" y="1066800"/>
            <a:ext cx="49963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5">
                    <a:lumMod val="90000"/>
                    <a:lumOff val="10000"/>
                  </a:schemeClr>
                </a:solidFill>
              </a:rPr>
              <a:t>Water Supply Design </a:t>
            </a:r>
            <a:r>
              <a:rPr lang="en-US" sz="2400" b="1" dirty="0" smtClean="0">
                <a:solidFill>
                  <a:schemeClr val="accent5">
                    <a:lumMod val="90000"/>
                    <a:lumOff val="10000"/>
                  </a:schemeClr>
                </a:solidFill>
              </a:rPr>
              <a:t>for ground floor </a:t>
            </a:r>
            <a:endParaRPr lang="en-US" sz="2400" b="1" dirty="0">
              <a:solidFill>
                <a:schemeClr val="accent5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880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26" y="2378296"/>
            <a:ext cx="13340074" cy="4993311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10" name="Flowchart: Alternate Process 9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2052300" y="77526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104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hevron 14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149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 rotWithShape="1">
          <a:blip r:embed="rId2" cstate="print"/>
          <a:srcRect l="23141" t="17465"/>
          <a:stretch/>
        </p:blipFill>
        <p:spPr>
          <a:xfrm>
            <a:off x="-13594" y="0"/>
            <a:ext cx="16269594" cy="9144000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692238" y="269819"/>
            <a:ext cx="52709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en-GB" sz="3600" b="1" kern="0" dirty="0">
                <a:solidFill>
                  <a:prstClr val="black"/>
                </a:solidFill>
              </a:rPr>
              <a:t>Electro-Mechanical Aspect</a:t>
            </a:r>
            <a:endParaRPr lang="en-US" sz="3600" b="1" kern="0" dirty="0">
              <a:solidFill>
                <a:prstClr val="black"/>
              </a:solidFill>
            </a:endParaRPr>
          </a:p>
          <a:p>
            <a:endParaRPr lang="en-US" sz="3600" b="1" dirty="0">
              <a:solidFill>
                <a:schemeClr val="accent5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1709400" y="7391400"/>
            <a:ext cx="4536225" cy="1752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مستطيل 13"/>
          <p:cNvSpPr/>
          <p:nvPr/>
        </p:nvSpPr>
        <p:spPr>
          <a:xfrm>
            <a:off x="10261600" y="0"/>
            <a:ext cx="5994400" cy="914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مستطيل 2"/>
          <p:cNvSpPr/>
          <p:nvPr/>
        </p:nvSpPr>
        <p:spPr>
          <a:xfrm>
            <a:off x="-13594" y="1791396"/>
            <a:ext cx="10553900" cy="73884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مربع نص 3"/>
          <p:cNvSpPr txBox="1"/>
          <p:nvPr/>
        </p:nvSpPr>
        <p:spPr>
          <a:xfrm>
            <a:off x="659661" y="1066800"/>
            <a:ext cx="49367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1" dirty="0">
                <a:solidFill>
                  <a:schemeClr val="accent5">
                    <a:lumMod val="90000"/>
                    <a:lumOff val="10000"/>
                  </a:schemeClr>
                </a:solidFill>
              </a:rPr>
              <a:t>Water Supply Design </a:t>
            </a:r>
            <a:r>
              <a:rPr lang="en-US" sz="2400" b="1" dirty="0" smtClean="0">
                <a:solidFill>
                  <a:schemeClr val="accent5">
                    <a:lumMod val="90000"/>
                    <a:lumOff val="10000"/>
                  </a:schemeClr>
                </a:solidFill>
              </a:rPr>
              <a:t>for first floor </a:t>
            </a:r>
            <a:endParaRPr lang="en-US" sz="2400" b="1" dirty="0">
              <a:solidFill>
                <a:schemeClr val="accent5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890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681" y="2325446"/>
            <a:ext cx="13026361" cy="5065954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10" name="Flowchart: Alternate Process 9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2052300" y="77526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105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hevron 14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9953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 rotWithShape="1">
          <a:blip r:embed="rId2" cstate="print"/>
          <a:srcRect l="23141" t="17465"/>
          <a:stretch/>
        </p:blipFill>
        <p:spPr>
          <a:xfrm>
            <a:off x="-13594" y="0"/>
            <a:ext cx="16269594" cy="9144000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692238" y="269819"/>
            <a:ext cx="52709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en-GB" sz="3600" b="1" kern="0" dirty="0">
                <a:solidFill>
                  <a:prstClr val="black"/>
                </a:solidFill>
              </a:rPr>
              <a:t>Electro-Mechanical Aspect</a:t>
            </a:r>
            <a:endParaRPr lang="en-US" sz="3600" b="1" kern="0" dirty="0">
              <a:solidFill>
                <a:prstClr val="black"/>
              </a:solidFill>
            </a:endParaRPr>
          </a:p>
          <a:p>
            <a:endParaRPr lang="en-US" sz="3600" b="1" dirty="0">
              <a:solidFill>
                <a:schemeClr val="accent5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1709400" y="7391400"/>
            <a:ext cx="4536225" cy="1752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مستطيل 13"/>
          <p:cNvSpPr/>
          <p:nvPr/>
        </p:nvSpPr>
        <p:spPr>
          <a:xfrm>
            <a:off x="10261600" y="0"/>
            <a:ext cx="5994400" cy="914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مستطيل 2"/>
          <p:cNvSpPr/>
          <p:nvPr/>
        </p:nvSpPr>
        <p:spPr>
          <a:xfrm>
            <a:off x="-13594" y="1755537"/>
            <a:ext cx="10553900" cy="73884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مربع نص 3"/>
          <p:cNvSpPr txBox="1"/>
          <p:nvPr/>
        </p:nvSpPr>
        <p:spPr>
          <a:xfrm>
            <a:off x="659661" y="1066800"/>
            <a:ext cx="54698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1" dirty="0">
                <a:solidFill>
                  <a:schemeClr val="accent5">
                    <a:lumMod val="90000"/>
                    <a:lumOff val="10000"/>
                  </a:schemeClr>
                </a:solidFill>
              </a:rPr>
              <a:t>Water Supply Design </a:t>
            </a:r>
            <a:r>
              <a:rPr lang="en-US" sz="2400" b="1" dirty="0" smtClean="0">
                <a:solidFill>
                  <a:schemeClr val="accent5">
                    <a:lumMod val="90000"/>
                    <a:lumOff val="10000"/>
                  </a:schemeClr>
                </a:solidFill>
              </a:rPr>
              <a:t>for  second  floor </a:t>
            </a:r>
            <a:endParaRPr lang="en-US" sz="2400" b="1" dirty="0">
              <a:solidFill>
                <a:schemeClr val="accent5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901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8600" y="2260328"/>
            <a:ext cx="12504200" cy="5229776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10" name="Flowchart: Alternate Process 9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2052300" y="77526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106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hevron 14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842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 rotWithShape="1">
          <a:blip r:embed="rId2" cstate="print"/>
          <a:srcRect l="23141" t="17465"/>
          <a:stretch/>
        </p:blipFill>
        <p:spPr>
          <a:xfrm>
            <a:off x="-13594" y="0"/>
            <a:ext cx="16269594" cy="9144000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692238" y="269819"/>
            <a:ext cx="52709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en-GB" sz="3600" b="1" kern="0" dirty="0">
                <a:solidFill>
                  <a:prstClr val="black"/>
                </a:solidFill>
              </a:rPr>
              <a:t>Electro-Mechanical Aspect</a:t>
            </a:r>
            <a:endParaRPr lang="en-US" sz="3600" b="1" kern="0" dirty="0">
              <a:solidFill>
                <a:prstClr val="black"/>
              </a:solidFill>
            </a:endParaRPr>
          </a:p>
          <a:p>
            <a:endParaRPr lang="en-US" sz="3600" b="1" dirty="0">
              <a:solidFill>
                <a:schemeClr val="accent5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1709400" y="7391400"/>
            <a:ext cx="4536225" cy="1752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مستطيل 13"/>
          <p:cNvSpPr/>
          <p:nvPr/>
        </p:nvSpPr>
        <p:spPr>
          <a:xfrm>
            <a:off x="10261600" y="0"/>
            <a:ext cx="5994400" cy="914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مستطيل 2"/>
          <p:cNvSpPr/>
          <p:nvPr/>
        </p:nvSpPr>
        <p:spPr>
          <a:xfrm>
            <a:off x="-13594" y="1755537"/>
            <a:ext cx="10553900" cy="73884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39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200" y="2438400"/>
            <a:ext cx="13916025" cy="5181600"/>
          </a:xfrm>
          <a:prstGeom prst="rect">
            <a:avLst/>
          </a:prstGeom>
          <a:noFill/>
          <a:ln w="9525">
            <a:solidFill>
              <a:schemeClr val="accent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مربع نص 3"/>
          <p:cNvSpPr txBox="1"/>
          <p:nvPr/>
        </p:nvSpPr>
        <p:spPr>
          <a:xfrm>
            <a:off x="659661" y="1066800"/>
            <a:ext cx="47651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1" dirty="0">
                <a:solidFill>
                  <a:schemeClr val="accent5">
                    <a:lumMod val="90000"/>
                    <a:lumOff val="10000"/>
                  </a:schemeClr>
                </a:solidFill>
              </a:rPr>
              <a:t>Drainage </a:t>
            </a:r>
            <a:r>
              <a:rPr lang="en-US" sz="2400" b="1" dirty="0" smtClean="0">
                <a:solidFill>
                  <a:schemeClr val="accent5">
                    <a:lumMod val="90000"/>
                    <a:lumOff val="10000"/>
                  </a:schemeClr>
                </a:solidFill>
              </a:rPr>
              <a:t>Design for ground floor </a:t>
            </a:r>
            <a:endParaRPr lang="en-US" sz="2400" b="1" dirty="0">
              <a:solidFill>
                <a:schemeClr val="accent5">
                  <a:lumMod val="90000"/>
                  <a:lumOff val="10000"/>
                </a:schemeClr>
              </a:solidFill>
            </a:endParaRPr>
          </a:p>
        </p:txBody>
      </p:sp>
      <p:graphicFrame>
        <p:nvGraphicFramePr>
          <p:cNvPr id="13" name="جدول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5246740"/>
              </p:ext>
            </p:extLst>
          </p:nvPr>
        </p:nvGraphicFramePr>
        <p:xfrm>
          <a:off x="11703050" y="298296"/>
          <a:ext cx="3939169" cy="1537008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2764067"/>
                <a:gridCol w="1175102"/>
              </a:tblGrid>
              <a:tr h="384252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floor</a:t>
                      </a:r>
                      <a:endParaRPr lang="en-US" sz="2000" b="0" i="0" u="none" strike="noStrike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DFU’S</a:t>
                      </a:r>
                      <a:endParaRPr lang="en-US" sz="2000" b="0" i="0" u="none" strike="noStrike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384252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Ground floor </a:t>
                      </a:r>
                      <a:endParaRPr lang="en-US" sz="2000" b="0" i="0" u="none" strike="noStrike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108</a:t>
                      </a:r>
                      <a:endParaRPr lang="en-US" sz="2000" b="0" i="0" u="none" strike="noStrike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384252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first floor</a:t>
                      </a:r>
                      <a:endParaRPr lang="en-US" sz="2000" b="0" i="0" u="none" strike="noStrike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110</a:t>
                      </a:r>
                      <a:endParaRPr lang="en-US" sz="2000" b="0" i="0" u="none" strike="noStrike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384252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second floor</a:t>
                      </a:r>
                      <a:endParaRPr lang="en-US" sz="2000" b="0" i="0" u="none" strike="noStrike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chemeClr val="accent5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83</a:t>
                      </a:r>
                      <a:endParaRPr lang="en-US" sz="2000" b="0" i="0" u="none" strike="noStrike" dirty="0">
                        <a:solidFill>
                          <a:schemeClr val="accent5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11" name="Flowchart: Alternate Process 10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2052300" y="77526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97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998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909800" y="84582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8" name="مستطيل 7"/>
          <p:cNvSpPr/>
          <p:nvPr/>
        </p:nvSpPr>
        <p:spPr>
          <a:xfrm>
            <a:off x="15188124" y="7926275"/>
            <a:ext cx="755203" cy="6477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Alternate Process 8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2052300" y="7766566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8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12800" y="7543800"/>
            <a:ext cx="3479800" cy="15372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 rotWithShape="1">
          <a:blip r:embed="rId2" cstate="print"/>
          <a:srcRect l="23141" t="17465"/>
          <a:stretch/>
        </p:blipFill>
        <p:spPr>
          <a:xfrm>
            <a:off x="-13594" y="0"/>
            <a:ext cx="16269594" cy="9144000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692238" y="269819"/>
            <a:ext cx="52709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en-GB" sz="3600" b="1" kern="0" dirty="0">
                <a:solidFill>
                  <a:prstClr val="black"/>
                </a:solidFill>
              </a:rPr>
              <a:t>Electro-Mechanical Aspect</a:t>
            </a:r>
            <a:endParaRPr lang="en-US" sz="3600" b="1" kern="0" dirty="0">
              <a:solidFill>
                <a:prstClr val="black"/>
              </a:solidFill>
            </a:endParaRPr>
          </a:p>
          <a:p>
            <a:endParaRPr lang="en-US" sz="3600" b="1" dirty="0">
              <a:solidFill>
                <a:schemeClr val="accent5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1709400" y="7391400"/>
            <a:ext cx="4536225" cy="1752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مستطيل 13"/>
          <p:cNvSpPr/>
          <p:nvPr/>
        </p:nvSpPr>
        <p:spPr>
          <a:xfrm>
            <a:off x="10261600" y="0"/>
            <a:ext cx="5994400" cy="914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مستطيل 2"/>
          <p:cNvSpPr/>
          <p:nvPr/>
        </p:nvSpPr>
        <p:spPr>
          <a:xfrm>
            <a:off x="-13594" y="1755537"/>
            <a:ext cx="10553900" cy="73884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مربع نص 3"/>
          <p:cNvSpPr txBox="1"/>
          <p:nvPr/>
        </p:nvSpPr>
        <p:spPr>
          <a:xfrm>
            <a:off x="659661" y="1066800"/>
            <a:ext cx="44282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1" dirty="0">
                <a:solidFill>
                  <a:schemeClr val="accent5">
                    <a:lumMod val="90000"/>
                    <a:lumOff val="10000"/>
                  </a:schemeClr>
                </a:solidFill>
              </a:rPr>
              <a:t>Drainage </a:t>
            </a:r>
            <a:r>
              <a:rPr lang="en-US" sz="2400" b="1" dirty="0" smtClean="0">
                <a:solidFill>
                  <a:schemeClr val="accent5">
                    <a:lumMod val="90000"/>
                    <a:lumOff val="10000"/>
                  </a:schemeClr>
                </a:solidFill>
              </a:rPr>
              <a:t>Design for first  floor </a:t>
            </a:r>
            <a:endParaRPr lang="en-US" sz="2400" b="1" dirty="0">
              <a:solidFill>
                <a:schemeClr val="accent5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849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6200" y="2419752"/>
            <a:ext cx="13211175" cy="50006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10" name="Flowchart: Alternate Process 9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2052300" y="77526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98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hevron 14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9137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 rotWithShape="1">
          <a:blip r:embed="rId2" cstate="print"/>
          <a:srcRect l="23141" t="17465"/>
          <a:stretch/>
        </p:blipFill>
        <p:spPr>
          <a:xfrm>
            <a:off x="-13594" y="0"/>
            <a:ext cx="16269594" cy="9144000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692238" y="269819"/>
            <a:ext cx="52709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en-GB" sz="3600" b="1" kern="0" dirty="0">
                <a:solidFill>
                  <a:prstClr val="black"/>
                </a:solidFill>
              </a:rPr>
              <a:t>Electro-Mechanical Aspect</a:t>
            </a:r>
            <a:endParaRPr lang="en-US" sz="3600" b="1" kern="0" dirty="0">
              <a:solidFill>
                <a:prstClr val="black"/>
              </a:solidFill>
            </a:endParaRPr>
          </a:p>
          <a:p>
            <a:endParaRPr lang="en-US" sz="3600" b="1" dirty="0">
              <a:solidFill>
                <a:schemeClr val="accent5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1709400" y="7391400"/>
            <a:ext cx="4536225" cy="1752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مستطيل 13"/>
          <p:cNvSpPr/>
          <p:nvPr/>
        </p:nvSpPr>
        <p:spPr>
          <a:xfrm>
            <a:off x="10261600" y="0"/>
            <a:ext cx="5994400" cy="914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مستطيل 2"/>
          <p:cNvSpPr/>
          <p:nvPr/>
        </p:nvSpPr>
        <p:spPr>
          <a:xfrm>
            <a:off x="-13594" y="1755537"/>
            <a:ext cx="10553900" cy="73884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مربع نص 3"/>
          <p:cNvSpPr txBox="1"/>
          <p:nvPr/>
        </p:nvSpPr>
        <p:spPr>
          <a:xfrm>
            <a:off x="659661" y="1066800"/>
            <a:ext cx="48235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1" dirty="0">
                <a:solidFill>
                  <a:schemeClr val="accent5">
                    <a:lumMod val="90000"/>
                    <a:lumOff val="10000"/>
                  </a:schemeClr>
                </a:solidFill>
              </a:rPr>
              <a:t>Drainage </a:t>
            </a:r>
            <a:r>
              <a:rPr lang="en-US" sz="2400" b="1" dirty="0" smtClean="0">
                <a:solidFill>
                  <a:schemeClr val="accent5">
                    <a:lumMod val="90000"/>
                    <a:lumOff val="10000"/>
                  </a:schemeClr>
                </a:solidFill>
              </a:rPr>
              <a:t>Design for second  floor </a:t>
            </a:r>
            <a:endParaRPr lang="en-US" sz="2400" b="1" dirty="0">
              <a:solidFill>
                <a:schemeClr val="accent5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860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512" y="2267129"/>
            <a:ext cx="13220700" cy="51530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10" name="Flowchart: Alternate Process 9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2052300" y="77526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99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hevron 14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3345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 rotWithShape="1">
          <a:blip r:embed="rId2" cstate="print"/>
          <a:srcRect l="23141" t="17465"/>
          <a:stretch/>
        </p:blipFill>
        <p:spPr>
          <a:xfrm>
            <a:off x="-13594" y="0"/>
            <a:ext cx="16269594" cy="9144000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692238" y="269819"/>
            <a:ext cx="52709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en-GB" sz="3600" b="1" kern="0" dirty="0">
                <a:solidFill>
                  <a:prstClr val="black"/>
                </a:solidFill>
              </a:rPr>
              <a:t>Electro-Mechanical Aspect</a:t>
            </a:r>
            <a:endParaRPr lang="en-US" sz="3600" b="1" kern="0" dirty="0">
              <a:solidFill>
                <a:prstClr val="black"/>
              </a:solidFill>
            </a:endParaRPr>
          </a:p>
          <a:p>
            <a:endParaRPr lang="en-US" sz="3600" b="1" dirty="0">
              <a:solidFill>
                <a:schemeClr val="accent5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1709400" y="7391400"/>
            <a:ext cx="4536225" cy="1752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مستطيل 13"/>
          <p:cNvSpPr/>
          <p:nvPr/>
        </p:nvSpPr>
        <p:spPr>
          <a:xfrm>
            <a:off x="10261600" y="0"/>
            <a:ext cx="5994400" cy="914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مستطيل 2"/>
          <p:cNvSpPr/>
          <p:nvPr/>
        </p:nvSpPr>
        <p:spPr>
          <a:xfrm>
            <a:off x="-13594" y="1755537"/>
            <a:ext cx="10553900" cy="73884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مربع نص 3"/>
          <p:cNvSpPr txBox="1"/>
          <p:nvPr/>
        </p:nvSpPr>
        <p:spPr>
          <a:xfrm>
            <a:off x="659661" y="1066800"/>
            <a:ext cx="27137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400" b="1" dirty="0">
                <a:solidFill>
                  <a:schemeClr val="accent5">
                    <a:lumMod val="90000"/>
                    <a:lumOff val="10000"/>
                  </a:schemeClr>
                </a:solidFill>
              </a:rPr>
              <a:t>Drainage </a:t>
            </a:r>
            <a:r>
              <a:rPr lang="en-US" sz="2400" b="1" dirty="0" smtClean="0">
                <a:solidFill>
                  <a:schemeClr val="accent5">
                    <a:lumMod val="90000"/>
                    <a:lumOff val="10000"/>
                  </a:schemeClr>
                </a:solidFill>
              </a:rPr>
              <a:t>Design</a:t>
            </a:r>
            <a:endParaRPr lang="en-US" sz="2400" b="1" dirty="0">
              <a:solidFill>
                <a:schemeClr val="accent5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8644" y="185210"/>
            <a:ext cx="5720311" cy="2855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13" name="Flowchart: Alternate Process 12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2052300" y="77526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100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828" y="3108420"/>
            <a:ext cx="12617362" cy="4739436"/>
          </a:xfrm>
          <a:prstGeom prst="rect">
            <a:avLst/>
          </a:prstGeom>
          <a:noFill/>
          <a:ln w="9525">
            <a:solidFill>
              <a:schemeClr val="accent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4985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 rotWithShape="1">
          <a:blip r:embed="rId2" cstate="print"/>
          <a:srcRect l="23141" t="17465"/>
          <a:stretch/>
        </p:blipFill>
        <p:spPr>
          <a:xfrm>
            <a:off x="-13594" y="0"/>
            <a:ext cx="16269594" cy="9144000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692238" y="269819"/>
            <a:ext cx="52709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en-GB" sz="3600" b="1" kern="0" dirty="0">
                <a:solidFill>
                  <a:prstClr val="black"/>
                </a:solidFill>
              </a:rPr>
              <a:t>Electro-Mechanical Aspect</a:t>
            </a:r>
            <a:endParaRPr lang="en-US" sz="3600" b="1" kern="0" dirty="0">
              <a:solidFill>
                <a:prstClr val="black"/>
              </a:solidFill>
            </a:endParaRPr>
          </a:p>
          <a:p>
            <a:endParaRPr lang="en-US" sz="3600" b="1" dirty="0">
              <a:solidFill>
                <a:schemeClr val="accent5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1709400" y="7391400"/>
            <a:ext cx="4536225" cy="1752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مستطيل 13"/>
          <p:cNvSpPr/>
          <p:nvPr/>
        </p:nvSpPr>
        <p:spPr>
          <a:xfrm>
            <a:off x="10261600" y="0"/>
            <a:ext cx="5994400" cy="914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مستطيل 2"/>
          <p:cNvSpPr/>
          <p:nvPr/>
        </p:nvSpPr>
        <p:spPr>
          <a:xfrm>
            <a:off x="-13594" y="1755537"/>
            <a:ext cx="10553900" cy="73884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مربع نص 3"/>
          <p:cNvSpPr txBox="1"/>
          <p:nvPr/>
        </p:nvSpPr>
        <p:spPr>
          <a:xfrm>
            <a:off x="659661" y="1066800"/>
            <a:ext cx="27137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400" b="1" dirty="0">
                <a:solidFill>
                  <a:schemeClr val="accent5">
                    <a:lumMod val="90000"/>
                    <a:lumOff val="10000"/>
                  </a:schemeClr>
                </a:solidFill>
              </a:rPr>
              <a:t>Drainage </a:t>
            </a:r>
            <a:r>
              <a:rPr lang="en-US" sz="2400" b="1" dirty="0" smtClean="0">
                <a:solidFill>
                  <a:schemeClr val="accent5">
                    <a:lumMod val="90000"/>
                    <a:lumOff val="10000"/>
                  </a:schemeClr>
                </a:solidFill>
              </a:rPr>
              <a:t>Design</a:t>
            </a:r>
            <a:endParaRPr lang="en-US" sz="2400" b="1" dirty="0">
              <a:solidFill>
                <a:schemeClr val="accent5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13" name="Flowchart: Alternate Process 12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2052300" y="77526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100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graphicFrame>
        <p:nvGraphicFramePr>
          <p:cNvPr id="8" name="جدول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4180594"/>
              </p:ext>
            </p:extLst>
          </p:nvPr>
        </p:nvGraphicFramePr>
        <p:xfrm>
          <a:off x="4260517" y="2026601"/>
          <a:ext cx="7467599" cy="6846336"/>
        </p:xfrm>
        <a:graphic>
          <a:graphicData uri="http://schemas.openxmlformats.org/drawingml/2006/table">
            <a:tbl>
              <a:tblPr firstRow="1" firstCol="1" bandRow="1">
                <a:tableStyleId>{69C7853C-536D-4A76-A0AE-DD22124D55A5}</a:tableStyleId>
              </a:tblPr>
              <a:tblGrid>
                <a:gridCol w="1291128"/>
                <a:gridCol w="1448155"/>
                <a:gridCol w="1430708"/>
                <a:gridCol w="1849453"/>
                <a:gridCol w="1448155"/>
              </a:tblGrid>
              <a:tr h="2445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Manhole no. 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Dimension (cm)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Top level (cm)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Interval level (cm)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Depth (cm)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</a:tr>
              <a:tr h="2445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1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ɸ60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-60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60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</a:tr>
              <a:tr h="2445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2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ɸ60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-62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62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</a:tr>
              <a:tr h="2445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3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ɸ60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-70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70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</a:tr>
              <a:tr h="2445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4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ɸ60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-87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87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</a:tr>
              <a:tr h="2445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5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ɸ60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-96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96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</a:tr>
              <a:tr h="2445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6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ɸ80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-106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106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</a:tr>
              <a:tr h="2445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7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ɸ80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-119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119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</a:tr>
              <a:tr h="2445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8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ɸ80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-122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122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</a:tr>
              <a:tr h="2445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9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ɸ60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-60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60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</a:tr>
              <a:tr h="2445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10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ɸ60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-64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64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</a:tr>
              <a:tr h="2445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11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ɸ80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-130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130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</a:tr>
              <a:tr h="2445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12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ɸ80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-145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145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</a:tr>
              <a:tr h="2445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13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ɸ80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-162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162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</a:tr>
              <a:tr h="2445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14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ɸ80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-177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177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</a:tr>
              <a:tr h="2445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15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ɸ80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-190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190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</a:tr>
              <a:tr h="2445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16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ɸ60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-60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60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</a:tr>
              <a:tr h="2445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17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ɸ60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-64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64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</a:tr>
              <a:tr h="2445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18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ɸ60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-68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68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</a:tr>
              <a:tr h="2445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19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ɸ80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-201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201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</a:tr>
              <a:tr h="2445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20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ɸ100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-211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211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</a:tr>
              <a:tr h="2445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21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ɸ100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-219/-73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219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</a:tr>
              <a:tr h="2445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22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ɸ60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-60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60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</a:tr>
              <a:tr h="2445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23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ɸ60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-63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63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</a:tr>
              <a:tr h="2445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24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ɸ60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-66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66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</a:tr>
              <a:tr h="2445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25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ɸ60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-69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69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</a:tr>
              <a:tr h="2445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26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ɸ100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-232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232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</a:tr>
              <a:tr h="2445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27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ɸ100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0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chemeClr val="accent5"/>
                          </a:solidFill>
                          <a:effectLst/>
                        </a:rPr>
                        <a:t>-246</a:t>
                      </a:r>
                      <a:endParaRPr lang="en-US" sz="100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 dirty="0">
                          <a:solidFill>
                            <a:schemeClr val="accent5"/>
                          </a:solidFill>
                          <a:effectLst/>
                        </a:rPr>
                        <a:t>246</a:t>
                      </a:r>
                      <a:endParaRPr lang="en-US" sz="1000" dirty="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57501" marR="5750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758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 rotWithShape="1">
          <a:blip r:embed="rId2" cstate="print"/>
          <a:srcRect l="23141" t="17465"/>
          <a:stretch/>
        </p:blipFill>
        <p:spPr>
          <a:xfrm>
            <a:off x="-13594" y="0"/>
            <a:ext cx="16269594" cy="9144000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692238" y="269819"/>
            <a:ext cx="52709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en-GB" sz="3600" b="1" kern="0" dirty="0">
                <a:solidFill>
                  <a:prstClr val="black"/>
                </a:solidFill>
              </a:rPr>
              <a:t>Electro-Mechanical Aspect</a:t>
            </a:r>
            <a:endParaRPr lang="en-US" sz="3600" b="1" kern="0" dirty="0">
              <a:solidFill>
                <a:prstClr val="black"/>
              </a:solidFill>
            </a:endParaRPr>
          </a:p>
          <a:p>
            <a:endParaRPr lang="en-US" sz="3600" b="1" dirty="0">
              <a:solidFill>
                <a:schemeClr val="accent5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1709400" y="7391400"/>
            <a:ext cx="4536225" cy="1752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مستطيل 13"/>
          <p:cNvSpPr/>
          <p:nvPr/>
        </p:nvSpPr>
        <p:spPr>
          <a:xfrm>
            <a:off x="10261600" y="0"/>
            <a:ext cx="5994400" cy="914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مستطيل 2"/>
          <p:cNvSpPr/>
          <p:nvPr/>
        </p:nvSpPr>
        <p:spPr>
          <a:xfrm>
            <a:off x="-13594" y="1755537"/>
            <a:ext cx="10553900" cy="73884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مربع نص 3"/>
          <p:cNvSpPr txBox="1"/>
          <p:nvPr/>
        </p:nvSpPr>
        <p:spPr>
          <a:xfrm>
            <a:off x="659661" y="1066800"/>
            <a:ext cx="47842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400" b="1" dirty="0">
                <a:solidFill>
                  <a:schemeClr val="accent5">
                    <a:lumMod val="90000"/>
                    <a:lumOff val="10000"/>
                  </a:schemeClr>
                </a:solidFill>
              </a:rPr>
              <a:t>Drainage </a:t>
            </a:r>
            <a:r>
              <a:rPr lang="en-US" sz="2400" b="1" dirty="0" smtClean="0">
                <a:solidFill>
                  <a:schemeClr val="accent5">
                    <a:lumMod val="90000"/>
                    <a:lumOff val="10000"/>
                  </a:schemeClr>
                </a:solidFill>
              </a:rPr>
              <a:t>Design-Roof slope plan</a:t>
            </a:r>
            <a:endParaRPr lang="en-US" sz="2400" b="1" dirty="0">
              <a:solidFill>
                <a:schemeClr val="accent5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0169" y="2465231"/>
            <a:ext cx="12904839" cy="4953000"/>
          </a:xfrm>
          <a:prstGeom prst="rect">
            <a:avLst/>
          </a:prstGeom>
          <a:noFill/>
          <a:ln w="9525">
            <a:solidFill>
              <a:schemeClr val="accent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11" name="Flowchart: Alternate Process 10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2052300" y="77526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101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hevron 14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287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 rotWithShape="1">
          <a:blip r:embed="rId2" cstate="print"/>
          <a:srcRect l="19720" t="17465"/>
          <a:stretch/>
        </p:blipFill>
        <p:spPr>
          <a:xfrm>
            <a:off x="10375" y="0"/>
            <a:ext cx="16245625" cy="9144000"/>
          </a:xfrm>
          <a:prstGeom prst="rect">
            <a:avLst/>
          </a:prstGeom>
        </p:spPr>
      </p:pic>
      <p:sp>
        <p:nvSpPr>
          <p:cNvPr id="22" name="مستطيل 21"/>
          <p:cNvSpPr/>
          <p:nvPr/>
        </p:nvSpPr>
        <p:spPr>
          <a:xfrm>
            <a:off x="11709400" y="7315200"/>
            <a:ext cx="4267200" cy="1600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مستطيل 22"/>
          <p:cNvSpPr/>
          <p:nvPr/>
        </p:nvSpPr>
        <p:spPr>
          <a:xfrm>
            <a:off x="659661" y="254237"/>
            <a:ext cx="87637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3600" b="1" kern="0" dirty="0">
                <a:solidFill>
                  <a:prstClr val="black"/>
                </a:solidFill>
              </a:rPr>
              <a:t>Electro-Mechanical </a:t>
            </a:r>
            <a:r>
              <a:rPr lang="en-GB" sz="3600" b="1" kern="0" dirty="0" smtClean="0">
                <a:solidFill>
                  <a:prstClr val="black"/>
                </a:solidFill>
              </a:rPr>
              <a:t>Aspect</a:t>
            </a:r>
            <a:endParaRPr lang="en-US" sz="3600" b="1" kern="0" dirty="0">
              <a:solidFill>
                <a:prstClr val="black"/>
              </a:solidFill>
            </a:endParaRPr>
          </a:p>
        </p:txBody>
      </p:sp>
      <p:sp>
        <p:nvSpPr>
          <p:cNvPr id="12" name="مربع نص 3"/>
          <p:cNvSpPr txBox="1"/>
          <p:nvPr/>
        </p:nvSpPr>
        <p:spPr>
          <a:xfrm>
            <a:off x="659661" y="1066800"/>
            <a:ext cx="24677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HVAC Design</a:t>
            </a:r>
            <a:r>
              <a:rPr lang="en-US" sz="2400" b="1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7" name="مستطيل 6"/>
          <p:cNvSpPr/>
          <p:nvPr/>
        </p:nvSpPr>
        <p:spPr>
          <a:xfrm>
            <a:off x="431800" y="1905000"/>
            <a:ext cx="905927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b="1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The system used for HVAC design is Variable refrigerant flow  “ VRF system ”</a:t>
            </a:r>
          </a:p>
        </p:txBody>
      </p:sp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847" y="2582362"/>
            <a:ext cx="3807383" cy="5089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مستطيل 7"/>
          <p:cNvSpPr/>
          <p:nvPr/>
        </p:nvSpPr>
        <p:spPr>
          <a:xfrm>
            <a:off x="1611262" y="7487151"/>
            <a:ext cx="18483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accent5"/>
                </a:solidFill>
              </a:rPr>
              <a:t>Outdoor unit</a:t>
            </a:r>
          </a:p>
        </p:txBody>
      </p:sp>
      <p:pic>
        <p:nvPicPr>
          <p:cNvPr id="6349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6843" y="2673888"/>
            <a:ext cx="3048000" cy="241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مستطيل 12"/>
          <p:cNvSpPr/>
          <p:nvPr/>
        </p:nvSpPr>
        <p:spPr>
          <a:xfrm>
            <a:off x="6077503" y="5068132"/>
            <a:ext cx="16866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accent5"/>
                </a:solidFill>
              </a:rPr>
              <a:t>Indoor unit </a:t>
            </a:r>
          </a:p>
        </p:txBody>
      </p:sp>
      <p:pic>
        <p:nvPicPr>
          <p:cNvPr id="6349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6843" y="5668380"/>
            <a:ext cx="3048000" cy="230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مستطيل 18"/>
          <p:cNvSpPr/>
          <p:nvPr/>
        </p:nvSpPr>
        <p:spPr>
          <a:xfrm>
            <a:off x="6077503" y="8097049"/>
            <a:ext cx="16866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accent5"/>
                </a:solidFill>
              </a:rPr>
              <a:t>Indoor unit </a:t>
            </a:r>
          </a:p>
        </p:txBody>
      </p:sp>
      <p:sp>
        <p:nvSpPr>
          <p:cNvPr id="24" name="مستطيل 23"/>
          <p:cNvSpPr/>
          <p:nvPr/>
        </p:nvSpPr>
        <p:spPr>
          <a:xfrm>
            <a:off x="10566400" y="1195500"/>
            <a:ext cx="5689600" cy="1600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349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0253" y="2035653"/>
            <a:ext cx="4485712" cy="323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7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20" name="Flowchart: Alternate Process 19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2052300" y="77526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90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15" name="مستطيل 14"/>
          <p:cNvSpPr/>
          <p:nvPr/>
        </p:nvSpPr>
        <p:spPr>
          <a:xfrm>
            <a:off x="11709400" y="5139001"/>
            <a:ext cx="24523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accent5"/>
                </a:solidFill>
              </a:rPr>
              <a:t>fan coil unit (ERV)</a:t>
            </a:r>
          </a:p>
        </p:txBody>
      </p:sp>
      <p:pic>
        <p:nvPicPr>
          <p:cNvPr id="63494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8740" y="5557689"/>
            <a:ext cx="4467225" cy="257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مستطيل 13"/>
          <p:cNvSpPr/>
          <p:nvPr/>
        </p:nvSpPr>
        <p:spPr>
          <a:xfrm>
            <a:off x="10590306" y="1600055"/>
            <a:ext cx="55254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accent5"/>
                </a:solidFill>
              </a:rPr>
              <a:t>Filter design that controls and kills viruses</a:t>
            </a:r>
          </a:p>
        </p:txBody>
      </p:sp>
      <p:sp>
        <p:nvSpPr>
          <p:cNvPr id="25" name="Rectangle 24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Chevron 25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7250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 rotWithShape="1">
          <a:blip r:embed="rId2" cstate="print"/>
          <a:srcRect l="23141" t="17465"/>
          <a:stretch/>
        </p:blipFill>
        <p:spPr>
          <a:xfrm>
            <a:off x="-13594" y="0"/>
            <a:ext cx="16269594" cy="9144000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692238" y="269819"/>
            <a:ext cx="52709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en-GB" sz="3600" b="1" kern="0" dirty="0">
                <a:solidFill>
                  <a:prstClr val="black"/>
                </a:solidFill>
              </a:rPr>
              <a:t>Electro-Mechanical Aspect</a:t>
            </a:r>
            <a:endParaRPr lang="en-US" sz="3600" b="1" kern="0" dirty="0">
              <a:solidFill>
                <a:prstClr val="black"/>
              </a:solidFill>
            </a:endParaRPr>
          </a:p>
          <a:p>
            <a:endParaRPr lang="en-US" sz="3600" b="1" dirty="0">
              <a:solidFill>
                <a:schemeClr val="accent5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1709400" y="7391400"/>
            <a:ext cx="4536225" cy="1752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مستطيل 13"/>
          <p:cNvSpPr/>
          <p:nvPr/>
        </p:nvSpPr>
        <p:spPr>
          <a:xfrm>
            <a:off x="10261600" y="0"/>
            <a:ext cx="5994400" cy="914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مستطيل 2"/>
          <p:cNvSpPr/>
          <p:nvPr/>
        </p:nvSpPr>
        <p:spPr>
          <a:xfrm>
            <a:off x="-13594" y="1755537"/>
            <a:ext cx="10553900" cy="73884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مربع نص 3"/>
          <p:cNvSpPr txBox="1"/>
          <p:nvPr/>
        </p:nvSpPr>
        <p:spPr>
          <a:xfrm>
            <a:off x="659661" y="1066800"/>
            <a:ext cx="4395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HVAC Design for ground floor :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255" y="2438400"/>
            <a:ext cx="13073895" cy="5086350"/>
          </a:xfrm>
          <a:prstGeom prst="rect">
            <a:avLst/>
          </a:prstGeom>
          <a:noFill/>
          <a:ln w="9525">
            <a:solidFill>
              <a:schemeClr val="accent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11" name="Flowchart: Alternate Process 10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2052300" y="77526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94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hevron 14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235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 rotWithShape="1">
          <a:blip r:embed="rId2" cstate="print"/>
          <a:srcRect l="23141" t="17465"/>
          <a:stretch/>
        </p:blipFill>
        <p:spPr>
          <a:xfrm>
            <a:off x="-13594" y="0"/>
            <a:ext cx="16269594" cy="9144000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692238" y="269819"/>
            <a:ext cx="52709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en-GB" sz="3600" b="1" kern="0" dirty="0">
                <a:solidFill>
                  <a:prstClr val="black"/>
                </a:solidFill>
              </a:rPr>
              <a:t>Electro-Mechanical Aspect</a:t>
            </a:r>
            <a:endParaRPr lang="en-US" sz="3600" b="1" kern="0" dirty="0">
              <a:solidFill>
                <a:prstClr val="black"/>
              </a:solidFill>
            </a:endParaRPr>
          </a:p>
          <a:p>
            <a:endParaRPr lang="en-US" sz="3600" b="1" dirty="0">
              <a:solidFill>
                <a:schemeClr val="accent5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1709400" y="7391400"/>
            <a:ext cx="4536225" cy="1752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مستطيل 13"/>
          <p:cNvSpPr/>
          <p:nvPr/>
        </p:nvSpPr>
        <p:spPr>
          <a:xfrm>
            <a:off x="10261600" y="0"/>
            <a:ext cx="5994400" cy="914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مستطيل 2"/>
          <p:cNvSpPr/>
          <p:nvPr/>
        </p:nvSpPr>
        <p:spPr>
          <a:xfrm>
            <a:off x="-13594" y="1755537"/>
            <a:ext cx="10553900" cy="73884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مربع نص 3"/>
          <p:cNvSpPr txBox="1"/>
          <p:nvPr/>
        </p:nvSpPr>
        <p:spPr>
          <a:xfrm>
            <a:off x="659661" y="1066800"/>
            <a:ext cx="44122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algn="r">
              <a:buFont typeface="Wingdings" panose="05000000000000000000" pitchFamily="2" charset="2"/>
              <a:buChar char="q"/>
            </a:pPr>
            <a:r>
              <a:rPr lang="en-US" sz="2400" b="1" dirty="0" smtClean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HVAC Design for first floor  :</a:t>
            </a:r>
            <a:endParaRPr lang="en-US" sz="2400" b="1" dirty="0">
              <a:solidFill>
                <a:schemeClr val="accent5">
                  <a:lumMod val="90000"/>
                  <a:lumOff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11" name="Flowchart: Alternate Process 10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2052300" y="77526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95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4800" y="2438400"/>
            <a:ext cx="13301911" cy="53340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hevron 14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852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 rotWithShape="1">
          <a:blip r:embed="rId2" cstate="print"/>
          <a:srcRect l="23141" t="17465"/>
          <a:stretch/>
        </p:blipFill>
        <p:spPr>
          <a:xfrm>
            <a:off x="-13594" y="0"/>
            <a:ext cx="16269594" cy="9144000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692238" y="269819"/>
            <a:ext cx="52709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en-GB" sz="3600" b="1" kern="0" dirty="0">
                <a:solidFill>
                  <a:prstClr val="black"/>
                </a:solidFill>
              </a:rPr>
              <a:t>Electro-Mechanical Aspect</a:t>
            </a:r>
            <a:endParaRPr lang="en-US" sz="3600" b="1" kern="0" dirty="0">
              <a:solidFill>
                <a:prstClr val="black"/>
              </a:solidFill>
            </a:endParaRPr>
          </a:p>
          <a:p>
            <a:endParaRPr lang="en-US" sz="3600" b="1" dirty="0">
              <a:solidFill>
                <a:schemeClr val="accent5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1709400" y="7391400"/>
            <a:ext cx="4536225" cy="1752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مستطيل 13"/>
          <p:cNvSpPr/>
          <p:nvPr/>
        </p:nvSpPr>
        <p:spPr>
          <a:xfrm>
            <a:off x="10261600" y="0"/>
            <a:ext cx="5994400" cy="914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مستطيل 2"/>
          <p:cNvSpPr/>
          <p:nvPr/>
        </p:nvSpPr>
        <p:spPr>
          <a:xfrm>
            <a:off x="-13594" y="1755537"/>
            <a:ext cx="10553900" cy="73884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مربع نص 3"/>
          <p:cNvSpPr txBox="1"/>
          <p:nvPr/>
        </p:nvSpPr>
        <p:spPr>
          <a:xfrm>
            <a:off x="659661" y="1066800"/>
            <a:ext cx="47552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1" dirty="0" smtClean="0">
                <a:solidFill>
                  <a:schemeClr val="accent5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HVAC Design for second floor  :</a:t>
            </a:r>
            <a:endParaRPr lang="en-US" sz="2400" b="1" dirty="0">
              <a:solidFill>
                <a:schemeClr val="accent5">
                  <a:lumMod val="90000"/>
                  <a:lumOff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11" name="Flowchart: Alternate Process 10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2052300" y="77526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96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hevron 14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573" y="2536948"/>
            <a:ext cx="13754100" cy="526660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185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 rotWithShape="1">
          <a:blip r:embed="rId2" cstate="print"/>
          <a:srcRect l="19720" t="17465"/>
          <a:stretch/>
        </p:blipFill>
        <p:spPr>
          <a:xfrm>
            <a:off x="10375" y="0"/>
            <a:ext cx="16245625" cy="9144000"/>
          </a:xfrm>
          <a:prstGeom prst="rect">
            <a:avLst/>
          </a:prstGeom>
        </p:spPr>
      </p:pic>
      <p:sp>
        <p:nvSpPr>
          <p:cNvPr id="22" name="مستطيل 21"/>
          <p:cNvSpPr/>
          <p:nvPr/>
        </p:nvSpPr>
        <p:spPr>
          <a:xfrm>
            <a:off x="11709400" y="7315200"/>
            <a:ext cx="4267200" cy="1600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مستطيل 22"/>
          <p:cNvSpPr/>
          <p:nvPr/>
        </p:nvSpPr>
        <p:spPr>
          <a:xfrm>
            <a:off x="659661" y="254237"/>
            <a:ext cx="87637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3600" b="1" kern="0" dirty="0">
                <a:solidFill>
                  <a:prstClr val="black"/>
                </a:solidFill>
              </a:rPr>
              <a:t>Electro-Mechanical </a:t>
            </a:r>
            <a:r>
              <a:rPr lang="en-GB" sz="3600" b="1" kern="0" dirty="0" smtClean="0">
                <a:solidFill>
                  <a:prstClr val="black"/>
                </a:solidFill>
              </a:rPr>
              <a:t>Aspect</a:t>
            </a:r>
            <a:endParaRPr lang="en-US" sz="3600" b="1" kern="0" dirty="0">
              <a:solidFill>
                <a:prstClr val="black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659660" y="948898"/>
            <a:ext cx="26516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1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Acoustic design </a:t>
            </a:r>
            <a:endParaRPr lang="en-US" sz="2400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508000" y="2057400"/>
            <a:ext cx="37517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Workshop (blacksmithing room)</a:t>
            </a:r>
            <a:endParaRPr lang="en-US" sz="2000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image1012.pn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1422400" y="3108644"/>
            <a:ext cx="6477000" cy="4206555"/>
          </a:xfrm>
          <a:prstGeom prst="rect">
            <a:avLst/>
          </a:prstGeom>
          <a:ln>
            <a:solidFill>
              <a:schemeClr val="accent5"/>
            </a:solidFill>
          </a:ln>
        </p:spPr>
      </p:pic>
      <p:sp>
        <p:nvSpPr>
          <p:cNvPr id="9" name="مستطيل 8"/>
          <p:cNvSpPr/>
          <p:nvPr/>
        </p:nvSpPr>
        <p:spPr>
          <a:xfrm>
            <a:off x="10976693" y="1798143"/>
            <a:ext cx="37806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Reverberation </a:t>
            </a:r>
            <a:r>
              <a:rPr lang="en-US" sz="2000" b="1" dirty="0">
                <a:solidFill>
                  <a:schemeClr val="bg1"/>
                </a:solidFill>
              </a:rPr>
              <a:t>time for workshop 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11" name="Flowchart: Alternate Process 10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2052300" y="77526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66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/>
          <a:srcRect l="3261"/>
          <a:stretch/>
        </p:blipFill>
        <p:spPr>
          <a:xfrm>
            <a:off x="12852399" y="7809014"/>
            <a:ext cx="3390903" cy="1447800"/>
          </a:xfrm>
          <a:prstGeom prst="rect">
            <a:avLst/>
          </a:prstGeom>
        </p:spPr>
      </p:pic>
      <p:sp>
        <p:nvSpPr>
          <p:cNvPr id="15" name="Flowchart: Alternate Process 14"/>
          <p:cNvSpPr/>
          <p:nvPr/>
        </p:nvSpPr>
        <p:spPr>
          <a:xfrm>
            <a:off x="13233400" y="82296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2204700" y="79050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84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pic>
        <p:nvPicPr>
          <p:cNvPr id="16" name="image1018.png"/>
          <p:cNvPicPr/>
          <p:nvPr/>
        </p:nvPicPr>
        <p:blipFill>
          <a:blip r:embed="rId5"/>
          <a:srcRect/>
          <a:stretch>
            <a:fillRect/>
          </a:stretch>
        </p:blipFill>
        <p:spPr>
          <a:xfrm>
            <a:off x="10943822" y="2457510"/>
            <a:ext cx="4191000" cy="5349240"/>
          </a:xfrm>
          <a:prstGeom prst="rect">
            <a:avLst/>
          </a:prstGeom>
          <a:ln>
            <a:solidFill>
              <a:schemeClr val="accent5"/>
            </a:solidFill>
          </a:ln>
        </p:spPr>
      </p:pic>
      <p:sp>
        <p:nvSpPr>
          <p:cNvPr id="18" name="Rectangle 17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Chevron 18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7362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909800" y="84582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6" name="Flowchart: Alternate Process 5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2052300" y="7766566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9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hevron 8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 rotWithShape="1">
          <a:blip r:embed="rId2" cstate="print"/>
          <a:srcRect l="19720" t="17465"/>
          <a:stretch/>
        </p:blipFill>
        <p:spPr>
          <a:xfrm>
            <a:off x="10375" y="0"/>
            <a:ext cx="16245625" cy="9144000"/>
          </a:xfrm>
          <a:prstGeom prst="rect">
            <a:avLst/>
          </a:prstGeom>
        </p:spPr>
      </p:pic>
      <p:sp>
        <p:nvSpPr>
          <p:cNvPr id="22" name="مستطيل 21"/>
          <p:cNvSpPr/>
          <p:nvPr/>
        </p:nvSpPr>
        <p:spPr>
          <a:xfrm>
            <a:off x="11709400" y="7315200"/>
            <a:ext cx="4267200" cy="1600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مستطيل 22"/>
          <p:cNvSpPr/>
          <p:nvPr/>
        </p:nvSpPr>
        <p:spPr>
          <a:xfrm>
            <a:off x="659661" y="254237"/>
            <a:ext cx="87637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3600" b="1" kern="0" dirty="0">
                <a:solidFill>
                  <a:prstClr val="black"/>
                </a:solidFill>
              </a:rPr>
              <a:t>Electro-Mechanical </a:t>
            </a:r>
            <a:r>
              <a:rPr lang="en-GB" sz="3600" b="1" kern="0" dirty="0" smtClean="0">
                <a:solidFill>
                  <a:prstClr val="black"/>
                </a:solidFill>
              </a:rPr>
              <a:t>Aspect</a:t>
            </a:r>
            <a:endParaRPr lang="en-US" sz="3600" b="1" kern="0" dirty="0">
              <a:solidFill>
                <a:prstClr val="black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659660" y="948898"/>
            <a:ext cx="26516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1" dirty="0">
                <a:solidFill>
                  <a:schemeClr val="accent3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Acoustic design </a:t>
            </a:r>
            <a:endParaRPr lang="en-US" sz="2400" dirty="0">
              <a:solidFill>
                <a:schemeClr val="accent3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477191" y="1792560"/>
            <a:ext cx="10166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accent3">
                    <a:lumMod val="10000"/>
                  </a:schemeClr>
                </a:solidFill>
              </a:rPr>
              <a:t>Office </a:t>
            </a:r>
            <a:endParaRPr lang="en-US" sz="2400" dirty="0">
              <a:solidFill>
                <a:schemeClr val="accent3">
                  <a:lumMod val="10000"/>
                </a:schemeClr>
              </a:solidFill>
            </a:endParaRPr>
          </a:p>
        </p:txBody>
      </p:sp>
      <p:pic>
        <p:nvPicPr>
          <p:cNvPr id="6246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796"/>
          <a:stretch/>
        </p:blipFill>
        <p:spPr bwMode="auto">
          <a:xfrm>
            <a:off x="431109" y="2241976"/>
            <a:ext cx="3259710" cy="2551181"/>
          </a:xfrm>
          <a:prstGeom prst="rect">
            <a:avLst/>
          </a:prstGeom>
          <a:noFill/>
          <a:ln w="9525">
            <a:solidFill>
              <a:schemeClr val="accent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image435.png"/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203200" y="5193374"/>
            <a:ext cx="4267200" cy="3763911"/>
          </a:xfrm>
          <a:prstGeom prst="rect">
            <a:avLst/>
          </a:prstGeom>
          <a:ln>
            <a:solidFill>
              <a:schemeClr val="accent5"/>
            </a:solidFill>
          </a:ln>
        </p:spPr>
      </p:pic>
      <p:sp>
        <p:nvSpPr>
          <p:cNvPr id="4" name="مستطيل 3"/>
          <p:cNvSpPr/>
          <p:nvPr/>
        </p:nvSpPr>
        <p:spPr>
          <a:xfrm>
            <a:off x="6698501" y="1845000"/>
            <a:ext cx="11346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accent3">
                    <a:lumMod val="10000"/>
                  </a:schemeClr>
                </a:solidFill>
              </a:rPr>
              <a:t>Library </a:t>
            </a:r>
            <a:endParaRPr lang="en-US" sz="2400" dirty="0">
              <a:solidFill>
                <a:schemeClr val="accent3">
                  <a:lumMod val="10000"/>
                </a:schemeClr>
              </a:solidFill>
            </a:endParaRPr>
          </a:p>
        </p:txBody>
      </p:sp>
      <p:sp>
        <p:nvSpPr>
          <p:cNvPr id="20" name="مستطيل 19"/>
          <p:cNvSpPr/>
          <p:nvPr/>
        </p:nvSpPr>
        <p:spPr>
          <a:xfrm>
            <a:off x="1134017" y="4808599"/>
            <a:ext cx="20319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accent3">
                    <a:lumMod val="10000"/>
                  </a:schemeClr>
                </a:solidFill>
              </a:rPr>
              <a:t>Reverberation time</a:t>
            </a:r>
            <a:endParaRPr lang="en-US" dirty="0">
              <a:solidFill>
                <a:schemeClr val="accent3">
                  <a:lumMod val="10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181769" y="1872759"/>
            <a:ext cx="8813800" cy="72954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image1015.png"/>
          <p:cNvPicPr/>
          <p:nvPr/>
        </p:nvPicPr>
        <p:blipFill>
          <a:blip r:embed="rId5"/>
          <a:srcRect/>
          <a:stretch>
            <a:fillRect/>
          </a:stretch>
        </p:blipFill>
        <p:spPr>
          <a:xfrm>
            <a:off x="10634660" y="2308792"/>
            <a:ext cx="3680097" cy="2499807"/>
          </a:xfrm>
          <a:prstGeom prst="rect">
            <a:avLst/>
          </a:prstGeom>
          <a:ln>
            <a:solidFill>
              <a:schemeClr val="accent5"/>
            </a:solidFill>
          </a:ln>
        </p:spPr>
      </p:pic>
      <p:sp>
        <p:nvSpPr>
          <p:cNvPr id="9" name="مستطيل 8"/>
          <p:cNvSpPr/>
          <p:nvPr/>
        </p:nvSpPr>
        <p:spPr>
          <a:xfrm>
            <a:off x="11412791" y="4803169"/>
            <a:ext cx="20319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accent3">
                    <a:lumMod val="10000"/>
                  </a:schemeClr>
                </a:solidFill>
              </a:rPr>
              <a:t>Reverberation time</a:t>
            </a:r>
            <a:endParaRPr lang="en-US" dirty="0">
              <a:solidFill>
                <a:schemeClr val="accent3">
                  <a:lumMod val="10000"/>
                </a:schemeClr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1330587" y="1832057"/>
            <a:ext cx="20799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accent3">
                    <a:lumMod val="10000"/>
                  </a:schemeClr>
                </a:solidFill>
              </a:rPr>
              <a:t>Meeting room </a:t>
            </a:r>
            <a:endParaRPr lang="en-US" sz="2400" dirty="0">
              <a:solidFill>
                <a:schemeClr val="accent3">
                  <a:lumMod val="10000"/>
                </a:schemeClr>
              </a:solidFill>
            </a:endParaRPr>
          </a:p>
        </p:txBody>
      </p:sp>
      <p:pic>
        <p:nvPicPr>
          <p:cNvPr id="13" name="image457.png"/>
          <p:cNvPicPr/>
          <p:nvPr/>
        </p:nvPicPr>
        <p:blipFill>
          <a:blip r:embed="rId6"/>
          <a:srcRect/>
          <a:stretch>
            <a:fillRect/>
          </a:stretch>
        </p:blipFill>
        <p:spPr>
          <a:xfrm>
            <a:off x="5681846" y="2254225"/>
            <a:ext cx="3276600" cy="2578100"/>
          </a:xfrm>
          <a:prstGeom prst="rect">
            <a:avLst/>
          </a:prstGeom>
          <a:ln>
            <a:solidFill>
              <a:schemeClr val="accent5"/>
            </a:solidFill>
          </a:ln>
        </p:spPr>
      </p:pic>
      <p:pic>
        <p:nvPicPr>
          <p:cNvPr id="15" name="image463.png"/>
          <p:cNvPicPr/>
          <p:nvPr/>
        </p:nvPicPr>
        <p:blipFill>
          <a:blip r:embed="rId7"/>
          <a:srcRect/>
          <a:stretch>
            <a:fillRect/>
          </a:stretch>
        </p:blipFill>
        <p:spPr>
          <a:xfrm>
            <a:off x="5379485" y="5204826"/>
            <a:ext cx="4070987" cy="3763912"/>
          </a:xfrm>
          <a:prstGeom prst="rect">
            <a:avLst/>
          </a:prstGeom>
          <a:ln>
            <a:solidFill>
              <a:schemeClr val="accent5"/>
            </a:solidFill>
          </a:ln>
        </p:spPr>
      </p:pic>
      <p:sp>
        <p:nvSpPr>
          <p:cNvPr id="19" name="مستطيل 18"/>
          <p:cNvSpPr/>
          <p:nvPr/>
        </p:nvSpPr>
        <p:spPr>
          <a:xfrm>
            <a:off x="6146615" y="4847103"/>
            <a:ext cx="20319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accent3">
                    <a:lumMod val="10000"/>
                  </a:schemeClr>
                </a:solidFill>
              </a:rPr>
              <a:t>Reverberation time</a:t>
            </a:r>
            <a:endParaRPr lang="en-US" dirty="0">
              <a:solidFill>
                <a:schemeClr val="accent3">
                  <a:lumMod val="10000"/>
                </a:schemeClr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8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25" name="Flowchart: Alternate Process 24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12764385" y="77526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85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pic>
        <p:nvPicPr>
          <p:cNvPr id="18" name="image1010.png"/>
          <p:cNvPicPr/>
          <p:nvPr/>
        </p:nvPicPr>
        <p:blipFill>
          <a:blip r:embed="rId9"/>
          <a:srcRect/>
          <a:stretch>
            <a:fillRect/>
          </a:stretch>
        </p:blipFill>
        <p:spPr>
          <a:xfrm>
            <a:off x="10725703" y="5216435"/>
            <a:ext cx="3740618" cy="3828829"/>
          </a:xfrm>
          <a:prstGeom prst="rect">
            <a:avLst/>
          </a:prstGeom>
          <a:ln>
            <a:solidFill>
              <a:schemeClr val="accent5"/>
            </a:solidFill>
          </a:ln>
        </p:spPr>
      </p:pic>
      <p:sp>
        <p:nvSpPr>
          <p:cNvPr id="27" name="Rectangle 26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Chevron 27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071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 rotWithShape="1">
          <a:blip r:embed="rId2" cstate="print"/>
          <a:srcRect l="19720" t="17465"/>
          <a:stretch/>
        </p:blipFill>
        <p:spPr>
          <a:xfrm>
            <a:off x="10375" y="0"/>
            <a:ext cx="16245625" cy="9144000"/>
          </a:xfrm>
          <a:prstGeom prst="rect">
            <a:avLst/>
          </a:prstGeom>
        </p:spPr>
      </p:pic>
      <p:sp>
        <p:nvSpPr>
          <p:cNvPr id="22" name="مستطيل 21"/>
          <p:cNvSpPr/>
          <p:nvPr/>
        </p:nvSpPr>
        <p:spPr>
          <a:xfrm>
            <a:off x="11709400" y="7315200"/>
            <a:ext cx="4267200" cy="1600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مستطيل 22"/>
          <p:cNvSpPr/>
          <p:nvPr/>
        </p:nvSpPr>
        <p:spPr>
          <a:xfrm>
            <a:off x="659661" y="254237"/>
            <a:ext cx="87637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3600" b="1" kern="0" dirty="0">
                <a:solidFill>
                  <a:prstClr val="black"/>
                </a:solidFill>
              </a:rPr>
              <a:t>Electro-Mechanical </a:t>
            </a:r>
            <a:r>
              <a:rPr lang="en-GB" sz="3600" b="1" kern="0" dirty="0" smtClean="0">
                <a:solidFill>
                  <a:prstClr val="black"/>
                </a:solidFill>
              </a:rPr>
              <a:t>Aspect</a:t>
            </a:r>
            <a:endParaRPr lang="en-US" sz="3600" b="1" kern="0" dirty="0">
              <a:solidFill>
                <a:prstClr val="black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659660" y="948898"/>
            <a:ext cx="26516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1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Acoustic design </a:t>
            </a:r>
            <a:endParaRPr lang="en-US" sz="2400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508000" y="2057400"/>
            <a:ext cx="14092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>
                <a:solidFill>
                  <a:schemeClr val="accent5"/>
                </a:solidFill>
              </a:rPr>
              <a:t>Cafeteria </a:t>
            </a:r>
            <a:endParaRPr lang="en-US" sz="2400" u="sng" dirty="0">
              <a:solidFill>
                <a:schemeClr val="accent5"/>
              </a:solidFill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11443216" y="1837268"/>
            <a:ext cx="365728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Reverberation </a:t>
            </a:r>
            <a:r>
              <a:rPr lang="en-US" sz="2000" b="1" dirty="0">
                <a:solidFill>
                  <a:schemeClr val="bg1"/>
                </a:solidFill>
              </a:rPr>
              <a:t>time for </a:t>
            </a:r>
            <a:r>
              <a:rPr lang="en-US" sz="2000" b="1" dirty="0" smtClean="0">
                <a:solidFill>
                  <a:schemeClr val="bg1"/>
                </a:solidFill>
              </a:rPr>
              <a:t>cafeteria 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10" name="image460.pn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279400" y="2667000"/>
            <a:ext cx="5563340" cy="3581400"/>
          </a:xfrm>
          <a:prstGeom prst="rect">
            <a:avLst/>
          </a:prstGeom>
          <a:ln>
            <a:solidFill>
              <a:schemeClr val="accent5"/>
            </a:solidFill>
          </a:ln>
        </p:spPr>
      </p:pic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5200" y="5410885"/>
            <a:ext cx="5360184" cy="350451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13" name="Flowchart: Alternate Process 12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2052300" y="77526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86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pic>
        <p:nvPicPr>
          <p:cNvPr id="11" name="image456.png"/>
          <p:cNvPicPr/>
          <p:nvPr/>
        </p:nvPicPr>
        <p:blipFill>
          <a:blip r:embed="rId6"/>
          <a:srcRect/>
          <a:stretch>
            <a:fillRect/>
          </a:stretch>
        </p:blipFill>
        <p:spPr>
          <a:xfrm>
            <a:off x="10947758" y="2667000"/>
            <a:ext cx="4648200" cy="5086290"/>
          </a:xfrm>
          <a:prstGeom prst="rect">
            <a:avLst/>
          </a:prstGeom>
          <a:ln>
            <a:solidFill>
              <a:schemeClr val="accent5"/>
            </a:solidFill>
          </a:ln>
        </p:spPr>
      </p:pic>
      <p:sp>
        <p:nvSpPr>
          <p:cNvPr id="15" name="Rectangle 14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hevron 15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8800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 rotWithShape="1">
          <a:blip r:embed="rId2" cstate="print"/>
          <a:srcRect l="19720" t="17465"/>
          <a:stretch/>
        </p:blipFill>
        <p:spPr>
          <a:xfrm>
            <a:off x="10375" y="0"/>
            <a:ext cx="16245625" cy="9144000"/>
          </a:xfrm>
          <a:prstGeom prst="rect">
            <a:avLst/>
          </a:prstGeom>
        </p:spPr>
      </p:pic>
      <p:sp>
        <p:nvSpPr>
          <p:cNvPr id="22" name="مستطيل 21"/>
          <p:cNvSpPr/>
          <p:nvPr/>
        </p:nvSpPr>
        <p:spPr>
          <a:xfrm>
            <a:off x="11709400" y="7315200"/>
            <a:ext cx="4267200" cy="1600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مستطيل 22"/>
          <p:cNvSpPr/>
          <p:nvPr/>
        </p:nvSpPr>
        <p:spPr>
          <a:xfrm>
            <a:off x="659661" y="254237"/>
            <a:ext cx="87637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3600" b="1" kern="0" dirty="0">
                <a:solidFill>
                  <a:prstClr val="black"/>
                </a:solidFill>
              </a:rPr>
              <a:t>Electro-Mechanical </a:t>
            </a:r>
            <a:r>
              <a:rPr lang="en-GB" sz="3600" b="1" kern="0" dirty="0" smtClean="0">
                <a:solidFill>
                  <a:prstClr val="black"/>
                </a:solidFill>
              </a:rPr>
              <a:t>Aspect</a:t>
            </a:r>
            <a:endParaRPr lang="en-US" sz="3600" b="1" kern="0" dirty="0">
              <a:solidFill>
                <a:prstClr val="black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659660" y="948898"/>
            <a:ext cx="3989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Acoustic design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for cafeteria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60" y="2667000"/>
            <a:ext cx="457274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1726457" y="2242066"/>
            <a:ext cx="18558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chemeClr val="accent5"/>
                </a:solidFill>
              </a:rPr>
              <a:t> total SPL value </a:t>
            </a:r>
            <a:endParaRPr lang="en-US" sz="2000" b="1" dirty="0">
              <a:solidFill>
                <a:schemeClr val="accent5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13" name="Flowchart: Alternate Process 12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2052300" y="77526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66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509781" y="1828801"/>
            <a:ext cx="8813800" cy="72954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4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5941" y="2697051"/>
            <a:ext cx="5000625" cy="4618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مستطيل 8"/>
          <p:cNvSpPr/>
          <p:nvPr/>
        </p:nvSpPr>
        <p:spPr>
          <a:xfrm>
            <a:off x="11452230" y="2266890"/>
            <a:ext cx="35659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chemeClr val="accent5"/>
                </a:solidFill>
              </a:rPr>
              <a:t>Value of direct SPL for cafeteria </a:t>
            </a:r>
            <a:endParaRPr lang="en-US" sz="2000" b="1" dirty="0">
              <a:solidFill>
                <a:schemeClr val="accent5"/>
              </a:solidFill>
            </a:endParaRPr>
          </a:p>
        </p:txBody>
      </p:sp>
      <p:pic>
        <p:nvPicPr>
          <p:cNvPr id="61443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7200" y="2697051"/>
            <a:ext cx="4781550" cy="4618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6393031" y="2270611"/>
            <a:ext cx="27849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accent5"/>
                </a:solidFill>
              </a:rPr>
              <a:t>value of articulation loss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/>
          <a:srcRect l="3261"/>
          <a:stretch/>
        </p:blipFill>
        <p:spPr>
          <a:xfrm>
            <a:off x="12852399" y="7809014"/>
            <a:ext cx="3390903" cy="1447800"/>
          </a:xfrm>
          <a:prstGeom prst="rect">
            <a:avLst/>
          </a:prstGeom>
        </p:spPr>
      </p:pic>
      <p:sp>
        <p:nvSpPr>
          <p:cNvPr id="17" name="Flowchart: Alternate Process 16"/>
          <p:cNvSpPr/>
          <p:nvPr/>
        </p:nvSpPr>
        <p:spPr>
          <a:xfrm>
            <a:off x="13233400" y="82296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2204700" y="79050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87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Chevron 19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1743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 rotWithShape="1">
          <a:blip r:embed="rId2" cstate="print"/>
          <a:srcRect l="19720" t="17465"/>
          <a:stretch/>
        </p:blipFill>
        <p:spPr>
          <a:xfrm>
            <a:off x="10375" y="0"/>
            <a:ext cx="16245625" cy="9144000"/>
          </a:xfrm>
          <a:prstGeom prst="rect">
            <a:avLst/>
          </a:prstGeom>
        </p:spPr>
      </p:pic>
      <p:sp>
        <p:nvSpPr>
          <p:cNvPr id="22" name="مستطيل 21"/>
          <p:cNvSpPr/>
          <p:nvPr/>
        </p:nvSpPr>
        <p:spPr>
          <a:xfrm>
            <a:off x="11709400" y="7315200"/>
            <a:ext cx="4267200" cy="1600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مستطيل 22"/>
          <p:cNvSpPr/>
          <p:nvPr/>
        </p:nvSpPr>
        <p:spPr>
          <a:xfrm>
            <a:off x="659661" y="254237"/>
            <a:ext cx="87637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3600" b="1" kern="0" dirty="0">
                <a:solidFill>
                  <a:prstClr val="black"/>
                </a:solidFill>
              </a:rPr>
              <a:t>Electro-Mechanical </a:t>
            </a:r>
            <a:r>
              <a:rPr lang="en-GB" sz="3600" b="1" kern="0" dirty="0" smtClean="0">
                <a:solidFill>
                  <a:prstClr val="black"/>
                </a:solidFill>
              </a:rPr>
              <a:t>Aspect</a:t>
            </a:r>
            <a:endParaRPr lang="en-US" sz="3600" b="1" kern="0" dirty="0">
              <a:solidFill>
                <a:prstClr val="black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659660" y="948898"/>
            <a:ext cx="48962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1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Acoustic design </a:t>
            </a:r>
            <a:r>
              <a:rPr lang="en-US" sz="2400" b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b="1" dirty="0" smtClean="0">
                <a:solidFill>
                  <a:schemeClr val="accent5"/>
                </a:solidFill>
              </a:rPr>
              <a:t>Sound </a:t>
            </a:r>
            <a:r>
              <a:rPr lang="en-US" sz="2400" b="1" dirty="0">
                <a:solidFill>
                  <a:schemeClr val="accent5"/>
                </a:solidFill>
              </a:rPr>
              <a:t>insulation</a:t>
            </a:r>
            <a:endParaRPr lang="en-US" sz="2400" b="1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image1069.pn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351055" y="3479195"/>
            <a:ext cx="4310749" cy="4234934"/>
          </a:xfrm>
          <a:prstGeom prst="rect">
            <a:avLst/>
          </a:prstGeom>
          <a:ln>
            <a:solidFill>
              <a:schemeClr val="accent5"/>
            </a:solidFill>
          </a:ln>
        </p:spPr>
      </p:pic>
      <p:sp>
        <p:nvSpPr>
          <p:cNvPr id="8" name="مستطيل 7"/>
          <p:cNvSpPr/>
          <p:nvPr/>
        </p:nvSpPr>
        <p:spPr>
          <a:xfrm>
            <a:off x="750424" y="2908962"/>
            <a:ext cx="32424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b="1" dirty="0">
                <a:solidFill>
                  <a:schemeClr val="accent5"/>
                </a:solidFill>
              </a:rPr>
              <a:t>Design of internal </a:t>
            </a:r>
            <a:r>
              <a:rPr lang="en-US" sz="2400" b="1" dirty="0" smtClean="0">
                <a:solidFill>
                  <a:schemeClr val="accent5"/>
                </a:solidFill>
              </a:rPr>
              <a:t>floors</a:t>
            </a:r>
            <a:endParaRPr lang="en-US" sz="2400" dirty="0">
              <a:solidFill>
                <a:schemeClr val="accent5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16" name="Flowchart: Alternate Process 15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2052300" y="77526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66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594600" y="1828801"/>
            <a:ext cx="8813800" cy="72954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image1067.png"/>
          <p:cNvPicPr/>
          <p:nvPr/>
        </p:nvPicPr>
        <p:blipFill>
          <a:blip r:embed="rId5"/>
          <a:srcRect/>
          <a:stretch>
            <a:fillRect/>
          </a:stretch>
        </p:blipFill>
        <p:spPr>
          <a:xfrm>
            <a:off x="10619462" y="3479195"/>
            <a:ext cx="4527910" cy="4217005"/>
          </a:xfrm>
          <a:prstGeom prst="rect">
            <a:avLst/>
          </a:prstGeom>
          <a:ln>
            <a:solidFill>
              <a:schemeClr val="accent5"/>
            </a:solidFill>
          </a:ln>
        </p:spPr>
      </p:pic>
      <p:sp>
        <p:nvSpPr>
          <p:cNvPr id="7" name="مستطيل 6"/>
          <p:cNvSpPr/>
          <p:nvPr/>
        </p:nvSpPr>
        <p:spPr>
          <a:xfrm>
            <a:off x="10922974" y="2828516"/>
            <a:ext cx="35540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b="1" dirty="0">
                <a:solidFill>
                  <a:schemeClr val="accent5"/>
                </a:solidFill>
              </a:rPr>
              <a:t>Design of external glazing </a:t>
            </a:r>
            <a:endParaRPr lang="en-US" sz="2400" dirty="0">
              <a:solidFill>
                <a:schemeClr val="accent5"/>
              </a:solidFill>
            </a:endParaRPr>
          </a:p>
        </p:txBody>
      </p:sp>
      <p:pic>
        <p:nvPicPr>
          <p:cNvPr id="13" name="image1065.png"/>
          <p:cNvPicPr/>
          <p:nvPr/>
        </p:nvPicPr>
        <p:blipFill>
          <a:blip r:embed="rId6"/>
          <a:srcRect/>
          <a:stretch>
            <a:fillRect/>
          </a:stretch>
        </p:blipFill>
        <p:spPr>
          <a:xfrm>
            <a:off x="5589893" y="3479195"/>
            <a:ext cx="4381870" cy="4234934"/>
          </a:xfrm>
          <a:prstGeom prst="rect">
            <a:avLst/>
          </a:prstGeom>
          <a:ln>
            <a:solidFill>
              <a:schemeClr val="accent5"/>
            </a:solidFill>
          </a:ln>
        </p:spPr>
      </p:pic>
      <p:sp>
        <p:nvSpPr>
          <p:cNvPr id="10" name="مستطيل 9"/>
          <p:cNvSpPr/>
          <p:nvPr/>
        </p:nvSpPr>
        <p:spPr>
          <a:xfrm>
            <a:off x="6583545" y="2849141"/>
            <a:ext cx="23945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b="1" dirty="0">
                <a:solidFill>
                  <a:schemeClr val="accent5"/>
                </a:solidFill>
              </a:rPr>
              <a:t>Design of </a:t>
            </a:r>
            <a:r>
              <a:rPr lang="en-US" sz="2400" b="1" dirty="0" smtClean="0">
                <a:solidFill>
                  <a:schemeClr val="accent5"/>
                </a:solidFill>
              </a:rPr>
              <a:t>ceilings</a:t>
            </a:r>
            <a:endParaRPr lang="en-US" sz="2400" dirty="0">
              <a:solidFill>
                <a:schemeClr val="accent5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4"/>
          <a:srcRect l="3261"/>
          <a:stretch/>
        </p:blipFill>
        <p:spPr>
          <a:xfrm>
            <a:off x="12852399" y="7809014"/>
            <a:ext cx="3390903" cy="1447800"/>
          </a:xfrm>
          <a:prstGeom prst="rect">
            <a:avLst/>
          </a:prstGeom>
        </p:spPr>
      </p:pic>
      <p:sp>
        <p:nvSpPr>
          <p:cNvPr id="20" name="Flowchart: Alternate Process 19"/>
          <p:cNvSpPr/>
          <p:nvPr/>
        </p:nvSpPr>
        <p:spPr>
          <a:xfrm>
            <a:off x="13233400" y="82296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2204700" y="79050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88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Chevron 24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3479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 rotWithShape="1">
          <a:blip r:embed="rId2" cstate="print"/>
          <a:srcRect l="19720" t="17465"/>
          <a:stretch/>
        </p:blipFill>
        <p:spPr>
          <a:xfrm>
            <a:off x="10375" y="0"/>
            <a:ext cx="16245625" cy="9144000"/>
          </a:xfrm>
          <a:prstGeom prst="rect">
            <a:avLst/>
          </a:prstGeom>
        </p:spPr>
      </p:pic>
      <p:sp>
        <p:nvSpPr>
          <p:cNvPr id="22" name="مستطيل 21"/>
          <p:cNvSpPr/>
          <p:nvPr/>
        </p:nvSpPr>
        <p:spPr>
          <a:xfrm>
            <a:off x="11709400" y="7315200"/>
            <a:ext cx="4267200" cy="1600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مستطيل 22"/>
          <p:cNvSpPr/>
          <p:nvPr/>
        </p:nvSpPr>
        <p:spPr>
          <a:xfrm>
            <a:off x="659661" y="254237"/>
            <a:ext cx="87637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3600" b="1" kern="0" dirty="0">
                <a:solidFill>
                  <a:prstClr val="black"/>
                </a:solidFill>
              </a:rPr>
              <a:t>Electro-Mechanical </a:t>
            </a:r>
            <a:r>
              <a:rPr lang="en-GB" sz="3600" b="1" kern="0" dirty="0" smtClean="0">
                <a:solidFill>
                  <a:prstClr val="black"/>
                </a:solidFill>
              </a:rPr>
              <a:t>Aspect</a:t>
            </a:r>
            <a:endParaRPr lang="en-US" sz="3600" b="1" kern="0" dirty="0">
              <a:solidFill>
                <a:prstClr val="black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659660" y="948898"/>
            <a:ext cx="48962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1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Acoustic design </a:t>
            </a:r>
            <a:r>
              <a:rPr lang="en-US" sz="2400" b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b="1" dirty="0" smtClean="0">
                <a:solidFill>
                  <a:schemeClr val="accent5"/>
                </a:solidFill>
              </a:rPr>
              <a:t>Sound </a:t>
            </a:r>
            <a:r>
              <a:rPr lang="en-US" sz="2400" b="1" dirty="0">
                <a:solidFill>
                  <a:schemeClr val="accent5"/>
                </a:solidFill>
              </a:rPr>
              <a:t>insulation</a:t>
            </a:r>
            <a:endParaRPr lang="en-US" sz="2400" b="1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13" name="Flowchart: Alternate Process 12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2052300" y="77526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66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442200" y="1828801"/>
            <a:ext cx="8813800" cy="72954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image1049.png"/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10828568" y="3222122"/>
            <a:ext cx="4272685" cy="4146176"/>
          </a:xfrm>
          <a:prstGeom prst="rect">
            <a:avLst/>
          </a:prstGeom>
          <a:ln>
            <a:solidFill>
              <a:schemeClr val="accent5"/>
            </a:solidFill>
          </a:ln>
        </p:spPr>
      </p:pic>
      <p:sp>
        <p:nvSpPr>
          <p:cNvPr id="5" name="مستطيل 4"/>
          <p:cNvSpPr/>
          <p:nvPr/>
        </p:nvSpPr>
        <p:spPr>
          <a:xfrm>
            <a:off x="11126105" y="2685233"/>
            <a:ext cx="36776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accent5"/>
                </a:solidFill>
              </a:rPr>
              <a:t>Design of normal partitions</a:t>
            </a:r>
            <a:endParaRPr lang="en-US" sz="2400" dirty="0">
              <a:solidFill>
                <a:schemeClr val="accent5"/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5966178" y="2685233"/>
            <a:ext cx="35909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accent5"/>
                </a:solidFill>
              </a:rPr>
              <a:t>Design of glazed partitions</a:t>
            </a:r>
          </a:p>
        </p:txBody>
      </p:sp>
      <p:pic>
        <p:nvPicPr>
          <p:cNvPr id="11" name="image1052.png"/>
          <p:cNvPicPr/>
          <p:nvPr/>
        </p:nvPicPr>
        <p:blipFill>
          <a:blip r:embed="rId5"/>
          <a:srcRect/>
          <a:stretch>
            <a:fillRect/>
          </a:stretch>
        </p:blipFill>
        <p:spPr>
          <a:xfrm>
            <a:off x="5528978" y="3195228"/>
            <a:ext cx="4465320" cy="4191000"/>
          </a:xfrm>
          <a:prstGeom prst="rect">
            <a:avLst/>
          </a:prstGeom>
          <a:ln>
            <a:solidFill>
              <a:schemeClr val="accent5"/>
            </a:solidFill>
          </a:ln>
        </p:spPr>
      </p:pic>
      <p:pic>
        <p:nvPicPr>
          <p:cNvPr id="10" name="image1064.png"/>
          <p:cNvPicPr/>
          <p:nvPr/>
        </p:nvPicPr>
        <p:blipFill>
          <a:blip r:embed="rId6"/>
          <a:srcRect/>
          <a:stretch>
            <a:fillRect/>
          </a:stretch>
        </p:blipFill>
        <p:spPr>
          <a:xfrm>
            <a:off x="323191" y="3213157"/>
            <a:ext cx="4483253" cy="4155141"/>
          </a:xfrm>
          <a:prstGeom prst="rect">
            <a:avLst/>
          </a:prstGeom>
          <a:ln>
            <a:solidFill>
              <a:schemeClr val="accent5"/>
            </a:solidFill>
          </a:ln>
        </p:spPr>
      </p:pic>
      <p:sp>
        <p:nvSpPr>
          <p:cNvPr id="6" name="مستطيل 5"/>
          <p:cNvSpPr/>
          <p:nvPr/>
        </p:nvSpPr>
        <p:spPr>
          <a:xfrm>
            <a:off x="903144" y="2644736"/>
            <a:ext cx="33233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b="1" dirty="0" smtClean="0">
                <a:solidFill>
                  <a:schemeClr val="accent5"/>
                </a:solidFill>
              </a:rPr>
              <a:t>Design For external wall </a:t>
            </a:r>
            <a:endParaRPr lang="en-US" sz="2400" dirty="0">
              <a:solidFill>
                <a:schemeClr val="accent5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/>
          <a:srcRect l="3261"/>
          <a:stretch/>
        </p:blipFill>
        <p:spPr>
          <a:xfrm>
            <a:off x="12852399" y="7809014"/>
            <a:ext cx="3390903" cy="1447800"/>
          </a:xfrm>
          <a:prstGeom prst="rect">
            <a:avLst/>
          </a:prstGeom>
        </p:spPr>
      </p:pic>
      <p:sp>
        <p:nvSpPr>
          <p:cNvPr id="17" name="Flowchart: Alternate Process 16"/>
          <p:cNvSpPr/>
          <p:nvPr/>
        </p:nvSpPr>
        <p:spPr>
          <a:xfrm>
            <a:off x="13233400" y="82296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2204700" y="79050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89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Chevron 19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07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 rotWithShape="1">
          <a:blip r:embed="rId2" cstate="print"/>
          <a:srcRect l="19720" t="17465"/>
          <a:stretch/>
        </p:blipFill>
        <p:spPr>
          <a:xfrm>
            <a:off x="10375" y="0"/>
            <a:ext cx="16245625" cy="9144000"/>
          </a:xfrm>
          <a:prstGeom prst="rect">
            <a:avLst/>
          </a:prstGeom>
        </p:spPr>
      </p:pic>
      <p:sp>
        <p:nvSpPr>
          <p:cNvPr id="22" name="مستطيل 21"/>
          <p:cNvSpPr/>
          <p:nvPr/>
        </p:nvSpPr>
        <p:spPr>
          <a:xfrm>
            <a:off x="11709400" y="7315200"/>
            <a:ext cx="4267200" cy="1600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مستطيل 22"/>
          <p:cNvSpPr/>
          <p:nvPr/>
        </p:nvSpPr>
        <p:spPr>
          <a:xfrm>
            <a:off x="659661" y="254237"/>
            <a:ext cx="87637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3600" b="1" kern="0" dirty="0">
                <a:solidFill>
                  <a:prstClr val="black"/>
                </a:solidFill>
              </a:rPr>
              <a:t>Electro-Mechanical </a:t>
            </a:r>
            <a:r>
              <a:rPr lang="en-GB" sz="3600" b="1" kern="0" dirty="0" smtClean="0">
                <a:solidFill>
                  <a:prstClr val="black"/>
                </a:solidFill>
              </a:rPr>
              <a:t>Aspect</a:t>
            </a:r>
            <a:endParaRPr lang="en-US" sz="3600" b="1" kern="0" dirty="0">
              <a:solidFill>
                <a:prstClr val="black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659660" y="948898"/>
            <a:ext cx="36840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Artificial lighting design</a:t>
            </a:r>
          </a:p>
        </p:txBody>
      </p:sp>
      <p:sp>
        <p:nvSpPr>
          <p:cNvPr id="8" name="مستطيل 7"/>
          <p:cNvSpPr/>
          <p:nvPr/>
        </p:nvSpPr>
        <p:spPr>
          <a:xfrm>
            <a:off x="279400" y="1897796"/>
            <a:ext cx="36436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2400" b="1" u="sng" dirty="0">
                <a:solidFill>
                  <a:schemeClr val="accent5"/>
                </a:solidFill>
              </a:rPr>
              <a:t>Type of used Luminaires:</a:t>
            </a:r>
            <a:endParaRPr lang="en-US" sz="2400" u="sng" dirty="0">
              <a:solidFill>
                <a:schemeClr val="accent5"/>
              </a:solidFill>
            </a:endParaRPr>
          </a:p>
        </p:txBody>
      </p:sp>
      <p:pic>
        <p:nvPicPr>
          <p:cNvPr id="24" name="image14.pn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336554" y="2669737"/>
            <a:ext cx="4298946" cy="4749918"/>
          </a:xfrm>
          <a:prstGeom prst="rect">
            <a:avLst/>
          </a:prstGeom>
          <a:ln>
            <a:solidFill>
              <a:schemeClr val="accent5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14" name="Flowchart: Alternate Process 13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2052300" y="77526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</a:t>
            </a:r>
            <a:r>
              <a:rPr lang="ar-SA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69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pic>
        <p:nvPicPr>
          <p:cNvPr id="25" name="image462.png"/>
          <p:cNvPicPr/>
          <p:nvPr/>
        </p:nvPicPr>
        <p:blipFill>
          <a:blip r:embed="rId5"/>
          <a:srcRect l="1006" t="2290" r="2765"/>
          <a:stretch>
            <a:fillRect/>
          </a:stretch>
        </p:blipFill>
        <p:spPr>
          <a:xfrm>
            <a:off x="5078883" y="2665255"/>
            <a:ext cx="4648200" cy="4754400"/>
          </a:xfrm>
          <a:prstGeom prst="rect">
            <a:avLst/>
          </a:prstGeom>
          <a:ln>
            <a:solidFill>
              <a:schemeClr val="accent5"/>
            </a:solidFill>
          </a:ln>
        </p:spPr>
      </p:pic>
      <p:sp>
        <p:nvSpPr>
          <p:cNvPr id="21" name="Rectangle 20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Chevron 25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3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12373" y="2674397"/>
            <a:ext cx="3058829" cy="453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323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 rotWithShape="1">
          <a:blip r:embed="rId2" cstate="print"/>
          <a:srcRect l="19720" t="17465"/>
          <a:stretch/>
        </p:blipFill>
        <p:spPr>
          <a:xfrm>
            <a:off x="10375" y="0"/>
            <a:ext cx="16245625" cy="9144000"/>
          </a:xfrm>
          <a:prstGeom prst="rect">
            <a:avLst/>
          </a:prstGeom>
        </p:spPr>
      </p:pic>
      <p:sp>
        <p:nvSpPr>
          <p:cNvPr id="22" name="مستطيل 21"/>
          <p:cNvSpPr/>
          <p:nvPr/>
        </p:nvSpPr>
        <p:spPr>
          <a:xfrm>
            <a:off x="11709400" y="7315200"/>
            <a:ext cx="4267200" cy="1600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مستطيل 22"/>
          <p:cNvSpPr/>
          <p:nvPr/>
        </p:nvSpPr>
        <p:spPr>
          <a:xfrm>
            <a:off x="659661" y="254237"/>
            <a:ext cx="87637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3600" b="1" kern="0" dirty="0">
                <a:solidFill>
                  <a:prstClr val="black"/>
                </a:solidFill>
              </a:rPr>
              <a:t>Electro-Mechanical </a:t>
            </a:r>
            <a:r>
              <a:rPr lang="en-GB" sz="3600" b="1" kern="0" dirty="0" smtClean="0">
                <a:solidFill>
                  <a:prstClr val="black"/>
                </a:solidFill>
              </a:rPr>
              <a:t>Aspect</a:t>
            </a:r>
            <a:endParaRPr lang="en-US" sz="3600" b="1" kern="0" dirty="0">
              <a:solidFill>
                <a:prstClr val="black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659660" y="948898"/>
            <a:ext cx="36840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Artificial lighting design</a:t>
            </a:r>
          </a:p>
        </p:txBody>
      </p:sp>
      <p:sp>
        <p:nvSpPr>
          <p:cNvPr id="8" name="مستطيل 7"/>
          <p:cNvSpPr/>
          <p:nvPr/>
        </p:nvSpPr>
        <p:spPr>
          <a:xfrm>
            <a:off x="279400" y="1897796"/>
            <a:ext cx="36436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2400" b="1" u="sng" dirty="0">
                <a:solidFill>
                  <a:schemeClr val="accent5"/>
                </a:solidFill>
              </a:rPr>
              <a:t>Type of used Luminaires:</a:t>
            </a:r>
            <a:endParaRPr lang="en-US" sz="2400" u="sng" dirty="0">
              <a:solidFill>
                <a:schemeClr val="accent5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14" name="Flowchart: Alternate Process 13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2052300" y="77526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</a:t>
            </a:r>
            <a:r>
              <a:rPr lang="ar-SA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70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pic>
        <p:nvPicPr>
          <p:cNvPr id="18" name="image112.png"/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2207609" y="6782344"/>
            <a:ext cx="4873538" cy="2133056"/>
          </a:xfrm>
          <a:prstGeom prst="rect">
            <a:avLst/>
          </a:prstGeom>
          <a:ln>
            <a:solidFill>
              <a:schemeClr val="accent5"/>
            </a:solidFill>
          </a:ln>
        </p:spPr>
      </p:pic>
      <p:pic>
        <p:nvPicPr>
          <p:cNvPr id="19" name="image1390.png"/>
          <p:cNvPicPr/>
          <p:nvPr/>
        </p:nvPicPr>
        <p:blipFill>
          <a:blip r:embed="rId5"/>
          <a:srcRect/>
          <a:stretch>
            <a:fillRect/>
          </a:stretch>
        </p:blipFill>
        <p:spPr>
          <a:xfrm>
            <a:off x="279400" y="2744647"/>
            <a:ext cx="4364978" cy="3897731"/>
          </a:xfrm>
          <a:prstGeom prst="rect">
            <a:avLst/>
          </a:prstGeom>
          <a:ln>
            <a:solidFill>
              <a:schemeClr val="accent5"/>
            </a:solidFill>
          </a:ln>
        </p:spPr>
      </p:pic>
      <p:pic>
        <p:nvPicPr>
          <p:cNvPr id="20" name="image117.png"/>
          <p:cNvPicPr/>
          <p:nvPr/>
        </p:nvPicPr>
        <p:blipFill>
          <a:blip r:embed="rId6"/>
          <a:srcRect/>
          <a:stretch>
            <a:fillRect/>
          </a:stretch>
        </p:blipFill>
        <p:spPr>
          <a:xfrm>
            <a:off x="4913403" y="2758584"/>
            <a:ext cx="4509997" cy="3883794"/>
          </a:xfrm>
          <a:prstGeom prst="rect">
            <a:avLst/>
          </a:prstGeom>
          <a:ln>
            <a:solidFill>
              <a:schemeClr val="accent5"/>
            </a:solidFill>
          </a:ln>
        </p:spPr>
      </p:pic>
      <p:sp>
        <p:nvSpPr>
          <p:cNvPr id="21" name="Rectangle 20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Chevron 25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3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812373" y="2674397"/>
            <a:ext cx="3058829" cy="453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99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 rotWithShape="1">
          <a:blip r:embed="rId2" cstate="print"/>
          <a:srcRect l="19720" t="17465"/>
          <a:stretch/>
        </p:blipFill>
        <p:spPr>
          <a:xfrm>
            <a:off x="10375" y="0"/>
            <a:ext cx="16245625" cy="9144000"/>
          </a:xfrm>
          <a:prstGeom prst="rect">
            <a:avLst/>
          </a:prstGeom>
        </p:spPr>
      </p:pic>
      <p:sp>
        <p:nvSpPr>
          <p:cNvPr id="22" name="مستطيل 21"/>
          <p:cNvSpPr/>
          <p:nvPr/>
        </p:nvSpPr>
        <p:spPr>
          <a:xfrm>
            <a:off x="11709400" y="7315200"/>
            <a:ext cx="4267200" cy="1600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مستطيل 22"/>
          <p:cNvSpPr/>
          <p:nvPr/>
        </p:nvSpPr>
        <p:spPr>
          <a:xfrm>
            <a:off x="659661" y="254237"/>
            <a:ext cx="87637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3600" b="1" kern="0" dirty="0">
                <a:solidFill>
                  <a:prstClr val="black"/>
                </a:solidFill>
              </a:rPr>
              <a:t>Electro-Mechanical </a:t>
            </a:r>
            <a:r>
              <a:rPr lang="en-GB" sz="3600" b="1" kern="0" dirty="0" smtClean="0">
                <a:solidFill>
                  <a:prstClr val="black"/>
                </a:solidFill>
              </a:rPr>
              <a:t>Aspect</a:t>
            </a:r>
            <a:endParaRPr lang="en-US" sz="3600" b="1" kern="0" dirty="0">
              <a:solidFill>
                <a:prstClr val="black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659660" y="948898"/>
            <a:ext cx="35686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Artificial lighting design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452070" y="1789209"/>
            <a:ext cx="25008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b="1" u="sng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Teachers rooms : </a:t>
            </a:r>
            <a:endParaRPr lang="en-US" sz="2400" u="sng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" y="2359462"/>
            <a:ext cx="4548168" cy="3203138"/>
          </a:xfrm>
          <a:prstGeom prst="rect">
            <a:avLst/>
          </a:prstGeom>
          <a:noFill/>
          <a:ln w="9525">
            <a:solidFill>
              <a:schemeClr val="accent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12" name="Flowchart: Alternate Process 11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2052300" y="77526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71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pic>
        <p:nvPicPr>
          <p:cNvPr id="16" name="Picture 15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0699" y="2359462"/>
            <a:ext cx="4075132" cy="3203139"/>
          </a:xfrm>
          <a:prstGeom prst="rect">
            <a:avLst/>
          </a:prstGeom>
          <a:ln>
            <a:solidFill>
              <a:schemeClr val="accent5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72763" y="3000928"/>
            <a:ext cx="2314212" cy="175075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420327" y="4404970"/>
            <a:ext cx="1912145" cy="2835809"/>
          </a:xfrm>
          <a:prstGeom prst="rect">
            <a:avLst/>
          </a:prstGeom>
        </p:spPr>
      </p:pic>
      <p:sp>
        <p:nvSpPr>
          <p:cNvPr id="19" name="مستطيل 25"/>
          <p:cNvSpPr/>
          <p:nvPr/>
        </p:nvSpPr>
        <p:spPr>
          <a:xfrm>
            <a:off x="355600" y="5715677"/>
            <a:ext cx="28834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b="1" u="sng" dirty="0">
                <a:solidFill>
                  <a:schemeClr val="accent5"/>
                </a:solidFill>
              </a:rPr>
              <a:t>counting department</a:t>
            </a:r>
            <a:endParaRPr lang="en-US" sz="2400" u="sng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Picture 6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275"/>
          <a:stretch/>
        </p:blipFill>
        <p:spPr bwMode="auto">
          <a:xfrm>
            <a:off x="475939" y="6253660"/>
            <a:ext cx="4435131" cy="2814022"/>
          </a:xfrm>
          <a:prstGeom prst="rect">
            <a:avLst/>
          </a:prstGeom>
          <a:noFill/>
          <a:ln w="9525">
            <a:solidFill>
              <a:schemeClr val="accent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20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7855" y="6249602"/>
            <a:ext cx="4047976" cy="2814023"/>
          </a:xfrm>
          <a:prstGeom prst="rect">
            <a:avLst/>
          </a:prstGeom>
          <a:ln>
            <a:solidFill>
              <a:schemeClr val="accent5"/>
            </a:solidFill>
          </a:ln>
        </p:spPr>
      </p:pic>
      <p:sp>
        <p:nvSpPr>
          <p:cNvPr id="24" name="Rectangle 23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Chevron 24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6587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 rotWithShape="1">
          <a:blip r:embed="rId2" cstate="print"/>
          <a:srcRect l="19720" t="17465"/>
          <a:stretch/>
        </p:blipFill>
        <p:spPr>
          <a:xfrm>
            <a:off x="10375" y="0"/>
            <a:ext cx="16245625" cy="9144000"/>
          </a:xfrm>
          <a:prstGeom prst="rect">
            <a:avLst/>
          </a:prstGeom>
        </p:spPr>
      </p:pic>
      <p:sp>
        <p:nvSpPr>
          <p:cNvPr id="22" name="مستطيل 21"/>
          <p:cNvSpPr/>
          <p:nvPr/>
        </p:nvSpPr>
        <p:spPr>
          <a:xfrm>
            <a:off x="11709400" y="7315200"/>
            <a:ext cx="4267200" cy="1600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مستطيل 22"/>
          <p:cNvSpPr/>
          <p:nvPr/>
        </p:nvSpPr>
        <p:spPr>
          <a:xfrm>
            <a:off x="659661" y="254237"/>
            <a:ext cx="87637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3600" b="1" kern="0" dirty="0">
                <a:solidFill>
                  <a:prstClr val="black"/>
                </a:solidFill>
              </a:rPr>
              <a:t>Electro-Mechanical </a:t>
            </a:r>
            <a:r>
              <a:rPr lang="en-GB" sz="3600" b="1" kern="0" dirty="0" smtClean="0">
                <a:solidFill>
                  <a:prstClr val="black"/>
                </a:solidFill>
              </a:rPr>
              <a:t>Aspect</a:t>
            </a:r>
            <a:endParaRPr lang="en-US" sz="3600" b="1" kern="0" dirty="0">
              <a:solidFill>
                <a:prstClr val="black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659660" y="948898"/>
            <a:ext cx="35686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Artificial lighting design</a:t>
            </a:r>
          </a:p>
        </p:txBody>
      </p:sp>
      <p:sp>
        <p:nvSpPr>
          <p:cNvPr id="7" name="مستطيل 6"/>
          <p:cNvSpPr/>
          <p:nvPr/>
        </p:nvSpPr>
        <p:spPr>
          <a:xfrm>
            <a:off x="416333" y="1853949"/>
            <a:ext cx="24538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b="1" u="sng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Class room : </a:t>
            </a:r>
            <a:endParaRPr lang="en-US" sz="2400" u="sng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00" y="2359461"/>
            <a:ext cx="6629400" cy="2740507"/>
          </a:xfrm>
          <a:prstGeom prst="rect">
            <a:avLst/>
          </a:prstGeom>
          <a:noFill/>
          <a:ln w="9525">
            <a:solidFill>
              <a:schemeClr val="accent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12" name="Flowchart: Alternate Process 11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2052300" y="77526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72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917771" y="3168211"/>
            <a:ext cx="2754029" cy="408436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95194" y="2743200"/>
            <a:ext cx="2314212" cy="17507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895194" y="4901034"/>
            <a:ext cx="2337466" cy="1571406"/>
          </a:xfrm>
          <a:prstGeom prst="rect">
            <a:avLst/>
          </a:prstGeom>
        </p:spPr>
      </p:pic>
      <p:sp>
        <p:nvSpPr>
          <p:cNvPr id="16" name="مستطيل 15"/>
          <p:cNvSpPr/>
          <p:nvPr/>
        </p:nvSpPr>
        <p:spPr>
          <a:xfrm>
            <a:off x="8401000" y="4901034"/>
            <a:ext cx="14829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b="1" u="sng" dirty="0">
                <a:solidFill>
                  <a:schemeClr val="accent5"/>
                </a:solidFill>
              </a:rPr>
              <a:t>carpentry </a:t>
            </a:r>
            <a:endParaRPr lang="en-US" sz="2400" u="sng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0603" y="5492227"/>
            <a:ext cx="8224364" cy="3225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Chevron 18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1331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 rotWithShape="1">
          <a:blip r:embed="rId2" cstate="print"/>
          <a:srcRect l="19720" t="17465"/>
          <a:stretch/>
        </p:blipFill>
        <p:spPr>
          <a:xfrm>
            <a:off x="10375" y="0"/>
            <a:ext cx="16245625" cy="9144000"/>
          </a:xfrm>
          <a:prstGeom prst="rect">
            <a:avLst/>
          </a:prstGeom>
        </p:spPr>
      </p:pic>
      <p:sp>
        <p:nvSpPr>
          <p:cNvPr id="22" name="مستطيل 21"/>
          <p:cNvSpPr/>
          <p:nvPr/>
        </p:nvSpPr>
        <p:spPr>
          <a:xfrm>
            <a:off x="11709400" y="7315200"/>
            <a:ext cx="4267200" cy="1600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مستطيل 22"/>
          <p:cNvSpPr/>
          <p:nvPr/>
        </p:nvSpPr>
        <p:spPr>
          <a:xfrm>
            <a:off x="659661" y="254237"/>
            <a:ext cx="87637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3600" b="1" kern="0" dirty="0">
                <a:solidFill>
                  <a:prstClr val="black"/>
                </a:solidFill>
              </a:rPr>
              <a:t>Electro-Mechanical </a:t>
            </a:r>
            <a:r>
              <a:rPr lang="en-GB" sz="3600" b="1" kern="0" dirty="0" smtClean="0">
                <a:solidFill>
                  <a:prstClr val="black"/>
                </a:solidFill>
              </a:rPr>
              <a:t>Aspect</a:t>
            </a:r>
            <a:endParaRPr lang="en-US" sz="3600" b="1" kern="0" dirty="0">
              <a:solidFill>
                <a:prstClr val="black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659660" y="948898"/>
            <a:ext cx="36455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Artificial lighting </a:t>
            </a:r>
            <a:r>
              <a:rPr lang="en-US" sz="2400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design </a:t>
            </a:r>
            <a:endParaRPr lang="en-US" sz="2400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6749786" y="5436607"/>
            <a:ext cx="11456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b="1" u="sng" dirty="0">
                <a:solidFill>
                  <a:schemeClr val="accent5"/>
                </a:solidFill>
              </a:rPr>
              <a:t>Kitchen</a:t>
            </a:r>
            <a:endParaRPr lang="en-US" sz="2400" b="1" u="sng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668032" y="1982474"/>
            <a:ext cx="30031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b="1" u="sng" dirty="0" smtClean="0">
                <a:solidFill>
                  <a:schemeClr val="accent5"/>
                </a:solidFill>
              </a:rPr>
              <a:t>Cafeteria for teachers </a:t>
            </a:r>
            <a:endParaRPr lang="en-US" sz="2400" u="sng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مستطيل 15"/>
          <p:cNvSpPr/>
          <p:nvPr/>
        </p:nvSpPr>
        <p:spPr>
          <a:xfrm>
            <a:off x="812800" y="5456089"/>
            <a:ext cx="8285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b="1" u="sng" dirty="0">
                <a:solidFill>
                  <a:schemeClr val="accent5"/>
                </a:solidFill>
              </a:rPr>
              <a:t>store</a:t>
            </a:r>
            <a:endParaRPr lang="en-US" sz="2400" u="sng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مستطيل 29"/>
          <p:cNvSpPr/>
          <p:nvPr/>
        </p:nvSpPr>
        <p:spPr>
          <a:xfrm>
            <a:off x="10924739" y="2208824"/>
            <a:ext cx="7428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b="1" u="sng" dirty="0">
                <a:solidFill>
                  <a:schemeClr val="accent5"/>
                </a:solidFill>
              </a:rPr>
              <a:t>W.C </a:t>
            </a:r>
            <a:endParaRPr lang="en-US" sz="2400" b="1" u="sng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536" y="2479998"/>
            <a:ext cx="4469264" cy="2886416"/>
          </a:xfrm>
          <a:prstGeom prst="rect">
            <a:avLst/>
          </a:prstGeom>
          <a:noFill/>
          <a:ln w="9525">
            <a:solidFill>
              <a:schemeClr val="accent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7961" y="5917754"/>
            <a:ext cx="3744392" cy="2984661"/>
          </a:xfrm>
          <a:prstGeom prst="rect">
            <a:avLst/>
          </a:prstGeom>
          <a:noFill/>
          <a:ln w="9525">
            <a:solidFill>
              <a:schemeClr val="accent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634" y="5916663"/>
            <a:ext cx="4012473" cy="2985752"/>
          </a:xfrm>
          <a:prstGeom prst="rect">
            <a:avLst/>
          </a:prstGeom>
          <a:noFill/>
          <a:ln w="9525">
            <a:solidFill>
              <a:schemeClr val="accent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91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3445" y="2687145"/>
            <a:ext cx="3962400" cy="2472121"/>
          </a:xfrm>
          <a:prstGeom prst="rect">
            <a:avLst/>
          </a:prstGeom>
          <a:noFill/>
          <a:ln w="9525">
            <a:solidFill>
              <a:schemeClr val="accent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7"/>
          <a:srcRect l="3261"/>
          <a:stretch/>
        </p:blipFill>
        <p:spPr>
          <a:xfrm>
            <a:off x="12699999" y="7656614"/>
            <a:ext cx="3390903" cy="1447800"/>
          </a:xfrm>
          <a:prstGeom prst="rect">
            <a:avLst/>
          </a:prstGeom>
        </p:spPr>
      </p:pic>
      <p:sp>
        <p:nvSpPr>
          <p:cNvPr id="24" name="Flowchart: Alternate Process 23"/>
          <p:cNvSpPr/>
          <p:nvPr/>
        </p:nvSpPr>
        <p:spPr>
          <a:xfrm>
            <a:off x="13081000" y="8077200"/>
            <a:ext cx="2590800" cy="7503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12052300" y="7752607"/>
            <a:ext cx="4648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Page</a:t>
            </a:r>
            <a:r>
              <a:rPr lang="en-US" sz="2800" dirty="0" smtClean="0">
                <a:solidFill>
                  <a:schemeClr val="accent5"/>
                </a:solidFill>
                <a:latin typeface="Bahnschrift SemiCondensed" panose="020B0502040204020203" pitchFamily="34" charset="0"/>
              </a:rPr>
              <a:t> 73</a:t>
            </a:r>
            <a:endParaRPr lang="en-US" sz="2800" dirty="0">
              <a:solidFill>
                <a:schemeClr val="accent5"/>
              </a:solidFill>
              <a:latin typeface="Bahnschrift SemiCondensed" panose="020B0502040204020203" pitchFamily="34" charset="0"/>
            </a:endParaRPr>
          </a:p>
        </p:txBody>
      </p:sp>
      <p:pic>
        <p:nvPicPr>
          <p:cNvPr id="27" name="Picture 26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7961" y="2479998"/>
            <a:ext cx="4331531" cy="2886416"/>
          </a:xfrm>
          <a:prstGeom prst="rect">
            <a:avLst/>
          </a:prstGeom>
          <a:ln>
            <a:solidFill>
              <a:schemeClr val="accent5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037339" y="5596673"/>
            <a:ext cx="1738280" cy="1718527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3235747" y="5500680"/>
            <a:ext cx="1674053" cy="2482706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14076115" y="0"/>
            <a:ext cx="1082379" cy="761346"/>
          </a:xfrm>
          <a:prstGeom prst="rect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hevron 30"/>
          <p:cNvSpPr/>
          <p:nvPr/>
        </p:nvSpPr>
        <p:spPr>
          <a:xfrm rot="16200000">
            <a:off x="13893406" y="182711"/>
            <a:ext cx="1447800" cy="1082378"/>
          </a:xfrm>
          <a:prstGeom prst="chevron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>
            <a:off x="14076115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15158494" y="0"/>
            <a:ext cx="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H="1">
            <a:off x="14076115" y="914400"/>
            <a:ext cx="528885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14605000" y="914400"/>
            <a:ext cx="553494" cy="5153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9901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6">
      <a:dk1>
        <a:srgbClr val="FF0000"/>
      </a:dk1>
      <a:lt1>
        <a:srgbClr val="FFFFFF"/>
      </a:lt1>
      <a:dk2>
        <a:srgbClr val="0C0C0C"/>
      </a:dk2>
      <a:lt2>
        <a:srgbClr val="BFBFBF"/>
      </a:lt2>
      <a:accent1>
        <a:srgbClr val="5B9BD5"/>
      </a:accent1>
      <a:accent2>
        <a:srgbClr val="FF0000"/>
      </a:accent2>
      <a:accent3>
        <a:srgbClr val="D8D8D8"/>
      </a:accent3>
      <a:accent4>
        <a:srgbClr val="833C0B"/>
      </a:accent4>
      <a:accent5>
        <a:srgbClr val="0C0C0C"/>
      </a:accent5>
      <a:accent6>
        <a:srgbClr val="FFFF00"/>
      </a:accent6>
      <a:hlink>
        <a:srgbClr val="0C0C0C"/>
      </a:hlink>
      <a:folHlink>
        <a:srgbClr val="C00000"/>
      </a:folHlink>
    </a:clrScheme>
    <a:fontScheme name="Office">
      <a:maj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8839</TotalTime>
  <Words>2911</Words>
  <Application>Microsoft Office PowerPoint</Application>
  <PresentationFormat>مخصص</PresentationFormat>
  <Paragraphs>1707</Paragraphs>
  <Slides>113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113</vt:i4>
      </vt:variant>
    </vt:vector>
  </HeadingPairs>
  <TitlesOfParts>
    <vt:vector size="114" baseType="lpstr">
      <vt:lpstr>Office Theme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>officegen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officegen</dc:creator>
  <cp:lastModifiedBy>hp</cp:lastModifiedBy>
  <cp:revision>206</cp:revision>
  <dcterms:created xsi:type="dcterms:W3CDTF">2021-05-25T10:40:32Z</dcterms:created>
  <dcterms:modified xsi:type="dcterms:W3CDTF">2021-12-29T18:37:09Z</dcterms:modified>
</cp:coreProperties>
</file>