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5/24/2015</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5/24/2015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5/24/2015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5/24/2015</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5/24/2015</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5/24/2015</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52401"/>
            <a:ext cx="4800600" cy="914400"/>
          </a:xfrm>
        </p:spPr>
        <p:txBody>
          <a:bodyPr>
            <a:normAutofit fontScale="90000"/>
          </a:bodyPr>
          <a:lstStyle/>
          <a:p>
            <a:r>
              <a:rPr lang="en-US" sz="2800" dirty="0" smtClean="0"/>
              <a:t>Steam Turbine power plant </a:t>
            </a:r>
            <a:endParaRPr lang="ar-SA" sz="2800" dirty="0"/>
          </a:p>
        </p:txBody>
      </p:sp>
      <p:sp>
        <p:nvSpPr>
          <p:cNvPr id="3" name="Subtitle 2"/>
          <p:cNvSpPr>
            <a:spLocks noGrp="1"/>
          </p:cNvSpPr>
          <p:nvPr>
            <p:ph type="subTitle" idx="1"/>
          </p:nvPr>
        </p:nvSpPr>
        <p:spPr>
          <a:xfrm>
            <a:off x="1371600" y="1371600"/>
            <a:ext cx="2819400" cy="4267200"/>
          </a:xfrm>
        </p:spPr>
        <p:txBody>
          <a:bodyPr>
            <a:normAutofit/>
          </a:bodyPr>
          <a:lstStyle/>
          <a:p>
            <a:endParaRPr lang="en-US" dirty="0"/>
          </a:p>
          <a:p>
            <a:r>
              <a:rPr lang="en-US" dirty="0"/>
              <a:t>Students</a:t>
            </a:r>
          </a:p>
          <a:p>
            <a:r>
              <a:rPr lang="en-US" dirty="0" err="1"/>
              <a:t>Anas</a:t>
            </a:r>
            <a:r>
              <a:rPr lang="en-US" dirty="0"/>
              <a:t> </a:t>
            </a:r>
            <a:r>
              <a:rPr lang="en-US" dirty="0" err="1"/>
              <a:t>hawawreh</a:t>
            </a:r>
            <a:endParaRPr lang="en-US" dirty="0"/>
          </a:p>
          <a:p>
            <a:r>
              <a:rPr lang="en-US" dirty="0" err="1"/>
              <a:t>Izaldeen</a:t>
            </a:r>
            <a:r>
              <a:rPr lang="en-US" dirty="0"/>
              <a:t> </a:t>
            </a:r>
            <a:r>
              <a:rPr lang="en-US" dirty="0" err="1"/>
              <a:t>Shahroor</a:t>
            </a:r>
            <a:endParaRPr lang="en-US" dirty="0"/>
          </a:p>
          <a:p>
            <a:r>
              <a:rPr lang="en-US" dirty="0" err="1"/>
              <a:t>Anas</a:t>
            </a:r>
            <a:r>
              <a:rPr lang="en-US" dirty="0"/>
              <a:t> </a:t>
            </a:r>
            <a:r>
              <a:rPr lang="en-US" dirty="0" err="1"/>
              <a:t>Sadaqah</a:t>
            </a:r>
            <a:r>
              <a:rPr lang="en-US" dirty="0"/>
              <a:t>	</a:t>
            </a:r>
          </a:p>
          <a:p>
            <a:r>
              <a:rPr lang="en-US" dirty="0" err="1"/>
              <a:t>Rahmeh</a:t>
            </a:r>
            <a:r>
              <a:rPr lang="en-US" dirty="0"/>
              <a:t> </a:t>
            </a:r>
            <a:r>
              <a:rPr lang="en-US" dirty="0" err="1"/>
              <a:t>Daraghmh</a:t>
            </a:r>
            <a:endParaRPr lang="en-US" dirty="0"/>
          </a:p>
          <a:p>
            <a:r>
              <a:rPr lang="en-US" dirty="0" err="1"/>
              <a:t>Murad</a:t>
            </a:r>
            <a:r>
              <a:rPr lang="en-US" dirty="0"/>
              <a:t> </a:t>
            </a:r>
            <a:r>
              <a:rPr lang="en-US" dirty="0" err="1"/>
              <a:t>Baniodeh</a:t>
            </a:r>
            <a:endParaRPr lang="en-US" dirty="0"/>
          </a:p>
          <a:p>
            <a:r>
              <a:rPr lang="en-US" dirty="0"/>
              <a:t>Supervisor : </a:t>
            </a:r>
            <a:endParaRPr lang="en-US" dirty="0" smtClean="0"/>
          </a:p>
          <a:p>
            <a:r>
              <a:rPr lang="en-US" dirty="0" smtClean="0"/>
              <a:t>Dr</a:t>
            </a:r>
            <a:r>
              <a:rPr lang="en-US" dirty="0"/>
              <a:t>. </a:t>
            </a:r>
            <a:r>
              <a:rPr lang="en-US" dirty="0" err="1"/>
              <a:t>Ramez</a:t>
            </a:r>
            <a:r>
              <a:rPr lang="en-US" dirty="0"/>
              <a:t> </a:t>
            </a:r>
            <a:r>
              <a:rPr lang="en-US" dirty="0" err="1" smtClean="0"/>
              <a:t>Kha</a:t>
            </a:r>
            <a:r>
              <a:rPr lang="en-US" dirty="0"/>
              <a:t>	</a:t>
            </a:r>
          </a:p>
          <a:p>
            <a:endParaRPr lang="ar-SA" dirty="0"/>
          </a:p>
        </p:txBody>
      </p:sp>
    </p:spTree>
    <p:extLst>
      <p:ext uri="{BB962C8B-B14F-4D97-AF65-F5344CB8AC3E}">
        <p14:creationId xmlns:p14="http://schemas.microsoft.com/office/powerpoint/2010/main" val="41112707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09600"/>
            <a:ext cx="7024744" cy="914400"/>
          </a:xfrm>
        </p:spPr>
        <p:txBody>
          <a:bodyPr>
            <a:normAutofit/>
          </a:bodyPr>
          <a:lstStyle/>
          <a:p>
            <a:r>
              <a:rPr lang="en-US" dirty="0"/>
              <a:t>Methodology</a:t>
            </a:r>
            <a:endParaRPr lang="ar-SA" dirty="0"/>
          </a:p>
        </p:txBody>
      </p:sp>
      <p:sp>
        <p:nvSpPr>
          <p:cNvPr id="3" name="Content Placeholder 2"/>
          <p:cNvSpPr>
            <a:spLocks noGrp="1"/>
          </p:cNvSpPr>
          <p:nvPr>
            <p:ph idx="1"/>
          </p:nvPr>
        </p:nvSpPr>
        <p:spPr>
          <a:xfrm>
            <a:off x="1043492" y="1828800"/>
            <a:ext cx="6777317" cy="4003829"/>
          </a:xfrm>
        </p:spPr>
        <p:txBody>
          <a:bodyPr>
            <a:normAutofit lnSpcReduction="10000"/>
          </a:bodyPr>
          <a:lstStyle/>
          <a:p>
            <a:pPr algn="ctr"/>
            <a:r>
              <a:rPr lang="en-US" dirty="0"/>
              <a:t>2.4-boiler</a:t>
            </a:r>
          </a:p>
          <a:p>
            <a:pPr marL="68580" indent="0" algn="just">
              <a:buNone/>
            </a:pPr>
            <a:r>
              <a:rPr lang="en-US" dirty="0"/>
              <a:t>dimension  :cylinder has a diameter of (30cm) height (55cm) the volume is (27litter of liquid water), it has three out lets as follows:</a:t>
            </a:r>
          </a:p>
          <a:p>
            <a:pPr marL="68580" indent="0" algn="just">
              <a:buNone/>
            </a:pPr>
            <a:r>
              <a:rPr lang="en-US" dirty="0"/>
              <a:t>1-the first out let connected to pressure gage(from 0 to 15 bar)</a:t>
            </a:r>
          </a:p>
          <a:p>
            <a:pPr marL="68580" indent="0" algn="just">
              <a:buNone/>
            </a:pPr>
            <a:r>
              <a:rPr lang="en-US" dirty="0"/>
              <a:t>2- the second out let connected to steam turbine (6.35 mm copper tube) connected to the inlet to the steam turbine generator, the thermos meter is connect to this out let</a:t>
            </a:r>
          </a:p>
          <a:p>
            <a:pPr algn="just"/>
            <a:endParaRPr lang="ar-SA" dirty="0"/>
          </a:p>
        </p:txBody>
      </p:sp>
    </p:spTree>
    <p:extLst>
      <p:ext uri="{BB962C8B-B14F-4D97-AF65-F5344CB8AC3E}">
        <p14:creationId xmlns:p14="http://schemas.microsoft.com/office/powerpoint/2010/main" val="3219374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457200"/>
            <a:ext cx="7024744" cy="762000"/>
          </a:xfrm>
        </p:spPr>
        <p:txBody>
          <a:bodyPr>
            <a:normAutofit/>
          </a:bodyPr>
          <a:lstStyle/>
          <a:p>
            <a:r>
              <a:rPr lang="en-US" dirty="0"/>
              <a:t>Methodology</a:t>
            </a:r>
            <a:endParaRPr lang="ar-SA" dirty="0"/>
          </a:p>
        </p:txBody>
      </p:sp>
      <p:sp>
        <p:nvSpPr>
          <p:cNvPr id="3" name="Content Placeholder 2"/>
          <p:cNvSpPr>
            <a:spLocks noGrp="1"/>
          </p:cNvSpPr>
          <p:nvPr>
            <p:ph idx="1"/>
          </p:nvPr>
        </p:nvSpPr>
        <p:spPr>
          <a:xfrm>
            <a:off x="1043492" y="1600200"/>
            <a:ext cx="6777317" cy="4232429"/>
          </a:xfrm>
        </p:spPr>
        <p:txBody>
          <a:bodyPr/>
          <a:lstStyle/>
          <a:p>
            <a:pPr marL="68580" indent="0" algn="ctr">
              <a:buNone/>
            </a:pPr>
            <a:r>
              <a:rPr lang="en-US" dirty="0"/>
              <a:t>2.6-Pressure gauge </a:t>
            </a:r>
          </a:p>
          <a:p>
            <a:endParaRPr lang="en-US" dirty="0"/>
          </a:p>
          <a:p>
            <a:pPr marL="68580" indent="0" algn="just">
              <a:buNone/>
            </a:pPr>
            <a:r>
              <a:rPr lang="en-US" dirty="0"/>
              <a:t>We used  tow pressure  gauges the first one is connected to the out let of the boiler (from  0 to 15 bar ) and the second is connected at the out let of the steam turbine generator (from 0 to 5 bar).</a:t>
            </a:r>
          </a:p>
          <a:p>
            <a:endParaRPr lang="ar-SA" dirty="0"/>
          </a:p>
        </p:txBody>
      </p:sp>
    </p:spTree>
    <p:extLst>
      <p:ext uri="{BB962C8B-B14F-4D97-AF65-F5344CB8AC3E}">
        <p14:creationId xmlns:p14="http://schemas.microsoft.com/office/powerpoint/2010/main" val="13123100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09600"/>
            <a:ext cx="7024744" cy="762000"/>
          </a:xfrm>
        </p:spPr>
        <p:txBody>
          <a:bodyPr>
            <a:normAutofit/>
          </a:bodyPr>
          <a:lstStyle/>
          <a:p>
            <a:r>
              <a:rPr lang="en-US" dirty="0"/>
              <a:t>Methodology</a:t>
            </a:r>
            <a:endParaRPr lang="ar-SA" dirty="0"/>
          </a:p>
        </p:txBody>
      </p:sp>
      <p:sp>
        <p:nvSpPr>
          <p:cNvPr id="3" name="Content Placeholder 2"/>
          <p:cNvSpPr>
            <a:spLocks noGrp="1"/>
          </p:cNvSpPr>
          <p:nvPr>
            <p:ph idx="1"/>
          </p:nvPr>
        </p:nvSpPr>
        <p:spPr>
          <a:xfrm>
            <a:off x="1043492" y="1524000"/>
            <a:ext cx="6777317" cy="4308629"/>
          </a:xfrm>
        </p:spPr>
        <p:txBody>
          <a:bodyPr/>
          <a:lstStyle/>
          <a:p>
            <a:pPr marL="68580" indent="0" algn="ctr">
              <a:buNone/>
            </a:pPr>
            <a:r>
              <a:rPr lang="en-US" dirty="0"/>
              <a:t>2.5-Connections</a:t>
            </a:r>
          </a:p>
          <a:p>
            <a:pPr marL="68580" indent="0" algn="just">
              <a:buNone/>
            </a:pPr>
            <a:r>
              <a:rPr lang="en-US" dirty="0"/>
              <a:t>Type of connections:</a:t>
            </a:r>
          </a:p>
          <a:p>
            <a:pPr marL="68580" indent="0" algn="just">
              <a:buNone/>
            </a:pPr>
            <a:r>
              <a:rPr lang="en-US" dirty="0"/>
              <a:t>1-On the pump copper connections ( from 3/4'' to 1/2'') (pair) .</a:t>
            </a:r>
          </a:p>
          <a:p>
            <a:pPr marL="68580" indent="0" algn="just">
              <a:buNone/>
            </a:pPr>
            <a:r>
              <a:rPr lang="en-US" dirty="0"/>
              <a:t>2-on the steam turbine generator copper connection (from 1/4''to 1/8''), from(3/4''to 1/2'') </a:t>
            </a:r>
          </a:p>
          <a:p>
            <a:pPr marL="68580" indent="0" algn="just">
              <a:buNone/>
            </a:pPr>
            <a:r>
              <a:rPr lang="en-US" dirty="0"/>
              <a:t>On the boiler copper connection (from 3/4'' to 1/2''),from(3/4'' to 1/4'')</a:t>
            </a:r>
          </a:p>
          <a:p>
            <a:pPr algn="just"/>
            <a:endParaRPr lang="ar-SA" dirty="0"/>
          </a:p>
        </p:txBody>
      </p:sp>
    </p:spTree>
    <p:extLst>
      <p:ext uri="{BB962C8B-B14F-4D97-AF65-F5344CB8AC3E}">
        <p14:creationId xmlns:p14="http://schemas.microsoft.com/office/powerpoint/2010/main" val="9975014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85800"/>
            <a:ext cx="7024744" cy="685800"/>
          </a:xfrm>
        </p:spPr>
        <p:txBody>
          <a:bodyPr>
            <a:normAutofit fontScale="90000"/>
          </a:bodyPr>
          <a:lstStyle/>
          <a:p>
            <a:r>
              <a:rPr lang="en-US" dirty="0"/>
              <a:t>Methodology</a:t>
            </a:r>
            <a:endParaRPr lang="ar-SA" dirty="0"/>
          </a:p>
        </p:txBody>
      </p:sp>
      <p:sp>
        <p:nvSpPr>
          <p:cNvPr id="3" name="Content Placeholder 2"/>
          <p:cNvSpPr>
            <a:spLocks noGrp="1"/>
          </p:cNvSpPr>
          <p:nvPr>
            <p:ph idx="1"/>
          </p:nvPr>
        </p:nvSpPr>
        <p:spPr>
          <a:xfrm>
            <a:off x="1043492" y="1524000"/>
            <a:ext cx="6777317" cy="4308629"/>
          </a:xfrm>
        </p:spPr>
        <p:txBody>
          <a:bodyPr/>
          <a:lstStyle/>
          <a:p>
            <a:pPr marL="68580" indent="0">
              <a:buNone/>
            </a:pPr>
            <a:r>
              <a:rPr lang="en-US" dirty="0"/>
              <a:t>2.7-Thermometer</a:t>
            </a:r>
          </a:p>
          <a:p>
            <a:pPr marL="68580" indent="0">
              <a:buNone/>
            </a:pPr>
            <a:r>
              <a:rPr lang="en-US" dirty="0"/>
              <a:t>Digital Stainless steel  pin thermometer has a scale from -40 to 300 c, the first one is connected at the out let of the boiler beside the pressure gauge and the second is connected at the out let of the steam turbine generator.</a:t>
            </a:r>
          </a:p>
          <a:p>
            <a:pPr marL="68580" indent="0">
              <a:buNone/>
            </a:pPr>
            <a:r>
              <a:rPr lang="en-US" dirty="0"/>
              <a:t>The figure show the thermometer :</a:t>
            </a:r>
          </a:p>
          <a:p>
            <a:endParaRPr lang="ar-SA" dirty="0"/>
          </a:p>
        </p:txBody>
      </p:sp>
    </p:spTree>
    <p:extLst>
      <p:ext uri="{BB962C8B-B14F-4D97-AF65-F5344CB8AC3E}">
        <p14:creationId xmlns:p14="http://schemas.microsoft.com/office/powerpoint/2010/main" val="2337757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267736"/>
          </a:xfrm>
        </p:spPr>
        <p:txBody>
          <a:bodyPr>
            <a:normAutofit fontScale="90000"/>
          </a:bodyPr>
          <a:lstStyle/>
          <a:p>
            <a:r>
              <a:rPr lang="en-US" dirty="0"/>
              <a:t>Methodology</a:t>
            </a:r>
            <a:endParaRPr lang="ar-SA" dirty="0"/>
          </a:p>
        </p:txBody>
      </p:sp>
      <p:sp>
        <p:nvSpPr>
          <p:cNvPr id="3" name="Content Placeholder 2"/>
          <p:cNvSpPr>
            <a:spLocks noGrp="1"/>
          </p:cNvSpPr>
          <p:nvPr>
            <p:ph idx="1"/>
          </p:nvPr>
        </p:nvSpPr>
        <p:spPr>
          <a:xfrm>
            <a:off x="1043492" y="1447800"/>
            <a:ext cx="6777317" cy="4384829"/>
          </a:xfrm>
        </p:spPr>
        <p:txBody>
          <a:bodyPr/>
          <a:lstStyle/>
          <a:p>
            <a:pPr marL="68580" indent="0">
              <a:buNone/>
            </a:pPr>
            <a:r>
              <a:rPr lang="en-US" dirty="0"/>
              <a:t>2.8-Safety , manual control Valves</a:t>
            </a:r>
          </a:p>
          <a:p>
            <a:pPr marL="68580" indent="0">
              <a:buNone/>
            </a:pPr>
            <a:r>
              <a:rPr lang="en-US" dirty="0"/>
              <a:t>For the safety valve we select one that opens at 4 bar and connected to the same out let of the pressure gauge of the boiler </a:t>
            </a:r>
          </a:p>
          <a:p>
            <a:pPr marL="68580" indent="0">
              <a:buNone/>
            </a:pPr>
            <a:r>
              <a:rPr lang="en-US" dirty="0"/>
              <a:t>for control valve we use a manual control valve made of stainless steel which withstands up to 10 bar</a:t>
            </a:r>
          </a:p>
          <a:p>
            <a:endParaRPr lang="ar-SA" dirty="0"/>
          </a:p>
        </p:txBody>
      </p:sp>
    </p:spTree>
    <p:extLst>
      <p:ext uri="{BB962C8B-B14F-4D97-AF65-F5344CB8AC3E}">
        <p14:creationId xmlns:p14="http://schemas.microsoft.com/office/powerpoint/2010/main" val="6740758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533400"/>
            <a:ext cx="7024744" cy="533400"/>
          </a:xfrm>
        </p:spPr>
        <p:txBody>
          <a:bodyPr>
            <a:normAutofit fontScale="90000"/>
          </a:bodyPr>
          <a:lstStyle/>
          <a:p>
            <a:r>
              <a:rPr lang="en-US" dirty="0"/>
              <a:t>Results and calculations</a:t>
            </a:r>
            <a:endParaRPr lang="ar-SA" dirty="0"/>
          </a:p>
        </p:txBody>
      </p:sp>
      <p:graphicFrame>
        <p:nvGraphicFramePr>
          <p:cNvPr id="6" name="Content Placeholder 5"/>
          <p:cNvGraphicFramePr>
            <a:graphicFrameLocks noGrp="1"/>
          </p:cNvGraphicFramePr>
          <p:nvPr>
            <p:ph idx="1"/>
          </p:nvPr>
        </p:nvGraphicFramePr>
        <p:xfrm>
          <a:off x="1042988" y="2535999"/>
          <a:ext cx="6777038" cy="3013018"/>
        </p:xfrm>
        <a:graphic>
          <a:graphicData uri="http://schemas.openxmlformats.org/drawingml/2006/table">
            <a:tbl>
              <a:tblPr firstRow="1" firstCol="1" bandRow="1">
                <a:tableStyleId>{5C22544A-7EE6-4342-B048-85BDC9FD1C3A}</a:tableStyleId>
              </a:tblPr>
              <a:tblGrid>
                <a:gridCol w="711542"/>
                <a:gridCol w="848139"/>
                <a:gridCol w="711542"/>
                <a:gridCol w="848139"/>
                <a:gridCol w="628343"/>
                <a:gridCol w="571221"/>
                <a:gridCol w="628343"/>
                <a:gridCol w="571221"/>
                <a:gridCol w="645728"/>
                <a:gridCol w="612820"/>
              </a:tblGrid>
              <a:tr h="1131017">
                <a:tc>
                  <a:txBody>
                    <a:bodyPr/>
                    <a:lstStyle/>
                    <a:p>
                      <a:pPr algn="l" rtl="0">
                        <a:lnSpc>
                          <a:spcPct val="115000"/>
                        </a:lnSpc>
                        <a:spcAft>
                          <a:spcPts val="0"/>
                        </a:spcAft>
                      </a:pPr>
                      <a:r>
                        <a:rPr lang="en-US" sz="1100">
                          <a:effectLst/>
                        </a:rPr>
                        <a:t>steam turbine inlet pressure (bar)</a:t>
                      </a:r>
                      <a:endParaRPr lang="en-US" sz="1100">
                        <a:effectLst/>
                        <a:latin typeface="Calibri"/>
                        <a:ea typeface="Calibri"/>
                        <a:cs typeface="Arial"/>
                      </a:endParaRPr>
                    </a:p>
                  </a:txBody>
                  <a:tcPr marL="67056" marR="67056" marT="0" marB="0" anchor="b"/>
                </a:tc>
                <a:tc>
                  <a:txBody>
                    <a:bodyPr/>
                    <a:lstStyle/>
                    <a:p>
                      <a:pPr algn="l" rtl="0">
                        <a:lnSpc>
                          <a:spcPct val="115000"/>
                        </a:lnSpc>
                        <a:spcAft>
                          <a:spcPts val="0"/>
                        </a:spcAft>
                      </a:pPr>
                      <a:r>
                        <a:rPr lang="en-US" sz="1100">
                          <a:effectLst/>
                        </a:rPr>
                        <a:t>steam turbine inlet temperature</a:t>
                      </a:r>
                    </a:p>
                    <a:p>
                      <a:pPr algn="l" rtl="0">
                        <a:lnSpc>
                          <a:spcPct val="115000"/>
                        </a:lnSpc>
                        <a:spcAft>
                          <a:spcPts val="0"/>
                        </a:spcAft>
                      </a:pPr>
                      <a:r>
                        <a:rPr lang="en-US" sz="1100">
                          <a:effectLst/>
                        </a:rPr>
                        <a:t>( c )</a:t>
                      </a:r>
                      <a:endParaRPr lang="en-US" sz="1100">
                        <a:effectLst/>
                        <a:latin typeface="Calibri"/>
                        <a:ea typeface="Calibri"/>
                        <a:cs typeface="Arial"/>
                      </a:endParaRPr>
                    </a:p>
                  </a:txBody>
                  <a:tcPr marL="67056" marR="67056" marT="0" marB="0" anchor="b"/>
                </a:tc>
                <a:tc>
                  <a:txBody>
                    <a:bodyPr/>
                    <a:lstStyle/>
                    <a:p>
                      <a:pPr algn="l" rtl="0">
                        <a:lnSpc>
                          <a:spcPct val="115000"/>
                        </a:lnSpc>
                        <a:spcAft>
                          <a:spcPts val="0"/>
                        </a:spcAft>
                      </a:pPr>
                      <a:r>
                        <a:rPr lang="en-US" sz="1100">
                          <a:effectLst/>
                        </a:rPr>
                        <a:t>steam turbine outlet pressure</a:t>
                      </a:r>
                    </a:p>
                    <a:p>
                      <a:pPr algn="l" rtl="0">
                        <a:lnSpc>
                          <a:spcPct val="115000"/>
                        </a:lnSpc>
                        <a:spcAft>
                          <a:spcPts val="0"/>
                        </a:spcAft>
                      </a:pPr>
                      <a:r>
                        <a:rPr lang="en-US" sz="1100">
                          <a:effectLst/>
                        </a:rPr>
                        <a:t>(bar)</a:t>
                      </a:r>
                      <a:endParaRPr lang="en-US" sz="1100">
                        <a:effectLst/>
                        <a:latin typeface="Calibri"/>
                        <a:ea typeface="Calibri"/>
                        <a:cs typeface="Arial"/>
                      </a:endParaRPr>
                    </a:p>
                  </a:txBody>
                  <a:tcPr marL="67056" marR="67056" marT="0" marB="0" anchor="b"/>
                </a:tc>
                <a:tc>
                  <a:txBody>
                    <a:bodyPr/>
                    <a:lstStyle/>
                    <a:p>
                      <a:pPr algn="l" rtl="0">
                        <a:lnSpc>
                          <a:spcPct val="115000"/>
                        </a:lnSpc>
                        <a:spcAft>
                          <a:spcPts val="0"/>
                        </a:spcAft>
                      </a:pPr>
                      <a:r>
                        <a:rPr lang="en-US" sz="1100">
                          <a:effectLst/>
                        </a:rPr>
                        <a:t>steam turbine outlet temperature</a:t>
                      </a:r>
                    </a:p>
                    <a:p>
                      <a:pPr algn="l" rtl="0">
                        <a:lnSpc>
                          <a:spcPct val="115000"/>
                        </a:lnSpc>
                        <a:spcAft>
                          <a:spcPts val="0"/>
                        </a:spcAft>
                      </a:pPr>
                      <a:r>
                        <a:rPr lang="en-US" sz="1100">
                          <a:effectLst/>
                        </a:rPr>
                        <a:t>( c )</a:t>
                      </a:r>
                      <a:endParaRPr lang="en-US" sz="1100">
                        <a:effectLst/>
                        <a:latin typeface="Calibri"/>
                        <a:ea typeface="Calibri"/>
                        <a:cs typeface="Arial"/>
                      </a:endParaRPr>
                    </a:p>
                  </a:txBody>
                  <a:tcPr marL="67056" marR="67056" marT="0" marB="0" anchor="b"/>
                </a:tc>
                <a:tc>
                  <a:txBody>
                    <a:bodyPr/>
                    <a:lstStyle/>
                    <a:p>
                      <a:pPr algn="l" rtl="0">
                        <a:lnSpc>
                          <a:spcPct val="115000"/>
                        </a:lnSpc>
                        <a:spcAft>
                          <a:spcPts val="0"/>
                        </a:spcAft>
                      </a:pPr>
                      <a:r>
                        <a:rPr lang="en-US" sz="1100">
                          <a:effectLst/>
                        </a:rPr>
                        <a:t>h1</a:t>
                      </a:r>
                    </a:p>
                    <a:p>
                      <a:pPr algn="l" rtl="0">
                        <a:lnSpc>
                          <a:spcPct val="115000"/>
                        </a:lnSpc>
                        <a:spcAft>
                          <a:spcPts val="0"/>
                        </a:spcAft>
                      </a:pPr>
                      <a:r>
                        <a:rPr lang="en-US" sz="1100">
                          <a:effectLst/>
                        </a:rPr>
                        <a:t>(kj/kg)</a:t>
                      </a:r>
                      <a:endParaRPr lang="en-US" sz="1100">
                        <a:effectLst/>
                        <a:latin typeface="Calibri"/>
                        <a:ea typeface="Calibri"/>
                        <a:cs typeface="Arial"/>
                      </a:endParaRPr>
                    </a:p>
                  </a:txBody>
                  <a:tcPr marL="67056" marR="67056" marT="0" marB="0" anchor="b"/>
                </a:tc>
                <a:tc>
                  <a:txBody>
                    <a:bodyPr/>
                    <a:lstStyle/>
                    <a:p>
                      <a:pPr algn="l" rtl="0">
                        <a:lnSpc>
                          <a:spcPct val="115000"/>
                        </a:lnSpc>
                        <a:spcAft>
                          <a:spcPts val="0"/>
                        </a:spcAft>
                      </a:pPr>
                      <a:r>
                        <a:rPr lang="en-US" sz="1100">
                          <a:effectLst/>
                        </a:rPr>
                        <a:t>h2</a:t>
                      </a:r>
                    </a:p>
                    <a:p>
                      <a:pPr algn="l" rtl="0">
                        <a:lnSpc>
                          <a:spcPct val="115000"/>
                        </a:lnSpc>
                        <a:spcAft>
                          <a:spcPts val="0"/>
                        </a:spcAft>
                      </a:pPr>
                      <a:r>
                        <a:rPr lang="en-US" sz="1100">
                          <a:effectLst/>
                        </a:rPr>
                        <a:t>(kj/kg)</a:t>
                      </a:r>
                      <a:endParaRPr lang="en-US" sz="1100">
                        <a:effectLst/>
                        <a:latin typeface="Calibri"/>
                        <a:ea typeface="Calibri"/>
                        <a:cs typeface="Arial"/>
                      </a:endParaRPr>
                    </a:p>
                  </a:txBody>
                  <a:tcPr marL="67056" marR="67056" marT="0" marB="0" anchor="b"/>
                </a:tc>
                <a:tc>
                  <a:txBody>
                    <a:bodyPr/>
                    <a:lstStyle/>
                    <a:p>
                      <a:pPr algn="l" rtl="0">
                        <a:lnSpc>
                          <a:spcPct val="115000"/>
                        </a:lnSpc>
                        <a:spcAft>
                          <a:spcPts val="0"/>
                        </a:spcAft>
                      </a:pPr>
                      <a:r>
                        <a:rPr lang="en-US" sz="1100">
                          <a:effectLst/>
                        </a:rPr>
                        <a:t>s1</a:t>
                      </a:r>
                    </a:p>
                    <a:p>
                      <a:pPr algn="l" rtl="0">
                        <a:lnSpc>
                          <a:spcPct val="115000"/>
                        </a:lnSpc>
                        <a:spcAft>
                          <a:spcPts val="0"/>
                        </a:spcAft>
                      </a:pPr>
                      <a:r>
                        <a:rPr lang="en-US" sz="1100">
                          <a:effectLst/>
                        </a:rPr>
                        <a:t>(kj/kg.k)</a:t>
                      </a:r>
                      <a:endParaRPr lang="en-US" sz="1100">
                        <a:effectLst/>
                        <a:latin typeface="Calibri"/>
                        <a:ea typeface="Calibri"/>
                        <a:cs typeface="Arial"/>
                      </a:endParaRPr>
                    </a:p>
                  </a:txBody>
                  <a:tcPr marL="67056" marR="67056" marT="0" marB="0" anchor="b"/>
                </a:tc>
                <a:tc>
                  <a:txBody>
                    <a:bodyPr/>
                    <a:lstStyle/>
                    <a:p>
                      <a:pPr algn="l" rtl="0">
                        <a:lnSpc>
                          <a:spcPct val="115000"/>
                        </a:lnSpc>
                        <a:spcAft>
                          <a:spcPts val="0"/>
                        </a:spcAft>
                      </a:pPr>
                      <a:r>
                        <a:rPr lang="en-US" sz="1100">
                          <a:effectLst/>
                        </a:rPr>
                        <a:t>s2</a:t>
                      </a:r>
                    </a:p>
                    <a:p>
                      <a:pPr algn="l" rtl="0">
                        <a:lnSpc>
                          <a:spcPct val="115000"/>
                        </a:lnSpc>
                        <a:spcAft>
                          <a:spcPts val="0"/>
                        </a:spcAft>
                      </a:pPr>
                      <a:r>
                        <a:rPr lang="en-US" sz="1100">
                          <a:effectLst/>
                        </a:rPr>
                        <a:t>(kj/kg.k)</a:t>
                      </a:r>
                      <a:endParaRPr lang="en-US" sz="1100">
                        <a:effectLst/>
                        <a:latin typeface="Calibri"/>
                        <a:ea typeface="Calibri"/>
                        <a:cs typeface="Arial"/>
                      </a:endParaRPr>
                    </a:p>
                  </a:txBody>
                  <a:tcPr marL="67056" marR="67056" marT="0" marB="0" anchor="b"/>
                </a:tc>
                <a:tc>
                  <a:txBody>
                    <a:bodyPr/>
                    <a:lstStyle/>
                    <a:p>
                      <a:pPr algn="l" rtl="0">
                        <a:lnSpc>
                          <a:spcPct val="115000"/>
                        </a:lnSpc>
                        <a:spcAft>
                          <a:spcPts val="0"/>
                        </a:spcAft>
                      </a:pPr>
                      <a:r>
                        <a:rPr lang="en-US" sz="1100">
                          <a:effectLst/>
                        </a:rPr>
                        <a:t>mass flow rate</a:t>
                      </a:r>
                    </a:p>
                    <a:p>
                      <a:pPr algn="l" rtl="0">
                        <a:lnSpc>
                          <a:spcPct val="115000"/>
                        </a:lnSpc>
                        <a:spcAft>
                          <a:spcPts val="0"/>
                        </a:spcAft>
                      </a:pPr>
                      <a:r>
                        <a:rPr lang="en-US" sz="1100">
                          <a:effectLst/>
                        </a:rPr>
                        <a:t>(kg/s)</a:t>
                      </a:r>
                      <a:endParaRPr lang="en-US" sz="1100">
                        <a:effectLst/>
                        <a:latin typeface="Calibri"/>
                        <a:ea typeface="Calibri"/>
                        <a:cs typeface="Arial"/>
                      </a:endParaRPr>
                    </a:p>
                  </a:txBody>
                  <a:tcPr marL="67056" marR="67056" marT="0" marB="0" anchor="b"/>
                </a:tc>
                <a:tc>
                  <a:txBody>
                    <a:bodyPr/>
                    <a:lstStyle/>
                    <a:p>
                      <a:pPr algn="l" rtl="0">
                        <a:lnSpc>
                          <a:spcPct val="115000"/>
                        </a:lnSpc>
                        <a:spcAft>
                          <a:spcPts val="0"/>
                        </a:spcAft>
                      </a:pPr>
                      <a:r>
                        <a:rPr lang="en-US" sz="1100">
                          <a:effectLst/>
                        </a:rPr>
                        <a:t>Voltage</a:t>
                      </a:r>
                    </a:p>
                    <a:p>
                      <a:pPr algn="l" rtl="0">
                        <a:lnSpc>
                          <a:spcPct val="115000"/>
                        </a:lnSpc>
                        <a:spcAft>
                          <a:spcPts val="0"/>
                        </a:spcAft>
                      </a:pPr>
                      <a:r>
                        <a:rPr lang="en-US" sz="1100">
                          <a:effectLst/>
                        </a:rPr>
                        <a:t>(volt)</a:t>
                      </a:r>
                      <a:endParaRPr lang="en-US" sz="1100">
                        <a:effectLst/>
                        <a:latin typeface="Calibri"/>
                        <a:ea typeface="Calibri"/>
                        <a:cs typeface="Arial"/>
                      </a:endParaRPr>
                    </a:p>
                  </a:txBody>
                  <a:tcPr marL="67056" marR="67056" marT="0" marB="0" anchor="b"/>
                </a:tc>
              </a:tr>
              <a:tr h="188503">
                <a:tc>
                  <a:txBody>
                    <a:bodyPr/>
                    <a:lstStyle/>
                    <a:p>
                      <a:pPr algn="r" rtl="0">
                        <a:lnSpc>
                          <a:spcPct val="115000"/>
                        </a:lnSpc>
                        <a:spcAft>
                          <a:spcPts val="0"/>
                        </a:spcAft>
                      </a:pPr>
                      <a:r>
                        <a:rPr lang="en-US" sz="1100">
                          <a:effectLst/>
                        </a:rPr>
                        <a:t>1</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145</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0.25</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130</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2758.62</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2746</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2.67</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2.023</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0.0003</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5.9</a:t>
                      </a:r>
                      <a:endParaRPr lang="en-US" sz="1100">
                        <a:effectLst/>
                        <a:latin typeface="Calibri"/>
                        <a:ea typeface="Calibri"/>
                        <a:cs typeface="Arial"/>
                      </a:endParaRPr>
                    </a:p>
                  </a:txBody>
                  <a:tcPr marL="67056" marR="67056" marT="0" marB="0" anchor="b"/>
                </a:tc>
              </a:tr>
              <a:tr h="188503">
                <a:tc>
                  <a:txBody>
                    <a:bodyPr/>
                    <a:lstStyle/>
                    <a:p>
                      <a:pPr algn="r" rtl="0">
                        <a:lnSpc>
                          <a:spcPct val="115000"/>
                        </a:lnSpc>
                        <a:spcAft>
                          <a:spcPts val="0"/>
                        </a:spcAft>
                      </a:pPr>
                      <a:r>
                        <a:rPr lang="en-US" sz="1100">
                          <a:effectLst/>
                        </a:rPr>
                        <a:t>1.5</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192</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0.4</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180</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2852</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2833</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2.04</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1.9959</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0.0003</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7.39</a:t>
                      </a:r>
                      <a:endParaRPr lang="en-US" sz="1100">
                        <a:effectLst/>
                        <a:latin typeface="Calibri"/>
                        <a:ea typeface="Calibri"/>
                        <a:cs typeface="Arial"/>
                      </a:endParaRPr>
                    </a:p>
                  </a:txBody>
                  <a:tcPr marL="67056" marR="67056" marT="0" marB="0" anchor="b"/>
                </a:tc>
              </a:tr>
              <a:tr h="188503">
                <a:tc>
                  <a:txBody>
                    <a:bodyPr/>
                    <a:lstStyle/>
                    <a:p>
                      <a:pPr algn="r" rtl="0">
                        <a:lnSpc>
                          <a:spcPct val="115000"/>
                        </a:lnSpc>
                        <a:spcAft>
                          <a:spcPts val="0"/>
                        </a:spcAft>
                      </a:pPr>
                      <a:r>
                        <a:rPr lang="en-US" sz="1100">
                          <a:effectLst/>
                        </a:rPr>
                        <a:t>2</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207</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0.5</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191</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2880.75</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2855</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2.049</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1.9968</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0.0003</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8.6</a:t>
                      </a:r>
                      <a:endParaRPr lang="en-US" sz="1100">
                        <a:effectLst/>
                        <a:latin typeface="Calibri"/>
                        <a:ea typeface="Calibri"/>
                        <a:cs typeface="Arial"/>
                      </a:endParaRPr>
                    </a:p>
                  </a:txBody>
                  <a:tcPr marL="67056" marR="67056" marT="0" marB="0" anchor="b"/>
                </a:tc>
              </a:tr>
              <a:tr h="188503">
                <a:tc>
                  <a:txBody>
                    <a:bodyPr/>
                    <a:lstStyle/>
                    <a:p>
                      <a:pPr algn="r" rtl="0">
                        <a:lnSpc>
                          <a:spcPct val="115000"/>
                        </a:lnSpc>
                        <a:spcAft>
                          <a:spcPts val="0"/>
                        </a:spcAft>
                      </a:pPr>
                      <a:r>
                        <a:rPr lang="en-US" sz="1100">
                          <a:effectLst/>
                        </a:rPr>
                        <a:t>2.5</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220</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0.65</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203</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2907.74</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2878</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2.056</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2.001</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0.0003</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8.775</a:t>
                      </a:r>
                      <a:endParaRPr lang="en-US" sz="1100">
                        <a:effectLst/>
                        <a:latin typeface="Calibri"/>
                        <a:ea typeface="Calibri"/>
                        <a:cs typeface="Arial"/>
                      </a:endParaRPr>
                    </a:p>
                  </a:txBody>
                  <a:tcPr marL="67056" marR="67056" marT="0" marB="0" anchor="b"/>
                </a:tc>
              </a:tr>
              <a:tr h="188503">
                <a:tc>
                  <a:txBody>
                    <a:bodyPr/>
                    <a:lstStyle/>
                    <a:p>
                      <a:pPr algn="r" rtl="0">
                        <a:lnSpc>
                          <a:spcPct val="115000"/>
                        </a:lnSpc>
                        <a:spcAft>
                          <a:spcPts val="0"/>
                        </a:spcAft>
                      </a:pPr>
                      <a:r>
                        <a:rPr lang="en-US" sz="1100">
                          <a:effectLst/>
                        </a:rPr>
                        <a:t>3</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234</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0.8</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210</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2931</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2891</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2.0626</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2.004</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0.0003</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10.73</a:t>
                      </a:r>
                      <a:endParaRPr lang="en-US" sz="1100">
                        <a:effectLst/>
                        <a:latin typeface="Calibri"/>
                        <a:ea typeface="Calibri"/>
                        <a:cs typeface="Arial"/>
                      </a:endParaRPr>
                    </a:p>
                  </a:txBody>
                  <a:tcPr marL="67056" marR="67056" marT="0" marB="0" anchor="b"/>
                </a:tc>
              </a:tr>
              <a:tr h="188503">
                <a:tc>
                  <a:txBody>
                    <a:bodyPr/>
                    <a:lstStyle/>
                    <a:p>
                      <a:pPr algn="r" rtl="0">
                        <a:lnSpc>
                          <a:spcPct val="115000"/>
                        </a:lnSpc>
                        <a:spcAft>
                          <a:spcPts val="0"/>
                        </a:spcAft>
                      </a:pPr>
                      <a:r>
                        <a:rPr lang="en-US" sz="1100">
                          <a:effectLst/>
                        </a:rPr>
                        <a:t>3.5</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251</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0.9</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220</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2966</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2915</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2.06617</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2.0058</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a:effectLst/>
                        </a:rPr>
                        <a:t>0.0003</a:t>
                      </a:r>
                      <a:endParaRPr lang="en-US" sz="1100">
                        <a:effectLst/>
                        <a:latin typeface="Calibri"/>
                        <a:ea typeface="Calibri"/>
                        <a:cs typeface="Arial"/>
                      </a:endParaRPr>
                    </a:p>
                  </a:txBody>
                  <a:tcPr marL="67056" marR="67056" marT="0" marB="0" anchor="b"/>
                </a:tc>
                <a:tc>
                  <a:txBody>
                    <a:bodyPr/>
                    <a:lstStyle/>
                    <a:p>
                      <a:pPr algn="r" rtl="0">
                        <a:lnSpc>
                          <a:spcPct val="115000"/>
                        </a:lnSpc>
                        <a:spcAft>
                          <a:spcPts val="0"/>
                        </a:spcAft>
                      </a:pPr>
                      <a:r>
                        <a:rPr lang="en-US" sz="1100" dirty="0">
                          <a:effectLst/>
                        </a:rPr>
                        <a:t>11.7</a:t>
                      </a:r>
                      <a:endParaRPr lang="en-US" sz="1100" dirty="0">
                        <a:effectLst/>
                        <a:latin typeface="Calibri"/>
                        <a:ea typeface="Calibri"/>
                        <a:cs typeface="Arial"/>
                      </a:endParaRPr>
                    </a:p>
                  </a:txBody>
                  <a:tcPr marL="67056" marR="67056" marT="0" marB="0" anchor="b"/>
                </a:tc>
              </a:tr>
            </a:tbl>
          </a:graphicData>
        </a:graphic>
      </p:graphicFrame>
    </p:spTree>
    <p:extLst>
      <p:ext uri="{BB962C8B-B14F-4D97-AF65-F5344CB8AC3E}">
        <p14:creationId xmlns:p14="http://schemas.microsoft.com/office/powerpoint/2010/main" val="13313721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fontScale="90000"/>
          </a:bodyPr>
          <a:lstStyle/>
          <a:p>
            <a:r>
              <a:rPr lang="en-US" dirty="0"/>
              <a:t>Results and calculations</a:t>
            </a:r>
            <a:endParaRPr lang="ar-SA" dirty="0"/>
          </a:p>
        </p:txBody>
      </p:sp>
      <p:pic>
        <p:nvPicPr>
          <p:cNvPr id="2051"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39212" y="2541962"/>
            <a:ext cx="4584589" cy="307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13339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267736"/>
          </a:xfrm>
        </p:spPr>
        <p:txBody>
          <a:bodyPr>
            <a:normAutofit fontScale="90000"/>
          </a:bodyPr>
          <a:lstStyle/>
          <a:p>
            <a:r>
              <a:rPr lang="en-US" dirty="0"/>
              <a:t>Results and calculations</a:t>
            </a:r>
            <a:endParaRPr lang="ar-SA"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39212" y="2262322"/>
            <a:ext cx="4584589" cy="2755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71489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343936"/>
          </a:xfrm>
        </p:spPr>
        <p:txBody>
          <a:bodyPr>
            <a:normAutofit fontScale="90000"/>
          </a:bodyPr>
          <a:lstStyle/>
          <a:p>
            <a:r>
              <a:rPr lang="en-US" dirty="0"/>
              <a:t>Results and calculations</a:t>
            </a:r>
            <a:endParaRPr lang="ar-SA" dirty="0"/>
          </a:p>
        </p:txBody>
      </p:sp>
      <p:graphicFrame>
        <p:nvGraphicFramePr>
          <p:cNvPr id="4" name="Content Placeholder 3"/>
          <p:cNvGraphicFramePr>
            <a:graphicFrameLocks noGrp="1"/>
          </p:cNvGraphicFramePr>
          <p:nvPr>
            <p:ph idx="1"/>
          </p:nvPr>
        </p:nvGraphicFramePr>
        <p:xfrm>
          <a:off x="1720056" y="2913189"/>
          <a:ext cx="5422900" cy="1586805"/>
        </p:xfrm>
        <a:graphic>
          <a:graphicData uri="http://schemas.openxmlformats.org/drawingml/2006/table">
            <a:tbl>
              <a:tblPr firstRow="1" firstCol="1" bandRow="1">
                <a:tableStyleId>{5C22544A-7EE6-4342-B048-85BDC9FD1C3A}</a:tableStyleId>
              </a:tblPr>
              <a:tblGrid>
                <a:gridCol w="774700"/>
                <a:gridCol w="774700"/>
                <a:gridCol w="774700"/>
                <a:gridCol w="774700"/>
                <a:gridCol w="774700"/>
                <a:gridCol w="774700"/>
                <a:gridCol w="774700"/>
              </a:tblGrid>
              <a:tr h="180975">
                <a:tc>
                  <a:txBody>
                    <a:bodyPr/>
                    <a:lstStyle/>
                    <a:p>
                      <a:pPr algn="l" rtl="0">
                        <a:lnSpc>
                          <a:spcPct val="115000"/>
                        </a:lnSpc>
                        <a:spcAft>
                          <a:spcPts val="0"/>
                        </a:spcAft>
                      </a:pPr>
                      <a:r>
                        <a:rPr lang="en-US" sz="1200">
                          <a:effectLst/>
                        </a:rPr>
                        <a:t>Tin</a:t>
                      </a:r>
                      <a:endParaRPr lang="en-US" sz="1100">
                        <a:effectLst/>
                      </a:endParaRPr>
                    </a:p>
                    <a:p>
                      <a:pPr algn="l" rtl="0">
                        <a:lnSpc>
                          <a:spcPct val="115000"/>
                        </a:lnSpc>
                        <a:spcAft>
                          <a:spcPts val="0"/>
                        </a:spcAft>
                      </a:pPr>
                      <a:r>
                        <a:rPr lang="en-US" sz="1200">
                          <a:effectLst/>
                        </a:rPr>
                        <a:t>( c )</a:t>
                      </a:r>
                      <a:endParaRPr lang="en-US" sz="1100">
                        <a:effectLst/>
                        <a:latin typeface="Calibri"/>
                        <a:ea typeface="Calibri"/>
                        <a:cs typeface="Arial"/>
                      </a:endParaRPr>
                    </a:p>
                  </a:txBody>
                  <a:tcPr marL="68580" marR="68580" marT="0" marB="0" anchor="b"/>
                </a:tc>
                <a:tc>
                  <a:txBody>
                    <a:bodyPr/>
                    <a:lstStyle/>
                    <a:p>
                      <a:pPr algn="l" rtl="0">
                        <a:lnSpc>
                          <a:spcPct val="115000"/>
                        </a:lnSpc>
                        <a:spcAft>
                          <a:spcPts val="0"/>
                        </a:spcAft>
                      </a:pPr>
                      <a:r>
                        <a:rPr lang="en-US" sz="1200">
                          <a:effectLst/>
                        </a:rPr>
                        <a:t>hin</a:t>
                      </a:r>
                      <a:endParaRPr lang="en-US" sz="1100">
                        <a:effectLst/>
                      </a:endParaRPr>
                    </a:p>
                    <a:p>
                      <a:pPr algn="l" rtl="0">
                        <a:lnSpc>
                          <a:spcPct val="115000"/>
                        </a:lnSpc>
                        <a:spcAft>
                          <a:spcPts val="0"/>
                        </a:spcAft>
                      </a:pPr>
                      <a:r>
                        <a:rPr lang="en-US" sz="1200">
                          <a:effectLst/>
                        </a:rPr>
                        <a:t>( kj/kg)</a:t>
                      </a:r>
                      <a:endParaRPr lang="en-US" sz="1100">
                        <a:effectLst/>
                        <a:latin typeface="Calibri"/>
                        <a:ea typeface="Calibri"/>
                        <a:cs typeface="Arial"/>
                      </a:endParaRPr>
                    </a:p>
                  </a:txBody>
                  <a:tcPr marL="68580" marR="68580" marT="0" marB="0" anchor="b"/>
                </a:tc>
                <a:tc>
                  <a:txBody>
                    <a:bodyPr/>
                    <a:lstStyle/>
                    <a:p>
                      <a:pPr algn="l" rtl="0">
                        <a:lnSpc>
                          <a:spcPct val="115000"/>
                        </a:lnSpc>
                        <a:spcAft>
                          <a:spcPts val="0"/>
                        </a:spcAft>
                      </a:pPr>
                      <a:r>
                        <a:rPr lang="en-US" sz="1200">
                          <a:effectLst/>
                        </a:rPr>
                        <a:t>Tout</a:t>
                      </a:r>
                      <a:endParaRPr lang="en-US" sz="1100">
                        <a:effectLst/>
                      </a:endParaRPr>
                    </a:p>
                    <a:p>
                      <a:pPr algn="l" rtl="0">
                        <a:lnSpc>
                          <a:spcPct val="115000"/>
                        </a:lnSpc>
                        <a:spcAft>
                          <a:spcPts val="0"/>
                        </a:spcAft>
                      </a:pPr>
                      <a:r>
                        <a:rPr lang="en-US" sz="1200">
                          <a:effectLst/>
                        </a:rPr>
                        <a:t>( c )</a:t>
                      </a:r>
                      <a:endParaRPr lang="en-US" sz="1100">
                        <a:effectLst/>
                        <a:latin typeface="Calibri"/>
                        <a:ea typeface="Calibri"/>
                        <a:cs typeface="Arial"/>
                      </a:endParaRPr>
                    </a:p>
                  </a:txBody>
                  <a:tcPr marL="68580" marR="68580" marT="0" marB="0" anchor="b"/>
                </a:tc>
                <a:tc>
                  <a:txBody>
                    <a:bodyPr/>
                    <a:lstStyle/>
                    <a:p>
                      <a:pPr algn="l" rtl="0">
                        <a:lnSpc>
                          <a:spcPct val="115000"/>
                        </a:lnSpc>
                        <a:spcAft>
                          <a:spcPts val="0"/>
                        </a:spcAft>
                      </a:pPr>
                      <a:r>
                        <a:rPr lang="en-US" sz="1200">
                          <a:effectLst/>
                        </a:rPr>
                        <a:t>Pout</a:t>
                      </a:r>
                      <a:endParaRPr lang="en-US" sz="1100">
                        <a:effectLst/>
                      </a:endParaRPr>
                    </a:p>
                    <a:p>
                      <a:pPr algn="l" rtl="0">
                        <a:lnSpc>
                          <a:spcPct val="115000"/>
                        </a:lnSpc>
                        <a:spcAft>
                          <a:spcPts val="0"/>
                        </a:spcAft>
                      </a:pPr>
                      <a:r>
                        <a:rPr lang="en-US" sz="1200">
                          <a:effectLst/>
                        </a:rPr>
                        <a:t>( bar)</a:t>
                      </a:r>
                      <a:endParaRPr lang="en-US" sz="1100">
                        <a:effectLst/>
                        <a:latin typeface="Calibri"/>
                        <a:ea typeface="Calibri"/>
                        <a:cs typeface="Arial"/>
                      </a:endParaRPr>
                    </a:p>
                  </a:txBody>
                  <a:tcPr marL="68580" marR="68580" marT="0" marB="0" anchor="b"/>
                </a:tc>
                <a:tc>
                  <a:txBody>
                    <a:bodyPr/>
                    <a:lstStyle/>
                    <a:p>
                      <a:pPr algn="l" rtl="0">
                        <a:lnSpc>
                          <a:spcPct val="115000"/>
                        </a:lnSpc>
                        <a:spcAft>
                          <a:spcPts val="0"/>
                        </a:spcAft>
                      </a:pPr>
                      <a:r>
                        <a:rPr lang="en-US" sz="1200">
                          <a:effectLst/>
                        </a:rPr>
                        <a:t>hout</a:t>
                      </a:r>
                      <a:endParaRPr lang="en-US" sz="1100">
                        <a:effectLst/>
                      </a:endParaRPr>
                    </a:p>
                    <a:p>
                      <a:pPr algn="l" rtl="0">
                        <a:lnSpc>
                          <a:spcPct val="115000"/>
                        </a:lnSpc>
                        <a:spcAft>
                          <a:spcPts val="0"/>
                        </a:spcAft>
                      </a:pPr>
                      <a:r>
                        <a:rPr lang="en-US" sz="1200">
                          <a:effectLst/>
                        </a:rPr>
                        <a:t>( kj/kg)</a:t>
                      </a:r>
                      <a:endParaRPr lang="en-US" sz="1100">
                        <a:effectLst/>
                        <a:latin typeface="Calibri"/>
                        <a:ea typeface="Calibri"/>
                        <a:cs typeface="Arial"/>
                      </a:endParaRPr>
                    </a:p>
                  </a:txBody>
                  <a:tcPr marL="68580" marR="68580" marT="0" marB="0" anchor="b"/>
                </a:tc>
                <a:tc>
                  <a:txBody>
                    <a:bodyPr/>
                    <a:lstStyle/>
                    <a:p>
                      <a:pPr algn="l" rtl="0">
                        <a:lnSpc>
                          <a:spcPct val="115000"/>
                        </a:lnSpc>
                        <a:spcAft>
                          <a:spcPts val="0"/>
                        </a:spcAft>
                      </a:pPr>
                      <a:r>
                        <a:rPr lang="en-US" sz="1200">
                          <a:effectLst/>
                        </a:rPr>
                        <a:t>Q</a:t>
                      </a:r>
                      <a:endParaRPr lang="en-US" sz="1100">
                        <a:effectLst/>
                      </a:endParaRPr>
                    </a:p>
                    <a:p>
                      <a:pPr algn="l" rtl="0">
                        <a:lnSpc>
                          <a:spcPct val="115000"/>
                        </a:lnSpc>
                        <a:spcAft>
                          <a:spcPts val="0"/>
                        </a:spcAft>
                      </a:pPr>
                      <a:r>
                        <a:rPr lang="en-US" sz="1200">
                          <a:effectLst/>
                        </a:rPr>
                        <a:t>(kj/kg)</a:t>
                      </a:r>
                      <a:endParaRPr lang="en-US" sz="1100">
                        <a:effectLst/>
                        <a:latin typeface="Calibri"/>
                        <a:ea typeface="Calibri"/>
                        <a:cs typeface="Arial"/>
                      </a:endParaRPr>
                    </a:p>
                  </a:txBody>
                  <a:tcPr marL="68580" marR="68580" marT="0" marB="0" anchor="b"/>
                </a:tc>
                <a:tc>
                  <a:txBody>
                    <a:bodyPr/>
                    <a:lstStyle/>
                    <a:p>
                      <a:pPr algn="l" rtl="0">
                        <a:lnSpc>
                          <a:spcPct val="115000"/>
                        </a:lnSpc>
                        <a:spcAft>
                          <a:spcPts val="0"/>
                        </a:spcAft>
                      </a:pPr>
                      <a:r>
                        <a:rPr lang="en-US" sz="1200">
                          <a:effectLst/>
                        </a:rPr>
                        <a:t>S</a:t>
                      </a:r>
                      <a:endParaRPr lang="en-US" sz="1100">
                        <a:effectLst/>
                      </a:endParaRPr>
                    </a:p>
                    <a:p>
                      <a:pPr algn="l" rtl="0">
                        <a:lnSpc>
                          <a:spcPct val="115000"/>
                        </a:lnSpc>
                        <a:spcAft>
                          <a:spcPts val="0"/>
                        </a:spcAft>
                      </a:pPr>
                      <a:r>
                        <a:rPr lang="en-US" sz="1200">
                          <a:effectLst/>
                        </a:rPr>
                        <a:t>(kj/kg.k)</a:t>
                      </a:r>
                      <a:endParaRPr lang="en-US" sz="1100">
                        <a:effectLst/>
                        <a:latin typeface="Calibri"/>
                        <a:ea typeface="Calibri"/>
                        <a:cs typeface="Arial"/>
                      </a:endParaRPr>
                    </a:p>
                  </a:txBody>
                  <a:tcPr marL="68580" marR="68580" marT="0" marB="0" anchor="b"/>
                </a:tc>
              </a:tr>
              <a:tr h="180975">
                <a:tc>
                  <a:txBody>
                    <a:bodyPr/>
                    <a:lstStyle/>
                    <a:p>
                      <a:pPr algn="r" rtl="0">
                        <a:lnSpc>
                          <a:spcPct val="115000"/>
                        </a:lnSpc>
                        <a:spcAft>
                          <a:spcPts val="0"/>
                        </a:spcAft>
                      </a:pPr>
                      <a:r>
                        <a:rPr lang="en-US" sz="1200">
                          <a:effectLst/>
                        </a:rPr>
                        <a:t>130</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2746</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52</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1</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2379</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367</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0.729</a:t>
                      </a:r>
                      <a:endParaRPr lang="en-US" sz="1100">
                        <a:effectLst/>
                        <a:latin typeface="Calibri"/>
                        <a:ea typeface="Calibri"/>
                        <a:cs typeface="Arial"/>
                      </a:endParaRPr>
                    </a:p>
                  </a:txBody>
                  <a:tcPr marL="68580" marR="68580" marT="0" marB="0" anchor="b"/>
                </a:tc>
              </a:tr>
              <a:tr h="180975">
                <a:tc>
                  <a:txBody>
                    <a:bodyPr/>
                    <a:lstStyle/>
                    <a:p>
                      <a:pPr algn="r" rtl="0">
                        <a:lnSpc>
                          <a:spcPct val="115000"/>
                        </a:lnSpc>
                        <a:spcAft>
                          <a:spcPts val="0"/>
                        </a:spcAft>
                      </a:pPr>
                      <a:r>
                        <a:rPr lang="en-US" sz="1200">
                          <a:effectLst/>
                        </a:rPr>
                        <a:t>180</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2833</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74</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1</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2320.4</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512.6</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1.0035</a:t>
                      </a:r>
                      <a:endParaRPr lang="en-US" sz="1100">
                        <a:effectLst/>
                        <a:latin typeface="Calibri"/>
                        <a:ea typeface="Calibri"/>
                        <a:cs typeface="Arial"/>
                      </a:endParaRPr>
                    </a:p>
                  </a:txBody>
                  <a:tcPr marL="68580" marR="68580" marT="0" marB="0" anchor="b"/>
                </a:tc>
              </a:tr>
              <a:tr h="180975">
                <a:tc>
                  <a:txBody>
                    <a:bodyPr/>
                    <a:lstStyle/>
                    <a:p>
                      <a:pPr algn="r" rtl="0">
                        <a:lnSpc>
                          <a:spcPct val="115000"/>
                        </a:lnSpc>
                        <a:spcAft>
                          <a:spcPts val="0"/>
                        </a:spcAft>
                      </a:pPr>
                      <a:r>
                        <a:rPr lang="en-US" sz="1200">
                          <a:effectLst/>
                        </a:rPr>
                        <a:t>191</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2855</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76</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1</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2317</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538</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1.027</a:t>
                      </a:r>
                      <a:endParaRPr lang="en-US" sz="1100">
                        <a:effectLst/>
                        <a:latin typeface="Calibri"/>
                        <a:ea typeface="Calibri"/>
                        <a:cs typeface="Arial"/>
                      </a:endParaRPr>
                    </a:p>
                  </a:txBody>
                  <a:tcPr marL="68580" marR="68580" marT="0" marB="0" anchor="b"/>
                </a:tc>
              </a:tr>
              <a:tr h="180975">
                <a:tc>
                  <a:txBody>
                    <a:bodyPr/>
                    <a:lstStyle/>
                    <a:p>
                      <a:pPr algn="r" rtl="0">
                        <a:lnSpc>
                          <a:spcPct val="115000"/>
                        </a:lnSpc>
                        <a:spcAft>
                          <a:spcPts val="0"/>
                        </a:spcAft>
                      </a:pPr>
                      <a:r>
                        <a:rPr lang="en-US" sz="1200">
                          <a:effectLst/>
                        </a:rPr>
                        <a:t>203</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2878</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83</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1</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2300</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578</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1.11</a:t>
                      </a:r>
                      <a:endParaRPr lang="en-US" sz="1100">
                        <a:effectLst/>
                        <a:latin typeface="Calibri"/>
                        <a:ea typeface="Calibri"/>
                        <a:cs typeface="Arial"/>
                      </a:endParaRPr>
                    </a:p>
                  </a:txBody>
                  <a:tcPr marL="68580" marR="68580" marT="0" marB="0" anchor="b"/>
                </a:tc>
              </a:tr>
              <a:tr h="180975">
                <a:tc>
                  <a:txBody>
                    <a:bodyPr/>
                    <a:lstStyle/>
                    <a:p>
                      <a:pPr algn="r" rtl="0">
                        <a:lnSpc>
                          <a:spcPct val="115000"/>
                        </a:lnSpc>
                        <a:spcAft>
                          <a:spcPts val="0"/>
                        </a:spcAft>
                      </a:pPr>
                      <a:r>
                        <a:rPr lang="en-US" sz="1200">
                          <a:effectLst/>
                        </a:rPr>
                        <a:t>210</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2891</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90</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1</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2283.2</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607.8</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1.19</a:t>
                      </a:r>
                      <a:endParaRPr lang="en-US" sz="1100">
                        <a:effectLst/>
                        <a:latin typeface="Calibri"/>
                        <a:ea typeface="Calibri"/>
                        <a:cs typeface="Arial"/>
                      </a:endParaRPr>
                    </a:p>
                  </a:txBody>
                  <a:tcPr marL="68580" marR="68580" marT="0" marB="0" anchor="b"/>
                </a:tc>
              </a:tr>
              <a:tr h="180975">
                <a:tc>
                  <a:txBody>
                    <a:bodyPr/>
                    <a:lstStyle/>
                    <a:p>
                      <a:pPr algn="r" rtl="0">
                        <a:lnSpc>
                          <a:spcPct val="115000"/>
                        </a:lnSpc>
                        <a:spcAft>
                          <a:spcPts val="0"/>
                        </a:spcAft>
                      </a:pPr>
                      <a:r>
                        <a:rPr lang="en-US" sz="1200">
                          <a:effectLst/>
                        </a:rPr>
                        <a:t>220</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2915</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94</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1</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2270.2</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a:effectLst/>
                        </a:rPr>
                        <a:t>644.8</a:t>
                      </a:r>
                      <a:endParaRPr lang="en-US" sz="1100">
                        <a:effectLst/>
                        <a:latin typeface="Calibri"/>
                        <a:ea typeface="Calibri"/>
                        <a:cs typeface="Arial"/>
                      </a:endParaRPr>
                    </a:p>
                  </a:txBody>
                  <a:tcPr marL="68580" marR="68580" marT="0" marB="0" anchor="b"/>
                </a:tc>
                <a:tc>
                  <a:txBody>
                    <a:bodyPr/>
                    <a:lstStyle/>
                    <a:p>
                      <a:pPr algn="r" rtl="0">
                        <a:lnSpc>
                          <a:spcPct val="115000"/>
                        </a:lnSpc>
                        <a:spcAft>
                          <a:spcPts val="0"/>
                        </a:spcAft>
                      </a:pPr>
                      <a:r>
                        <a:rPr lang="en-US" sz="1200" dirty="0">
                          <a:effectLst/>
                        </a:rPr>
                        <a:t>1.238</a:t>
                      </a:r>
                      <a:endParaRPr lang="en-US" sz="1100" dirty="0">
                        <a:effectLst/>
                        <a:latin typeface="Calibri"/>
                        <a:ea typeface="Calibri"/>
                        <a:cs typeface="Arial"/>
                      </a:endParaRPr>
                    </a:p>
                  </a:txBody>
                  <a:tcPr marL="68580" marR="68580" marT="0" marB="0" anchor="b"/>
                </a:tc>
              </a:tr>
            </a:tbl>
          </a:graphicData>
        </a:graphic>
      </p:graphicFrame>
    </p:spTree>
    <p:extLst>
      <p:ext uri="{BB962C8B-B14F-4D97-AF65-F5344CB8AC3E}">
        <p14:creationId xmlns:p14="http://schemas.microsoft.com/office/powerpoint/2010/main" val="40796018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267736"/>
          </a:xfrm>
        </p:spPr>
        <p:txBody>
          <a:bodyPr>
            <a:normAutofit fontScale="90000"/>
          </a:bodyPr>
          <a:lstStyle/>
          <a:p>
            <a:r>
              <a:rPr lang="en-US" dirty="0"/>
              <a:t>Results and calculations</a:t>
            </a:r>
            <a:endParaRPr lang="ar-SA" dirty="0"/>
          </a:p>
        </p:txBody>
      </p:sp>
      <p:graphicFrame>
        <p:nvGraphicFramePr>
          <p:cNvPr id="4" name="Content Placeholder 3"/>
          <p:cNvGraphicFramePr>
            <a:graphicFrameLocks noGrp="1"/>
          </p:cNvGraphicFramePr>
          <p:nvPr>
            <p:ph idx="1"/>
          </p:nvPr>
        </p:nvGraphicFramePr>
        <p:xfrm>
          <a:off x="1725772" y="3237039"/>
          <a:ext cx="5411470" cy="1586805"/>
        </p:xfrm>
        <a:graphic>
          <a:graphicData uri="http://schemas.openxmlformats.org/drawingml/2006/table">
            <a:tbl>
              <a:tblPr rtl="1" firstRow="1" firstCol="1" bandRow="1">
                <a:tableStyleId>{5C22544A-7EE6-4342-B048-85BDC9FD1C3A}</a:tableStyleId>
              </a:tblPr>
              <a:tblGrid>
                <a:gridCol w="772795"/>
                <a:gridCol w="772795"/>
                <a:gridCol w="772795"/>
                <a:gridCol w="772795"/>
                <a:gridCol w="773430"/>
                <a:gridCol w="773430"/>
                <a:gridCol w="773430"/>
              </a:tblGrid>
              <a:tr h="0">
                <a:tc>
                  <a:txBody>
                    <a:bodyPr/>
                    <a:lstStyle/>
                    <a:p>
                      <a:pPr algn="r" rtl="1">
                        <a:lnSpc>
                          <a:spcPct val="115000"/>
                        </a:lnSpc>
                        <a:spcAft>
                          <a:spcPts val="0"/>
                        </a:spcAft>
                        <a:tabLst>
                          <a:tab pos="4636135" algn="l"/>
                          <a:tab pos="5274310" algn="r"/>
                        </a:tabLst>
                      </a:pPr>
                      <a:r>
                        <a:rPr lang="en-US" sz="1200">
                          <a:effectLst/>
                        </a:rPr>
                        <a:t>Wpump</a:t>
                      </a:r>
                      <a:endParaRPr lang="en-US" sz="1100">
                        <a:effectLst/>
                      </a:endParaRPr>
                    </a:p>
                    <a:p>
                      <a:pPr algn="r" rtl="1">
                        <a:lnSpc>
                          <a:spcPct val="115000"/>
                        </a:lnSpc>
                        <a:spcAft>
                          <a:spcPts val="0"/>
                        </a:spcAft>
                        <a:tabLst>
                          <a:tab pos="4636135" algn="l"/>
                          <a:tab pos="5274310" algn="r"/>
                        </a:tabLst>
                      </a:pPr>
                      <a:r>
                        <a:rPr lang="en-US" sz="1200">
                          <a:effectLst/>
                        </a:rPr>
                        <a:t>(kj/kg)</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hout</a:t>
                      </a:r>
                      <a:endParaRPr lang="en-US" sz="1100">
                        <a:effectLst/>
                      </a:endParaRPr>
                    </a:p>
                    <a:p>
                      <a:pPr algn="l" rtl="1">
                        <a:lnSpc>
                          <a:spcPct val="115000"/>
                        </a:lnSpc>
                        <a:spcAft>
                          <a:spcPts val="0"/>
                        </a:spcAft>
                        <a:tabLst>
                          <a:tab pos="4636135" algn="l"/>
                          <a:tab pos="5274310" algn="r"/>
                        </a:tabLst>
                      </a:pPr>
                      <a:r>
                        <a:rPr lang="en-US" sz="1200">
                          <a:effectLst/>
                        </a:rPr>
                        <a:t>(kj/kg)</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     Pout</a:t>
                      </a:r>
                      <a:br>
                        <a:rPr lang="en-US" sz="1200">
                          <a:effectLst/>
                        </a:rPr>
                      </a:br>
                      <a:r>
                        <a:rPr lang="en-US" sz="1200">
                          <a:effectLst/>
                        </a:rPr>
                        <a:t>(bar)</a:t>
                      </a:r>
                      <a:endParaRPr lang="en-US" sz="1100">
                        <a:solidFill>
                          <a:srgbClr val="365F91"/>
                        </a:solidFill>
                        <a:effectLst/>
                        <a:latin typeface="Calibri"/>
                        <a:ea typeface="Calibri"/>
                        <a:cs typeface="Arial"/>
                      </a:endParaRPr>
                    </a:p>
                  </a:txBody>
                  <a:tcPr marL="68580" marR="68580" marT="0" marB="0"/>
                </a:tc>
                <a:tc>
                  <a:txBody>
                    <a:bodyPr/>
                    <a:lstStyle/>
                    <a:p>
                      <a:pPr algn="r" rtl="0">
                        <a:lnSpc>
                          <a:spcPct val="115000"/>
                        </a:lnSpc>
                        <a:spcAft>
                          <a:spcPts val="0"/>
                        </a:spcAft>
                        <a:tabLst>
                          <a:tab pos="4636135" algn="l"/>
                          <a:tab pos="5274310" algn="r"/>
                        </a:tabLst>
                      </a:pPr>
                      <a:r>
                        <a:rPr lang="en-US" sz="1200">
                          <a:effectLst/>
                        </a:rPr>
                        <a:t>    Tout</a:t>
                      </a:r>
                      <a:br>
                        <a:rPr lang="en-US" sz="1200">
                          <a:effectLst/>
                        </a:rPr>
                      </a:br>
                      <a:r>
                        <a:rPr lang="en-US" sz="1200">
                          <a:effectLst/>
                        </a:rPr>
                        <a:t>( c )</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hin</a:t>
                      </a:r>
                      <a:br>
                        <a:rPr lang="en-US" sz="1200">
                          <a:effectLst/>
                        </a:rPr>
                      </a:br>
                      <a:r>
                        <a:rPr lang="en-US" sz="1200">
                          <a:effectLst/>
                        </a:rPr>
                        <a:t>(kj/kg)</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Pin</a:t>
                      </a:r>
                      <a:endParaRPr lang="en-US" sz="1100">
                        <a:effectLst/>
                      </a:endParaRPr>
                    </a:p>
                    <a:p>
                      <a:pPr algn="l" rtl="1">
                        <a:lnSpc>
                          <a:spcPct val="115000"/>
                        </a:lnSpc>
                        <a:spcAft>
                          <a:spcPts val="0"/>
                        </a:spcAft>
                        <a:tabLst>
                          <a:tab pos="4636135" algn="l"/>
                          <a:tab pos="5274310" algn="r"/>
                        </a:tabLst>
                      </a:pPr>
                      <a:r>
                        <a:rPr lang="en-US" sz="1200">
                          <a:effectLst/>
                        </a:rPr>
                        <a:t>(bar)</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Tin</a:t>
                      </a:r>
                      <a:endParaRPr lang="en-US" sz="1100">
                        <a:effectLst/>
                      </a:endParaRPr>
                    </a:p>
                    <a:p>
                      <a:pPr algn="l" rtl="1">
                        <a:lnSpc>
                          <a:spcPct val="115000"/>
                        </a:lnSpc>
                        <a:spcAft>
                          <a:spcPts val="0"/>
                        </a:spcAft>
                        <a:tabLst>
                          <a:tab pos="4636135" algn="l"/>
                          <a:tab pos="5274310" algn="r"/>
                        </a:tabLst>
                      </a:pPr>
                      <a:r>
                        <a:rPr lang="en-US" sz="1200">
                          <a:effectLst/>
                        </a:rPr>
                        <a:t>( c )</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1755</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604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52</a:t>
                      </a:r>
                      <a:endParaRPr lang="en-US" sz="1100">
                        <a:solidFill>
                          <a:srgbClr val="365F9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2379</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1</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52</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1716.4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pPr>
                      <a:r>
                        <a:rPr lang="en-US" sz="1200">
                          <a:effectLst/>
                        </a:rPr>
                        <a:t>604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74</a:t>
                      </a:r>
                      <a:endParaRPr lang="en-US" sz="1100">
                        <a:solidFill>
                          <a:srgbClr val="365F9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2320.4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1</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74</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1713</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pPr>
                      <a:r>
                        <a:rPr lang="en-US" sz="1200">
                          <a:effectLst/>
                        </a:rPr>
                        <a:t>604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76</a:t>
                      </a:r>
                      <a:endParaRPr lang="en-US" sz="1100">
                        <a:solidFill>
                          <a:srgbClr val="365F9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2317</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1</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76</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1696</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pPr>
                      <a:r>
                        <a:rPr lang="en-US" sz="1200">
                          <a:effectLst/>
                        </a:rPr>
                        <a:t>604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83</a:t>
                      </a:r>
                      <a:endParaRPr lang="en-US" sz="1100">
                        <a:solidFill>
                          <a:srgbClr val="365F9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2300</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1</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83</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1679.2</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pPr>
                      <a:r>
                        <a:rPr lang="en-US" sz="1200">
                          <a:effectLst/>
                        </a:rPr>
                        <a:t>604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90</a:t>
                      </a:r>
                      <a:endParaRPr lang="en-US" sz="1100">
                        <a:solidFill>
                          <a:srgbClr val="365F9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2283.2</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1</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90</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1666.2</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pPr>
                      <a:r>
                        <a:rPr lang="en-US" sz="1200">
                          <a:effectLst/>
                        </a:rPr>
                        <a:t>604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94</a:t>
                      </a:r>
                      <a:endParaRPr lang="en-US" sz="1100">
                        <a:solidFill>
                          <a:srgbClr val="365F91"/>
                        </a:solidFill>
                        <a:effectLst/>
                        <a:latin typeface="Calibri"/>
                        <a:ea typeface="Calibri"/>
                        <a:cs typeface="Arial"/>
                      </a:endParaRPr>
                    </a:p>
                  </a:txBody>
                  <a:tcPr marL="68580" marR="68580" marT="0" marB="0"/>
                </a:tc>
                <a:tc>
                  <a:txBody>
                    <a:bodyPr/>
                    <a:lstStyle/>
                    <a:p>
                      <a:pPr algn="r" rtl="1">
                        <a:lnSpc>
                          <a:spcPct val="115000"/>
                        </a:lnSpc>
                        <a:spcAft>
                          <a:spcPts val="0"/>
                        </a:spcAft>
                      </a:pPr>
                      <a:r>
                        <a:rPr lang="en-US" sz="1200">
                          <a:effectLst/>
                        </a:rPr>
                        <a:t>2270.2</a:t>
                      </a:r>
                      <a:endParaRPr lang="en-US" sz="1100">
                        <a:solidFill>
                          <a:srgbClr val="365F91"/>
                        </a:solidFill>
                        <a:effectLst/>
                        <a:latin typeface="Calibri"/>
                        <a:ea typeface="Calibri"/>
                        <a:cs typeface="Arial"/>
                      </a:endParaRPr>
                    </a:p>
                  </a:txBody>
                  <a:tcPr marL="68580" marR="68580" marT="0" marB="0"/>
                </a:tc>
                <a:tc>
                  <a:txBody>
                    <a:bodyPr/>
                    <a:lstStyle/>
                    <a:p>
                      <a:pPr algn="l" rtl="0">
                        <a:lnSpc>
                          <a:spcPct val="115000"/>
                        </a:lnSpc>
                        <a:spcAft>
                          <a:spcPts val="0"/>
                        </a:spcAft>
                        <a:tabLst>
                          <a:tab pos="4636135" algn="l"/>
                          <a:tab pos="5274310" algn="r"/>
                        </a:tabLst>
                      </a:pPr>
                      <a:r>
                        <a:rPr lang="en-US" sz="1200">
                          <a:effectLst/>
                        </a:rPr>
                        <a:t>1</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dirty="0">
                          <a:effectLst/>
                        </a:rPr>
                        <a:t>94</a:t>
                      </a:r>
                      <a:endParaRPr lang="en-US" sz="1100" dirty="0">
                        <a:solidFill>
                          <a:srgbClr val="365F91"/>
                        </a:solidFill>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530873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533400"/>
            <a:ext cx="7024744" cy="762000"/>
          </a:xfrm>
        </p:spPr>
        <p:txBody>
          <a:bodyPr>
            <a:normAutofit/>
          </a:bodyPr>
          <a:lstStyle/>
          <a:p>
            <a:r>
              <a:rPr lang="en-US" dirty="0"/>
              <a:t>Introduction</a:t>
            </a:r>
            <a:endParaRPr lang="ar-SA" dirty="0"/>
          </a:p>
        </p:txBody>
      </p:sp>
      <p:sp>
        <p:nvSpPr>
          <p:cNvPr id="3" name="Content Placeholder 2"/>
          <p:cNvSpPr>
            <a:spLocks noGrp="1"/>
          </p:cNvSpPr>
          <p:nvPr>
            <p:ph idx="1"/>
          </p:nvPr>
        </p:nvSpPr>
        <p:spPr>
          <a:xfrm>
            <a:off x="1043492" y="1371600"/>
            <a:ext cx="6777317" cy="4461029"/>
          </a:xfrm>
        </p:spPr>
        <p:txBody>
          <a:bodyPr>
            <a:normAutofit fontScale="85000" lnSpcReduction="20000"/>
          </a:bodyPr>
          <a:lstStyle/>
          <a:p>
            <a:pPr algn="just"/>
            <a:r>
              <a:rPr lang="en-US" dirty="0"/>
              <a:t>The project is a work of designing a new source of power for generating electricity may be a good alternative to existing sources.... so it is a very high effectiveness, and whether progress is happening on the economic, environmental and service level as well, in addition over 35% of electrical energy demands are generated by steam turbine.</a:t>
            </a:r>
          </a:p>
          <a:p>
            <a:pPr algn="just"/>
            <a:r>
              <a:rPr lang="en-US" dirty="0"/>
              <a:t>The project aims mainly to find an alternative for the production and generation of electricity with a high capacity and effectiveness of more compared to sources other, and also be a source of essential energy less than the economic terms of the costs, and also less damage and contamination of the environment, an environmental hand, in addition to the advancement and progress of society to the best position in all respects, especially technological.</a:t>
            </a:r>
          </a:p>
          <a:p>
            <a:pPr algn="just"/>
            <a:endParaRPr lang="ar-SA" dirty="0"/>
          </a:p>
        </p:txBody>
      </p:sp>
    </p:spTree>
    <p:extLst>
      <p:ext uri="{BB962C8B-B14F-4D97-AF65-F5344CB8AC3E}">
        <p14:creationId xmlns:p14="http://schemas.microsoft.com/office/powerpoint/2010/main" val="26095557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20136"/>
          </a:xfrm>
        </p:spPr>
        <p:txBody>
          <a:bodyPr>
            <a:normAutofit fontScale="90000"/>
          </a:bodyPr>
          <a:lstStyle/>
          <a:p>
            <a:r>
              <a:rPr lang="en-US" dirty="0"/>
              <a:t>Results and calculations</a:t>
            </a:r>
            <a:endParaRPr lang="ar-SA" dirty="0"/>
          </a:p>
        </p:txBody>
      </p:sp>
      <p:graphicFrame>
        <p:nvGraphicFramePr>
          <p:cNvPr id="4" name="Content Placeholder 3"/>
          <p:cNvGraphicFramePr>
            <a:graphicFrameLocks noGrp="1"/>
          </p:cNvGraphicFramePr>
          <p:nvPr>
            <p:ph idx="1"/>
          </p:nvPr>
        </p:nvGraphicFramePr>
        <p:xfrm>
          <a:off x="1725772" y="3065589"/>
          <a:ext cx="5411470" cy="1586805"/>
        </p:xfrm>
        <a:graphic>
          <a:graphicData uri="http://schemas.openxmlformats.org/drawingml/2006/table">
            <a:tbl>
              <a:tblPr rtl="1" firstRow="1" firstCol="1" bandRow="1">
                <a:tableStyleId>{5C22544A-7EE6-4342-B048-85BDC9FD1C3A}</a:tableStyleId>
              </a:tblPr>
              <a:tblGrid>
                <a:gridCol w="772795"/>
                <a:gridCol w="772795"/>
                <a:gridCol w="772795"/>
                <a:gridCol w="772795"/>
                <a:gridCol w="773430"/>
                <a:gridCol w="773430"/>
                <a:gridCol w="773430"/>
              </a:tblGrid>
              <a:tr h="0">
                <a:tc>
                  <a:txBody>
                    <a:bodyPr/>
                    <a:lstStyle/>
                    <a:p>
                      <a:pPr algn="r" rtl="1">
                        <a:lnSpc>
                          <a:spcPct val="115000"/>
                        </a:lnSpc>
                        <a:spcAft>
                          <a:spcPts val="0"/>
                        </a:spcAft>
                        <a:tabLst>
                          <a:tab pos="4636135" algn="l"/>
                          <a:tab pos="5274310" algn="r"/>
                        </a:tabLst>
                      </a:pPr>
                      <a:r>
                        <a:rPr lang="en-US" sz="1200">
                          <a:effectLst/>
                        </a:rPr>
                        <a:t>Wpump</a:t>
                      </a:r>
                      <a:endParaRPr lang="en-US" sz="1100">
                        <a:effectLst/>
                      </a:endParaRPr>
                    </a:p>
                    <a:p>
                      <a:pPr algn="r" rtl="1">
                        <a:lnSpc>
                          <a:spcPct val="115000"/>
                        </a:lnSpc>
                        <a:spcAft>
                          <a:spcPts val="0"/>
                        </a:spcAft>
                        <a:tabLst>
                          <a:tab pos="4636135" algn="l"/>
                          <a:tab pos="5274310" algn="r"/>
                        </a:tabLst>
                      </a:pPr>
                      <a:r>
                        <a:rPr lang="en-US" sz="1200">
                          <a:effectLst/>
                        </a:rPr>
                        <a:t>(kj/kg)</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hout</a:t>
                      </a:r>
                      <a:endParaRPr lang="en-US" sz="1100">
                        <a:effectLst/>
                      </a:endParaRPr>
                    </a:p>
                    <a:p>
                      <a:pPr algn="l" rtl="1">
                        <a:lnSpc>
                          <a:spcPct val="115000"/>
                        </a:lnSpc>
                        <a:spcAft>
                          <a:spcPts val="0"/>
                        </a:spcAft>
                        <a:tabLst>
                          <a:tab pos="4636135" algn="l"/>
                          <a:tab pos="5274310" algn="r"/>
                        </a:tabLst>
                      </a:pPr>
                      <a:r>
                        <a:rPr lang="en-US" sz="1200">
                          <a:effectLst/>
                        </a:rPr>
                        <a:t>(kj/kg)</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     Pout</a:t>
                      </a:r>
                      <a:br>
                        <a:rPr lang="en-US" sz="1200">
                          <a:effectLst/>
                        </a:rPr>
                      </a:br>
                      <a:r>
                        <a:rPr lang="en-US" sz="1200">
                          <a:effectLst/>
                        </a:rPr>
                        <a:t>(bar)</a:t>
                      </a:r>
                      <a:endParaRPr lang="en-US" sz="1100">
                        <a:solidFill>
                          <a:srgbClr val="365F91"/>
                        </a:solidFill>
                        <a:effectLst/>
                        <a:latin typeface="Calibri"/>
                        <a:ea typeface="Calibri"/>
                        <a:cs typeface="Arial"/>
                      </a:endParaRPr>
                    </a:p>
                  </a:txBody>
                  <a:tcPr marL="68580" marR="68580" marT="0" marB="0"/>
                </a:tc>
                <a:tc>
                  <a:txBody>
                    <a:bodyPr/>
                    <a:lstStyle/>
                    <a:p>
                      <a:pPr algn="r" rtl="0">
                        <a:lnSpc>
                          <a:spcPct val="115000"/>
                        </a:lnSpc>
                        <a:spcAft>
                          <a:spcPts val="0"/>
                        </a:spcAft>
                        <a:tabLst>
                          <a:tab pos="4636135" algn="l"/>
                          <a:tab pos="5274310" algn="r"/>
                        </a:tabLst>
                      </a:pPr>
                      <a:r>
                        <a:rPr lang="en-US" sz="1200">
                          <a:effectLst/>
                        </a:rPr>
                        <a:t>    Tout</a:t>
                      </a:r>
                      <a:br>
                        <a:rPr lang="en-US" sz="1200">
                          <a:effectLst/>
                        </a:rPr>
                      </a:br>
                      <a:r>
                        <a:rPr lang="en-US" sz="1200">
                          <a:effectLst/>
                        </a:rPr>
                        <a:t>( c )</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hin</a:t>
                      </a:r>
                      <a:br>
                        <a:rPr lang="en-US" sz="1200">
                          <a:effectLst/>
                        </a:rPr>
                      </a:br>
                      <a:r>
                        <a:rPr lang="en-US" sz="1200">
                          <a:effectLst/>
                        </a:rPr>
                        <a:t>(kj/kg)</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Pin</a:t>
                      </a:r>
                      <a:endParaRPr lang="en-US" sz="1100">
                        <a:effectLst/>
                      </a:endParaRPr>
                    </a:p>
                    <a:p>
                      <a:pPr algn="l" rtl="1">
                        <a:lnSpc>
                          <a:spcPct val="115000"/>
                        </a:lnSpc>
                        <a:spcAft>
                          <a:spcPts val="0"/>
                        </a:spcAft>
                        <a:tabLst>
                          <a:tab pos="4636135" algn="l"/>
                          <a:tab pos="5274310" algn="r"/>
                        </a:tabLst>
                      </a:pPr>
                      <a:r>
                        <a:rPr lang="en-US" sz="1200">
                          <a:effectLst/>
                        </a:rPr>
                        <a:t>(bar)</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Tin</a:t>
                      </a:r>
                      <a:endParaRPr lang="en-US" sz="1100">
                        <a:effectLst/>
                      </a:endParaRPr>
                    </a:p>
                    <a:p>
                      <a:pPr algn="l" rtl="1">
                        <a:lnSpc>
                          <a:spcPct val="115000"/>
                        </a:lnSpc>
                        <a:spcAft>
                          <a:spcPts val="0"/>
                        </a:spcAft>
                        <a:tabLst>
                          <a:tab pos="4636135" algn="l"/>
                          <a:tab pos="5274310" algn="r"/>
                        </a:tabLst>
                      </a:pPr>
                      <a:r>
                        <a:rPr lang="en-US" sz="1200">
                          <a:effectLst/>
                        </a:rPr>
                        <a:t>( c )</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1755</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604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52</a:t>
                      </a:r>
                      <a:endParaRPr lang="en-US" sz="1100">
                        <a:solidFill>
                          <a:srgbClr val="365F9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2379</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1</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52</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1716.4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pPr>
                      <a:r>
                        <a:rPr lang="en-US" sz="1200">
                          <a:effectLst/>
                        </a:rPr>
                        <a:t>604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74</a:t>
                      </a:r>
                      <a:endParaRPr lang="en-US" sz="1100">
                        <a:solidFill>
                          <a:srgbClr val="365F9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2320.4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1</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74</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1713</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pPr>
                      <a:r>
                        <a:rPr lang="en-US" sz="1200">
                          <a:effectLst/>
                        </a:rPr>
                        <a:t>604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76</a:t>
                      </a:r>
                      <a:endParaRPr lang="en-US" sz="1100">
                        <a:solidFill>
                          <a:srgbClr val="365F9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2317</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1</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76</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1696</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pPr>
                      <a:r>
                        <a:rPr lang="en-US" sz="1200">
                          <a:effectLst/>
                        </a:rPr>
                        <a:t>604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83</a:t>
                      </a:r>
                      <a:endParaRPr lang="en-US" sz="1100">
                        <a:solidFill>
                          <a:srgbClr val="365F9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2300</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1</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83</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1679.2</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pPr>
                      <a:r>
                        <a:rPr lang="en-US" sz="1200">
                          <a:effectLst/>
                        </a:rPr>
                        <a:t>604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90</a:t>
                      </a:r>
                      <a:endParaRPr lang="en-US" sz="1100">
                        <a:solidFill>
                          <a:srgbClr val="365F9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2283.2</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1</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90</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1666.2</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pPr>
                      <a:r>
                        <a:rPr lang="en-US" sz="1200">
                          <a:effectLst/>
                        </a:rPr>
                        <a:t>604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94</a:t>
                      </a:r>
                      <a:endParaRPr lang="en-US" sz="1100">
                        <a:solidFill>
                          <a:srgbClr val="365F91"/>
                        </a:solidFill>
                        <a:effectLst/>
                        <a:latin typeface="Calibri"/>
                        <a:ea typeface="Calibri"/>
                        <a:cs typeface="Arial"/>
                      </a:endParaRPr>
                    </a:p>
                  </a:txBody>
                  <a:tcPr marL="68580" marR="68580" marT="0" marB="0"/>
                </a:tc>
                <a:tc>
                  <a:txBody>
                    <a:bodyPr/>
                    <a:lstStyle/>
                    <a:p>
                      <a:pPr algn="r" rtl="1">
                        <a:lnSpc>
                          <a:spcPct val="115000"/>
                        </a:lnSpc>
                        <a:spcAft>
                          <a:spcPts val="0"/>
                        </a:spcAft>
                      </a:pPr>
                      <a:r>
                        <a:rPr lang="en-US" sz="1200">
                          <a:effectLst/>
                        </a:rPr>
                        <a:t>2270.2</a:t>
                      </a:r>
                      <a:endParaRPr lang="en-US" sz="1100">
                        <a:solidFill>
                          <a:srgbClr val="365F91"/>
                        </a:solidFill>
                        <a:effectLst/>
                        <a:latin typeface="Calibri"/>
                        <a:ea typeface="Calibri"/>
                        <a:cs typeface="Arial"/>
                      </a:endParaRPr>
                    </a:p>
                  </a:txBody>
                  <a:tcPr marL="68580" marR="68580" marT="0" marB="0"/>
                </a:tc>
                <a:tc>
                  <a:txBody>
                    <a:bodyPr/>
                    <a:lstStyle/>
                    <a:p>
                      <a:pPr algn="l" rtl="0">
                        <a:lnSpc>
                          <a:spcPct val="115000"/>
                        </a:lnSpc>
                        <a:spcAft>
                          <a:spcPts val="0"/>
                        </a:spcAft>
                        <a:tabLst>
                          <a:tab pos="4636135" algn="l"/>
                          <a:tab pos="5274310" algn="r"/>
                        </a:tabLst>
                      </a:pPr>
                      <a:r>
                        <a:rPr lang="en-US" sz="1200">
                          <a:effectLst/>
                        </a:rPr>
                        <a:t>1</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dirty="0">
                          <a:effectLst/>
                        </a:rPr>
                        <a:t>94</a:t>
                      </a:r>
                      <a:endParaRPr lang="en-US" sz="1100" dirty="0">
                        <a:solidFill>
                          <a:srgbClr val="365F91"/>
                        </a:solidFill>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39280990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48736"/>
          </a:xfrm>
        </p:spPr>
        <p:txBody>
          <a:bodyPr>
            <a:normAutofit fontScale="90000"/>
          </a:bodyPr>
          <a:lstStyle/>
          <a:p>
            <a:r>
              <a:rPr lang="en-US" dirty="0"/>
              <a:t>Results and calculations</a:t>
            </a:r>
            <a:endParaRPr lang="ar-SA" dirty="0"/>
          </a:p>
        </p:txBody>
      </p:sp>
      <p:graphicFrame>
        <p:nvGraphicFramePr>
          <p:cNvPr id="4" name="Content Placeholder 3"/>
          <p:cNvGraphicFramePr>
            <a:graphicFrameLocks noGrp="1"/>
          </p:cNvGraphicFramePr>
          <p:nvPr>
            <p:ph idx="1"/>
          </p:nvPr>
        </p:nvGraphicFramePr>
        <p:xfrm>
          <a:off x="1725772" y="3237039"/>
          <a:ext cx="5411470" cy="1586805"/>
        </p:xfrm>
        <a:graphic>
          <a:graphicData uri="http://schemas.openxmlformats.org/drawingml/2006/table">
            <a:tbl>
              <a:tblPr rtl="1" firstRow="1" firstCol="1" bandRow="1">
                <a:tableStyleId>{5C22544A-7EE6-4342-B048-85BDC9FD1C3A}</a:tableStyleId>
              </a:tblPr>
              <a:tblGrid>
                <a:gridCol w="772795"/>
                <a:gridCol w="772795"/>
                <a:gridCol w="772795"/>
                <a:gridCol w="772795"/>
                <a:gridCol w="773430"/>
                <a:gridCol w="773430"/>
                <a:gridCol w="773430"/>
              </a:tblGrid>
              <a:tr h="0">
                <a:tc>
                  <a:txBody>
                    <a:bodyPr/>
                    <a:lstStyle/>
                    <a:p>
                      <a:pPr algn="l" rtl="1">
                        <a:lnSpc>
                          <a:spcPct val="115000"/>
                        </a:lnSpc>
                        <a:spcAft>
                          <a:spcPts val="0"/>
                        </a:spcAft>
                        <a:tabLst>
                          <a:tab pos="4636135" algn="l"/>
                          <a:tab pos="5274310" algn="r"/>
                        </a:tabLst>
                      </a:pPr>
                      <a:r>
                        <a:rPr lang="en-US" sz="1200">
                          <a:effectLst/>
                        </a:rPr>
                        <a:t>Q</a:t>
                      </a:r>
                      <a:endParaRPr lang="en-US" sz="1100">
                        <a:effectLst/>
                      </a:endParaRPr>
                    </a:p>
                    <a:p>
                      <a:pPr algn="l" rtl="1">
                        <a:lnSpc>
                          <a:spcPct val="115000"/>
                        </a:lnSpc>
                        <a:spcAft>
                          <a:spcPts val="0"/>
                        </a:spcAft>
                        <a:tabLst>
                          <a:tab pos="4636135" algn="l"/>
                          <a:tab pos="5274310" algn="r"/>
                        </a:tabLst>
                      </a:pPr>
                      <a:r>
                        <a:rPr lang="en-US" sz="1200">
                          <a:effectLst/>
                        </a:rPr>
                        <a:t>(kj/kg)</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hout</a:t>
                      </a:r>
                      <a:endParaRPr lang="en-US" sz="1100">
                        <a:effectLst/>
                      </a:endParaRPr>
                    </a:p>
                    <a:p>
                      <a:pPr algn="l" rtl="1">
                        <a:lnSpc>
                          <a:spcPct val="115000"/>
                        </a:lnSpc>
                        <a:spcAft>
                          <a:spcPts val="0"/>
                        </a:spcAft>
                        <a:tabLst>
                          <a:tab pos="4636135" algn="l"/>
                          <a:tab pos="5274310" algn="r"/>
                        </a:tabLst>
                      </a:pPr>
                      <a:r>
                        <a:rPr lang="en-US" sz="1200">
                          <a:effectLst/>
                        </a:rPr>
                        <a:t>(kj/kg)</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Pout</a:t>
                      </a:r>
                      <a:endParaRPr lang="en-US" sz="1100">
                        <a:effectLst/>
                      </a:endParaRPr>
                    </a:p>
                    <a:p>
                      <a:pPr algn="l" rtl="1">
                        <a:lnSpc>
                          <a:spcPct val="115000"/>
                        </a:lnSpc>
                        <a:spcAft>
                          <a:spcPts val="0"/>
                        </a:spcAft>
                        <a:tabLst>
                          <a:tab pos="4636135" algn="l"/>
                          <a:tab pos="5274310" algn="r"/>
                        </a:tabLst>
                      </a:pPr>
                      <a:r>
                        <a:rPr lang="en-US" sz="1200">
                          <a:effectLst/>
                        </a:rPr>
                        <a:t>(bar)</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Tout</a:t>
                      </a:r>
                      <a:endParaRPr lang="en-US" sz="1100">
                        <a:effectLst/>
                      </a:endParaRPr>
                    </a:p>
                    <a:p>
                      <a:pPr algn="l" rtl="1">
                        <a:lnSpc>
                          <a:spcPct val="115000"/>
                        </a:lnSpc>
                        <a:spcAft>
                          <a:spcPts val="0"/>
                        </a:spcAft>
                        <a:tabLst>
                          <a:tab pos="4636135" algn="l"/>
                          <a:tab pos="5274310" algn="r"/>
                        </a:tabLst>
                      </a:pPr>
                      <a:r>
                        <a:rPr lang="en-US" sz="1200">
                          <a:effectLst/>
                        </a:rPr>
                        <a:t>( c )</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Pin</a:t>
                      </a:r>
                      <a:endParaRPr lang="en-US" sz="1100">
                        <a:effectLst/>
                      </a:endParaRPr>
                    </a:p>
                    <a:p>
                      <a:pPr algn="l" rtl="1">
                        <a:lnSpc>
                          <a:spcPct val="115000"/>
                        </a:lnSpc>
                        <a:spcAft>
                          <a:spcPts val="0"/>
                        </a:spcAft>
                        <a:tabLst>
                          <a:tab pos="4636135" algn="l"/>
                          <a:tab pos="5274310" algn="r"/>
                        </a:tabLst>
                      </a:pPr>
                      <a:r>
                        <a:rPr lang="en-US" sz="1200">
                          <a:effectLst/>
                        </a:rPr>
                        <a:t>(bar)</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Tin</a:t>
                      </a:r>
                      <a:endParaRPr lang="en-US" sz="1100">
                        <a:effectLst/>
                      </a:endParaRPr>
                    </a:p>
                    <a:p>
                      <a:pPr algn="l" rtl="1">
                        <a:lnSpc>
                          <a:spcPct val="115000"/>
                        </a:lnSpc>
                        <a:spcAft>
                          <a:spcPts val="0"/>
                        </a:spcAft>
                        <a:tabLst>
                          <a:tab pos="4636135" algn="l"/>
                          <a:tab pos="5274310" algn="r"/>
                        </a:tabLst>
                      </a:pPr>
                      <a:r>
                        <a:rPr lang="en-US" sz="1200">
                          <a:effectLst/>
                        </a:rPr>
                        <a:t>( c )</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hin</a:t>
                      </a:r>
                      <a:endParaRPr lang="en-US" sz="1100">
                        <a:effectLst/>
                      </a:endParaRPr>
                    </a:p>
                    <a:p>
                      <a:pPr algn="l" rtl="1">
                        <a:lnSpc>
                          <a:spcPct val="115000"/>
                        </a:lnSpc>
                        <a:spcAft>
                          <a:spcPts val="0"/>
                        </a:spcAft>
                        <a:tabLst>
                          <a:tab pos="4636135" algn="l"/>
                          <a:tab pos="5274310" algn="r"/>
                        </a:tabLst>
                      </a:pPr>
                      <a:r>
                        <a:rPr lang="en-US" sz="1200">
                          <a:effectLst/>
                        </a:rPr>
                        <a:t>(kj/kg)</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2154.62</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2758.62</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1</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145</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52</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604</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2258</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2862</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1.5</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192</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74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604</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2276.76</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2880.75</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2</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207</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76</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604</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2303.74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2907.74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2.5</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220</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83</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604</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2327</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2931</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3</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234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96</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604</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2362</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2966</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3.5</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251</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94</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dirty="0">
                          <a:effectLst/>
                        </a:rPr>
                        <a:t>604</a:t>
                      </a:r>
                      <a:endParaRPr lang="en-US" sz="1100" dirty="0">
                        <a:solidFill>
                          <a:srgbClr val="365F91"/>
                        </a:solidFill>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30048680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62000"/>
            <a:ext cx="7024744" cy="990600"/>
          </a:xfrm>
        </p:spPr>
        <p:txBody>
          <a:bodyPr/>
          <a:lstStyle/>
          <a:p>
            <a:r>
              <a:rPr lang="en-US" dirty="0"/>
              <a:t>Results and calculations</a:t>
            </a:r>
            <a:endParaRPr lang="ar-SA" dirty="0"/>
          </a:p>
        </p:txBody>
      </p:sp>
      <p:graphicFrame>
        <p:nvGraphicFramePr>
          <p:cNvPr id="4" name="Table 3"/>
          <p:cNvGraphicFramePr>
            <a:graphicFrameLocks noGrp="1"/>
          </p:cNvGraphicFramePr>
          <p:nvPr/>
        </p:nvGraphicFramePr>
        <p:xfrm>
          <a:off x="1725772" y="3342195"/>
          <a:ext cx="5411470" cy="1376493"/>
        </p:xfrm>
        <a:graphic>
          <a:graphicData uri="http://schemas.openxmlformats.org/drawingml/2006/table">
            <a:tbl>
              <a:tblPr rtl="1" firstRow="1" firstCol="1" bandRow="1">
                <a:tableStyleId>{5C22544A-7EE6-4342-B048-85BDC9FD1C3A}</a:tableStyleId>
              </a:tblPr>
              <a:tblGrid>
                <a:gridCol w="2705735"/>
                <a:gridCol w="2705735"/>
              </a:tblGrid>
              <a:tr h="0">
                <a:tc>
                  <a:txBody>
                    <a:bodyPr/>
                    <a:lstStyle/>
                    <a:p>
                      <a:pPr algn="l" rtl="1">
                        <a:lnSpc>
                          <a:spcPct val="115000"/>
                        </a:lnSpc>
                        <a:spcAft>
                          <a:spcPts val="0"/>
                        </a:spcAft>
                        <a:tabLst>
                          <a:tab pos="4636135" algn="l"/>
                          <a:tab pos="5274310" algn="r"/>
                        </a:tabLst>
                      </a:pPr>
                      <a:r>
                        <a:rPr lang="en-US" sz="1200">
                          <a:effectLst/>
                        </a:rPr>
                        <a:t>Efficiency %</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Pressure</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82.9 </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1</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83.6 </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1.5</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83.8 </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2</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47.9</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2.5</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73.8</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a:effectLst/>
                        </a:rPr>
                        <a:t>3</a:t>
                      </a:r>
                      <a:endParaRPr lang="en-US" sz="1100">
                        <a:solidFill>
                          <a:srgbClr val="365F91"/>
                        </a:solidFill>
                        <a:effectLst/>
                        <a:latin typeface="Calibri"/>
                        <a:ea typeface="Calibri"/>
                        <a:cs typeface="Arial"/>
                      </a:endParaRPr>
                    </a:p>
                  </a:txBody>
                  <a:tcPr marL="68580" marR="68580" marT="0" marB="0"/>
                </a:tc>
              </a:tr>
              <a:tr h="0">
                <a:tc>
                  <a:txBody>
                    <a:bodyPr/>
                    <a:lstStyle/>
                    <a:p>
                      <a:pPr algn="l" rtl="1">
                        <a:lnSpc>
                          <a:spcPct val="115000"/>
                        </a:lnSpc>
                        <a:spcAft>
                          <a:spcPts val="0"/>
                        </a:spcAft>
                        <a:tabLst>
                          <a:tab pos="4636135" algn="l"/>
                          <a:tab pos="5274310" algn="r"/>
                        </a:tabLst>
                      </a:pPr>
                      <a:r>
                        <a:rPr lang="en-US" sz="1200">
                          <a:effectLst/>
                        </a:rPr>
                        <a:t>72.7</a:t>
                      </a:r>
                      <a:endParaRPr lang="en-US" sz="1100">
                        <a:solidFill>
                          <a:srgbClr val="365F91"/>
                        </a:solidFill>
                        <a:effectLst/>
                        <a:latin typeface="Calibri"/>
                        <a:ea typeface="Calibri"/>
                        <a:cs typeface="Arial"/>
                      </a:endParaRPr>
                    </a:p>
                  </a:txBody>
                  <a:tcPr marL="68580" marR="68580" marT="0" marB="0"/>
                </a:tc>
                <a:tc>
                  <a:txBody>
                    <a:bodyPr/>
                    <a:lstStyle/>
                    <a:p>
                      <a:pPr algn="l" rtl="1">
                        <a:lnSpc>
                          <a:spcPct val="115000"/>
                        </a:lnSpc>
                        <a:spcAft>
                          <a:spcPts val="0"/>
                        </a:spcAft>
                        <a:tabLst>
                          <a:tab pos="4636135" algn="l"/>
                          <a:tab pos="5274310" algn="r"/>
                        </a:tabLst>
                      </a:pPr>
                      <a:r>
                        <a:rPr lang="en-US" sz="1200" dirty="0">
                          <a:effectLst/>
                        </a:rPr>
                        <a:t>3.5</a:t>
                      </a:r>
                      <a:endParaRPr lang="en-US" sz="1100" dirty="0">
                        <a:solidFill>
                          <a:srgbClr val="365F91"/>
                        </a:solidFill>
                        <a:effectLst/>
                        <a:latin typeface="Calibri"/>
                        <a:ea typeface="Calibri"/>
                        <a:cs typeface="Arial"/>
                      </a:endParaRPr>
                    </a:p>
                  </a:txBody>
                  <a:tcPr marL="68580" marR="68580" marT="0" marB="0"/>
                </a:tc>
              </a:tr>
            </a:tbl>
          </a:graphicData>
        </a:graphic>
      </p:graphicFrame>
      <p:sp>
        <p:nvSpPr>
          <p:cNvPr id="5" name="Content Placeholder 4"/>
          <p:cNvSpPr>
            <a:spLocks noGrp="1"/>
          </p:cNvSpPr>
          <p:nvPr>
            <p:ph idx="1"/>
          </p:nvPr>
        </p:nvSpPr>
        <p:spPr/>
        <p:txBody>
          <a:bodyPr/>
          <a:lstStyle/>
          <a:p>
            <a:endParaRPr lang="ar-SA"/>
          </a:p>
        </p:txBody>
      </p:sp>
    </p:spTree>
    <p:extLst>
      <p:ext uri="{BB962C8B-B14F-4D97-AF65-F5344CB8AC3E}">
        <p14:creationId xmlns:p14="http://schemas.microsoft.com/office/powerpoint/2010/main" val="1218472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and calculations</a:t>
            </a:r>
            <a:endParaRPr lang="ar-SA"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39212" y="2700472"/>
            <a:ext cx="4584589" cy="2755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5038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533400"/>
            <a:ext cx="7024744" cy="838200"/>
          </a:xfrm>
        </p:spPr>
        <p:txBody>
          <a:bodyPr>
            <a:normAutofit/>
          </a:bodyPr>
          <a:lstStyle/>
          <a:p>
            <a:r>
              <a:rPr lang="en-US" dirty="0"/>
              <a:t>Introduction</a:t>
            </a:r>
            <a:endParaRPr lang="ar-SA" dirty="0"/>
          </a:p>
        </p:txBody>
      </p:sp>
      <p:sp>
        <p:nvSpPr>
          <p:cNvPr id="3" name="Content Placeholder 2"/>
          <p:cNvSpPr>
            <a:spLocks noGrp="1"/>
          </p:cNvSpPr>
          <p:nvPr>
            <p:ph idx="1"/>
          </p:nvPr>
        </p:nvSpPr>
        <p:spPr>
          <a:xfrm>
            <a:off x="1043492" y="1371600"/>
            <a:ext cx="6777317" cy="4461029"/>
          </a:xfrm>
        </p:spPr>
        <p:txBody>
          <a:bodyPr>
            <a:normAutofit fontScale="85000" lnSpcReduction="10000"/>
          </a:bodyPr>
          <a:lstStyle/>
          <a:p>
            <a:pPr algn="just"/>
            <a:r>
              <a:rPr lang="en-US" dirty="0"/>
              <a:t>.Through this project will be to work on a limited model of size and space, the project would accept a small and limited equipment enough to work this model and also limited in size and shape input .. This whole in order to study the project and the study of what will be the results achieved through the work.. Will the results match what is status and its preparation, where Tank will be limited to a small-sized pump and boiler and turbine of limited size and the capacitor, to meet the request Model, And then compare the results with what has to prepare for it, and if the success of this project is starting to apply to a wider extent, so as to include the areas of equipment and more and bigger, always to reach the desired goal.</a:t>
            </a:r>
            <a:endParaRPr lang="ar-SA" dirty="0"/>
          </a:p>
        </p:txBody>
      </p:sp>
    </p:spTree>
    <p:extLst>
      <p:ext uri="{BB962C8B-B14F-4D97-AF65-F5344CB8AC3E}">
        <p14:creationId xmlns:p14="http://schemas.microsoft.com/office/powerpoint/2010/main" val="2789479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52400"/>
            <a:ext cx="7024744" cy="838200"/>
          </a:xfrm>
        </p:spPr>
        <p:txBody>
          <a:bodyPr/>
          <a:lstStyle/>
          <a:p>
            <a:r>
              <a:rPr lang="en-US" dirty="0"/>
              <a:t>Introduction</a:t>
            </a:r>
            <a:endParaRPr lang="ar-SA" dirty="0"/>
          </a:p>
        </p:txBody>
      </p:sp>
      <p:sp>
        <p:nvSpPr>
          <p:cNvPr id="3" name="Content Placeholder 2"/>
          <p:cNvSpPr>
            <a:spLocks noGrp="1"/>
          </p:cNvSpPr>
          <p:nvPr>
            <p:ph idx="1"/>
          </p:nvPr>
        </p:nvSpPr>
        <p:spPr>
          <a:xfrm>
            <a:off x="1043492" y="1143000"/>
            <a:ext cx="6777317" cy="4689629"/>
          </a:xfrm>
        </p:spPr>
        <p:txBody>
          <a:bodyPr>
            <a:normAutofit fontScale="70000" lnSpcReduction="20000"/>
          </a:bodyPr>
          <a:lstStyle/>
          <a:p>
            <a:pPr algn="just"/>
            <a:r>
              <a:rPr lang="en-US" dirty="0"/>
              <a:t>As one of the main and fundamental objectives involved in the work on the project, is to focus on Target category of the project that will benefit or to be used for the project and will return them of the benefits, the project will work on all delusional levels to be very effective and try to reduce the faults problems that were suffering including current generator, The most important point of an economic sense, one of the cornerstones of the project , which has been focused on since the beginning of the project The project will work to reduce costs compared to existing generators, through the control of input costs where the project will be input with less cost compared to those generators, Also in terms of maintenance costs would be not expensive, also costs the user will be much less, Also the environmental aspect, which is also considered one of the very important aspects in terms of the safety of the environment and that have a significant impact on the population, where the project will reduce pollution of the environment and this will have a role in reducing the chronic diseases that are caused by a head of environmental pollution and the resulting residue, In addition there will be a project and use </a:t>
            </a:r>
            <a:endParaRPr lang="ar-SA" dirty="0"/>
          </a:p>
        </p:txBody>
      </p:sp>
    </p:spTree>
    <p:extLst>
      <p:ext uri="{BB962C8B-B14F-4D97-AF65-F5344CB8AC3E}">
        <p14:creationId xmlns:p14="http://schemas.microsoft.com/office/powerpoint/2010/main" val="86208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381000"/>
            <a:ext cx="7024744" cy="685800"/>
          </a:xfrm>
        </p:spPr>
        <p:txBody>
          <a:bodyPr>
            <a:normAutofit fontScale="90000"/>
          </a:bodyPr>
          <a:lstStyle/>
          <a:p>
            <a:r>
              <a:rPr lang="en-US" dirty="0"/>
              <a:t>Methodology</a:t>
            </a:r>
            <a:endParaRPr lang="ar-SA" dirty="0"/>
          </a:p>
        </p:txBody>
      </p:sp>
      <p:sp>
        <p:nvSpPr>
          <p:cNvPr id="3" name="Content Placeholder 2"/>
          <p:cNvSpPr>
            <a:spLocks noGrp="1"/>
          </p:cNvSpPr>
          <p:nvPr>
            <p:ph idx="1"/>
          </p:nvPr>
        </p:nvSpPr>
        <p:spPr>
          <a:xfrm>
            <a:off x="1043492" y="1219200"/>
            <a:ext cx="6777317" cy="4613429"/>
          </a:xfrm>
        </p:spPr>
        <p:txBody>
          <a:bodyPr>
            <a:normAutofit fontScale="77500" lnSpcReduction="20000"/>
          </a:bodyPr>
          <a:lstStyle/>
          <a:p>
            <a:pPr algn="just"/>
            <a:r>
              <a:rPr lang="en-US" dirty="0"/>
              <a:t>Unlike gas turbine and reciprocating engine CHP systems where heat is a byproduct of power generation, steam turbines normally generate electricity as a byproduct of heat (steam) generation. A steam turbine is captive to a separate heat source and does not directly convert fuel to electric energy. The energy is transferred from the boiler to the turbine through high pressure steam that in turn powers the turbine and generator. This separation of functions enables steam turbines to operate with an enormous variety of fuels, varying clean natural gas to solid waste, including all types of coal, wood, wood waste, and agricultural byproducts (sugar cane biogases, fruit pits and rice hulls). In CHP applications, steam at lower pressure is extracted from the steam turbine and used directly in a process or for district heating, or it can be converted to other forms of thermal energy including hot or chilled water.</a:t>
            </a:r>
            <a:endParaRPr lang="ar-SA" dirty="0"/>
          </a:p>
        </p:txBody>
      </p:sp>
    </p:spTree>
    <p:extLst>
      <p:ext uri="{BB962C8B-B14F-4D97-AF65-F5344CB8AC3E}">
        <p14:creationId xmlns:p14="http://schemas.microsoft.com/office/powerpoint/2010/main" val="3445648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457200"/>
            <a:ext cx="7024744" cy="838200"/>
          </a:xfrm>
        </p:spPr>
        <p:txBody>
          <a:bodyPr/>
          <a:lstStyle/>
          <a:p>
            <a:r>
              <a:rPr lang="en-US" dirty="0"/>
              <a:t>Methodology</a:t>
            </a:r>
            <a:endParaRPr lang="ar-SA" dirty="0"/>
          </a:p>
        </p:txBody>
      </p:sp>
      <p:sp>
        <p:nvSpPr>
          <p:cNvPr id="3" name="Content Placeholder 2"/>
          <p:cNvSpPr>
            <a:spLocks noGrp="1"/>
          </p:cNvSpPr>
          <p:nvPr>
            <p:ph idx="1"/>
          </p:nvPr>
        </p:nvSpPr>
        <p:spPr>
          <a:xfrm>
            <a:off x="1043492" y="1371600"/>
            <a:ext cx="6777317" cy="4461029"/>
          </a:xfrm>
        </p:spPr>
        <p:txBody>
          <a:bodyPr>
            <a:normAutofit lnSpcReduction="10000"/>
          </a:bodyPr>
          <a:lstStyle/>
          <a:p>
            <a:pPr algn="l"/>
            <a:r>
              <a:rPr lang="en-US" dirty="0"/>
              <a:t>Main components  :</a:t>
            </a:r>
          </a:p>
          <a:p>
            <a:pPr algn="l"/>
            <a:r>
              <a:rPr lang="en-US" dirty="0"/>
              <a:t>2.1-steam turbine Generator</a:t>
            </a:r>
          </a:p>
          <a:p>
            <a:pPr algn="l"/>
            <a:r>
              <a:rPr lang="en-US" dirty="0"/>
              <a:t>2.2- heat exchanger</a:t>
            </a:r>
          </a:p>
          <a:p>
            <a:pPr algn="l"/>
            <a:r>
              <a:rPr lang="en-US" dirty="0"/>
              <a:t>2.3- pump </a:t>
            </a:r>
          </a:p>
          <a:p>
            <a:pPr algn="l"/>
            <a:r>
              <a:rPr lang="en-US" dirty="0"/>
              <a:t>2.4-boiler</a:t>
            </a:r>
          </a:p>
          <a:p>
            <a:pPr algn="l"/>
            <a:r>
              <a:rPr lang="en-US" dirty="0"/>
              <a:t>2.5- connections</a:t>
            </a:r>
          </a:p>
          <a:p>
            <a:pPr algn="l"/>
            <a:r>
              <a:rPr lang="en-US" dirty="0"/>
              <a:t>2.6-pressur gauges</a:t>
            </a:r>
          </a:p>
          <a:p>
            <a:pPr algn="l"/>
            <a:r>
              <a:rPr lang="en-US" dirty="0"/>
              <a:t>2.7- thermo meter</a:t>
            </a:r>
          </a:p>
          <a:p>
            <a:pPr algn="l"/>
            <a:r>
              <a:rPr lang="en-US" dirty="0"/>
              <a:t>2.8- safety , manual control valves</a:t>
            </a:r>
          </a:p>
          <a:p>
            <a:pPr algn="l"/>
            <a:r>
              <a:rPr lang="en-US" dirty="0"/>
              <a:t>2.9-cupper tubes</a:t>
            </a:r>
          </a:p>
          <a:p>
            <a:pPr algn="l"/>
            <a:r>
              <a:rPr lang="en-US" dirty="0"/>
              <a:t>2.10- insulation materials</a:t>
            </a:r>
          </a:p>
          <a:p>
            <a:pPr algn="l"/>
            <a:endParaRPr lang="ar-SA" dirty="0"/>
          </a:p>
        </p:txBody>
      </p:sp>
    </p:spTree>
    <p:extLst>
      <p:ext uri="{BB962C8B-B14F-4D97-AF65-F5344CB8AC3E}">
        <p14:creationId xmlns:p14="http://schemas.microsoft.com/office/powerpoint/2010/main" val="17855265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457200"/>
            <a:ext cx="7024744" cy="762000"/>
          </a:xfrm>
        </p:spPr>
        <p:txBody>
          <a:bodyPr/>
          <a:lstStyle/>
          <a:p>
            <a:r>
              <a:rPr lang="en-US" dirty="0"/>
              <a:t>Methodology</a:t>
            </a:r>
            <a:endParaRPr lang="ar-SA" dirty="0"/>
          </a:p>
        </p:txBody>
      </p:sp>
      <p:sp>
        <p:nvSpPr>
          <p:cNvPr id="3" name="Content Placeholder 2"/>
          <p:cNvSpPr>
            <a:spLocks noGrp="1"/>
          </p:cNvSpPr>
          <p:nvPr>
            <p:ph idx="1"/>
          </p:nvPr>
        </p:nvSpPr>
        <p:spPr>
          <a:xfrm>
            <a:off x="1043492" y="1371600"/>
            <a:ext cx="6777317" cy="4461029"/>
          </a:xfrm>
        </p:spPr>
        <p:txBody>
          <a:bodyPr>
            <a:normAutofit lnSpcReduction="10000"/>
          </a:bodyPr>
          <a:lstStyle/>
          <a:p>
            <a:pPr algn="ctr"/>
            <a:r>
              <a:rPr lang="en-US" dirty="0"/>
              <a:t>2.1-steam turbine Generator</a:t>
            </a:r>
          </a:p>
          <a:p>
            <a:pPr algn="just"/>
            <a:r>
              <a:rPr lang="en-US" dirty="0"/>
              <a:t>Theoretical information and specification: </a:t>
            </a:r>
          </a:p>
          <a:p>
            <a:pPr algn="just"/>
            <a:r>
              <a:rPr lang="en-US" dirty="0"/>
              <a:t>Modeled from the very popular TS-315 steam turbine. This design incorporates an effective, high powered motor being used as a DC electrical generator producing 6 volts with as little as 10 psi, and a max output of 12 volts running the turbine at around 25,000rpm (20 psi). With as little as 15psi, it easily lights up 6+ LED's without any trouble, just to give an idea of its abilities.</a:t>
            </a:r>
          </a:p>
          <a:p>
            <a:pPr algn="just"/>
            <a:endParaRPr lang="ar-SA" dirty="0"/>
          </a:p>
        </p:txBody>
      </p:sp>
    </p:spTree>
    <p:extLst>
      <p:ext uri="{BB962C8B-B14F-4D97-AF65-F5344CB8AC3E}">
        <p14:creationId xmlns:p14="http://schemas.microsoft.com/office/powerpoint/2010/main" val="582291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381000"/>
            <a:ext cx="7024744" cy="609600"/>
          </a:xfrm>
        </p:spPr>
        <p:txBody>
          <a:bodyPr>
            <a:normAutofit fontScale="90000"/>
          </a:bodyPr>
          <a:lstStyle/>
          <a:p>
            <a:r>
              <a:rPr lang="en-US" dirty="0"/>
              <a:t>Methodology</a:t>
            </a:r>
            <a:endParaRPr lang="ar-SA" dirty="0"/>
          </a:p>
        </p:txBody>
      </p:sp>
      <p:sp>
        <p:nvSpPr>
          <p:cNvPr id="3" name="Content Placeholder 2"/>
          <p:cNvSpPr>
            <a:spLocks noGrp="1"/>
          </p:cNvSpPr>
          <p:nvPr>
            <p:ph idx="1"/>
          </p:nvPr>
        </p:nvSpPr>
        <p:spPr>
          <a:xfrm>
            <a:off x="1043492" y="1066800"/>
            <a:ext cx="6777317" cy="4765829"/>
          </a:xfrm>
        </p:spPr>
        <p:txBody>
          <a:bodyPr>
            <a:normAutofit fontScale="85000" lnSpcReduction="20000"/>
          </a:bodyPr>
          <a:lstStyle/>
          <a:p>
            <a:pPr algn="ctr"/>
            <a:r>
              <a:rPr lang="en-US" dirty="0"/>
              <a:t>2.2-Heat Exchanger</a:t>
            </a:r>
          </a:p>
          <a:p>
            <a:pPr algn="just"/>
            <a:r>
              <a:rPr lang="en-US" dirty="0"/>
              <a:t>The selection was both an air and  water separately to decrease the temperature from the out let of the steam turbine generator to return to the form of saturated liquid (water)to make it possible enter to the pump.</a:t>
            </a:r>
          </a:p>
          <a:p>
            <a:pPr algn="just"/>
            <a:r>
              <a:rPr lang="en-US" dirty="0"/>
              <a:t>the collection between the output of the steam turbine generator and the inlet of the pump is treated as heat exchanger.</a:t>
            </a:r>
          </a:p>
          <a:p>
            <a:pPr algn="just"/>
            <a:r>
              <a:rPr lang="en-US" dirty="0"/>
              <a:t>we use three meters of copper tube (12ml) the thermal conductivity of the copper (400w/</a:t>
            </a:r>
            <a:r>
              <a:rPr lang="en-US" dirty="0" err="1"/>
              <a:t>m.k</a:t>
            </a:r>
            <a:r>
              <a:rPr lang="en-US" dirty="0"/>
              <a:t>) ,this tube is has one meter connection with ambient air  ,the other two meters Submitted in box filled of water (the box dimension is:( 25*60*40 cm) the capacity of this box=60litter).</a:t>
            </a:r>
          </a:p>
          <a:p>
            <a:pPr algn="just"/>
            <a:r>
              <a:rPr lang="en-US" dirty="0"/>
              <a:t>The figure shows the heat exchanger used in the power plant</a:t>
            </a:r>
          </a:p>
          <a:p>
            <a:pPr algn="ctr"/>
            <a:endParaRPr lang="ar-SA" dirty="0"/>
          </a:p>
        </p:txBody>
      </p:sp>
    </p:spTree>
    <p:extLst>
      <p:ext uri="{BB962C8B-B14F-4D97-AF65-F5344CB8AC3E}">
        <p14:creationId xmlns:p14="http://schemas.microsoft.com/office/powerpoint/2010/main" val="23710884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024744" cy="1143000"/>
          </a:xfrm>
        </p:spPr>
        <p:txBody>
          <a:bodyPr/>
          <a:lstStyle/>
          <a:p>
            <a:r>
              <a:rPr lang="en-US" dirty="0"/>
              <a:t>Methodology</a:t>
            </a:r>
            <a:endParaRPr lang="ar-SA" dirty="0"/>
          </a:p>
        </p:txBody>
      </p:sp>
      <p:sp>
        <p:nvSpPr>
          <p:cNvPr id="3" name="Content Placeholder 2"/>
          <p:cNvSpPr>
            <a:spLocks noGrp="1"/>
          </p:cNvSpPr>
          <p:nvPr>
            <p:ph idx="1"/>
          </p:nvPr>
        </p:nvSpPr>
        <p:spPr>
          <a:xfrm>
            <a:off x="1043492" y="1447800"/>
            <a:ext cx="6777317" cy="4384829"/>
          </a:xfrm>
        </p:spPr>
        <p:txBody>
          <a:bodyPr>
            <a:normAutofit fontScale="92500" lnSpcReduction="10000"/>
          </a:bodyPr>
          <a:lstStyle/>
          <a:p>
            <a:pPr marL="68580" indent="0" algn="ctr">
              <a:buNone/>
            </a:pPr>
            <a:r>
              <a:rPr lang="en-US" dirty="0"/>
              <a:t>2.3-Pump</a:t>
            </a:r>
          </a:p>
          <a:p>
            <a:pPr marL="68580" indent="0" algn="l">
              <a:buNone/>
            </a:pPr>
            <a:r>
              <a:rPr lang="en-US" dirty="0"/>
              <a:t>The pump speciation</a:t>
            </a:r>
          </a:p>
          <a:p>
            <a:pPr marL="68580" indent="0" algn="l">
              <a:buNone/>
            </a:pPr>
            <a:r>
              <a:rPr lang="en-US" dirty="0"/>
              <a:t> 1-radial flow</a:t>
            </a:r>
          </a:p>
          <a:p>
            <a:pPr marL="68580" indent="0" algn="l">
              <a:buNone/>
            </a:pPr>
            <a:r>
              <a:rPr lang="en-US" dirty="0"/>
              <a:t>2-the maximum head is (65m)</a:t>
            </a:r>
          </a:p>
          <a:p>
            <a:pPr marL="68580" indent="0" algn="l">
              <a:buNone/>
            </a:pPr>
            <a:r>
              <a:rPr lang="en-US" dirty="0"/>
              <a:t>3-the maximum flow rate is (25l/min)</a:t>
            </a:r>
          </a:p>
          <a:p>
            <a:pPr algn="just"/>
            <a:r>
              <a:rPr lang="en-US" dirty="0"/>
              <a:t>the purpose of using a pump is to increase the pressure after the loss of pressure in both steam turbine in (measure losses) and heat exchanger (minor loss),anther of purpose is to control the flow of the water to prevent the backward of steam to escape from boiler to inverse direction (return to the out let of the heat exchanger).</a:t>
            </a:r>
          </a:p>
          <a:p>
            <a:pPr algn="just"/>
            <a:endParaRPr lang="ar-SA" dirty="0"/>
          </a:p>
        </p:txBody>
      </p:sp>
    </p:spTree>
    <p:extLst>
      <p:ext uri="{BB962C8B-B14F-4D97-AF65-F5344CB8AC3E}">
        <p14:creationId xmlns:p14="http://schemas.microsoft.com/office/powerpoint/2010/main" val="29333486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7</TotalTime>
  <Words>1749</Words>
  <Application>Microsoft Office PowerPoint</Application>
  <PresentationFormat>On-screen Show (4:3)</PresentationFormat>
  <Paragraphs>391</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Austin</vt:lpstr>
      <vt:lpstr>Steam Turbine power plant </vt:lpstr>
      <vt:lpstr>Introduction</vt:lpstr>
      <vt:lpstr>Introduction</vt:lpstr>
      <vt:lpstr>Introduction</vt:lpstr>
      <vt:lpstr>Methodology</vt:lpstr>
      <vt:lpstr>Methodology</vt:lpstr>
      <vt:lpstr>Methodology</vt:lpstr>
      <vt:lpstr>Methodology</vt:lpstr>
      <vt:lpstr>Methodology</vt:lpstr>
      <vt:lpstr>Methodology</vt:lpstr>
      <vt:lpstr>Methodology</vt:lpstr>
      <vt:lpstr>Methodology</vt:lpstr>
      <vt:lpstr>Methodology</vt:lpstr>
      <vt:lpstr>Methodology</vt:lpstr>
      <vt:lpstr>Results and calculations</vt:lpstr>
      <vt:lpstr>Results and calculations</vt:lpstr>
      <vt:lpstr>Results and calculations</vt:lpstr>
      <vt:lpstr>Results and calculations</vt:lpstr>
      <vt:lpstr>Results and calculations</vt:lpstr>
      <vt:lpstr>Results and calculations</vt:lpstr>
      <vt:lpstr>Results and calculations</vt:lpstr>
      <vt:lpstr>Results and calculations</vt:lpstr>
      <vt:lpstr>Results and calculations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Steam Turbine power plant</dc:title>
  <dc:creator>lab</dc:creator>
  <cp:lastModifiedBy>lab</cp:lastModifiedBy>
  <cp:revision>3</cp:revision>
  <dcterms:created xsi:type="dcterms:W3CDTF">2006-08-16T00:00:00Z</dcterms:created>
  <dcterms:modified xsi:type="dcterms:W3CDTF">2015-05-24T08:17:10Z</dcterms:modified>
</cp:coreProperties>
</file>