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307" r:id="rId3"/>
    <p:sldId id="308" r:id="rId4"/>
    <p:sldId id="257" r:id="rId5"/>
    <p:sldId id="310" r:id="rId6"/>
    <p:sldId id="309" r:id="rId7"/>
    <p:sldId id="311" r:id="rId8"/>
    <p:sldId id="312" r:id="rId9"/>
    <p:sldId id="313" r:id="rId10"/>
    <p:sldId id="314" r:id="rId11"/>
    <p:sldId id="315" r:id="rId12"/>
    <p:sldId id="316" r:id="rId13"/>
    <p:sldId id="317" r:id="rId14"/>
    <p:sldId id="318" r:id="rId15"/>
    <p:sldId id="319" r:id="rId16"/>
    <p:sldId id="273" r:id="rId17"/>
    <p:sldId id="274" r:id="rId18"/>
    <p:sldId id="275" r:id="rId19"/>
    <p:sldId id="320" r:id="rId20"/>
    <p:sldId id="321" r:id="rId21"/>
    <p:sldId id="277" r:id="rId22"/>
    <p:sldId id="278" r:id="rId23"/>
    <p:sldId id="279" r:id="rId24"/>
    <p:sldId id="289" r:id="rId25"/>
    <p:sldId id="290" r:id="rId26"/>
    <p:sldId id="291" r:id="rId27"/>
    <p:sldId id="280" r:id="rId28"/>
    <p:sldId id="306" r:id="rId29"/>
    <p:sldId id="281" r:id="rId30"/>
    <p:sldId id="284" r:id="rId31"/>
    <p:sldId id="297" r:id="rId32"/>
    <p:sldId id="285" r:id="rId33"/>
    <p:sldId id="286" r:id="rId34"/>
    <p:sldId id="287" r:id="rId35"/>
    <p:sldId id="292" r:id="rId36"/>
    <p:sldId id="293" r:id="rId37"/>
    <p:sldId id="294" r:id="rId38"/>
    <p:sldId id="295" r:id="rId39"/>
    <p:sldId id="296" r:id="rId40"/>
    <p:sldId id="298" r:id="rId41"/>
    <p:sldId id="299" r:id="rId42"/>
    <p:sldId id="300" r:id="rId43"/>
    <p:sldId id="301" r:id="rId44"/>
    <p:sldId id="302" r:id="rId45"/>
    <p:sldId id="303" r:id="rId46"/>
    <p:sldId id="304" r:id="rId47"/>
    <p:sldId id="305"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4050" autoAdjust="0"/>
  </p:normalViewPr>
  <p:slideViewPr>
    <p:cSldViewPr>
      <p:cViewPr varScale="1">
        <p:scale>
          <a:sx n="61" d="100"/>
          <a:sy n="61" d="100"/>
        </p:scale>
        <p:origin x="-162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54195C-40F3-4B96-BE66-C0443EAE163D}" type="datetimeFigureOut">
              <a:rPr lang="en-US" smtClean="0"/>
              <a:pPr/>
              <a:t>12/25/2012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0C3087-9CAC-441F-BE26-6FF172E6E0A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5BD96D-3959-4158-80D2-1F3E36BC4C84}"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5BD96D-3959-4158-80D2-1F3E36BC4C84}" type="slidenum">
              <a:rPr lang="en-US" smtClean="0"/>
              <a:pPr/>
              <a:t>15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a:t>
            </a:r>
            <a:r>
              <a:rPr lang="en-US" sz="1200" kern="1200" dirty="0" err="1" smtClean="0">
                <a:solidFill>
                  <a:schemeClr val="tx1"/>
                </a:solidFill>
                <a:latin typeface="+mn-lt"/>
                <a:ea typeface="+mn-ea"/>
                <a:cs typeface="+mn-cs"/>
              </a:rPr>
              <a:t>RANdom</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SAmple</a:t>
            </a:r>
            <a:r>
              <a:rPr lang="en-US" sz="1200" kern="1200" dirty="0" smtClean="0">
                <a:solidFill>
                  <a:schemeClr val="tx1"/>
                </a:solidFill>
                <a:latin typeface="+mn-lt"/>
                <a:ea typeface="+mn-ea"/>
                <a:cs typeface="+mn-cs"/>
              </a:rPr>
              <a:t> Consensus (RANSAC)</a:t>
            </a:r>
          </a:p>
          <a:p>
            <a:r>
              <a:rPr lang="en-US" sz="1200" kern="1200" dirty="0" smtClean="0">
                <a:solidFill>
                  <a:schemeClr val="tx1"/>
                </a:solidFill>
                <a:latin typeface="+mn-lt"/>
                <a:ea typeface="+mn-ea"/>
                <a:cs typeface="+mn-cs"/>
              </a:rPr>
              <a:t>Randomly selected to define a model, representing one hypothesis. This model is then evaluated for the whole dataset with an error function. This is repeated several times by choosing new samples for each iteration and keeping the best transformation found. After running this for a fixed number of steps, the algorithm is guaranteed to converge to a better transformation (with a lower error), but it does not necessarily find the best one, as all the possibilities have not been tested.  </a:t>
            </a:r>
            <a:endParaRPr lang="en-US" dirty="0"/>
          </a:p>
        </p:txBody>
      </p:sp>
      <p:sp>
        <p:nvSpPr>
          <p:cNvPr id="4" name="Slide Number Placeholder 3"/>
          <p:cNvSpPr>
            <a:spLocks noGrp="1"/>
          </p:cNvSpPr>
          <p:nvPr>
            <p:ph type="sldNum" sz="quarter" idx="10"/>
          </p:nvPr>
        </p:nvSpPr>
        <p:spPr/>
        <p:txBody>
          <a:bodyPr/>
          <a:lstStyle/>
          <a:p>
            <a:fld id="{F20C3087-9CAC-441F-BE26-6FF172E6E0AA}" type="slidenum">
              <a:rPr lang="en-US" smtClean="0"/>
              <a:pPr/>
              <a:t>16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separates the dataset into two subsets: the inliers, in green (fitting to the model) and the outliers (ignored). The ratio of inliers relatively to the total number of items can give a numerical evaluation of the model ("goodness"). The initial model is generally recomputed taken all the inliers into account</a:t>
            </a:r>
          </a:p>
          <a:p>
            <a:endParaRPr lang="en-US" dirty="0"/>
          </a:p>
        </p:txBody>
      </p:sp>
      <p:sp>
        <p:nvSpPr>
          <p:cNvPr id="4" name="Slide Number Placeholder 3"/>
          <p:cNvSpPr>
            <a:spLocks noGrp="1"/>
          </p:cNvSpPr>
          <p:nvPr>
            <p:ph type="sldNum" sz="quarter" idx="10"/>
          </p:nvPr>
        </p:nvSpPr>
        <p:spPr/>
        <p:txBody>
          <a:bodyPr/>
          <a:lstStyle/>
          <a:p>
            <a:fld id="{F20C3087-9CAC-441F-BE26-6FF172E6E0AA}" type="slidenum">
              <a:rPr lang="en-US" smtClean="0"/>
              <a:pPr/>
              <a:t>17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1-The algorithm assumes that in an image there are foreground (black) pixels and background (white) pixels. It then calculates the optimal threshold that separates the two pixel classes such that the variance between the two is minimal.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2-Tesseract searches through the image, </a:t>
            </a:r>
            <a:r>
              <a:rPr lang="en-US" sz="1200" kern="1200" dirty="0" err="1" smtClean="0">
                <a:solidFill>
                  <a:schemeClr val="tx1"/>
                </a:solidFill>
                <a:latin typeface="+mn-lt"/>
                <a:ea typeface="+mn-ea"/>
                <a:cs typeface="+mn-cs"/>
              </a:rPr>
              <a:t>identiﬁes</a:t>
            </a:r>
            <a:r>
              <a:rPr lang="en-US" sz="1200" kern="1200" dirty="0" smtClean="0">
                <a:solidFill>
                  <a:schemeClr val="tx1"/>
                </a:solidFill>
                <a:latin typeface="+mn-lt"/>
                <a:ea typeface="+mn-ea"/>
                <a:cs typeface="+mn-cs"/>
              </a:rPr>
              <a:t> the foreground pixels, and marks them as or potential characters.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3-Line </a:t>
            </a:r>
            <a:r>
              <a:rPr lang="en-US" sz="1200" kern="1200" dirty="0" err="1" smtClean="0">
                <a:solidFill>
                  <a:schemeClr val="tx1"/>
                </a:solidFill>
                <a:latin typeface="+mn-lt"/>
                <a:ea typeface="+mn-ea"/>
                <a:cs typeface="+mn-cs"/>
              </a:rPr>
              <a:t>ﬁnding</a:t>
            </a:r>
            <a:r>
              <a:rPr lang="en-US" sz="1200" kern="1200" dirty="0" smtClean="0">
                <a:solidFill>
                  <a:schemeClr val="tx1"/>
                </a:solidFill>
                <a:latin typeface="+mn-lt"/>
                <a:ea typeface="+mn-ea"/>
                <a:cs typeface="+mn-cs"/>
              </a:rPr>
              <a:t> algorithm - lines of text are found by analyze the image space adjacent to potential characters. This algorithm does a Y projection of the binary image and </a:t>
            </a:r>
            <a:r>
              <a:rPr lang="en-US" sz="1200" kern="1200" dirty="0" err="1" smtClean="0">
                <a:solidFill>
                  <a:schemeClr val="tx1"/>
                </a:solidFill>
                <a:latin typeface="+mn-lt"/>
                <a:ea typeface="+mn-ea"/>
                <a:cs typeface="+mn-cs"/>
              </a:rPr>
              <a:t>ﬁnds</a:t>
            </a:r>
            <a:r>
              <a:rPr lang="en-US" sz="1200" kern="1200" dirty="0" smtClean="0">
                <a:solidFill>
                  <a:schemeClr val="tx1"/>
                </a:solidFill>
                <a:latin typeface="+mn-lt"/>
                <a:ea typeface="+mn-ea"/>
                <a:cs typeface="+mn-cs"/>
              </a:rPr>
              <a:t> locations having a pixel count less than a </a:t>
            </a:r>
            <a:r>
              <a:rPr lang="en-US" sz="1200" kern="1200" dirty="0" err="1" smtClean="0">
                <a:solidFill>
                  <a:schemeClr val="tx1"/>
                </a:solidFill>
                <a:latin typeface="+mn-lt"/>
                <a:ea typeface="+mn-ea"/>
                <a:cs typeface="+mn-cs"/>
              </a:rPr>
              <a:t>speciﬁc</a:t>
            </a:r>
            <a:r>
              <a:rPr lang="en-US" sz="1200" kern="1200" dirty="0" smtClean="0">
                <a:solidFill>
                  <a:schemeClr val="tx1"/>
                </a:solidFill>
                <a:latin typeface="+mn-lt"/>
                <a:ea typeface="+mn-ea"/>
                <a:cs typeface="+mn-cs"/>
              </a:rPr>
              <a:t> threshold. These areas are potential lines, and are further analyzed to </a:t>
            </a:r>
            <a:r>
              <a:rPr lang="en-US" sz="1200" kern="1200" dirty="0" err="1" smtClean="0">
                <a:solidFill>
                  <a:schemeClr val="tx1"/>
                </a:solidFill>
                <a:latin typeface="+mn-lt"/>
                <a:ea typeface="+mn-ea"/>
                <a:cs typeface="+mn-cs"/>
              </a:rPr>
              <a:t>conﬁrm</a:t>
            </a:r>
            <a:r>
              <a:rPr lang="en-US" sz="1200" kern="1200" dirty="0" smtClean="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4-Baseline </a:t>
            </a:r>
            <a:r>
              <a:rPr lang="en-US" sz="1200" kern="1200" dirty="0" err="1" smtClean="0">
                <a:solidFill>
                  <a:schemeClr val="tx1"/>
                </a:solidFill>
                <a:latin typeface="+mn-lt"/>
                <a:ea typeface="+mn-ea"/>
                <a:cs typeface="+mn-cs"/>
              </a:rPr>
              <a:t>ﬁtting</a:t>
            </a:r>
            <a:r>
              <a:rPr lang="en-US" sz="1200" kern="1200" dirty="0" smtClean="0">
                <a:solidFill>
                  <a:schemeClr val="tx1"/>
                </a:solidFill>
                <a:latin typeface="+mn-lt"/>
                <a:ea typeface="+mn-ea"/>
                <a:cs typeface="+mn-cs"/>
              </a:rPr>
              <a:t> algorithm - </a:t>
            </a:r>
            <a:r>
              <a:rPr lang="en-US" sz="1200" kern="1200" dirty="0" err="1" smtClean="0">
                <a:solidFill>
                  <a:schemeClr val="tx1"/>
                </a:solidFill>
                <a:latin typeface="+mn-lt"/>
                <a:ea typeface="+mn-ea"/>
                <a:cs typeface="+mn-cs"/>
              </a:rPr>
              <a:t>ﬁnds</a:t>
            </a:r>
            <a:r>
              <a:rPr lang="en-US" sz="1200" kern="1200" dirty="0" smtClean="0">
                <a:solidFill>
                  <a:schemeClr val="tx1"/>
                </a:solidFill>
                <a:latin typeface="+mn-lt"/>
                <a:ea typeface="+mn-ea"/>
                <a:cs typeface="+mn-cs"/>
              </a:rPr>
              <a:t> baselines for each of the lines. After each line of text is found, </a:t>
            </a:r>
            <a:r>
              <a:rPr lang="en-US" sz="1200" kern="1200" dirty="0" err="1" smtClean="0">
                <a:solidFill>
                  <a:schemeClr val="tx1"/>
                </a:solidFill>
                <a:latin typeface="+mn-lt"/>
                <a:ea typeface="+mn-ea"/>
                <a:cs typeface="+mn-cs"/>
              </a:rPr>
              <a:t>Tesseract</a:t>
            </a:r>
            <a:r>
              <a:rPr lang="en-US" sz="1200" kern="1200" dirty="0" smtClean="0">
                <a:solidFill>
                  <a:schemeClr val="tx1"/>
                </a:solidFill>
                <a:latin typeface="+mn-lt"/>
                <a:ea typeface="+mn-ea"/>
                <a:cs typeface="+mn-cs"/>
              </a:rPr>
              <a:t> examines the lines of text to </a:t>
            </a:r>
            <a:r>
              <a:rPr lang="en-US" sz="1200" kern="1200" dirty="0" err="1" smtClean="0">
                <a:solidFill>
                  <a:schemeClr val="tx1"/>
                </a:solidFill>
                <a:latin typeface="+mn-lt"/>
                <a:ea typeface="+mn-ea"/>
                <a:cs typeface="+mn-cs"/>
              </a:rPr>
              <a:t>ﬁnd</a:t>
            </a:r>
            <a:r>
              <a:rPr lang="en-US" sz="1200" kern="1200" dirty="0" smtClean="0">
                <a:solidFill>
                  <a:schemeClr val="tx1"/>
                </a:solidFill>
                <a:latin typeface="+mn-lt"/>
                <a:ea typeface="+mn-ea"/>
                <a:cs typeface="+mn-cs"/>
              </a:rPr>
              <a:t> approximate text height across the line. This process is the </a:t>
            </a:r>
            <a:r>
              <a:rPr lang="en-US" sz="1200" kern="1200" dirty="0" err="1" smtClean="0">
                <a:solidFill>
                  <a:schemeClr val="tx1"/>
                </a:solidFill>
                <a:latin typeface="+mn-lt"/>
                <a:ea typeface="+mn-ea"/>
                <a:cs typeface="+mn-cs"/>
              </a:rPr>
              <a:t>ﬁrst</a:t>
            </a:r>
            <a:r>
              <a:rPr lang="en-US" sz="1200" kern="1200" dirty="0" smtClean="0">
                <a:solidFill>
                  <a:schemeClr val="tx1"/>
                </a:solidFill>
                <a:latin typeface="+mn-lt"/>
                <a:ea typeface="+mn-ea"/>
                <a:cs typeface="+mn-cs"/>
              </a:rPr>
              <a:t> step in determining how to recognize characters.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20C3087-9CAC-441F-BE26-6FF172E6E0AA}" type="slidenum">
              <a:rPr lang="en-US" smtClean="0"/>
              <a:pPr/>
              <a:t>24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1-Fixed pitch detection - the other half of setting up character detection is </a:t>
            </a:r>
            <a:r>
              <a:rPr lang="en-US" sz="1200" kern="1200" dirty="0" err="1" smtClean="0">
                <a:solidFill>
                  <a:schemeClr val="tx1"/>
                </a:solidFill>
                <a:latin typeface="+mn-lt"/>
                <a:ea typeface="+mn-ea"/>
                <a:cs typeface="+mn-cs"/>
              </a:rPr>
              <a:t>ﬁnding</a:t>
            </a:r>
            <a:r>
              <a:rPr lang="en-US" sz="1200" kern="1200" dirty="0" smtClean="0">
                <a:solidFill>
                  <a:schemeClr val="tx1"/>
                </a:solidFill>
                <a:latin typeface="+mn-lt"/>
                <a:ea typeface="+mn-ea"/>
                <a:cs typeface="+mn-cs"/>
              </a:rPr>
              <a:t> the approximate character width. This allows for the correct incremental extraction of characters as </a:t>
            </a:r>
            <a:r>
              <a:rPr lang="en-US" sz="1200" kern="1200" dirty="0" err="1" smtClean="0">
                <a:solidFill>
                  <a:schemeClr val="tx1"/>
                </a:solidFill>
                <a:latin typeface="+mn-lt"/>
                <a:ea typeface="+mn-ea"/>
                <a:cs typeface="+mn-cs"/>
              </a:rPr>
              <a:t>Tesseract</a:t>
            </a:r>
            <a:r>
              <a:rPr lang="en-US" sz="1200" kern="1200" dirty="0" smtClean="0">
                <a:solidFill>
                  <a:schemeClr val="tx1"/>
                </a:solidFill>
                <a:latin typeface="+mn-lt"/>
                <a:ea typeface="+mn-ea"/>
                <a:cs typeface="+mn-cs"/>
              </a:rPr>
              <a:t> walks down a line.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2-Non-ﬁxed pitch spacing delimiting - characters that are not of uniform width or of a width that agrees with the surrounding neighborhood are </a:t>
            </a:r>
            <a:r>
              <a:rPr lang="en-US" sz="1200" kern="1200" dirty="0" err="1" smtClean="0">
                <a:solidFill>
                  <a:schemeClr val="tx1"/>
                </a:solidFill>
                <a:latin typeface="+mn-lt"/>
                <a:ea typeface="+mn-ea"/>
                <a:cs typeface="+mn-cs"/>
              </a:rPr>
              <a:t>reclassiﬁed</a:t>
            </a:r>
            <a:r>
              <a:rPr lang="en-US" sz="1200" kern="1200" dirty="0" smtClean="0">
                <a:solidFill>
                  <a:schemeClr val="tx1"/>
                </a:solidFill>
                <a:latin typeface="+mn-lt"/>
                <a:ea typeface="+mn-ea"/>
                <a:cs typeface="+mn-cs"/>
              </a:rPr>
              <a:t> to be processed in an alternate manner.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3-Word recognition - after </a:t>
            </a:r>
            <a:r>
              <a:rPr lang="en-US" sz="1200" kern="1200" dirty="0" err="1" smtClean="0">
                <a:solidFill>
                  <a:schemeClr val="tx1"/>
                </a:solidFill>
                <a:latin typeface="+mn-lt"/>
                <a:ea typeface="+mn-ea"/>
                <a:cs typeface="+mn-cs"/>
              </a:rPr>
              <a:t>ﬁnding</a:t>
            </a:r>
            <a:r>
              <a:rPr lang="en-US" sz="1200" kern="1200" dirty="0" smtClean="0">
                <a:solidFill>
                  <a:schemeClr val="tx1"/>
                </a:solidFill>
                <a:latin typeface="+mn-lt"/>
                <a:ea typeface="+mn-ea"/>
                <a:cs typeface="+mn-cs"/>
              </a:rPr>
              <a:t> all of the possible character in the document, </a:t>
            </a:r>
            <a:r>
              <a:rPr lang="en-US" sz="1200" kern="1200" dirty="0" err="1" smtClean="0">
                <a:solidFill>
                  <a:schemeClr val="tx1"/>
                </a:solidFill>
                <a:latin typeface="+mn-lt"/>
                <a:ea typeface="+mn-ea"/>
                <a:cs typeface="+mn-cs"/>
              </a:rPr>
              <a:t>Tesseract</a:t>
            </a:r>
            <a:r>
              <a:rPr lang="en-US" sz="1200" kern="1200" dirty="0" smtClean="0">
                <a:solidFill>
                  <a:schemeClr val="tx1"/>
                </a:solidFill>
                <a:latin typeface="+mn-lt"/>
                <a:ea typeface="+mn-ea"/>
                <a:cs typeface="+mn-cs"/>
              </a:rPr>
              <a:t> does word recognition word by word, on a line by line basis. Words are then passed through a contextual and syntactical analyzer which ensures accurate cognition.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20C3087-9CAC-441F-BE26-6FF172E6E0AA}" type="slidenum">
              <a:rPr lang="en-US" smtClean="0"/>
              <a:pPr/>
              <a:t>25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pitchFamily="2" charset="2"/>
              <a:buChar char="ü"/>
            </a:pPr>
            <a:r>
              <a:rPr lang="en-US" sz="1200" dirty="0" smtClean="0"/>
              <a:t>on images of arbitrary pixel depth</a:t>
            </a:r>
          </a:p>
          <a:p>
            <a:r>
              <a:rPr lang="en-US" sz="1200" dirty="0" smtClean="0"/>
              <a:t>Binary and grayscale morphology, rank order, and convolution</a:t>
            </a:r>
          </a:p>
          <a:p>
            <a:endParaRPr lang="en-US" dirty="0"/>
          </a:p>
        </p:txBody>
      </p:sp>
      <p:sp>
        <p:nvSpPr>
          <p:cNvPr id="4" name="Slide Number Placeholder 3"/>
          <p:cNvSpPr>
            <a:spLocks noGrp="1"/>
          </p:cNvSpPr>
          <p:nvPr>
            <p:ph type="sldNum" sz="quarter" idx="10"/>
          </p:nvPr>
        </p:nvSpPr>
        <p:spPr/>
        <p:txBody>
          <a:bodyPr/>
          <a:lstStyle/>
          <a:p>
            <a:fld id="{F20C3087-9CAC-441F-BE26-6FF172E6E0AA}" type="slidenum">
              <a:rPr lang="en-US" smtClean="0"/>
              <a:pPr/>
              <a:t>28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0C3087-9CAC-441F-BE26-6FF172E6E0AA}" type="slidenum">
              <a:rPr lang="en-US" smtClean="0"/>
              <a:pPr/>
              <a:t>35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0C3087-9CAC-441F-BE26-6FF172E6E0AA}" type="slidenum">
              <a:rPr lang="en-US" smtClean="0"/>
              <a:pPr/>
              <a:t>41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5309EE-728F-4732-837B-D1A9A26E1C1B}" type="datetimeFigureOut">
              <a:rPr lang="en-US" smtClean="0"/>
              <a:pPr/>
              <a:t>12/25/2012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D160E-0651-4390-AC2A-B756D43A71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5309EE-728F-4732-837B-D1A9A26E1C1B}" type="datetimeFigureOut">
              <a:rPr lang="en-US" smtClean="0"/>
              <a:pPr/>
              <a:t>12/25/2012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3D160E-0651-4390-AC2A-B756D43A71B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pic>
        <p:nvPicPr>
          <p:cNvPr id="6" name="Picture 2"/>
          <p:cNvPicPr>
            <a:picLocks noChangeAspect="1" noChangeArrowheads="1"/>
          </p:cNvPicPr>
          <p:nvPr/>
        </p:nvPicPr>
        <p:blipFill>
          <a:blip r:embed="rId3"/>
          <a:srcRect/>
          <a:stretch>
            <a:fillRect/>
          </a:stretch>
        </p:blipFill>
        <p:spPr bwMode="auto">
          <a:xfrm>
            <a:off x="0" y="3361740"/>
            <a:ext cx="5326655" cy="3496260"/>
          </a:xfrm>
          <a:prstGeom prst="rect">
            <a:avLst/>
          </a:prstGeom>
          <a:noFill/>
          <a:ln w="9525">
            <a:noFill/>
            <a:miter lim="800000"/>
            <a:headEnd/>
            <a:tailEnd/>
          </a:ln>
          <a:effectLst/>
        </p:spPr>
      </p:pic>
      <p:sp>
        <p:nvSpPr>
          <p:cNvPr id="4" name="TextBox 3"/>
          <p:cNvSpPr txBox="1"/>
          <p:nvPr/>
        </p:nvSpPr>
        <p:spPr>
          <a:xfrm>
            <a:off x="0" y="457200"/>
            <a:ext cx="8763000" cy="2123658"/>
          </a:xfrm>
          <a:prstGeom prst="rect">
            <a:avLst/>
          </a:prstGeom>
          <a:noFill/>
        </p:spPr>
        <p:txBody>
          <a:bodyPr wrap="square" rtlCol="0">
            <a:spAutoFit/>
          </a:bodyPr>
          <a:lstStyle/>
          <a:p>
            <a:pPr algn="ctr"/>
            <a:r>
              <a:rPr lang="en-US" sz="4400" b="1" dirty="0" smtClean="0"/>
              <a:t>Software Graduation Project</a:t>
            </a:r>
          </a:p>
          <a:p>
            <a:pPr algn="ctr"/>
            <a:endParaRPr lang="en-US" sz="4400" b="1" dirty="0" smtClean="0"/>
          </a:p>
          <a:p>
            <a:pPr algn="ctr"/>
            <a:r>
              <a:rPr lang="en-US" sz="4400" b="1" dirty="0" smtClean="0"/>
              <a:t>Document Scanner</a:t>
            </a:r>
            <a:endParaRPr lang="en-US" sz="4400" b="1" dirty="0"/>
          </a:p>
        </p:txBody>
      </p:sp>
      <p:sp>
        <p:nvSpPr>
          <p:cNvPr id="7" name="TextBox 6"/>
          <p:cNvSpPr txBox="1"/>
          <p:nvPr/>
        </p:nvSpPr>
        <p:spPr>
          <a:xfrm>
            <a:off x="5562600" y="1524000"/>
            <a:ext cx="2819400" cy="369332"/>
          </a:xfrm>
          <a:prstGeom prst="rect">
            <a:avLst/>
          </a:prstGeom>
          <a:noFill/>
        </p:spPr>
        <p:txBody>
          <a:bodyPr wrap="square" rtlCol="0">
            <a:spAutoFit/>
          </a:bodyPr>
          <a:lstStyle/>
          <a:p>
            <a:endParaRPr lang="en-US" dirty="0"/>
          </a:p>
        </p:txBody>
      </p:sp>
      <p:sp>
        <p:nvSpPr>
          <p:cNvPr id="8" name="TextBox 7"/>
          <p:cNvSpPr txBox="1"/>
          <p:nvPr/>
        </p:nvSpPr>
        <p:spPr>
          <a:xfrm>
            <a:off x="6019800" y="3200400"/>
            <a:ext cx="2667000" cy="3046988"/>
          </a:xfrm>
          <a:prstGeom prst="rect">
            <a:avLst/>
          </a:prstGeom>
          <a:noFill/>
        </p:spPr>
        <p:txBody>
          <a:bodyPr wrap="square" rtlCol="0">
            <a:spAutoFit/>
          </a:bodyPr>
          <a:lstStyle/>
          <a:p>
            <a:r>
              <a:rPr lang="en-US" sz="2400" dirty="0" smtClean="0"/>
              <a:t>Done By:</a:t>
            </a:r>
          </a:p>
          <a:p>
            <a:r>
              <a:rPr lang="en-US" sz="2400" dirty="0" err="1" smtClean="0"/>
              <a:t>Khawla</a:t>
            </a:r>
            <a:r>
              <a:rPr lang="en-US" sz="2400" dirty="0" smtClean="0"/>
              <a:t> </a:t>
            </a:r>
            <a:r>
              <a:rPr lang="en-US" sz="2400" dirty="0" err="1" smtClean="0"/>
              <a:t>Daghlas</a:t>
            </a:r>
            <a:endParaRPr lang="en-US" sz="2400" dirty="0" smtClean="0"/>
          </a:p>
          <a:p>
            <a:r>
              <a:rPr lang="en-US" sz="2400" dirty="0" err="1" smtClean="0"/>
              <a:t>Hiba</a:t>
            </a:r>
            <a:r>
              <a:rPr lang="en-US" sz="2400" dirty="0" smtClean="0"/>
              <a:t> </a:t>
            </a:r>
            <a:r>
              <a:rPr lang="en-US" sz="2400" dirty="0" err="1" smtClean="0"/>
              <a:t>Shabib</a:t>
            </a:r>
            <a:endParaRPr lang="en-US" sz="2400" dirty="0" smtClean="0"/>
          </a:p>
          <a:p>
            <a:endParaRPr lang="en-US" sz="2400" dirty="0" smtClean="0"/>
          </a:p>
          <a:p>
            <a:endParaRPr lang="en-US" sz="2400" dirty="0" smtClean="0"/>
          </a:p>
          <a:p>
            <a:endParaRPr lang="en-US" sz="2400" dirty="0" smtClean="0"/>
          </a:p>
          <a:p>
            <a:r>
              <a:rPr lang="en-US" sz="2400" dirty="0" smtClean="0"/>
              <a:t>Supervised By:</a:t>
            </a:r>
          </a:p>
          <a:p>
            <a:r>
              <a:rPr lang="en-US" sz="2400" dirty="0" smtClean="0"/>
              <a:t>Dr. </a:t>
            </a:r>
            <a:r>
              <a:rPr lang="en-US" sz="2400" dirty="0" err="1" smtClean="0"/>
              <a:t>Raed</a:t>
            </a:r>
            <a:r>
              <a:rPr lang="en-US" sz="2400" dirty="0" smtClean="0"/>
              <a:t> Al </a:t>
            </a:r>
            <a:r>
              <a:rPr lang="en-US" sz="2400" dirty="0" err="1" smtClean="0"/>
              <a:t>Qadi</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00034" y="428604"/>
            <a:ext cx="8143932" cy="1643074"/>
          </a:xfrm>
        </p:spPr>
        <p:txBody>
          <a:bodyPr>
            <a:normAutofit fontScale="90000"/>
          </a:bodyPr>
          <a:lstStyle/>
          <a:p>
            <a:r>
              <a:rPr lang="en-US" b="1" dirty="0" smtClean="0"/>
              <a:t>Step#3: Use SURF Algorithm to detect and describe interest points </a:t>
            </a:r>
            <a:endParaRPr lang="en-US" dirty="0"/>
          </a:p>
        </p:txBody>
      </p:sp>
      <p:pic>
        <p:nvPicPr>
          <p:cNvPr id="4" name="Picture 2"/>
          <p:cNvPicPr>
            <a:picLocks noGrp="1" noChangeAspect="1" noChangeArrowheads="1"/>
          </p:cNvPicPr>
          <p:nvPr>
            <p:ph idx="1"/>
          </p:nvPr>
        </p:nvPicPr>
        <p:blipFill>
          <a:blip r:embed="rId3"/>
          <a:srcRect/>
          <a:stretch>
            <a:fillRect/>
          </a:stretch>
        </p:blipFill>
        <p:spPr bwMode="auto">
          <a:xfrm>
            <a:off x="1357290" y="2857496"/>
            <a:ext cx="6357982" cy="221457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r>
              <a:rPr lang="en-US" b="1" dirty="0" smtClean="0"/>
              <a:t>Detect and Match Feature Points</a:t>
            </a:r>
            <a:br>
              <a:rPr lang="en-US" b="1" dirty="0" smtClean="0"/>
            </a:br>
            <a:endParaRPr lang="en-US" dirty="0"/>
          </a:p>
        </p:txBody>
      </p:sp>
      <p:sp>
        <p:nvSpPr>
          <p:cNvPr id="3" name="Content Placeholder 2"/>
          <p:cNvSpPr>
            <a:spLocks noGrp="1"/>
          </p:cNvSpPr>
          <p:nvPr>
            <p:ph idx="1"/>
          </p:nvPr>
        </p:nvSpPr>
        <p:spPr>
          <a:xfrm>
            <a:off x="285720" y="1357298"/>
            <a:ext cx="8401080" cy="4857784"/>
          </a:xfrm>
        </p:spPr>
        <p:txBody>
          <a:bodyPr>
            <a:normAutofit lnSpcReduction="10000"/>
          </a:bodyPr>
          <a:lstStyle/>
          <a:p>
            <a:pPr>
              <a:buNone/>
            </a:pPr>
            <a:r>
              <a:rPr lang="en-US" dirty="0" smtClean="0"/>
              <a:t>• In each image detect distinctive “interest points”</a:t>
            </a:r>
          </a:p>
          <a:p>
            <a:pPr>
              <a:buNone/>
            </a:pPr>
            <a:r>
              <a:rPr lang="en-US" dirty="0" smtClean="0"/>
              <a:t>(at multiple scales)</a:t>
            </a:r>
          </a:p>
          <a:p>
            <a:pPr>
              <a:buNone/>
            </a:pPr>
            <a:r>
              <a:rPr lang="en-US" dirty="0" smtClean="0"/>
              <a:t>• Each point described by a feature vector (aka</a:t>
            </a:r>
          </a:p>
          <a:p>
            <a:pPr>
              <a:buNone/>
            </a:pPr>
            <a:r>
              <a:rPr lang="en-US" dirty="0" smtClean="0"/>
              <a:t>feature descriptor)</a:t>
            </a:r>
          </a:p>
          <a:p>
            <a:pPr>
              <a:buNone/>
            </a:pPr>
            <a:r>
              <a:rPr lang="en-US" dirty="0" smtClean="0"/>
              <a:t>• For each feature point in each image, find most</a:t>
            </a:r>
          </a:p>
          <a:p>
            <a:pPr>
              <a:buNone/>
            </a:pPr>
            <a:r>
              <a:rPr lang="en-US" dirty="0" smtClean="0"/>
              <a:t>similar feature points in the other images (using</a:t>
            </a:r>
          </a:p>
          <a:p>
            <a:pPr>
              <a:buNone/>
            </a:pPr>
            <a:r>
              <a:rPr lang="en-US" dirty="0" smtClean="0"/>
              <a:t>hashing or k-d tree to find approx. nearest</a:t>
            </a:r>
          </a:p>
          <a:p>
            <a:pPr>
              <a:buNone/>
            </a:pPr>
            <a:r>
              <a:rPr lang="en-US" dirty="0" smtClean="0"/>
              <a:t>neighbors)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57158" y="357166"/>
            <a:ext cx="8229600" cy="1143000"/>
          </a:xfrm>
        </p:spPr>
        <p:txBody>
          <a:bodyPr/>
          <a:lstStyle/>
          <a:p>
            <a:r>
              <a:rPr lang="en-US" dirty="0" smtClean="0"/>
              <a:t>Interest Point Detection</a:t>
            </a:r>
            <a:endParaRPr lang="en-US" dirty="0"/>
          </a:p>
        </p:txBody>
      </p:sp>
      <p:sp>
        <p:nvSpPr>
          <p:cNvPr id="3" name="Content Placeholder 2"/>
          <p:cNvSpPr>
            <a:spLocks noGrp="1"/>
          </p:cNvSpPr>
          <p:nvPr>
            <p:ph idx="1"/>
          </p:nvPr>
        </p:nvSpPr>
        <p:spPr>
          <a:xfrm>
            <a:off x="357158" y="1643050"/>
            <a:ext cx="8229600" cy="4525963"/>
          </a:xfrm>
        </p:spPr>
        <p:txBody>
          <a:bodyPr/>
          <a:lstStyle/>
          <a:p>
            <a:pPr>
              <a:buNone/>
            </a:pPr>
            <a:r>
              <a:rPr lang="en-US" dirty="0" smtClean="0"/>
              <a:t>Generate the integral image from the original image. </a:t>
            </a:r>
          </a:p>
          <a:p>
            <a:pPr>
              <a:buNone/>
            </a:pPr>
            <a:endParaRPr lang="en-US" dirty="0" smtClean="0"/>
          </a:p>
          <a:p>
            <a:endParaRPr lang="en-US" dirty="0" smtClean="0"/>
          </a:p>
          <a:p>
            <a:endParaRPr lang="en-US" dirty="0"/>
          </a:p>
        </p:txBody>
      </p:sp>
      <p:pic>
        <p:nvPicPr>
          <p:cNvPr id="4" name="Picture 2"/>
          <p:cNvPicPr>
            <a:picLocks noChangeAspect="1" noChangeArrowheads="1"/>
          </p:cNvPicPr>
          <p:nvPr/>
        </p:nvPicPr>
        <p:blipFill>
          <a:blip r:embed="rId3"/>
          <a:srcRect/>
          <a:stretch>
            <a:fillRect/>
          </a:stretch>
        </p:blipFill>
        <p:spPr bwMode="auto">
          <a:xfrm>
            <a:off x="5143504" y="4214818"/>
            <a:ext cx="3143272" cy="2233047"/>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8229600" cy="1082660"/>
          </a:xfrm>
        </p:spPr>
        <p:txBody>
          <a:bodyPr>
            <a:normAutofit fontScale="90000"/>
          </a:bodyPr>
          <a:lstStyle/>
          <a:p>
            <a:r>
              <a:rPr lang="en-US" dirty="0" smtClean="0"/>
              <a:t> Interest point description</a:t>
            </a:r>
            <a:br>
              <a:rPr lang="en-US" dirty="0" smtClean="0"/>
            </a:br>
            <a:endParaRPr lang="en-US" dirty="0"/>
          </a:p>
        </p:txBody>
      </p:sp>
      <p:sp>
        <p:nvSpPr>
          <p:cNvPr id="3" name="Content Placeholder 2"/>
          <p:cNvSpPr>
            <a:spLocks noGrp="1"/>
          </p:cNvSpPr>
          <p:nvPr>
            <p:ph idx="1"/>
          </p:nvPr>
        </p:nvSpPr>
        <p:spPr>
          <a:xfrm>
            <a:off x="457200" y="1600200"/>
            <a:ext cx="8229600" cy="5043510"/>
          </a:xfrm>
        </p:spPr>
        <p:txBody>
          <a:bodyPr/>
          <a:lstStyle/>
          <a:p>
            <a:r>
              <a:rPr lang="en-US" dirty="0" smtClean="0"/>
              <a:t>The direction is decided by the most orientation vector of </a:t>
            </a:r>
            <a:r>
              <a:rPr lang="en-US" dirty="0" err="1" smtClean="0"/>
              <a:t>haar</a:t>
            </a:r>
            <a:r>
              <a:rPr lang="en-US" dirty="0" smtClean="0"/>
              <a:t> wavelet features. Each 64, 128 dimensional interest point description are calculated by the calculated features of four, eight.</a:t>
            </a:r>
          </a:p>
          <a:p>
            <a:endParaRPr lang="en-US" dirty="0"/>
          </a:p>
        </p:txBody>
      </p:sp>
      <p:pic>
        <p:nvPicPr>
          <p:cNvPr id="4" name="Picture 3"/>
          <p:cNvPicPr>
            <a:picLocks noChangeAspect="1" noChangeArrowheads="1"/>
          </p:cNvPicPr>
          <p:nvPr/>
        </p:nvPicPr>
        <p:blipFill>
          <a:blip r:embed="rId3"/>
          <a:srcRect/>
          <a:stretch>
            <a:fillRect/>
          </a:stretch>
        </p:blipFill>
        <p:spPr bwMode="auto">
          <a:xfrm>
            <a:off x="1142976" y="4214818"/>
            <a:ext cx="6929486" cy="239553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p:txBody>
          <a:bodyPr/>
          <a:lstStyle/>
          <a:p>
            <a:r>
              <a:rPr lang="en-US" dirty="0" smtClean="0"/>
              <a:t>The approximate second order Gaussian simplified Gaussian filter is used in order to simplify calculations.</a:t>
            </a:r>
          </a:p>
          <a:p>
            <a:endParaRPr lang="en-US" dirty="0"/>
          </a:p>
          <a:p>
            <a:endParaRPr lang="en-US" dirty="0"/>
          </a:p>
        </p:txBody>
      </p:sp>
      <p:pic>
        <p:nvPicPr>
          <p:cNvPr id="4" name="Picture 2"/>
          <p:cNvPicPr>
            <a:picLocks noChangeAspect="1" noChangeArrowheads="1"/>
          </p:cNvPicPr>
          <p:nvPr/>
        </p:nvPicPr>
        <p:blipFill>
          <a:blip r:embed="rId3"/>
          <a:srcRect/>
          <a:stretch>
            <a:fillRect/>
          </a:stretch>
        </p:blipFill>
        <p:spPr bwMode="auto">
          <a:xfrm>
            <a:off x="914400" y="3505200"/>
            <a:ext cx="7615337" cy="20574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xfrm>
            <a:off x="571472" y="357166"/>
            <a:ext cx="8229600" cy="1143000"/>
          </a:xfrm>
        </p:spPr>
        <p:txBody>
          <a:bodyPr>
            <a:normAutofit fontScale="90000"/>
          </a:bodyPr>
          <a:lstStyle/>
          <a:p>
            <a:r>
              <a:rPr lang="en-US" dirty="0" smtClean="0"/>
              <a:t/>
            </a:r>
            <a:br>
              <a:rPr lang="en-US" dirty="0" smtClean="0"/>
            </a:br>
            <a:r>
              <a:rPr lang="en-US" dirty="0" smtClean="0"/>
              <a:t>Step#4:Nearest Neighbor Algorithm:</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28596" y="1714488"/>
            <a:ext cx="8072494" cy="4572031"/>
          </a:xfrm>
        </p:spPr>
        <p:txBody>
          <a:bodyPr/>
          <a:lstStyle/>
          <a:p>
            <a:r>
              <a:rPr lang="en-US" dirty="0" smtClean="0"/>
              <a:t>the </a:t>
            </a:r>
            <a:r>
              <a:rPr lang="en-US" b="1" i="1" dirty="0" smtClean="0"/>
              <a:t>k</a:t>
            </a:r>
            <a:r>
              <a:rPr lang="en-US" b="1" dirty="0" smtClean="0"/>
              <a:t>-nearest neighbor algorithm</a:t>
            </a:r>
            <a:r>
              <a:rPr lang="en-US" dirty="0" smtClean="0"/>
              <a:t> (</a:t>
            </a:r>
            <a:r>
              <a:rPr lang="en-US" i="1" dirty="0" smtClean="0"/>
              <a:t>k</a:t>
            </a:r>
            <a:r>
              <a:rPr lang="en-US" dirty="0" smtClean="0"/>
              <a:t>-NN) is a method for classifying objects based on closest training examples in the feature space.</a:t>
            </a:r>
          </a:p>
          <a:p>
            <a:r>
              <a:rPr lang="en-US" dirty="0" smtClean="0"/>
              <a:t>object is classified by a majority vote of its neighbors, with the object being assigned to the class most common amongst its </a:t>
            </a:r>
            <a:r>
              <a:rPr lang="en-US" i="1" dirty="0" smtClean="0"/>
              <a:t>k</a:t>
            </a:r>
            <a:r>
              <a:rPr lang="en-US" dirty="0" smtClean="0"/>
              <a:t> nearest neighbors.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3"/>
          <a:stretch>
            <a:fillRect/>
          </a:stretch>
        </p:blipFill>
        <p:spPr>
          <a:xfrm>
            <a:off x="0" y="0"/>
            <a:ext cx="9144000" cy="6858000"/>
          </a:xfrm>
          <a:prstGeom prst="rect">
            <a:avLst/>
          </a:prstGeom>
        </p:spPr>
      </p:pic>
      <p:sp>
        <p:nvSpPr>
          <p:cNvPr id="4" name="Rectangle 3"/>
          <p:cNvSpPr/>
          <p:nvPr/>
        </p:nvSpPr>
        <p:spPr>
          <a:xfrm>
            <a:off x="609600" y="3886200"/>
            <a:ext cx="4572000" cy="646331"/>
          </a:xfrm>
          <a:prstGeom prst="rect">
            <a:avLst/>
          </a:prstGeom>
        </p:spPr>
        <p:txBody>
          <a:bodyPr>
            <a:spAutoFit/>
          </a:bodyPr>
          <a:lstStyle/>
          <a:p>
            <a:pPr>
              <a:buFont typeface="Wingdings" pitchFamily="2" charset="2"/>
              <a:buChar char="ü"/>
            </a:pPr>
            <a:r>
              <a:rPr lang="en-US" dirty="0"/>
              <a:t>the parameters of a transformation given a </a:t>
            </a:r>
            <a:r>
              <a:rPr lang="en-US" dirty="0" smtClean="0"/>
              <a:t>dataset</a:t>
            </a:r>
            <a:r>
              <a:rPr lang="en-US" dirty="0"/>
              <a:t>. </a:t>
            </a:r>
          </a:p>
        </p:txBody>
      </p:sp>
      <p:sp>
        <p:nvSpPr>
          <p:cNvPr id="5" name="Rectangle 4"/>
          <p:cNvSpPr/>
          <p:nvPr/>
        </p:nvSpPr>
        <p:spPr>
          <a:xfrm>
            <a:off x="533400" y="4572000"/>
            <a:ext cx="4572000" cy="923330"/>
          </a:xfrm>
          <a:prstGeom prst="rect">
            <a:avLst/>
          </a:prstGeom>
        </p:spPr>
        <p:txBody>
          <a:bodyPr>
            <a:spAutoFit/>
          </a:bodyPr>
          <a:lstStyle/>
          <a:p>
            <a:pPr>
              <a:buFont typeface="Wingdings" pitchFamily="2" charset="2"/>
              <a:buChar char="ü"/>
            </a:pPr>
            <a:r>
              <a:rPr lang="en-US" dirty="0"/>
              <a:t>find the parameters which are valid for most of the points, a consensus, by discarding the noisy points. </a:t>
            </a:r>
          </a:p>
        </p:txBody>
      </p:sp>
      <p:sp>
        <p:nvSpPr>
          <p:cNvPr id="6" name="Rectangle 5"/>
          <p:cNvSpPr/>
          <p:nvPr/>
        </p:nvSpPr>
        <p:spPr>
          <a:xfrm>
            <a:off x="381000" y="5638800"/>
            <a:ext cx="4572000" cy="923330"/>
          </a:xfrm>
          <a:prstGeom prst="rect">
            <a:avLst/>
          </a:prstGeom>
        </p:spPr>
        <p:txBody>
          <a:bodyPr>
            <a:spAutoFit/>
          </a:bodyPr>
          <a:lstStyle/>
          <a:p>
            <a:r>
              <a:rPr lang="en-US" dirty="0" smtClean="0"/>
              <a:t>After </a:t>
            </a:r>
            <a:r>
              <a:rPr lang="en-US" dirty="0"/>
              <a:t>running this for a fixed number of steps, the algorithm is guaranteed to converge to a better transformation (with a lower error</a:t>
            </a:r>
          </a:p>
        </p:txBody>
      </p:sp>
      <p:sp>
        <p:nvSpPr>
          <p:cNvPr id="7" name="TextBox 6"/>
          <p:cNvSpPr txBox="1"/>
          <p:nvPr/>
        </p:nvSpPr>
        <p:spPr>
          <a:xfrm>
            <a:off x="762000" y="1295400"/>
            <a:ext cx="8001000" cy="2062103"/>
          </a:xfrm>
          <a:prstGeom prst="rect">
            <a:avLst/>
          </a:prstGeom>
          <a:noFill/>
        </p:spPr>
        <p:txBody>
          <a:bodyPr wrap="square" rtlCol="0">
            <a:spAutoFit/>
          </a:bodyPr>
          <a:lstStyle/>
          <a:p>
            <a:pPr algn="just"/>
            <a:r>
              <a:rPr lang="en-US" sz="3200" dirty="0" smtClean="0"/>
              <a:t>Step#5: We used </a:t>
            </a:r>
            <a:r>
              <a:rPr lang="en-US" sz="3200" dirty="0" err="1" smtClean="0"/>
              <a:t>Ransac</a:t>
            </a:r>
            <a:r>
              <a:rPr lang="en-US" sz="3200" dirty="0" smtClean="0"/>
              <a:t> Algorithm to determine true matches from the matching features and to compute their </a:t>
            </a:r>
            <a:r>
              <a:rPr lang="en-US" sz="3200" dirty="0" err="1" smtClean="0"/>
              <a:t>homography</a:t>
            </a:r>
            <a:r>
              <a:rPr lang="en-US" sz="3200" dirty="0" smtClean="0"/>
              <a:t>.</a:t>
            </a:r>
          </a:p>
          <a:p>
            <a:pPr algn="just"/>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3"/>
          <a:stretch>
            <a:fillRect/>
          </a:stretch>
        </p:blipFill>
        <p:spPr>
          <a:xfrm>
            <a:off x="0" y="0"/>
            <a:ext cx="9144000" cy="6858000"/>
          </a:xfrm>
          <a:prstGeom prst="rect">
            <a:avLst/>
          </a:prstGeom>
        </p:spPr>
      </p:pic>
      <p:pic>
        <p:nvPicPr>
          <p:cNvPr id="9218" name="Picture 2"/>
          <p:cNvPicPr>
            <a:picLocks noChangeAspect="1" noChangeArrowheads="1"/>
          </p:cNvPicPr>
          <p:nvPr/>
        </p:nvPicPr>
        <p:blipFill>
          <a:blip r:embed="rId4"/>
          <a:srcRect/>
          <a:stretch>
            <a:fillRect/>
          </a:stretch>
        </p:blipFill>
        <p:spPr bwMode="auto">
          <a:xfrm>
            <a:off x="1524000" y="457200"/>
            <a:ext cx="6562262" cy="2133600"/>
          </a:xfrm>
          <a:prstGeom prst="rect">
            <a:avLst/>
          </a:prstGeom>
          <a:noFill/>
          <a:ln w="9525">
            <a:noFill/>
            <a:miter lim="800000"/>
            <a:headEnd/>
            <a:tailEnd/>
          </a:ln>
          <a:effectLst/>
        </p:spPr>
      </p:pic>
      <p:sp>
        <p:nvSpPr>
          <p:cNvPr id="4" name="Rectangle 3"/>
          <p:cNvSpPr/>
          <p:nvPr/>
        </p:nvSpPr>
        <p:spPr>
          <a:xfrm>
            <a:off x="762000" y="3200400"/>
            <a:ext cx="7924800" cy="1077218"/>
          </a:xfrm>
          <a:prstGeom prst="rect">
            <a:avLst/>
          </a:prstGeom>
        </p:spPr>
        <p:txBody>
          <a:bodyPr wrap="square">
            <a:spAutoFit/>
          </a:bodyPr>
          <a:lstStyle/>
          <a:p>
            <a:r>
              <a:rPr lang="en-US" sz="3200" dirty="0" smtClean="0"/>
              <a:t>1- k </a:t>
            </a:r>
            <a:r>
              <a:rPr lang="en-US" sz="3200" dirty="0"/>
              <a:t>items are chosen randomly among the </a:t>
            </a:r>
            <a:r>
              <a:rPr lang="en-US" sz="3200" dirty="0" smtClean="0"/>
              <a:t>set, k=2. </a:t>
            </a:r>
            <a:endParaRPr lang="en-US" sz="3200" dirty="0"/>
          </a:p>
        </p:txBody>
      </p:sp>
      <p:sp>
        <p:nvSpPr>
          <p:cNvPr id="5" name="Rectangle 4"/>
          <p:cNvSpPr/>
          <p:nvPr/>
        </p:nvSpPr>
        <p:spPr>
          <a:xfrm>
            <a:off x="762000" y="4419600"/>
            <a:ext cx="8153400" cy="2062103"/>
          </a:xfrm>
          <a:prstGeom prst="rect">
            <a:avLst/>
          </a:prstGeom>
        </p:spPr>
        <p:txBody>
          <a:bodyPr wrap="square">
            <a:spAutoFit/>
          </a:bodyPr>
          <a:lstStyle/>
          <a:p>
            <a:r>
              <a:rPr lang="en-US" sz="3200" dirty="0" smtClean="0"/>
              <a:t>2- From </a:t>
            </a:r>
            <a:r>
              <a:rPr lang="en-US" sz="3200" dirty="0"/>
              <a:t>these points, a model is defined. Here, a line is drawn between the 2 chosen points, with an area of validity defined by a given threshold.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4" name="Rectangle 3"/>
          <p:cNvSpPr/>
          <p:nvPr/>
        </p:nvSpPr>
        <p:spPr>
          <a:xfrm>
            <a:off x="381000" y="2438400"/>
            <a:ext cx="8077200" cy="1569660"/>
          </a:xfrm>
          <a:prstGeom prst="rect">
            <a:avLst/>
          </a:prstGeom>
        </p:spPr>
        <p:txBody>
          <a:bodyPr wrap="square">
            <a:spAutoFit/>
          </a:bodyPr>
          <a:lstStyle/>
          <a:p>
            <a:pPr algn="just"/>
            <a:r>
              <a:rPr lang="en-US" sz="3200" dirty="0" smtClean="0"/>
              <a:t>3- The </a:t>
            </a:r>
            <a:r>
              <a:rPr lang="en-US" sz="3200" dirty="0"/>
              <a:t>model is then evaluated by measuring the error for each </a:t>
            </a:r>
            <a:r>
              <a:rPr lang="en-US" sz="3200" dirty="0" smtClean="0"/>
              <a:t>point, </a:t>
            </a:r>
            <a:r>
              <a:rPr lang="en-US" sz="3200" dirty="0"/>
              <a:t>here by computing the distance to the line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p:txBody>
          <a:bodyPr/>
          <a:lstStyle/>
          <a:p>
            <a:r>
              <a:rPr lang="en-US" dirty="0" smtClean="0"/>
              <a:t>Step#6: we used the homography to perform images transformation of adjacent images.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Document Scanner</a:t>
            </a:r>
            <a:endParaRPr lang="en-US" dirty="0"/>
          </a:p>
        </p:txBody>
      </p:sp>
      <p:sp>
        <p:nvSpPr>
          <p:cNvPr id="3" name="Content Placeholder 2"/>
          <p:cNvSpPr>
            <a:spLocks noGrp="1"/>
          </p:cNvSpPr>
          <p:nvPr>
            <p:ph idx="1"/>
          </p:nvPr>
        </p:nvSpPr>
        <p:spPr/>
        <p:txBody>
          <a:bodyPr/>
          <a:lstStyle/>
          <a:p>
            <a:r>
              <a:rPr lang="en-US" dirty="0" smtClean="0"/>
              <a:t>Introduction</a:t>
            </a:r>
          </a:p>
          <a:p>
            <a:r>
              <a:rPr lang="en-US" dirty="0" smtClean="0"/>
              <a:t>Steps</a:t>
            </a:r>
          </a:p>
          <a:p>
            <a:r>
              <a:rPr lang="en-US" dirty="0" smtClean="0"/>
              <a:t>Problems</a:t>
            </a:r>
          </a:p>
          <a:p>
            <a:r>
              <a:rPr lang="en-US" dirty="0" smtClean="0"/>
              <a:t>Results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a:xfrm>
            <a:off x="457200" y="2428844"/>
            <a:ext cx="8229600" cy="4429156"/>
          </a:xfrm>
        </p:spPr>
        <p:txBody>
          <a:bodyPr/>
          <a:lstStyle/>
          <a:p>
            <a:pPr algn="just"/>
            <a:r>
              <a:rPr lang="en-US" dirty="0" smtClean="0"/>
              <a:t>Step#7:We performed image blending operations and generate panoramic images.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pic>
        <p:nvPicPr>
          <p:cNvPr id="1026" name="Picture 2"/>
          <p:cNvPicPr>
            <a:picLocks noChangeAspect="1" noChangeArrowheads="1"/>
          </p:cNvPicPr>
          <p:nvPr/>
        </p:nvPicPr>
        <p:blipFill>
          <a:blip r:embed="rId3"/>
          <a:srcRect/>
          <a:stretch>
            <a:fillRect/>
          </a:stretch>
        </p:blipFill>
        <p:spPr bwMode="auto">
          <a:xfrm rot="20794334">
            <a:off x="990223" y="1194617"/>
            <a:ext cx="7304186" cy="4794253"/>
          </a:xfrm>
          <a:prstGeom prst="rect">
            <a:avLst/>
          </a:prstGeom>
          <a:noFill/>
          <a:ln w="9525">
            <a:noFill/>
            <a:miter lim="800000"/>
            <a:headEnd/>
            <a:tailEnd/>
          </a:ln>
          <a:effectLst/>
        </p:spPr>
      </p:pic>
      <p:sp>
        <p:nvSpPr>
          <p:cNvPr id="5" name="TextBox 4"/>
          <p:cNvSpPr txBox="1"/>
          <p:nvPr/>
        </p:nvSpPr>
        <p:spPr>
          <a:xfrm>
            <a:off x="228600" y="228600"/>
            <a:ext cx="8077200" cy="830997"/>
          </a:xfrm>
          <a:prstGeom prst="rect">
            <a:avLst/>
          </a:prstGeom>
          <a:noFill/>
        </p:spPr>
        <p:txBody>
          <a:bodyPr wrap="square" rtlCol="0">
            <a:spAutoFit/>
          </a:bodyPr>
          <a:lstStyle/>
          <a:p>
            <a:r>
              <a:rPr lang="en-US" sz="4800" b="1" dirty="0" smtClean="0">
                <a:ln w="19050">
                  <a:solidFill>
                    <a:schemeClr val="tx2">
                      <a:tint val="1000"/>
                    </a:schemeClr>
                  </a:solidFill>
                  <a:prstDash val="solid"/>
                </a:ln>
                <a:solidFill>
                  <a:schemeClr val="accent3"/>
                </a:solidFill>
                <a:effectLst>
                  <a:glow rad="228600">
                    <a:schemeClr val="accent3">
                      <a:satMod val="175000"/>
                      <a:alpha val="40000"/>
                    </a:schemeClr>
                  </a:glow>
                  <a:outerShdw blurRad="50000" dist="50800" dir="7500000" algn="tl">
                    <a:srgbClr val="000000">
                      <a:shade val="5000"/>
                      <a:alpha val="35000"/>
                    </a:srgbClr>
                  </a:outerShdw>
                </a:effectLst>
              </a:rPr>
              <a:t>Object Character Recognition </a:t>
            </a:r>
            <a:endParaRPr lang="en-US" sz="4800" b="1" dirty="0">
              <a:ln w="19050">
                <a:solidFill>
                  <a:schemeClr val="tx2">
                    <a:tint val="1000"/>
                  </a:schemeClr>
                </a:solidFill>
                <a:prstDash val="solid"/>
              </a:ln>
              <a:solidFill>
                <a:schemeClr val="accent3"/>
              </a:solidFill>
              <a:effectLst>
                <a:glow rad="228600">
                  <a:schemeClr val="accent3">
                    <a:satMod val="175000"/>
                    <a:alpha val="40000"/>
                  </a:schemeClr>
                </a:glow>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pic>
        <p:nvPicPr>
          <p:cNvPr id="3" name="Picture 2"/>
          <p:cNvPicPr>
            <a:picLocks noChangeAspect="1" noChangeArrowheads="1"/>
          </p:cNvPicPr>
          <p:nvPr/>
        </p:nvPicPr>
        <p:blipFill>
          <a:blip r:embed="rId3"/>
          <a:srcRect/>
          <a:stretch>
            <a:fillRect/>
          </a:stretch>
        </p:blipFill>
        <p:spPr bwMode="auto">
          <a:xfrm>
            <a:off x="6619875" y="4333875"/>
            <a:ext cx="2524125" cy="2524125"/>
          </a:xfrm>
          <a:prstGeom prst="rect">
            <a:avLst/>
          </a:prstGeom>
          <a:noFill/>
          <a:ln w="9525">
            <a:noFill/>
            <a:miter lim="800000"/>
            <a:headEnd/>
            <a:tailEnd/>
          </a:ln>
          <a:effectLst/>
        </p:spPr>
      </p:pic>
      <p:sp>
        <p:nvSpPr>
          <p:cNvPr id="4" name="Rectangle 3"/>
          <p:cNvSpPr/>
          <p:nvPr/>
        </p:nvSpPr>
        <p:spPr>
          <a:xfrm>
            <a:off x="457200" y="1066800"/>
            <a:ext cx="8229600" cy="2062103"/>
          </a:xfrm>
          <a:prstGeom prst="rect">
            <a:avLst/>
          </a:prstGeom>
        </p:spPr>
        <p:txBody>
          <a:bodyPr wrap="square">
            <a:spAutoFit/>
          </a:bodyPr>
          <a:lstStyle/>
          <a:p>
            <a:pPr algn="just"/>
            <a:r>
              <a:rPr lang="en-US" sz="3200" b="1" dirty="0" smtClean="0"/>
              <a:t>OCR</a:t>
            </a:r>
            <a:r>
              <a:rPr lang="en-US" sz="3200" dirty="0" smtClean="0"/>
              <a:t> technology allows the conversion of scanned images of printed text or symbols (such as a page from a book) into text or information that can be understood or edited.</a:t>
            </a:r>
            <a:endParaRPr lang="en-US" sz="3200" dirty="0"/>
          </a:p>
        </p:txBody>
      </p:sp>
      <p:sp>
        <p:nvSpPr>
          <p:cNvPr id="5" name="Rectangle 4"/>
          <p:cNvSpPr/>
          <p:nvPr/>
        </p:nvSpPr>
        <p:spPr>
          <a:xfrm>
            <a:off x="457200" y="3733800"/>
            <a:ext cx="6172200" cy="1569660"/>
          </a:xfrm>
          <a:prstGeom prst="rect">
            <a:avLst/>
          </a:prstGeom>
        </p:spPr>
        <p:txBody>
          <a:bodyPr wrap="square">
            <a:spAutoFit/>
          </a:bodyPr>
          <a:lstStyle/>
          <a:p>
            <a:pPr algn="just"/>
            <a:r>
              <a:rPr lang="en-US" sz="3200" dirty="0" smtClean="0"/>
              <a:t>We are using open source OCR software called </a:t>
            </a:r>
            <a:r>
              <a:rPr lang="en-US" sz="3200" b="1" dirty="0" err="1" smtClean="0"/>
              <a:t>Tesseract</a:t>
            </a:r>
            <a:r>
              <a:rPr lang="en-US" sz="3200" dirty="0" smtClean="0"/>
              <a:t> as a basis for project.</a:t>
            </a:r>
            <a:endParaRPr lang="en-US" sz="3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457200"/>
            <a:ext cx="9144000" cy="646331"/>
          </a:xfrm>
          <a:prstGeom prst="rect">
            <a:avLst/>
          </a:prstGeom>
          <a:noFill/>
        </p:spPr>
        <p:txBody>
          <a:bodyPr wrap="square" rtlCol="0">
            <a:spAutoFit/>
          </a:bodyPr>
          <a:lstStyle/>
          <a:p>
            <a:pPr algn="ctr"/>
            <a:r>
              <a:rPr lang="en-US" sz="3600" b="1" dirty="0" err="1" smtClean="0"/>
              <a:t>Tesseract</a:t>
            </a:r>
            <a:endParaRPr lang="en-US" sz="3600" b="1" dirty="0"/>
          </a:p>
        </p:txBody>
      </p:sp>
      <p:sp>
        <p:nvSpPr>
          <p:cNvPr id="7" name="TextBox 6"/>
          <p:cNvSpPr txBox="1"/>
          <p:nvPr/>
        </p:nvSpPr>
        <p:spPr>
          <a:xfrm>
            <a:off x="304800" y="1752600"/>
            <a:ext cx="8534400" cy="3539430"/>
          </a:xfrm>
          <a:prstGeom prst="rect">
            <a:avLst/>
          </a:prstGeom>
          <a:noFill/>
        </p:spPr>
        <p:txBody>
          <a:bodyPr wrap="square" rtlCol="0">
            <a:spAutoFit/>
          </a:bodyPr>
          <a:lstStyle/>
          <a:p>
            <a:pPr algn="just"/>
            <a:r>
              <a:rPr lang="en-US" sz="3200" dirty="0" smtClean="0"/>
              <a:t>An </a:t>
            </a:r>
            <a:r>
              <a:rPr lang="en-US" sz="3200" b="1" dirty="0" smtClean="0"/>
              <a:t>OCR Engine </a:t>
            </a:r>
            <a:r>
              <a:rPr lang="en-US" sz="3200" dirty="0" smtClean="0"/>
              <a:t>that was developed at HP Labs between 1985 and 1995 … and now at </a:t>
            </a:r>
            <a:r>
              <a:rPr lang="en-US" sz="3200" b="1" dirty="0" smtClean="0"/>
              <a:t>Google</a:t>
            </a:r>
          </a:p>
          <a:p>
            <a:pPr algn="just"/>
            <a:r>
              <a:rPr lang="en-US" sz="3200" dirty="0" smtClean="0"/>
              <a:t>We use fork of </a:t>
            </a:r>
            <a:r>
              <a:rPr lang="en-US" sz="3200" dirty="0" err="1" smtClean="0"/>
              <a:t>Tesseract</a:t>
            </a:r>
            <a:r>
              <a:rPr lang="en-US" sz="3200" dirty="0" smtClean="0"/>
              <a:t> Android Tools by Robert </a:t>
            </a:r>
            <a:r>
              <a:rPr lang="en-US" sz="3200" dirty="0" err="1" smtClean="0"/>
              <a:t>Theis</a:t>
            </a:r>
            <a:r>
              <a:rPr lang="en-US" sz="3200" dirty="0" smtClean="0"/>
              <a:t> called Tess Two. They are based on the </a:t>
            </a:r>
            <a:r>
              <a:rPr lang="en-US" sz="3200" dirty="0" err="1" smtClean="0"/>
              <a:t>Tesseract</a:t>
            </a:r>
            <a:r>
              <a:rPr lang="en-US" sz="3200" dirty="0" smtClean="0"/>
              <a:t> OCR Engine (mainly maintained by Google) and </a:t>
            </a:r>
            <a:r>
              <a:rPr lang="en-US" sz="3200" dirty="0" err="1" smtClean="0"/>
              <a:t>Leptonica</a:t>
            </a:r>
            <a:r>
              <a:rPr lang="en-US" sz="3200" dirty="0" smtClean="0"/>
              <a:t> image processing libraries.</a:t>
            </a:r>
          </a:p>
          <a:p>
            <a:pPr algn="just"/>
            <a:endParaRPr lang="en-US" sz="32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3"/>
          <a:stretch>
            <a:fillRect/>
          </a:stretch>
        </p:blipFill>
        <p:spPr>
          <a:xfrm>
            <a:off x="0" y="0"/>
            <a:ext cx="9144000" cy="6858000"/>
          </a:xfrm>
          <a:prstGeom prst="rect">
            <a:avLst/>
          </a:prstGeom>
        </p:spPr>
      </p:pic>
      <p:grpSp>
        <p:nvGrpSpPr>
          <p:cNvPr id="11" name="Group 10"/>
          <p:cNvGrpSpPr/>
          <p:nvPr/>
        </p:nvGrpSpPr>
        <p:grpSpPr>
          <a:xfrm>
            <a:off x="1752600" y="381000"/>
            <a:ext cx="4343400" cy="1066800"/>
            <a:chOff x="1752600" y="381000"/>
            <a:chExt cx="4343400" cy="1066800"/>
          </a:xfrm>
        </p:grpSpPr>
        <p:sp>
          <p:nvSpPr>
            <p:cNvPr id="3" name="Rounded Rectangle 2"/>
            <p:cNvSpPr/>
            <p:nvPr/>
          </p:nvSpPr>
          <p:spPr>
            <a:xfrm>
              <a:off x="1752600" y="381000"/>
              <a:ext cx="4343400" cy="60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t>A Grayscale or color image is provided as input</a:t>
              </a:r>
              <a:endParaRPr lang="en-US" b="1" dirty="0"/>
            </a:p>
          </p:txBody>
        </p:sp>
        <p:sp>
          <p:nvSpPr>
            <p:cNvPr id="4" name="Down Arrow 3"/>
            <p:cNvSpPr/>
            <p:nvPr/>
          </p:nvSpPr>
          <p:spPr>
            <a:xfrm>
              <a:off x="3733800" y="990600"/>
              <a:ext cx="381000" cy="4572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12" name="Group 11"/>
          <p:cNvGrpSpPr/>
          <p:nvPr/>
        </p:nvGrpSpPr>
        <p:grpSpPr>
          <a:xfrm>
            <a:off x="1752600" y="1447800"/>
            <a:ext cx="4343400" cy="1066800"/>
            <a:chOff x="1752600" y="381000"/>
            <a:chExt cx="4343400" cy="1066800"/>
          </a:xfrm>
        </p:grpSpPr>
        <p:sp>
          <p:nvSpPr>
            <p:cNvPr id="13" name="Rounded Rectangle 12"/>
            <p:cNvSpPr/>
            <p:nvPr/>
          </p:nvSpPr>
          <p:spPr>
            <a:xfrm>
              <a:off x="1752600" y="381000"/>
              <a:ext cx="4343400" cy="60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t>Adaptive </a:t>
              </a:r>
              <a:r>
                <a:rPr lang="en-US" b="1" dirty="0" err="1" smtClean="0"/>
                <a:t>thresholding</a:t>
              </a:r>
              <a:r>
                <a:rPr lang="en-US" b="1" dirty="0" smtClean="0"/>
                <a:t> </a:t>
              </a:r>
              <a:endParaRPr lang="en-US" b="1" dirty="0"/>
            </a:p>
          </p:txBody>
        </p:sp>
        <p:sp>
          <p:nvSpPr>
            <p:cNvPr id="14" name="Down Arrow 13"/>
            <p:cNvSpPr/>
            <p:nvPr/>
          </p:nvSpPr>
          <p:spPr>
            <a:xfrm>
              <a:off x="3733800" y="990600"/>
              <a:ext cx="381000" cy="4572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15" name="Group 14"/>
          <p:cNvGrpSpPr/>
          <p:nvPr/>
        </p:nvGrpSpPr>
        <p:grpSpPr>
          <a:xfrm>
            <a:off x="1752600" y="2514600"/>
            <a:ext cx="4343400" cy="1066800"/>
            <a:chOff x="1752600" y="381000"/>
            <a:chExt cx="4343400" cy="1066800"/>
          </a:xfrm>
        </p:grpSpPr>
        <p:sp>
          <p:nvSpPr>
            <p:cNvPr id="16" name="Rounded Rectangle 15"/>
            <p:cNvSpPr/>
            <p:nvPr/>
          </p:nvSpPr>
          <p:spPr>
            <a:xfrm>
              <a:off x="1752600" y="381000"/>
              <a:ext cx="4343400" cy="60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t>Connected-component labeling </a:t>
              </a:r>
              <a:endParaRPr lang="en-US" b="1" dirty="0"/>
            </a:p>
          </p:txBody>
        </p:sp>
        <p:sp>
          <p:nvSpPr>
            <p:cNvPr id="17" name="Down Arrow 16"/>
            <p:cNvSpPr/>
            <p:nvPr/>
          </p:nvSpPr>
          <p:spPr>
            <a:xfrm>
              <a:off x="3733800" y="990600"/>
              <a:ext cx="381000" cy="4572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18" name="Group 17"/>
          <p:cNvGrpSpPr/>
          <p:nvPr/>
        </p:nvGrpSpPr>
        <p:grpSpPr>
          <a:xfrm>
            <a:off x="1828800" y="3581400"/>
            <a:ext cx="4343400" cy="1066800"/>
            <a:chOff x="1752600" y="381000"/>
            <a:chExt cx="4343400" cy="1066800"/>
          </a:xfrm>
        </p:grpSpPr>
        <p:sp>
          <p:nvSpPr>
            <p:cNvPr id="19" name="Rounded Rectangle 18"/>
            <p:cNvSpPr/>
            <p:nvPr/>
          </p:nvSpPr>
          <p:spPr>
            <a:xfrm>
              <a:off x="1752600" y="381000"/>
              <a:ext cx="4343400" cy="60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t>Line </a:t>
              </a:r>
              <a:r>
                <a:rPr lang="en-US" b="1" dirty="0" err="1" smtClean="0"/>
                <a:t>ﬁnding</a:t>
              </a:r>
              <a:r>
                <a:rPr lang="en-US" b="1" dirty="0" smtClean="0"/>
                <a:t> algorithm </a:t>
              </a:r>
              <a:endParaRPr lang="en-US" b="1" dirty="0"/>
            </a:p>
          </p:txBody>
        </p:sp>
        <p:sp>
          <p:nvSpPr>
            <p:cNvPr id="20" name="Down Arrow 19"/>
            <p:cNvSpPr/>
            <p:nvPr/>
          </p:nvSpPr>
          <p:spPr>
            <a:xfrm>
              <a:off x="3733800" y="990600"/>
              <a:ext cx="381000" cy="4572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21" name="Group 20"/>
          <p:cNvGrpSpPr/>
          <p:nvPr/>
        </p:nvGrpSpPr>
        <p:grpSpPr>
          <a:xfrm>
            <a:off x="1828800" y="4724400"/>
            <a:ext cx="4343400" cy="1066800"/>
            <a:chOff x="1752600" y="381000"/>
            <a:chExt cx="4343400" cy="1066800"/>
          </a:xfrm>
        </p:grpSpPr>
        <p:sp>
          <p:nvSpPr>
            <p:cNvPr id="22" name="Rounded Rectangle 21"/>
            <p:cNvSpPr/>
            <p:nvPr/>
          </p:nvSpPr>
          <p:spPr>
            <a:xfrm>
              <a:off x="1752600" y="381000"/>
              <a:ext cx="4343400" cy="60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t>Baseline </a:t>
              </a:r>
              <a:r>
                <a:rPr lang="en-US" b="1" dirty="0" err="1" smtClean="0"/>
                <a:t>ﬁtting</a:t>
              </a:r>
              <a:r>
                <a:rPr lang="en-US" b="1" dirty="0" smtClean="0"/>
                <a:t> algorithm </a:t>
              </a:r>
              <a:endParaRPr lang="en-US" b="1" dirty="0"/>
            </a:p>
          </p:txBody>
        </p:sp>
        <p:sp>
          <p:nvSpPr>
            <p:cNvPr id="23" name="Down Arrow 22"/>
            <p:cNvSpPr/>
            <p:nvPr/>
          </p:nvSpPr>
          <p:spPr>
            <a:xfrm>
              <a:off x="3733800" y="990600"/>
              <a:ext cx="381000" cy="4572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pic>
        <p:nvPicPr>
          <p:cNvPr id="27" name="Picture 26"/>
          <p:cNvPicPr>
            <a:picLocks noChangeAspect="1" noChangeArrowheads="1"/>
          </p:cNvPicPr>
          <p:nvPr/>
        </p:nvPicPr>
        <p:blipFill>
          <a:blip r:embed="rId4"/>
          <a:srcRect/>
          <a:stretch>
            <a:fillRect/>
          </a:stretch>
        </p:blipFill>
        <p:spPr bwMode="auto">
          <a:xfrm>
            <a:off x="6619875" y="4333875"/>
            <a:ext cx="2524125" cy="25241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3"/>
          <a:stretch>
            <a:fillRect/>
          </a:stretch>
        </p:blipFill>
        <p:spPr>
          <a:xfrm>
            <a:off x="0" y="0"/>
            <a:ext cx="9144000" cy="6858000"/>
          </a:xfrm>
          <a:prstGeom prst="rect">
            <a:avLst/>
          </a:prstGeom>
        </p:spPr>
      </p:pic>
      <p:grpSp>
        <p:nvGrpSpPr>
          <p:cNvPr id="3" name="Group 2"/>
          <p:cNvGrpSpPr/>
          <p:nvPr/>
        </p:nvGrpSpPr>
        <p:grpSpPr>
          <a:xfrm>
            <a:off x="1981200" y="838200"/>
            <a:ext cx="4343400" cy="1066800"/>
            <a:chOff x="1752600" y="381000"/>
            <a:chExt cx="4343400" cy="1066800"/>
          </a:xfrm>
        </p:grpSpPr>
        <p:sp>
          <p:nvSpPr>
            <p:cNvPr id="4" name="Rounded Rectangle 3"/>
            <p:cNvSpPr/>
            <p:nvPr/>
          </p:nvSpPr>
          <p:spPr>
            <a:xfrm>
              <a:off x="1752600" y="381000"/>
              <a:ext cx="4343400" cy="60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t>Fixed pitch detection</a:t>
              </a:r>
              <a:endParaRPr lang="en-US" b="1" dirty="0"/>
            </a:p>
          </p:txBody>
        </p:sp>
        <p:sp>
          <p:nvSpPr>
            <p:cNvPr id="5" name="Down Arrow 4"/>
            <p:cNvSpPr/>
            <p:nvPr/>
          </p:nvSpPr>
          <p:spPr>
            <a:xfrm>
              <a:off x="3733800" y="990600"/>
              <a:ext cx="381000" cy="4572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grpSp>
        <p:nvGrpSpPr>
          <p:cNvPr id="6" name="Group 5"/>
          <p:cNvGrpSpPr/>
          <p:nvPr/>
        </p:nvGrpSpPr>
        <p:grpSpPr>
          <a:xfrm>
            <a:off x="1981200" y="1905000"/>
            <a:ext cx="4343400" cy="1066800"/>
            <a:chOff x="1752600" y="381000"/>
            <a:chExt cx="4343400" cy="1066800"/>
          </a:xfrm>
        </p:grpSpPr>
        <p:sp>
          <p:nvSpPr>
            <p:cNvPr id="7" name="Rounded Rectangle 6"/>
            <p:cNvSpPr/>
            <p:nvPr/>
          </p:nvSpPr>
          <p:spPr>
            <a:xfrm>
              <a:off x="1752600" y="381000"/>
              <a:ext cx="4343400" cy="60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t>Non-</a:t>
              </a:r>
              <a:r>
                <a:rPr lang="en-US" b="1" dirty="0" err="1" smtClean="0"/>
                <a:t>ﬁxed</a:t>
              </a:r>
              <a:r>
                <a:rPr lang="en-US" b="1" dirty="0" smtClean="0"/>
                <a:t> pitch spacing delimiting</a:t>
              </a:r>
              <a:endParaRPr lang="en-US" b="1" dirty="0"/>
            </a:p>
          </p:txBody>
        </p:sp>
        <p:sp>
          <p:nvSpPr>
            <p:cNvPr id="8" name="Down Arrow 7"/>
            <p:cNvSpPr/>
            <p:nvPr/>
          </p:nvSpPr>
          <p:spPr>
            <a:xfrm>
              <a:off x="3733800" y="990600"/>
              <a:ext cx="381000" cy="45720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sp>
        <p:nvSpPr>
          <p:cNvPr id="10" name="Rounded Rectangle 9"/>
          <p:cNvSpPr/>
          <p:nvPr/>
        </p:nvSpPr>
        <p:spPr>
          <a:xfrm>
            <a:off x="1981200" y="2971800"/>
            <a:ext cx="4343400" cy="6096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b="1" dirty="0" smtClean="0"/>
              <a:t>Word recognition</a:t>
            </a:r>
            <a:endParaRPr lang="en-US" b="1" dirty="0"/>
          </a:p>
        </p:txBody>
      </p:sp>
      <p:pic>
        <p:nvPicPr>
          <p:cNvPr id="12" name="Picture 11"/>
          <p:cNvPicPr>
            <a:picLocks noChangeAspect="1" noChangeArrowheads="1"/>
          </p:cNvPicPr>
          <p:nvPr/>
        </p:nvPicPr>
        <p:blipFill>
          <a:blip r:embed="rId4"/>
          <a:srcRect/>
          <a:stretch>
            <a:fillRect/>
          </a:stretch>
        </p:blipFill>
        <p:spPr bwMode="auto">
          <a:xfrm>
            <a:off x="6619875" y="4333875"/>
            <a:ext cx="2524125" cy="25241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Rectangle 2"/>
          <p:cNvSpPr/>
          <p:nvPr/>
        </p:nvSpPr>
        <p:spPr>
          <a:xfrm>
            <a:off x="304800" y="1676400"/>
            <a:ext cx="8153400" cy="2062103"/>
          </a:xfrm>
          <a:prstGeom prst="rect">
            <a:avLst/>
          </a:prstGeom>
        </p:spPr>
        <p:txBody>
          <a:bodyPr wrap="square">
            <a:spAutoFit/>
          </a:bodyPr>
          <a:lstStyle/>
          <a:p>
            <a:pPr algn="just"/>
            <a:r>
              <a:rPr lang="en-US" sz="3200" dirty="0" smtClean="0"/>
              <a:t>In order to build the library in Linux we have to download and extract source files for the </a:t>
            </a:r>
            <a:r>
              <a:rPr lang="en-US" sz="3200" dirty="0" err="1" smtClean="0"/>
              <a:t>Tesseract</a:t>
            </a:r>
            <a:r>
              <a:rPr lang="en-US" sz="3200" dirty="0" smtClean="0"/>
              <a:t>, </a:t>
            </a:r>
            <a:r>
              <a:rPr lang="en-US" sz="3200" dirty="0" err="1" smtClean="0"/>
              <a:t>Leptonica</a:t>
            </a:r>
            <a:r>
              <a:rPr lang="en-US" sz="3200" dirty="0" smtClean="0"/>
              <a:t>, and Android JPEG libraries prior to building this library</a:t>
            </a:r>
            <a:r>
              <a:rPr lang="en-US" dirty="0" smtClean="0"/>
              <a:t>.</a:t>
            </a:r>
            <a:endParaRPr lang="en-US" dirty="0"/>
          </a:p>
        </p:txBody>
      </p:sp>
      <p:pic>
        <p:nvPicPr>
          <p:cNvPr id="4" name="Picture 3"/>
          <p:cNvPicPr>
            <a:picLocks noChangeAspect="1" noChangeArrowheads="1"/>
          </p:cNvPicPr>
          <p:nvPr/>
        </p:nvPicPr>
        <p:blipFill>
          <a:blip r:embed="rId3"/>
          <a:srcRect/>
          <a:stretch>
            <a:fillRect/>
          </a:stretch>
        </p:blipFill>
        <p:spPr bwMode="auto">
          <a:xfrm>
            <a:off x="6619875" y="4333875"/>
            <a:ext cx="2524125" cy="2524125"/>
          </a:xfrm>
          <a:prstGeom prst="rect">
            <a:avLst/>
          </a:prstGeom>
          <a:noFill/>
          <a:ln w="9525">
            <a:noFill/>
            <a:miter lim="800000"/>
            <a:headEnd/>
            <a:tailEnd/>
          </a:ln>
          <a:effectLst/>
        </p:spPr>
      </p:pic>
      <p:sp>
        <p:nvSpPr>
          <p:cNvPr id="5" name="Rectangle 4"/>
          <p:cNvSpPr/>
          <p:nvPr/>
        </p:nvSpPr>
        <p:spPr>
          <a:xfrm>
            <a:off x="2514600" y="304800"/>
            <a:ext cx="4129592" cy="646331"/>
          </a:xfrm>
          <a:prstGeom prst="rect">
            <a:avLst/>
          </a:prstGeom>
        </p:spPr>
        <p:txBody>
          <a:bodyPr wrap="none">
            <a:spAutoFit/>
          </a:bodyPr>
          <a:lstStyle/>
          <a:p>
            <a:r>
              <a:rPr lang="en-US" sz="3600" b="1" dirty="0" smtClean="0"/>
              <a:t> Building the Library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pic>
        <p:nvPicPr>
          <p:cNvPr id="3" name="Picture 2"/>
          <p:cNvPicPr>
            <a:picLocks noChangeAspect="1" noChangeArrowheads="1"/>
          </p:cNvPicPr>
          <p:nvPr/>
        </p:nvPicPr>
        <p:blipFill>
          <a:blip r:embed="rId3"/>
          <a:srcRect/>
          <a:stretch>
            <a:fillRect/>
          </a:stretch>
        </p:blipFill>
        <p:spPr bwMode="auto">
          <a:xfrm>
            <a:off x="6619875" y="4333875"/>
            <a:ext cx="2524125" cy="2524125"/>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a:srcRect/>
          <a:stretch>
            <a:fillRect/>
          </a:stretch>
        </p:blipFill>
        <p:spPr bwMode="auto">
          <a:xfrm>
            <a:off x="2743200" y="228600"/>
            <a:ext cx="3600450" cy="876300"/>
          </a:xfrm>
          <a:prstGeom prst="rect">
            <a:avLst/>
          </a:prstGeom>
          <a:noFill/>
          <a:ln w="9525">
            <a:noFill/>
            <a:miter lim="800000"/>
            <a:headEnd/>
            <a:tailEnd/>
          </a:ln>
          <a:effectLst/>
        </p:spPr>
      </p:pic>
      <p:sp>
        <p:nvSpPr>
          <p:cNvPr id="5" name="Rectangle 4"/>
          <p:cNvSpPr/>
          <p:nvPr/>
        </p:nvSpPr>
        <p:spPr>
          <a:xfrm>
            <a:off x="457200" y="1447800"/>
            <a:ext cx="8458200" cy="1569660"/>
          </a:xfrm>
          <a:prstGeom prst="rect">
            <a:avLst/>
          </a:prstGeom>
        </p:spPr>
        <p:txBody>
          <a:bodyPr wrap="square">
            <a:spAutoFit/>
          </a:bodyPr>
          <a:lstStyle/>
          <a:p>
            <a:r>
              <a:rPr lang="en-US" sz="3200" b="1" dirty="0" err="1" smtClean="0"/>
              <a:t>Leptonica</a:t>
            </a:r>
            <a:r>
              <a:rPr lang="en-US" sz="3200" dirty="0" smtClean="0"/>
              <a:t> is a pedagogically-oriented open source site containing software that is broadly useful for image processing and image analysis applications.</a:t>
            </a:r>
            <a:endParaRPr lang="en-US" sz="3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3"/>
          <a:stretch>
            <a:fillRect/>
          </a:stretch>
        </p:blipFill>
        <p:spPr>
          <a:xfrm>
            <a:off x="0" y="0"/>
            <a:ext cx="9144000" cy="6858000"/>
          </a:xfrm>
          <a:prstGeom prst="rect">
            <a:avLst/>
          </a:prstGeom>
        </p:spPr>
      </p:pic>
      <p:pic>
        <p:nvPicPr>
          <p:cNvPr id="5" name="Picture 4"/>
          <p:cNvPicPr>
            <a:picLocks noChangeAspect="1" noChangeArrowheads="1"/>
          </p:cNvPicPr>
          <p:nvPr/>
        </p:nvPicPr>
        <p:blipFill>
          <a:blip r:embed="rId4"/>
          <a:srcRect/>
          <a:stretch>
            <a:fillRect/>
          </a:stretch>
        </p:blipFill>
        <p:spPr bwMode="auto">
          <a:xfrm>
            <a:off x="6619875" y="4333875"/>
            <a:ext cx="2524125" cy="2524125"/>
          </a:xfrm>
          <a:prstGeom prst="rect">
            <a:avLst/>
          </a:prstGeom>
          <a:noFill/>
          <a:ln w="9525">
            <a:noFill/>
            <a:miter lim="800000"/>
            <a:headEnd/>
            <a:tailEnd/>
          </a:ln>
          <a:effectLst/>
        </p:spPr>
      </p:pic>
      <p:sp>
        <p:nvSpPr>
          <p:cNvPr id="3" name="Rectangle 2"/>
          <p:cNvSpPr/>
          <p:nvPr/>
        </p:nvSpPr>
        <p:spPr>
          <a:xfrm>
            <a:off x="304800" y="1219200"/>
            <a:ext cx="8610600" cy="4031873"/>
          </a:xfrm>
          <a:prstGeom prst="rect">
            <a:avLst/>
          </a:prstGeom>
        </p:spPr>
        <p:txBody>
          <a:bodyPr wrap="square">
            <a:spAutoFit/>
          </a:bodyPr>
          <a:lstStyle/>
          <a:p>
            <a:r>
              <a:rPr lang="en-US" sz="3200" b="1" i="1" dirty="0" smtClean="0"/>
              <a:t>Featured operations</a:t>
            </a:r>
            <a:r>
              <a:rPr lang="en-US" sz="3200" b="1" dirty="0" smtClean="0"/>
              <a:t> are</a:t>
            </a:r>
          </a:p>
          <a:p>
            <a:pPr>
              <a:buFont typeface="Wingdings" pitchFamily="2" charset="2"/>
              <a:buChar char="ü"/>
            </a:pPr>
            <a:r>
              <a:rPr lang="en-US" sz="3200" dirty="0" smtClean="0"/>
              <a:t>Affine transformations (scaling, translation,                      rotation, shear) </a:t>
            </a:r>
          </a:p>
          <a:p>
            <a:pPr>
              <a:buFont typeface="Wingdings" pitchFamily="2" charset="2"/>
              <a:buChar char="ü"/>
            </a:pPr>
            <a:r>
              <a:rPr lang="en-US" sz="3200" dirty="0" err="1" smtClean="0"/>
              <a:t>Seedfill</a:t>
            </a:r>
            <a:r>
              <a:rPr lang="en-US" sz="3200" dirty="0" smtClean="0"/>
              <a:t> and connected components</a:t>
            </a:r>
          </a:p>
          <a:p>
            <a:pPr>
              <a:buFont typeface="Wingdings" pitchFamily="2" charset="2"/>
              <a:buChar char="ü"/>
            </a:pPr>
            <a:r>
              <a:rPr lang="en-US" sz="3200" dirty="0" smtClean="0"/>
              <a:t>Image transformations combining changes in scale and pixel depth</a:t>
            </a:r>
          </a:p>
          <a:p>
            <a:pPr>
              <a:buFont typeface="Wingdings" pitchFamily="2" charset="2"/>
              <a:buChar char="ü"/>
            </a:pPr>
            <a:r>
              <a:rPr lang="en-US" sz="3200" dirty="0" err="1" smtClean="0"/>
              <a:t>Pixelwise</a:t>
            </a:r>
            <a:r>
              <a:rPr lang="en-US" sz="3200" dirty="0" smtClean="0"/>
              <a:t> masking, blending, enhancement, arithmetic ops, etc.</a:t>
            </a:r>
            <a:endParaRPr lang="en-US" sz="3200" dirty="0"/>
          </a:p>
        </p:txBody>
      </p:sp>
      <p:pic>
        <p:nvPicPr>
          <p:cNvPr id="4" name="Picture 2"/>
          <p:cNvPicPr>
            <a:picLocks noChangeAspect="1" noChangeArrowheads="1"/>
          </p:cNvPicPr>
          <p:nvPr/>
        </p:nvPicPr>
        <p:blipFill>
          <a:blip r:embed="rId5"/>
          <a:srcRect/>
          <a:stretch>
            <a:fillRect/>
          </a:stretch>
        </p:blipFill>
        <p:spPr bwMode="auto">
          <a:xfrm>
            <a:off x="2743200" y="228600"/>
            <a:ext cx="3600450" cy="876300"/>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Rectangle 2"/>
          <p:cNvSpPr/>
          <p:nvPr/>
        </p:nvSpPr>
        <p:spPr>
          <a:xfrm>
            <a:off x="381000" y="1752600"/>
            <a:ext cx="8534400" cy="4308872"/>
          </a:xfrm>
          <a:prstGeom prst="rect">
            <a:avLst/>
          </a:prstGeom>
        </p:spPr>
        <p:txBody>
          <a:bodyPr wrap="square">
            <a:spAutoFit/>
          </a:bodyPr>
          <a:lstStyle/>
          <a:p>
            <a:pPr>
              <a:buFont typeface="Wingdings" pitchFamily="2" charset="2"/>
              <a:buChar char="ü"/>
            </a:pPr>
            <a:r>
              <a:rPr lang="en-US" sz="3200" dirty="0" err="1" smtClean="0"/>
              <a:t>Tesseract</a:t>
            </a:r>
            <a:r>
              <a:rPr lang="en-US" sz="3200" dirty="0" smtClean="0"/>
              <a:t> is an OCR engine, not a complete OCR program </a:t>
            </a:r>
          </a:p>
          <a:p>
            <a:endParaRPr lang="en-US" sz="3200" dirty="0" smtClean="0"/>
          </a:p>
          <a:p>
            <a:pPr>
              <a:buFont typeface="Wingdings" pitchFamily="2" charset="2"/>
              <a:buChar char="ü"/>
            </a:pPr>
            <a:r>
              <a:rPr lang="en-US" sz="3200" dirty="0" smtClean="0"/>
              <a:t> It was originally intended to serve as a component part of other programs or systems.</a:t>
            </a:r>
          </a:p>
          <a:p>
            <a:endParaRPr lang="en-US" sz="3200" dirty="0" smtClean="0"/>
          </a:p>
          <a:p>
            <a:pPr>
              <a:buFont typeface="Wingdings" pitchFamily="2" charset="2"/>
              <a:buChar char="ü"/>
            </a:pPr>
            <a:r>
              <a:rPr lang="en-US" sz="3200" dirty="0" err="1" smtClean="0"/>
              <a:t>Tesseract</a:t>
            </a:r>
            <a:r>
              <a:rPr lang="en-US" sz="3200" dirty="0" smtClean="0"/>
              <a:t> has no page layout analysis, no output formatting and no graphical user interface (GUI).</a:t>
            </a:r>
          </a:p>
          <a:p>
            <a:endParaRPr lang="en-US" dirty="0"/>
          </a:p>
        </p:txBody>
      </p:sp>
      <p:sp>
        <p:nvSpPr>
          <p:cNvPr id="4" name="Rectangle 3"/>
          <p:cNvSpPr/>
          <p:nvPr/>
        </p:nvSpPr>
        <p:spPr>
          <a:xfrm>
            <a:off x="0" y="304800"/>
            <a:ext cx="9144000" cy="646331"/>
          </a:xfrm>
          <a:prstGeom prst="rect">
            <a:avLst/>
          </a:prstGeom>
        </p:spPr>
        <p:txBody>
          <a:bodyPr wrap="square">
            <a:spAutoFit/>
          </a:bodyPr>
          <a:lstStyle/>
          <a:p>
            <a:pPr algn="ctr"/>
            <a:r>
              <a:rPr lang="en-US" sz="3600" b="1" dirty="0" smtClean="0"/>
              <a:t>Limitations of </a:t>
            </a:r>
            <a:r>
              <a:rPr lang="en-US" sz="3600" b="1" dirty="0" err="1" smtClean="0"/>
              <a:t>Tesseract</a:t>
            </a:r>
            <a:r>
              <a:rPr lang="en-US" sz="3600" b="1"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Our graduation project is divided into two parts.</a:t>
            </a:r>
          </a:p>
          <a:p>
            <a:r>
              <a:rPr lang="en-US" dirty="0" smtClean="0"/>
              <a:t>The first is image stitching.</a:t>
            </a:r>
          </a:p>
          <a:p>
            <a:r>
              <a:rPr lang="en-US" dirty="0" smtClean="0"/>
              <a:t>The Second is Optical Character Recognition.</a:t>
            </a:r>
          </a:p>
          <a:p>
            <a:r>
              <a:rPr lang="en-US" dirty="0" smtClean="0"/>
              <a:t>Used language: Android</a:t>
            </a:r>
          </a:p>
          <a:p>
            <a:r>
              <a:rPr lang="en-US" dirty="0" smtClean="0"/>
              <a:t>Used Libraries: BoofCV</a:t>
            </a:r>
          </a:p>
          <a:p>
            <a:pPr>
              <a:buNone/>
            </a:pPr>
            <a:r>
              <a:rPr lang="en-US" dirty="0" smtClean="0"/>
              <a:t>                               Tesseract</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533400" y="1752600"/>
            <a:ext cx="8229600" cy="3046988"/>
          </a:xfrm>
          <a:prstGeom prst="rect">
            <a:avLst/>
          </a:prstGeom>
          <a:noFill/>
        </p:spPr>
        <p:txBody>
          <a:bodyPr wrap="square" rtlCol="0">
            <a:spAutoFit/>
          </a:bodyPr>
          <a:lstStyle/>
          <a:p>
            <a:r>
              <a:rPr lang="en-US" sz="3200" dirty="0" smtClean="0"/>
              <a:t>Build this project using these commands</a:t>
            </a:r>
          </a:p>
          <a:p>
            <a:endParaRPr lang="en-US" sz="3200" dirty="0" smtClean="0"/>
          </a:p>
          <a:p>
            <a:r>
              <a:rPr lang="en-US" sz="3200" dirty="0" err="1" smtClean="0"/>
              <a:t>cd</a:t>
            </a:r>
            <a:r>
              <a:rPr lang="en-US" sz="3200" dirty="0" smtClean="0"/>
              <a:t> &lt;project-directory&gt;/</a:t>
            </a:r>
            <a:r>
              <a:rPr lang="en-US" sz="3200" dirty="0" err="1" smtClean="0"/>
              <a:t>tess</a:t>
            </a:r>
            <a:r>
              <a:rPr lang="en-US" sz="3200" dirty="0" smtClean="0"/>
              <a:t>-two </a:t>
            </a:r>
          </a:p>
          <a:p>
            <a:r>
              <a:rPr lang="en-US" sz="3200" dirty="0" err="1" smtClean="0"/>
              <a:t>ndk</a:t>
            </a:r>
            <a:r>
              <a:rPr lang="en-US" sz="3200" dirty="0" smtClean="0"/>
              <a:t>-build </a:t>
            </a:r>
          </a:p>
          <a:p>
            <a:r>
              <a:rPr lang="en-US" sz="3200" dirty="0" smtClean="0"/>
              <a:t>android update project --path .</a:t>
            </a:r>
          </a:p>
          <a:p>
            <a:r>
              <a:rPr lang="en-US" sz="3200" dirty="0" smtClean="0"/>
              <a:t> ant release</a:t>
            </a:r>
            <a:endParaRPr lang="en-US" sz="3200" dirty="0"/>
          </a:p>
        </p:txBody>
      </p:sp>
      <p:sp>
        <p:nvSpPr>
          <p:cNvPr id="5" name="TextBox 4"/>
          <p:cNvSpPr txBox="1"/>
          <p:nvPr/>
        </p:nvSpPr>
        <p:spPr>
          <a:xfrm>
            <a:off x="228600" y="304800"/>
            <a:ext cx="8534400" cy="646331"/>
          </a:xfrm>
          <a:prstGeom prst="rect">
            <a:avLst/>
          </a:prstGeom>
          <a:noFill/>
        </p:spPr>
        <p:txBody>
          <a:bodyPr wrap="square" rtlCol="0">
            <a:spAutoFit/>
          </a:bodyPr>
          <a:lstStyle/>
          <a:p>
            <a:pPr algn="ctr"/>
            <a:r>
              <a:rPr lang="en-US" sz="3600" b="1" dirty="0" smtClean="0"/>
              <a:t>Building the Project</a:t>
            </a:r>
            <a:endParaRPr lang="en-US" sz="36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Rectangle 2"/>
          <p:cNvSpPr/>
          <p:nvPr/>
        </p:nvSpPr>
        <p:spPr>
          <a:xfrm>
            <a:off x="304800" y="2438400"/>
            <a:ext cx="8610600" cy="1569660"/>
          </a:xfrm>
          <a:prstGeom prst="rect">
            <a:avLst/>
          </a:prstGeom>
        </p:spPr>
        <p:txBody>
          <a:bodyPr wrap="square">
            <a:spAutoFit/>
          </a:bodyPr>
          <a:lstStyle/>
          <a:p>
            <a:pPr algn="just"/>
            <a:r>
              <a:rPr lang="en-US" sz="3200" dirty="0" smtClean="0"/>
              <a:t>The NDK is a toolset that allows you to implement parts of your app using native-code languages such as C and C++.</a:t>
            </a:r>
            <a:r>
              <a:rPr lang="en-US" dirty="0" smtClean="0"/>
              <a:t> </a:t>
            </a:r>
            <a:endParaRPr lang="en-US" dirty="0"/>
          </a:p>
        </p:txBody>
      </p:sp>
      <p:sp>
        <p:nvSpPr>
          <p:cNvPr id="4" name="TextBox 3"/>
          <p:cNvSpPr txBox="1"/>
          <p:nvPr/>
        </p:nvSpPr>
        <p:spPr>
          <a:xfrm>
            <a:off x="0" y="304800"/>
            <a:ext cx="9144000" cy="646331"/>
          </a:xfrm>
          <a:prstGeom prst="rect">
            <a:avLst/>
          </a:prstGeom>
          <a:noFill/>
        </p:spPr>
        <p:txBody>
          <a:bodyPr wrap="square" rtlCol="0">
            <a:spAutoFit/>
          </a:bodyPr>
          <a:lstStyle/>
          <a:p>
            <a:pPr algn="ctr"/>
            <a:r>
              <a:rPr lang="en-US" sz="3600" b="1" dirty="0" smtClean="0"/>
              <a:t>NDK</a:t>
            </a:r>
            <a:endParaRPr lang="en-US" sz="3600" b="1" dirty="0"/>
          </a:p>
        </p:txBody>
      </p:sp>
      <p:pic>
        <p:nvPicPr>
          <p:cNvPr id="75778" name="Picture 2" descr="http://upload.wikimedia.org/wikipedia/commons/thumb/d/d7/Android_robot.svg/512px-Android_robot.svg.png"/>
          <p:cNvPicPr>
            <a:picLocks noChangeAspect="1" noChangeArrowheads="1"/>
          </p:cNvPicPr>
          <p:nvPr/>
        </p:nvPicPr>
        <p:blipFill>
          <a:blip r:embed="rId3"/>
          <a:srcRect/>
          <a:stretch>
            <a:fillRect/>
          </a:stretch>
        </p:blipFill>
        <p:spPr bwMode="auto">
          <a:xfrm rot="2058921">
            <a:off x="5816019" y="3426118"/>
            <a:ext cx="2940784" cy="34290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Rectangle 2"/>
          <p:cNvSpPr/>
          <p:nvPr/>
        </p:nvSpPr>
        <p:spPr>
          <a:xfrm>
            <a:off x="304800" y="1524000"/>
            <a:ext cx="8458200" cy="4031873"/>
          </a:xfrm>
          <a:prstGeom prst="rect">
            <a:avLst/>
          </a:prstGeom>
        </p:spPr>
        <p:txBody>
          <a:bodyPr wrap="square">
            <a:spAutoFit/>
          </a:bodyPr>
          <a:lstStyle/>
          <a:p>
            <a:pPr algn="just"/>
            <a:r>
              <a:rPr lang="en-US" sz="3200" dirty="0" smtClean="0"/>
              <a:t>Now import the project as a library in Eclipse. File -&gt; Import -&gt; Existing Projects into workspace -&gt; </a:t>
            </a:r>
            <a:r>
              <a:rPr lang="en-US" sz="3200" dirty="0" err="1" smtClean="0"/>
              <a:t>tess</a:t>
            </a:r>
            <a:r>
              <a:rPr lang="en-US" sz="3200" dirty="0" smtClean="0"/>
              <a:t>-two directory. </a:t>
            </a:r>
          </a:p>
          <a:p>
            <a:pPr algn="just"/>
            <a:endParaRPr lang="en-US" sz="3200" dirty="0" smtClean="0"/>
          </a:p>
          <a:p>
            <a:pPr algn="just"/>
            <a:endParaRPr lang="en-US" sz="3200" dirty="0" smtClean="0"/>
          </a:p>
          <a:p>
            <a:pPr algn="just"/>
            <a:r>
              <a:rPr lang="en-US" sz="3200" dirty="0" smtClean="0"/>
              <a:t>Right click the project, Android Tools -&gt; Fix Project Properties. Right click -&gt; Properties -&gt; Android -&gt; Check Is Library.</a:t>
            </a:r>
            <a:endParaRPr lang="en-US" sz="3200" dirty="0"/>
          </a:p>
        </p:txBody>
      </p:sp>
      <p:sp>
        <p:nvSpPr>
          <p:cNvPr id="4" name="TextBox 3"/>
          <p:cNvSpPr txBox="1"/>
          <p:nvPr/>
        </p:nvSpPr>
        <p:spPr>
          <a:xfrm>
            <a:off x="228600" y="304800"/>
            <a:ext cx="8534400" cy="646331"/>
          </a:xfrm>
          <a:prstGeom prst="rect">
            <a:avLst/>
          </a:prstGeom>
          <a:noFill/>
        </p:spPr>
        <p:txBody>
          <a:bodyPr wrap="square" rtlCol="0">
            <a:spAutoFit/>
          </a:bodyPr>
          <a:lstStyle/>
          <a:p>
            <a:pPr algn="ctr"/>
            <a:r>
              <a:rPr lang="en-US" sz="3600" b="1" dirty="0" smtClean="0"/>
              <a:t>Building the Project</a:t>
            </a:r>
            <a:endParaRPr lang="en-US" sz="3600"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304800" y="1981200"/>
            <a:ext cx="8305800" cy="3539430"/>
          </a:xfrm>
          <a:prstGeom prst="rect">
            <a:avLst/>
          </a:prstGeom>
          <a:noFill/>
        </p:spPr>
        <p:txBody>
          <a:bodyPr wrap="square" rtlCol="0">
            <a:spAutoFit/>
          </a:bodyPr>
          <a:lstStyle/>
          <a:p>
            <a:r>
              <a:rPr lang="en-US" sz="3200" dirty="0" smtClean="0"/>
              <a:t>Configure your project to use the </a:t>
            </a:r>
            <a:r>
              <a:rPr lang="en-US" sz="3200" dirty="0" err="1" smtClean="0"/>
              <a:t>tess</a:t>
            </a:r>
            <a:r>
              <a:rPr lang="en-US" sz="3200" dirty="0" smtClean="0"/>
              <a:t>-two project as a library project: Right click the project name -&gt; Properties -&gt; Android -&gt; Library -&gt; Add, and choose </a:t>
            </a:r>
            <a:r>
              <a:rPr lang="en-US" sz="3200" i="1" dirty="0" err="1" smtClean="0"/>
              <a:t>tess</a:t>
            </a:r>
            <a:r>
              <a:rPr lang="en-US" sz="3200" i="1" dirty="0" smtClean="0"/>
              <a:t>-two</a:t>
            </a:r>
            <a:r>
              <a:rPr lang="en-US" sz="3200" dirty="0" smtClean="0"/>
              <a:t>. </a:t>
            </a:r>
          </a:p>
          <a:p>
            <a:endParaRPr lang="en-US" sz="3200" dirty="0" smtClean="0"/>
          </a:p>
          <a:p>
            <a:r>
              <a:rPr lang="en-US" sz="3200" dirty="0" smtClean="0"/>
              <a:t>Then we are ready to OCR any image using the library.</a:t>
            </a:r>
            <a:endParaRPr lang="en-US" sz="3200" dirty="0"/>
          </a:p>
        </p:txBody>
      </p:sp>
      <p:sp>
        <p:nvSpPr>
          <p:cNvPr id="6" name="TextBox 5"/>
          <p:cNvSpPr txBox="1"/>
          <p:nvPr/>
        </p:nvSpPr>
        <p:spPr>
          <a:xfrm>
            <a:off x="228600" y="304800"/>
            <a:ext cx="8534400" cy="646331"/>
          </a:xfrm>
          <a:prstGeom prst="rect">
            <a:avLst/>
          </a:prstGeom>
          <a:noFill/>
        </p:spPr>
        <p:txBody>
          <a:bodyPr wrap="square" rtlCol="0">
            <a:spAutoFit/>
          </a:bodyPr>
          <a:lstStyle/>
          <a:p>
            <a:pPr algn="ctr"/>
            <a:r>
              <a:rPr lang="en-US" sz="3600" b="1" dirty="0" smtClean="0"/>
              <a:t>Building the Project</a:t>
            </a:r>
            <a:endParaRPr lang="en-US" sz="3600"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7" name="Rounded Rectangle 6"/>
          <p:cNvSpPr/>
          <p:nvPr/>
        </p:nvSpPr>
        <p:spPr>
          <a:xfrm>
            <a:off x="381000" y="3276600"/>
            <a:ext cx="8153400" cy="31242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 name="TextBox 3"/>
          <p:cNvSpPr txBox="1"/>
          <p:nvPr/>
        </p:nvSpPr>
        <p:spPr>
          <a:xfrm>
            <a:off x="533400" y="1447800"/>
            <a:ext cx="7696200" cy="5016758"/>
          </a:xfrm>
          <a:prstGeom prst="rect">
            <a:avLst/>
          </a:prstGeom>
          <a:noFill/>
        </p:spPr>
        <p:txBody>
          <a:bodyPr wrap="square" rtlCol="0">
            <a:spAutoFit/>
          </a:bodyPr>
          <a:lstStyle/>
          <a:p>
            <a:r>
              <a:rPr lang="en-US" sz="3200" dirty="0" smtClean="0"/>
              <a:t>After having the image in the bitmap, and we can simple use the </a:t>
            </a:r>
            <a:r>
              <a:rPr lang="en-US" sz="3200" dirty="0" err="1" smtClean="0"/>
              <a:t>TessBaseAPI</a:t>
            </a:r>
            <a:r>
              <a:rPr lang="en-US" sz="3200" dirty="0" smtClean="0"/>
              <a:t> to run the OCR like:</a:t>
            </a:r>
          </a:p>
          <a:p>
            <a:endParaRPr lang="en-US" sz="3200" dirty="0" smtClean="0"/>
          </a:p>
          <a:p>
            <a:r>
              <a:rPr lang="en-US" sz="2400" dirty="0" err="1" smtClean="0">
                <a:latin typeface="Consolas" pitchFamily="49" charset="0"/>
                <a:cs typeface="Consolas" pitchFamily="49" charset="0"/>
              </a:rPr>
              <a:t>TessBaseAPI</a:t>
            </a:r>
            <a:r>
              <a:rPr lang="en-US" sz="2400" dirty="0" smtClean="0">
                <a:latin typeface="Consolas" pitchFamily="49" charset="0"/>
                <a:cs typeface="Consolas" pitchFamily="49" charset="0"/>
              </a:rPr>
              <a:t> </a:t>
            </a:r>
            <a:r>
              <a:rPr lang="en-US" sz="2400" dirty="0" err="1" smtClean="0">
                <a:latin typeface="Consolas" pitchFamily="49" charset="0"/>
                <a:cs typeface="Consolas" pitchFamily="49" charset="0"/>
              </a:rPr>
              <a:t>baseApi</a:t>
            </a:r>
            <a:r>
              <a:rPr lang="en-US" sz="2400" dirty="0" smtClean="0">
                <a:latin typeface="Consolas" pitchFamily="49" charset="0"/>
                <a:cs typeface="Consolas" pitchFamily="49" charset="0"/>
              </a:rPr>
              <a:t> = new </a:t>
            </a:r>
            <a:r>
              <a:rPr lang="en-US" sz="2400" dirty="0" err="1" smtClean="0">
                <a:latin typeface="Consolas" pitchFamily="49" charset="0"/>
                <a:cs typeface="Consolas" pitchFamily="49" charset="0"/>
              </a:rPr>
              <a:t>TessBaseAPI</a:t>
            </a:r>
            <a:r>
              <a:rPr lang="en-US" sz="2400" dirty="0" smtClean="0">
                <a:latin typeface="Consolas" pitchFamily="49" charset="0"/>
                <a:cs typeface="Consolas" pitchFamily="49" charset="0"/>
              </a:rPr>
              <a:t>(); // DATA_PATH = Path to the storage</a:t>
            </a:r>
          </a:p>
          <a:p>
            <a:r>
              <a:rPr lang="en-US" sz="2400" dirty="0" smtClean="0">
                <a:latin typeface="Consolas" pitchFamily="49" charset="0"/>
                <a:cs typeface="Consolas" pitchFamily="49" charset="0"/>
              </a:rPr>
              <a:t> // </a:t>
            </a:r>
            <a:r>
              <a:rPr lang="en-US" sz="2400" dirty="0" err="1" smtClean="0">
                <a:latin typeface="Consolas" pitchFamily="49" charset="0"/>
                <a:cs typeface="Consolas" pitchFamily="49" charset="0"/>
              </a:rPr>
              <a:t>lang</a:t>
            </a:r>
            <a:r>
              <a:rPr lang="en-US" sz="2400" dirty="0" smtClean="0">
                <a:latin typeface="Consolas" pitchFamily="49" charset="0"/>
                <a:cs typeface="Consolas" pitchFamily="49" charset="0"/>
              </a:rPr>
              <a:t> for which the language data exists, usually "eng“</a:t>
            </a:r>
          </a:p>
          <a:p>
            <a:r>
              <a:rPr lang="en-US" sz="2400" dirty="0" err="1" smtClean="0">
                <a:latin typeface="Consolas" pitchFamily="49" charset="0"/>
                <a:cs typeface="Consolas" pitchFamily="49" charset="0"/>
              </a:rPr>
              <a:t>baseApi.init</a:t>
            </a:r>
            <a:r>
              <a:rPr lang="en-US" sz="2400" dirty="0" smtClean="0">
                <a:latin typeface="Consolas" pitchFamily="49" charset="0"/>
                <a:cs typeface="Consolas" pitchFamily="49" charset="0"/>
              </a:rPr>
              <a:t>(DATA_PATH, </a:t>
            </a:r>
            <a:r>
              <a:rPr lang="en-US" sz="2400" dirty="0" err="1" smtClean="0">
                <a:latin typeface="Consolas" pitchFamily="49" charset="0"/>
                <a:cs typeface="Consolas" pitchFamily="49" charset="0"/>
              </a:rPr>
              <a:t>lang</a:t>
            </a:r>
            <a:r>
              <a:rPr lang="en-US" sz="2400" dirty="0" smtClean="0">
                <a:latin typeface="Consolas" pitchFamily="49" charset="0"/>
                <a:cs typeface="Consolas" pitchFamily="49" charset="0"/>
              </a:rPr>
              <a:t>); </a:t>
            </a:r>
            <a:r>
              <a:rPr lang="en-US" sz="2400" dirty="0" err="1" smtClean="0">
                <a:latin typeface="Consolas" pitchFamily="49" charset="0"/>
                <a:cs typeface="Consolas" pitchFamily="49" charset="0"/>
              </a:rPr>
              <a:t>baseApi.setImage</a:t>
            </a:r>
            <a:r>
              <a:rPr lang="en-US" sz="2400" dirty="0" smtClean="0">
                <a:latin typeface="Consolas" pitchFamily="49" charset="0"/>
                <a:cs typeface="Consolas" pitchFamily="49" charset="0"/>
              </a:rPr>
              <a:t>(bitmap); String </a:t>
            </a:r>
            <a:r>
              <a:rPr lang="en-US" sz="2400" dirty="0" err="1" smtClean="0">
                <a:latin typeface="Consolas" pitchFamily="49" charset="0"/>
                <a:cs typeface="Consolas" pitchFamily="49" charset="0"/>
              </a:rPr>
              <a:t>recognizedText</a:t>
            </a:r>
            <a:r>
              <a:rPr lang="en-US" sz="2400" dirty="0" smtClean="0">
                <a:latin typeface="Consolas" pitchFamily="49" charset="0"/>
                <a:cs typeface="Consolas" pitchFamily="49" charset="0"/>
              </a:rPr>
              <a:t> = baseApi.getUTF8Text(); </a:t>
            </a:r>
            <a:r>
              <a:rPr lang="en-US" sz="2400" dirty="0" err="1" smtClean="0">
                <a:latin typeface="Consolas" pitchFamily="49" charset="0"/>
                <a:cs typeface="Consolas" pitchFamily="49" charset="0"/>
              </a:rPr>
              <a:t>baseApi.end</a:t>
            </a:r>
            <a:r>
              <a:rPr lang="en-US" sz="2400" dirty="0" smtClean="0">
                <a:latin typeface="Consolas" pitchFamily="49" charset="0"/>
                <a:cs typeface="Consolas" pitchFamily="49" charset="0"/>
              </a:rPr>
              <a:t>();</a:t>
            </a:r>
            <a:endParaRPr lang="en-US" sz="2400" dirty="0">
              <a:latin typeface="Consolas" pitchFamily="49" charset="0"/>
              <a:cs typeface="Consolas" pitchFamily="49" charset="0"/>
            </a:endParaRPr>
          </a:p>
        </p:txBody>
      </p:sp>
      <p:sp>
        <p:nvSpPr>
          <p:cNvPr id="6" name="TextBox 5"/>
          <p:cNvSpPr txBox="1"/>
          <p:nvPr/>
        </p:nvSpPr>
        <p:spPr>
          <a:xfrm>
            <a:off x="228600" y="304800"/>
            <a:ext cx="8534400" cy="646331"/>
          </a:xfrm>
          <a:prstGeom prst="rect">
            <a:avLst/>
          </a:prstGeom>
          <a:noFill/>
        </p:spPr>
        <p:txBody>
          <a:bodyPr wrap="square" rtlCol="0">
            <a:spAutoFit/>
          </a:bodyPr>
          <a:lstStyle/>
          <a:p>
            <a:pPr algn="ctr"/>
            <a:r>
              <a:rPr lang="en-US" sz="3600" b="1" dirty="0" smtClean="0"/>
              <a:t>Building the Project</a:t>
            </a:r>
            <a:endParaRPr lang="en-US" sz="36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3"/>
          <a:stretch>
            <a:fillRect/>
          </a:stretch>
        </p:blipFill>
        <p:spPr>
          <a:xfrm>
            <a:off x="0" y="0"/>
            <a:ext cx="9144000" cy="6858000"/>
          </a:xfrm>
          <a:prstGeom prst="rect">
            <a:avLst/>
          </a:prstGeom>
        </p:spPr>
      </p:pic>
      <p:sp>
        <p:nvSpPr>
          <p:cNvPr id="3" name="Rectangle 2"/>
          <p:cNvSpPr/>
          <p:nvPr/>
        </p:nvSpPr>
        <p:spPr>
          <a:xfrm>
            <a:off x="228600" y="533400"/>
            <a:ext cx="8610600" cy="3539430"/>
          </a:xfrm>
          <a:prstGeom prst="rect">
            <a:avLst/>
          </a:prstGeom>
        </p:spPr>
        <p:txBody>
          <a:bodyPr wrap="square">
            <a:spAutoFit/>
          </a:bodyPr>
          <a:lstStyle/>
          <a:p>
            <a:pPr algn="just"/>
            <a:r>
              <a:rPr lang="en-US" sz="3200" dirty="0" smtClean="0"/>
              <a:t>We can add various language support by having a preference and then downloading the required language data.</a:t>
            </a:r>
          </a:p>
          <a:p>
            <a:pPr algn="just"/>
            <a:endParaRPr lang="en-US" sz="3200" dirty="0" smtClean="0"/>
          </a:p>
          <a:p>
            <a:pPr algn="just"/>
            <a:endParaRPr lang="en-US" sz="3200" dirty="0" smtClean="0"/>
          </a:p>
          <a:p>
            <a:pPr algn="just"/>
            <a:r>
              <a:rPr lang="en-US" sz="3200" dirty="0" smtClean="0"/>
              <a:t>We have to put them in the assets folder and copy them to the SD card on start</a:t>
            </a:r>
            <a:r>
              <a:rPr lang="en-US" sz="2800" dirty="0" smtClean="0"/>
              <a:t>.</a:t>
            </a:r>
            <a:endParaRPr lang="en-US" sz="2800" dirty="0"/>
          </a:p>
        </p:txBody>
      </p:sp>
      <p:pic>
        <p:nvPicPr>
          <p:cNvPr id="4" name="Picture 1"/>
          <p:cNvPicPr>
            <a:picLocks noChangeAspect="1" noChangeArrowheads="1"/>
          </p:cNvPicPr>
          <p:nvPr/>
        </p:nvPicPr>
        <p:blipFill>
          <a:blip r:embed="rId4"/>
          <a:srcRect/>
          <a:stretch>
            <a:fillRect/>
          </a:stretch>
        </p:blipFill>
        <p:spPr bwMode="auto">
          <a:xfrm>
            <a:off x="838200" y="4724400"/>
            <a:ext cx="7620000" cy="2133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pic>
        <p:nvPicPr>
          <p:cNvPr id="62466" name="Picture 2"/>
          <p:cNvPicPr>
            <a:picLocks noChangeAspect="1" noChangeArrowheads="1"/>
          </p:cNvPicPr>
          <p:nvPr/>
        </p:nvPicPr>
        <p:blipFill>
          <a:blip r:embed="rId3"/>
          <a:srcRect/>
          <a:stretch>
            <a:fillRect/>
          </a:stretch>
        </p:blipFill>
        <p:spPr bwMode="auto">
          <a:xfrm>
            <a:off x="1" y="1"/>
            <a:ext cx="9264427"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228600" y="1600200"/>
            <a:ext cx="8534400" cy="5016758"/>
          </a:xfrm>
          <a:prstGeom prst="rect">
            <a:avLst/>
          </a:prstGeom>
          <a:noFill/>
        </p:spPr>
        <p:txBody>
          <a:bodyPr wrap="square" rtlCol="0">
            <a:spAutoFit/>
          </a:bodyPr>
          <a:lstStyle/>
          <a:p>
            <a:pPr algn="just"/>
            <a:r>
              <a:rPr lang="en-US" sz="3200" dirty="0" smtClean="0"/>
              <a:t>update the PATH variable for the commands to function, otherwise the command </a:t>
            </a:r>
            <a:r>
              <a:rPr lang="en-US" sz="3200" dirty="0" err="1" smtClean="0"/>
              <a:t>willnot</a:t>
            </a:r>
            <a:r>
              <a:rPr lang="en-US" sz="3200" dirty="0" smtClean="0"/>
              <a:t> found error.</a:t>
            </a:r>
          </a:p>
          <a:p>
            <a:pPr algn="just"/>
            <a:endParaRPr lang="en-US" sz="3200" dirty="0" smtClean="0"/>
          </a:p>
          <a:p>
            <a:pPr algn="just"/>
            <a:r>
              <a:rPr lang="en-US" sz="3200" dirty="0" smtClean="0"/>
              <a:t> For Android SDK, add the location of the SDK’s </a:t>
            </a:r>
            <a:r>
              <a:rPr lang="en-US" sz="3200" i="1" dirty="0" smtClean="0"/>
              <a:t>tools</a:t>
            </a:r>
            <a:r>
              <a:rPr lang="en-US" sz="3200" dirty="0" smtClean="0"/>
              <a:t> and </a:t>
            </a:r>
            <a:r>
              <a:rPr lang="en-US" sz="3200" i="1" dirty="0" smtClean="0"/>
              <a:t>platform-tools</a:t>
            </a:r>
            <a:r>
              <a:rPr lang="en-US" sz="3200" dirty="0" smtClean="0"/>
              <a:t> directories to your PATH environment variable. </a:t>
            </a:r>
          </a:p>
          <a:p>
            <a:pPr algn="just"/>
            <a:endParaRPr lang="en-US" sz="3200" dirty="0" smtClean="0"/>
          </a:p>
          <a:p>
            <a:pPr algn="just"/>
            <a:r>
              <a:rPr lang="en-US" sz="3200" dirty="0" smtClean="0"/>
              <a:t>For Android NDK, use the same process to add the </a:t>
            </a:r>
            <a:r>
              <a:rPr lang="en-US" sz="3200" i="1" dirty="0" smtClean="0"/>
              <a:t>android-</a:t>
            </a:r>
            <a:r>
              <a:rPr lang="en-US" sz="3200" i="1" dirty="0" err="1" smtClean="0"/>
              <a:t>ndk</a:t>
            </a:r>
            <a:r>
              <a:rPr lang="en-US" sz="3200" dirty="0" smtClean="0"/>
              <a:t> directory to the PATH variable. </a:t>
            </a:r>
            <a:endParaRPr lang="en-US" sz="3200" dirty="0"/>
          </a:p>
        </p:txBody>
      </p:sp>
      <p:sp>
        <p:nvSpPr>
          <p:cNvPr id="4" name="TextBox 3"/>
          <p:cNvSpPr txBox="1"/>
          <p:nvPr/>
        </p:nvSpPr>
        <p:spPr>
          <a:xfrm>
            <a:off x="0" y="457200"/>
            <a:ext cx="9144000" cy="646331"/>
          </a:xfrm>
          <a:prstGeom prst="rect">
            <a:avLst/>
          </a:prstGeom>
          <a:noFill/>
        </p:spPr>
        <p:txBody>
          <a:bodyPr wrap="square" rtlCol="0">
            <a:spAutoFit/>
          </a:bodyPr>
          <a:lstStyle/>
          <a:p>
            <a:pPr algn="ctr"/>
            <a:r>
              <a:rPr lang="en-US" sz="3600" b="1" dirty="0" smtClean="0"/>
              <a:t>Difficulties </a:t>
            </a:r>
            <a:endParaRPr lang="en-US" sz="3600"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304800" y="0"/>
            <a:ext cx="8458200" cy="6463308"/>
          </a:xfrm>
          <a:prstGeom prst="rect">
            <a:avLst/>
          </a:prstGeom>
          <a:noFill/>
        </p:spPr>
        <p:txBody>
          <a:bodyPr wrap="square" rtlCol="0">
            <a:spAutoFit/>
          </a:bodyPr>
          <a:lstStyle/>
          <a:p>
            <a:r>
              <a:rPr lang="en-US" dirty="0" smtClean="0"/>
              <a:t>PATH=$PATH:$HOME/bin</a:t>
            </a:r>
            <a:br>
              <a:rPr lang="en-US" dirty="0" smtClean="0"/>
            </a:br>
            <a:r>
              <a:rPr lang="en-US" dirty="0" smtClean="0"/>
              <a:t>export PATH</a:t>
            </a:r>
            <a:br>
              <a:rPr lang="en-US" dirty="0" smtClean="0"/>
            </a:br>
            <a:r>
              <a:rPr lang="en-US" dirty="0" smtClean="0"/>
              <a:t>export JAVA_HOME=/home/</a:t>
            </a:r>
            <a:r>
              <a:rPr lang="en-US" dirty="0" err="1" smtClean="0"/>
              <a:t>harshadura</a:t>
            </a:r>
            <a:r>
              <a:rPr lang="en-US" dirty="0" smtClean="0"/>
              <a:t>/Programs/jdk1.6.0_26</a:t>
            </a:r>
            <a:br>
              <a:rPr lang="en-US" dirty="0" smtClean="0"/>
            </a:br>
            <a:r>
              <a:rPr lang="en-US" dirty="0" smtClean="0"/>
              <a:t>export JDK_HOME=$JAVA_HOME</a:t>
            </a:r>
            <a:br>
              <a:rPr lang="en-US" dirty="0" smtClean="0"/>
            </a:br>
            <a:r>
              <a:rPr lang="en-US" dirty="0" smtClean="0"/>
              <a:t>export PATH=$JAVA_HOME/bin:$PATH</a:t>
            </a:r>
            <a:br>
              <a:rPr lang="en-US" dirty="0" smtClean="0"/>
            </a:br>
            <a:r>
              <a:rPr lang="en-US" dirty="0" smtClean="0"/>
              <a:t>export ANT_HOME=/home/</a:t>
            </a:r>
            <a:r>
              <a:rPr lang="en-US" dirty="0" err="1" smtClean="0"/>
              <a:t>harshadura</a:t>
            </a:r>
            <a:r>
              <a:rPr lang="en-US" dirty="0" smtClean="0"/>
              <a:t>/Programs/apache-ant-1.8.2</a:t>
            </a:r>
            <a:br>
              <a:rPr lang="en-US" dirty="0" smtClean="0"/>
            </a:br>
            <a:r>
              <a:rPr lang="en-US" dirty="0" smtClean="0"/>
              <a:t>export PATH=$ANT_HOME/bin:$PATH</a:t>
            </a:r>
            <a:br>
              <a:rPr lang="en-US" dirty="0" smtClean="0"/>
            </a:br>
            <a:r>
              <a:rPr lang="en-US" dirty="0" smtClean="0"/>
              <a:t>export TESSERACT_PATH=/home/</a:t>
            </a:r>
            <a:r>
              <a:rPr lang="en-US" dirty="0" err="1" smtClean="0"/>
              <a:t>harshadura</a:t>
            </a:r>
            <a:r>
              <a:rPr lang="en-US" dirty="0" smtClean="0"/>
              <a:t>/Desktop/rmtheis-tess-two-171dba4/</a:t>
            </a:r>
            <a:r>
              <a:rPr lang="en-US" dirty="0" err="1" smtClean="0"/>
              <a:t>tess</a:t>
            </a:r>
            <a:r>
              <a:rPr lang="en-US" dirty="0" smtClean="0"/>
              <a:t>-two/external/tesseract-3.01</a:t>
            </a:r>
            <a:br>
              <a:rPr lang="en-US" dirty="0" smtClean="0"/>
            </a:br>
            <a:r>
              <a:rPr lang="en-US" dirty="0" smtClean="0"/>
              <a:t>export LEPTONICA_PATH=/home/</a:t>
            </a:r>
            <a:r>
              <a:rPr lang="en-US" dirty="0" err="1" smtClean="0"/>
              <a:t>harshadura</a:t>
            </a:r>
            <a:r>
              <a:rPr lang="en-US" dirty="0" smtClean="0"/>
              <a:t>/Desktop/rmtheis-tess-two-171dba4/</a:t>
            </a:r>
            <a:r>
              <a:rPr lang="en-US" dirty="0" err="1" smtClean="0"/>
              <a:t>tess</a:t>
            </a:r>
            <a:r>
              <a:rPr lang="en-US" dirty="0" smtClean="0"/>
              <a:t>-two/external/leptonica-1.68</a:t>
            </a:r>
            <a:br>
              <a:rPr lang="en-US" dirty="0" smtClean="0"/>
            </a:br>
            <a:r>
              <a:rPr lang="en-US" dirty="0" smtClean="0"/>
              <a:t>export LIBJPEG_PATH=/home/</a:t>
            </a:r>
            <a:r>
              <a:rPr lang="en-US" dirty="0" err="1" smtClean="0"/>
              <a:t>harshadura</a:t>
            </a:r>
            <a:r>
              <a:rPr lang="en-US" dirty="0" smtClean="0"/>
              <a:t>/Desktop/rmtheis-tess-two-171dba4/</a:t>
            </a:r>
            <a:r>
              <a:rPr lang="en-US" dirty="0" err="1" smtClean="0"/>
              <a:t>tess</a:t>
            </a:r>
            <a:r>
              <a:rPr lang="en-US" dirty="0" smtClean="0"/>
              <a:t>-two/external/</a:t>
            </a:r>
            <a:r>
              <a:rPr lang="en-US" dirty="0" err="1" smtClean="0"/>
              <a:t>libjpeg</a:t>
            </a:r>
            <a:r>
              <a:rPr lang="en-US" dirty="0" smtClean="0"/>
              <a:t/>
            </a:r>
            <a:br>
              <a:rPr lang="en-US" dirty="0" smtClean="0"/>
            </a:br>
            <a:r>
              <a:rPr lang="en-US" dirty="0" smtClean="0"/>
              <a:t>export android=/home/</a:t>
            </a:r>
            <a:r>
              <a:rPr lang="en-US" dirty="0" err="1" smtClean="0"/>
              <a:t>harshadura</a:t>
            </a:r>
            <a:r>
              <a:rPr lang="en-US" dirty="0" smtClean="0"/>
              <a:t>/Android/android-</a:t>
            </a:r>
            <a:r>
              <a:rPr lang="en-US" dirty="0" err="1" smtClean="0"/>
              <a:t>sdk</a:t>
            </a:r>
            <a:r>
              <a:rPr lang="en-US" dirty="0" smtClean="0"/>
              <a:t>-</a:t>
            </a:r>
            <a:r>
              <a:rPr lang="en-US" dirty="0" err="1" smtClean="0"/>
              <a:t>linux</a:t>
            </a:r>
            <a:r>
              <a:rPr lang="en-US" dirty="0" smtClean="0"/>
              <a:t>/tools</a:t>
            </a:r>
            <a:br>
              <a:rPr lang="en-US" dirty="0" smtClean="0"/>
            </a:br>
            <a:r>
              <a:rPr lang="en-US" dirty="0" smtClean="0"/>
              <a:t>export </a:t>
            </a:r>
            <a:r>
              <a:rPr lang="en-US" dirty="0" err="1" smtClean="0"/>
              <a:t>android_tools</a:t>
            </a:r>
            <a:r>
              <a:rPr lang="en-US" dirty="0" smtClean="0"/>
              <a:t>=/home/</a:t>
            </a:r>
            <a:r>
              <a:rPr lang="en-US" dirty="0" err="1" smtClean="0"/>
              <a:t>harshadura</a:t>
            </a:r>
            <a:r>
              <a:rPr lang="en-US" dirty="0" smtClean="0"/>
              <a:t>/Android/android-</a:t>
            </a:r>
            <a:r>
              <a:rPr lang="en-US" dirty="0" err="1" smtClean="0"/>
              <a:t>sdk</a:t>
            </a:r>
            <a:r>
              <a:rPr lang="en-US" dirty="0" smtClean="0"/>
              <a:t>-</a:t>
            </a:r>
            <a:r>
              <a:rPr lang="en-US" dirty="0" err="1" smtClean="0"/>
              <a:t>linux</a:t>
            </a:r>
            <a:r>
              <a:rPr lang="en-US" dirty="0" smtClean="0"/>
              <a:t>/platform-tools</a:t>
            </a:r>
            <a:br>
              <a:rPr lang="en-US" dirty="0" smtClean="0"/>
            </a:br>
            <a:r>
              <a:rPr lang="en-US" dirty="0" smtClean="0"/>
              <a:t>export </a:t>
            </a:r>
            <a:r>
              <a:rPr lang="en-US" dirty="0" err="1" smtClean="0"/>
              <a:t>ndk_path</a:t>
            </a:r>
            <a:r>
              <a:rPr lang="en-US" dirty="0" smtClean="0"/>
              <a:t>=/home/</a:t>
            </a:r>
            <a:r>
              <a:rPr lang="en-US" dirty="0" err="1" smtClean="0"/>
              <a:t>harshadura</a:t>
            </a:r>
            <a:r>
              <a:rPr lang="en-US" dirty="0" smtClean="0"/>
              <a:t>/Android/android-ndk-r6b</a:t>
            </a:r>
            <a:br>
              <a:rPr lang="en-US" dirty="0" smtClean="0"/>
            </a:br>
            <a:r>
              <a:rPr lang="en-US" dirty="0" smtClean="0"/>
              <a:t/>
            </a:r>
            <a:br>
              <a:rPr lang="en-US" dirty="0" smtClean="0"/>
            </a:br>
            <a:r>
              <a:rPr lang="en-US" dirty="0" smtClean="0"/>
              <a:t>export PATH=$android:$</a:t>
            </a:r>
            <a:r>
              <a:rPr lang="en-US" dirty="0" err="1" smtClean="0"/>
              <a:t>android_tools</a:t>
            </a:r>
            <a:r>
              <a:rPr lang="en-US" dirty="0" smtClean="0"/>
              <a:t>:$PATH</a:t>
            </a:r>
            <a:br>
              <a:rPr lang="en-US" dirty="0" smtClean="0"/>
            </a:br>
            <a:r>
              <a:rPr lang="en-US" dirty="0" smtClean="0"/>
              <a:t>export PATH=$</a:t>
            </a:r>
            <a:r>
              <a:rPr lang="en-US" dirty="0" err="1" smtClean="0"/>
              <a:t>ndk_path</a:t>
            </a:r>
            <a:r>
              <a:rPr lang="en-US" dirty="0" smtClean="0"/>
              <a:t>:$PATH </a:t>
            </a:r>
            <a:br>
              <a:rPr lang="en-US" dirty="0" smtClean="0"/>
            </a:br>
            <a:r>
              <a:rPr lang="en-US" dirty="0" smtClean="0"/>
              <a:t/>
            </a:r>
            <a:br>
              <a:rPr lang="en-US" dirty="0" smtClean="0"/>
            </a:br>
            <a:r>
              <a:rPr lang="en-US" dirty="0" smtClean="0"/>
              <a:t>export PATH=$TESSERACT_PATH:$PATH</a:t>
            </a:r>
            <a:br>
              <a:rPr lang="en-US" dirty="0" smtClean="0"/>
            </a:br>
            <a:r>
              <a:rPr lang="en-US" dirty="0" smtClean="0"/>
              <a:t>export PATH=$LEPTONICA_PATH:$PATH</a:t>
            </a:r>
            <a:br>
              <a:rPr lang="en-US" dirty="0" smtClean="0"/>
            </a:br>
            <a:r>
              <a:rPr lang="en-US" dirty="0" smtClean="0"/>
              <a:t>export PATH=$LIBJPEG_PATH:$PATH </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Rectangle 2"/>
          <p:cNvSpPr/>
          <p:nvPr/>
        </p:nvSpPr>
        <p:spPr>
          <a:xfrm rot="20700780">
            <a:off x="842265" y="632425"/>
            <a:ext cx="678057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glow rad="228600">
                    <a:schemeClr val="accent2">
                      <a:satMod val="175000"/>
                      <a:alpha val="40000"/>
                    </a:schemeClr>
                  </a:glow>
                  <a:outerShdw blurRad="76200" dist="50800" dir="5400000" algn="tl" rotWithShape="0">
                    <a:srgbClr val="000000">
                      <a:alpha val="65000"/>
                    </a:srgbClr>
                  </a:outerShdw>
                </a:effectLst>
              </a:rPr>
              <a:t>Implement the Project</a:t>
            </a:r>
            <a:endParaRPr lang="en-US" sz="5400" b="1" spc="50" dirty="0">
              <a:ln w="11430"/>
              <a:gradFill>
                <a:gsLst>
                  <a:gs pos="25000">
                    <a:schemeClr val="accent2">
                      <a:satMod val="155000"/>
                    </a:schemeClr>
                  </a:gs>
                  <a:gs pos="100000">
                    <a:schemeClr val="accent2">
                      <a:shade val="45000"/>
                      <a:satMod val="165000"/>
                    </a:schemeClr>
                  </a:gs>
                </a:gsLst>
                <a:lin ang="5400000"/>
              </a:gradFill>
              <a:effectLst>
                <a:glow rad="228600">
                  <a:schemeClr val="accent2">
                    <a:satMod val="175000"/>
                    <a:alpha val="40000"/>
                  </a:schemeClr>
                </a:glow>
                <a:outerShdw blurRad="76200" dist="50800" dir="5400000" algn="tl" rotWithShape="0">
                  <a:srgbClr val="000000">
                    <a:alpha val="65000"/>
                  </a:srgbClr>
                </a:outerShdw>
              </a:effectLst>
            </a:endParaRPr>
          </a:p>
        </p:txBody>
      </p:sp>
      <p:pic>
        <p:nvPicPr>
          <p:cNvPr id="4" name="Picture 2"/>
          <p:cNvPicPr>
            <a:picLocks noChangeAspect="1" noChangeArrowheads="1"/>
          </p:cNvPicPr>
          <p:nvPr/>
        </p:nvPicPr>
        <p:blipFill>
          <a:blip r:embed="rId3"/>
          <a:srcRect/>
          <a:stretch>
            <a:fillRect/>
          </a:stretch>
        </p:blipFill>
        <p:spPr bwMode="auto">
          <a:xfrm rot="20794334">
            <a:off x="761624" y="1620757"/>
            <a:ext cx="7304186" cy="479425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pic>
        <p:nvPicPr>
          <p:cNvPr id="2" name="Picture 2"/>
          <p:cNvPicPr>
            <a:picLocks noChangeAspect="1" noChangeArrowheads="1"/>
          </p:cNvPicPr>
          <p:nvPr/>
        </p:nvPicPr>
        <p:blipFill>
          <a:blip r:embed="rId3"/>
          <a:srcRect/>
          <a:stretch>
            <a:fillRect/>
          </a:stretch>
        </p:blipFill>
        <p:spPr bwMode="auto">
          <a:xfrm>
            <a:off x="1143000" y="4724400"/>
            <a:ext cx="6096000" cy="2133600"/>
          </a:xfrm>
          <a:prstGeom prst="rect">
            <a:avLst/>
          </a:prstGeom>
          <a:noFill/>
          <a:ln w="9525">
            <a:noFill/>
            <a:miter lim="800000"/>
            <a:headEnd/>
            <a:tailEnd/>
          </a:ln>
          <a:effectLst/>
        </p:spPr>
      </p:pic>
      <p:sp>
        <p:nvSpPr>
          <p:cNvPr id="3" name="TextBox 2"/>
          <p:cNvSpPr txBox="1"/>
          <p:nvPr/>
        </p:nvSpPr>
        <p:spPr>
          <a:xfrm>
            <a:off x="381000" y="914400"/>
            <a:ext cx="8153400" cy="3046988"/>
          </a:xfrm>
          <a:prstGeom prst="rect">
            <a:avLst/>
          </a:prstGeom>
          <a:noFill/>
        </p:spPr>
        <p:txBody>
          <a:bodyPr wrap="square" rtlCol="0">
            <a:spAutoFit/>
          </a:bodyPr>
          <a:lstStyle/>
          <a:p>
            <a:pPr>
              <a:buFont typeface="Wingdings" pitchFamily="2" charset="2"/>
              <a:buChar char="ü"/>
            </a:pPr>
            <a:r>
              <a:rPr lang="en-US" sz="3200" dirty="0" err="1" smtClean="0"/>
              <a:t>BoofCV</a:t>
            </a:r>
            <a:r>
              <a:rPr lang="en-US" sz="3200" dirty="0" smtClean="0"/>
              <a:t> </a:t>
            </a:r>
            <a:r>
              <a:rPr lang="en-US" sz="3200" dirty="0"/>
              <a:t>is an open source Java library for real-time computer vision and robotics applications</a:t>
            </a:r>
            <a:r>
              <a:rPr lang="en-US" sz="3200" dirty="0" smtClean="0"/>
              <a:t>.</a:t>
            </a:r>
          </a:p>
          <a:p>
            <a:pPr algn="just"/>
            <a:endParaRPr lang="en-US" sz="3200" dirty="0" smtClean="0"/>
          </a:p>
          <a:p>
            <a:pPr>
              <a:buFont typeface="Wingdings" pitchFamily="2" charset="2"/>
              <a:buChar char="ü"/>
            </a:pPr>
            <a:r>
              <a:rPr lang="en-US" sz="3200" dirty="0"/>
              <a:t>Functionality includes optimized low-level image processing routines, feature tracking, and geometric computer vision.</a:t>
            </a:r>
            <a:endParaRPr lang="en-US" sz="32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a:srcRect/>
          <a:stretch>
            <a:fillRect/>
          </a:stretch>
        </p:blipFill>
        <p:spPr bwMode="auto">
          <a:xfrm>
            <a:off x="457200" y="228600"/>
            <a:ext cx="3962400" cy="62738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noChangeArrowheads="1"/>
          </p:cNvPicPr>
          <p:nvPr/>
        </p:nvPicPr>
        <p:blipFill>
          <a:blip r:embed="rId3"/>
          <a:srcRect/>
          <a:stretch>
            <a:fillRect/>
          </a:stretch>
        </p:blipFill>
        <p:spPr bwMode="auto">
          <a:xfrm>
            <a:off x="457200" y="304800"/>
            <a:ext cx="3886200" cy="6172675"/>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0" y="533400"/>
            <a:ext cx="9144000" cy="646331"/>
          </a:xfrm>
          <a:prstGeom prst="rect">
            <a:avLst/>
          </a:prstGeom>
          <a:noFill/>
        </p:spPr>
        <p:txBody>
          <a:bodyPr wrap="square" rtlCol="0">
            <a:spAutoFit/>
          </a:bodyPr>
          <a:lstStyle/>
          <a:p>
            <a:pPr algn="ctr"/>
            <a:r>
              <a:rPr lang="en-US" sz="3600" b="1" dirty="0" smtClean="0"/>
              <a:t>Problems and solutions</a:t>
            </a:r>
            <a:endParaRPr lang="en-US" sz="3600" b="1" dirty="0"/>
          </a:p>
        </p:txBody>
      </p:sp>
      <p:sp>
        <p:nvSpPr>
          <p:cNvPr id="4" name="TextBox 3"/>
          <p:cNvSpPr txBox="1"/>
          <p:nvPr/>
        </p:nvSpPr>
        <p:spPr>
          <a:xfrm>
            <a:off x="304800" y="1524000"/>
            <a:ext cx="8534400" cy="4031873"/>
          </a:xfrm>
          <a:prstGeom prst="rect">
            <a:avLst/>
          </a:prstGeom>
          <a:noFill/>
        </p:spPr>
        <p:txBody>
          <a:bodyPr wrap="square" rtlCol="0">
            <a:spAutoFit/>
          </a:bodyPr>
          <a:lstStyle/>
          <a:p>
            <a:pPr algn="just">
              <a:buFont typeface="Wingdings" pitchFamily="2" charset="2"/>
              <a:buChar char="Ø"/>
            </a:pPr>
            <a:r>
              <a:rPr lang="en-US" sz="3200" dirty="0" smtClean="0"/>
              <a:t> </a:t>
            </a:r>
            <a:r>
              <a:rPr lang="en-US" sz="3200" dirty="0" smtClean="0"/>
              <a:t>the source Code for </a:t>
            </a:r>
            <a:r>
              <a:rPr lang="en-US" sz="3200" dirty="0" err="1" smtClean="0"/>
              <a:t>BoofCV</a:t>
            </a:r>
            <a:r>
              <a:rPr lang="en-US" sz="3200" dirty="0" smtClean="0"/>
              <a:t> library was in Java, and we have to convert it into android, we faced many problem while implementing it in android.</a:t>
            </a:r>
          </a:p>
          <a:p>
            <a:pPr algn="just">
              <a:buFont typeface="Wingdings" pitchFamily="2" charset="2"/>
              <a:buChar char="Ø"/>
            </a:pPr>
            <a:endParaRPr lang="en-US" sz="3200" dirty="0" smtClean="0"/>
          </a:p>
          <a:p>
            <a:pPr algn="just">
              <a:buFont typeface="Wingdings" pitchFamily="2" charset="2"/>
              <a:buChar char="Ø"/>
            </a:pPr>
            <a:r>
              <a:rPr lang="en-US" sz="3200" dirty="0" smtClean="0"/>
              <a:t>The images used in Java is Buffered images, while the images used in Android is Bitmap images.</a:t>
            </a:r>
          </a:p>
          <a:p>
            <a:pPr>
              <a:buFont typeface="Wingdings" pitchFamily="2" charset="2"/>
              <a:buChar char="Ø"/>
            </a:pPr>
            <a:endParaRPr lang="en-US" sz="32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0" y="533400"/>
            <a:ext cx="9144000" cy="646331"/>
          </a:xfrm>
          <a:prstGeom prst="rect">
            <a:avLst/>
          </a:prstGeom>
          <a:noFill/>
        </p:spPr>
        <p:txBody>
          <a:bodyPr wrap="square" rtlCol="0">
            <a:spAutoFit/>
          </a:bodyPr>
          <a:lstStyle/>
          <a:p>
            <a:pPr algn="ctr"/>
            <a:r>
              <a:rPr lang="en-US" sz="3600" b="1" dirty="0" smtClean="0"/>
              <a:t>Problems and solutions</a:t>
            </a:r>
            <a:endParaRPr lang="en-US" sz="3600" b="1" dirty="0"/>
          </a:p>
        </p:txBody>
      </p:sp>
      <p:sp>
        <p:nvSpPr>
          <p:cNvPr id="4" name="Rectangle 3"/>
          <p:cNvSpPr/>
          <p:nvPr/>
        </p:nvSpPr>
        <p:spPr>
          <a:xfrm>
            <a:off x="304800" y="1600200"/>
            <a:ext cx="8229600" cy="4524315"/>
          </a:xfrm>
          <a:prstGeom prst="rect">
            <a:avLst/>
          </a:prstGeom>
        </p:spPr>
        <p:txBody>
          <a:bodyPr wrap="square">
            <a:spAutoFit/>
          </a:bodyPr>
          <a:lstStyle/>
          <a:p>
            <a:pPr algn="just">
              <a:buFont typeface="Wingdings" pitchFamily="2" charset="2"/>
              <a:buChar char="Ø"/>
            </a:pPr>
            <a:r>
              <a:rPr lang="en-US" sz="3200" dirty="0" err="1" smtClean="0"/>
              <a:t>OutOfMemory</a:t>
            </a:r>
            <a:r>
              <a:rPr lang="en-US" sz="3200" dirty="0" smtClean="0"/>
              <a:t> Error we suffer a lot from this error, the solution was to </a:t>
            </a:r>
            <a:r>
              <a:rPr lang="en-US" sz="3200" dirty="0" err="1" smtClean="0"/>
              <a:t>recylcle</a:t>
            </a:r>
            <a:r>
              <a:rPr lang="en-US" sz="3200" dirty="0" smtClean="0"/>
              <a:t> the images everywhere they are used.</a:t>
            </a:r>
          </a:p>
          <a:p>
            <a:pPr algn="just"/>
            <a:endParaRPr lang="en-US" sz="3200" dirty="0" smtClean="0"/>
          </a:p>
          <a:p>
            <a:pPr algn="just">
              <a:buFont typeface="Wingdings" pitchFamily="2" charset="2"/>
              <a:buChar char="Ø"/>
            </a:pPr>
            <a:r>
              <a:rPr lang="en-US" sz="3200" dirty="0" smtClean="0"/>
              <a:t>While capturing the photos differences in resolution of photo cause a problems while stitching.</a:t>
            </a:r>
          </a:p>
          <a:p>
            <a:pPr>
              <a:buFont typeface="Wingdings" pitchFamily="2" charset="2"/>
              <a:buChar char="Ø"/>
            </a:pPr>
            <a:endParaRPr lang="en-US" sz="3200" dirty="0" smtClean="0"/>
          </a:p>
          <a:p>
            <a:pPr>
              <a:buFont typeface="Wingdings" pitchFamily="2" charset="2"/>
              <a:buChar char="Ø"/>
            </a:pPr>
            <a:endParaRPr lang="en-US" sz="3200"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Rectangle 2"/>
          <p:cNvSpPr/>
          <p:nvPr/>
        </p:nvSpPr>
        <p:spPr>
          <a:xfrm>
            <a:off x="304800" y="2967335"/>
            <a:ext cx="8534400" cy="1569660"/>
          </a:xfrm>
          <a:prstGeom prst="rect">
            <a:avLst/>
          </a:prstGeom>
        </p:spPr>
        <p:txBody>
          <a:bodyPr wrap="square">
            <a:spAutoFit/>
          </a:bodyPr>
          <a:lstStyle/>
          <a:p>
            <a:pPr algn="just">
              <a:buFont typeface="Wingdings" pitchFamily="2" charset="2"/>
              <a:buChar char="Ø"/>
            </a:pPr>
            <a:r>
              <a:rPr lang="en-US" sz="3200" dirty="0" smtClean="0"/>
              <a:t>While building the </a:t>
            </a:r>
            <a:r>
              <a:rPr lang="en-US" sz="3200" dirty="0" err="1" smtClean="0"/>
              <a:t>Tesseract</a:t>
            </a:r>
            <a:r>
              <a:rPr lang="en-US" sz="3200" dirty="0" smtClean="0"/>
              <a:t> library we face a lot of problem to build because there is no </a:t>
            </a:r>
            <a:r>
              <a:rPr lang="en-US" sz="3200" dirty="0" err="1" smtClean="0"/>
              <a:t>standerd</a:t>
            </a:r>
            <a:r>
              <a:rPr lang="en-US" sz="3200" dirty="0" smtClean="0"/>
              <a:t>  way to build it.</a:t>
            </a:r>
            <a:endParaRPr lang="en-US" sz="3200" dirty="0"/>
          </a:p>
        </p:txBody>
      </p:sp>
      <p:sp>
        <p:nvSpPr>
          <p:cNvPr id="4" name="TextBox 3"/>
          <p:cNvSpPr txBox="1"/>
          <p:nvPr/>
        </p:nvSpPr>
        <p:spPr>
          <a:xfrm>
            <a:off x="0" y="533400"/>
            <a:ext cx="9144000" cy="646331"/>
          </a:xfrm>
          <a:prstGeom prst="rect">
            <a:avLst/>
          </a:prstGeom>
          <a:noFill/>
        </p:spPr>
        <p:txBody>
          <a:bodyPr wrap="square" rtlCol="0">
            <a:spAutoFit/>
          </a:bodyPr>
          <a:lstStyle/>
          <a:p>
            <a:pPr algn="ctr"/>
            <a:r>
              <a:rPr lang="en-US" sz="3600" b="1" dirty="0" smtClean="0"/>
              <a:t>Problems and solutions</a:t>
            </a:r>
            <a:endParaRPr lang="en-US" sz="3600" b="1"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533400" y="685800"/>
            <a:ext cx="8305800" cy="5909310"/>
          </a:xfrm>
          <a:prstGeom prst="rect">
            <a:avLst/>
          </a:prstGeom>
          <a:noFill/>
        </p:spPr>
        <p:txBody>
          <a:bodyPr wrap="square" rtlCol="0">
            <a:spAutoFit/>
          </a:bodyPr>
          <a:lstStyle/>
          <a:p>
            <a:r>
              <a:rPr lang="en-US" sz="4000" b="1" dirty="0" smtClean="0">
                <a:ln w="18000">
                  <a:solidFill>
                    <a:schemeClr val="accent2">
                      <a:satMod val="140000"/>
                    </a:schemeClr>
                  </a:solidFill>
                  <a:prstDash val="solid"/>
                  <a:miter lim="800000"/>
                </a:ln>
                <a:noFill/>
                <a:effectLst>
                  <a:glow rad="228600">
                    <a:schemeClr val="accent2">
                      <a:satMod val="175000"/>
                      <a:alpha val="40000"/>
                    </a:schemeClr>
                  </a:glow>
                  <a:outerShdw blurRad="25500" dist="23000" dir="7020000" algn="tl">
                    <a:srgbClr val="000000">
                      <a:alpha val="50000"/>
                    </a:srgbClr>
                  </a:outerShdw>
                </a:effectLst>
              </a:rPr>
              <a:t>Thanks…</a:t>
            </a:r>
          </a:p>
          <a:p>
            <a:r>
              <a:rPr lang="en-US" sz="3200" dirty="0" smtClean="0"/>
              <a:t> </a:t>
            </a:r>
          </a:p>
          <a:p>
            <a:r>
              <a:rPr lang="en-US" sz="3200" dirty="0" smtClean="0"/>
              <a:t>First, we present our thanks for computer engineering department in AN-</a:t>
            </a:r>
            <a:r>
              <a:rPr lang="en-US" sz="3200" dirty="0" err="1" smtClean="0"/>
              <a:t>Najah</a:t>
            </a:r>
            <a:r>
              <a:rPr lang="en-US" sz="3200" dirty="0" smtClean="0"/>
              <a:t> National University.</a:t>
            </a:r>
          </a:p>
          <a:p>
            <a:r>
              <a:rPr lang="en-US" sz="3200" dirty="0" smtClean="0"/>
              <a:t>Thanks to our supervisor: </a:t>
            </a:r>
          </a:p>
          <a:p>
            <a:r>
              <a:rPr lang="en-US" sz="3200" dirty="0" smtClean="0"/>
              <a:t>Dr. </a:t>
            </a:r>
            <a:r>
              <a:rPr lang="en-US" sz="3200" dirty="0" err="1" smtClean="0"/>
              <a:t>Raed</a:t>
            </a:r>
            <a:r>
              <a:rPr lang="en-US" sz="3200" dirty="0" smtClean="0"/>
              <a:t> Al-</a:t>
            </a:r>
            <a:r>
              <a:rPr lang="en-US" sz="3200" dirty="0" err="1" smtClean="0"/>
              <a:t>qadi</a:t>
            </a:r>
            <a:r>
              <a:rPr lang="en-US" sz="3200" dirty="0" smtClean="0"/>
              <a:t> </a:t>
            </a:r>
          </a:p>
          <a:p>
            <a:r>
              <a:rPr lang="en-US" sz="3200" dirty="0" smtClean="0"/>
              <a:t> </a:t>
            </a:r>
          </a:p>
          <a:p>
            <a:r>
              <a:rPr lang="en-US" sz="3200" dirty="0" smtClean="0"/>
              <a:t>Thanks to the Committee discussion members:</a:t>
            </a:r>
          </a:p>
          <a:p>
            <a:r>
              <a:rPr lang="en-US" sz="3200" dirty="0" smtClean="0"/>
              <a:t>Dr. </a:t>
            </a:r>
            <a:r>
              <a:rPr lang="en-US" sz="3200" dirty="0" err="1" smtClean="0"/>
              <a:t>Luai</a:t>
            </a:r>
            <a:r>
              <a:rPr lang="en-US" sz="3200" dirty="0" smtClean="0"/>
              <a:t> </a:t>
            </a:r>
            <a:r>
              <a:rPr lang="en-US" sz="3200" dirty="0" err="1" smtClean="0"/>
              <a:t>Malhis</a:t>
            </a:r>
            <a:endParaRPr lang="en-US" sz="3200" dirty="0" smtClean="0"/>
          </a:p>
          <a:p>
            <a:r>
              <a:rPr lang="en-US" sz="3200" dirty="0" smtClean="0"/>
              <a:t>Mrs. </a:t>
            </a:r>
            <a:r>
              <a:rPr lang="en-US" sz="3200" dirty="0" err="1" smtClean="0"/>
              <a:t>Haya</a:t>
            </a:r>
            <a:r>
              <a:rPr lang="en-US" sz="3200" dirty="0" smtClean="0"/>
              <a:t> </a:t>
            </a:r>
            <a:r>
              <a:rPr lang="en-US" sz="3200" dirty="0" err="1" smtClean="0"/>
              <a:t>Sama’na</a:t>
            </a:r>
            <a:endParaRPr lang="en-US" sz="3200" dirty="0" smtClean="0"/>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pic>
        <p:nvPicPr>
          <p:cNvPr id="4" name="Picture 2" descr="http://cazresource.presspublisher.org/upload/4020/thank_you.jpg"/>
          <p:cNvPicPr>
            <a:picLocks noChangeAspect="1" noChangeArrowheads="1"/>
          </p:cNvPicPr>
          <p:nvPr/>
        </p:nvPicPr>
        <p:blipFill>
          <a:blip r:embed="rId3"/>
          <a:srcRect/>
          <a:stretch>
            <a:fillRect/>
          </a:stretch>
        </p:blipFill>
        <p:spPr bwMode="auto">
          <a:xfrm>
            <a:off x="0" y="0"/>
            <a:ext cx="8139909" cy="6858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a:xfrm>
            <a:off x="571472" y="990600"/>
            <a:ext cx="8258204" cy="4800600"/>
          </a:xfrm>
        </p:spPr>
        <p:txBody>
          <a:bodyPr>
            <a:normAutofit/>
          </a:bodyPr>
          <a:lstStyle/>
          <a:p>
            <a:r>
              <a:rPr lang="en-US" dirty="0" smtClean="0"/>
              <a:t>Image stitching refers to combining two or more overlapping images together into a single large image.</a:t>
            </a:r>
          </a:p>
          <a:p>
            <a:endParaRPr lang="en-US" dirty="0" smtClean="0"/>
          </a:p>
          <a:p>
            <a:r>
              <a:rPr lang="en-US" dirty="0" smtClean="0"/>
              <a:t> The goal is to find transforms which minimize the error in overlapping regions and provide a smooth transition between images. </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rawn_wallpapers_Vector_Wallpapers_Spring_flower_015898_ - Copy.jp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xfrm>
            <a:off x="500034" y="285728"/>
            <a:ext cx="8229600" cy="1143000"/>
          </a:xfrm>
        </p:spPr>
        <p:txBody>
          <a:bodyPr/>
          <a:lstStyle/>
          <a:p>
            <a:r>
              <a:rPr lang="en-US" dirty="0" smtClean="0"/>
              <a:t>Image Stitching</a:t>
            </a:r>
            <a:endParaRPr lang="en-US" dirty="0"/>
          </a:p>
        </p:txBody>
      </p:sp>
      <p:pic>
        <p:nvPicPr>
          <p:cNvPr id="1026" name="Picture 2"/>
          <p:cNvPicPr>
            <a:picLocks noGrp="1" noChangeAspect="1" noChangeArrowheads="1"/>
          </p:cNvPicPr>
          <p:nvPr>
            <p:ph idx="1"/>
          </p:nvPr>
        </p:nvPicPr>
        <p:blipFill>
          <a:blip r:embed="rId4"/>
          <a:srcRect/>
          <a:stretch>
            <a:fillRect/>
          </a:stretch>
        </p:blipFill>
        <p:spPr bwMode="auto">
          <a:xfrm>
            <a:off x="785786" y="1928802"/>
            <a:ext cx="1428750" cy="18288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a:srcRect/>
          <a:stretch>
            <a:fillRect/>
          </a:stretch>
        </p:blipFill>
        <p:spPr bwMode="auto">
          <a:xfrm>
            <a:off x="3143240" y="1928802"/>
            <a:ext cx="1428750" cy="1828800"/>
          </a:xfrm>
          <a:prstGeom prst="rect">
            <a:avLst/>
          </a:prstGeom>
          <a:noFill/>
          <a:ln w="9525">
            <a:noFill/>
            <a:miter lim="800000"/>
            <a:headEnd/>
            <a:tailEnd/>
          </a:ln>
          <a:effectLst/>
        </p:spPr>
      </p:pic>
      <p:sp>
        <p:nvSpPr>
          <p:cNvPr id="6" name="Rectangle 5"/>
          <p:cNvSpPr/>
          <p:nvPr/>
        </p:nvSpPr>
        <p:spPr>
          <a:xfrm>
            <a:off x="2428860" y="2714620"/>
            <a:ext cx="314510" cy="369332"/>
          </a:xfrm>
          <a:prstGeom prst="rect">
            <a:avLst/>
          </a:prstGeom>
        </p:spPr>
        <p:txBody>
          <a:bodyPr wrap="none">
            <a:spAutoFit/>
          </a:bodyPr>
          <a:lstStyle/>
          <a:p>
            <a:r>
              <a:rPr lang="en-US" dirty="0"/>
              <a:t>+</a:t>
            </a:r>
          </a:p>
        </p:txBody>
      </p:sp>
      <p:sp>
        <p:nvSpPr>
          <p:cNvPr id="7" name="Rectangle 6"/>
          <p:cNvSpPr/>
          <p:nvPr/>
        </p:nvSpPr>
        <p:spPr>
          <a:xfrm>
            <a:off x="5072066" y="2571744"/>
            <a:ext cx="742511" cy="369332"/>
          </a:xfrm>
          <a:prstGeom prst="rect">
            <a:avLst/>
          </a:prstGeom>
        </p:spPr>
        <p:txBody>
          <a:bodyPr wrap="square">
            <a:spAutoFit/>
          </a:bodyPr>
          <a:lstStyle/>
          <a:p>
            <a:r>
              <a:rPr lang="en-US" dirty="0"/>
              <a:t>+ … +</a:t>
            </a:r>
          </a:p>
        </p:txBody>
      </p:sp>
      <p:pic>
        <p:nvPicPr>
          <p:cNvPr id="1028" name="Picture 4"/>
          <p:cNvPicPr>
            <a:picLocks noChangeAspect="1" noChangeArrowheads="1"/>
          </p:cNvPicPr>
          <p:nvPr/>
        </p:nvPicPr>
        <p:blipFill>
          <a:blip r:embed="rId6"/>
          <a:srcRect/>
          <a:stretch>
            <a:fillRect/>
          </a:stretch>
        </p:blipFill>
        <p:spPr bwMode="auto">
          <a:xfrm>
            <a:off x="6357950" y="2000240"/>
            <a:ext cx="1428750" cy="18288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7"/>
          <a:srcRect/>
          <a:stretch>
            <a:fillRect/>
          </a:stretch>
        </p:blipFill>
        <p:spPr bwMode="auto">
          <a:xfrm>
            <a:off x="714348" y="4429132"/>
            <a:ext cx="7715250" cy="1800225"/>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00034" y="285728"/>
            <a:ext cx="8229600" cy="1143000"/>
          </a:xfrm>
        </p:spPr>
        <p:txBody>
          <a:bodyPr/>
          <a:lstStyle/>
          <a:p>
            <a:r>
              <a:rPr lang="en-US" dirty="0" smtClean="0"/>
              <a:t>How to do Stitching ?</a:t>
            </a:r>
            <a:endParaRPr lang="en-US" dirty="0"/>
          </a:p>
        </p:txBody>
      </p:sp>
      <p:pic>
        <p:nvPicPr>
          <p:cNvPr id="4" name="Picture 2"/>
          <p:cNvPicPr>
            <a:picLocks noGrp="1" noChangeAspect="1" noChangeArrowheads="1"/>
          </p:cNvPicPr>
          <p:nvPr>
            <p:ph idx="1"/>
          </p:nvPr>
        </p:nvPicPr>
        <p:blipFill>
          <a:blip r:embed="rId3"/>
          <a:srcRect/>
          <a:stretch>
            <a:fillRect/>
          </a:stretch>
        </p:blipFill>
        <p:spPr bwMode="auto">
          <a:xfrm>
            <a:off x="785786" y="1643050"/>
            <a:ext cx="8072494" cy="4962012"/>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r>
              <a:rPr lang="en-US" dirty="0" smtClean="0"/>
              <a:t>Step#1:Capture the desired images with a mobile phone:</a:t>
            </a:r>
            <a:endParaRPr lang="en-US" dirty="0"/>
          </a:p>
        </p:txBody>
      </p:sp>
      <p:sp>
        <p:nvSpPr>
          <p:cNvPr id="3" name="Content Placeholder 2"/>
          <p:cNvSpPr>
            <a:spLocks noGrp="1"/>
          </p:cNvSpPr>
          <p:nvPr>
            <p:ph idx="1"/>
          </p:nvPr>
        </p:nvSpPr>
        <p:spPr>
          <a:xfrm>
            <a:off x="357158" y="1571612"/>
            <a:ext cx="8329642" cy="4714908"/>
          </a:xfrm>
        </p:spPr>
        <p:txBody>
          <a:bodyPr/>
          <a:lstStyle/>
          <a:p>
            <a:pPr>
              <a:buNone/>
            </a:pPr>
            <a:endParaRPr lang="en-US" dirty="0" smtClean="0"/>
          </a:p>
          <a:p>
            <a:pPr>
              <a:buNone/>
            </a:pPr>
            <a:r>
              <a:rPr lang="en-US" dirty="0" smtClean="0"/>
              <a:t> 1- Successive photos need to have roughly the same camera settings.</a:t>
            </a:r>
          </a:p>
          <a:p>
            <a:pPr>
              <a:buNone/>
            </a:pPr>
            <a:endParaRPr lang="en-US" dirty="0" smtClean="0"/>
          </a:p>
          <a:p>
            <a:pPr>
              <a:buNone/>
            </a:pPr>
            <a:r>
              <a:rPr lang="en-US" dirty="0" smtClean="0"/>
              <a:t>2- Enough overlap with each other and known camera parameters.</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awn_wallpapers_Vector_Wallpapers_Spring_flower_015898_ - Copy.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28596" y="285728"/>
            <a:ext cx="8429684" cy="1285884"/>
          </a:xfrm>
        </p:spPr>
        <p:txBody>
          <a:bodyPr>
            <a:normAutofit fontScale="90000"/>
          </a:bodyPr>
          <a:lstStyle/>
          <a:p>
            <a:r>
              <a:rPr lang="en-US" dirty="0" smtClean="0"/>
              <a:t>Step#2:Project images to a predefined cylindrical coordinates:</a:t>
            </a:r>
            <a:br>
              <a:rPr lang="en-US" dirty="0" smtClean="0"/>
            </a:br>
            <a:endParaRPr lang="en-US" dirty="0"/>
          </a:p>
        </p:txBody>
      </p:sp>
      <p:sp>
        <p:nvSpPr>
          <p:cNvPr id="3" name="Content Placeholder 2"/>
          <p:cNvSpPr>
            <a:spLocks noGrp="1"/>
          </p:cNvSpPr>
          <p:nvPr>
            <p:ph idx="1"/>
          </p:nvPr>
        </p:nvSpPr>
        <p:spPr>
          <a:xfrm>
            <a:off x="500034" y="1571612"/>
            <a:ext cx="8358246" cy="4929222"/>
          </a:xfrm>
        </p:spPr>
        <p:txBody>
          <a:bodyPr>
            <a:normAutofit/>
          </a:bodyPr>
          <a:lstStyle/>
          <a:p>
            <a:pPr>
              <a:buNone/>
            </a:pPr>
            <a:endParaRPr lang="en-US" dirty="0" smtClean="0"/>
          </a:p>
          <a:p>
            <a:pPr>
              <a:buNone/>
            </a:pPr>
            <a:r>
              <a:rPr lang="en-US" dirty="0" smtClean="0"/>
              <a:t>The cylindrical projection transform projects arbitrary point in 3D space (X, Y, Z) to the unit cylinder, converts points to cylindrical coordinates.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1475</TotalTime>
  <Words>1626</Words>
  <Application>Microsoft Office PowerPoint</Application>
  <PresentationFormat>On-screen Show (4:3)</PresentationFormat>
  <Paragraphs>178</Paragraphs>
  <Slides>47</Slides>
  <Notes>9</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Slide 1</vt:lpstr>
      <vt:lpstr>Document Scanner</vt:lpstr>
      <vt:lpstr>Introduction</vt:lpstr>
      <vt:lpstr>Slide 4</vt:lpstr>
      <vt:lpstr>Slide 5</vt:lpstr>
      <vt:lpstr>Image Stitching</vt:lpstr>
      <vt:lpstr>How to do Stitching ?</vt:lpstr>
      <vt:lpstr>Step#1:Capture the desired images with a mobile phone:</vt:lpstr>
      <vt:lpstr>Step#2:Project images to a predefined cylindrical coordinates: </vt:lpstr>
      <vt:lpstr>Step#3: Use SURF Algorithm to detect and describe interest points </vt:lpstr>
      <vt:lpstr>Detect and Match Feature Points </vt:lpstr>
      <vt:lpstr>Interest Point Detection</vt:lpstr>
      <vt:lpstr> Interest point description </vt:lpstr>
      <vt:lpstr>Slide 14</vt:lpstr>
      <vt:lpstr> Step#4:Nearest Neighbor Algorithm:  </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Hiba</dc:creator>
  <cp:lastModifiedBy>Hiba</cp:lastModifiedBy>
  <cp:revision>113</cp:revision>
  <dcterms:created xsi:type="dcterms:W3CDTF">2012-12-23T18:19:05Z</dcterms:created>
  <dcterms:modified xsi:type="dcterms:W3CDTF">2012-12-25T17:25:04Z</dcterms:modified>
</cp:coreProperties>
</file>