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62" r:id="rId2"/>
    <p:sldId id="267" r:id="rId3"/>
    <p:sldId id="266" r:id="rId4"/>
    <p:sldId id="268" r:id="rId5"/>
    <p:sldId id="269" r:id="rId6"/>
    <p:sldId id="265" r:id="rId7"/>
    <p:sldId id="272" r:id="rId8"/>
    <p:sldId id="273" r:id="rId9"/>
    <p:sldId id="258" r:id="rId10"/>
    <p:sldId id="259" r:id="rId11"/>
    <p:sldId id="278" r:id="rId12"/>
    <p:sldId id="280" r:id="rId13"/>
    <p:sldId id="281" r:id="rId14"/>
    <p:sldId id="274" r:id="rId15"/>
    <p:sldId id="275" r:id="rId16"/>
    <p:sldId id="27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Office_Excel_Worksheet2.xlsx"/><Relationship Id="rId1" Type="http://schemas.openxmlformats.org/officeDocument/2006/relationships/themeOverride" Target="../theme/themeOverride1.xml"/><Relationship Id="rId4"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B.C</a:t>
            </a:r>
            <a:r>
              <a:rPr lang="en-US" baseline="0"/>
              <a:t> vs Cost </a:t>
            </a:r>
          </a:p>
        </c:rich>
      </c:tx>
      <c:layout/>
      <c:spPr>
        <a:noFill/>
        <a:ln>
          <a:noFill/>
        </a:ln>
        <a:effectLst/>
      </c:spPr>
    </c:title>
    <c:plotArea>
      <c:layout/>
      <c:scatterChart>
        <c:scatterStyle val="smoothMarker"/>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Sheet1!$B$1:$B$4</c:f>
              <c:numCache>
                <c:formatCode>General</c:formatCode>
                <c:ptCount val="4"/>
                <c:pt idx="0">
                  <c:v>1000</c:v>
                </c:pt>
                <c:pt idx="1">
                  <c:v>500</c:v>
                </c:pt>
                <c:pt idx="2">
                  <c:v>300</c:v>
                </c:pt>
                <c:pt idx="3">
                  <c:v>225</c:v>
                </c:pt>
              </c:numCache>
            </c:numRef>
          </c:xVal>
          <c:yVal>
            <c:numRef>
              <c:f>Sheet1!$C$1:$C$4</c:f>
              <c:numCache>
                <c:formatCode>General</c:formatCode>
                <c:ptCount val="4"/>
                <c:pt idx="0">
                  <c:v>83538</c:v>
                </c:pt>
                <c:pt idx="1">
                  <c:v>192148</c:v>
                </c:pt>
                <c:pt idx="2">
                  <c:v>566836</c:v>
                </c:pt>
                <c:pt idx="3">
                  <c:v>1021182</c:v>
                </c:pt>
              </c:numCache>
            </c:numRef>
          </c:yVal>
          <c:smooth val="1"/>
          <c:extLst xmlns:c16r2="http://schemas.microsoft.com/office/drawing/2015/06/chart">
            <c:ext xmlns:c16="http://schemas.microsoft.com/office/drawing/2014/chart" uri="{C3380CC4-5D6E-409C-BE32-E72D297353CC}">
              <c16:uniqueId val="{00000000-5D1E-44C1-A240-EC881F807AF0}"/>
            </c:ext>
          </c:extLst>
        </c:ser>
        <c:dLbls/>
        <c:axId val="105686144"/>
        <c:axId val="105688064"/>
      </c:scatterChart>
      <c:valAx>
        <c:axId val="105686144"/>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B.C(KN/m)</a:t>
                </a:r>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688064"/>
        <c:crosses val="autoZero"/>
        <c:crossBetween val="midCat"/>
      </c:valAx>
      <c:valAx>
        <c:axId val="10568806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Cost (NIS)</a:t>
                </a:r>
                <a:r>
                  <a:rPr lang="en-US" baseline="0"/>
                  <a:t> </a:t>
                </a:r>
                <a:endParaRPr lang="en-US"/>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686144"/>
        <c:crosses val="autoZero"/>
        <c:crossBetween val="midCat"/>
      </c:valAx>
      <c:spPr>
        <a:noFill/>
        <a:ln>
          <a:noFill/>
        </a:ln>
        <a:effectLst/>
      </c:spPr>
    </c:plotArea>
    <c:plotVisOnly val="1"/>
    <c:dispBlanksAs val="gap"/>
  </c:chart>
  <c:spPr>
    <a:noFill/>
    <a:ln>
      <a:noFill/>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70" baseline="0">
                <a:solidFill>
                  <a:schemeClr val="dk1">
                    <a:lumMod val="50000"/>
                    <a:lumOff val="50000"/>
                  </a:schemeClr>
                </a:solidFill>
                <a:latin typeface="+mn-lt"/>
                <a:ea typeface="+mn-ea"/>
                <a:cs typeface="+mn-cs"/>
              </a:defRPr>
            </a:pPr>
            <a:r>
              <a:rPr lang="en-US"/>
              <a:t>B.C vs Cost </a:t>
            </a:r>
          </a:p>
        </c:rich>
      </c:tx>
      <c:layout/>
      <c:spPr>
        <a:noFill/>
        <a:ln>
          <a:noFill/>
        </a:ln>
        <a:effectLst/>
      </c:spPr>
    </c:title>
    <c:plotArea>
      <c:layout>
        <c:manualLayout>
          <c:layoutTarget val="inner"/>
          <c:xMode val="edge"/>
          <c:yMode val="edge"/>
          <c:x val="0.18573381452318463"/>
          <c:y val="0.15986111111111118"/>
          <c:w val="0.76393285214348239"/>
          <c:h val="0.6200309857101195"/>
        </c:manualLayout>
      </c:layout>
      <c:scatterChart>
        <c:scatterStyle val="lineMarker"/>
        <c:ser>
          <c:idx val="0"/>
          <c:order val="0"/>
          <c:spPr>
            <a:ln w="28575">
              <a:solidFill>
                <a:schemeClr val="accent1">
                  <a:alpha val="20000"/>
                </a:schemeClr>
              </a:solidFill>
            </a:ln>
            <a:effectLst/>
          </c:spPr>
          <c:marker>
            <c:symbol val="circle"/>
            <c:size val="4"/>
            <c:spPr>
              <a:solidFill>
                <a:schemeClr val="accent1"/>
              </a:solidFill>
              <a:ln w="9525" cap="flat" cmpd="sng" algn="ctr">
                <a:solidFill>
                  <a:schemeClr val="accent1"/>
                </a:solidFill>
                <a:round/>
              </a:ln>
              <a:effectLst/>
            </c:spPr>
          </c:marker>
          <c:xVal>
            <c:numRef>
              <c:f>Sheet1!$C$1:$C$22</c:f>
              <c:numCache>
                <c:formatCode>General</c:formatCode>
                <c:ptCount val="22"/>
                <c:pt idx="0">
                  <c:v>50</c:v>
                </c:pt>
                <c:pt idx="1">
                  <c:v>100</c:v>
                </c:pt>
                <c:pt idx="2">
                  <c:v>150</c:v>
                </c:pt>
                <c:pt idx="3">
                  <c:v>200</c:v>
                </c:pt>
                <c:pt idx="4">
                  <c:v>250</c:v>
                </c:pt>
                <c:pt idx="5">
                  <c:v>300</c:v>
                </c:pt>
                <c:pt idx="6">
                  <c:v>350</c:v>
                </c:pt>
                <c:pt idx="7">
                  <c:v>400</c:v>
                </c:pt>
                <c:pt idx="8">
                  <c:v>450</c:v>
                </c:pt>
                <c:pt idx="9">
                  <c:v>500</c:v>
                </c:pt>
                <c:pt idx="10">
                  <c:v>550</c:v>
                </c:pt>
                <c:pt idx="11">
                  <c:v>600</c:v>
                </c:pt>
                <c:pt idx="12">
                  <c:v>650</c:v>
                </c:pt>
                <c:pt idx="13">
                  <c:v>700</c:v>
                </c:pt>
                <c:pt idx="14">
                  <c:v>750</c:v>
                </c:pt>
                <c:pt idx="15">
                  <c:v>800</c:v>
                </c:pt>
                <c:pt idx="16">
                  <c:v>850</c:v>
                </c:pt>
                <c:pt idx="17">
                  <c:v>900</c:v>
                </c:pt>
                <c:pt idx="18">
                  <c:v>950</c:v>
                </c:pt>
                <c:pt idx="19">
                  <c:v>1000</c:v>
                </c:pt>
                <c:pt idx="20">
                  <c:v>1050</c:v>
                </c:pt>
                <c:pt idx="21">
                  <c:v>1100</c:v>
                </c:pt>
              </c:numCache>
            </c:numRef>
          </c:xVal>
          <c:yVal>
            <c:numRef>
              <c:f>Sheet1!$D$1:$D$22</c:f>
              <c:numCache>
                <c:formatCode>General</c:formatCode>
                <c:ptCount val="22"/>
                <c:pt idx="0">
                  <c:v>653926</c:v>
                </c:pt>
                <c:pt idx="1">
                  <c:v>331987.09999999998</c:v>
                </c:pt>
                <c:pt idx="2">
                  <c:v>223307.9</c:v>
                </c:pt>
                <c:pt idx="3">
                  <c:v>168544.2</c:v>
                </c:pt>
                <c:pt idx="4">
                  <c:v>135498.9</c:v>
                </c:pt>
                <c:pt idx="5">
                  <c:v>113369.60000000002</c:v>
                </c:pt>
                <c:pt idx="6">
                  <c:v>97504.06</c:v>
                </c:pt>
                <c:pt idx="7">
                  <c:v>85567.05</c:v>
                </c:pt>
                <c:pt idx="8">
                  <c:v>76256.95</c:v>
                </c:pt>
                <c:pt idx="9">
                  <c:v>68790.52</c:v>
                </c:pt>
                <c:pt idx="10">
                  <c:v>62668.1</c:v>
                </c:pt>
                <c:pt idx="11">
                  <c:v>57555.83</c:v>
                </c:pt>
                <c:pt idx="12">
                  <c:v>53222.1</c:v>
                </c:pt>
                <c:pt idx="13">
                  <c:v>49501.159999999996</c:v>
                </c:pt>
                <c:pt idx="14">
                  <c:v>46271.259999999995</c:v>
                </c:pt>
                <c:pt idx="15">
                  <c:v>43440.94</c:v>
                </c:pt>
                <c:pt idx="16">
                  <c:v>40940.159999999996</c:v>
                </c:pt>
                <c:pt idx="17">
                  <c:v>38714.36</c:v>
                </c:pt>
                <c:pt idx="18">
                  <c:v>36720.410000000003</c:v>
                </c:pt>
                <c:pt idx="19">
                  <c:v>34923.78</c:v>
                </c:pt>
                <c:pt idx="20">
                  <c:v>33296.46</c:v>
                </c:pt>
                <c:pt idx="21">
                  <c:v>31815.53</c:v>
                </c:pt>
              </c:numCache>
            </c:numRef>
          </c:yVal>
          <c:extLst xmlns:c16r2="http://schemas.microsoft.com/office/drawing/2015/06/chart">
            <c:ext xmlns:c16="http://schemas.microsoft.com/office/drawing/2014/chart" uri="{C3380CC4-5D6E-409C-BE32-E72D297353CC}">
              <c16:uniqueId val="{00000000-9EAB-440A-A534-8D084CD06EF3}"/>
            </c:ext>
          </c:extLst>
        </c:ser>
        <c:dLbls/>
        <c:axId val="105590144"/>
        <c:axId val="105604608"/>
      </c:scatterChart>
      <c:valAx>
        <c:axId val="105590144"/>
        <c:scaling>
          <c:orientation val="minMax"/>
        </c:scaling>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a:t>B.C (KN/m)</a:t>
                </a:r>
              </a:p>
            </c:rich>
          </c:tx>
          <c:layout/>
          <c:spPr>
            <a:noFill/>
            <a:ln>
              <a:noFill/>
            </a:ln>
            <a:effectLst/>
          </c:spPr>
        </c:title>
        <c:numFmt formatCode="General" sourceLinked="1"/>
        <c:maj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en-US"/>
          </a:p>
        </c:txPr>
        <c:crossAx val="105604608"/>
        <c:crosses val="autoZero"/>
        <c:crossBetween val="midCat"/>
      </c:valAx>
      <c:valAx>
        <c:axId val="105604608"/>
        <c:scaling>
          <c:orientation val="minMax"/>
        </c:scaling>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a:t>Cost</a:t>
                </a:r>
                <a:r>
                  <a:rPr lang="en-US" baseline="0"/>
                  <a:t> (NIS)</a:t>
                </a:r>
                <a:endParaRPr lang="en-US"/>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en-US"/>
          </a:p>
        </c:txPr>
        <c:crossAx val="105590144"/>
        <c:crosses val="autoZero"/>
        <c:crossBetween val="midCat"/>
      </c:valAx>
      <c:spPr>
        <a:noFill/>
        <a:ln>
          <a:noFill/>
        </a:ln>
        <a:effectLst/>
      </c:spPr>
    </c:plotArea>
    <c:plotVisOnly val="1"/>
    <c:dispBlanksAs val="gap"/>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en-US"/>
    </a:p>
  </c:txPr>
  <c:externalData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900"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900"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900"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1600"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900"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9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02/01/1441</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02/01/1441</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02/01/1441</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02/01/1441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02/01/1441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02/01/1441</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02/01/1441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02/01/1441</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02/01/1441</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02/01/1441</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5" name="Rectangle 3"/>
          <p:cNvSpPr>
            <a:spLocks noChangeArrowheads="1"/>
          </p:cNvSpPr>
          <p:nvPr/>
        </p:nvSpPr>
        <p:spPr bwMode="auto">
          <a:xfrm>
            <a:off x="2056700" y="2104395"/>
            <a:ext cx="6979796" cy="47089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An-</a:t>
            </a: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Najah</a:t>
            </a: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National University</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Faculty of Engineering</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strike="noStrike" cap="none" normalizeH="0" baseline="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Civil</a:t>
            </a:r>
            <a:r>
              <a:rPr lang="en-GB" altLang="ar-SA" sz="2000">
                <a:solidFill>
                  <a:srgbClr val="1F3864"/>
                </a:solidFill>
                <a:latin typeface="Andalus" panose="02020603050405020304" pitchFamily="18" charset="-78"/>
                <a:ea typeface="Calibri" panose="020F0502020204030204" pitchFamily="34" charset="0"/>
                <a:cs typeface="Andalus" panose="02020603050405020304" pitchFamily="18" charset="-78"/>
              </a:rPr>
              <a:t> </a:t>
            </a:r>
            <a:r>
              <a:rPr kumimoji="0" lang="en-GB" altLang="ar-SA" sz="2000" i="0" strike="noStrike" cap="none" normalizeH="0" baseline="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Engineering </a:t>
            </a:r>
            <a:r>
              <a:rPr kumimoji="0" lang="en-GB" altLang="ar-SA" sz="2000" i="0" u="none" strike="noStrike" cap="none" normalizeH="0" baseline="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Department</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Graduation Project 2</a:t>
            </a:r>
          </a:p>
          <a:p>
            <a:pPr marL="0" marR="0" lvl="0" indent="0" algn="ctr" defTabSz="914400" rtl="0" eaLnBrk="0" fontAlgn="base" latinLnBrk="0" hangingPunct="0">
              <a:lnSpc>
                <a:spcPct val="100000"/>
              </a:lnSpc>
              <a:spcBef>
                <a:spcPct val="0"/>
              </a:spcBef>
              <a:spcAft>
                <a:spcPct val="0"/>
              </a:spcAft>
              <a:buClrTx/>
              <a:buSzTx/>
              <a:buFontTx/>
              <a:buNone/>
              <a:tabLst/>
            </a:pPr>
            <a:r>
              <a:rPr lang="en-GB" altLang="ar-SA" sz="2000" u="sng" dirty="0">
                <a:solidFill>
                  <a:srgbClr val="1F3864"/>
                </a:solidFill>
                <a:latin typeface="Andalus" panose="02020603050405020304" pitchFamily="18" charset="-78"/>
                <a:cs typeface="Andalus" panose="02020603050405020304" pitchFamily="18" charset="-78"/>
              </a:rPr>
              <a:t>Design of Foundation Systems</a:t>
            </a:r>
            <a:endParaRPr kumimoji="0" lang="en-US" altLang="ar-SA" sz="2000" i="0" u="sng"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Prepared by:</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Moneer</a:t>
            </a: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a:t>
            </a:r>
            <a:r>
              <a:rPr lang="en-US" altLang="ar-SA" sz="2000" dirty="0">
                <a:solidFill>
                  <a:srgbClr val="1F3864"/>
                </a:solidFill>
                <a:latin typeface="Andalus" panose="02020603050405020304" pitchFamily="18" charset="-78"/>
                <a:ea typeface="Calibri" panose="020F0502020204030204" pitchFamily="34" charset="0"/>
                <a:cs typeface="Andalus" panose="02020603050405020304" pitchFamily="18" charset="-78"/>
              </a:rPr>
              <a:t>Z</a:t>
            </a: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agloul</a:t>
            </a: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Maryana</a:t>
            </a: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a:t>
            </a:r>
            <a:r>
              <a:rPr lang="en-GB" altLang="ar-SA" sz="2000" dirty="0" err="1">
                <a:solidFill>
                  <a:srgbClr val="1F3864"/>
                </a:solidFill>
                <a:latin typeface="Andalus" panose="02020603050405020304" pitchFamily="18" charset="-78"/>
                <a:ea typeface="Calibri" panose="020F0502020204030204" pitchFamily="34" charset="0"/>
                <a:cs typeface="Andalus" panose="02020603050405020304" pitchFamily="18" charset="-78"/>
              </a:rPr>
              <a:t>D</a:t>
            </a: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issi</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Ahmad </a:t>
            </a:r>
            <a:r>
              <a:rPr lang="en-GB" altLang="ar-SA" sz="2000" dirty="0" err="1">
                <a:solidFill>
                  <a:srgbClr val="1F3864"/>
                </a:solidFill>
                <a:latin typeface="Andalus" panose="02020603050405020304" pitchFamily="18" charset="-78"/>
                <a:ea typeface="Calibri" panose="020F0502020204030204" pitchFamily="34" charset="0"/>
                <a:cs typeface="Andalus" panose="02020603050405020304" pitchFamily="18" charset="-78"/>
              </a:rPr>
              <a:t>S</a:t>
            </a:r>
            <a:r>
              <a:rPr kumimoji="0" lang="en-GB"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ahly</a:t>
            </a: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a:t>
            </a:r>
            <a:endParaRPr lang="en-US" altLang="ar-SA" sz="2000" dirty="0">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Supervisor:</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Dr. </a:t>
            </a:r>
            <a:r>
              <a:rPr kumimoji="0" lang="en-US"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Isam</a:t>
            </a:r>
            <a:r>
              <a:rPr kumimoji="0" lang="en-US"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a:t>
            </a:r>
            <a:r>
              <a:rPr kumimoji="0" lang="en-US" altLang="ar-SA" sz="2000" i="0" u="none" strike="noStrike" cap="none" normalizeH="0" baseline="0" dirty="0" err="1">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Jardaneh</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Submitted in partial fulfillment of the requirements for the degree of B.Sc. in Civil Engineering</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Nablus – Palestine</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altLang="ar-SA" sz="2000" dirty="0">
                <a:solidFill>
                  <a:srgbClr val="1F3864"/>
                </a:solidFill>
                <a:latin typeface="Andalus" panose="02020603050405020304" pitchFamily="18" charset="-78"/>
                <a:ea typeface="Calibri" panose="020F0502020204030204" pitchFamily="34" charset="0"/>
                <a:cs typeface="Andalus" panose="02020603050405020304" pitchFamily="18" charset="-78"/>
              </a:rPr>
              <a:t>January</a:t>
            </a:r>
            <a:r>
              <a:rPr kumimoji="0" lang="en-US" altLang="ar-SA" sz="2000" i="0" u="none" strike="noStrike" cap="none" normalizeH="0" baseline="0" dirty="0">
                <a:ln>
                  <a:noFill/>
                </a:ln>
                <a:solidFill>
                  <a:srgbClr val="1F3864"/>
                </a:solidFill>
                <a:effectLst/>
                <a:latin typeface="Andalus" panose="02020603050405020304" pitchFamily="18" charset="-78"/>
                <a:ea typeface="Calibri" panose="020F0502020204030204" pitchFamily="34" charset="0"/>
                <a:cs typeface="Andalus" panose="02020603050405020304" pitchFamily="18" charset="-78"/>
              </a:rPr>
              <a:t> 2019</a:t>
            </a:r>
            <a:endParaRPr kumimoji="0" lang="en-US" altLang="ar-SA" sz="2000" i="0" u="none" strike="noStrike" cap="none" normalizeH="0" baseline="0" dirty="0">
              <a:ln>
                <a:noFill/>
              </a:ln>
              <a:solidFill>
                <a:schemeClr val="tx1"/>
              </a:solidFill>
              <a:effectLst/>
              <a:latin typeface="Andalus" panose="02020603050405020304" pitchFamily="18" charset="-78"/>
              <a:cs typeface="Andalus" panose="02020603050405020304" pitchFamily="18" charset="-78"/>
            </a:endParaRPr>
          </a:p>
        </p:txBody>
      </p:sp>
      <p:pic>
        <p:nvPicPr>
          <p:cNvPr id="1029" name="Picture 5" descr="ÙØªÙØ¬Ø© Ø¨Ø­Ø« Ø§ÙØµÙØ± Ø¹Ù Ø´Ø¹Ø§Ø± Ø¬Ø§ÙØ¹Ø© Ø§ÙÙØ¬Ø§Ø­"/>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20076" y="25128"/>
            <a:ext cx="2053044" cy="2035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04007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57242" y="44624"/>
            <a:ext cx="7007046"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After make a 3D modeling on SAP2000 Program for the structure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we got the following table shows the reaction of each column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and shear wall from all load cases:</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pic>
        <p:nvPicPr>
          <p:cNvPr id="6" name="Picture 18" descr="C:\Users\lab\Desktop\Untitled.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848" y="2420888"/>
            <a:ext cx="5486400" cy="3133090"/>
          </a:xfrm>
          <a:prstGeom prst="rect">
            <a:avLst/>
          </a:prstGeom>
          <a:noFill/>
          <a:ln>
            <a:noFill/>
          </a:ln>
        </p:spPr>
      </p:pic>
      <p:sp>
        <p:nvSpPr>
          <p:cNvPr id="3" name="Rectangle 2"/>
          <p:cNvSpPr/>
          <p:nvPr/>
        </p:nvSpPr>
        <p:spPr>
          <a:xfrm>
            <a:off x="323528" y="1772816"/>
            <a:ext cx="4572000" cy="2031325"/>
          </a:xfrm>
          <a:prstGeom prst="rect">
            <a:avLst/>
          </a:prstGeom>
        </p:spPr>
        <p:txBody>
          <a:bodyPr wrap="square">
            <a:spAutoFit/>
          </a:bodyPr>
          <a:lstStyle/>
          <a:p>
            <a:pPr lvl="0" algn="l" rtl="0" fontAlgn="base">
              <a:spcBef>
                <a:spcPct val="0"/>
              </a:spcBef>
              <a:spcAft>
                <a:spcPct val="0"/>
              </a:spcAft>
            </a:pPr>
            <a:r>
              <a:rPr lang="en-US" dirty="0">
                <a:latin typeface="Andalus" panose="02020603050405020304" pitchFamily="18" charset="-78"/>
                <a:cs typeface="Andalus" panose="02020603050405020304" pitchFamily="18" charset="-78"/>
              </a:rPr>
              <a:t>Group1 : </a:t>
            </a:r>
            <a:r>
              <a:rPr lang="en-US" dirty="0" err="1">
                <a:latin typeface="Andalus" panose="02020603050405020304" pitchFamily="18" charset="-78"/>
                <a:cs typeface="Andalus" panose="02020603050405020304" pitchFamily="18" charset="-78"/>
              </a:rPr>
              <a:t>Qall</a:t>
            </a:r>
            <a:r>
              <a:rPr lang="en-US" dirty="0">
                <a:latin typeface="Andalus" panose="02020603050405020304" pitchFamily="18" charset="-78"/>
                <a:cs typeface="Andalus" panose="02020603050405020304" pitchFamily="18" charset="-78"/>
              </a:rPr>
              <a:t> = 1525 KN</a:t>
            </a:r>
          </a:p>
          <a:p>
            <a:pPr lvl="0" algn="l" rtl="0" fontAlgn="base">
              <a:spcBef>
                <a:spcPct val="0"/>
              </a:spcBef>
              <a:spcAft>
                <a:spcPct val="0"/>
              </a:spcAft>
            </a:pPr>
            <a:r>
              <a:rPr lang="en-US" dirty="0">
                <a:latin typeface="Andalus" panose="02020603050405020304" pitchFamily="18" charset="-78"/>
                <a:cs typeface="Andalus" panose="02020603050405020304" pitchFamily="18" charset="-78"/>
              </a:rPr>
              <a:t># of footing : 22 </a:t>
            </a:r>
          </a:p>
          <a:p>
            <a:pPr lvl="0" algn="l" rtl="0" fontAlgn="base">
              <a:spcBef>
                <a:spcPct val="0"/>
              </a:spcBef>
              <a:spcAft>
                <a:spcPct val="0"/>
              </a:spcAft>
            </a:pPr>
            <a:r>
              <a:rPr lang="en-US" dirty="0">
                <a:latin typeface="Andalus" panose="02020603050405020304" pitchFamily="18" charset="-78"/>
                <a:cs typeface="Andalus" panose="02020603050405020304" pitchFamily="18" charset="-78"/>
              </a:rPr>
              <a:t>Group 2: </a:t>
            </a:r>
            <a:r>
              <a:rPr lang="en-US" dirty="0" err="1">
                <a:latin typeface="Andalus" panose="02020603050405020304" pitchFamily="18" charset="-78"/>
                <a:cs typeface="Andalus" panose="02020603050405020304" pitchFamily="18" charset="-78"/>
              </a:rPr>
              <a:t>Qall</a:t>
            </a:r>
            <a:r>
              <a:rPr lang="en-US" dirty="0">
                <a:latin typeface="Andalus" panose="02020603050405020304" pitchFamily="18" charset="-78"/>
                <a:cs typeface="Andalus" panose="02020603050405020304" pitchFamily="18" charset="-78"/>
              </a:rPr>
              <a:t> = 2080 KN</a:t>
            </a:r>
          </a:p>
          <a:p>
            <a:pPr lvl="0" algn="l" rtl="0" fontAlgn="base">
              <a:spcBef>
                <a:spcPct val="0"/>
              </a:spcBef>
              <a:spcAft>
                <a:spcPct val="0"/>
              </a:spcAft>
            </a:pPr>
            <a:r>
              <a:rPr lang="en-US" dirty="0">
                <a:latin typeface="Andalus" panose="02020603050405020304" pitchFamily="18" charset="-78"/>
                <a:cs typeface="Andalus" panose="02020603050405020304" pitchFamily="18" charset="-78"/>
              </a:rPr>
              <a:t># of footing : 10</a:t>
            </a:r>
          </a:p>
          <a:p>
            <a:pPr lvl="0" algn="l" rtl="0" fontAlgn="base">
              <a:spcBef>
                <a:spcPct val="0"/>
              </a:spcBef>
              <a:spcAft>
                <a:spcPct val="0"/>
              </a:spcAft>
            </a:pPr>
            <a:endParaRPr lang="en-US" dirty="0">
              <a:latin typeface="Andalus" panose="02020603050405020304" pitchFamily="18" charset="-78"/>
              <a:cs typeface="Andalus" panose="02020603050405020304" pitchFamily="18" charset="-78"/>
            </a:endParaRPr>
          </a:p>
          <a:p>
            <a:pPr lvl="0" algn="l" rtl="0" fontAlgn="base">
              <a:spcBef>
                <a:spcPct val="0"/>
              </a:spcBef>
              <a:spcAft>
                <a:spcPct val="0"/>
              </a:spcAft>
            </a:pPr>
            <a:endParaRPr lang="en-US" dirty="0">
              <a:latin typeface="Andalus" panose="02020603050405020304" pitchFamily="18" charset="-78"/>
              <a:cs typeface="Andalus" panose="02020603050405020304" pitchFamily="18" charset="-78"/>
            </a:endParaRPr>
          </a:p>
          <a:p>
            <a:pPr lvl="0" algn="l" rtl="0" fontAlgn="base">
              <a:spcBef>
                <a:spcPct val="0"/>
              </a:spcBef>
              <a:spcAft>
                <a:spcPct val="0"/>
              </a:spcAft>
            </a:pPr>
            <a:r>
              <a:rPr lang="en-US" dirty="0">
                <a:latin typeface="Andalus" panose="02020603050405020304" pitchFamily="18" charset="-78"/>
                <a:cs typeface="Andalus" panose="02020603050405020304" pitchFamily="18" charset="-78"/>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2121373067"/>
              </p:ext>
            </p:extLst>
          </p:nvPr>
        </p:nvGraphicFramePr>
        <p:xfrm>
          <a:off x="395536" y="764704"/>
          <a:ext cx="5184576" cy="1152127"/>
        </p:xfrm>
        <a:graphic>
          <a:graphicData uri="http://schemas.openxmlformats.org/drawingml/2006/table">
            <a:tbl>
              <a:tblPr firstRow="1" firstCol="1" bandRow="1">
                <a:tableStyleId>{5C22544A-7EE6-4342-B048-85BDC9FD1C3A}</a:tableStyleId>
              </a:tblPr>
              <a:tblGrid>
                <a:gridCol w="200847">
                  <a:extLst>
                    <a:ext uri="{9D8B030D-6E8A-4147-A177-3AD203B41FA5}">
                      <a16:colId xmlns:a16="http://schemas.microsoft.com/office/drawing/2014/main" xmlns="" val="20000"/>
                    </a:ext>
                  </a:extLst>
                </a:gridCol>
                <a:gridCol w="1023289">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360040">
                  <a:extLst>
                    <a:ext uri="{9D8B030D-6E8A-4147-A177-3AD203B41FA5}">
                      <a16:colId xmlns:a16="http://schemas.microsoft.com/office/drawing/2014/main" xmlns="" val="20004"/>
                    </a:ext>
                  </a:extLst>
                </a:gridCol>
                <a:gridCol w="648072">
                  <a:extLst>
                    <a:ext uri="{9D8B030D-6E8A-4147-A177-3AD203B41FA5}">
                      <a16:colId xmlns:a16="http://schemas.microsoft.com/office/drawing/2014/main" xmlns="" val="20005"/>
                    </a:ext>
                  </a:extLst>
                </a:gridCol>
                <a:gridCol w="445554">
                  <a:extLst>
                    <a:ext uri="{9D8B030D-6E8A-4147-A177-3AD203B41FA5}">
                      <a16:colId xmlns:a16="http://schemas.microsoft.com/office/drawing/2014/main" xmlns="" val="20006"/>
                    </a:ext>
                  </a:extLst>
                </a:gridCol>
                <a:gridCol w="562558">
                  <a:extLst>
                    <a:ext uri="{9D8B030D-6E8A-4147-A177-3AD203B41FA5}">
                      <a16:colId xmlns:a16="http://schemas.microsoft.com/office/drawing/2014/main" xmlns="" val="20007"/>
                    </a:ext>
                  </a:extLst>
                </a:gridCol>
              </a:tblGrid>
              <a:tr h="288032">
                <a:tc>
                  <a:txBody>
                    <a:bodyPr/>
                    <a:lstStyle/>
                    <a:p>
                      <a:endParaRPr lang="en-US" sz="16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600">
                          <a:effectLst/>
                        </a:rPr>
                        <a:t>Dimensions</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600" dirty="0">
                          <a:effectLst/>
                        </a:rPr>
                        <a:t>Reinforcement</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576063">
                <a:tc>
                  <a:txBody>
                    <a:bodyPr/>
                    <a:lstStyle/>
                    <a:p>
                      <a:endParaRPr lang="en-US" sz="16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rPr>
                        <a:t>L (m)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B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rPr>
                        <a:t>h (m)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600">
                          <a:effectLst/>
                        </a:rPr>
                        <a:t>Long steel</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600" dirty="0">
                          <a:effectLst/>
                        </a:rPr>
                        <a:t>Short steel</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288032">
                <a:tc>
                  <a:txBody>
                    <a:bodyPr/>
                    <a:lstStyle/>
                    <a:p>
                      <a:endParaRPr lang="en-US" sz="16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rPr>
                        <a:t>1.50  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rPr>
                        <a:t>1.20  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0.50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a:effectLst/>
                        </a:rPr>
                        <a:t>8</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a:effectLst/>
                        </a:rPr>
                        <a:t>Ø12</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dirty="0">
                          <a:effectLst/>
                        </a:rPr>
                        <a:t>10</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dirty="0">
                          <a:effectLst/>
                        </a:rPr>
                        <a:t>Ø12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5" name="Rectangle 4"/>
          <p:cNvSpPr/>
          <p:nvPr/>
        </p:nvSpPr>
        <p:spPr>
          <a:xfrm>
            <a:off x="305768" y="116632"/>
            <a:ext cx="4786568" cy="646331"/>
          </a:xfrm>
          <a:prstGeom prst="rect">
            <a:avLst/>
          </a:prstGeom>
        </p:spPr>
        <p:txBody>
          <a:bodyPr wrap="none">
            <a:spAutoFit/>
          </a:bodyPr>
          <a:lstStyle/>
          <a:p>
            <a:r>
              <a:rPr lang="en-US" b="1" dirty="0">
                <a:solidFill>
                  <a:srgbClr val="1F3864"/>
                </a:solidFill>
                <a:latin typeface="Times New Roman" panose="02020603050405020304" pitchFamily="18" charset="0"/>
                <a:ea typeface="Calibri" panose="020F0502020204030204" pitchFamily="34" charset="0"/>
              </a:rPr>
              <a:t>First design option (Very Hard Rock 1000KN )</a:t>
            </a:r>
          </a:p>
          <a:p>
            <a:pPr algn="l"/>
            <a:r>
              <a:rPr lang="en-US" b="1" dirty="0">
                <a:solidFill>
                  <a:srgbClr val="1F3864"/>
                </a:solidFill>
                <a:latin typeface="Times New Roman" panose="02020603050405020304" pitchFamily="18" charset="0"/>
                <a:ea typeface="Calibri" panose="020F0502020204030204" pitchFamily="34" charset="0"/>
              </a:rPr>
              <a:t>Group 1 (1252 KN) </a:t>
            </a:r>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xmlns="" val="3279130350"/>
              </p:ext>
            </p:extLst>
          </p:nvPr>
        </p:nvGraphicFramePr>
        <p:xfrm>
          <a:off x="395536" y="2420888"/>
          <a:ext cx="5256584" cy="1152127"/>
        </p:xfrm>
        <a:graphic>
          <a:graphicData uri="http://schemas.openxmlformats.org/drawingml/2006/table">
            <a:tbl>
              <a:tblPr firstRow="1" firstCol="1" bandRow="1">
                <a:tableStyleId>{5C22544A-7EE6-4342-B048-85BDC9FD1C3A}</a:tableStyleId>
              </a:tblPr>
              <a:tblGrid>
                <a:gridCol w="167451">
                  <a:extLst>
                    <a:ext uri="{9D8B030D-6E8A-4147-A177-3AD203B41FA5}">
                      <a16:colId xmlns:a16="http://schemas.microsoft.com/office/drawing/2014/main" xmlns="" val="20000"/>
                    </a:ext>
                  </a:extLst>
                </a:gridCol>
                <a:gridCol w="821417">
                  <a:extLst>
                    <a:ext uri="{9D8B030D-6E8A-4147-A177-3AD203B41FA5}">
                      <a16:colId xmlns:a16="http://schemas.microsoft.com/office/drawing/2014/main" xmlns="" val="20001"/>
                    </a:ext>
                  </a:extLst>
                </a:gridCol>
                <a:gridCol w="884777">
                  <a:extLst>
                    <a:ext uri="{9D8B030D-6E8A-4147-A177-3AD203B41FA5}">
                      <a16:colId xmlns:a16="http://schemas.microsoft.com/office/drawing/2014/main" xmlns="" val="20002"/>
                    </a:ext>
                  </a:extLst>
                </a:gridCol>
                <a:gridCol w="796354">
                  <a:extLst>
                    <a:ext uri="{9D8B030D-6E8A-4147-A177-3AD203B41FA5}">
                      <a16:colId xmlns:a16="http://schemas.microsoft.com/office/drawing/2014/main" xmlns="" val="20003"/>
                    </a:ext>
                  </a:extLst>
                </a:gridCol>
                <a:gridCol w="384860">
                  <a:extLst>
                    <a:ext uri="{9D8B030D-6E8A-4147-A177-3AD203B41FA5}">
                      <a16:colId xmlns:a16="http://schemas.microsoft.com/office/drawing/2014/main" xmlns="" val="20004"/>
                    </a:ext>
                  </a:extLst>
                </a:gridCol>
                <a:gridCol w="519616">
                  <a:extLst>
                    <a:ext uri="{9D8B030D-6E8A-4147-A177-3AD203B41FA5}">
                      <a16:colId xmlns:a16="http://schemas.microsoft.com/office/drawing/2014/main" xmlns="" val="20005"/>
                    </a:ext>
                  </a:extLst>
                </a:gridCol>
                <a:gridCol w="420527">
                  <a:extLst>
                    <a:ext uri="{9D8B030D-6E8A-4147-A177-3AD203B41FA5}">
                      <a16:colId xmlns:a16="http://schemas.microsoft.com/office/drawing/2014/main" xmlns="" val="20006"/>
                    </a:ext>
                  </a:extLst>
                </a:gridCol>
                <a:gridCol w="1261582">
                  <a:extLst>
                    <a:ext uri="{9D8B030D-6E8A-4147-A177-3AD203B41FA5}">
                      <a16:colId xmlns:a16="http://schemas.microsoft.com/office/drawing/2014/main" xmlns="" val="20007"/>
                    </a:ext>
                  </a:extLst>
                </a:gridCol>
              </a:tblGrid>
              <a:tr h="288032">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Dimensions</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Reinforcement</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576063">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L (m)</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B (m)</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h (m)</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gridSpan="2">
                  <a:txBody>
                    <a:bodyPr/>
                    <a:lstStyle/>
                    <a:p>
                      <a:pPr marL="0" marR="0" algn="ctr">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Long steel</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Short steel</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288032">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1.70  m</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1.40  m</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0.50  m</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12</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Ø12</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r">
                        <a:lnSpc>
                          <a:spcPct val="107000"/>
                        </a:lnSpc>
                        <a:spcBef>
                          <a:spcPts val="0"/>
                        </a:spcBef>
                        <a:spcAft>
                          <a:spcPts val="0"/>
                        </a:spcAft>
                      </a:pPr>
                      <a:r>
                        <a:rPr lang="en-US" sz="1600" b="0">
                          <a:effectLst/>
                          <a:latin typeface="Andalus" panose="02020603050405020304" pitchFamily="18" charset="-78"/>
                          <a:cs typeface="Andalus" panose="02020603050405020304" pitchFamily="18" charset="-78"/>
                        </a:rPr>
                        <a:t>16</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nSpc>
                          <a:spcPct val="107000"/>
                        </a:lnSpc>
                        <a:spcBef>
                          <a:spcPts val="0"/>
                        </a:spcBef>
                        <a:spcAft>
                          <a:spcPts val="0"/>
                        </a:spcAft>
                      </a:pPr>
                      <a:r>
                        <a:rPr lang="en-US" sz="1600" b="0" dirty="0">
                          <a:effectLst/>
                          <a:latin typeface="Andalus" panose="02020603050405020304" pitchFamily="18" charset="-78"/>
                          <a:cs typeface="Andalus" panose="02020603050405020304" pitchFamily="18" charset="-78"/>
                        </a:rPr>
                        <a:t>Ø12</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2"/>
                  </a:ext>
                </a:extLst>
              </a:tr>
            </a:tbl>
          </a:graphicData>
        </a:graphic>
      </p:graphicFrame>
      <p:sp>
        <p:nvSpPr>
          <p:cNvPr id="7" name="Rectangle 6"/>
          <p:cNvSpPr/>
          <p:nvPr/>
        </p:nvSpPr>
        <p:spPr>
          <a:xfrm>
            <a:off x="323528" y="1916832"/>
            <a:ext cx="2004075" cy="507831"/>
          </a:xfrm>
          <a:prstGeom prst="rect">
            <a:avLst/>
          </a:prstGeom>
        </p:spPr>
        <p:txBody>
          <a:bodyPr wrap="none">
            <a:spAutoFit/>
          </a:bodyPr>
          <a:lstStyle/>
          <a:p>
            <a:pPr>
              <a:lnSpc>
                <a:spcPct val="150000"/>
              </a:lnSpc>
              <a:spcAft>
                <a:spcPts val="800"/>
              </a:spcAft>
            </a:pPr>
            <a:r>
              <a:rPr lang="en-US" b="1" dirty="0">
                <a:solidFill>
                  <a:srgbClr val="1F3864"/>
                </a:solidFill>
                <a:latin typeface="Andalus" panose="02020603050405020304" pitchFamily="18" charset="-78"/>
                <a:ea typeface="Calibri" panose="020F0502020204030204" pitchFamily="34" charset="0"/>
                <a:cs typeface="Arial" panose="020B0604020202020204" pitchFamily="34" charset="0"/>
              </a:rPr>
              <a:t>Group 2 (2080 KN)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251520" y="3573016"/>
            <a:ext cx="3450624" cy="369332"/>
          </a:xfrm>
          <a:prstGeom prst="rect">
            <a:avLst/>
          </a:prstGeom>
        </p:spPr>
        <p:txBody>
          <a:bodyPr wrap="none">
            <a:spAutoFit/>
          </a:bodyPr>
          <a:lstStyle/>
          <a:p>
            <a:r>
              <a:rPr lang="en-US" b="1" dirty="0">
                <a:solidFill>
                  <a:srgbClr val="1F4E79"/>
                </a:solidFill>
                <a:latin typeface="Times New Roman" panose="02020603050405020304" pitchFamily="18" charset="0"/>
                <a:ea typeface="Calibri" panose="020F0502020204030204" pitchFamily="34" charset="0"/>
              </a:rPr>
              <a:t>Second design option (hard rock)</a:t>
            </a:r>
            <a:endParaRPr lang="ar-SA" dirty="0"/>
          </a:p>
        </p:txBody>
      </p:sp>
      <p:sp>
        <p:nvSpPr>
          <p:cNvPr id="9" name="Rectangle 8"/>
          <p:cNvSpPr/>
          <p:nvPr/>
        </p:nvSpPr>
        <p:spPr>
          <a:xfrm>
            <a:off x="3419872" y="3501008"/>
            <a:ext cx="2106667" cy="473206"/>
          </a:xfrm>
          <a:prstGeom prst="rect">
            <a:avLst/>
          </a:prstGeom>
        </p:spPr>
        <p:txBody>
          <a:bodyPr wrap="none">
            <a:spAutoFit/>
          </a:bodyPr>
          <a:lstStyle/>
          <a:p>
            <a:pPr>
              <a:lnSpc>
                <a:spcPct val="150000"/>
              </a:lnSpc>
              <a:spcAft>
                <a:spcPts val="800"/>
              </a:spcAft>
            </a:pPr>
            <a:r>
              <a:rPr lang="en-US" b="1" dirty="0">
                <a:solidFill>
                  <a:srgbClr val="1F4E79"/>
                </a:solidFill>
                <a:latin typeface="Andalus" panose="02020603050405020304" pitchFamily="18" charset="-78"/>
                <a:ea typeface="Calibri" panose="020F0502020204030204" pitchFamily="34" charset="0"/>
                <a:cs typeface="Arial" panose="020B0604020202020204" pitchFamily="34" charset="0"/>
              </a:rPr>
              <a:t> :Group 1 (1525 KN)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xmlns="" val="723665470"/>
              </p:ext>
            </p:extLst>
          </p:nvPr>
        </p:nvGraphicFramePr>
        <p:xfrm>
          <a:off x="395536" y="3933056"/>
          <a:ext cx="5256591" cy="1198441"/>
        </p:xfrm>
        <a:graphic>
          <a:graphicData uri="http://schemas.openxmlformats.org/drawingml/2006/table">
            <a:tbl>
              <a:tblPr firstRow="1" firstCol="1" bandRow="1">
                <a:tableStyleId>{5C22544A-7EE6-4342-B048-85BDC9FD1C3A}</a:tableStyleId>
              </a:tblPr>
              <a:tblGrid>
                <a:gridCol w="216827">
                  <a:extLst>
                    <a:ext uri="{9D8B030D-6E8A-4147-A177-3AD203B41FA5}">
                      <a16:colId xmlns:a16="http://schemas.microsoft.com/office/drawing/2014/main" xmlns="" val="20000"/>
                    </a:ext>
                  </a:extLst>
                </a:gridCol>
                <a:gridCol w="1007309">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504056">
                  <a:extLst>
                    <a:ext uri="{9D8B030D-6E8A-4147-A177-3AD203B41FA5}">
                      <a16:colId xmlns:a16="http://schemas.microsoft.com/office/drawing/2014/main" xmlns="" val="20004"/>
                    </a:ext>
                  </a:extLst>
                </a:gridCol>
                <a:gridCol w="576066">
                  <a:extLst>
                    <a:ext uri="{9D8B030D-6E8A-4147-A177-3AD203B41FA5}">
                      <a16:colId xmlns:a16="http://schemas.microsoft.com/office/drawing/2014/main" xmlns="" val="20005"/>
                    </a:ext>
                  </a:extLst>
                </a:gridCol>
                <a:gridCol w="504054">
                  <a:extLst>
                    <a:ext uri="{9D8B030D-6E8A-4147-A177-3AD203B41FA5}">
                      <a16:colId xmlns:a16="http://schemas.microsoft.com/office/drawing/2014/main" xmlns="" val="20006"/>
                    </a:ext>
                  </a:extLst>
                </a:gridCol>
                <a:gridCol w="576071">
                  <a:extLst>
                    <a:ext uri="{9D8B030D-6E8A-4147-A177-3AD203B41FA5}">
                      <a16:colId xmlns:a16="http://schemas.microsoft.com/office/drawing/2014/main" xmlns="" val="20007"/>
                    </a:ext>
                  </a:extLst>
                </a:gridCol>
              </a:tblGrid>
              <a:tr h="220713">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600" dirty="0">
                          <a:effectLst/>
                        </a:rPr>
                        <a:t>Dimensions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600">
                          <a:effectLst/>
                        </a:rPr>
                        <a:t>Reinforcement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415676">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L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B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h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600">
                          <a:effectLst/>
                        </a:rPr>
                        <a:t>Long steel</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600" dirty="0">
                          <a:effectLst/>
                        </a:rPr>
                        <a:t>Short steel</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415676">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2.00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1.70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0.50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dirty="0">
                          <a:effectLst/>
                        </a:rPr>
                        <a:t>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dirty="0">
                          <a:effectLst/>
                        </a:rPr>
                        <a:t>Ø12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dirty="0">
                          <a:effectLst/>
                        </a:rPr>
                        <a:t>16</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dirty="0">
                          <a:effectLst/>
                        </a:rPr>
                        <a:t>Ø12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11" name="Rectangle 10"/>
          <p:cNvSpPr/>
          <p:nvPr/>
        </p:nvSpPr>
        <p:spPr>
          <a:xfrm>
            <a:off x="251520" y="4509120"/>
            <a:ext cx="1925960" cy="1025922"/>
          </a:xfrm>
          <a:prstGeom prst="rect">
            <a:avLst/>
          </a:prstGeom>
        </p:spPr>
        <p:txBody>
          <a:bodyPr wrap="square">
            <a:spAutoFit/>
          </a:bodyPr>
          <a:lstStyle/>
          <a:p>
            <a:pPr>
              <a:lnSpc>
                <a:spcPct val="150000"/>
              </a:lnSpc>
              <a:spcAft>
                <a:spcPts val="800"/>
              </a:spcAft>
              <a:tabLst>
                <a:tab pos="457200" algn="l"/>
                <a:tab pos="914400" algn="l"/>
                <a:tab pos="2076450" algn="l"/>
              </a:tabLst>
            </a:pPr>
            <a:r>
              <a:rPr lang="en-US" b="1" dirty="0">
                <a:latin typeface="Andalus" panose="02020603050405020304" pitchFamily="18" charset="-78"/>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tabLst>
                <a:tab pos="457200" algn="l"/>
                <a:tab pos="914400" algn="l"/>
                <a:tab pos="2076450" algn="l"/>
              </a:tabLst>
            </a:pPr>
            <a:r>
              <a:rPr lang="en-US" b="1" dirty="0">
                <a:solidFill>
                  <a:srgbClr val="002060"/>
                </a:solidFill>
                <a:latin typeface="Andalus" panose="02020603050405020304" pitchFamily="18" charset="-78"/>
                <a:ea typeface="Calibri" panose="020F0502020204030204" pitchFamily="34" charset="0"/>
                <a:cs typeface="Arial" panose="020B0604020202020204" pitchFamily="34" charset="0"/>
              </a:rPr>
              <a:t>Group 2 (2080 K)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xmlns="" val="3126853211"/>
              </p:ext>
            </p:extLst>
          </p:nvPr>
        </p:nvGraphicFramePr>
        <p:xfrm>
          <a:off x="395536" y="5445224"/>
          <a:ext cx="5256591" cy="1191206"/>
        </p:xfrm>
        <a:graphic>
          <a:graphicData uri="http://schemas.openxmlformats.org/drawingml/2006/table">
            <a:tbl>
              <a:tblPr firstRow="1" firstCol="1" bandRow="1">
                <a:tableStyleId>{5C22544A-7EE6-4342-B048-85BDC9FD1C3A}</a:tableStyleId>
              </a:tblPr>
              <a:tblGrid>
                <a:gridCol w="216827">
                  <a:extLst>
                    <a:ext uri="{9D8B030D-6E8A-4147-A177-3AD203B41FA5}">
                      <a16:colId xmlns:a16="http://schemas.microsoft.com/office/drawing/2014/main" xmlns="" val="20000"/>
                    </a:ext>
                  </a:extLst>
                </a:gridCol>
                <a:gridCol w="1007309">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432048">
                  <a:extLst>
                    <a:ext uri="{9D8B030D-6E8A-4147-A177-3AD203B41FA5}">
                      <a16:colId xmlns:a16="http://schemas.microsoft.com/office/drawing/2014/main" xmlns="" val="20004"/>
                    </a:ext>
                  </a:extLst>
                </a:gridCol>
                <a:gridCol w="576064">
                  <a:extLst>
                    <a:ext uri="{9D8B030D-6E8A-4147-A177-3AD203B41FA5}">
                      <a16:colId xmlns:a16="http://schemas.microsoft.com/office/drawing/2014/main" xmlns="" val="20005"/>
                    </a:ext>
                  </a:extLst>
                </a:gridCol>
                <a:gridCol w="504056">
                  <a:extLst>
                    <a:ext uri="{9D8B030D-6E8A-4147-A177-3AD203B41FA5}">
                      <a16:colId xmlns:a16="http://schemas.microsoft.com/office/drawing/2014/main" xmlns="" val="20006"/>
                    </a:ext>
                  </a:extLst>
                </a:gridCol>
                <a:gridCol w="648079">
                  <a:extLst>
                    <a:ext uri="{9D8B030D-6E8A-4147-A177-3AD203B41FA5}">
                      <a16:colId xmlns:a16="http://schemas.microsoft.com/office/drawing/2014/main" xmlns="" val="20007"/>
                    </a:ext>
                  </a:extLst>
                </a:gridCol>
              </a:tblGrid>
              <a:tr h="222705">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600" dirty="0">
                          <a:effectLst/>
                        </a:rPr>
                        <a:t>Dimensions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600">
                          <a:effectLst/>
                        </a:rPr>
                        <a:t>Reinforcement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408441">
                <a:tc>
                  <a:txBody>
                    <a:bodyPr/>
                    <a:lstStyle/>
                    <a:p>
                      <a:endParaRPr lang="en-US" sz="1100" dirty="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L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B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rPr>
                        <a:t>h (m)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600">
                          <a:effectLst/>
                        </a:rPr>
                        <a:t>Long steel</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600">
                          <a:effectLst/>
                        </a:rPr>
                        <a:t>Short steel</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408441">
                <a:tc>
                  <a:txBody>
                    <a:bodyPr/>
                    <a:lstStyle/>
                    <a:p>
                      <a:endParaRPr lang="en-US" sz="1100" dirty="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2.30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2.00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dirty="0">
                          <a:effectLst/>
                        </a:rPr>
                        <a:t>0.60  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dirty="0">
                          <a:effectLst/>
                        </a:rPr>
                        <a:t>17</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dirty="0">
                          <a:effectLst/>
                        </a:rPr>
                        <a:t>Ø12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600" dirty="0">
                          <a:effectLst/>
                        </a:rPr>
                        <a:t>19</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600" dirty="0">
                          <a:effectLst/>
                        </a:rPr>
                        <a:t>Ø12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xmlns="" val="3000311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6632"/>
            <a:ext cx="3164648" cy="369332"/>
          </a:xfrm>
          <a:prstGeom prst="rect">
            <a:avLst/>
          </a:prstGeom>
        </p:spPr>
        <p:txBody>
          <a:bodyPr wrap="none">
            <a:spAutoFit/>
          </a:bodyPr>
          <a:lstStyle/>
          <a:p>
            <a:r>
              <a:rPr lang="en-US" b="1" dirty="0">
                <a:solidFill>
                  <a:srgbClr val="1F4E79"/>
                </a:solidFill>
                <a:latin typeface="Andalus" panose="02020603050405020304" pitchFamily="18" charset="-78"/>
                <a:ea typeface="Calibri" panose="020F0502020204030204" pitchFamily="34" charset="0"/>
              </a:rPr>
              <a:t>Third design option (weak rock)</a:t>
            </a:r>
            <a:endParaRPr lang="ar-SA" dirty="0"/>
          </a:p>
        </p:txBody>
      </p:sp>
      <p:sp>
        <p:nvSpPr>
          <p:cNvPr id="5" name="Rectangle 4"/>
          <p:cNvSpPr/>
          <p:nvPr/>
        </p:nvSpPr>
        <p:spPr>
          <a:xfrm>
            <a:off x="3347864" y="0"/>
            <a:ext cx="2050562" cy="473206"/>
          </a:xfrm>
          <a:prstGeom prst="rect">
            <a:avLst/>
          </a:prstGeom>
        </p:spPr>
        <p:txBody>
          <a:bodyPr wrap="none">
            <a:spAutoFit/>
          </a:bodyPr>
          <a:lstStyle/>
          <a:p>
            <a:pPr>
              <a:lnSpc>
                <a:spcPct val="150000"/>
              </a:lnSpc>
              <a:spcAft>
                <a:spcPts val="800"/>
              </a:spcAft>
              <a:tabLst>
                <a:tab pos="457200" algn="l"/>
                <a:tab pos="914400" algn="l"/>
                <a:tab pos="2076450" algn="l"/>
              </a:tabLst>
            </a:pPr>
            <a:r>
              <a:rPr lang="en-US" b="1" dirty="0">
                <a:solidFill>
                  <a:srgbClr val="1F4E79"/>
                </a:solidFill>
                <a:latin typeface="Andalus" panose="02020603050405020304" pitchFamily="18" charset="-78"/>
                <a:ea typeface="Calibri" panose="020F0502020204030204" pitchFamily="34" charset="0"/>
                <a:cs typeface="Arial" panose="020B0604020202020204" pitchFamily="34" charset="0"/>
              </a:rPr>
              <a:t>: Group 1(1525 KN)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1914635007"/>
              </p:ext>
            </p:extLst>
          </p:nvPr>
        </p:nvGraphicFramePr>
        <p:xfrm>
          <a:off x="395536" y="548681"/>
          <a:ext cx="4824537" cy="1043428"/>
        </p:xfrm>
        <a:graphic>
          <a:graphicData uri="http://schemas.openxmlformats.org/drawingml/2006/table">
            <a:tbl>
              <a:tblPr firstRow="1" firstCol="1" bandRow="1">
                <a:tableStyleId>{5C22544A-7EE6-4342-B048-85BDC9FD1C3A}</a:tableStyleId>
              </a:tblPr>
              <a:tblGrid>
                <a:gridCol w="162560">
                  <a:extLst>
                    <a:ext uri="{9D8B030D-6E8A-4147-A177-3AD203B41FA5}">
                      <a16:colId xmlns:a16="http://schemas.microsoft.com/office/drawing/2014/main" xmlns="" val="20000"/>
                    </a:ext>
                  </a:extLst>
                </a:gridCol>
                <a:gridCol w="1234440">
                  <a:extLst>
                    <a:ext uri="{9D8B030D-6E8A-4147-A177-3AD203B41FA5}">
                      <a16:colId xmlns:a16="http://schemas.microsoft.com/office/drawing/2014/main" xmlns="" val="20001"/>
                    </a:ext>
                  </a:extLst>
                </a:gridCol>
                <a:gridCol w="904240">
                  <a:extLst>
                    <a:ext uri="{9D8B030D-6E8A-4147-A177-3AD203B41FA5}">
                      <a16:colId xmlns:a16="http://schemas.microsoft.com/office/drawing/2014/main" xmlns="" val="20002"/>
                    </a:ext>
                  </a:extLst>
                </a:gridCol>
                <a:gridCol w="751840">
                  <a:extLst>
                    <a:ext uri="{9D8B030D-6E8A-4147-A177-3AD203B41FA5}">
                      <a16:colId xmlns:a16="http://schemas.microsoft.com/office/drawing/2014/main" xmlns="" val="20003"/>
                    </a:ext>
                  </a:extLst>
                </a:gridCol>
                <a:gridCol w="375920">
                  <a:extLst>
                    <a:ext uri="{9D8B030D-6E8A-4147-A177-3AD203B41FA5}">
                      <a16:colId xmlns:a16="http://schemas.microsoft.com/office/drawing/2014/main" xmlns="" val="20004"/>
                    </a:ext>
                  </a:extLst>
                </a:gridCol>
                <a:gridCol w="531440">
                  <a:extLst>
                    <a:ext uri="{9D8B030D-6E8A-4147-A177-3AD203B41FA5}">
                      <a16:colId xmlns:a16="http://schemas.microsoft.com/office/drawing/2014/main" xmlns="" val="20005"/>
                    </a:ext>
                  </a:extLst>
                </a:gridCol>
                <a:gridCol w="220401">
                  <a:extLst>
                    <a:ext uri="{9D8B030D-6E8A-4147-A177-3AD203B41FA5}">
                      <a16:colId xmlns:a16="http://schemas.microsoft.com/office/drawing/2014/main" xmlns="" val="20006"/>
                    </a:ext>
                  </a:extLst>
                </a:gridCol>
                <a:gridCol w="643696">
                  <a:extLst>
                    <a:ext uri="{9D8B030D-6E8A-4147-A177-3AD203B41FA5}">
                      <a16:colId xmlns:a16="http://schemas.microsoft.com/office/drawing/2014/main" xmlns="" val="20007"/>
                    </a:ext>
                  </a:extLst>
                </a:gridCol>
              </a:tblGrid>
              <a:tr h="277158">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100" dirty="0">
                          <a:effectLst/>
                        </a:rPr>
                        <a:t>Dimensions</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100">
                          <a:effectLst/>
                        </a:rPr>
                        <a:t>Reinforcement</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376611">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L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B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h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100">
                          <a:effectLst/>
                        </a:rPr>
                        <a:t>Long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100">
                          <a:effectLst/>
                        </a:rPr>
                        <a:t>Short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389659">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2.55  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2.25  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0.50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a:effectLst/>
                        </a:rPr>
                        <a:t>Ø12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dirty="0">
                          <a:effectLst/>
                        </a:rPr>
                        <a:t>Ø12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7" name="Rectangle 6"/>
          <p:cNvSpPr/>
          <p:nvPr/>
        </p:nvSpPr>
        <p:spPr>
          <a:xfrm>
            <a:off x="323528" y="1700808"/>
            <a:ext cx="2004075" cy="507831"/>
          </a:xfrm>
          <a:prstGeom prst="rect">
            <a:avLst/>
          </a:prstGeom>
        </p:spPr>
        <p:txBody>
          <a:bodyPr wrap="none">
            <a:spAutoFit/>
          </a:bodyPr>
          <a:lstStyle/>
          <a:p>
            <a:pPr>
              <a:lnSpc>
                <a:spcPct val="150000"/>
              </a:lnSpc>
              <a:spcAft>
                <a:spcPts val="800"/>
              </a:spcAft>
              <a:tabLst>
                <a:tab pos="457200" algn="l"/>
                <a:tab pos="914400" algn="l"/>
                <a:tab pos="2076450" algn="l"/>
              </a:tabLst>
            </a:pPr>
            <a:r>
              <a:rPr lang="en-US" b="1" dirty="0">
                <a:solidFill>
                  <a:srgbClr val="1F4E79"/>
                </a:solidFill>
                <a:latin typeface="Andalus" panose="02020603050405020304" pitchFamily="18" charset="-78"/>
                <a:ea typeface="Calibri" panose="020F0502020204030204" pitchFamily="34" charset="0"/>
                <a:cs typeface="Arial" panose="020B0604020202020204" pitchFamily="34" charset="0"/>
              </a:rPr>
              <a:t>Group 2 (2080 KN)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xmlns="" val="1432520613"/>
              </p:ext>
            </p:extLst>
          </p:nvPr>
        </p:nvGraphicFramePr>
        <p:xfrm>
          <a:off x="395536" y="2204864"/>
          <a:ext cx="4752529" cy="1020708"/>
        </p:xfrm>
        <a:graphic>
          <a:graphicData uri="http://schemas.openxmlformats.org/drawingml/2006/table">
            <a:tbl>
              <a:tblPr firstRow="1" firstCol="1" bandRow="1">
                <a:tableStyleId>{5C22544A-7EE6-4342-B048-85BDC9FD1C3A}</a:tableStyleId>
              </a:tblPr>
              <a:tblGrid>
                <a:gridCol w="210656">
                  <a:extLst>
                    <a:ext uri="{9D8B030D-6E8A-4147-A177-3AD203B41FA5}">
                      <a16:colId xmlns:a16="http://schemas.microsoft.com/office/drawing/2014/main" xmlns="" val="20000"/>
                    </a:ext>
                  </a:extLst>
                </a:gridCol>
                <a:gridCol w="1183640">
                  <a:extLst>
                    <a:ext uri="{9D8B030D-6E8A-4147-A177-3AD203B41FA5}">
                      <a16:colId xmlns:a16="http://schemas.microsoft.com/office/drawing/2014/main" xmlns="" val="20001"/>
                    </a:ext>
                  </a:extLst>
                </a:gridCol>
                <a:gridCol w="904240">
                  <a:extLst>
                    <a:ext uri="{9D8B030D-6E8A-4147-A177-3AD203B41FA5}">
                      <a16:colId xmlns:a16="http://schemas.microsoft.com/office/drawing/2014/main" xmlns="" val="20002"/>
                    </a:ext>
                  </a:extLst>
                </a:gridCol>
                <a:gridCol w="751840">
                  <a:extLst>
                    <a:ext uri="{9D8B030D-6E8A-4147-A177-3AD203B41FA5}">
                      <a16:colId xmlns:a16="http://schemas.microsoft.com/office/drawing/2014/main" xmlns="" val="20003"/>
                    </a:ext>
                  </a:extLst>
                </a:gridCol>
                <a:gridCol w="375920">
                  <a:extLst>
                    <a:ext uri="{9D8B030D-6E8A-4147-A177-3AD203B41FA5}">
                      <a16:colId xmlns:a16="http://schemas.microsoft.com/office/drawing/2014/main" xmlns="" val="20004"/>
                    </a:ext>
                  </a:extLst>
                </a:gridCol>
                <a:gridCol w="534144">
                  <a:extLst>
                    <a:ext uri="{9D8B030D-6E8A-4147-A177-3AD203B41FA5}">
                      <a16:colId xmlns:a16="http://schemas.microsoft.com/office/drawing/2014/main" xmlns="" val="20005"/>
                    </a:ext>
                  </a:extLst>
                </a:gridCol>
                <a:gridCol w="225317">
                  <a:extLst>
                    <a:ext uri="{9D8B030D-6E8A-4147-A177-3AD203B41FA5}">
                      <a16:colId xmlns:a16="http://schemas.microsoft.com/office/drawing/2014/main" xmlns="" val="20006"/>
                    </a:ext>
                  </a:extLst>
                </a:gridCol>
                <a:gridCol w="566772">
                  <a:extLst>
                    <a:ext uri="{9D8B030D-6E8A-4147-A177-3AD203B41FA5}">
                      <a16:colId xmlns:a16="http://schemas.microsoft.com/office/drawing/2014/main" xmlns="" val="20007"/>
                    </a:ext>
                  </a:extLst>
                </a:gridCol>
              </a:tblGrid>
              <a:tr h="214134">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100" dirty="0">
                          <a:effectLst/>
                        </a:rPr>
                        <a:t>Dimensions</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100" dirty="0">
                          <a:effectLst/>
                        </a:rPr>
                        <a:t>Reinforcement</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403287">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L </a:t>
                      </a:r>
                      <a:r>
                        <a:rPr lang="en-US" sz="900" dirty="0">
                          <a:effectLst/>
                        </a:rPr>
                        <a:t>(m)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B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h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100">
                          <a:effectLst/>
                        </a:rPr>
                        <a:t>Long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100" dirty="0">
                          <a:effectLst/>
                        </a:rPr>
                        <a:t>Short steel</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403287">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3.00  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2.6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0.60  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a:effectLst/>
                        </a:rPr>
                        <a:t>Ø12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dirty="0">
                          <a:effectLst/>
                        </a:rPr>
                        <a:t>Ø12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9" name="Rectangle 8"/>
          <p:cNvSpPr/>
          <p:nvPr/>
        </p:nvSpPr>
        <p:spPr>
          <a:xfrm>
            <a:off x="251520" y="3429000"/>
            <a:ext cx="5110694" cy="369332"/>
          </a:xfrm>
          <a:prstGeom prst="rect">
            <a:avLst/>
          </a:prstGeom>
        </p:spPr>
        <p:txBody>
          <a:bodyPr wrap="none">
            <a:spAutoFit/>
          </a:bodyPr>
          <a:lstStyle/>
          <a:p>
            <a:r>
              <a:rPr lang="en-US" b="1" dirty="0">
                <a:solidFill>
                  <a:srgbClr val="1F4E79"/>
                </a:solidFill>
                <a:latin typeface="Andalus" panose="02020603050405020304" pitchFamily="18" charset="-78"/>
                <a:ea typeface="Calibri" panose="020F0502020204030204" pitchFamily="34" charset="0"/>
              </a:rPr>
              <a:t>Fourth design option (Marl soil) : Group 1 (1525 KN)</a:t>
            </a:r>
            <a:endParaRPr lang="ar-SA" dirty="0"/>
          </a:p>
        </p:txBody>
      </p:sp>
      <p:graphicFrame>
        <p:nvGraphicFramePr>
          <p:cNvPr id="10" name="Table 9"/>
          <p:cNvGraphicFramePr>
            <a:graphicFrameLocks noGrp="1"/>
          </p:cNvGraphicFramePr>
          <p:nvPr>
            <p:extLst>
              <p:ext uri="{D42A27DB-BD31-4B8C-83A1-F6EECF244321}">
                <p14:modId xmlns:p14="http://schemas.microsoft.com/office/powerpoint/2010/main" xmlns="" val="3255289992"/>
              </p:ext>
            </p:extLst>
          </p:nvPr>
        </p:nvGraphicFramePr>
        <p:xfrm>
          <a:off x="395536" y="3861048"/>
          <a:ext cx="4824536" cy="1028134"/>
        </p:xfrm>
        <a:graphic>
          <a:graphicData uri="http://schemas.openxmlformats.org/drawingml/2006/table">
            <a:tbl>
              <a:tblPr firstRow="1" firstCol="1" bandRow="1">
                <a:tableStyleId>{5C22544A-7EE6-4342-B048-85BDC9FD1C3A}</a:tableStyleId>
              </a:tblPr>
              <a:tblGrid>
                <a:gridCol w="187960">
                  <a:extLst>
                    <a:ext uri="{9D8B030D-6E8A-4147-A177-3AD203B41FA5}">
                      <a16:colId xmlns:a16="http://schemas.microsoft.com/office/drawing/2014/main" xmlns="" val="20000"/>
                    </a:ext>
                  </a:extLst>
                </a:gridCol>
                <a:gridCol w="1209040">
                  <a:extLst>
                    <a:ext uri="{9D8B030D-6E8A-4147-A177-3AD203B41FA5}">
                      <a16:colId xmlns:a16="http://schemas.microsoft.com/office/drawing/2014/main" xmlns="" val="20001"/>
                    </a:ext>
                  </a:extLst>
                </a:gridCol>
                <a:gridCol w="904240">
                  <a:extLst>
                    <a:ext uri="{9D8B030D-6E8A-4147-A177-3AD203B41FA5}">
                      <a16:colId xmlns:a16="http://schemas.microsoft.com/office/drawing/2014/main" xmlns="" val="20002"/>
                    </a:ext>
                  </a:extLst>
                </a:gridCol>
                <a:gridCol w="751840">
                  <a:extLst>
                    <a:ext uri="{9D8B030D-6E8A-4147-A177-3AD203B41FA5}">
                      <a16:colId xmlns:a16="http://schemas.microsoft.com/office/drawing/2014/main" xmlns="" val="20003"/>
                    </a:ext>
                  </a:extLst>
                </a:gridCol>
                <a:gridCol w="375920">
                  <a:extLst>
                    <a:ext uri="{9D8B030D-6E8A-4147-A177-3AD203B41FA5}">
                      <a16:colId xmlns:a16="http://schemas.microsoft.com/office/drawing/2014/main" xmlns="" val="20004"/>
                    </a:ext>
                  </a:extLst>
                </a:gridCol>
                <a:gridCol w="375920">
                  <a:extLst>
                    <a:ext uri="{9D8B030D-6E8A-4147-A177-3AD203B41FA5}">
                      <a16:colId xmlns:a16="http://schemas.microsoft.com/office/drawing/2014/main" xmlns="" val="20005"/>
                    </a:ext>
                  </a:extLst>
                </a:gridCol>
                <a:gridCol w="375920">
                  <a:extLst>
                    <a:ext uri="{9D8B030D-6E8A-4147-A177-3AD203B41FA5}">
                      <a16:colId xmlns:a16="http://schemas.microsoft.com/office/drawing/2014/main" xmlns="" val="20006"/>
                    </a:ext>
                  </a:extLst>
                </a:gridCol>
                <a:gridCol w="643696">
                  <a:extLst>
                    <a:ext uri="{9D8B030D-6E8A-4147-A177-3AD203B41FA5}">
                      <a16:colId xmlns:a16="http://schemas.microsoft.com/office/drawing/2014/main" xmlns="" val="20007"/>
                    </a:ext>
                  </a:extLst>
                </a:gridCol>
              </a:tblGrid>
              <a:tr h="215692">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100" dirty="0">
                          <a:effectLst/>
                        </a:rPr>
                        <a:t>Dimensions</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100" dirty="0">
                          <a:effectLst/>
                        </a:rPr>
                        <a:t>Reinforcement</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406221">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L </a:t>
                      </a:r>
                      <a:r>
                        <a:rPr lang="en-US" sz="900" dirty="0">
                          <a:effectLst/>
                        </a:rPr>
                        <a:t>(m)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B </a:t>
                      </a:r>
                      <a:r>
                        <a:rPr lang="en-US" sz="900" dirty="0">
                          <a:effectLst/>
                        </a:rPr>
                        <a:t>(m)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h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100">
                          <a:effectLst/>
                        </a:rPr>
                        <a:t>Long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100" dirty="0">
                          <a:effectLst/>
                        </a:rPr>
                        <a:t>Short steel</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406221">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3.10  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2.60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0.50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a:effectLst/>
                        </a:rPr>
                        <a:t>Ø12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dirty="0">
                          <a:effectLst/>
                        </a:rPr>
                        <a:t>Ø12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2136154820"/>
              </p:ext>
            </p:extLst>
          </p:nvPr>
        </p:nvGraphicFramePr>
        <p:xfrm>
          <a:off x="395536" y="5445224"/>
          <a:ext cx="4556760" cy="1028134"/>
        </p:xfrm>
        <a:graphic>
          <a:graphicData uri="http://schemas.openxmlformats.org/drawingml/2006/table">
            <a:tbl>
              <a:tblPr firstRow="1" firstCol="1" bandRow="1">
                <a:tableStyleId>{5C22544A-7EE6-4342-B048-85BDC9FD1C3A}</a:tableStyleId>
              </a:tblPr>
              <a:tblGrid>
                <a:gridCol w="187960">
                  <a:extLst>
                    <a:ext uri="{9D8B030D-6E8A-4147-A177-3AD203B41FA5}">
                      <a16:colId xmlns:a16="http://schemas.microsoft.com/office/drawing/2014/main" xmlns="" val="20000"/>
                    </a:ext>
                  </a:extLst>
                </a:gridCol>
                <a:gridCol w="1209040">
                  <a:extLst>
                    <a:ext uri="{9D8B030D-6E8A-4147-A177-3AD203B41FA5}">
                      <a16:colId xmlns:a16="http://schemas.microsoft.com/office/drawing/2014/main" xmlns="" val="20001"/>
                    </a:ext>
                  </a:extLst>
                </a:gridCol>
                <a:gridCol w="904240">
                  <a:extLst>
                    <a:ext uri="{9D8B030D-6E8A-4147-A177-3AD203B41FA5}">
                      <a16:colId xmlns:a16="http://schemas.microsoft.com/office/drawing/2014/main" xmlns="" val="20002"/>
                    </a:ext>
                  </a:extLst>
                </a:gridCol>
                <a:gridCol w="751840">
                  <a:extLst>
                    <a:ext uri="{9D8B030D-6E8A-4147-A177-3AD203B41FA5}">
                      <a16:colId xmlns:a16="http://schemas.microsoft.com/office/drawing/2014/main" xmlns="" val="20003"/>
                    </a:ext>
                  </a:extLst>
                </a:gridCol>
                <a:gridCol w="375920">
                  <a:extLst>
                    <a:ext uri="{9D8B030D-6E8A-4147-A177-3AD203B41FA5}">
                      <a16:colId xmlns:a16="http://schemas.microsoft.com/office/drawing/2014/main" xmlns="" val="20004"/>
                    </a:ext>
                  </a:extLst>
                </a:gridCol>
                <a:gridCol w="375920">
                  <a:extLst>
                    <a:ext uri="{9D8B030D-6E8A-4147-A177-3AD203B41FA5}">
                      <a16:colId xmlns:a16="http://schemas.microsoft.com/office/drawing/2014/main" xmlns="" val="20005"/>
                    </a:ext>
                  </a:extLst>
                </a:gridCol>
                <a:gridCol w="375920">
                  <a:extLst>
                    <a:ext uri="{9D8B030D-6E8A-4147-A177-3AD203B41FA5}">
                      <a16:colId xmlns:a16="http://schemas.microsoft.com/office/drawing/2014/main" xmlns="" val="20006"/>
                    </a:ext>
                  </a:extLst>
                </a:gridCol>
                <a:gridCol w="375920">
                  <a:extLst>
                    <a:ext uri="{9D8B030D-6E8A-4147-A177-3AD203B41FA5}">
                      <a16:colId xmlns:a16="http://schemas.microsoft.com/office/drawing/2014/main" xmlns="" val="20007"/>
                    </a:ext>
                  </a:extLst>
                </a:gridCol>
              </a:tblGrid>
              <a:tr h="215692">
                <a:tc>
                  <a:txBody>
                    <a:bodyPr/>
                    <a:lstStyle/>
                    <a:p>
                      <a:endParaRPr lang="en-US" sz="1100" dirty="0">
                        <a:solidFill>
                          <a:srgbClr val="000000"/>
                        </a:solidFill>
                        <a:effectLst/>
                        <a:latin typeface="Calibri" panose="020F0502020204030204" pitchFamily="34" charset="0"/>
                      </a:endParaRPr>
                    </a:p>
                  </a:txBody>
                  <a:tcPr marL="68580" marR="68580" marT="0" marB="0"/>
                </a:tc>
                <a:tc gridSpan="3">
                  <a:txBody>
                    <a:bodyPr/>
                    <a:lstStyle/>
                    <a:p>
                      <a:pPr marL="0" marR="0" algn="ctr">
                        <a:lnSpc>
                          <a:spcPct val="107000"/>
                        </a:lnSpc>
                        <a:spcBef>
                          <a:spcPts val="0"/>
                        </a:spcBef>
                        <a:spcAft>
                          <a:spcPts val="0"/>
                        </a:spcAft>
                      </a:pPr>
                      <a:r>
                        <a:rPr lang="en-US" sz="1100">
                          <a:effectLst/>
                        </a:rPr>
                        <a:t>Dimensions</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gridSpan="4">
                  <a:txBody>
                    <a:bodyPr/>
                    <a:lstStyle/>
                    <a:p>
                      <a:pPr marL="0" marR="0" algn="ctr">
                        <a:lnSpc>
                          <a:spcPct val="107000"/>
                        </a:lnSpc>
                        <a:spcBef>
                          <a:spcPts val="0"/>
                        </a:spcBef>
                        <a:spcAft>
                          <a:spcPts val="0"/>
                        </a:spcAft>
                      </a:pPr>
                      <a:r>
                        <a:rPr lang="en-US" sz="1100" dirty="0">
                          <a:effectLst/>
                        </a:rPr>
                        <a:t>Reinforcement</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0000"/>
                  </a:ext>
                </a:extLst>
              </a:tr>
              <a:tr h="406221">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L </a:t>
                      </a:r>
                      <a:r>
                        <a:rPr lang="en-US" sz="900" dirty="0">
                          <a:effectLst/>
                        </a:rPr>
                        <a:t>(m)</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B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h </a:t>
                      </a:r>
                      <a:r>
                        <a:rPr lang="en-US" sz="900">
                          <a:effectLst/>
                        </a:rPr>
                        <a:t>(m)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100">
                          <a:effectLst/>
                        </a:rPr>
                        <a:t>Long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gridSpan="2">
                  <a:txBody>
                    <a:bodyPr/>
                    <a:lstStyle/>
                    <a:p>
                      <a:pPr marL="0" marR="0" algn="ctr">
                        <a:lnSpc>
                          <a:spcPct val="107000"/>
                        </a:lnSpc>
                        <a:spcBef>
                          <a:spcPts val="0"/>
                        </a:spcBef>
                        <a:spcAft>
                          <a:spcPts val="0"/>
                        </a:spcAft>
                      </a:pPr>
                      <a:r>
                        <a:rPr lang="en-US" sz="1100">
                          <a:effectLst/>
                        </a:rPr>
                        <a:t>Short 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0001"/>
                  </a:ext>
                </a:extLst>
              </a:tr>
              <a:tr h="406221">
                <a:tc>
                  <a:txBody>
                    <a:bodyPr/>
                    <a:lstStyle/>
                    <a:p>
                      <a:endParaRPr lang="en-US" sz="1100">
                        <a:solidFill>
                          <a:srgbClr val="000000"/>
                        </a:solidFill>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3.60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3.00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0.60  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a:effectLst/>
                        </a:rPr>
                        <a:t>Ø12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dirty="0">
                          <a:effectLst/>
                        </a:rPr>
                        <a:t>Ø12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12" name="Rectangle 11"/>
          <p:cNvSpPr/>
          <p:nvPr/>
        </p:nvSpPr>
        <p:spPr>
          <a:xfrm>
            <a:off x="251520" y="5013176"/>
            <a:ext cx="2004075" cy="507831"/>
          </a:xfrm>
          <a:prstGeom prst="rect">
            <a:avLst/>
          </a:prstGeom>
        </p:spPr>
        <p:txBody>
          <a:bodyPr wrap="none">
            <a:spAutoFit/>
          </a:bodyPr>
          <a:lstStyle/>
          <a:p>
            <a:pPr>
              <a:lnSpc>
                <a:spcPct val="150000"/>
              </a:lnSpc>
              <a:spcAft>
                <a:spcPts val="800"/>
              </a:spcAft>
              <a:tabLst>
                <a:tab pos="457200" algn="l"/>
                <a:tab pos="914400" algn="l"/>
                <a:tab pos="2076450" algn="l"/>
              </a:tabLst>
            </a:pPr>
            <a:r>
              <a:rPr lang="en-US" b="1" dirty="0">
                <a:solidFill>
                  <a:srgbClr val="1F4E79"/>
                </a:solidFill>
                <a:latin typeface="Andalus" panose="02020603050405020304" pitchFamily="18" charset="-78"/>
                <a:ea typeface="Calibri" panose="020F0502020204030204" pitchFamily="34" charset="0"/>
                <a:cs typeface="Arial" panose="020B0604020202020204" pitchFamily="34" charset="0"/>
              </a:rPr>
              <a:t>Group 2 (2080 KN)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935631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6064" y="1052736"/>
            <a:ext cx="4572000" cy="4139595"/>
          </a:xfrm>
          <a:prstGeom prst="rect">
            <a:avLst/>
          </a:prstGeom>
        </p:spPr>
        <p:txBody>
          <a:bodyPr>
            <a:spAutoFit/>
          </a:bodyPr>
          <a:lstStyle/>
          <a:p>
            <a:pPr algn="l" rtl="0">
              <a:lnSpc>
                <a:spcPct val="150000"/>
              </a:lnSpc>
              <a:spcAft>
                <a:spcPts val="800"/>
              </a:spcAft>
            </a:pPr>
            <a:r>
              <a:rPr lang="en-US" b="1" dirty="0">
                <a:latin typeface="Andalus" panose="02020603050405020304" pitchFamily="18" charset="-78"/>
                <a:ea typeface="Calibri" panose="020F0502020204030204" pitchFamily="34" charset="0"/>
                <a:cs typeface="Arial" panose="020B0604020202020204" pitchFamily="34" charset="0"/>
              </a:rPr>
              <a:t>1.Labor cost (L):</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For Isolated= 55 NIS/CM concrete</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For combined= 65 NIS/</a:t>
            </a:r>
            <a:r>
              <a:rPr lang="en-US" dirty="0" err="1">
                <a:latin typeface="Andalus" panose="02020603050405020304" pitchFamily="18" charset="-78"/>
                <a:ea typeface="Calibri" panose="020F0502020204030204" pitchFamily="34" charset="0"/>
                <a:cs typeface="Arial" panose="020B0604020202020204" pitchFamily="34" charset="0"/>
              </a:rPr>
              <a:t>CMconcrete</a:t>
            </a:r>
            <a:r>
              <a:rPr lang="en-US" dirty="0">
                <a:latin typeface="Andalus" panose="02020603050405020304" pitchFamily="18" charset="-78"/>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80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For Matt=45 NIS/</a:t>
            </a:r>
            <a:r>
              <a:rPr lang="en-US" dirty="0" err="1">
                <a:latin typeface="Andalus" panose="02020603050405020304" pitchFamily="18" charset="-78"/>
                <a:ea typeface="Calibri" panose="020F0502020204030204" pitchFamily="34" charset="0"/>
                <a:cs typeface="Arial" panose="020B0604020202020204" pitchFamily="34" charset="0"/>
              </a:rPr>
              <a:t>CMconcrete</a:t>
            </a:r>
            <a:r>
              <a:rPr lang="en-US" dirty="0">
                <a:latin typeface="Andalus" panose="02020603050405020304" pitchFamily="18" charset="-78"/>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l" rtl="0">
              <a:lnSpc>
                <a:spcPct val="150000"/>
              </a:lnSpc>
              <a:spcAft>
                <a:spcPts val="800"/>
              </a:spcAft>
            </a:pPr>
            <a:r>
              <a:rPr lang="en-US" b="1" dirty="0">
                <a:latin typeface="Andalus" panose="02020603050405020304" pitchFamily="18" charset="-78"/>
                <a:ea typeface="Calibri" panose="020F0502020204030204" pitchFamily="34" charset="0"/>
                <a:cs typeface="Arial" panose="020B0604020202020204" pitchFamily="34" charset="0"/>
              </a:rPr>
              <a:t>2. Material cost (M):</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For concrete: 310 NIS/</a:t>
            </a:r>
            <a:r>
              <a:rPr lang="en-US" dirty="0" err="1">
                <a:latin typeface="Andalus" panose="02020603050405020304" pitchFamily="18" charset="-78"/>
                <a:ea typeface="Calibri" panose="020F0502020204030204" pitchFamily="34" charset="0"/>
                <a:cs typeface="Arial" panose="020B0604020202020204" pitchFamily="34" charset="0"/>
              </a:rPr>
              <a:t>CMconcrete</a:t>
            </a:r>
            <a:r>
              <a:rPr lang="en-US" dirty="0">
                <a:latin typeface="Andalus" panose="02020603050405020304" pitchFamily="18" charset="-78"/>
                <a:ea typeface="Calibri" panose="020F0502020204030204" pitchFamily="34" charset="0"/>
                <a:cs typeface="Arial" panose="020B0604020202020204" pitchFamily="34" charset="0"/>
              </a:rPr>
              <a:t> .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For steel: 2700 NIS/Ton</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0"/>
              </a:spcAft>
              <a:buFont typeface="+mj-lt"/>
              <a:buAutoNum type="arabicPeriod" startAt="2"/>
            </a:pPr>
            <a:r>
              <a:rPr lang="en-US" b="1" dirty="0">
                <a:latin typeface="Andalus" panose="02020603050405020304" pitchFamily="18" charset="-78"/>
                <a:ea typeface="Calibri" panose="020F0502020204030204" pitchFamily="34" charset="0"/>
                <a:cs typeface="Arial" panose="020B0604020202020204" pitchFamily="34" charset="0"/>
              </a:rPr>
              <a:t>Equipment (E):</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0"/>
              </a:spcBef>
              <a:spcAft>
                <a:spcPts val="800"/>
              </a:spcAft>
              <a:buFont typeface="Symbol" panose="05050102010706020507" pitchFamily="18" charset="2"/>
              <a:buChar char=""/>
            </a:pPr>
            <a:r>
              <a:rPr lang="en-US" dirty="0">
                <a:latin typeface="Andalus" panose="02020603050405020304" pitchFamily="18" charset="-78"/>
                <a:ea typeface="Calibri" panose="020F0502020204030204" pitchFamily="34" charset="0"/>
                <a:cs typeface="Arial" panose="020B0604020202020204" pitchFamily="34" charset="0"/>
              </a:rPr>
              <a:t>25 NIS/</a:t>
            </a:r>
            <a:r>
              <a:rPr lang="en-US" dirty="0" err="1">
                <a:latin typeface="Andalus" panose="02020603050405020304" pitchFamily="18" charset="-78"/>
                <a:ea typeface="Calibri" panose="020F0502020204030204" pitchFamily="34" charset="0"/>
                <a:cs typeface="Arial" panose="020B0604020202020204" pitchFamily="34" charset="0"/>
              </a:rPr>
              <a:t>CM</a:t>
            </a:r>
            <a:r>
              <a:rPr lang="en-US" sz="1200" dirty="0" err="1">
                <a:latin typeface="Andalus" panose="02020603050405020304" pitchFamily="18" charset="-78"/>
                <a:ea typeface="Calibri" panose="020F0502020204030204" pitchFamily="34" charset="0"/>
                <a:cs typeface="Arial" panose="020B0604020202020204" pitchFamily="34" charset="0"/>
              </a:rPr>
              <a:t>Excavation</a:t>
            </a:r>
            <a:r>
              <a:rPr lang="en-US" dirty="0">
                <a:latin typeface="Andalus" panose="02020603050405020304" pitchFamily="18" charset="-78"/>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392827" y="188640"/>
            <a:ext cx="3171061" cy="769441"/>
          </a:xfrm>
          <a:prstGeom prst="rect">
            <a:avLst/>
          </a:prstGeom>
        </p:spPr>
        <p:txBody>
          <a:bodyPr wrap="none">
            <a:spAutoFit/>
          </a:bodyPr>
          <a:lstStyle/>
          <a:p>
            <a:pPr algn="just">
              <a:lnSpc>
                <a:spcPct val="150000"/>
              </a:lnSpc>
              <a:spcAft>
                <a:spcPts val="800"/>
              </a:spcAft>
            </a:pPr>
            <a:r>
              <a:rPr lang="en-US" sz="3200" b="1" dirty="0">
                <a:solidFill>
                  <a:srgbClr val="1F3864"/>
                </a:solidFill>
                <a:latin typeface="Andalus" panose="02020603050405020304" pitchFamily="18" charset="-78"/>
                <a:ea typeface="Calibri" panose="020F0502020204030204" pitchFamily="34" charset="0"/>
                <a:cs typeface="Arial" panose="020B0604020202020204" pitchFamily="34" charset="0"/>
              </a:rPr>
              <a:t>Quantity and Cost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546880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340784331"/>
              </p:ext>
            </p:extLst>
          </p:nvPr>
        </p:nvGraphicFramePr>
        <p:xfrm>
          <a:off x="467544" y="1700808"/>
          <a:ext cx="5716270" cy="1828800"/>
        </p:xfrm>
        <a:graphic>
          <a:graphicData uri="http://schemas.openxmlformats.org/drawingml/2006/table">
            <a:tbl>
              <a:tblPr>
                <a:tableStyleId>{5C22544A-7EE6-4342-B048-85BDC9FD1C3A}</a:tableStyleId>
              </a:tblPr>
              <a:tblGrid>
                <a:gridCol w="1970405">
                  <a:extLst>
                    <a:ext uri="{9D8B030D-6E8A-4147-A177-3AD203B41FA5}">
                      <a16:colId xmlns:a16="http://schemas.microsoft.com/office/drawing/2014/main" xmlns="" val="20000"/>
                    </a:ext>
                  </a:extLst>
                </a:gridCol>
                <a:gridCol w="1970405">
                  <a:extLst>
                    <a:ext uri="{9D8B030D-6E8A-4147-A177-3AD203B41FA5}">
                      <a16:colId xmlns:a16="http://schemas.microsoft.com/office/drawing/2014/main" xmlns="" val="20001"/>
                    </a:ext>
                  </a:extLst>
                </a:gridCol>
                <a:gridCol w="1775460">
                  <a:extLst>
                    <a:ext uri="{9D8B030D-6E8A-4147-A177-3AD203B41FA5}">
                      <a16:colId xmlns:a16="http://schemas.microsoft.com/office/drawing/2014/main" xmlns="" val="20002"/>
                    </a:ext>
                  </a:extLst>
                </a:gridCol>
              </a:tblGrid>
              <a:tr h="36260">
                <a:tc>
                  <a:txBody>
                    <a:bodyPr/>
                    <a:lstStyle/>
                    <a:p>
                      <a:pPr marL="0" marR="0" algn="ctr">
                        <a:lnSpc>
                          <a:spcPct val="150000"/>
                        </a:lnSpc>
                        <a:spcBef>
                          <a:spcPts val="0"/>
                        </a:spcBef>
                        <a:spcAft>
                          <a:spcPts val="0"/>
                        </a:spcAft>
                      </a:pPr>
                      <a:r>
                        <a:rPr lang="en-US" sz="1600" b="1" dirty="0">
                          <a:effectLst/>
                          <a:latin typeface="Andalus" panose="02020603050405020304" pitchFamily="18" charset="-78"/>
                          <a:cs typeface="Andalus" panose="02020603050405020304" pitchFamily="18" charset="-78"/>
                        </a:rPr>
                        <a:t>Design option </a:t>
                      </a:r>
                      <a:endParaRPr lang="en-US" sz="1600" b="1"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1" dirty="0">
                          <a:effectLst/>
                          <a:latin typeface="Andalus" panose="02020603050405020304" pitchFamily="18" charset="-78"/>
                          <a:cs typeface="Andalus" panose="02020603050405020304" pitchFamily="18" charset="-78"/>
                        </a:rPr>
                        <a:t>B.C (KN/m</a:t>
                      </a:r>
                      <a:r>
                        <a:rPr lang="en-US" sz="1600" b="1" baseline="30000" dirty="0">
                          <a:effectLst/>
                          <a:latin typeface="Andalus" panose="02020603050405020304" pitchFamily="18" charset="-78"/>
                          <a:cs typeface="Andalus" panose="02020603050405020304" pitchFamily="18" charset="-78"/>
                        </a:rPr>
                        <a:t>2</a:t>
                      </a:r>
                      <a:r>
                        <a:rPr lang="en-US" sz="1600" b="1" dirty="0">
                          <a:effectLst/>
                          <a:latin typeface="Andalus" panose="02020603050405020304" pitchFamily="18" charset="-78"/>
                          <a:cs typeface="Andalus" panose="02020603050405020304" pitchFamily="18" charset="-78"/>
                        </a:rPr>
                        <a:t>)</a:t>
                      </a:r>
                      <a:endParaRPr lang="en-US" sz="1600" b="1"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1" dirty="0">
                          <a:effectLst/>
                          <a:latin typeface="Andalus" panose="02020603050405020304" pitchFamily="18" charset="-78"/>
                          <a:cs typeface="Andalus" panose="02020603050405020304" pitchFamily="18" charset="-78"/>
                        </a:rPr>
                        <a:t>Cost (NIS)</a:t>
                      </a:r>
                      <a:endParaRPr lang="en-US" sz="1600" b="1"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0"/>
                  </a:ext>
                </a:extLst>
              </a:tr>
              <a:tr h="224790">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1</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1000</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83538 NIS</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1"/>
                  </a:ext>
                </a:extLst>
              </a:tr>
              <a:tr h="336550">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2</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500</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192148NIS</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2"/>
                  </a:ext>
                </a:extLst>
              </a:tr>
              <a:tr h="319405">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3</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300</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566836 NIS </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3"/>
                  </a:ext>
                </a:extLst>
              </a:tr>
              <a:tr h="319405">
                <a:tc>
                  <a:txBody>
                    <a:bodyPr/>
                    <a:lstStyle/>
                    <a:p>
                      <a:pPr marL="0" marR="0" algn="ctr">
                        <a:lnSpc>
                          <a:spcPct val="150000"/>
                        </a:lnSpc>
                        <a:spcBef>
                          <a:spcPts val="0"/>
                        </a:spcBef>
                        <a:spcAft>
                          <a:spcPts val="0"/>
                        </a:spcAft>
                      </a:pPr>
                      <a:r>
                        <a:rPr lang="en-US" sz="1600" b="0">
                          <a:effectLst/>
                          <a:latin typeface="Andalus" panose="02020603050405020304" pitchFamily="18" charset="-78"/>
                          <a:cs typeface="Andalus" panose="02020603050405020304" pitchFamily="18" charset="-78"/>
                        </a:rPr>
                        <a:t>4</a:t>
                      </a:r>
                      <a:endParaRPr lang="en-US" sz="1600" b="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225</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tc>
                  <a:txBody>
                    <a:bodyPr/>
                    <a:lstStyle/>
                    <a:p>
                      <a:pPr marL="0" marR="0" algn="ctr">
                        <a:lnSpc>
                          <a:spcPct val="150000"/>
                        </a:lnSpc>
                        <a:spcBef>
                          <a:spcPts val="0"/>
                        </a:spcBef>
                        <a:spcAft>
                          <a:spcPts val="0"/>
                        </a:spcAft>
                      </a:pPr>
                      <a:r>
                        <a:rPr lang="en-US" sz="1600" b="0" dirty="0">
                          <a:effectLst/>
                          <a:latin typeface="Andalus" panose="02020603050405020304" pitchFamily="18" charset="-78"/>
                          <a:cs typeface="Andalus" panose="02020603050405020304" pitchFamily="18" charset="-78"/>
                        </a:rPr>
                        <a:t>1021182 NIS </a:t>
                      </a:r>
                      <a:endParaRPr lang="en-US" sz="1600" b="0" dirty="0">
                        <a:solidFill>
                          <a:srgbClr val="000000"/>
                        </a:solidFill>
                        <a:effectLst/>
                        <a:latin typeface="Andalus" panose="02020603050405020304" pitchFamily="18" charset="-78"/>
                        <a:ea typeface="Calibri" panose="020F0502020204030204" pitchFamily="34" charset="0"/>
                        <a:cs typeface="Andalus" panose="02020603050405020304" pitchFamily="18" charset="-78"/>
                      </a:endParaRPr>
                    </a:p>
                  </a:txBody>
                  <a:tcPr marL="68580" marR="68580" marT="0" marB="0"/>
                </a:tc>
                <a:extLst>
                  <a:ext uri="{0D108BD9-81ED-4DB2-BD59-A6C34878D82A}">
                    <a16:rowId xmlns:a16="http://schemas.microsoft.com/office/drawing/2014/main" xmlns="" val="10004"/>
                  </a:ext>
                </a:extLst>
              </a:tr>
            </a:tbl>
          </a:graphicData>
        </a:graphic>
      </p:graphicFrame>
      <p:sp>
        <p:nvSpPr>
          <p:cNvPr id="5" name="Rectangle 4"/>
          <p:cNvSpPr/>
          <p:nvPr/>
        </p:nvSpPr>
        <p:spPr>
          <a:xfrm>
            <a:off x="107504" y="44624"/>
            <a:ext cx="5835252" cy="830997"/>
          </a:xfrm>
          <a:prstGeom prst="rect">
            <a:avLst/>
          </a:prstGeom>
        </p:spPr>
        <p:txBody>
          <a:bodyPr wrap="none">
            <a:spAutoFit/>
          </a:bodyPr>
          <a:lstStyle/>
          <a:p>
            <a:pPr algn="just">
              <a:lnSpc>
                <a:spcPct val="150000"/>
              </a:lnSpc>
              <a:spcAft>
                <a:spcPts val="800"/>
              </a:spcAft>
            </a:pPr>
            <a:r>
              <a:rPr lang="en-US" b="1" dirty="0">
                <a:solidFill>
                  <a:srgbClr val="1F3864"/>
                </a:solidFill>
                <a:latin typeface="Andalus" panose="02020603050405020304" pitchFamily="18" charset="-78"/>
                <a:ea typeface="Calibri" panose="020F0502020204030204" pitchFamily="34" charset="0"/>
                <a:cs typeface="Arial" panose="020B0604020202020204" pitchFamily="34" charset="0"/>
              </a:rPr>
              <a:t> </a:t>
            </a:r>
            <a:r>
              <a:rPr lang="en-US" sz="3200" b="1" dirty="0">
                <a:solidFill>
                  <a:srgbClr val="1F3864"/>
                </a:solidFill>
                <a:latin typeface="Andalus" panose="02020603050405020304" pitchFamily="18" charset="-78"/>
                <a:ea typeface="Calibri" panose="020F0502020204030204" pitchFamily="34" charset="0"/>
                <a:cs typeface="Arial" panose="020B0604020202020204" pitchFamily="34" charset="0"/>
              </a:rPr>
              <a:t>Conclusion and Recommendation</a:t>
            </a:r>
            <a:r>
              <a:rPr lang="en-US" b="1" dirty="0">
                <a:solidFill>
                  <a:srgbClr val="1F3864"/>
                </a:solidFill>
                <a:latin typeface="Andalus" panose="02020603050405020304" pitchFamily="18" charset="-78"/>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Chart 5"/>
          <p:cNvGraphicFramePr/>
          <p:nvPr>
            <p:extLst>
              <p:ext uri="{D42A27DB-BD31-4B8C-83A1-F6EECF244321}">
                <p14:modId xmlns:p14="http://schemas.microsoft.com/office/powerpoint/2010/main" xmlns="" val="778797726"/>
              </p:ext>
            </p:extLst>
          </p:nvPr>
        </p:nvGraphicFramePr>
        <p:xfrm>
          <a:off x="467544" y="400506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467544" y="777478"/>
            <a:ext cx="6174432" cy="923330"/>
          </a:xfrm>
          <a:prstGeom prst="rect">
            <a:avLst/>
          </a:prstGeom>
        </p:spPr>
        <p:txBody>
          <a:bodyPr wrap="square">
            <a:spAutoFit/>
          </a:bodyPr>
          <a:lstStyle/>
          <a:p>
            <a:pPr algn="l">
              <a:lnSpc>
                <a:spcPct val="150000"/>
              </a:lnSpc>
              <a:spcAft>
                <a:spcPts val="800"/>
              </a:spcAft>
            </a:pPr>
            <a:r>
              <a:rPr lang="en-US" dirty="0">
                <a:latin typeface="Andalus" panose="02020603050405020304" pitchFamily="18" charset="-78"/>
                <a:ea typeface="Calibri" panose="020F0502020204030204" pitchFamily="34" charset="0"/>
                <a:cs typeface="Arial" panose="020B0604020202020204" pitchFamily="34" charset="0"/>
              </a:rPr>
              <a:t>Table show the B.C of the soil and cost of the foundation for each design option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467544" y="3573016"/>
            <a:ext cx="6678488" cy="1025922"/>
          </a:xfrm>
          <a:prstGeom prst="rect">
            <a:avLst/>
          </a:prstGeom>
        </p:spPr>
        <p:txBody>
          <a:bodyPr wrap="square">
            <a:spAutoFit/>
          </a:bodyPr>
          <a:lstStyle/>
          <a:p>
            <a:pPr algn="l">
              <a:lnSpc>
                <a:spcPct val="150000"/>
              </a:lnSpc>
              <a:spcAft>
                <a:spcPts val="800"/>
              </a:spcAft>
            </a:pPr>
            <a:r>
              <a:rPr lang="en-US" dirty="0">
                <a:latin typeface="Andalus" panose="02020603050405020304" pitchFamily="18" charset="-78"/>
                <a:ea typeface="Calibri" panose="020F0502020204030204" pitchFamily="34" charset="0"/>
                <a:cs typeface="Arial" panose="020B0604020202020204" pitchFamily="34" charset="0"/>
              </a:rPr>
              <a:t>Figure Relation between B.C and Cost (Actual Curve).</a:t>
            </a:r>
            <a:endParaRPr lang="en-US" sz="1600" dirty="0">
              <a:latin typeface="Calibri" panose="020F0502020204030204" pitchFamily="34" charset="0"/>
              <a:ea typeface="Calibri" panose="020F0502020204030204" pitchFamily="34" charset="0"/>
              <a:cs typeface="Arial" panose="020B0604020202020204" pitchFamily="34" charset="0"/>
            </a:endParaRPr>
          </a:p>
          <a:p>
            <a:pPr algn="l">
              <a:lnSpc>
                <a:spcPct val="150000"/>
              </a:lnSpc>
              <a:spcAft>
                <a:spcPts val="800"/>
              </a:spcAft>
            </a:pPr>
            <a:r>
              <a:rPr lang="en-US" dirty="0">
                <a:latin typeface="Andalus" panose="02020603050405020304" pitchFamily="18" charset="-78"/>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587416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xmlns="" val="2242233167"/>
              </p:ext>
            </p:extLst>
          </p:nvPr>
        </p:nvGraphicFramePr>
        <p:xfrm>
          <a:off x="539552" y="292494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447380" y="404664"/>
            <a:ext cx="2180404" cy="507831"/>
          </a:xfrm>
          <a:prstGeom prst="rect">
            <a:avLst/>
          </a:prstGeom>
        </p:spPr>
        <p:txBody>
          <a:bodyPr wrap="none">
            <a:spAutoFit/>
          </a:bodyPr>
          <a:lstStyle/>
          <a:p>
            <a:pPr algn="just">
              <a:lnSpc>
                <a:spcPct val="150000"/>
              </a:lnSpc>
              <a:spcAft>
                <a:spcPts val="800"/>
              </a:spcAft>
            </a:pPr>
            <a:r>
              <a:rPr lang="en-US" dirty="0">
                <a:latin typeface="Andalus" panose="02020603050405020304" pitchFamily="18" charset="-78"/>
                <a:ea typeface="Calibri" panose="020F0502020204030204" pitchFamily="34" charset="0"/>
                <a:cs typeface="Arial" panose="020B0604020202020204" pitchFamily="34" charset="0"/>
              </a:rPr>
              <a:t>Cost </a:t>
            </a:r>
            <a:r>
              <a:rPr lang="en-US" dirty="0">
                <a:latin typeface="Arial" panose="020B0604020202020204" pitchFamily="34" charset="0"/>
                <a:ea typeface="Calibri" panose="020F0502020204030204" pitchFamily="34" charset="0"/>
                <a:cs typeface="Arial" panose="020B0604020202020204" pitchFamily="34" charset="0"/>
              </a:rPr>
              <a:t>=</a:t>
            </a:r>
            <a:r>
              <a:rPr lang="en-US" dirty="0">
                <a:latin typeface="Andalus" panose="02020603050405020304" pitchFamily="18" charset="-78"/>
                <a:ea typeface="Calibri" panose="020F0502020204030204" pitchFamily="34" charset="0"/>
                <a:cs typeface="Arial" panose="020B0604020202020204" pitchFamily="34" charset="0"/>
              </a:rPr>
              <a:t> 3*10</a:t>
            </a:r>
            <a:r>
              <a:rPr lang="en-US" baseline="30000" dirty="0">
                <a:latin typeface="Andalus" panose="02020603050405020304" pitchFamily="18" charset="-78"/>
                <a:ea typeface="Calibri" panose="020F0502020204030204" pitchFamily="34" charset="0"/>
                <a:cs typeface="Arial" panose="020B0604020202020204" pitchFamily="34" charset="0"/>
              </a:rPr>
              <a:t>7</a:t>
            </a:r>
            <a:r>
              <a:rPr lang="en-US" dirty="0">
                <a:latin typeface="Andalus" panose="02020603050405020304" pitchFamily="18" charset="-78"/>
                <a:ea typeface="Calibri" panose="020F0502020204030204" pitchFamily="34" charset="0"/>
                <a:cs typeface="Arial" panose="020B0604020202020204" pitchFamily="34" charset="0"/>
              </a:rPr>
              <a:t>*q</a:t>
            </a:r>
            <a:r>
              <a:rPr lang="en-US" baseline="-25000" dirty="0">
                <a:latin typeface="Andalus" panose="02020603050405020304" pitchFamily="18" charset="-78"/>
                <a:ea typeface="Calibri" panose="020F0502020204030204" pitchFamily="34" charset="0"/>
                <a:cs typeface="Arial" panose="020B0604020202020204" pitchFamily="34" charset="0"/>
              </a:rPr>
              <a:t>all</a:t>
            </a:r>
            <a:r>
              <a:rPr lang="en-US" baseline="30000" dirty="0">
                <a:latin typeface="Andalus" panose="02020603050405020304" pitchFamily="18" charset="-78"/>
                <a:ea typeface="Calibri" panose="020F0502020204030204" pitchFamily="34" charset="0"/>
                <a:cs typeface="Arial" panose="020B0604020202020204" pitchFamily="34" charset="0"/>
              </a:rPr>
              <a:t>-0.978</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32048" y="1065510"/>
            <a:ext cx="4572000" cy="923330"/>
          </a:xfrm>
          <a:prstGeom prst="rect">
            <a:avLst/>
          </a:prstGeom>
        </p:spPr>
        <p:txBody>
          <a:bodyPr>
            <a:spAutoFit/>
          </a:bodyPr>
          <a:lstStyle/>
          <a:p>
            <a:pPr algn="l">
              <a:lnSpc>
                <a:spcPct val="150000"/>
              </a:lnSpc>
              <a:spcAft>
                <a:spcPts val="800"/>
              </a:spcAft>
            </a:pPr>
            <a:r>
              <a:rPr lang="en-US" dirty="0">
                <a:latin typeface="Andalus" panose="02020603050405020304" pitchFamily="18" charset="-78"/>
                <a:ea typeface="Calibri" panose="020F0502020204030204" pitchFamily="34" charset="0"/>
                <a:cs typeface="Arial" panose="020B0604020202020204" pitchFamily="34" charset="0"/>
              </a:rPr>
              <a:t>Figure 7.2.  Relation between B.C and Actual Cost ( Theoretical Curve ).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191194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83768" y="1923073"/>
            <a:ext cx="3690434" cy="1361911"/>
          </a:xfrm>
          <a:prstGeom prst="rect">
            <a:avLst/>
          </a:prstGeom>
        </p:spPr>
        <p:txBody>
          <a:bodyPr wrap="none">
            <a:spAutoFit/>
          </a:bodyPr>
          <a:lstStyle/>
          <a:p>
            <a:pPr algn="l">
              <a:lnSpc>
                <a:spcPct val="150000"/>
              </a:lnSpc>
              <a:spcAft>
                <a:spcPts val="800"/>
              </a:spcAft>
            </a:pPr>
            <a:r>
              <a:rPr lang="en-US" sz="6000" b="1" cap="small" dirty="0">
                <a:solidFill>
                  <a:srgbClr val="002060"/>
                </a:solidFill>
                <a:latin typeface="Andalus" panose="02020603050405020304" pitchFamily="18" charset="-78"/>
                <a:cs typeface="Andalus" panose="02020603050405020304" pitchFamily="18" charset="-78"/>
              </a:rPr>
              <a:t>Thank you </a:t>
            </a:r>
          </a:p>
        </p:txBody>
      </p:sp>
    </p:spTree>
    <p:extLst>
      <p:ext uri="{BB962C8B-B14F-4D97-AF65-F5344CB8AC3E}">
        <p14:creationId xmlns:p14="http://schemas.microsoft.com/office/powerpoint/2010/main" xmlns="" val="4119927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4056" y="-27384"/>
            <a:ext cx="4572000" cy="1107996"/>
          </a:xfrm>
          <a:prstGeom prst="rect">
            <a:avLst/>
          </a:prstGeom>
        </p:spPr>
        <p:txBody>
          <a:bodyPr>
            <a:spAutoFit/>
          </a:bodyPr>
          <a:lstStyle/>
          <a:p>
            <a:pPr algn="l">
              <a:lnSpc>
                <a:spcPct val="150000"/>
              </a:lnSpc>
              <a:spcAft>
                <a:spcPts val="800"/>
              </a:spcAft>
            </a:pPr>
            <a:r>
              <a:rPr lang="en-US" sz="4800" b="1" cap="small" dirty="0">
                <a:solidFill>
                  <a:srgbClr val="002060"/>
                </a:solidFill>
                <a:latin typeface="Andalus" panose="02020603050405020304" pitchFamily="18" charset="-78"/>
                <a:ea typeface="+mj-ea"/>
                <a:cs typeface="Andalus" panose="02020603050405020304" pitchFamily="18" charset="-78"/>
              </a:rPr>
              <a:t>Out Line </a:t>
            </a:r>
          </a:p>
        </p:txBody>
      </p:sp>
      <p:sp>
        <p:nvSpPr>
          <p:cNvPr id="5" name="Rectangle 4"/>
          <p:cNvSpPr/>
          <p:nvPr/>
        </p:nvSpPr>
        <p:spPr>
          <a:xfrm>
            <a:off x="485800" y="1412776"/>
            <a:ext cx="7542584" cy="5313249"/>
          </a:xfrm>
          <a:prstGeom prst="rect">
            <a:avLst/>
          </a:prstGeom>
        </p:spPr>
        <p:txBody>
          <a:bodyPr wrap="square">
            <a:spAutoFit/>
          </a:bodyPr>
          <a:lstStyle/>
          <a:p>
            <a:pPr algn="l">
              <a:lnSpc>
                <a:spcPct val="150000"/>
              </a:lnSpc>
              <a:spcAft>
                <a:spcPts val="800"/>
              </a:spcAft>
            </a:pPr>
            <a:r>
              <a:rPr lang="en-US" sz="2000" b="1" dirty="0">
                <a:solidFill>
                  <a:srgbClr val="002060"/>
                </a:solidFill>
                <a:latin typeface="Andalus" panose="02020603050405020304" pitchFamily="18" charset="-78"/>
                <a:ea typeface="Calibri" panose="020F0502020204030204" pitchFamily="34" charset="0"/>
                <a:cs typeface="Andalus" panose="02020603050405020304" pitchFamily="18" charset="-78"/>
              </a:rPr>
              <a:t>Introduction of Foundations Engineering </a:t>
            </a:r>
          </a:p>
          <a:p>
            <a:pPr algn="l">
              <a:lnSpc>
                <a:spcPct val="150000"/>
              </a:lnSpc>
              <a:spcAft>
                <a:spcPts val="800"/>
              </a:spcAft>
            </a:pPr>
            <a:r>
              <a:rPr lang="en-US" sz="2000" b="1" dirty="0">
                <a:solidFill>
                  <a:srgbClr val="002060"/>
                </a:solidFill>
                <a:latin typeface="Andalus" panose="02020603050405020304" pitchFamily="18" charset="-78"/>
                <a:ea typeface="Calibri" panose="020F0502020204030204" pitchFamily="34" charset="0"/>
                <a:cs typeface="Andalus" panose="02020603050405020304" pitchFamily="18" charset="-78"/>
              </a:rPr>
              <a:t>Aim of the Project</a:t>
            </a:r>
            <a:endParaRPr lang="en-US" sz="2000" dirty="0">
              <a:solidFill>
                <a:srgbClr val="002060"/>
              </a:solidFill>
              <a:latin typeface="Andalus" panose="02020603050405020304" pitchFamily="18" charset="-78"/>
              <a:ea typeface="Calibri" panose="020F0502020204030204" pitchFamily="34" charset="0"/>
              <a:cs typeface="Andalus" panose="02020603050405020304" pitchFamily="18" charset="-78"/>
            </a:endParaRPr>
          </a:p>
          <a:p>
            <a:pPr algn="l">
              <a:lnSpc>
                <a:spcPct val="150000"/>
              </a:lnSpc>
              <a:spcAft>
                <a:spcPts val="800"/>
              </a:spcAft>
            </a:pPr>
            <a:r>
              <a:rPr lang="en-US" sz="2000" b="1" dirty="0">
                <a:solidFill>
                  <a:srgbClr val="002060"/>
                </a:solidFill>
                <a:latin typeface="Andalus" panose="02020603050405020304" pitchFamily="18" charset="-78"/>
                <a:ea typeface="Calibri" panose="020F0502020204030204" pitchFamily="34" charset="0"/>
                <a:cs typeface="Andalus" panose="02020603050405020304" pitchFamily="18" charset="-78"/>
              </a:rPr>
              <a:t>Building Description </a:t>
            </a:r>
            <a:r>
              <a:rPr lang="en-US" sz="2000" b="1" dirty="0">
                <a:solidFill>
                  <a:srgbClr val="002060"/>
                </a:solidFill>
                <a:latin typeface="Andalus" panose="02020603050405020304" pitchFamily="18" charset="-78"/>
                <a:ea typeface="Times New Roman" pitchFamily="18" charset="0"/>
                <a:cs typeface="Andalus" pitchFamily="18" charset="-78"/>
              </a:rPr>
              <a:t> </a:t>
            </a:r>
            <a:endParaRPr lang="ar-SA" sz="2000" b="1" dirty="0">
              <a:solidFill>
                <a:srgbClr val="002060"/>
              </a:solidFill>
              <a:latin typeface="Andalus" panose="02020603050405020304" pitchFamily="18" charset="-78"/>
              <a:ea typeface="Times New Roman" pitchFamily="18" charset="0"/>
              <a:cs typeface="Andalus" pitchFamily="18" charset="-78"/>
            </a:endParaRPr>
          </a:p>
          <a:p>
            <a:pPr lvl="0" algn="l">
              <a:lnSpc>
                <a:spcPct val="150000"/>
              </a:lnSpc>
              <a:spcAft>
                <a:spcPts val="800"/>
              </a:spcAft>
            </a:pPr>
            <a:r>
              <a:rPr lang="en-US" sz="2000" b="1" dirty="0">
                <a:solidFill>
                  <a:srgbClr val="002060"/>
                </a:solidFill>
                <a:latin typeface="Andalus" panose="02020603050405020304" pitchFamily="18" charset="-78"/>
                <a:ea typeface="Times New Roman" pitchFamily="18" charset="0"/>
                <a:cs typeface="Andalus" pitchFamily="18" charset="-78"/>
              </a:rPr>
              <a:t>Types of soil</a:t>
            </a:r>
          </a:p>
          <a:p>
            <a:pPr algn="l">
              <a:lnSpc>
                <a:spcPct val="107000"/>
              </a:lnSpc>
            </a:pPr>
            <a:r>
              <a:rPr lang="en-US" sz="2000" b="1" dirty="0">
                <a:solidFill>
                  <a:srgbClr val="002060"/>
                </a:solidFill>
                <a:latin typeface="Andalus" panose="02020603050405020304" pitchFamily="18" charset="-78"/>
                <a:ea typeface="Times New Roman" pitchFamily="18" charset="0"/>
                <a:cs typeface="Andalus" pitchFamily="18" charset="-78"/>
              </a:rPr>
              <a:t>Structural System</a:t>
            </a:r>
            <a:endParaRPr lang="ar-SA"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endParaRPr lang="ar-SA"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r>
              <a:rPr lang="en-US"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rPr>
              <a:t>Modeling of the structure</a:t>
            </a:r>
            <a:endParaRPr lang="ar-SA"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endParaRPr lang="en-US"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r>
              <a:rPr lang="en-US" sz="2000" b="1" dirty="0">
                <a:solidFill>
                  <a:srgbClr val="002060"/>
                </a:solidFill>
                <a:latin typeface="Andalus" panose="02020603050405020304" pitchFamily="18" charset="-78"/>
                <a:ea typeface="Calibri" panose="020F0502020204030204" pitchFamily="34" charset="0"/>
                <a:cs typeface="Andalus" panose="02020603050405020304" pitchFamily="18" charset="-78"/>
              </a:rPr>
              <a:t>Quantity and Cost</a:t>
            </a:r>
            <a:endParaRPr lang="ar-SA" sz="2000" b="1" dirty="0">
              <a:solidFill>
                <a:srgbClr val="002060"/>
              </a:solidFill>
              <a:latin typeface="Andalus" panose="02020603050405020304" pitchFamily="18" charset="-78"/>
              <a:ea typeface="Calibri" panose="020F0502020204030204" pitchFamily="34" charset="0"/>
              <a:cs typeface="Andalus" panose="02020603050405020304" pitchFamily="18" charset="-78"/>
            </a:endParaRPr>
          </a:p>
          <a:p>
            <a:pPr algn="l">
              <a:lnSpc>
                <a:spcPct val="107000"/>
              </a:lnSpc>
            </a:pPr>
            <a:endParaRPr lang="en-US" sz="2000" dirty="0">
              <a:solidFill>
                <a:srgbClr val="002060"/>
              </a:solidFill>
              <a:latin typeface="Andalus" panose="02020603050405020304" pitchFamily="18" charset="-78"/>
              <a:ea typeface="Calibri" panose="020F0502020204030204" pitchFamily="34" charset="0"/>
              <a:cs typeface="Andalus" panose="02020603050405020304" pitchFamily="18" charset="-78"/>
            </a:endParaRPr>
          </a:p>
          <a:p>
            <a:pPr algn="l">
              <a:lnSpc>
                <a:spcPct val="107000"/>
              </a:lnSpc>
            </a:pPr>
            <a:r>
              <a:rPr lang="en-US" sz="2000" b="1" dirty="0">
                <a:solidFill>
                  <a:srgbClr val="002060"/>
                </a:solidFill>
                <a:latin typeface="Andalus" panose="02020603050405020304" pitchFamily="18" charset="-78"/>
                <a:ea typeface="Calibri" panose="020F0502020204030204" pitchFamily="34" charset="0"/>
                <a:cs typeface="Andalus" panose="02020603050405020304" pitchFamily="18" charset="-78"/>
              </a:rPr>
              <a:t>Conclusion and Recommendation</a:t>
            </a:r>
            <a:endParaRPr lang="en-US"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endParaRPr lang="ar-SA" sz="20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endParaRPr lang="en-US" sz="2000" dirty="0">
              <a:latin typeface="Andalus" panose="02020603050405020304" pitchFamily="18" charset="-78"/>
              <a:ea typeface="Calibri" panose="020F0502020204030204" pitchFamily="34" charset="0"/>
              <a:cs typeface="Andalus" panose="02020603050405020304" pitchFamily="18" charset="-78"/>
            </a:endParaRPr>
          </a:p>
        </p:txBody>
      </p:sp>
    </p:spTree>
    <p:extLst>
      <p:ext uri="{BB962C8B-B14F-4D97-AF65-F5344CB8AC3E}">
        <p14:creationId xmlns:p14="http://schemas.microsoft.com/office/powerpoint/2010/main" xmlns="" val="1009601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332656"/>
            <a:ext cx="6877204" cy="727122"/>
          </a:xfrm>
          <a:prstGeom prst="rect">
            <a:avLst/>
          </a:prstGeom>
        </p:spPr>
        <p:txBody>
          <a:bodyPr wrap="none">
            <a:spAutoFit/>
          </a:bodyPr>
          <a:lstStyle/>
          <a:p>
            <a:pPr algn="l">
              <a:lnSpc>
                <a:spcPct val="150000"/>
              </a:lnSpc>
              <a:spcAft>
                <a:spcPts val="800"/>
              </a:spcAft>
            </a:pPr>
            <a:r>
              <a:rPr lang="en-US" sz="3000" b="1" cap="small" dirty="0">
                <a:solidFill>
                  <a:srgbClr val="002060"/>
                </a:solidFill>
                <a:latin typeface="Andalus" panose="02020603050405020304" pitchFamily="18" charset="-78"/>
                <a:ea typeface="+mj-ea"/>
                <a:cs typeface="Andalus" panose="02020603050405020304" pitchFamily="18" charset="-78"/>
              </a:rPr>
              <a:t>Introduction of Foundations Engineering </a:t>
            </a:r>
            <a:endParaRPr lang="ar-SA" sz="3000" b="1" cap="small" dirty="0">
              <a:solidFill>
                <a:srgbClr val="002060"/>
              </a:solidFill>
              <a:latin typeface="Andalus" panose="02020603050405020304" pitchFamily="18" charset="-78"/>
              <a:ea typeface="+mj-ea"/>
              <a:cs typeface="Andalus" panose="02020603050405020304" pitchFamily="18" charset="-78"/>
            </a:endParaRPr>
          </a:p>
        </p:txBody>
      </p:sp>
      <p:sp>
        <p:nvSpPr>
          <p:cNvPr id="3" name="Rectangle 2"/>
          <p:cNvSpPr/>
          <p:nvPr/>
        </p:nvSpPr>
        <p:spPr>
          <a:xfrm>
            <a:off x="413792" y="1637843"/>
            <a:ext cx="6318448" cy="4311437"/>
          </a:xfrm>
          <a:prstGeom prst="rect">
            <a:avLst/>
          </a:prstGeom>
        </p:spPr>
        <p:txBody>
          <a:bodyPr wrap="square">
            <a:spAutoFit/>
          </a:bodyPr>
          <a:lstStyle/>
          <a:p>
            <a:pPr algn="l">
              <a:lnSpc>
                <a:spcPct val="150000"/>
              </a:lnSpc>
              <a:spcAft>
                <a:spcPts val="800"/>
              </a:spcAft>
            </a:pPr>
            <a:r>
              <a:rPr lang="en-US" sz="2000" dirty="0">
                <a:latin typeface="Andalus" panose="02020603050405020304" pitchFamily="18" charset="-78"/>
                <a:ea typeface="Calibri" panose="020F0502020204030204" pitchFamily="34" charset="0"/>
                <a:cs typeface="Andalus" panose="02020603050405020304" pitchFamily="18" charset="-78"/>
              </a:rPr>
              <a:t>Foundation is the part of a building which is located below ground level (lower portion of the structure) and transmits loads to the supporting soil or rocks. </a:t>
            </a:r>
          </a:p>
          <a:p>
            <a:pPr algn="l">
              <a:lnSpc>
                <a:spcPct val="150000"/>
              </a:lnSpc>
              <a:spcAft>
                <a:spcPts val="800"/>
              </a:spcAft>
            </a:pPr>
            <a:r>
              <a:rPr lang="en-US" sz="2000" dirty="0">
                <a:latin typeface="Andalus" panose="02020603050405020304" pitchFamily="18" charset="-78"/>
                <a:ea typeface="Calibri" panose="020F0502020204030204" pitchFamily="34" charset="0"/>
                <a:cs typeface="Andalus" panose="02020603050405020304" pitchFamily="18" charset="-78"/>
              </a:rPr>
              <a:t>The main function of foundation is to transmit the high concentrated column or wall reactions safely to the ground without causing failure of soil or unsafe differential settlement of the supported structure, there is two main types of foundations which are shallow foundations and deep foundations.</a:t>
            </a:r>
            <a:endParaRPr lang="en-US" sz="2000" dirty="0">
              <a:effectLst/>
              <a:latin typeface="Andalus" panose="02020603050405020304" pitchFamily="18" charset="-78"/>
              <a:ea typeface="Calibri" panose="020F0502020204030204" pitchFamily="34" charset="0"/>
              <a:cs typeface="Andalus" panose="02020603050405020304" pitchFamily="18" charset="-78"/>
            </a:endParaRPr>
          </a:p>
        </p:txBody>
      </p:sp>
    </p:spTree>
    <p:extLst>
      <p:ext uri="{BB962C8B-B14F-4D97-AF65-F5344CB8AC3E}">
        <p14:creationId xmlns:p14="http://schemas.microsoft.com/office/powerpoint/2010/main" xmlns="" val="1933290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5800" y="548680"/>
            <a:ext cx="5526360" cy="2695610"/>
          </a:xfrm>
          <a:prstGeom prst="rect">
            <a:avLst/>
          </a:prstGeom>
        </p:spPr>
        <p:txBody>
          <a:bodyPr wrap="square">
            <a:spAutoFit/>
          </a:bodyPr>
          <a:lstStyle/>
          <a:p>
            <a:pPr algn="l">
              <a:lnSpc>
                <a:spcPct val="150000"/>
              </a:lnSpc>
              <a:spcAft>
                <a:spcPts val="800"/>
              </a:spcAft>
            </a:pPr>
            <a:r>
              <a:rPr lang="en-US" sz="3000" b="1" cap="small" dirty="0">
                <a:solidFill>
                  <a:srgbClr val="002060"/>
                </a:solidFill>
                <a:latin typeface="Andalus" panose="02020603050405020304" pitchFamily="18" charset="-78"/>
                <a:ea typeface="+mj-ea"/>
                <a:cs typeface="Andalus" panose="02020603050405020304" pitchFamily="18" charset="-78"/>
              </a:rPr>
              <a:t>Aim of the Project</a:t>
            </a:r>
          </a:p>
          <a:p>
            <a:pPr algn="l">
              <a:lnSpc>
                <a:spcPct val="150000"/>
              </a:lnSpc>
              <a:spcAft>
                <a:spcPts val="800"/>
              </a:spcAft>
            </a:pPr>
            <a:r>
              <a:rPr lang="en-US" sz="2000" dirty="0">
                <a:latin typeface="Andalus" panose="02020603050405020304" pitchFamily="18" charset="-78"/>
                <a:ea typeface="Calibri" panose="020F0502020204030204" pitchFamily="34" charset="0"/>
                <a:cs typeface="Andalus" panose="02020603050405020304" pitchFamily="18" charset="-78"/>
              </a:rPr>
              <a:t>The function of the project is to set foundations for a multistory building and compare the type and cost of foundations for different types of rocks (Different Bearing Capacity).</a:t>
            </a:r>
            <a:endParaRPr lang="en-US" sz="2000" dirty="0">
              <a:effectLst/>
              <a:latin typeface="Andalus" panose="02020603050405020304" pitchFamily="18" charset="-78"/>
              <a:ea typeface="Calibri" panose="020F0502020204030204" pitchFamily="34" charset="0"/>
              <a:cs typeface="Andalus" panose="02020603050405020304" pitchFamily="18" charset="-78"/>
            </a:endParaRPr>
          </a:p>
        </p:txBody>
      </p:sp>
    </p:spTree>
    <p:extLst>
      <p:ext uri="{BB962C8B-B14F-4D97-AF65-F5344CB8AC3E}">
        <p14:creationId xmlns:p14="http://schemas.microsoft.com/office/powerpoint/2010/main" xmlns="" val="3472913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7544" y="404664"/>
            <a:ext cx="6336704" cy="2272417"/>
          </a:xfrm>
          <a:prstGeom prst="rect">
            <a:avLst/>
          </a:prstGeom>
        </p:spPr>
        <p:txBody>
          <a:bodyPr wrap="square">
            <a:spAutoFit/>
          </a:bodyPr>
          <a:lstStyle/>
          <a:p>
            <a:pPr algn="l">
              <a:lnSpc>
                <a:spcPct val="150000"/>
              </a:lnSpc>
              <a:spcAft>
                <a:spcPts val="800"/>
              </a:spcAft>
            </a:pPr>
            <a:r>
              <a:rPr lang="en-US" sz="3000" b="1" cap="small" dirty="0">
                <a:solidFill>
                  <a:srgbClr val="002060"/>
                </a:solidFill>
                <a:latin typeface="Andalus" panose="02020603050405020304" pitchFamily="18" charset="-78"/>
                <a:ea typeface="+mj-ea"/>
                <a:cs typeface="Andalus" panose="02020603050405020304" pitchFamily="18" charset="-78"/>
              </a:rPr>
              <a:t>Building Description </a:t>
            </a:r>
          </a:p>
          <a:p>
            <a:pPr algn="l">
              <a:lnSpc>
                <a:spcPct val="150000"/>
              </a:lnSpc>
              <a:spcAft>
                <a:spcPts val="800"/>
              </a:spcAft>
            </a:pPr>
            <a:r>
              <a:rPr lang="en-US" sz="2000" dirty="0">
                <a:latin typeface="Andalus" panose="02020603050405020304" pitchFamily="18" charset="-78"/>
                <a:ea typeface="Calibri" panose="020F0502020204030204" pitchFamily="34" charset="0"/>
                <a:cs typeface="Andalus" panose="02020603050405020304" pitchFamily="18" charset="-78"/>
              </a:rPr>
              <a:t>The building consists of 7stories all of them have the same plane area for each floor which is approximately 490 m</a:t>
            </a:r>
            <a:r>
              <a:rPr lang="en-US" sz="2000" baseline="30000" dirty="0">
                <a:latin typeface="Andalus" panose="02020603050405020304" pitchFamily="18" charset="-78"/>
                <a:ea typeface="Calibri" panose="020F0502020204030204" pitchFamily="34" charset="0"/>
                <a:cs typeface="Andalus" panose="02020603050405020304" pitchFamily="18" charset="-78"/>
              </a:rPr>
              <a:t>2</a:t>
            </a:r>
            <a:r>
              <a:rPr lang="en-US" sz="2000" dirty="0">
                <a:latin typeface="Andalus" panose="02020603050405020304" pitchFamily="18" charset="-78"/>
                <a:ea typeface="Calibri" panose="020F0502020204030204" pitchFamily="34" charset="0"/>
                <a:cs typeface="Andalus" panose="02020603050405020304" pitchFamily="18" charset="-78"/>
              </a:rPr>
              <a:t>. The plan area of the building is shown in Figure 1.1</a:t>
            </a:r>
            <a:endParaRPr lang="en-US" sz="2000" dirty="0">
              <a:effectLst/>
              <a:latin typeface="Andalus" panose="02020603050405020304" pitchFamily="18" charset="-78"/>
              <a:ea typeface="Calibri" panose="020F0502020204030204" pitchFamily="34" charset="0"/>
              <a:cs typeface="Andalus" panose="02020603050405020304" pitchFamily="18" charset="-78"/>
            </a:endParaRPr>
          </a:p>
        </p:txBody>
      </p:sp>
      <p:sp>
        <p:nvSpPr>
          <p:cNvPr id="8" name="Rectangle 4"/>
          <p:cNvSpPr>
            <a:spLocks noChangeArrowheads="1"/>
          </p:cNvSpPr>
          <p:nvPr/>
        </p:nvSpPr>
        <p:spPr bwMode="auto">
          <a:xfrm>
            <a:off x="971600" y="2754606"/>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 name="Object 8"/>
          <p:cNvGraphicFramePr>
            <a:graphicFrameLocks noChangeAspect="1"/>
          </p:cNvGraphicFramePr>
          <p:nvPr>
            <p:extLst>
              <p:ext uri="{D42A27DB-BD31-4B8C-83A1-F6EECF244321}">
                <p14:modId xmlns:p14="http://schemas.microsoft.com/office/powerpoint/2010/main" xmlns="" val="1560492782"/>
              </p:ext>
            </p:extLst>
          </p:nvPr>
        </p:nvGraphicFramePr>
        <p:xfrm>
          <a:off x="539552" y="2754606"/>
          <a:ext cx="6264696" cy="3554714"/>
        </p:xfrm>
        <a:graphic>
          <a:graphicData uri="http://schemas.openxmlformats.org/presentationml/2006/ole">
            <p:oleObj spid="_x0000_s1025" name="Bitmap Image" r:id="rId3" imgW="4389500" imgH="2583404" progId="PBrush">
              <p:embed/>
            </p:oleObj>
          </a:graphicData>
        </a:graphic>
      </p:graphicFrame>
      <p:sp>
        <p:nvSpPr>
          <p:cNvPr id="10" name="Rectangle 9"/>
          <p:cNvSpPr/>
          <p:nvPr/>
        </p:nvSpPr>
        <p:spPr>
          <a:xfrm>
            <a:off x="395536" y="6311061"/>
            <a:ext cx="5472608" cy="369332"/>
          </a:xfrm>
          <a:prstGeom prst="rect">
            <a:avLst/>
          </a:prstGeom>
        </p:spPr>
        <p:txBody>
          <a:bodyPr wrap="square">
            <a:spAutoFit/>
          </a:bodyPr>
          <a:lstStyle/>
          <a:p>
            <a:r>
              <a:rPr lang="en-US" dirty="0">
                <a:latin typeface="Andalus" panose="02020603050405020304" pitchFamily="18" charset="-78"/>
                <a:ea typeface="Calibri" panose="020F0502020204030204" pitchFamily="34" charset="0"/>
              </a:rPr>
              <a:t>Figure 1.1 Plan of the suggested building of the project.</a:t>
            </a:r>
            <a:endParaRPr lang="ar-SA" dirty="0"/>
          </a:p>
        </p:txBody>
      </p:sp>
    </p:spTree>
    <p:extLst>
      <p:ext uri="{BB962C8B-B14F-4D97-AF65-F5344CB8AC3E}">
        <p14:creationId xmlns:p14="http://schemas.microsoft.com/office/powerpoint/2010/main" xmlns="" val="845483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6773" y="260648"/>
            <a:ext cx="3472425" cy="553998"/>
          </a:xfrm>
          <a:prstGeom prst="rect">
            <a:avLst/>
          </a:prstGeom>
        </p:spPr>
        <p:txBody>
          <a:bodyPr wrap="none">
            <a:spAutoFit/>
          </a:bodyPr>
          <a:lstStyle/>
          <a:p>
            <a:pPr algn="l" rtl="0">
              <a:spcBef>
                <a:spcPct val="0"/>
              </a:spcBef>
            </a:pPr>
            <a:r>
              <a:rPr lang="en-US" sz="3000" b="1" cap="small" dirty="0">
                <a:solidFill>
                  <a:srgbClr val="002060"/>
                </a:solidFill>
                <a:latin typeface="Andalus" panose="02020603050405020304" pitchFamily="18" charset="-78"/>
                <a:ea typeface="+mj-ea"/>
                <a:cs typeface="Andalus" panose="02020603050405020304" pitchFamily="18" charset="-78"/>
              </a:rPr>
              <a:t>Types of Foundation </a:t>
            </a:r>
            <a:endParaRPr lang="ar-SA" sz="3000" b="1" cap="small" dirty="0">
              <a:solidFill>
                <a:srgbClr val="002060"/>
              </a:solidFill>
              <a:latin typeface="Andalus" panose="02020603050405020304" pitchFamily="18" charset="-78"/>
              <a:ea typeface="+mj-ea"/>
              <a:cs typeface="Andalus" panose="02020603050405020304" pitchFamily="18" charset="-78"/>
            </a:endParaRPr>
          </a:p>
        </p:txBody>
      </p:sp>
      <p:pic>
        <p:nvPicPr>
          <p:cNvPr id="5" name="Picture 4"/>
          <p:cNvPicPr>
            <a:picLocks noChangeAspect="1"/>
          </p:cNvPicPr>
          <p:nvPr/>
        </p:nvPicPr>
        <p:blipFill>
          <a:blip r:embed="rId2" cstate="print"/>
          <a:stretch>
            <a:fillRect/>
          </a:stretch>
        </p:blipFill>
        <p:spPr>
          <a:xfrm>
            <a:off x="4932040" y="1196752"/>
            <a:ext cx="3196580" cy="4831754"/>
          </a:xfrm>
          <a:prstGeom prst="rect">
            <a:avLst/>
          </a:prstGeom>
        </p:spPr>
      </p:pic>
      <p:sp>
        <p:nvSpPr>
          <p:cNvPr id="6" name="Rectangle 5"/>
          <p:cNvSpPr/>
          <p:nvPr/>
        </p:nvSpPr>
        <p:spPr>
          <a:xfrm>
            <a:off x="216024" y="1484784"/>
            <a:ext cx="4572000" cy="1477328"/>
          </a:xfrm>
          <a:prstGeom prst="rect">
            <a:avLst/>
          </a:prstGeom>
        </p:spPr>
        <p:txBody>
          <a:bodyPr>
            <a:spAutoFit/>
          </a:bodyPr>
          <a:lstStyle/>
          <a:p>
            <a:pPr algn="l">
              <a:lnSpc>
                <a:spcPct val="150000"/>
              </a:lnSpc>
              <a:spcAft>
                <a:spcPts val="800"/>
              </a:spcAft>
            </a:pPr>
            <a:r>
              <a:rPr lang="en-US" sz="2000" dirty="0">
                <a:latin typeface="Andalus" panose="02020603050405020304" pitchFamily="18" charset="-78"/>
                <a:ea typeface="Calibri" panose="020F0502020204030204" pitchFamily="34" charset="0"/>
                <a:cs typeface="Andalus" panose="02020603050405020304" pitchFamily="18" charset="-78"/>
              </a:rPr>
              <a:t>There are two main types of foundation, namely, shallow foundation and deep foundation.</a:t>
            </a:r>
            <a:endParaRPr lang="en-US" sz="2000" dirty="0">
              <a:effectLst/>
              <a:latin typeface="Andalus" panose="02020603050405020304" pitchFamily="18" charset="-78"/>
              <a:ea typeface="Calibri" panose="020F0502020204030204" pitchFamily="34" charset="0"/>
              <a:cs typeface="Andalus" panose="02020603050405020304" pitchFamily="18" charset="-78"/>
            </a:endParaRPr>
          </a:p>
        </p:txBody>
      </p:sp>
    </p:spTree>
    <p:extLst>
      <p:ext uri="{BB962C8B-B14F-4D97-AF65-F5344CB8AC3E}">
        <p14:creationId xmlns:p14="http://schemas.microsoft.com/office/powerpoint/2010/main" xmlns="" val="3605065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2048" y="1720075"/>
            <a:ext cx="7668344" cy="1607171"/>
          </a:xfrm>
          <a:prstGeom prst="rect">
            <a:avLst/>
          </a:prstGeom>
        </p:spPr>
        <p:txBody>
          <a:bodyPr wrap="square">
            <a:spAutoFit/>
          </a:bodyPr>
          <a:lstStyle/>
          <a:p>
            <a:pPr algn="l">
              <a:lnSpc>
                <a:spcPct val="107000"/>
              </a:lnSpc>
            </a:pPr>
            <a:r>
              <a:rPr lang="en-US" sz="2400" dirty="0">
                <a:latin typeface="Andalus" panose="02020603050405020304" pitchFamily="18" charset="-78"/>
                <a:ea typeface="Times New Roman" panose="02020603050405020304" pitchFamily="18" charset="0"/>
                <a:cs typeface="Andalus" panose="02020603050405020304" pitchFamily="18" charset="-78"/>
              </a:rPr>
              <a:t>In </a:t>
            </a:r>
            <a:r>
              <a:rPr lang="en-US" sz="2000" dirty="0">
                <a:latin typeface="Andalus" panose="02020603050405020304" pitchFamily="18" charset="-78"/>
                <a:ea typeface="Times New Roman" panose="02020603050405020304" pitchFamily="18" charset="0"/>
                <a:cs typeface="Arial" panose="020B0604020202020204" pitchFamily="34" charset="0"/>
              </a:rPr>
              <a:t> </a:t>
            </a:r>
            <a:r>
              <a:rPr lang="en-US" sz="2400" dirty="0">
                <a:latin typeface="Andalus" panose="02020603050405020304" pitchFamily="18" charset="-78"/>
                <a:ea typeface="Times New Roman" panose="02020603050405020304" pitchFamily="18" charset="0"/>
                <a:cs typeface="Andalus" panose="02020603050405020304" pitchFamily="18" charset="-78"/>
              </a:rPr>
              <a:t>Structural System we will explain Loads, Type of soil and rock that the structure design on it and Centerline of Columns and Modeling of the Structure</a:t>
            </a:r>
            <a:r>
              <a:rPr lang="en-US" sz="2000" dirty="0">
                <a:latin typeface="Andalus" panose="02020603050405020304" pitchFamily="18" charset="-78"/>
                <a:ea typeface="Times New Roman" panose="02020603050405020304" pitchFamily="18" charset="0"/>
                <a:cs typeface="Andalus" panose="02020603050405020304" pitchFamily="18" charset="-78"/>
              </a:rPr>
              <a:t>.</a:t>
            </a:r>
            <a:endParaRPr lang="en-US" sz="2000" dirty="0">
              <a:latin typeface="Andalus" panose="02020603050405020304" pitchFamily="18" charset="-78"/>
              <a:ea typeface="Calibri" panose="020F0502020204030204" pitchFamily="34" charset="0"/>
              <a:cs typeface="Andalus" panose="02020603050405020304" pitchFamily="18" charset="-78"/>
            </a:endParaRPr>
          </a:p>
          <a:p>
            <a:pPr algn="l">
              <a:lnSpc>
                <a:spcPct val="107000"/>
              </a:lnSpc>
            </a:pPr>
            <a:r>
              <a:rPr lang="en-US" sz="2000" dirty="0">
                <a:latin typeface="Andalus" panose="02020603050405020304" pitchFamily="18" charset="-78"/>
                <a:ea typeface="Times New Roman" panose="02020603050405020304" pitchFamily="18"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3032956" y="476672"/>
            <a:ext cx="3078087" cy="610680"/>
          </a:xfrm>
          <a:prstGeom prst="rect">
            <a:avLst/>
          </a:prstGeom>
        </p:spPr>
        <p:txBody>
          <a:bodyPr wrap="none">
            <a:spAutoFit/>
          </a:bodyPr>
          <a:lstStyle/>
          <a:p>
            <a:pPr algn="ctr">
              <a:lnSpc>
                <a:spcPct val="107000"/>
              </a:lnSpc>
            </a:pPr>
            <a:r>
              <a:rPr lang="en-US" sz="3200" b="1" dirty="0">
                <a:solidFill>
                  <a:srgbClr val="002060"/>
                </a:solidFill>
                <a:latin typeface="Andalus" panose="02020603050405020304" pitchFamily="18" charset="-78"/>
                <a:ea typeface="Times New Roman" panose="02020603050405020304" pitchFamily="18" charset="0"/>
                <a:cs typeface="Arial" panose="020B0604020202020204" pitchFamily="34" charset="0"/>
              </a:rPr>
              <a:t>Structural System</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13792" y="3668548"/>
            <a:ext cx="8046640" cy="2858539"/>
          </a:xfrm>
          <a:prstGeom prst="rect">
            <a:avLst/>
          </a:prstGeom>
        </p:spPr>
        <p:txBody>
          <a:bodyPr wrap="square">
            <a:spAutoFit/>
          </a:bodyPr>
          <a:lstStyle/>
          <a:p>
            <a:pPr algn="l">
              <a:lnSpc>
                <a:spcPct val="107000"/>
              </a:lnSpc>
            </a:pPr>
            <a:r>
              <a:rPr lang="en-US" sz="2400" b="1" dirty="0">
                <a:solidFill>
                  <a:srgbClr val="002060"/>
                </a:solidFill>
                <a:latin typeface="Andalus" panose="02020603050405020304" pitchFamily="18" charset="-78"/>
                <a:ea typeface="Times New Roman" panose="02020603050405020304" pitchFamily="18" charset="0"/>
                <a:cs typeface="Andalus" panose="02020603050405020304" pitchFamily="18" charset="-78"/>
              </a:rPr>
              <a:t>Loads </a:t>
            </a:r>
            <a:endParaRPr lang="ar-SA" sz="2400" b="1" dirty="0">
              <a:solidFill>
                <a:srgbClr val="002060"/>
              </a:solidFill>
              <a:latin typeface="Andalus" panose="02020603050405020304" pitchFamily="18" charset="-78"/>
              <a:ea typeface="Times New Roman" panose="02020603050405020304" pitchFamily="18" charset="0"/>
              <a:cs typeface="Andalus" panose="02020603050405020304" pitchFamily="18" charset="-78"/>
            </a:endParaRPr>
          </a:p>
          <a:p>
            <a:pPr algn="l">
              <a:lnSpc>
                <a:spcPct val="107000"/>
              </a:lnSpc>
            </a:pPr>
            <a:endParaRPr lang="en-US" sz="2400" dirty="0">
              <a:latin typeface="Andalus" panose="02020603050405020304" pitchFamily="18" charset="-78"/>
              <a:ea typeface="Calibri" panose="020F0502020204030204" pitchFamily="34" charset="0"/>
              <a:cs typeface="Andalus" panose="02020603050405020304" pitchFamily="18" charset="-78"/>
            </a:endParaRPr>
          </a:p>
          <a:p>
            <a:pPr algn="l">
              <a:lnSpc>
                <a:spcPct val="107000"/>
              </a:lnSpc>
            </a:pPr>
            <a:r>
              <a:rPr lang="en-US" sz="2400" dirty="0">
                <a:latin typeface="Andalus" panose="02020603050405020304" pitchFamily="18" charset="-78"/>
                <a:ea typeface="Times New Roman" panose="02020603050405020304" pitchFamily="18" charset="0"/>
                <a:cs typeface="Andalus" panose="02020603050405020304" pitchFamily="18" charset="-78"/>
              </a:rPr>
              <a:t>Foundation design must support different kinds of loads. Such as dead load, live loads and snow loads, wind loads and seismic loads.</a:t>
            </a:r>
            <a:endParaRPr lang="en-US" sz="2400" dirty="0">
              <a:latin typeface="Andalus" panose="02020603050405020304" pitchFamily="18" charset="-78"/>
              <a:ea typeface="Calibri" panose="020F0502020204030204" pitchFamily="34" charset="0"/>
              <a:cs typeface="Andalus" panose="02020603050405020304" pitchFamily="18" charset="-78"/>
            </a:endParaRPr>
          </a:p>
          <a:p>
            <a:pPr algn="l">
              <a:lnSpc>
                <a:spcPct val="107000"/>
              </a:lnSpc>
            </a:pPr>
            <a:r>
              <a:rPr lang="en-US" sz="2400" dirty="0">
                <a:latin typeface="Andalus" panose="02020603050405020304" pitchFamily="18" charset="-78"/>
                <a:ea typeface="Times New Roman" panose="02020603050405020304" pitchFamily="18" charset="0"/>
                <a:cs typeface="Andalus" panose="02020603050405020304" pitchFamily="18" charset="-78"/>
              </a:rPr>
              <a:t>Foundation should be design in the way which meets building requirements.</a:t>
            </a:r>
            <a:endParaRPr lang="en-US" sz="2400" dirty="0">
              <a:latin typeface="Andalus" panose="02020603050405020304" pitchFamily="18" charset="-78"/>
              <a:ea typeface="Calibri" panose="020F0502020204030204" pitchFamily="34" charset="0"/>
              <a:cs typeface="Andalus" panose="02020603050405020304" pitchFamily="18" charset="-78"/>
            </a:endParaRPr>
          </a:p>
        </p:txBody>
      </p:sp>
    </p:spTree>
    <p:extLst>
      <p:ext uri="{BB962C8B-B14F-4D97-AF65-F5344CB8AC3E}">
        <p14:creationId xmlns:p14="http://schemas.microsoft.com/office/powerpoint/2010/main" xmlns="" val="491296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7544" y="116632"/>
            <a:ext cx="6678488" cy="2463238"/>
          </a:xfrm>
          <a:prstGeom prst="rect">
            <a:avLst/>
          </a:prstGeom>
        </p:spPr>
        <p:txBody>
          <a:bodyPr wrap="square">
            <a:spAutoFit/>
          </a:bodyPr>
          <a:lstStyle/>
          <a:p>
            <a:pPr algn="l">
              <a:lnSpc>
                <a:spcPct val="107000"/>
              </a:lnSpc>
            </a:pPr>
            <a:r>
              <a:rPr lang="en-US" dirty="0">
                <a:latin typeface="Andalus" panose="02020603050405020304" pitchFamily="18" charset="-78"/>
                <a:ea typeface="Times New Roman" panose="02020603050405020304" pitchFamily="18" charset="0"/>
                <a:cs typeface="Arial" panose="020B0604020202020204" pitchFamily="34" charset="0"/>
              </a:rPr>
              <a:t> The loads that a building foundation should support are: </a:t>
            </a:r>
            <a:endParaRPr lang="en-US" dirty="0">
              <a:latin typeface="Calibri" panose="020F0502020204030204" pitchFamily="34" charset="0"/>
              <a:ea typeface="Calibri" panose="020F0502020204030204" pitchFamily="34" charset="0"/>
              <a:cs typeface="Arial" panose="020B0604020202020204" pitchFamily="34" charset="0"/>
            </a:endParaRPr>
          </a:p>
          <a:p>
            <a:pPr algn="l">
              <a:lnSpc>
                <a:spcPct val="107000"/>
              </a:lnSpc>
            </a:pPr>
            <a:r>
              <a:rPr lang="en-US" dirty="0">
                <a:latin typeface="Andalus" panose="02020603050405020304" pitchFamily="18" charset="-78"/>
                <a:ea typeface="Times New Roman" panose="02020603050405020304" pitchFamily="18"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marR="0" lvl="0" algn="l">
              <a:lnSpc>
                <a:spcPct val="107000"/>
              </a:lnSpc>
              <a:spcBef>
                <a:spcPts val="0"/>
              </a:spcBef>
              <a:spcAft>
                <a:spcPts val="0"/>
              </a:spcAft>
            </a:pPr>
            <a:r>
              <a:rPr lang="en-US" dirty="0">
                <a:latin typeface="Andalus" panose="02020603050405020304" pitchFamily="18" charset="-78"/>
                <a:ea typeface="Times New Roman" panose="02020603050405020304" pitchFamily="18" charset="0"/>
                <a:cs typeface="Arial" panose="020B0604020202020204" pitchFamily="34" charset="0"/>
              </a:rPr>
              <a:t>Dead load: structure own weight</a:t>
            </a:r>
            <a:endParaRPr lang="en-US" dirty="0">
              <a:latin typeface="Calibri" panose="020F0502020204030204" pitchFamily="34" charset="0"/>
              <a:ea typeface="Calibri" panose="020F0502020204030204" pitchFamily="34" charset="0"/>
              <a:cs typeface="Arial" panose="020B0604020202020204" pitchFamily="34" charset="0"/>
            </a:endParaRPr>
          </a:p>
          <a:p>
            <a:pPr marR="0" lvl="0" algn="l">
              <a:lnSpc>
                <a:spcPct val="107000"/>
              </a:lnSpc>
              <a:spcBef>
                <a:spcPts val="0"/>
              </a:spcBef>
              <a:spcAft>
                <a:spcPts val="0"/>
              </a:spcAft>
            </a:pPr>
            <a:r>
              <a:rPr lang="en-US" dirty="0">
                <a:latin typeface="Andalus" panose="02020603050405020304" pitchFamily="18" charset="-78"/>
                <a:ea typeface="Times New Roman" panose="02020603050405020304" pitchFamily="18" charset="0"/>
                <a:cs typeface="Arial" panose="020B0604020202020204" pitchFamily="34" charset="0"/>
              </a:rPr>
              <a:t>Superimposed dead load (S.D.L): These loads are mainly created by </a:t>
            </a:r>
          </a:p>
          <a:p>
            <a:pPr marR="0" lvl="0" algn="l">
              <a:lnSpc>
                <a:spcPct val="107000"/>
              </a:lnSpc>
              <a:spcBef>
                <a:spcPts val="0"/>
              </a:spcBef>
              <a:spcAft>
                <a:spcPts val="0"/>
              </a:spcAft>
            </a:pPr>
            <a:r>
              <a:rPr lang="en-US" dirty="0">
                <a:latin typeface="Andalus" panose="02020603050405020304" pitchFamily="18" charset="-78"/>
                <a:ea typeface="Times New Roman" panose="02020603050405020304" pitchFamily="18" charset="0"/>
                <a:cs typeface="Arial" panose="020B0604020202020204" pitchFamily="34" charset="0"/>
              </a:rPr>
              <a:t>the non- structural elements of the building, such as tiles, stones, partitions, filling materials and plastering and so on.</a:t>
            </a:r>
          </a:p>
          <a:p>
            <a:pPr marR="0" lvl="0" algn="l">
              <a:lnSpc>
                <a:spcPct val="107000"/>
              </a:lnSpc>
              <a:spcBef>
                <a:spcPts val="0"/>
              </a:spcBef>
              <a:spcAft>
                <a:spcPts val="0"/>
              </a:spcAft>
            </a:pPr>
            <a:r>
              <a:rPr lang="en-US" dirty="0">
                <a:latin typeface="Andalus" panose="02020603050405020304" pitchFamily="18" charset="-78"/>
                <a:ea typeface="Calibri" panose="020F0502020204030204" pitchFamily="34" charset="0"/>
                <a:cs typeface="Arial" panose="020B0604020202020204" pitchFamily="34" charset="0"/>
              </a:rPr>
              <a:t>Live load: Are variable and temporary loads for short periods or moving loads such as movement of people within the origin</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10" name="Rectangle 2"/>
          <p:cNvSpPr>
            <a:spLocks noChangeArrowheads="1"/>
          </p:cNvSpPr>
          <p:nvPr/>
        </p:nvSpPr>
        <p:spPr bwMode="auto">
          <a:xfrm>
            <a:off x="474000" y="2476247"/>
            <a:ext cx="7050328" cy="14568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R="0" lvl="0" indent="0" algn="l" rtl="0" fontAlgn="base">
              <a:lnSpc>
                <a:spcPct val="150000"/>
              </a:lnSpc>
              <a:spcBef>
                <a:spcPct val="0"/>
              </a:spcBef>
              <a:spcAft>
                <a:spcPts val="800"/>
              </a:spcAft>
              <a:buClrTx/>
              <a:buSzTx/>
              <a:buFontTx/>
              <a:buNone/>
              <a:tabLst/>
            </a:pPr>
            <a:r>
              <a:rPr lang="en-US" sz="2800" b="1" cap="small" dirty="0">
                <a:solidFill>
                  <a:srgbClr val="002060"/>
                </a:solidFill>
                <a:latin typeface="Andalus" panose="02020603050405020304" pitchFamily="18" charset="-78"/>
                <a:ea typeface="+mj-ea"/>
                <a:cs typeface="Andalus" panose="02020603050405020304" pitchFamily="18" charset="-78"/>
              </a:rPr>
              <a:t>Types of soil </a:t>
            </a:r>
            <a:endParaRPr kumimoji="0" lang="en-US" sz="2400" b="0" i="0" u="none" strike="noStrike" cap="none" normalizeH="0" baseline="0" dirty="0">
              <a:ln>
                <a:noFill/>
              </a:ln>
              <a:solidFill>
                <a:srgbClr val="002060"/>
              </a:solidFill>
              <a:effectLst/>
              <a:latin typeface="Andalus" panose="02020603050405020304" pitchFamily="18" charset="-78"/>
              <a:cs typeface="Andalus" panose="02020603050405020304"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ndalus" pitchFamily="18" charset="-78"/>
                <a:ea typeface="Times New Roman" pitchFamily="18" charset="0"/>
                <a:cs typeface="Andalus" pitchFamily="18" charset="-78"/>
              </a:rPr>
              <a:t>There are several types of soil that the building will set on and the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ndalus" pitchFamily="18" charset="-78"/>
                <a:ea typeface="Times New Roman" pitchFamily="18" charset="0"/>
                <a:cs typeface="Andalus" pitchFamily="18" charset="-78"/>
              </a:rPr>
              <a:t> Bearing Capacity of the Soil</a:t>
            </a:r>
            <a:r>
              <a:rPr kumimoji="0" lang="en-US" sz="2000" b="0" i="0" u="none" strike="noStrike" cap="none" normalizeH="0" baseline="0" dirty="0">
                <a:ln>
                  <a:noFill/>
                </a:ln>
                <a:solidFill>
                  <a:schemeClr val="tx1"/>
                </a:solidFill>
                <a:effectLst/>
                <a:latin typeface="Arial" pitchFamily="34" charset="0"/>
                <a:cs typeface="Arial" pitchFamily="34" charset="0"/>
              </a:rPr>
              <a:t> </a:t>
            </a:r>
          </a:p>
        </p:txBody>
      </p:sp>
      <p:graphicFrame>
        <p:nvGraphicFramePr>
          <p:cNvPr id="11" name="جدول 5"/>
          <p:cNvGraphicFramePr>
            <a:graphicFrameLocks noGrp="1"/>
          </p:cNvGraphicFramePr>
          <p:nvPr>
            <p:extLst>
              <p:ext uri="{D42A27DB-BD31-4B8C-83A1-F6EECF244321}">
                <p14:modId xmlns:p14="http://schemas.microsoft.com/office/powerpoint/2010/main" xmlns="" val="71738591"/>
              </p:ext>
            </p:extLst>
          </p:nvPr>
        </p:nvGraphicFramePr>
        <p:xfrm>
          <a:off x="482243" y="4005064"/>
          <a:ext cx="5817949" cy="2574030"/>
        </p:xfrm>
        <a:graphic>
          <a:graphicData uri="http://schemas.openxmlformats.org/drawingml/2006/table">
            <a:tbl>
              <a:tblPr/>
              <a:tblGrid>
                <a:gridCol w="2898024">
                  <a:extLst>
                    <a:ext uri="{9D8B030D-6E8A-4147-A177-3AD203B41FA5}">
                      <a16:colId xmlns:a16="http://schemas.microsoft.com/office/drawing/2014/main" xmlns="" val="20000"/>
                    </a:ext>
                  </a:extLst>
                </a:gridCol>
                <a:gridCol w="2919925">
                  <a:extLst>
                    <a:ext uri="{9D8B030D-6E8A-4147-A177-3AD203B41FA5}">
                      <a16:colId xmlns:a16="http://schemas.microsoft.com/office/drawing/2014/main" xmlns="" val="20001"/>
                    </a:ext>
                  </a:extLst>
                </a:gridCol>
              </a:tblGrid>
              <a:tr h="514806">
                <a:tc>
                  <a:txBody>
                    <a:bodyPr/>
                    <a:lstStyle/>
                    <a:p>
                      <a:pPr marL="0" marR="0" algn="ctr">
                        <a:lnSpc>
                          <a:spcPct val="150000"/>
                        </a:lnSpc>
                        <a:spcBef>
                          <a:spcPts val="0"/>
                        </a:spcBef>
                        <a:spcAft>
                          <a:spcPts val="0"/>
                        </a:spcAft>
                      </a:pPr>
                      <a:r>
                        <a:rPr lang="en-US" sz="2000" b="1" dirty="0">
                          <a:solidFill>
                            <a:srgbClr val="002060"/>
                          </a:solidFill>
                          <a:latin typeface="Andalus"/>
                          <a:ea typeface="Times New Roman"/>
                          <a:cs typeface="Arial"/>
                        </a:rPr>
                        <a:t>Type of soil</a:t>
                      </a:r>
                      <a:endParaRPr lang="en-US" sz="2000" dirty="0">
                        <a:solidFill>
                          <a:srgbClr val="002060"/>
                        </a:solidFill>
                        <a:latin typeface="Calibri"/>
                        <a:ea typeface="Calibri"/>
                        <a:cs typeface="Arial"/>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ADCCEA"/>
                    </a:solidFill>
                  </a:tcPr>
                </a:tc>
                <a:tc>
                  <a:txBody>
                    <a:bodyPr/>
                    <a:lstStyle/>
                    <a:p>
                      <a:pPr marL="0" marR="0" algn="ctr">
                        <a:lnSpc>
                          <a:spcPct val="150000"/>
                        </a:lnSpc>
                        <a:spcBef>
                          <a:spcPts val="0"/>
                        </a:spcBef>
                        <a:spcAft>
                          <a:spcPts val="0"/>
                        </a:spcAft>
                      </a:pPr>
                      <a:r>
                        <a:rPr lang="en-US" sz="2000" b="1" dirty="0">
                          <a:solidFill>
                            <a:srgbClr val="002060"/>
                          </a:solidFill>
                          <a:latin typeface="Andalus"/>
                          <a:ea typeface="Times New Roman"/>
                          <a:cs typeface="Arial"/>
                        </a:rPr>
                        <a:t>Bearing capacity</a:t>
                      </a:r>
                      <a:endParaRPr lang="en-US" sz="2000" dirty="0">
                        <a:solidFill>
                          <a:srgbClr val="002060"/>
                        </a:solidFill>
                        <a:latin typeface="Calibri"/>
                        <a:ea typeface="Calibri"/>
                        <a:cs typeface="Arial"/>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ADCCEA"/>
                    </a:solidFill>
                  </a:tcPr>
                </a:tc>
                <a:extLst>
                  <a:ext uri="{0D108BD9-81ED-4DB2-BD59-A6C34878D82A}">
                    <a16:rowId xmlns:a16="http://schemas.microsoft.com/office/drawing/2014/main" xmlns="" val="10000"/>
                  </a:ext>
                </a:extLst>
              </a:tr>
              <a:tr h="514806">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Very hard </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DCCEA"/>
                    </a:solidFill>
                  </a:tcPr>
                </a:tc>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1000 KN/m</a:t>
                      </a:r>
                      <a:r>
                        <a:rPr lang="en-US" sz="2000" baseline="30000" dirty="0">
                          <a:solidFill>
                            <a:srgbClr val="000000"/>
                          </a:solidFill>
                          <a:latin typeface="Andalus"/>
                          <a:ea typeface="Times New Roman"/>
                          <a:cs typeface="Arial"/>
                        </a:rPr>
                        <a:t>2</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AF6"/>
                    </a:solidFill>
                  </a:tcPr>
                </a:tc>
                <a:extLst>
                  <a:ext uri="{0D108BD9-81ED-4DB2-BD59-A6C34878D82A}">
                    <a16:rowId xmlns:a16="http://schemas.microsoft.com/office/drawing/2014/main" xmlns="" val="10001"/>
                  </a:ext>
                </a:extLst>
              </a:tr>
              <a:tr h="514806">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Hard rock</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DCCEA"/>
                    </a:solidFill>
                  </a:tcPr>
                </a:tc>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500 KN/m</a:t>
                      </a:r>
                      <a:r>
                        <a:rPr lang="en-US" sz="2000" baseline="30000" dirty="0">
                          <a:solidFill>
                            <a:srgbClr val="000000"/>
                          </a:solidFill>
                          <a:latin typeface="Andalus"/>
                          <a:ea typeface="Times New Roman"/>
                          <a:cs typeface="Arial"/>
                        </a:rPr>
                        <a:t>2</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DCCEA"/>
                    </a:solidFill>
                  </a:tcPr>
                </a:tc>
                <a:extLst>
                  <a:ext uri="{0D108BD9-81ED-4DB2-BD59-A6C34878D82A}">
                    <a16:rowId xmlns:a16="http://schemas.microsoft.com/office/drawing/2014/main" xmlns="" val="10002"/>
                  </a:ext>
                </a:extLst>
              </a:tr>
              <a:tr h="514806">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Weak rock</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DCCEA"/>
                    </a:solidFill>
                  </a:tcPr>
                </a:tc>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300 KN/m</a:t>
                      </a:r>
                      <a:r>
                        <a:rPr lang="en-US" sz="2000" baseline="30000" dirty="0">
                          <a:solidFill>
                            <a:srgbClr val="000000"/>
                          </a:solidFill>
                          <a:latin typeface="Andalus"/>
                          <a:ea typeface="Times New Roman"/>
                          <a:cs typeface="Arial"/>
                        </a:rPr>
                        <a:t>2</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AF6"/>
                    </a:solidFill>
                  </a:tcPr>
                </a:tc>
                <a:extLst>
                  <a:ext uri="{0D108BD9-81ED-4DB2-BD59-A6C34878D82A}">
                    <a16:rowId xmlns:a16="http://schemas.microsoft.com/office/drawing/2014/main" xmlns="" val="10003"/>
                  </a:ext>
                </a:extLst>
              </a:tr>
              <a:tr h="514806">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Marl soil</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ADCCEA"/>
                    </a:solidFill>
                  </a:tcPr>
                </a:tc>
                <a:tc>
                  <a:txBody>
                    <a:bodyPr/>
                    <a:lstStyle/>
                    <a:p>
                      <a:pPr marL="0" marR="0" algn="ctr">
                        <a:lnSpc>
                          <a:spcPct val="150000"/>
                        </a:lnSpc>
                        <a:spcBef>
                          <a:spcPts val="0"/>
                        </a:spcBef>
                        <a:spcAft>
                          <a:spcPts val="0"/>
                        </a:spcAft>
                      </a:pPr>
                      <a:r>
                        <a:rPr lang="en-US" sz="2000" dirty="0">
                          <a:solidFill>
                            <a:srgbClr val="000000"/>
                          </a:solidFill>
                          <a:latin typeface="Andalus"/>
                          <a:ea typeface="Times New Roman"/>
                          <a:cs typeface="Arial"/>
                        </a:rPr>
                        <a:t>225 KN/m</a:t>
                      </a:r>
                      <a:r>
                        <a:rPr lang="en-US" sz="2000" baseline="30000" dirty="0">
                          <a:solidFill>
                            <a:srgbClr val="000000"/>
                          </a:solidFill>
                          <a:latin typeface="Andalus"/>
                          <a:ea typeface="Times New Roman"/>
                          <a:cs typeface="Arial"/>
                        </a:rPr>
                        <a:t>2</a:t>
                      </a:r>
                      <a:endParaRPr lang="en-US" sz="2000" dirty="0">
                        <a:solidFill>
                          <a:srgbClr val="000000"/>
                        </a:solidFill>
                        <a:latin typeface="Calibri"/>
                        <a:ea typeface="Calibri"/>
                        <a:cs typeface="Arial"/>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ADCCEA"/>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3818654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4788024" y="2204863"/>
            <a:ext cx="3960440" cy="4104457"/>
          </a:xfrm>
          <a:prstGeom prst="rect">
            <a:avLst/>
          </a:prstGeom>
          <a:noFill/>
          <a:ln w="9525">
            <a:noFill/>
            <a:miter lim="800000"/>
            <a:headEnd/>
            <a:tailEnd/>
          </a:ln>
        </p:spPr>
      </p:pic>
      <p:sp>
        <p:nvSpPr>
          <p:cNvPr id="5" name="Rectangle 3"/>
          <p:cNvSpPr>
            <a:spLocks noChangeArrowheads="1"/>
          </p:cNvSpPr>
          <p:nvPr/>
        </p:nvSpPr>
        <p:spPr bwMode="auto">
          <a:xfrm>
            <a:off x="316143" y="44624"/>
            <a:ext cx="7640233" cy="246734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l" rtl="0" fontAlgn="base">
              <a:lnSpc>
                <a:spcPct val="150000"/>
              </a:lnSpc>
              <a:spcBef>
                <a:spcPct val="0"/>
              </a:spcBef>
              <a:spcAft>
                <a:spcPts val="800"/>
              </a:spcAft>
            </a:pPr>
            <a:r>
              <a:rPr lang="en-US" sz="3000" b="1" cap="small" dirty="0">
                <a:solidFill>
                  <a:srgbClr val="002060"/>
                </a:solidFill>
                <a:latin typeface="Andalus" panose="02020603050405020304" pitchFamily="18" charset="-78"/>
                <a:ea typeface="+mj-ea"/>
                <a:cs typeface="Andalus" panose="02020603050405020304" pitchFamily="18" charset="-78"/>
              </a:rPr>
              <a:t>Modeling of the structure</a:t>
            </a:r>
          </a:p>
          <a:p>
            <a:pPr algn="l" rtl="0" fontAlgn="base">
              <a:lnSpc>
                <a:spcPct val="150000"/>
              </a:lnSpc>
              <a:spcBef>
                <a:spcPct val="0"/>
              </a:spcBef>
              <a:spcAft>
                <a:spcPts val="800"/>
              </a:spcAft>
            </a:pP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Using SAP2000 to make 3D Model for structure for analysis and design,</a:t>
            </a:r>
          </a:p>
          <a:p>
            <a:pPr algn="l" rtl="0" eaLnBrk="0" fontAlgn="base" hangingPunct="0">
              <a:spcBef>
                <a:spcPct val="0"/>
              </a:spcBef>
              <a:spcAft>
                <a:spcPct val="0"/>
              </a:spcAft>
            </a:pPr>
            <a:r>
              <a:rPr lang="en-US" sz="2000" dirty="0">
                <a:latin typeface="Times New Roman" pitchFamily="18" charset="0"/>
                <a:ea typeface="Calibri" pitchFamily="34" charset="0"/>
                <a:cs typeface="Times New Roman" pitchFamily="18" charset="0"/>
              </a:rPr>
              <a:t>Figure shows the building:</a:t>
            </a:r>
            <a:endParaRPr lang="en-US" sz="20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xmlns="" val="3579745202"/>
              </p:ext>
            </p:extLst>
          </p:nvPr>
        </p:nvGraphicFramePr>
        <p:xfrm>
          <a:off x="251520" y="2492896"/>
          <a:ext cx="4464496" cy="1965960"/>
        </p:xfrm>
        <a:graphic>
          <a:graphicData uri="http://schemas.openxmlformats.org/drawingml/2006/table">
            <a:tbl>
              <a:tblPr firstRow="1" firstCol="1" lastRow="1" lastCol="1" bandRow="1" bandCol="1">
                <a:tableStyleId>{22838BEF-8BB2-4498-84A7-C5851F593DF1}</a:tableStyleId>
              </a:tblPr>
              <a:tblGrid>
                <a:gridCol w="3312368">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tblGrid>
              <a:tr h="261620">
                <a:tc>
                  <a:txBody>
                    <a:bodyPr/>
                    <a:lstStyle/>
                    <a:p>
                      <a:pPr marL="0" marR="0" algn="ctr">
                        <a:lnSpc>
                          <a:spcPct val="150000"/>
                        </a:lnSpc>
                        <a:spcBef>
                          <a:spcPts val="0"/>
                        </a:spcBef>
                        <a:spcAft>
                          <a:spcPts val="600"/>
                        </a:spcAft>
                      </a:pPr>
                      <a:r>
                        <a:rPr lang="en-US" sz="1600" b="1" dirty="0">
                          <a:solidFill>
                            <a:srgbClr val="002060"/>
                          </a:solidFill>
                          <a:effectLst/>
                          <a:latin typeface="Andalus" panose="02020603050405020304" pitchFamily="18" charset="-78"/>
                          <a:cs typeface="Andalus" panose="02020603050405020304" pitchFamily="18" charset="-78"/>
                        </a:rPr>
                        <a:t>Property</a:t>
                      </a:r>
                      <a:endParaRPr lang="en-US" sz="1600" b="1" dirty="0">
                        <a:solidFill>
                          <a:srgbClr val="002060"/>
                        </a:solidFill>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a:lnSpc>
                          <a:spcPct val="150000"/>
                        </a:lnSpc>
                        <a:spcBef>
                          <a:spcPts val="0"/>
                        </a:spcBef>
                        <a:spcAft>
                          <a:spcPts val="600"/>
                        </a:spcAft>
                      </a:pPr>
                      <a:r>
                        <a:rPr lang="en-US" sz="1600" b="1" dirty="0">
                          <a:solidFill>
                            <a:srgbClr val="002060"/>
                          </a:solidFill>
                          <a:effectLst/>
                          <a:latin typeface="Andalus" panose="02020603050405020304" pitchFamily="18" charset="-78"/>
                          <a:cs typeface="Andalus" panose="02020603050405020304" pitchFamily="18" charset="-78"/>
                        </a:rPr>
                        <a:t>Value</a:t>
                      </a:r>
                      <a:endParaRPr lang="en-US" sz="1600" b="1" dirty="0">
                        <a:solidFill>
                          <a:srgbClr val="002060"/>
                        </a:solidFill>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0"/>
                  </a:ext>
                </a:extLst>
              </a:tr>
              <a:tr h="267970">
                <a:tc>
                  <a:txBody>
                    <a:bodyPr/>
                    <a:lstStyle/>
                    <a:p>
                      <a:pPr marL="0" marR="0" algn="ctr">
                        <a:lnSpc>
                          <a:spcPct val="150000"/>
                        </a:lnSpc>
                        <a:spcBef>
                          <a:spcPts val="0"/>
                        </a:spcBef>
                        <a:spcAft>
                          <a:spcPts val="600"/>
                        </a:spcAft>
                      </a:pPr>
                      <a:r>
                        <a:rPr lang="en-US" sz="1400" b="0">
                          <a:effectLst/>
                          <a:latin typeface="Andalus" panose="02020603050405020304" pitchFamily="18" charset="-78"/>
                          <a:cs typeface="Andalus" panose="02020603050405020304" pitchFamily="18" charset="-78"/>
                        </a:rPr>
                        <a:t>Compressive strength of concrete, (f’c)</a:t>
                      </a:r>
                      <a:endParaRPr lang="en-US" sz="1400" b="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28 𝑀𝑝𝑎</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1"/>
                  </a:ext>
                </a:extLst>
              </a:tr>
              <a:tr h="270510">
                <a:tc>
                  <a:txBody>
                    <a:bodyPr/>
                    <a:lstStyle/>
                    <a:p>
                      <a:pPr marL="0" marR="0" algn="ctr">
                        <a:lnSpc>
                          <a:spcPct val="150000"/>
                        </a:lnSpc>
                        <a:spcBef>
                          <a:spcPts val="0"/>
                        </a:spcBef>
                        <a:spcAft>
                          <a:spcPts val="600"/>
                        </a:spcAft>
                      </a:pPr>
                      <a:r>
                        <a:rPr lang="en-US" sz="1400" b="0">
                          <a:effectLst/>
                          <a:latin typeface="Andalus" panose="02020603050405020304" pitchFamily="18" charset="-78"/>
                          <a:cs typeface="Andalus" panose="02020603050405020304" pitchFamily="18" charset="-78"/>
                        </a:rPr>
                        <a:t>Modulus of elasticity, (Ec)</a:t>
                      </a:r>
                      <a:endParaRPr lang="en-US" sz="1400" b="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24.87∗10</a:t>
                      </a:r>
                      <a:r>
                        <a:rPr lang="en-US" sz="1400" b="0" baseline="30000" dirty="0">
                          <a:effectLst/>
                          <a:latin typeface="Andalus" panose="02020603050405020304" pitchFamily="18" charset="-78"/>
                          <a:cs typeface="Andalus" panose="02020603050405020304" pitchFamily="18" charset="-78"/>
                        </a:rPr>
                        <a:t>3</a:t>
                      </a:r>
                      <a:r>
                        <a:rPr lang="en-US" sz="1400" b="0" dirty="0">
                          <a:effectLst/>
                          <a:latin typeface="Andalus" panose="02020603050405020304" pitchFamily="18" charset="-78"/>
                          <a:cs typeface="Andalus" panose="02020603050405020304" pitchFamily="18" charset="-78"/>
                        </a:rPr>
                        <a:t>𝑀𝑝𝑎</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2"/>
                  </a:ext>
                </a:extLst>
              </a:tr>
              <a:tr h="270510">
                <a:tc>
                  <a:txBody>
                    <a:bodyPr/>
                    <a:lstStyle/>
                    <a:p>
                      <a:pPr marL="0" marR="0" algn="ctr">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Unit weight of reinforced concrete, 𝛾</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25 𝑘𝑁/𝑚</a:t>
                      </a:r>
                      <a:r>
                        <a:rPr lang="en-US" sz="1400" b="0" baseline="30000" dirty="0">
                          <a:effectLst/>
                          <a:latin typeface="Andalus" panose="02020603050405020304" pitchFamily="18" charset="-78"/>
                          <a:cs typeface="Andalus" panose="02020603050405020304" pitchFamily="18" charset="-78"/>
                        </a:rPr>
                        <a:t>3</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3"/>
                  </a:ext>
                </a:extLst>
              </a:tr>
              <a:tr h="270510">
                <a:tc>
                  <a:txBody>
                    <a:bodyPr/>
                    <a:lstStyle/>
                    <a:p>
                      <a:pPr marL="0" marR="0" algn="ctr">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Yield strength (</a:t>
                      </a:r>
                      <a:r>
                        <a:rPr kumimoji="0" lang="en-US" sz="1400" b="0" kern="1200" dirty="0" err="1">
                          <a:solidFill>
                            <a:schemeClr val="dk1"/>
                          </a:solidFill>
                          <a:effectLst/>
                          <a:latin typeface="Andalus" panose="02020603050405020304" pitchFamily="18" charset="-78"/>
                          <a:ea typeface="+mn-ea"/>
                          <a:cs typeface="Andalus" panose="02020603050405020304" pitchFamily="18" charset="-78"/>
                        </a:rPr>
                        <a:t>fy</a:t>
                      </a:r>
                      <a:r>
                        <a:rPr kumimoji="0" lang="en-US" sz="1400" b="0" kern="1200" dirty="0">
                          <a:solidFill>
                            <a:schemeClr val="dk1"/>
                          </a:solidFill>
                          <a:effectLst/>
                          <a:latin typeface="Andalus" panose="02020603050405020304" pitchFamily="18" charset="-78"/>
                          <a:ea typeface="+mn-ea"/>
                          <a:cs typeface="Andalus" panose="02020603050405020304" pitchFamily="18" charset="-78"/>
                        </a:rPr>
                        <a:t>)</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420 𝑀𝑝𝑎</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4"/>
                  </a:ext>
                </a:extLst>
              </a:tr>
              <a:tr h="270510">
                <a:tc>
                  <a:txBody>
                    <a:bodyPr/>
                    <a:lstStyle/>
                    <a:p>
                      <a:pPr marL="0" marR="0" algn="ctr">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Modulus of elasticity, (</a:t>
                      </a:r>
                      <a:r>
                        <a:rPr kumimoji="0" lang="en-US" sz="1400" b="0" kern="1200" dirty="0" err="1">
                          <a:solidFill>
                            <a:schemeClr val="dk1"/>
                          </a:solidFill>
                          <a:effectLst/>
                          <a:latin typeface="Andalus" panose="02020603050405020304" pitchFamily="18" charset="-78"/>
                          <a:ea typeface="+mn-ea"/>
                          <a:cs typeface="Andalus" panose="02020603050405020304" pitchFamily="18" charset="-78"/>
                        </a:rPr>
                        <a:t>Es</a:t>
                      </a:r>
                      <a:r>
                        <a:rPr kumimoji="0" lang="en-US" sz="1400" b="0" kern="1200" dirty="0">
                          <a:solidFill>
                            <a:schemeClr val="dk1"/>
                          </a:solidFill>
                          <a:effectLst/>
                          <a:latin typeface="Andalus" panose="02020603050405020304" pitchFamily="18" charset="-78"/>
                          <a:ea typeface="+mn-ea"/>
                          <a:cs typeface="Andalus" panose="02020603050405020304" pitchFamily="18" charset="-78"/>
                        </a:rPr>
                        <a:t>)</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2 * 10</a:t>
                      </a:r>
                      <a:r>
                        <a:rPr kumimoji="0" lang="en-US" sz="1400" b="0" kern="1200" baseline="30000" dirty="0">
                          <a:solidFill>
                            <a:schemeClr val="dk1"/>
                          </a:solidFill>
                          <a:effectLst/>
                          <a:latin typeface="Andalus" panose="02020603050405020304" pitchFamily="18" charset="-78"/>
                          <a:ea typeface="+mn-ea"/>
                          <a:cs typeface="Andalus" panose="02020603050405020304" pitchFamily="18" charset="-78"/>
                        </a:rPr>
                        <a:t>5</a:t>
                      </a:r>
                      <a:r>
                        <a:rPr kumimoji="0" lang="en-US" sz="1400" b="0" kern="1200" dirty="0">
                          <a:solidFill>
                            <a:schemeClr val="dk1"/>
                          </a:solidFill>
                          <a:effectLst/>
                          <a:latin typeface="Andalus" panose="02020603050405020304" pitchFamily="18" charset="-78"/>
                          <a:ea typeface="+mn-ea"/>
                          <a:cs typeface="Andalus" panose="02020603050405020304" pitchFamily="18" charset="-78"/>
                        </a:rPr>
                        <a:t> 𝑀𝑝𝑎</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xmlns="" val="1160843154"/>
              </p:ext>
            </p:extLst>
          </p:nvPr>
        </p:nvGraphicFramePr>
        <p:xfrm>
          <a:off x="251520" y="4949914"/>
          <a:ext cx="4464496" cy="1325880"/>
        </p:xfrm>
        <a:graphic>
          <a:graphicData uri="http://schemas.openxmlformats.org/drawingml/2006/table">
            <a:tbl>
              <a:tblPr firstRow="1" firstCol="1" lastRow="1" lastCol="1" bandRow="1" bandCol="1">
                <a:tableStyleId>{22838BEF-8BB2-4498-84A7-C5851F593DF1}</a:tableStyleId>
              </a:tblPr>
              <a:tblGrid>
                <a:gridCol w="3312368">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tblGrid>
              <a:tr h="261620">
                <a:tc>
                  <a:txBody>
                    <a:bodyPr/>
                    <a:lstStyle/>
                    <a:p>
                      <a:pPr marL="0" marR="0" algn="ctr">
                        <a:lnSpc>
                          <a:spcPct val="150000"/>
                        </a:lnSpc>
                        <a:spcBef>
                          <a:spcPts val="0"/>
                        </a:spcBef>
                        <a:spcAft>
                          <a:spcPts val="600"/>
                        </a:spcAft>
                      </a:pPr>
                      <a:r>
                        <a:rPr lang="en-US" sz="1600" b="1" dirty="0">
                          <a:solidFill>
                            <a:srgbClr val="002060"/>
                          </a:solidFill>
                          <a:effectLst/>
                          <a:latin typeface="Andalus" panose="02020603050405020304" pitchFamily="18" charset="-78"/>
                          <a:cs typeface="Andalus" panose="02020603050405020304" pitchFamily="18" charset="-78"/>
                        </a:rPr>
                        <a:t>Load</a:t>
                      </a:r>
                      <a:endParaRPr lang="en-US" sz="1600" b="1" dirty="0">
                        <a:solidFill>
                          <a:srgbClr val="002060"/>
                        </a:solidFill>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a:lnSpc>
                          <a:spcPct val="150000"/>
                        </a:lnSpc>
                        <a:spcBef>
                          <a:spcPts val="0"/>
                        </a:spcBef>
                        <a:spcAft>
                          <a:spcPts val="600"/>
                        </a:spcAft>
                      </a:pPr>
                      <a:r>
                        <a:rPr lang="en-US" sz="1600" b="1" dirty="0">
                          <a:solidFill>
                            <a:srgbClr val="002060"/>
                          </a:solidFill>
                          <a:effectLst/>
                          <a:latin typeface="Andalus" panose="02020603050405020304" pitchFamily="18" charset="-78"/>
                          <a:cs typeface="Andalus" panose="02020603050405020304" pitchFamily="18" charset="-78"/>
                        </a:rPr>
                        <a:t>Value</a:t>
                      </a:r>
                      <a:endParaRPr lang="en-US" sz="1600" b="1" dirty="0">
                        <a:solidFill>
                          <a:srgbClr val="002060"/>
                        </a:solidFill>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0"/>
                  </a:ext>
                </a:extLst>
              </a:tr>
              <a:tr h="267970">
                <a:tc>
                  <a:txBody>
                    <a:bodyPr/>
                    <a:lstStyle/>
                    <a:p>
                      <a:pPr marL="0" marR="0" algn="ctr">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Dead load</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own weight</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1"/>
                  </a:ext>
                </a:extLst>
              </a:tr>
              <a:tr h="270510">
                <a:tc>
                  <a:txBody>
                    <a:bodyPr/>
                    <a:lstStyle/>
                    <a:p>
                      <a:pPr marL="0" marR="0" algn="ctr">
                        <a:lnSpc>
                          <a:spcPct val="150000"/>
                        </a:lnSpc>
                        <a:spcBef>
                          <a:spcPts val="0"/>
                        </a:spcBef>
                        <a:spcAft>
                          <a:spcPts val="600"/>
                        </a:spcAft>
                      </a:pPr>
                      <a:r>
                        <a:rPr kumimoji="0" lang="en-US" sz="1400" b="0" kern="1200" dirty="0">
                          <a:solidFill>
                            <a:schemeClr val="dk1"/>
                          </a:solidFill>
                          <a:effectLst/>
                          <a:latin typeface="Andalus" panose="02020603050405020304" pitchFamily="18" charset="-78"/>
                          <a:ea typeface="+mn-ea"/>
                          <a:cs typeface="Andalus" panose="02020603050405020304" pitchFamily="18" charset="-78"/>
                        </a:rPr>
                        <a:t>Superimposed dead load (S.D.L)</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4.5 𝑘𝑁/𝑚</a:t>
                      </a:r>
                      <a:r>
                        <a:rPr lang="en-US" sz="1400" b="0" baseline="30000" dirty="0">
                          <a:effectLst/>
                          <a:latin typeface="Andalus" panose="02020603050405020304" pitchFamily="18" charset="-78"/>
                          <a:cs typeface="Andalus" panose="02020603050405020304" pitchFamily="18" charset="-78"/>
                        </a:rPr>
                        <a:t>2</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2"/>
                  </a:ext>
                </a:extLst>
              </a:tr>
              <a:tr h="270510">
                <a:tc>
                  <a:txBody>
                    <a:bodyPr/>
                    <a:lstStyle/>
                    <a:p>
                      <a:pPr marL="0" marR="0" algn="ctr">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Live load</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tc>
                  <a:txBody>
                    <a:bodyPr/>
                    <a:lstStyle/>
                    <a:p>
                      <a:pPr marL="0" marR="0" algn="ctr" rtl="0">
                        <a:lnSpc>
                          <a:spcPct val="150000"/>
                        </a:lnSpc>
                        <a:spcBef>
                          <a:spcPts val="0"/>
                        </a:spcBef>
                        <a:spcAft>
                          <a:spcPts val="600"/>
                        </a:spcAft>
                      </a:pPr>
                      <a:r>
                        <a:rPr lang="en-US" sz="1400" b="0" dirty="0">
                          <a:effectLst/>
                          <a:latin typeface="Andalus" panose="02020603050405020304" pitchFamily="18" charset="-78"/>
                          <a:cs typeface="Andalus" panose="02020603050405020304" pitchFamily="18" charset="-78"/>
                        </a:rPr>
                        <a:t>3 𝑘𝑁/𝑚</a:t>
                      </a:r>
                      <a:r>
                        <a:rPr lang="en-US" sz="1400" b="0" baseline="30000" dirty="0">
                          <a:effectLst/>
                          <a:latin typeface="Andalus" panose="02020603050405020304" pitchFamily="18" charset="-78"/>
                          <a:cs typeface="Andalus" panose="02020603050405020304" pitchFamily="18" charset="-78"/>
                        </a:rPr>
                        <a:t>2</a:t>
                      </a:r>
                      <a:endParaRPr lang="en-US" sz="1400" b="0" dirty="0">
                        <a:effectLst/>
                        <a:latin typeface="Andalus" panose="02020603050405020304" pitchFamily="18" charset="-78"/>
                        <a:ea typeface="Calibri" panose="020F0502020204030204" pitchFamily="34" charset="0"/>
                        <a:cs typeface="Andalus" panose="02020603050405020304" pitchFamily="18" charset="-78"/>
                      </a:endParaRPr>
                    </a:p>
                  </a:txBody>
                  <a:tcPr marL="0" marR="0" marT="0" marB="0" anchor="b"/>
                </a:tc>
                <a:extLst>
                  <a:ext uri="{0D108BD9-81ED-4DB2-BD59-A6C34878D82A}">
                    <a16:rowId xmlns:a16="http://schemas.microsoft.com/office/drawing/2014/main" xmlns="" val="10003"/>
                  </a:ext>
                </a:extLst>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Oriel</Template>
  <TotalTime>853</TotalTime>
  <Words>950</Words>
  <Application>Microsoft Office PowerPoint</Application>
  <PresentationFormat>عرض على الشاشة (3:4)‏</PresentationFormat>
  <Paragraphs>258</Paragraphs>
  <Slides>16</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16</vt:i4>
      </vt:variant>
    </vt:vector>
  </HeadingPairs>
  <TitlesOfParts>
    <vt:vector size="18" baseType="lpstr">
      <vt:lpstr>مشربية</vt:lpstr>
      <vt:lpstr>Bitmap Image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MONEER</dc:creator>
  <cp:lastModifiedBy>moneer</cp:lastModifiedBy>
  <cp:revision>58</cp:revision>
  <dcterms:created xsi:type="dcterms:W3CDTF">2018-04-14T20:39:10Z</dcterms:created>
  <dcterms:modified xsi:type="dcterms:W3CDTF">2019-09-01T14:50:06Z</dcterms:modified>
</cp:coreProperties>
</file>