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56" r:id="rId5"/>
    <p:sldId id="258" r:id="rId6"/>
    <p:sldId id="298" r:id="rId7"/>
    <p:sldId id="299" r:id="rId8"/>
    <p:sldId id="303" r:id="rId9"/>
    <p:sldId id="301" r:id="rId10"/>
    <p:sldId id="302" r:id="rId11"/>
    <p:sldId id="304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06" r:id="rId39"/>
    <p:sldId id="305" r:id="rId40"/>
    <p:sldId id="268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3350"/>
    <a:srgbClr val="0C4360"/>
    <a:srgbClr val="1B6872"/>
    <a:srgbClr val="63B7C6"/>
    <a:srgbClr val="002136"/>
    <a:srgbClr val="0C75AC"/>
    <a:srgbClr val="0024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29" autoAdjust="0"/>
    <p:restoredTop sz="96224" autoAdjust="0"/>
  </p:normalViewPr>
  <p:slideViewPr>
    <p:cSldViewPr snapToGrid="0">
      <p:cViewPr varScale="1">
        <p:scale>
          <a:sx n="89" d="100"/>
          <a:sy n="89" d="100"/>
        </p:scale>
        <p:origin x="610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E62FF6B6-4F8A-40F7-B5F4-FC3996824D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910A999-F365-48DF-976A-0517FE0454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5457B-CDAE-4DEB-AEC8-C82DE2312E37}" type="datetimeFigureOut">
              <a:rPr lang="en-US" smtClean="0"/>
              <a:t>30\06\2024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8735C90-ADBF-4B9E-BE88-E1C8F83EB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2506A01-6D0A-45EF-A584-05A3361D66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1430A-4AA4-45C8-AC23-CD6B61C41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00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B78EA-28CE-41D8-9043-90E391E5F567}" type="datetimeFigureOut">
              <a:rPr lang="en-US" noProof="0" smtClean="0"/>
              <a:t>30\06\2024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4D747-9380-41EE-9946-EC9EC0CA5D1E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27727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4CA15AFD-4983-47DD-9ED0-D3B27E5A096F}"/>
              </a:ext>
            </a:extLst>
          </p:cNvPr>
          <p:cNvGrpSpPr/>
          <p:nvPr userDrawn="1"/>
        </p:nvGrpSpPr>
        <p:grpSpPr>
          <a:xfrm>
            <a:off x="-1604709" y="-3756"/>
            <a:ext cx="13796710" cy="6861756"/>
            <a:chOff x="-1604709" y="-3756"/>
            <a:chExt cx="13796710" cy="686175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2222D5E2-E9B4-4180-98B8-4E514C9ADB28}"/>
                </a:ext>
              </a:extLst>
            </p:cNvPr>
            <p:cNvGrpSpPr/>
            <p:nvPr/>
          </p:nvGrpSpPr>
          <p:grpSpPr>
            <a:xfrm>
              <a:off x="-16298" y="0"/>
              <a:ext cx="12208299" cy="6858000"/>
              <a:chOff x="-16298" y="0"/>
              <a:chExt cx="12208299" cy="685800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41E10E1E-5268-4F03-BA64-07E19DE26739}"/>
                  </a:ext>
                </a:extLst>
              </p:cNvPr>
              <p:cNvSpPr/>
              <p:nvPr/>
            </p:nvSpPr>
            <p:spPr>
              <a:xfrm flipH="1">
                <a:off x="-16297" y="0"/>
                <a:ext cx="12208298" cy="6858000"/>
              </a:xfrm>
              <a:custGeom>
                <a:avLst/>
                <a:gdLst>
                  <a:gd name="connsiteX0" fmla="*/ 8574289 w 12208298"/>
                  <a:gd name="connsiteY0" fmla="*/ 0 h 6858000"/>
                  <a:gd name="connsiteX1" fmla="*/ 0 w 12208298"/>
                  <a:gd name="connsiteY1" fmla="*/ 0 h 6858000"/>
                  <a:gd name="connsiteX2" fmla="*/ 0 w 12208298"/>
                  <a:gd name="connsiteY2" fmla="*/ 6858000 h 6858000"/>
                  <a:gd name="connsiteX3" fmla="*/ 532109 w 12208298"/>
                  <a:gd name="connsiteY3" fmla="*/ 6858000 h 6858000"/>
                  <a:gd name="connsiteX4" fmla="*/ 11495317 w 12208298"/>
                  <a:gd name="connsiteY4" fmla="*/ 6858000 h 6858000"/>
                  <a:gd name="connsiteX5" fmla="*/ 12208298 w 12208298"/>
                  <a:gd name="connsiteY5" fmla="*/ 6858000 h 6858000"/>
                  <a:gd name="connsiteX6" fmla="*/ 12208298 w 12208298"/>
                  <a:gd name="connsiteY6" fmla="*/ 3146781 h 6858000"/>
                  <a:gd name="connsiteX7" fmla="*/ 10353284 w 12208298"/>
                  <a:gd name="connsiteY7" fmla="*/ 1291767 h 6858000"/>
                  <a:gd name="connsiteX8" fmla="*/ 9866056 w 12208298"/>
                  <a:gd name="connsiteY8" fmla="*/ 1291767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08298" h="6858000">
                    <a:moveTo>
                      <a:pt x="8574289" y="0"/>
                    </a:moveTo>
                    <a:lnTo>
                      <a:pt x="0" y="0"/>
                    </a:lnTo>
                    <a:lnTo>
                      <a:pt x="0" y="6858000"/>
                    </a:lnTo>
                    <a:lnTo>
                      <a:pt x="532109" y="6858000"/>
                    </a:lnTo>
                    <a:lnTo>
                      <a:pt x="11495317" y="6858000"/>
                    </a:lnTo>
                    <a:lnTo>
                      <a:pt x="12208298" y="6858000"/>
                    </a:lnTo>
                    <a:lnTo>
                      <a:pt x="12208298" y="3146781"/>
                    </a:lnTo>
                    <a:lnTo>
                      <a:pt x="10353284" y="1291767"/>
                    </a:lnTo>
                    <a:lnTo>
                      <a:pt x="9866056" y="1291767"/>
                    </a:lnTo>
                    <a:close/>
                  </a:path>
                </a:pathLst>
              </a:custGeom>
              <a:solidFill>
                <a:schemeClr val="accent2">
                  <a:alpha val="7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B989C45D-BDFF-418F-BE79-03FF70015770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pattFill prst="wdDnDiag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7" name="Right Triangle 16">
                <a:extLst>
                  <a:ext uri="{FF2B5EF4-FFF2-40B4-BE49-F238E27FC236}">
                    <a16:creationId xmlns:a16="http://schemas.microsoft.com/office/drawing/2014/main" xmlns="" id="{8DCD5806-2A2F-4ABF-8057-245681C498E6}"/>
                  </a:ext>
                </a:extLst>
              </p:cNvPr>
              <p:cNvSpPr/>
              <p:nvPr/>
            </p:nvSpPr>
            <p:spPr>
              <a:xfrm rot="16200000" flipH="1" flipV="1">
                <a:off x="24625" y="-4746"/>
                <a:ext cx="2819399" cy="282889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:a16="http://schemas.microsoft.com/office/drawing/2014/main" xmlns="" id="{3A93038F-E9E4-4FFD-B3DF-28DB7C2C1490}"/>
                  </a:ext>
                </a:extLst>
              </p:cNvPr>
              <p:cNvSpPr/>
              <p:nvPr/>
            </p:nvSpPr>
            <p:spPr>
              <a:xfrm rot="16200000" flipH="1" flipV="1">
                <a:off x="4418" y="-4422"/>
                <a:ext cx="2627088" cy="2635933"/>
              </a:xfrm>
              <a:prstGeom prst="rtTriangle">
                <a:avLst/>
              </a:prstGeom>
              <a:pattFill prst="dkHorz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xmlns="" id="{5DEA1E02-BBD0-4AE3-AF22-433B90272178}"/>
                  </a:ext>
                </a:extLst>
              </p:cNvPr>
              <p:cNvSpPr/>
              <p:nvPr/>
            </p:nvSpPr>
            <p:spPr>
              <a:xfrm rot="16200000" flipH="1" flipV="1">
                <a:off x="-12263" y="-4034"/>
                <a:ext cx="2397087" cy="2405158"/>
              </a:xfrm>
              <a:prstGeom prst="rtTriangle">
                <a:avLst/>
              </a:prstGeom>
              <a:solidFill>
                <a:schemeClr val="accent2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0027A677-9ACB-4264-B148-4806678FB83F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9" name="Freeform: Shape 12">
              <a:extLst>
                <a:ext uri="{FF2B5EF4-FFF2-40B4-BE49-F238E27FC236}">
                  <a16:creationId xmlns:a16="http://schemas.microsoft.com/office/drawing/2014/main" xmlns="" id="{E3AAB79D-382D-4A95-965E-526B6A681DA7}"/>
                </a:ext>
              </a:extLst>
            </p:cNvPr>
            <p:cNvSpPr/>
            <p:nvPr/>
          </p:nvSpPr>
          <p:spPr>
            <a:xfrm rot="18900000" flipH="1">
              <a:off x="-1604709" y="1397837"/>
              <a:ext cx="3211378" cy="3211378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C0A22127-2B4A-4B15-B0A9-F019A30347A1}"/>
                </a:ext>
              </a:extLst>
            </p:cNvPr>
            <p:cNvSpPr/>
            <p:nvPr/>
          </p:nvSpPr>
          <p:spPr>
            <a:xfrm rot="18900000">
              <a:off x="-861777" y="-3756"/>
              <a:ext cx="2676646" cy="1356876"/>
            </a:xfrm>
            <a:custGeom>
              <a:avLst/>
              <a:gdLst>
                <a:gd name="connsiteX0" fmla="*/ 1319770 w 2676646"/>
                <a:gd name="connsiteY0" fmla="*/ 0 h 1356876"/>
                <a:gd name="connsiteX1" fmla="*/ 2676646 w 2676646"/>
                <a:gd name="connsiteY1" fmla="*/ 1356876 h 1356876"/>
                <a:gd name="connsiteX2" fmla="*/ 0 w 2676646"/>
                <a:gd name="connsiteY2" fmla="*/ 1356876 h 1356876"/>
                <a:gd name="connsiteX3" fmla="*/ 0 w 2676646"/>
                <a:gd name="connsiteY3" fmla="*/ 1319770 h 135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6646" h="1356876">
                  <a:moveTo>
                    <a:pt x="1319770" y="0"/>
                  </a:moveTo>
                  <a:lnTo>
                    <a:pt x="2676646" y="1356876"/>
                  </a:lnTo>
                  <a:lnTo>
                    <a:pt x="0" y="1356876"/>
                  </a:lnTo>
                  <a:lnTo>
                    <a:pt x="0" y="1319770"/>
                  </a:lnTo>
                  <a:close/>
                </a:path>
              </a:pathLst>
            </a:custGeom>
            <a:pattFill prst="wdUpDiag">
              <a:fgClr>
                <a:schemeClr val="accent2"/>
              </a:fgClr>
              <a:bgClr>
                <a:schemeClr val="accent1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xmlns="" id="{F04D9FDC-1B67-4254-9535-CD32E81F0C3E}"/>
                </a:ext>
              </a:extLst>
            </p:cNvPr>
            <p:cNvSpPr/>
            <p:nvPr/>
          </p:nvSpPr>
          <p:spPr>
            <a:xfrm rot="13500000">
              <a:off x="-1226102" y="1737462"/>
              <a:ext cx="2416016" cy="2416016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0A86C4EA-4CF8-4531-845D-4FCB1E2F7422}"/>
                </a:ext>
              </a:extLst>
            </p:cNvPr>
            <p:cNvGrpSpPr/>
            <p:nvPr/>
          </p:nvGrpSpPr>
          <p:grpSpPr>
            <a:xfrm>
              <a:off x="-760406" y="4672937"/>
              <a:ext cx="1520812" cy="1520812"/>
              <a:chOff x="-1604709" y="3012880"/>
              <a:chExt cx="3211378" cy="3211378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1101B195-C112-4D20-8D19-4D22479B150D}"/>
                  </a:ext>
                </a:extLst>
              </p:cNvPr>
              <p:cNvSpPr/>
              <p:nvPr/>
            </p:nvSpPr>
            <p:spPr>
              <a:xfrm rot="18900000" flipH="1">
                <a:off x="-1604709" y="3012880"/>
                <a:ext cx="3211378" cy="3211378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" name="Freeform: Shape 12">
                <a:extLst>
                  <a:ext uri="{FF2B5EF4-FFF2-40B4-BE49-F238E27FC236}">
                    <a16:creationId xmlns:a16="http://schemas.microsoft.com/office/drawing/2014/main" xmlns="" id="{CA755F1F-9955-4CBB-8F34-F7801CA44CE7}"/>
                  </a:ext>
                </a:extLst>
              </p:cNvPr>
              <p:cNvSpPr/>
              <p:nvPr/>
            </p:nvSpPr>
            <p:spPr>
              <a:xfrm rot="13500000">
                <a:off x="-1226102" y="3352505"/>
                <a:ext cx="2416016" cy="2416016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wdDn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597736-C478-4C26-9BAF-205FE31E977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61488" y="2395728"/>
            <a:ext cx="7077456" cy="1243584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6600" b="1" dirty="0">
                <a:solidFill>
                  <a:schemeClr val="accent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3D2DEF0-A0B0-4CFE-B67D-A9D75E236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1488" y="3721608"/>
            <a:ext cx="7077456" cy="86868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GB" sz="1800" spc="3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3695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xmlns="" id="{FE796BFF-6E5F-4DE7-B193-F501FC094D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3365" y="1517715"/>
            <a:ext cx="5184437" cy="4659248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xmlns="" id="{78622754-CA4D-4C27-A37F-B26E7B4C9C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4163" y="1517715"/>
            <a:ext cx="5184437" cy="465924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95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ategor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xmlns="" id="{6D00E6B4-1CBE-404E-B943-5F1832320C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8212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xmlns="" id="{7CD59BFD-62BE-4E33-92A5-B84A2A9A8D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22230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xmlns="" id="{60DC5978-55B8-421D-91B4-29F8210A7B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66248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xmlns="" id="{BE3FB8C3-2C7E-4C59-8BD5-53FA2772DB5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10266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xmlns="" id="{FD8FA9DA-C36B-4889-B88F-28B5829E53E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954283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Text Placeholder 22">
            <a:extLst>
              <a:ext uri="{FF2B5EF4-FFF2-40B4-BE49-F238E27FC236}">
                <a16:creationId xmlns:a16="http://schemas.microsoft.com/office/drawing/2014/main" xmlns="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9894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xmlns="" id="{05F72315-51A9-431C-B80A-45E4FB1D6BD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63912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xmlns="" id="{883D1F0C-34F1-46E1-B178-E4AB82B146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207930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22">
            <a:extLst>
              <a:ext uri="{FF2B5EF4-FFF2-40B4-BE49-F238E27FC236}">
                <a16:creationId xmlns:a16="http://schemas.microsoft.com/office/drawing/2014/main" xmlns="" id="{7202A849-DF14-40E7-B38D-1185F72603E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451948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22">
            <a:extLst>
              <a:ext uri="{FF2B5EF4-FFF2-40B4-BE49-F238E27FC236}">
                <a16:creationId xmlns:a16="http://schemas.microsoft.com/office/drawing/2014/main" xmlns="" id="{CCFC1ADF-AC11-4CCD-AC2D-478B6FFEA5E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695965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2B4CB326-DA0E-488E-B236-7017E8438FBB}"/>
              </a:ext>
            </a:extLst>
          </p:cNvPr>
          <p:cNvCxnSpPr/>
          <p:nvPr userDrawn="1"/>
        </p:nvCxnSpPr>
        <p:spPr>
          <a:xfrm>
            <a:off x="1242354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9366B533-7212-4A36-9CE2-D6302E721F8F}"/>
              </a:ext>
            </a:extLst>
          </p:cNvPr>
          <p:cNvCxnSpPr/>
          <p:nvPr userDrawn="1"/>
        </p:nvCxnSpPr>
        <p:spPr>
          <a:xfrm>
            <a:off x="3486372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AD7474CD-E230-4E14-8274-5E20F673F401}"/>
              </a:ext>
            </a:extLst>
          </p:cNvPr>
          <p:cNvCxnSpPr/>
          <p:nvPr userDrawn="1"/>
        </p:nvCxnSpPr>
        <p:spPr>
          <a:xfrm>
            <a:off x="5730390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6BF71FCE-6F39-4D2F-82BE-7D9F1D2ED59F}"/>
              </a:ext>
            </a:extLst>
          </p:cNvPr>
          <p:cNvCxnSpPr/>
          <p:nvPr userDrawn="1"/>
        </p:nvCxnSpPr>
        <p:spPr>
          <a:xfrm>
            <a:off x="7974408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AE97AC7A-17D9-4F42-9DD0-94FE4FC6BF19}"/>
              </a:ext>
            </a:extLst>
          </p:cNvPr>
          <p:cNvCxnSpPr/>
          <p:nvPr userDrawn="1"/>
        </p:nvCxnSpPr>
        <p:spPr>
          <a:xfrm>
            <a:off x="10218425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626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3 Sec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:a16="http://schemas.microsoft.com/office/drawing/2014/main" xmlns="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36" name="Text Placeholder 22">
            <a:extLst>
              <a:ext uri="{FF2B5EF4-FFF2-40B4-BE49-F238E27FC236}">
                <a16:creationId xmlns:a16="http://schemas.microsoft.com/office/drawing/2014/main" xmlns="" id="{642D3CE0-C3B4-4F3F-A650-AB452B3AD4B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44169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Text Placeholder 22">
            <a:extLst>
              <a:ext uri="{FF2B5EF4-FFF2-40B4-BE49-F238E27FC236}">
                <a16:creationId xmlns:a16="http://schemas.microsoft.com/office/drawing/2014/main" xmlns="" id="{DBED2BB0-CDAD-40EE-8B35-C66DF45EE29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4624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4745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:a16="http://schemas.microsoft.com/office/drawing/2014/main" xmlns="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94020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486826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xmlns="" id="{30B3A574-7940-4E35-857E-5CA35A5910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10087" y="1444649"/>
            <a:ext cx="7548513" cy="4579079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xmlns="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0650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xmlns="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xmlns="" id="{A015C605-1D30-48BC-A0D6-3B11AF56C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290" y="1444649"/>
            <a:ext cx="7694310" cy="4579079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2989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4494CD2-CCDD-0248-96F8-741002C44255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9">
            <a:extLst>
              <a:ext uri="{FF2B5EF4-FFF2-40B4-BE49-F238E27FC236}">
                <a16:creationId xmlns:a16="http://schemas.microsoft.com/office/drawing/2014/main" xmlns="" id="{07077B00-C1EE-7241-B441-7814F92A7EDF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0" name="Freeform: Shape 17">
            <a:extLst>
              <a:ext uri="{FF2B5EF4-FFF2-40B4-BE49-F238E27FC236}">
                <a16:creationId xmlns:a16="http://schemas.microsoft.com/office/drawing/2014/main" xmlns="" id="{3A1AEBC4-637E-F64C-9192-69AC4BB26D0C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1" name="Freeform: Shape 11">
            <a:extLst>
              <a:ext uri="{FF2B5EF4-FFF2-40B4-BE49-F238E27FC236}">
                <a16:creationId xmlns:a16="http://schemas.microsoft.com/office/drawing/2014/main" xmlns="" id="{669A7039-C54C-8E46-9A8B-DDB2547D989C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Freeform: Shape 7">
            <a:extLst>
              <a:ext uri="{FF2B5EF4-FFF2-40B4-BE49-F238E27FC236}">
                <a16:creationId xmlns:a16="http://schemas.microsoft.com/office/drawing/2014/main" xmlns="" id="{4F173B32-87BB-9A40-8C91-4C1EED2B7ABF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AC87F4E-12B5-1B42-AFD2-4DB39B7645C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25" name="Freeform: Shape 15">
              <a:extLst>
                <a:ext uri="{FF2B5EF4-FFF2-40B4-BE49-F238E27FC236}">
                  <a16:creationId xmlns:a16="http://schemas.microsoft.com/office/drawing/2014/main" xmlns="" id="{03DD8765-59DF-A045-ADB5-E39FAEE153A0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6" name="Freeform: Shape 16">
              <a:extLst>
                <a:ext uri="{FF2B5EF4-FFF2-40B4-BE49-F238E27FC236}">
                  <a16:creationId xmlns:a16="http://schemas.microsoft.com/office/drawing/2014/main" xmlns="" id="{B34B796C-A407-7B4D-B4F0-E58A44FE8DB4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0" name="Freeform: Shape 23">
            <a:extLst>
              <a:ext uri="{FF2B5EF4-FFF2-40B4-BE49-F238E27FC236}">
                <a16:creationId xmlns:a16="http://schemas.microsoft.com/office/drawing/2014/main" xmlns="" id="{CBE3FDC9-67CB-FA42-B127-A36BFF4678BB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Slide Number Placeholder 4">
            <a:extLst>
              <a:ext uri="{FF2B5EF4-FFF2-40B4-BE49-F238E27FC236}">
                <a16:creationId xmlns:a16="http://schemas.microsoft.com/office/drawing/2014/main" xmlns="" id="{1E902BFF-CA8F-D745-A819-A7BB38B30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72304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EA7FF9D7-8545-4547-AC77-A0421EEB9B99}"/>
              </a:ext>
            </a:extLst>
          </p:cNvPr>
          <p:cNvGrpSpPr/>
          <p:nvPr userDrawn="1"/>
        </p:nvGrpSpPr>
        <p:grpSpPr>
          <a:xfrm>
            <a:off x="0" y="0"/>
            <a:ext cx="6881966" cy="6858876"/>
            <a:chOff x="-5321" y="1096"/>
            <a:chExt cx="5924073" cy="5904197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xmlns="" id="{8DCD5806-2A2F-4ABF-8057-245681C498E6}"/>
                </a:ext>
              </a:extLst>
            </p:cNvPr>
            <p:cNvSpPr/>
            <p:nvPr userDrawn="1"/>
          </p:nvSpPr>
          <p:spPr>
            <a:xfrm rot="16200000" flipH="1" flipV="1">
              <a:off x="4618" y="-8842"/>
              <a:ext cx="5904196" cy="5924073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Right Triangle 17">
              <a:extLst>
                <a:ext uri="{FF2B5EF4-FFF2-40B4-BE49-F238E27FC236}">
                  <a16:creationId xmlns:a16="http://schemas.microsoft.com/office/drawing/2014/main" xmlns="" id="{3A93038F-E9E4-4FFD-B3DF-28DB7C2C1490}"/>
                </a:ext>
              </a:extLst>
            </p:cNvPr>
            <p:cNvSpPr/>
            <p:nvPr userDrawn="1"/>
          </p:nvSpPr>
          <p:spPr>
            <a:xfrm rot="16200000" flipH="1" flipV="1">
              <a:off x="3941" y="-8164"/>
              <a:ext cx="5501471" cy="5519993"/>
            </a:xfrm>
            <a:prstGeom prst="rtTriangle">
              <a:avLst/>
            </a:prstGeom>
            <a:pattFill prst="dkHorz">
              <a:fgClr>
                <a:schemeClr val="accent1"/>
              </a:fgClr>
              <a:bgClr>
                <a:schemeClr val="accent2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xmlns="" id="{5DEA1E02-BBD0-4AE3-AF22-433B90272178}"/>
                </a:ext>
              </a:extLst>
            </p:cNvPr>
            <p:cNvSpPr/>
            <p:nvPr userDrawn="1"/>
          </p:nvSpPr>
          <p:spPr>
            <a:xfrm rot="16200000" flipH="1" flipV="1">
              <a:off x="3131" y="-7355"/>
              <a:ext cx="5019818" cy="5036720"/>
            </a:xfrm>
            <a:prstGeom prst="rtTriangl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5217242" y="2807208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36386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360242" y="3429000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C024DCDB-C6BF-455E-AAB8-EAF9DAB302A1}"/>
              </a:ext>
            </a:extLst>
          </p:cNvPr>
          <p:cNvSpPr/>
          <p:nvPr userDrawn="1"/>
        </p:nvSpPr>
        <p:spPr>
          <a:xfrm rot="13500000">
            <a:off x="-729899" y="-1215856"/>
            <a:ext cx="6043521" cy="8427077"/>
          </a:xfrm>
          <a:custGeom>
            <a:avLst/>
            <a:gdLst>
              <a:gd name="connsiteX0" fmla="*/ 6043521 w 6043521"/>
              <a:gd name="connsiteY0" fmla="*/ 4267535 h 8427077"/>
              <a:gd name="connsiteX1" fmla="*/ 1883979 w 6043521"/>
              <a:gd name="connsiteY1" fmla="*/ 8427077 h 8427077"/>
              <a:gd name="connsiteX2" fmla="*/ 0 w 6043521"/>
              <a:gd name="connsiteY2" fmla="*/ 8427077 h 8427077"/>
              <a:gd name="connsiteX3" fmla="*/ 0 w 6043521"/>
              <a:gd name="connsiteY3" fmla="*/ 1775986 h 8427077"/>
              <a:gd name="connsiteX4" fmla="*/ 1775985 w 6043521"/>
              <a:gd name="connsiteY4" fmla="*/ 0 h 842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8427077">
                <a:moveTo>
                  <a:pt x="6043521" y="4267535"/>
                </a:moveTo>
                <a:lnTo>
                  <a:pt x="1883979" y="8427077"/>
                </a:lnTo>
                <a:lnTo>
                  <a:pt x="0" y="8427077"/>
                </a:lnTo>
                <a:lnTo>
                  <a:pt x="0" y="1775986"/>
                </a:lnTo>
                <a:lnTo>
                  <a:pt x="1775985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xmlns="" id="{26AFB47A-5D51-4F9C-B01B-977CE5E3C093}"/>
              </a:ext>
            </a:extLst>
          </p:cNvPr>
          <p:cNvSpPr/>
          <p:nvPr userDrawn="1"/>
        </p:nvSpPr>
        <p:spPr>
          <a:xfrm rot="13500000">
            <a:off x="-1145231" y="-2123853"/>
            <a:ext cx="6043521" cy="9008880"/>
          </a:xfrm>
          <a:custGeom>
            <a:avLst/>
            <a:gdLst>
              <a:gd name="connsiteX0" fmla="*/ 6043521 w 6043521"/>
              <a:gd name="connsiteY0" fmla="*/ 4849338 h 9008880"/>
              <a:gd name="connsiteX1" fmla="*/ 1883979 w 6043521"/>
              <a:gd name="connsiteY1" fmla="*/ 9008880 h 9008880"/>
              <a:gd name="connsiteX2" fmla="*/ 0 w 6043521"/>
              <a:gd name="connsiteY2" fmla="*/ 9008880 h 9008880"/>
              <a:gd name="connsiteX3" fmla="*/ 0 w 6043521"/>
              <a:gd name="connsiteY3" fmla="*/ 1194182 h 9008880"/>
              <a:gd name="connsiteX4" fmla="*/ 1194182 w 6043521"/>
              <a:gd name="connsiteY4" fmla="*/ 0 h 900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9008880">
                <a:moveTo>
                  <a:pt x="6043521" y="4849338"/>
                </a:moveTo>
                <a:lnTo>
                  <a:pt x="1883979" y="9008880"/>
                </a:lnTo>
                <a:lnTo>
                  <a:pt x="0" y="9008880"/>
                </a:lnTo>
                <a:lnTo>
                  <a:pt x="0" y="1194182"/>
                </a:lnTo>
                <a:lnTo>
                  <a:pt x="1194182" y="0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6997A4FF-7390-4173-8ACD-6CF7145AACEC}"/>
              </a:ext>
            </a:extLst>
          </p:cNvPr>
          <p:cNvSpPr/>
          <p:nvPr userDrawn="1"/>
        </p:nvSpPr>
        <p:spPr>
          <a:xfrm rot="18900000" flipH="1">
            <a:off x="-2681153" y="-465959"/>
            <a:ext cx="8639119" cy="5739762"/>
          </a:xfrm>
          <a:custGeom>
            <a:avLst/>
            <a:gdLst>
              <a:gd name="connsiteX0" fmla="*/ 3789781 w 8639119"/>
              <a:gd name="connsiteY0" fmla="*/ 0 h 5739762"/>
              <a:gd name="connsiteX1" fmla="*/ 0 w 8639119"/>
              <a:gd name="connsiteY1" fmla="*/ 3789782 h 5739762"/>
              <a:gd name="connsiteX2" fmla="*/ 0 w 8639119"/>
              <a:gd name="connsiteY2" fmla="*/ 5739761 h 5739762"/>
              <a:gd name="connsiteX3" fmla="*/ 7748695 w 8639119"/>
              <a:gd name="connsiteY3" fmla="*/ 5739762 h 5739762"/>
              <a:gd name="connsiteX4" fmla="*/ 8639119 w 8639119"/>
              <a:gd name="connsiteY4" fmla="*/ 4849338 h 573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9119" h="5739762">
                <a:moveTo>
                  <a:pt x="3789781" y="0"/>
                </a:moveTo>
                <a:lnTo>
                  <a:pt x="0" y="3789782"/>
                </a:lnTo>
                <a:lnTo>
                  <a:pt x="0" y="5739761"/>
                </a:lnTo>
                <a:lnTo>
                  <a:pt x="7748695" y="5739762"/>
                </a:lnTo>
                <a:lnTo>
                  <a:pt x="8639119" y="4849338"/>
                </a:lnTo>
                <a:close/>
              </a:path>
            </a:pathLst>
          </a:custGeom>
          <a:solidFill>
            <a:schemeClr val="accent1">
              <a:lumMod val="50000"/>
              <a:alpha val="5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1851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2838D16-809E-4EB1-8C0C-0E63D81391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C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01FEB333-94B4-4E53-9019-D584810903BB}"/>
              </a:ext>
            </a:extLst>
          </p:cNvPr>
          <p:cNvSpPr/>
          <p:nvPr userDrawn="1"/>
        </p:nvSpPr>
        <p:spPr>
          <a:xfrm>
            <a:off x="0" y="0"/>
            <a:ext cx="12192000" cy="6862745"/>
          </a:xfrm>
          <a:custGeom>
            <a:avLst/>
            <a:gdLst>
              <a:gd name="connsiteX0" fmla="*/ 0 w 12192000"/>
              <a:gd name="connsiteY0" fmla="*/ 0 h 6849743"/>
              <a:gd name="connsiteX1" fmla="*/ 7554712 w 12192000"/>
              <a:gd name="connsiteY1" fmla="*/ 0 h 6849743"/>
              <a:gd name="connsiteX2" fmla="*/ 10266645 w 12192000"/>
              <a:gd name="connsiteY2" fmla="*/ 2711934 h 6849743"/>
              <a:gd name="connsiteX3" fmla="*/ 11289529 w 12192000"/>
              <a:gd name="connsiteY3" fmla="*/ 2711934 h 6849743"/>
              <a:gd name="connsiteX4" fmla="*/ 12191999 w 12192000"/>
              <a:gd name="connsiteY4" fmla="*/ 3614404 h 6849743"/>
              <a:gd name="connsiteX5" fmla="*/ 12192000 w 12192000"/>
              <a:gd name="connsiteY5" fmla="*/ 6849743 h 6849743"/>
              <a:gd name="connsiteX6" fmla="*/ 0 w 12192000"/>
              <a:gd name="connsiteY6" fmla="*/ 6849743 h 6849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49743">
                <a:moveTo>
                  <a:pt x="0" y="0"/>
                </a:moveTo>
                <a:lnTo>
                  <a:pt x="7554712" y="0"/>
                </a:lnTo>
                <a:lnTo>
                  <a:pt x="10266645" y="2711934"/>
                </a:lnTo>
                <a:lnTo>
                  <a:pt x="11289529" y="2711934"/>
                </a:lnTo>
                <a:lnTo>
                  <a:pt x="12191999" y="3614404"/>
                </a:lnTo>
                <a:lnTo>
                  <a:pt x="12192000" y="6849743"/>
                </a:lnTo>
                <a:lnTo>
                  <a:pt x="0" y="6849743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A59B9489-0CD9-4DB7-AC82-6E7867F91403}"/>
              </a:ext>
            </a:extLst>
          </p:cNvPr>
          <p:cNvSpPr/>
          <p:nvPr userDrawn="1"/>
        </p:nvSpPr>
        <p:spPr>
          <a:xfrm rot="16200000" flipV="1">
            <a:off x="2626805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xmlns="" id="{A55D1C76-C591-4FA5-9780-87AB6B37C0FA}"/>
              </a:ext>
            </a:extLst>
          </p:cNvPr>
          <p:cNvSpPr/>
          <p:nvPr userDrawn="1"/>
        </p:nvSpPr>
        <p:spPr>
          <a:xfrm rot="5400000" flipV="1">
            <a:off x="5851010" y="-10649"/>
            <a:ext cx="6326154" cy="6347453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A7DC1D12-670F-4235-8791-FA8C2B330871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859569CF-FDAC-47C4-A0F5-296F7117C398}"/>
              </a:ext>
            </a:extLst>
          </p:cNvPr>
          <p:cNvSpPr/>
          <p:nvPr userDrawn="1"/>
        </p:nvSpPr>
        <p:spPr>
          <a:xfrm rot="2700000">
            <a:off x="9668984" y="1404392"/>
            <a:ext cx="4406148" cy="5299239"/>
          </a:xfrm>
          <a:custGeom>
            <a:avLst/>
            <a:gdLst>
              <a:gd name="connsiteX0" fmla="*/ 0 w 4406148"/>
              <a:gd name="connsiteY0" fmla="*/ 0 h 5299239"/>
              <a:gd name="connsiteX1" fmla="*/ 4406148 w 4406148"/>
              <a:gd name="connsiteY1" fmla="*/ 4406147 h 5299239"/>
              <a:gd name="connsiteX2" fmla="*/ 3513056 w 4406148"/>
              <a:gd name="connsiteY2" fmla="*/ 5299239 h 5299239"/>
              <a:gd name="connsiteX3" fmla="*/ 1 w 4406148"/>
              <a:gd name="connsiteY3" fmla="*/ 5299239 h 5299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6148" h="5299239">
                <a:moveTo>
                  <a:pt x="0" y="0"/>
                </a:moveTo>
                <a:lnTo>
                  <a:pt x="4406148" y="4406147"/>
                </a:lnTo>
                <a:lnTo>
                  <a:pt x="3513056" y="5299239"/>
                </a:lnTo>
                <a:lnTo>
                  <a:pt x="1" y="529923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D68D0C72-2B2C-4C85-A091-157853C71784}"/>
              </a:ext>
            </a:extLst>
          </p:cNvPr>
          <p:cNvSpPr/>
          <p:nvPr userDrawn="1"/>
        </p:nvSpPr>
        <p:spPr>
          <a:xfrm rot="8100000" flipH="1">
            <a:off x="9583575" y="1088097"/>
            <a:ext cx="5072180" cy="4843502"/>
          </a:xfrm>
          <a:custGeom>
            <a:avLst/>
            <a:gdLst>
              <a:gd name="connsiteX0" fmla="*/ 5072180 w 5072180"/>
              <a:gd name="connsiteY0" fmla="*/ 4843501 h 4843502"/>
              <a:gd name="connsiteX1" fmla="*/ 228679 w 5072180"/>
              <a:gd name="connsiteY1" fmla="*/ 0 h 4843502"/>
              <a:gd name="connsiteX2" fmla="*/ 1 w 5072180"/>
              <a:gd name="connsiteY2" fmla="*/ 228678 h 4843502"/>
              <a:gd name="connsiteX3" fmla="*/ 0 w 5072180"/>
              <a:gd name="connsiteY3" fmla="*/ 4843502 h 484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2180" h="4843502">
                <a:moveTo>
                  <a:pt x="5072180" y="4843501"/>
                </a:moveTo>
                <a:lnTo>
                  <a:pt x="228679" y="0"/>
                </a:lnTo>
                <a:lnTo>
                  <a:pt x="1" y="228678"/>
                </a:lnTo>
                <a:lnTo>
                  <a:pt x="0" y="4843502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8E25334A-5FE3-4DDA-8D32-4796CCFCAA74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18818DF1-D7FD-4C0F-875D-7A07E8F75C06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8F9BB384-9E14-4CEA-82C1-21837229D3EF}"/>
              </a:ext>
            </a:extLst>
          </p:cNvPr>
          <p:cNvGrpSpPr/>
          <p:nvPr userDrawn="1"/>
        </p:nvGrpSpPr>
        <p:grpSpPr>
          <a:xfrm rot="16200000">
            <a:off x="431651" y="-917359"/>
            <a:ext cx="1532001" cy="1826463"/>
            <a:chOff x="10800164" y="7142066"/>
            <a:chExt cx="2775293" cy="3308724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0862A81A-959D-4EAB-90ED-DB20759BB397}"/>
                </a:ext>
              </a:extLst>
            </p:cNvPr>
            <p:cNvSpPr/>
            <p:nvPr/>
          </p:nvSpPr>
          <p:spPr>
            <a:xfrm rot="2700000">
              <a:off x="10800164" y="7675497"/>
              <a:ext cx="2775293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AAB9E28C-9422-42BD-AECE-29B44B5D63E2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2772239B-C46D-4458-BB4B-DDB12FAB0172}"/>
              </a:ext>
            </a:extLst>
          </p:cNvPr>
          <p:cNvGrpSpPr/>
          <p:nvPr userDrawn="1"/>
        </p:nvGrpSpPr>
        <p:grpSpPr>
          <a:xfrm rot="16200000">
            <a:off x="1992859" y="-497210"/>
            <a:ext cx="818398" cy="986162"/>
            <a:chOff x="10945855" y="7317026"/>
            <a:chExt cx="2483924" cy="2993104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C8A2A1A-1FB9-4CA1-B74E-B293187E51AA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DF2B18BA-6B43-40FA-A23B-D894D6AB468B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/>
              <a:t>Click to edit Master text styles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xmlns="" id="{0F332671-6296-47C8-BF26-B2D962F5D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7772A652-7229-2B42-B87B-298C31D6F0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</p:spTree>
    <p:extLst>
      <p:ext uri="{BB962C8B-B14F-4D97-AF65-F5344CB8AC3E}">
        <p14:creationId xmlns:p14="http://schemas.microsoft.com/office/powerpoint/2010/main" val="167519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lt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xmlns="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E9318B2B-E019-4078-9EF0-C9D6281AE31B}"/>
              </a:ext>
            </a:extLst>
          </p:cNvPr>
          <p:cNvGrpSpPr/>
          <p:nvPr userDrawn="1"/>
        </p:nvGrpSpPr>
        <p:grpSpPr>
          <a:xfrm>
            <a:off x="9776075" y="2057401"/>
            <a:ext cx="4413559" cy="3934444"/>
            <a:chOff x="9222437" y="1088097"/>
            <a:chExt cx="5433318" cy="484350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D3E625C0-9656-421F-861F-67C8F93362ED}"/>
                </a:ext>
              </a:extLst>
            </p:cNvPr>
            <p:cNvSpPr/>
            <p:nvPr/>
          </p:nvSpPr>
          <p:spPr>
            <a:xfrm rot="2700000">
              <a:off x="9668983" y="1078460"/>
              <a:ext cx="4406148" cy="5299239"/>
            </a:xfrm>
            <a:custGeom>
              <a:avLst/>
              <a:gdLst>
                <a:gd name="connsiteX0" fmla="*/ 0 w 4406148"/>
                <a:gd name="connsiteY0" fmla="*/ 0 h 5299239"/>
                <a:gd name="connsiteX1" fmla="*/ 4406148 w 4406148"/>
                <a:gd name="connsiteY1" fmla="*/ 4406147 h 5299239"/>
                <a:gd name="connsiteX2" fmla="*/ 3513056 w 4406148"/>
                <a:gd name="connsiteY2" fmla="*/ 5299239 h 5299239"/>
                <a:gd name="connsiteX3" fmla="*/ 1 w 4406148"/>
                <a:gd name="connsiteY3" fmla="*/ 5299239 h 5299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6148" h="5299239">
                  <a:moveTo>
                    <a:pt x="0" y="0"/>
                  </a:moveTo>
                  <a:lnTo>
                    <a:pt x="4406148" y="4406147"/>
                  </a:lnTo>
                  <a:lnTo>
                    <a:pt x="3513056" y="5299239"/>
                  </a:lnTo>
                  <a:lnTo>
                    <a:pt x="1" y="529923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49F8E490-C6E3-4D00-866F-CD85DD88996E}"/>
                </a:ext>
              </a:extLst>
            </p:cNvPr>
            <p:cNvSpPr/>
            <p:nvPr/>
          </p:nvSpPr>
          <p:spPr>
            <a:xfrm rot="8100000" flipH="1">
              <a:off x="9583575" y="1088097"/>
              <a:ext cx="5072180" cy="4843502"/>
            </a:xfrm>
            <a:custGeom>
              <a:avLst/>
              <a:gdLst>
                <a:gd name="connsiteX0" fmla="*/ 5072180 w 5072180"/>
                <a:gd name="connsiteY0" fmla="*/ 4843501 h 4843502"/>
                <a:gd name="connsiteX1" fmla="*/ 228679 w 5072180"/>
                <a:gd name="connsiteY1" fmla="*/ 0 h 4843502"/>
                <a:gd name="connsiteX2" fmla="*/ 1 w 5072180"/>
                <a:gd name="connsiteY2" fmla="*/ 228678 h 4843502"/>
                <a:gd name="connsiteX3" fmla="*/ 0 w 5072180"/>
                <a:gd name="connsiteY3" fmla="*/ 4843502 h 4843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72180" h="4843502">
                  <a:moveTo>
                    <a:pt x="5072180" y="4843501"/>
                  </a:moveTo>
                  <a:lnTo>
                    <a:pt x="228679" y="0"/>
                  </a:lnTo>
                  <a:lnTo>
                    <a:pt x="1" y="228678"/>
                  </a:lnTo>
                  <a:lnTo>
                    <a:pt x="0" y="4843502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EE8F5B31-1523-46AE-9455-C33DFC1BDDE0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5D17048F-C2E1-4775-BC32-50BD6219F89D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EAB002AA-4848-49C8-A834-036F860C79A3}"/>
              </a:ext>
            </a:extLst>
          </p:cNvPr>
          <p:cNvGrpSpPr/>
          <p:nvPr userDrawn="1"/>
        </p:nvGrpSpPr>
        <p:grpSpPr>
          <a:xfrm rot="16200000" flipH="1">
            <a:off x="9913705" y="6257994"/>
            <a:ext cx="1052473" cy="1209445"/>
            <a:chOff x="10800165" y="7142066"/>
            <a:chExt cx="2775293" cy="3189215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14B187A8-7F8D-469D-A03B-4F835A5746DE}"/>
                </a:ext>
              </a:extLst>
            </p:cNvPr>
            <p:cNvSpPr/>
            <p:nvPr/>
          </p:nvSpPr>
          <p:spPr>
            <a:xfrm rot="2700000">
              <a:off x="10800166" y="7555988"/>
              <a:ext cx="2775292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03D871D1-A11A-48FB-82A8-8D61AB5CB85C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/>
              <a:t>Click to edit Master text styles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xmlns="" id="{6F73F836-940E-4B65-A29C-D0869263C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147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xmlns="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CB4C115-EFF9-405C-98BE-F4077B9730D0}"/>
              </a:ext>
            </a:extLst>
          </p:cNvPr>
          <p:cNvSpPr/>
          <p:nvPr userDrawn="1"/>
        </p:nvSpPr>
        <p:spPr>
          <a:xfrm>
            <a:off x="533399" y="914400"/>
            <a:ext cx="1944914" cy="1944914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C9A300DD-BB54-44ED-A7E4-01CD41EC930F}"/>
              </a:ext>
            </a:extLst>
          </p:cNvPr>
          <p:cNvSpPr txBox="1">
            <a:spLocks/>
          </p:cNvSpPr>
          <p:nvPr userDrawn="1"/>
        </p:nvSpPr>
        <p:spPr>
          <a:xfrm>
            <a:off x="956993" y="923305"/>
            <a:ext cx="1005115" cy="28593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3600" b="0" i="0" kern="120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8400" noProof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“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399" y="3200400"/>
            <a:ext cx="7551057" cy="285931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defRPr lang="en-GB" sz="3200" b="0" i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Quote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xmlns="" id="{A4E6C1FF-5925-42B3-B7F9-0A0031BD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53169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3" name="Text Placeholder 22">
            <a:extLst>
              <a:ext uri="{FF2B5EF4-FFF2-40B4-BE49-F238E27FC236}">
                <a16:creationId xmlns:a16="http://schemas.microsoft.com/office/drawing/2014/main" xmlns="" id="{03618670-D1E4-466C-BDB5-FC890AC31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500" y="1625385"/>
            <a:ext cx="6718300" cy="409324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2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4574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7370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7E0C167E-2626-40DB-AACF-D02543E29B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9700" y="1749570"/>
            <a:ext cx="9372600" cy="33588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474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xmlns="" id="{0103A49C-32FF-49E6-86F3-FC2E19517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65" y="1825625"/>
            <a:ext cx="11215235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6708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xmlns="" id="{7FA80A70-18DE-4DB9-9982-BA75BE54C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681163"/>
            <a:ext cx="5157787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xmlns="" id="{2801C0EF-C078-44B0-AD01-4850E9A65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0812" y="1681163"/>
            <a:ext cx="5157788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xmlns="" id="{7C9DED91-45F6-4308-A085-1EFACA646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4500" y="2505075"/>
            <a:ext cx="5157787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8" name="Content Placeholder 5">
            <a:extLst>
              <a:ext uri="{FF2B5EF4-FFF2-40B4-BE49-F238E27FC236}">
                <a16:creationId xmlns:a16="http://schemas.microsoft.com/office/drawing/2014/main" xmlns="" id="{0574B5E7-B666-439B-9278-67BE1EA6EB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75412" y="2505075"/>
            <a:ext cx="5183188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916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61B0E15-6FC5-434E-8780-B186D9DB0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0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9C7B128-34F3-405C-B601-8BAFDB434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82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F5A7754-E8C7-438B-922D-9027C6CF5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2500" y="6356350"/>
            <a:ext cx="66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3D6C4-4840-40CC-AC84-17E24B3B7B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CDDDB7D-9189-9548-A2B9-81DC62C3C1A3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xmlns="" id="{096D8877-6B4A-4540-8927-767DD7401718}"/>
              </a:ext>
            </a:extLst>
          </p:cNvPr>
          <p:cNvSpPr/>
          <p:nvPr userDrawn="1"/>
        </p:nvSpPr>
        <p:spPr>
          <a:xfrm>
            <a:off x="0" y="1"/>
            <a:ext cx="12192001" cy="6857999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17">
            <a:extLst>
              <a:ext uri="{FF2B5EF4-FFF2-40B4-BE49-F238E27FC236}">
                <a16:creationId xmlns:a16="http://schemas.microsoft.com/office/drawing/2014/main" xmlns="" id="{5AF2E123-FE0F-8541-8E36-5030C450AA7E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9" name="Freeform: Shape 11">
            <a:extLst>
              <a:ext uri="{FF2B5EF4-FFF2-40B4-BE49-F238E27FC236}">
                <a16:creationId xmlns:a16="http://schemas.microsoft.com/office/drawing/2014/main" xmlns="" id="{E5519D99-3B68-924A-9CD0-14B911711CA8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7">
            <a:extLst>
              <a:ext uri="{FF2B5EF4-FFF2-40B4-BE49-F238E27FC236}">
                <a16:creationId xmlns:a16="http://schemas.microsoft.com/office/drawing/2014/main" xmlns="" id="{A09E21A9-FBEF-144C-A152-FE484F3C55C1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70C7F2CB-A8CE-1545-A08D-93592C4BAEEA}"/>
              </a:ext>
            </a:extLst>
          </p:cNvPr>
          <p:cNvSpPr txBox="1">
            <a:spLocks/>
          </p:cNvSpPr>
          <p:nvPr userDrawn="1"/>
        </p:nvSpPr>
        <p:spPr>
          <a:xfrm>
            <a:off x="444500" y="542925"/>
            <a:ext cx="11214100" cy="5355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spc="-70" baseline="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US" noProof="0" dirty="0">
                <a:latin typeface="+mj-lt"/>
              </a:rPr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7068FCE4-1B47-3C4B-B091-013120A97D0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3" name="Freeform: Shape 15">
              <a:extLst>
                <a:ext uri="{FF2B5EF4-FFF2-40B4-BE49-F238E27FC236}">
                  <a16:creationId xmlns:a16="http://schemas.microsoft.com/office/drawing/2014/main" xmlns="" id="{FEC3FDE7-F27E-5E4E-8752-287CAB7792D4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" name="Freeform: Shape 16">
              <a:extLst>
                <a:ext uri="{FF2B5EF4-FFF2-40B4-BE49-F238E27FC236}">
                  <a16:creationId xmlns:a16="http://schemas.microsoft.com/office/drawing/2014/main" xmlns="" id="{81C902DB-0D21-5044-82B6-9E7A70A1BF62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BE1E08A0-195D-694F-947B-986A76FBB93E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6" name="Rectangle: Single Corner Snipped 18">
              <a:extLst>
                <a:ext uri="{FF2B5EF4-FFF2-40B4-BE49-F238E27FC236}">
                  <a16:creationId xmlns:a16="http://schemas.microsoft.com/office/drawing/2014/main" xmlns="" id="{ED5DFFCD-1EE3-E64E-B51F-BD7D72413E0B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chemeClr val="accent5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17" name="Rectangle: Single Corner Snipped 2">
              <a:extLst>
                <a:ext uri="{FF2B5EF4-FFF2-40B4-BE49-F238E27FC236}">
                  <a16:creationId xmlns:a16="http://schemas.microsoft.com/office/drawing/2014/main" xmlns="" id="{C12DB3CA-8E64-AA43-BFBE-A2CA9A816DBE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8" name="Freeform: Shape 23">
            <a:extLst>
              <a:ext uri="{FF2B5EF4-FFF2-40B4-BE49-F238E27FC236}">
                <a16:creationId xmlns:a16="http://schemas.microsoft.com/office/drawing/2014/main" xmlns="" id="{A587DEFD-D470-4142-8E0D-A71DDB147C92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xmlns="" id="{7D9BF857-7910-734D-A217-5E3344220AA2}"/>
              </a:ext>
            </a:extLst>
          </p:cNvPr>
          <p:cNvSpPr txBox="1">
            <a:spLocks/>
          </p:cNvSpPr>
          <p:nvPr userDrawn="1"/>
        </p:nvSpPr>
        <p:spPr>
          <a:xfrm>
            <a:off x="11252200" y="6315075"/>
            <a:ext cx="406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Trade Gothic LT Pro" panose="020B0503040303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609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66" r:id="rId4"/>
    <p:sldLayoutId id="2147483654" r:id="rId5"/>
    <p:sldLayoutId id="2147483661" r:id="rId6"/>
    <p:sldLayoutId id="2147483677" r:id="rId7"/>
    <p:sldLayoutId id="2147483674" r:id="rId8"/>
    <p:sldLayoutId id="2147483665" r:id="rId9"/>
    <p:sldLayoutId id="2147483673" r:id="rId10"/>
    <p:sldLayoutId id="2147483662" r:id="rId11"/>
    <p:sldLayoutId id="2147483663" r:id="rId12"/>
    <p:sldLayoutId id="2147483664" r:id="rId13"/>
    <p:sldLayoutId id="2147483675" r:id="rId14"/>
    <p:sldLayoutId id="2147483676" r:id="rId15"/>
    <p:sldLayoutId id="2147483672" r:id="rId16"/>
    <p:sldLayoutId id="2147483667" r:id="rId17"/>
    <p:sldLayoutId id="214748366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36" userDrawn="1">
          <p15:clr>
            <a:srgbClr val="F26B43"/>
          </p15:clr>
        </p15:guide>
        <p15:guide id="4" orient="horz" pos="336" userDrawn="1">
          <p15:clr>
            <a:srgbClr val="F26B43"/>
          </p15:clr>
        </p15:guide>
        <p15:guide id="5" pos="7344" userDrawn="1">
          <p15:clr>
            <a:srgbClr val="F26B43"/>
          </p15:clr>
        </p15:guide>
        <p15:guide id="6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2BE5BF-9922-45FB-8F3F-4446D40A0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6569" y="1515291"/>
            <a:ext cx="9035539" cy="1304049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 Shop Website With AI Sales </a:t>
            </a:r>
            <a:r>
              <a:rPr lang="en-GB" sz="4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Forcasting</a:t>
            </a:r>
            <a:endParaRPr lang="en-US" sz="40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D537F64-4C96-4AA8-BB21-E8053A318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2624" y="3545203"/>
            <a:ext cx="6663428" cy="868680"/>
          </a:xfrm>
        </p:spPr>
        <p:txBody>
          <a:bodyPr>
            <a:normAutofit fontScale="32500" lnSpcReduction="20000"/>
          </a:bodyPr>
          <a:lstStyle/>
          <a:p>
            <a:pPr marL="0" marR="0" algn="ctr">
              <a:spcBef>
                <a:spcPts val="1200"/>
              </a:spcBef>
              <a:spcAft>
                <a:spcPts val="3600"/>
              </a:spcAft>
            </a:pPr>
            <a:r>
              <a:rPr lang="en-US" sz="8000" b="1" kern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Nour Ayyoub and </a:t>
            </a:r>
            <a:r>
              <a:rPr lang="en-US" sz="8000" b="1" kern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Ameed</a:t>
            </a:r>
            <a:r>
              <a:rPr lang="en-US" sz="8000" b="1" kern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0" b="1" kern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Hudhud</a:t>
            </a:r>
            <a:endParaRPr lang="en-US" sz="8000" b="1" kern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934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Order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786" y="1825625"/>
            <a:ext cx="4921941" cy="4351338"/>
          </a:xfrm>
        </p:spPr>
      </p:pic>
    </p:spTree>
    <p:extLst>
      <p:ext uri="{BB962C8B-B14F-4D97-AF65-F5344CB8AC3E}">
        <p14:creationId xmlns:p14="http://schemas.microsoft.com/office/powerpoint/2010/main" val="3836148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</a:t>
            </a:r>
            <a:r>
              <a:rPr lang="en-US" dirty="0" err="1" smtClean="0"/>
              <a:t>Managment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11</a:t>
            </a:fld>
            <a:endParaRPr lang="en-US" noProof="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417" y="1825625"/>
            <a:ext cx="5854679" cy="4351338"/>
          </a:xfrm>
        </p:spPr>
      </p:pic>
    </p:spTree>
    <p:extLst>
      <p:ext uri="{BB962C8B-B14F-4D97-AF65-F5344CB8AC3E}">
        <p14:creationId xmlns:p14="http://schemas.microsoft.com/office/powerpoint/2010/main" val="101707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E3BD8413-C238-49D7-A4E1-E8FEF1811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109" y="2569945"/>
            <a:ext cx="7781544" cy="859055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artificial intelligence (AI)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B24BF10-2B55-43AB-9F77-F1A141038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47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E3BD8413-C238-49D7-A4E1-E8FEF1811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109" y="2569945"/>
            <a:ext cx="7781544" cy="859055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Forecasting Sales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B24BF10-2B55-43AB-9F77-F1A141038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xmlns="" id="{C0F5C4F2-CAE4-0400-4C1C-09028CD627AE}"/>
              </a:ext>
            </a:extLst>
          </p:cNvPr>
          <p:cNvSpPr txBox="1">
            <a:spLocks/>
          </p:cNvSpPr>
          <p:nvPr/>
        </p:nvSpPr>
        <p:spPr>
          <a:xfrm>
            <a:off x="1041109" y="1425559"/>
            <a:ext cx="7781544" cy="8590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</a:p>
        </p:txBody>
      </p:sp>
    </p:spTree>
    <p:extLst>
      <p:ext uri="{BB962C8B-B14F-4D97-AF65-F5344CB8AC3E}">
        <p14:creationId xmlns:p14="http://schemas.microsoft.com/office/powerpoint/2010/main" val="95194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Description of the data set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EF2BC084-E6DB-4DE7-B309-042A85EBA7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499" y="1213658"/>
            <a:ext cx="7930757" cy="4971011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3200" cap="none" dirty="0">
                <a:solidFill>
                  <a:srgbClr val="FFFFFF"/>
                </a:solidFill>
              </a:rPr>
              <a:t>Source: </a:t>
            </a:r>
            <a:r>
              <a:rPr lang="en-US" sz="3200" cap="none" dirty="0" err="1">
                <a:solidFill>
                  <a:srgbClr val="FFFFFF"/>
                </a:solidFill>
              </a:rPr>
              <a:t>kaggle</a:t>
            </a:r>
            <a:endParaRPr lang="en-US" sz="3200" cap="none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3200" cap="none" dirty="0">
                <a:solidFill>
                  <a:srgbClr val="FFFFFF"/>
                </a:solidFill>
              </a:rPr>
              <a:t>This dataset contains about 1,826 samples</a:t>
            </a:r>
            <a:endParaRPr lang="ar-JO" sz="3200" cap="none" dirty="0">
              <a:solidFill>
                <a:schemeClr val="tx1"/>
              </a:solidFill>
            </a:endParaRP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ar-JO" sz="3200" b="1" cap="none" dirty="0">
              <a:solidFill>
                <a:schemeClr val="bg2">
                  <a:lumMod val="25000"/>
                  <a:lumOff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b="1" cap="none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Features in</a:t>
            </a:r>
            <a:r>
              <a:rPr lang="ar-JO" sz="3200" b="1" cap="none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3200" b="1" cap="none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dataset :-</a:t>
            </a: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b="1" cap="none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Date</a:t>
            </a:r>
            <a:r>
              <a:rPr lang="en-US" sz="3200" b="1" cap="none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cap="none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sz="3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date of the sales record.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sales</a:t>
            </a:r>
            <a:r>
              <a:rPr lang="en-US" sz="3200" dirty="0">
                <a:solidFill>
                  <a:srgbClr val="FFFF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cap="none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 </a:t>
            </a:r>
            <a:r>
              <a:rPr lang="en-US" sz="3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sales amount on the given date.</a:t>
            </a: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EG" sz="3200" cap="none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70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Dataset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6B761A0-04D3-0768-85B3-8E17FC73A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432" y="1384993"/>
            <a:ext cx="2450306" cy="433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80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Dataset Cleaning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B5F67ED-3590-A9F0-8861-6EA793E07F0C}"/>
              </a:ext>
            </a:extLst>
          </p:cNvPr>
          <p:cNvSpPr txBox="1">
            <a:spLocks/>
          </p:cNvSpPr>
          <p:nvPr/>
        </p:nvSpPr>
        <p:spPr>
          <a:xfrm>
            <a:off x="878826" y="1218878"/>
            <a:ext cx="7840777" cy="6773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No missing data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87CA222-B2E6-E941-4C35-D47A81902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806" y="1891212"/>
            <a:ext cx="3410697" cy="18055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BD73486-1B4B-1B40-121B-DC06A21F6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4806" y="4733503"/>
            <a:ext cx="5220429" cy="179095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99A5BB5D-6059-0087-89CD-A418A59648E1}"/>
              </a:ext>
            </a:extLst>
          </p:cNvPr>
          <p:cNvSpPr txBox="1">
            <a:spLocks/>
          </p:cNvSpPr>
          <p:nvPr/>
        </p:nvSpPr>
        <p:spPr>
          <a:xfrm>
            <a:off x="878826" y="3828424"/>
            <a:ext cx="7840777" cy="677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cap="none" dirty="0">
                <a:solidFill>
                  <a:srgbClr val="FFFFFF"/>
                </a:solidFill>
              </a:rPr>
              <a:t>All days exist</a:t>
            </a:r>
          </a:p>
        </p:txBody>
      </p:sp>
    </p:spTree>
    <p:extLst>
      <p:ext uri="{BB962C8B-B14F-4D97-AF65-F5344CB8AC3E}">
        <p14:creationId xmlns:p14="http://schemas.microsoft.com/office/powerpoint/2010/main" val="69301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Data preprocessing and preparation 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0AFD80E-E59B-7822-2662-1317FB719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280" y="2000013"/>
            <a:ext cx="4801270" cy="4182059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AFD5B3A3-0FC4-3C7B-6B6E-A745C5887549}"/>
              </a:ext>
            </a:extLst>
          </p:cNvPr>
          <p:cNvSpPr txBox="1">
            <a:spLocks/>
          </p:cNvSpPr>
          <p:nvPr/>
        </p:nvSpPr>
        <p:spPr>
          <a:xfrm>
            <a:off x="793962" y="1349010"/>
            <a:ext cx="7840777" cy="5134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We need to add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17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Data preprocessing and preparation 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822833D-C6D1-91CB-B9FE-2045D8FD2CEB}"/>
              </a:ext>
            </a:extLst>
          </p:cNvPr>
          <p:cNvSpPr txBox="1">
            <a:spLocks/>
          </p:cNvSpPr>
          <p:nvPr/>
        </p:nvSpPr>
        <p:spPr>
          <a:xfrm>
            <a:off x="1111120" y="1410745"/>
            <a:ext cx="7840777" cy="6773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The dataset has become like this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8AFD455-A62E-0AC7-01BA-9C3E4E723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502" y="2420368"/>
            <a:ext cx="5068007" cy="407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82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Machine Learning Models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60A4194-85DD-0DCD-A593-6C237109657F}"/>
              </a:ext>
            </a:extLst>
          </p:cNvPr>
          <p:cNvSpPr txBox="1">
            <a:spLocks/>
          </p:cNvSpPr>
          <p:nvPr/>
        </p:nvSpPr>
        <p:spPr>
          <a:xfrm>
            <a:off x="1259475" y="1953721"/>
            <a:ext cx="7840777" cy="23537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E764233F-BC2C-61D2-0153-A821228FDAD5}"/>
              </a:ext>
            </a:extLst>
          </p:cNvPr>
          <p:cNvSpPr txBox="1">
            <a:spLocks/>
          </p:cNvSpPr>
          <p:nvPr/>
        </p:nvSpPr>
        <p:spPr>
          <a:xfrm>
            <a:off x="1027358" y="1229236"/>
            <a:ext cx="7840777" cy="724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split the dataset training and testing</a:t>
            </a: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800" cap="non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cap="none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1E51C22-17F1-4A59-D7E6-EA8A9BA44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475" y="2158141"/>
            <a:ext cx="4639322" cy="7240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9CBB06A-2A47-DAE8-035B-E7472F972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475" y="3315922"/>
            <a:ext cx="1857634" cy="284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7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EF2BC084-E6DB-4DE7-B309-042A85EBA7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500" y="1529698"/>
            <a:ext cx="11152142" cy="5067656"/>
          </a:xfrm>
        </p:spPr>
        <p:txBody>
          <a:bodyPr/>
          <a:lstStyle/>
          <a:p>
            <a:r>
              <a:rPr lang="en-US" sz="2500" dirty="0"/>
              <a:t>Developing an </a:t>
            </a:r>
            <a:r>
              <a:rPr lang="en-US" sz="2500" dirty="0" smtClean="0"/>
              <a:t>e-commerce and </a:t>
            </a:r>
            <a:r>
              <a:rPr lang="en-US" sz="2500" dirty="0" err="1" smtClean="0"/>
              <a:t>forcasting</a:t>
            </a:r>
            <a:r>
              <a:rPr lang="en-US" sz="2500" dirty="0" smtClean="0"/>
              <a:t> </a:t>
            </a:r>
            <a:r>
              <a:rPr lang="en-US" sz="2500" dirty="0"/>
              <a:t>platform tailored for electronic products.</a:t>
            </a:r>
          </a:p>
          <a:p>
            <a:r>
              <a:rPr lang="en-US" sz="2500" dirty="0"/>
              <a:t>Providing a vast selection of items including games, computers, and related accessories.</a:t>
            </a:r>
          </a:p>
          <a:p>
            <a:r>
              <a:rPr lang="en-US" sz="2500" dirty="0"/>
              <a:t>Incorporating an advanced feature to predict the company’s sales using AI </a:t>
            </a:r>
            <a:r>
              <a:rPr lang="en-US" sz="2500" dirty="0" smtClean="0"/>
              <a:t>models(Admin).</a:t>
            </a:r>
          </a:p>
          <a:p>
            <a:r>
              <a:rPr lang="en-US" sz="2500"/>
              <a:t>Integrating an advanced feature to predict game prices using artificial intelligence models.(</a:t>
            </a:r>
            <a:r>
              <a:rPr lang="en-US" sz="2500"/>
              <a:t>customer</a:t>
            </a:r>
            <a:r>
              <a:rPr lang="en-US" sz="2500" smtClean="0"/>
              <a:t>)</a:t>
            </a:r>
          </a:p>
          <a:p>
            <a:r>
              <a:rPr lang="en-US" sz="2500" dirty="0" smtClean="0"/>
              <a:t>Implementing </a:t>
            </a:r>
            <a:r>
              <a:rPr lang="en-US" sz="2500" dirty="0" smtClean="0"/>
              <a:t>efficient and reliable order processing.</a:t>
            </a:r>
          </a:p>
          <a:p>
            <a:r>
              <a:rPr lang="en-US" sz="2500" dirty="0" smtClean="0"/>
              <a:t>Integrating </a:t>
            </a:r>
            <a:r>
              <a:rPr lang="en-US" sz="2500" dirty="0"/>
              <a:t>a payment system that supports payment upon delivery.</a:t>
            </a:r>
          </a:p>
          <a:p>
            <a:pPr marL="0" indent="0">
              <a:buNone/>
            </a:pPr>
            <a:endParaRPr lang="en-US" sz="25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48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Machine Learning Models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98B9FFB-6406-F6C6-E212-DA7061C4DD62}"/>
              </a:ext>
            </a:extLst>
          </p:cNvPr>
          <p:cNvSpPr txBox="1">
            <a:spLocks/>
          </p:cNvSpPr>
          <p:nvPr/>
        </p:nvSpPr>
        <p:spPr>
          <a:xfrm>
            <a:off x="1392479" y="1853136"/>
            <a:ext cx="7840777" cy="23537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723086EA-C69C-DFA9-349C-B9DC532CA133}"/>
              </a:ext>
            </a:extLst>
          </p:cNvPr>
          <p:cNvSpPr txBox="1">
            <a:spLocks/>
          </p:cNvSpPr>
          <p:nvPr/>
        </p:nvSpPr>
        <p:spPr>
          <a:xfrm>
            <a:off x="1160362" y="1128650"/>
            <a:ext cx="7840777" cy="493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Linear regression</a:t>
            </a: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800" cap="non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cap="none" dirty="0">
              <a:solidFill>
                <a:schemeClr val="tx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B46D53DB-3EE7-F0CF-6974-B309E41CC9A4}"/>
              </a:ext>
            </a:extLst>
          </p:cNvPr>
          <p:cNvSpPr txBox="1">
            <a:spLocks/>
          </p:cNvSpPr>
          <p:nvPr/>
        </p:nvSpPr>
        <p:spPr>
          <a:xfrm>
            <a:off x="1160360" y="5821686"/>
            <a:ext cx="7840777" cy="4933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Test RMSE: 938.44, Test MAE: 936.39, Test MAPE: 46.72%, Test R^2: -12.15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B2AE462-9326-92D3-E416-63CB86173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714" y="1622039"/>
            <a:ext cx="8688305" cy="388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74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Machine Learning Models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EA26EB8-A3BF-5BAD-742D-E835E3BAD814}"/>
              </a:ext>
            </a:extLst>
          </p:cNvPr>
          <p:cNvSpPr txBox="1">
            <a:spLocks/>
          </p:cNvSpPr>
          <p:nvPr/>
        </p:nvSpPr>
        <p:spPr>
          <a:xfrm>
            <a:off x="1043344" y="1951351"/>
            <a:ext cx="7840777" cy="23537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6E12FCB7-185D-F52B-9B94-63D91BBDC7B9}"/>
              </a:ext>
            </a:extLst>
          </p:cNvPr>
          <p:cNvSpPr txBox="1">
            <a:spLocks/>
          </p:cNvSpPr>
          <p:nvPr/>
        </p:nvSpPr>
        <p:spPr>
          <a:xfrm>
            <a:off x="787979" y="1177250"/>
            <a:ext cx="4570375" cy="4703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Polynomial Regression (degree = 2) </a:t>
            </a: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800" cap="non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cap="none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BECF218-18EA-B648-4DB7-984F43A5104A}"/>
              </a:ext>
            </a:extLst>
          </p:cNvPr>
          <p:cNvSpPr/>
          <p:nvPr/>
        </p:nvSpPr>
        <p:spPr>
          <a:xfrm>
            <a:off x="1043342" y="5846949"/>
            <a:ext cx="93143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Polynomial</a:t>
            </a:r>
            <a:r>
              <a:rPr lang="en-US" dirty="0">
                <a:solidFill>
                  <a:srgbClr val="FFFFFF"/>
                </a:solidFill>
              </a:rPr>
              <a:t> - Test RMSE: 246.52, Test MAE: 217.73, Test MAPE: 10.27%, Test R^2: 0.09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4E7B2B20-6E03-5951-23FE-C9D7E16111FB}"/>
              </a:ext>
            </a:extLst>
          </p:cNvPr>
          <p:cNvSpPr txBox="1">
            <a:spLocks/>
          </p:cNvSpPr>
          <p:nvPr/>
        </p:nvSpPr>
        <p:spPr>
          <a:xfrm>
            <a:off x="935213" y="1329650"/>
            <a:ext cx="3572775" cy="470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800" cap="non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cap="none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AF676B2-E5DE-6B74-83FC-0E61D4124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213" y="2019463"/>
            <a:ext cx="8068801" cy="288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86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Machine Learning Models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43F436-50BA-D9C6-6BD6-3B1BE3717508}"/>
              </a:ext>
            </a:extLst>
          </p:cNvPr>
          <p:cNvSpPr txBox="1">
            <a:spLocks/>
          </p:cNvSpPr>
          <p:nvPr/>
        </p:nvSpPr>
        <p:spPr>
          <a:xfrm>
            <a:off x="993469" y="1889964"/>
            <a:ext cx="7527578" cy="23537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ED64AD1C-F2C2-C8AF-DB41-3DE19679BE03}"/>
              </a:ext>
            </a:extLst>
          </p:cNvPr>
          <p:cNvSpPr txBox="1">
            <a:spLocks/>
          </p:cNvSpPr>
          <p:nvPr/>
        </p:nvSpPr>
        <p:spPr>
          <a:xfrm>
            <a:off x="738104" y="1115863"/>
            <a:ext cx="3425100" cy="470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Xgboost</a:t>
            </a:r>
            <a:r>
              <a:rPr lang="en-US" sz="18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regression</a:t>
            </a: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800" cap="non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cap="none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DF4F01D-8380-A99C-B27D-538772DD4F10}"/>
              </a:ext>
            </a:extLst>
          </p:cNvPr>
          <p:cNvSpPr/>
          <p:nvPr/>
        </p:nvSpPr>
        <p:spPr>
          <a:xfrm>
            <a:off x="993468" y="5785562"/>
            <a:ext cx="9231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XGBoost</a:t>
            </a:r>
            <a:r>
              <a:rPr lang="en-US" dirty="0">
                <a:solidFill>
                  <a:srgbClr val="FFFFFF"/>
                </a:solidFill>
              </a:rPr>
              <a:t> - Test RMSE: 68.06, Test MAE: 55.14, Test MAPE: 2.79%, Test R^2: 0.93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63FB3BF2-E7BF-932B-CEA4-F4A976ADAD10}"/>
              </a:ext>
            </a:extLst>
          </p:cNvPr>
          <p:cNvSpPr txBox="1">
            <a:spLocks/>
          </p:cNvSpPr>
          <p:nvPr/>
        </p:nvSpPr>
        <p:spPr>
          <a:xfrm>
            <a:off x="885337" y="1268263"/>
            <a:ext cx="3430061" cy="470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800" cap="non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cap="none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A906FBF-7D39-5B15-D169-F1970ABC6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337" y="1853743"/>
            <a:ext cx="7892827" cy="339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87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conclusion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C72790B-D4A0-6E53-BBFD-0DC5619C3C65}"/>
              </a:ext>
            </a:extLst>
          </p:cNvPr>
          <p:cNvSpPr txBox="1">
            <a:spLocks/>
          </p:cNvSpPr>
          <p:nvPr/>
        </p:nvSpPr>
        <p:spPr>
          <a:xfrm>
            <a:off x="893714" y="1586654"/>
            <a:ext cx="7840777" cy="23537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FA730798-94CD-144D-1D65-3FEA0616CFFE}"/>
              </a:ext>
            </a:extLst>
          </p:cNvPr>
          <p:cNvSpPr txBox="1">
            <a:spLocks/>
          </p:cNvSpPr>
          <p:nvPr/>
        </p:nvSpPr>
        <p:spPr>
          <a:xfrm>
            <a:off x="554750" y="4408295"/>
            <a:ext cx="6797375" cy="470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err="1">
                <a:solidFill>
                  <a:srgbClr val="00B05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Xgboost</a:t>
            </a:r>
            <a:r>
              <a:rPr lang="en-US" sz="18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regression</a:t>
            </a:r>
            <a:r>
              <a:rPr lang="ar-JO" sz="18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The best among them</a:t>
            </a: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800" cap="non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cap="none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C2C34A1-C86F-25FB-4016-87A8C5523C22}"/>
              </a:ext>
            </a:extLst>
          </p:cNvPr>
          <p:cNvSpPr/>
          <p:nvPr/>
        </p:nvSpPr>
        <p:spPr>
          <a:xfrm>
            <a:off x="554750" y="1886357"/>
            <a:ext cx="10372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FFFF00"/>
                </a:solidFill>
              </a:rPr>
              <a:t>XGBoost</a:t>
            </a:r>
            <a:r>
              <a:rPr lang="en-US" b="1" dirty="0">
                <a:solidFill>
                  <a:srgbClr val="FFFF00"/>
                </a:solidFill>
              </a:rPr>
              <a:t> - </a:t>
            </a:r>
            <a:r>
              <a:rPr lang="en-US" dirty="0">
                <a:solidFill>
                  <a:srgbClr val="FFFFFF"/>
                </a:solidFill>
              </a:rPr>
              <a:t>Test RMSE: 68.06, Test MAE: 55.14, Test MAPE: 2.79%, Test R^2: 0.93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sz="1800" b="1" dirty="0">
                <a:solidFill>
                  <a:srgbClr val="FFFF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Polynomial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- Test RMSE: 246.52, Test MAE: 217.73, Test MAPE: 10.27%, Test R^2: 0.09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sz="1800" b="1" dirty="0">
                <a:solidFill>
                  <a:srgbClr val="FFFF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Linear - </a:t>
            </a:r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Test RMSE: 938.44, Test MAE: 936.39, Test MAPE: 46.72%, Test R^2: -12.15</a:t>
            </a:r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10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E3BD8413-C238-49D7-A4E1-E8FEF1811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109" y="2569945"/>
            <a:ext cx="7781544" cy="859055"/>
          </a:xfrm>
        </p:spPr>
        <p:txBody>
          <a:bodyPr>
            <a:normAutofit/>
          </a:bodyPr>
          <a:lstStyle/>
          <a:p>
            <a:r>
              <a:rPr lang="en-US" dirty="0"/>
              <a:t>Video Games Sales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B24BF10-2B55-43AB-9F77-F1A141038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xmlns="" id="{C0F5C4F2-CAE4-0400-4C1C-09028CD627AE}"/>
              </a:ext>
            </a:extLst>
          </p:cNvPr>
          <p:cNvSpPr txBox="1">
            <a:spLocks/>
          </p:cNvSpPr>
          <p:nvPr/>
        </p:nvSpPr>
        <p:spPr>
          <a:xfrm>
            <a:off x="1041109" y="1425559"/>
            <a:ext cx="7781544" cy="8590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</a:p>
        </p:txBody>
      </p:sp>
    </p:spTree>
    <p:extLst>
      <p:ext uri="{BB962C8B-B14F-4D97-AF65-F5344CB8AC3E}">
        <p14:creationId xmlns:p14="http://schemas.microsoft.com/office/powerpoint/2010/main" val="354511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Description of the data set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FA1B8854-95BD-8CAD-C533-946D0A7AFC0B}"/>
              </a:ext>
            </a:extLst>
          </p:cNvPr>
          <p:cNvSpPr txBox="1">
            <a:spLocks/>
          </p:cNvSpPr>
          <p:nvPr/>
        </p:nvSpPr>
        <p:spPr>
          <a:xfrm>
            <a:off x="783810" y="1326741"/>
            <a:ext cx="6686406" cy="517089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FFFF"/>
                </a:solidFill>
              </a:rPr>
              <a:t>Source: vgchartz.com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FFFF"/>
                </a:solidFill>
              </a:rPr>
              <a:t>This dataset contains about 16500 samples</a:t>
            </a:r>
            <a:endParaRPr lang="ar-JO" sz="2400" dirty="0"/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ar-JO" sz="2600" b="1" dirty="0">
              <a:solidFill>
                <a:schemeClr val="bg2">
                  <a:lumMod val="25000"/>
                  <a:lumOff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6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Features in</a:t>
            </a:r>
            <a:r>
              <a:rPr lang="ar-JO" sz="26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6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dataset :-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ar-JO" sz="1800" b="1" dirty="0">
              <a:solidFill>
                <a:srgbClr val="FF33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Rank </a:t>
            </a:r>
            <a:r>
              <a:rPr lang="en-US" sz="19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ranking of overall sales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Name </a:t>
            </a:r>
            <a:r>
              <a:rPr lang="en-US" sz="19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the games name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Platform</a:t>
            </a:r>
            <a:r>
              <a:rPr lang="en-US" sz="19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platform of the games release (i.e., PC, PS4, etc.)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Year</a:t>
            </a:r>
            <a:r>
              <a:rPr lang="en-US" sz="19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year of the game's release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Genre</a:t>
            </a:r>
            <a:r>
              <a:rPr lang="en-US" sz="19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genre of the game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Publisher</a:t>
            </a:r>
            <a:r>
              <a:rPr lang="en-US" sz="19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publisher of the game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Na_sales</a:t>
            </a:r>
            <a:r>
              <a:rPr lang="en-US" sz="1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9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sales in north America (in millions)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Eu_sales</a:t>
            </a:r>
            <a:r>
              <a:rPr lang="en-US" sz="1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9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sales in Europe (in millions)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Jp_sales</a:t>
            </a:r>
            <a:r>
              <a:rPr lang="en-US" sz="1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9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sales in Japan (in millions)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Other_sales</a:t>
            </a:r>
            <a:r>
              <a:rPr lang="en-US" sz="1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9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sales in the rest of the world (in millions)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Global_sales</a:t>
            </a:r>
            <a:r>
              <a:rPr lang="en-US" sz="1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900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total worldwide sales.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24538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Dataset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3" name="image1.png">
            <a:extLst>
              <a:ext uri="{FF2B5EF4-FFF2-40B4-BE49-F238E27FC236}">
                <a16:creationId xmlns:a16="http://schemas.microsoft.com/office/drawing/2014/main" xmlns="" id="{CBF592DD-6319-B1A3-5F13-9BACC4F05175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59937" y="1636221"/>
            <a:ext cx="9033933" cy="436033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32568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Dataset Cleaning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D1083AEE-2732-0BE9-0687-757449F2FF7A}"/>
              </a:ext>
            </a:extLst>
          </p:cNvPr>
          <p:cNvSpPr txBox="1">
            <a:spLocks/>
          </p:cNvSpPr>
          <p:nvPr/>
        </p:nvSpPr>
        <p:spPr>
          <a:xfrm>
            <a:off x="987031" y="1175810"/>
            <a:ext cx="7840777" cy="6773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Delete features that are not important.</a:t>
            </a:r>
            <a:endParaRPr lang="en-US" dirty="0"/>
          </a:p>
        </p:txBody>
      </p:sp>
      <p:pic>
        <p:nvPicPr>
          <p:cNvPr id="9" name="image1.png">
            <a:extLst>
              <a:ext uri="{FF2B5EF4-FFF2-40B4-BE49-F238E27FC236}">
                <a16:creationId xmlns:a16="http://schemas.microsoft.com/office/drawing/2014/main" xmlns="" id="{A62675B3-8342-C2AE-891C-678DC19F015C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92941" y="1954742"/>
            <a:ext cx="8221134" cy="4360333"/>
          </a:xfrm>
          <a:prstGeom prst="rect">
            <a:avLst/>
          </a:prstGeom>
          <a:ln/>
        </p:spPr>
      </p:pic>
      <p:sp>
        <p:nvSpPr>
          <p:cNvPr id="10" name="مستطيل 5">
            <a:extLst>
              <a:ext uri="{FF2B5EF4-FFF2-40B4-BE49-F238E27FC236}">
                <a16:creationId xmlns:a16="http://schemas.microsoft.com/office/drawing/2014/main" xmlns="" id="{2CFBD57E-C80E-E260-7966-BE8F1EBD03C7}"/>
              </a:ext>
            </a:extLst>
          </p:cNvPr>
          <p:cNvSpPr/>
          <p:nvPr/>
        </p:nvSpPr>
        <p:spPr>
          <a:xfrm>
            <a:off x="5356474" y="1954741"/>
            <a:ext cx="2700867" cy="436033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مستطيل 6">
            <a:extLst>
              <a:ext uri="{FF2B5EF4-FFF2-40B4-BE49-F238E27FC236}">
                <a16:creationId xmlns:a16="http://schemas.microsoft.com/office/drawing/2014/main" xmlns="" id="{B44C0C49-450F-B8F1-FE2A-195C89D31BB5}"/>
              </a:ext>
            </a:extLst>
          </p:cNvPr>
          <p:cNvSpPr/>
          <p:nvPr/>
        </p:nvSpPr>
        <p:spPr>
          <a:xfrm>
            <a:off x="1402541" y="1954741"/>
            <a:ext cx="1557866" cy="436033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34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Dataset Cleaning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8268012-9192-8774-1732-759B776DA060}"/>
              </a:ext>
            </a:extLst>
          </p:cNvPr>
          <p:cNvSpPr txBox="1">
            <a:spLocks/>
          </p:cNvSpPr>
          <p:nvPr/>
        </p:nvSpPr>
        <p:spPr>
          <a:xfrm>
            <a:off x="737650" y="1655311"/>
            <a:ext cx="7840777" cy="6773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We checked the count of missing values in the dataset.</a:t>
            </a:r>
            <a:endParaRPr lang="en-US" dirty="0"/>
          </a:p>
        </p:txBody>
      </p:sp>
      <p:pic>
        <p:nvPicPr>
          <p:cNvPr id="4" name="image8.png">
            <a:extLst>
              <a:ext uri="{FF2B5EF4-FFF2-40B4-BE49-F238E27FC236}">
                <a16:creationId xmlns:a16="http://schemas.microsoft.com/office/drawing/2014/main" xmlns="" id="{DB08E6A8-12EF-9AF1-9079-78D43F9A082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943591" y="2413078"/>
            <a:ext cx="2767647" cy="2633132"/>
          </a:xfrm>
          <a:prstGeom prst="rect">
            <a:avLst/>
          </a:prstGeom>
          <a:ln/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E68FB6A2-6E1C-00CB-F4F1-A4EB0A0CC96A}"/>
              </a:ext>
            </a:extLst>
          </p:cNvPr>
          <p:cNvSpPr txBox="1">
            <a:spLocks/>
          </p:cNvSpPr>
          <p:nvPr/>
        </p:nvSpPr>
        <p:spPr>
          <a:xfrm>
            <a:off x="4031184" y="4110644"/>
            <a:ext cx="4691176" cy="11768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cap="none" dirty="0">
                <a:solidFill>
                  <a:srgbClr val="FFFFFF"/>
                </a:solidFill>
                <a:latin typeface="Arial" panose="020B0604020202020204" pitchFamily="34" charset="0"/>
              </a:rPr>
              <a:t>Fill in the missing values in “Year”.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cap="none" dirty="0">
                <a:solidFill>
                  <a:srgbClr val="FFFFFF"/>
                </a:solidFill>
                <a:latin typeface="Arial" panose="020B0604020202020204" pitchFamily="34" charset="0"/>
              </a:rPr>
              <a:t>Ignore the missing values in “Publisher”.</a:t>
            </a:r>
            <a:endParaRPr lang="en-US" sz="2800" cap="none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Data preprocessing and preparation 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6E9E33B6-B3DB-7D42-832C-DC55747EB624}"/>
              </a:ext>
            </a:extLst>
          </p:cNvPr>
          <p:cNvSpPr txBox="1">
            <a:spLocks/>
          </p:cNvSpPr>
          <p:nvPr/>
        </p:nvSpPr>
        <p:spPr>
          <a:xfrm>
            <a:off x="727460" y="1497523"/>
            <a:ext cx="7840777" cy="6773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Visualization</a:t>
            </a:r>
            <a:r>
              <a:rPr lang="ar-JO" sz="180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180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for Publisher  .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DC93A9E3-08D4-2A29-614D-89FD699C6090}"/>
              </a:ext>
            </a:extLst>
          </p:cNvPr>
          <p:cNvSpPr txBox="1">
            <a:spLocks/>
          </p:cNvSpPr>
          <p:nvPr/>
        </p:nvSpPr>
        <p:spPr>
          <a:xfrm>
            <a:off x="5153036" y="2533574"/>
            <a:ext cx="3937000" cy="1410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cap="none" dirty="0">
                <a:solidFill>
                  <a:srgbClr val="FFFFFF"/>
                </a:solidFill>
              </a:rPr>
              <a:t>their number is about 600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CCDF60C-5E13-47E7-EAEB-98E2DE42F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667" y="2174856"/>
            <a:ext cx="2953162" cy="277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42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Aimed to solve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EF2BC084-E6DB-4DE7-B309-042A85EBA7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1744" y="1616463"/>
            <a:ext cx="11519612" cy="4485233"/>
          </a:xfrm>
        </p:spPr>
        <p:txBody>
          <a:bodyPr/>
          <a:lstStyle/>
          <a:p>
            <a:r>
              <a:rPr lang="en-US" sz="2500" dirty="0"/>
              <a:t>Simplify navigation to improve user experience and reduce frustration.</a:t>
            </a:r>
          </a:p>
          <a:p>
            <a:r>
              <a:rPr lang="en-US" sz="2500" dirty="0" smtClean="0"/>
              <a:t>Implement </a:t>
            </a:r>
            <a:r>
              <a:rPr lang="en-US" sz="2500" dirty="0"/>
              <a:t>accurate sales predictions using AI-powered predictive analytics to enhance inventory management, preventing </a:t>
            </a:r>
            <a:r>
              <a:rPr lang="en-US" sz="2500" dirty="0" err="1"/>
              <a:t>stockouts</a:t>
            </a:r>
            <a:r>
              <a:rPr lang="en-US" sz="2500" dirty="0"/>
              <a:t> and overstock situations.</a:t>
            </a:r>
          </a:p>
          <a:p>
            <a:r>
              <a:rPr lang="en-US" sz="2500" dirty="0"/>
              <a:t>Improve inventory management efficiency, reducing operational costs and ensuring customer expectations are met</a:t>
            </a:r>
            <a:r>
              <a:rPr lang="en-US" sz="2500" dirty="0" smtClean="0"/>
              <a:t>.</a:t>
            </a:r>
            <a:endParaRPr lang="en-US" sz="25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8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Data preprocessing and preparation 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CC576D80-A1E7-1D41-290A-323F593BD46A}"/>
              </a:ext>
            </a:extLst>
          </p:cNvPr>
          <p:cNvSpPr txBox="1">
            <a:spLocks/>
          </p:cNvSpPr>
          <p:nvPr/>
        </p:nvSpPr>
        <p:spPr>
          <a:xfrm>
            <a:off x="976842" y="1588565"/>
            <a:ext cx="7840777" cy="6773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>
                <a:solidFill>
                  <a:srgbClr val="FFFFFF"/>
                </a:solidFill>
              </a:rPr>
              <a:t>Solve the problem of publishers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صورة 7">
            <a:extLst>
              <a:ext uri="{FF2B5EF4-FFF2-40B4-BE49-F238E27FC236}">
                <a16:creationId xmlns:a16="http://schemas.microsoft.com/office/drawing/2014/main" xmlns="" id="{CBA77BDF-A174-E90D-119B-5644688C38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931" t="49012" r="49514" b="39753"/>
          <a:stretch/>
        </p:blipFill>
        <p:spPr>
          <a:xfrm>
            <a:off x="976841" y="2484819"/>
            <a:ext cx="5746769" cy="1423612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FEE05275-AAC6-25FB-809C-4D3C274F121A}"/>
              </a:ext>
            </a:extLst>
          </p:cNvPr>
          <p:cNvSpPr txBox="1">
            <a:spLocks/>
          </p:cNvSpPr>
          <p:nvPr/>
        </p:nvSpPr>
        <p:spPr>
          <a:xfrm>
            <a:off x="904517" y="4162432"/>
            <a:ext cx="7840777" cy="677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cap="none" dirty="0">
                <a:solidFill>
                  <a:srgbClr val="FFFFFF"/>
                </a:solidFill>
              </a:rPr>
              <a:t>Remove outliers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6618647-CB6B-10CC-1B02-59F09111A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550" y="4728490"/>
            <a:ext cx="3982006" cy="10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98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Data preprocessing and preparation 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E527E648-333F-C366-939D-26A67CC70B2C}"/>
              </a:ext>
            </a:extLst>
          </p:cNvPr>
          <p:cNvSpPr txBox="1">
            <a:spLocks/>
          </p:cNvSpPr>
          <p:nvPr/>
        </p:nvSpPr>
        <p:spPr>
          <a:xfrm>
            <a:off x="1516530" y="1304463"/>
            <a:ext cx="7840777" cy="23537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Encoding for  the Categorical variables :</a:t>
            </a: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'Platform’</a:t>
            </a: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'Genre’</a:t>
            </a: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'Publisher’</a:t>
            </a:r>
            <a:endParaRPr lang="en-US" sz="160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Use onehot encoding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13" name="Picture 2" descr="https://lh5.googleusercontent.com/VaNhoOT7X6mxOsk78f9PPtpbUzOt3KvceyrCocTKoYtB6WVkeTt3uf4bRwuw3eRI__d1onjJ7buxkUN281uyvLQOaoXQMFtMjU6-83U-eI4VRSD2-ioR63wdFibgOuLCHqA8fEGSODpooHd8Psdt4TUzS1Ld7h8PV5H0IstWBN-ezNiR_lwEJ-LK8gb5-g">
            <a:extLst>
              <a:ext uri="{FF2B5EF4-FFF2-40B4-BE49-F238E27FC236}">
                <a16:creationId xmlns:a16="http://schemas.microsoft.com/office/drawing/2014/main" xmlns="" id="{E3F7283D-9A18-F813-D076-65C1B851E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34" y="3658196"/>
            <a:ext cx="10627516" cy="265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61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Machine Learning Models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60A4194-85DD-0DCD-A593-6C237109657F}"/>
              </a:ext>
            </a:extLst>
          </p:cNvPr>
          <p:cNvSpPr txBox="1">
            <a:spLocks/>
          </p:cNvSpPr>
          <p:nvPr/>
        </p:nvSpPr>
        <p:spPr>
          <a:xfrm>
            <a:off x="1259475" y="1953721"/>
            <a:ext cx="7840777" cy="23537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7C3EF8A9-6A69-1A23-1D96-646AD06AFB0E}"/>
              </a:ext>
            </a:extLst>
          </p:cNvPr>
          <p:cNvSpPr txBox="1">
            <a:spLocks/>
          </p:cNvSpPr>
          <p:nvPr/>
        </p:nvSpPr>
        <p:spPr>
          <a:xfrm>
            <a:off x="1093220" y="2678206"/>
            <a:ext cx="7840777" cy="23537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1A51FA45-2200-60A2-E86E-6F885E350DB0}"/>
              </a:ext>
            </a:extLst>
          </p:cNvPr>
          <p:cNvSpPr txBox="1">
            <a:spLocks/>
          </p:cNvSpPr>
          <p:nvPr/>
        </p:nvSpPr>
        <p:spPr>
          <a:xfrm>
            <a:off x="861103" y="1953721"/>
            <a:ext cx="7840777" cy="724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split the dataset training and testing</a:t>
            </a: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800" cap="non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cap="none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FE1A999-CA53-FA77-5B9A-F01887033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20" y="2960044"/>
            <a:ext cx="8437832" cy="223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33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Machine Learning Models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98B9FFB-6406-F6C6-E212-DA7061C4DD62}"/>
              </a:ext>
            </a:extLst>
          </p:cNvPr>
          <p:cNvSpPr txBox="1">
            <a:spLocks/>
          </p:cNvSpPr>
          <p:nvPr/>
        </p:nvSpPr>
        <p:spPr>
          <a:xfrm>
            <a:off x="1392479" y="1853136"/>
            <a:ext cx="7840777" cy="23537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723086EA-C69C-DFA9-349C-B9DC532CA133}"/>
              </a:ext>
            </a:extLst>
          </p:cNvPr>
          <p:cNvSpPr txBox="1">
            <a:spLocks/>
          </p:cNvSpPr>
          <p:nvPr/>
        </p:nvSpPr>
        <p:spPr>
          <a:xfrm>
            <a:off x="1160362" y="1128650"/>
            <a:ext cx="7840777" cy="493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Linear regression</a:t>
            </a: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800" cap="non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cap="none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DFFF6F7-B1D4-15C9-A761-33B4ED1388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229" y="1592944"/>
            <a:ext cx="7840777" cy="3941224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xmlns="" id="{01271F3E-C08A-1521-AA23-8D7B583EE7C8}"/>
              </a:ext>
            </a:extLst>
          </p:cNvPr>
          <p:cNvSpPr txBox="1">
            <a:spLocks/>
          </p:cNvSpPr>
          <p:nvPr/>
        </p:nvSpPr>
        <p:spPr>
          <a:xfrm>
            <a:off x="1160362" y="5951123"/>
            <a:ext cx="8432525" cy="493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Test RMSE: 0.52, Test MAE: 0.32, Test MAPE: 315.79%, Test R^2: 0.20</a:t>
            </a:r>
          </a:p>
        </p:txBody>
      </p:sp>
    </p:spTree>
    <p:extLst>
      <p:ext uri="{BB962C8B-B14F-4D97-AF65-F5344CB8AC3E}">
        <p14:creationId xmlns:p14="http://schemas.microsoft.com/office/powerpoint/2010/main" val="224974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Machine Learning Models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C43F436-50BA-D9C6-6BD6-3B1BE3717508}"/>
              </a:ext>
            </a:extLst>
          </p:cNvPr>
          <p:cNvSpPr txBox="1">
            <a:spLocks/>
          </p:cNvSpPr>
          <p:nvPr/>
        </p:nvSpPr>
        <p:spPr>
          <a:xfrm>
            <a:off x="993469" y="1889964"/>
            <a:ext cx="7527578" cy="23537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ED64AD1C-F2C2-C8AF-DB41-3DE19679BE03}"/>
              </a:ext>
            </a:extLst>
          </p:cNvPr>
          <p:cNvSpPr txBox="1">
            <a:spLocks/>
          </p:cNvSpPr>
          <p:nvPr/>
        </p:nvSpPr>
        <p:spPr>
          <a:xfrm>
            <a:off x="738104" y="1115863"/>
            <a:ext cx="3425100" cy="470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Xgboost</a:t>
            </a:r>
            <a:r>
              <a:rPr lang="en-US" sz="18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regression</a:t>
            </a: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800" cap="non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cap="none" dirty="0">
              <a:solidFill>
                <a:schemeClr val="tx1"/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63FB3BF2-E7BF-932B-CEA4-F4A976ADAD10}"/>
              </a:ext>
            </a:extLst>
          </p:cNvPr>
          <p:cNvSpPr txBox="1">
            <a:spLocks/>
          </p:cNvSpPr>
          <p:nvPr/>
        </p:nvSpPr>
        <p:spPr>
          <a:xfrm>
            <a:off x="885337" y="1268263"/>
            <a:ext cx="3430061" cy="470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C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2800" cap="none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cap="none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5A53506-85B9-0BD3-FD9B-F280781EB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04" y="1727505"/>
            <a:ext cx="8697539" cy="372396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38103" y="5793918"/>
            <a:ext cx="94865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XGBoost</a:t>
            </a:r>
            <a:r>
              <a:rPr lang="en-US" dirty="0">
                <a:solidFill>
                  <a:srgbClr val="FFFFFF"/>
                </a:solidFill>
              </a:rPr>
              <a:t> - Test RMSE: 0.52, Test MAE: 0.31, Test MAPE: 314.70%, Test R^2: 0.22</a:t>
            </a:r>
          </a:p>
        </p:txBody>
      </p:sp>
    </p:spTree>
    <p:extLst>
      <p:ext uri="{BB962C8B-B14F-4D97-AF65-F5344CB8AC3E}">
        <p14:creationId xmlns:p14="http://schemas.microsoft.com/office/powerpoint/2010/main" val="229594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7607" y="3083884"/>
            <a:ext cx="7077456" cy="1243584"/>
          </a:xfrm>
        </p:spPr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09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EF2BC084-E6DB-4DE7-B309-042A85EBA7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500" y="1787380"/>
            <a:ext cx="11126506" cy="4451050"/>
          </a:xfrm>
        </p:spPr>
        <p:txBody>
          <a:bodyPr/>
          <a:lstStyle/>
          <a:p>
            <a:r>
              <a:rPr lang="en-US" sz="2500" dirty="0"/>
              <a:t>Integrate recommendation system for personalized user experiences.</a:t>
            </a:r>
          </a:p>
          <a:p>
            <a:r>
              <a:rPr lang="en-US" sz="2500" dirty="0"/>
              <a:t>Implement neural networks for forecasting and data analytics.</a:t>
            </a:r>
          </a:p>
          <a:p>
            <a:r>
              <a:rPr lang="en-US" sz="2500" dirty="0"/>
              <a:t>Add features for product evaluations and customer reviews.</a:t>
            </a:r>
          </a:p>
          <a:p>
            <a:r>
              <a:rPr lang="en-US" sz="2500" dirty="0"/>
              <a:t>Implement a contact system for technical support.</a:t>
            </a:r>
            <a:endParaRPr lang="en-US" sz="2500" dirty="0" smtClean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07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2BE5BF-9922-45FB-8F3F-4446D40A0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3785" y="2807208"/>
            <a:ext cx="4945598" cy="1243584"/>
          </a:xfrm>
        </p:spPr>
        <p:txBody>
          <a:bodyPr/>
          <a:lstStyle/>
          <a:p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696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roles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EF2BC084-E6DB-4DE7-B309-042A85EBA7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500" y="1787380"/>
            <a:ext cx="11126506" cy="4451050"/>
          </a:xfrm>
        </p:spPr>
        <p:txBody>
          <a:bodyPr/>
          <a:lstStyle/>
          <a:p>
            <a:r>
              <a:rPr lang="en-US" sz="2500" dirty="0">
                <a:solidFill>
                  <a:schemeClr val="tx1"/>
                </a:solidFill>
              </a:rPr>
              <a:t>Customers</a:t>
            </a:r>
            <a:r>
              <a:rPr lang="en-US" sz="2500" dirty="0"/>
              <a:t> are the end users who browse and purchase electronic products. They can create accounts, log in, search for products, add items to their shopping cart, and manage their orders.</a:t>
            </a:r>
          </a:p>
          <a:p>
            <a:endParaRPr lang="en-US" sz="2800" dirty="0"/>
          </a:p>
          <a:p>
            <a:r>
              <a:rPr lang="en-US" sz="2500" dirty="0">
                <a:solidFill>
                  <a:schemeClr val="tx1"/>
                </a:solidFill>
              </a:rPr>
              <a:t>Administrators</a:t>
            </a:r>
            <a:r>
              <a:rPr lang="en-US" sz="2500" dirty="0"/>
              <a:t> manage the back-end operations of the platform. Their roles include adding and updating product details, managing customer orders, and overseeing inventory levels. They also use an AI-powered predictive analytics tool to forecast a company's sales over a specific period.</a:t>
            </a:r>
            <a:endParaRPr lang="en-US" sz="2500" dirty="0" smtClean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47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Environment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869" y="2234406"/>
            <a:ext cx="7343775" cy="3533775"/>
          </a:xfrm>
        </p:spPr>
      </p:pic>
    </p:spTree>
    <p:extLst>
      <p:ext uri="{BB962C8B-B14F-4D97-AF65-F5344CB8AC3E}">
        <p14:creationId xmlns:p14="http://schemas.microsoft.com/office/powerpoint/2010/main" val="166918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202" y="1825625"/>
            <a:ext cx="3981108" cy="4351338"/>
          </a:xfrm>
        </p:spPr>
      </p:pic>
    </p:spTree>
    <p:extLst>
      <p:ext uri="{BB962C8B-B14F-4D97-AF65-F5344CB8AC3E}">
        <p14:creationId xmlns:p14="http://schemas.microsoft.com/office/powerpoint/2010/main" val="162705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320" y="1711325"/>
            <a:ext cx="5238460" cy="4351338"/>
          </a:xfrm>
        </p:spPr>
      </p:pic>
    </p:spTree>
    <p:extLst>
      <p:ext uri="{BB962C8B-B14F-4D97-AF65-F5344CB8AC3E}">
        <p14:creationId xmlns:p14="http://schemas.microsoft.com/office/powerpoint/2010/main" val="46265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Activity Diagram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0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Login And Register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9</a:t>
            </a:fld>
            <a:endParaRPr lang="en-US" noProof="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135" y="1825625"/>
            <a:ext cx="4121243" cy="4351338"/>
          </a:xfrm>
        </p:spPr>
      </p:pic>
    </p:spTree>
    <p:extLst>
      <p:ext uri="{BB962C8B-B14F-4D97-AF65-F5344CB8AC3E}">
        <p14:creationId xmlns:p14="http://schemas.microsoft.com/office/powerpoint/2010/main" val="3029821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2">
      <a:dk1>
        <a:srgbClr val="000000"/>
      </a:dk1>
      <a:lt1>
        <a:srgbClr val="FFFFFF"/>
      </a:lt1>
      <a:dk2>
        <a:srgbClr val="6D6E71"/>
      </a:dk2>
      <a:lt2>
        <a:srgbClr val="58595B"/>
      </a:lt2>
      <a:accent1>
        <a:srgbClr val="0065A4"/>
      </a:accent1>
      <a:accent2>
        <a:srgbClr val="47C3D3"/>
      </a:accent2>
      <a:accent3>
        <a:srgbClr val="8F2D63"/>
      </a:accent3>
      <a:accent4>
        <a:srgbClr val="1A6871"/>
      </a:accent4>
      <a:accent5>
        <a:srgbClr val="0C4360"/>
      </a:accent5>
      <a:accent6>
        <a:srgbClr val="F47735"/>
      </a:accent6>
      <a:hlink>
        <a:srgbClr val="00559A"/>
      </a:hlink>
      <a:folHlink>
        <a:srgbClr val="595851"/>
      </a:folHlink>
    </a:clrScheme>
    <a:fontScheme name="Custom 3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66687569_Modern blue presentation_AAS_v5" id="{C7B59113-CD15-4341-96CA-86E715D5BE98}" vid="{5A8FDAEB-3DF3-4B3C-A708-49813F8D6F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26E0C9-B2AA-42E6-97B6-E1B7D9EAF1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757914-1161-4661-9696-421FD6935CDD}">
  <ds:schemaRefs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16c05727-aa75-4e4a-9b5f-8a80a1165891"/>
    <ds:schemaRef ds:uri="http://schemas.openxmlformats.org/package/2006/metadata/core-properties"/>
    <ds:schemaRef ds:uri="71af3243-3dd4-4a8d-8c0d-dd76da1f02a5"/>
    <ds:schemaRef ds:uri="http://purl.org/dc/elements/1.1/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C103400-4A22-4E35-B588-4C4D426389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Modern blue presentation</Template>
  <TotalTime>1059</TotalTime>
  <Words>798</Words>
  <Application>Microsoft Office PowerPoint</Application>
  <PresentationFormat>Widescreen</PresentationFormat>
  <Paragraphs>167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Calibri</vt:lpstr>
      <vt:lpstr>Courier New</vt:lpstr>
      <vt:lpstr>Tahoma</vt:lpstr>
      <vt:lpstr>Times New Roman</vt:lpstr>
      <vt:lpstr>Trade Gothic LT Pro</vt:lpstr>
      <vt:lpstr>Trebuchet MS</vt:lpstr>
      <vt:lpstr>Wingdings</vt:lpstr>
      <vt:lpstr>Office Theme</vt:lpstr>
      <vt:lpstr>Tech Shop Website With AI Sales Forcasting</vt:lpstr>
      <vt:lpstr>introduction</vt:lpstr>
      <vt:lpstr>Aimed to solve</vt:lpstr>
      <vt:lpstr>User roles</vt:lpstr>
      <vt:lpstr>System Environment</vt:lpstr>
      <vt:lpstr>Use Case</vt:lpstr>
      <vt:lpstr>ERD</vt:lpstr>
      <vt:lpstr>Activity Diagram</vt:lpstr>
      <vt:lpstr>Login And Register</vt:lpstr>
      <vt:lpstr>Create Order</vt:lpstr>
      <vt:lpstr>Order Managment</vt:lpstr>
      <vt:lpstr>artificial intelligence (AI)</vt:lpstr>
      <vt:lpstr>Forecasting Sales</vt:lpstr>
      <vt:lpstr>Description of the data set</vt:lpstr>
      <vt:lpstr>Dataset</vt:lpstr>
      <vt:lpstr>Dataset Cleaning</vt:lpstr>
      <vt:lpstr>Data preprocessing and preparation </vt:lpstr>
      <vt:lpstr>Data preprocessing and preparation </vt:lpstr>
      <vt:lpstr>Machine Learning Models</vt:lpstr>
      <vt:lpstr>Machine Learning Models</vt:lpstr>
      <vt:lpstr>Machine Learning Models</vt:lpstr>
      <vt:lpstr>Machine Learning Models</vt:lpstr>
      <vt:lpstr>conclusion</vt:lpstr>
      <vt:lpstr>Video Games Sales</vt:lpstr>
      <vt:lpstr>Description of the data set</vt:lpstr>
      <vt:lpstr>Dataset</vt:lpstr>
      <vt:lpstr>Dataset Cleaning</vt:lpstr>
      <vt:lpstr>Dataset Cleaning</vt:lpstr>
      <vt:lpstr>Data preprocessing and preparation </vt:lpstr>
      <vt:lpstr>Data preprocessing and preparation </vt:lpstr>
      <vt:lpstr>Data preprocessing and preparation </vt:lpstr>
      <vt:lpstr>Machine Learning Models</vt:lpstr>
      <vt:lpstr>Machine Learning Models</vt:lpstr>
      <vt:lpstr>Machine Learning Models</vt:lpstr>
      <vt:lpstr>DEMO</vt:lpstr>
      <vt:lpstr>Future Work.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Data Recovery</dc:title>
  <dc:creator>Nour Ayyoub</dc:creator>
  <cp:lastModifiedBy>حساب Microsoft</cp:lastModifiedBy>
  <cp:revision>34</cp:revision>
  <dcterms:created xsi:type="dcterms:W3CDTF">2023-11-19T16:57:36Z</dcterms:created>
  <dcterms:modified xsi:type="dcterms:W3CDTF">2024-06-30T14:50:45Z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