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4" r:id="rId1"/>
  </p:sldMasterIdLst>
  <p:notesMasterIdLst>
    <p:notesMasterId r:id="rId33"/>
  </p:notesMasterIdLst>
  <p:sldIdLst>
    <p:sldId id="256" r:id="rId2"/>
    <p:sldId id="257" r:id="rId3"/>
    <p:sldId id="258" r:id="rId4"/>
    <p:sldId id="268" r:id="rId5"/>
    <p:sldId id="261" r:id="rId6"/>
    <p:sldId id="269" r:id="rId7"/>
    <p:sldId id="262" r:id="rId8"/>
    <p:sldId id="263" r:id="rId9"/>
    <p:sldId id="264" r:id="rId10"/>
    <p:sldId id="265" r:id="rId11"/>
    <p:sldId id="270" r:id="rId12"/>
    <p:sldId id="271" r:id="rId13"/>
    <p:sldId id="294" r:id="rId14"/>
    <p:sldId id="272" r:id="rId15"/>
    <p:sldId id="273" r:id="rId16"/>
    <p:sldId id="274" r:id="rId17"/>
    <p:sldId id="275" r:id="rId18"/>
    <p:sldId id="276" r:id="rId19"/>
    <p:sldId id="277" r:id="rId20"/>
    <p:sldId id="292" r:id="rId21"/>
    <p:sldId id="293" r:id="rId22"/>
    <p:sldId id="291" r:id="rId23"/>
    <p:sldId id="278" r:id="rId24"/>
    <p:sldId id="280" r:id="rId25"/>
    <p:sldId id="279" r:id="rId26"/>
    <p:sldId id="283" r:id="rId27"/>
    <p:sldId id="281" r:id="rId28"/>
    <p:sldId id="282" r:id="rId29"/>
    <p:sldId id="288" r:id="rId30"/>
    <p:sldId id="289" r:id="rId31"/>
    <p:sldId id="290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6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938EC-47F1-4328-922C-FD0BDAE8A4EB}" type="datetimeFigureOut">
              <a:rPr lang="en-US" smtClean="0"/>
              <a:t>16/05/2018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9BB94-301C-42C6-A742-A97FBDD83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7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BB94-301C-42C6-A742-A97FBDD830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25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322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87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91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264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3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104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812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718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041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984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057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5AFB9-947B-4B15-804A-5A3CF930D498}" type="datetimeFigureOut">
              <a:rPr lang="ar-SA" smtClean="0"/>
              <a:t>02/09/1439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80B40-0FF2-4A69-8CF9-1D264967430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032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8972" y="2046287"/>
            <a:ext cx="8534400" cy="1546225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Se</a:t>
            </a:r>
            <a:r>
              <a:rPr lang="en-US" sz="8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ntim</a:t>
            </a:r>
            <a:r>
              <a:rPr lang="en-US" sz="8000" dirty="0" smtClean="0">
                <a:solidFill>
                  <a:srgbClr val="FFFF00"/>
                </a:solidFill>
              </a:rPr>
              <a:t>ent </a:t>
            </a:r>
            <a:r>
              <a:rPr lang="en-US" sz="8000" dirty="0" smtClean="0">
                <a:solidFill>
                  <a:srgbClr val="0070C0"/>
                </a:solidFill>
              </a:rPr>
              <a:t>Analy</a:t>
            </a:r>
            <a:r>
              <a:rPr lang="en-US" sz="8000" dirty="0" smtClean="0">
                <a:solidFill>
                  <a:srgbClr val="C00000"/>
                </a:solidFill>
              </a:rPr>
              <a:t>sis</a:t>
            </a:r>
            <a:endParaRPr lang="ar-SA" sz="8000" dirty="0">
              <a:solidFill>
                <a:srgbClr val="C00000"/>
              </a:solidFill>
            </a:endParaRPr>
          </a:p>
        </p:txBody>
      </p:sp>
      <p:pic>
        <p:nvPicPr>
          <p:cNvPr id="4" name="صورة 3" descr="8599185e8cdf8ea2ed60ec1c87cfedeb.jpg"/>
          <p:cNvPicPr>
            <a:picLocks noChangeAspect="1"/>
          </p:cNvPicPr>
          <p:nvPr/>
        </p:nvPicPr>
        <p:blipFill>
          <a:blip r:embed="rId2"/>
          <a:srcRect t="15238" r="3798" b="35238"/>
          <a:stretch>
            <a:fillRect/>
          </a:stretch>
        </p:blipFill>
        <p:spPr>
          <a:xfrm>
            <a:off x="145472" y="-83129"/>
            <a:ext cx="8853055" cy="1988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1699" y="3886200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By: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Haneen  ,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Yasmeen</a:t>
            </a:r>
            <a:r>
              <a:rPr lang="en-US" sz="3200" dirty="0" smtClean="0">
                <a:solidFill>
                  <a:srgbClr val="92D050"/>
                </a:solidFill>
              </a:rPr>
              <a:t> ,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Bayan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1520" y="152400"/>
            <a:ext cx="7680960" cy="13716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0070C0"/>
                </a:solidFill>
              </a:rPr>
              <a:t>Cleaning Facebook Data With Excel</a:t>
            </a:r>
            <a:endParaRPr lang="ar-SA" sz="5400" dirty="0">
              <a:solidFill>
                <a:srgbClr val="0070C0"/>
              </a:solidFill>
            </a:endParaRPr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6172200"/>
            <a:ext cx="2278303" cy="685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" y="1524000"/>
            <a:ext cx="89916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0070C0"/>
                </a:solidFill>
              </a:rPr>
              <a:t>Cleaning Data With Rapid</a:t>
            </a:r>
            <a:r>
              <a:rPr lang="en-US" sz="5400" dirty="0">
                <a:solidFill>
                  <a:srgbClr val="0070C0"/>
                </a:solidFill>
              </a:rPr>
              <a:t>M</a:t>
            </a:r>
            <a:r>
              <a:rPr lang="en-US" sz="5400" dirty="0" smtClean="0">
                <a:solidFill>
                  <a:srgbClr val="0070C0"/>
                </a:solidFill>
              </a:rPr>
              <a:t>iner</a:t>
            </a:r>
            <a:endParaRPr lang="en-US" sz="54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8800"/>
            <a:ext cx="7620000" cy="4105275"/>
          </a:xfrm>
          <a:prstGeom prst="rect">
            <a:avLst/>
          </a:prstGeom>
        </p:spPr>
      </p:pic>
      <p:pic>
        <p:nvPicPr>
          <p:cNvPr id="5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562600"/>
            <a:ext cx="2278303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7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00B050"/>
                </a:solidFill>
              </a:rPr>
              <a:t>The Creation Of Training Data</a:t>
            </a:r>
            <a:endParaRPr lang="en-US" sz="6000" b="1" dirty="0">
              <a:solidFill>
                <a:srgbClr val="00B050"/>
              </a:solidFill>
            </a:endParaRPr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4102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534400" cy="1325563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ETL(Extract, Transform, </a:t>
            </a:r>
            <a:r>
              <a:rPr lang="en-US" sz="5400" b="1" dirty="0">
                <a:solidFill>
                  <a:srgbClr val="FF0000"/>
                </a:solidFill>
              </a:rPr>
              <a:t>Load</a:t>
            </a:r>
            <a:r>
              <a:rPr lang="en-US" sz="5400" b="1" dirty="0">
                <a:solidFill>
                  <a:srgbClr val="0070C0"/>
                </a:solidFill>
              </a:rPr>
              <a:t>)</a:t>
            </a:r>
            <a:endParaRPr lang="en-US" sz="5400" dirty="0"/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9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449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286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70C0"/>
                </a:solidFill>
              </a:rPr>
              <a:t>With Two Classes</a:t>
            </a:r>
            <a:endParaRPr lang="en-US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4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" name="Content Placeholder 13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549" t="16836" r="22549" b="7401"/>
          <a:stretch/>
        </p:blipFill>
        <p:spPr>
          <a:xfrm>
            <a:off x="-76200" y="0"/>
            <a:ext cx="9220200" cy="6705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4" name="Rectangle 133"/>
          <p:cNvSpPr/>
          <p:nvPr/>
        </p:nvSpPr>
        <p:spPr>
          <a:xfrm>
            <a:off x="685800" y="1828800"/>
            <a:ext cx="2133600" cy="1981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69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4443" t="31989" r="23496" b="9084"/>
          <a:stretch/>
        </p:blipFill>
        <p:spPr>
          <a:xfrm>
            <a:off x="114300" y="76200"/>
            <a:ext cx="89154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3848100"/>
          </a:xfrm>
          <a:prstGeom prst="rect">
            <a:avLst/>
          </a:prstGeom>
        </p:spPr>
      </p:pic>
      <p:pic>
        <p:nvPicPr>
          <p:cNvPr id="3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9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763000" cy="9144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70C0"/>
                </a:solidFill>
              </a:rPr>
              <a:t>With Three Classes</a:t>
            </a:r>
            <a:r>
              <a:rPr lang="ar-JO" sz="4800" dirty="0" smtClean="0">
                <a:solidFill>
                  <a:srgbClr val="0070C0"/>
                </a:solidFill>
              </a:rPr>
              <a:t> </a:t>
            </a:r>
            <a:r>
              <a:rPr lang="en-US" sz="4800" dirty="0" smtClean="0">
                <a:solidFill>
                  <a:srgbClr val="0070C0"/>
                </a:solidFill>
              </a:rPr>
              <a:t>for Facebook</a:t>
            </a:r>
            <a:endParaRPr lang="en-US" sz="48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9144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4876799"/>
          </a:xfrm>
          <a:prstGeom prst="rect">
            <a:avLst/>
          </a:prstGeom>
        </p:spPr>
      </p:pic>
      <p:pic>
        <p:nvPicPr>
          <p:cNvPr id="3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3495" y="5238878"/>
            <a:ext cx="2420505" cy="1619122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65554"/>
            <a:ext cx="8229600" cy="4221163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US" sz="2800" dirty="0"/>
          </a:p>
          <a:p>
            <a:pPr algn="l" rtl="0">
              <a:buFont typeface="Wingdings" panose="05000000000000000000" pitchFamily="2" charset="2"/>
              <a:buChar char="ü"/>
            </a:pPr>
            <a:endParaRPr lang="en-US" sz="2800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4000" dirty="0" smtClean="0"/>
              <a:t>Determine </a:t>
            </a:r>
            <a:r>
              <a:rPr lang="en-US" sz="4000" dirty="0"/>
              <a:t>marketing strategy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4000" dirty="0" smtClean="0"/>
              <a:t>measure </a:t>
            </a:r>
            <a:r>
              <a:rPr lang="en-US" sz="4000" dirty="0"/>
              <a:t>campaign success </a:t>
            </a:r>
            <a:endParaRPr lang="en-US" sz="4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/>
              <a:t> measure </a:t>
            </a:r>
            <a:r>
              <a:rPr lang="en-US" sz="4000" dirty="0" smtClean="0"/>
              <a:t>product </a:t>
            </a:r>
            <a:r>
              <a:rPr lang="en-US" sz="4000" dirty="0"/>
              <a:t>messaging </a:t>
            </a:r>
            <a:endParaRPr lang="en-US" sz="4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 smtClean="0"/>
              <a:t> </a:t>
            </a:r>
            <a:r>
              <a:rPr lang="en-US" sz="4000" dirty="0"/>
              <a:t>measure customer service </a:t>
            </a:r>
            <a:endParaRPr lang="en-US" sz="4000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4000" dirty="0" smtClean="0"/>
              <a:t> </a:t>
            </a:r>
            <a:r>
              <a:rPr lang="en-US" sz="4000" dirty="0"/>
              <a:t>Test business KPIs </a:t>
            </a:r>
            <a:endParaRPr lang="en-US" sz="4000" dirty="0" smtClean="0"/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4000" dirty="0" smtClean="0"/>
              <a:t> </a:t>
            </a:r>
            <a:r>
              <a:rPr lang="en-US" sz="4000" dirty="0"/>
              <a:t>Generate leads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87965"/>
            <a:ext cx="8763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70C0"/>
                </a:solidFill>
              </a:rPr>
              <a:t>Sentiment Analysis</a:t>
            </a:r>
            <a:r>
              <a:rPr lang="en-US" sz="5400" dirty="0">
                <a:solidFill>
                  <a:srgbClr val="0070C0"/>
                </a:solidFill>
              </a:rPr>
              <a:t>,</a:t>
            </a:r>
            <a:r>
              <a:rPr lang="en-US" sz="5400" dirty="0" smtClean="0">
                <a:solidFill>
                  <a:srgbClr val="0070C0"/>
                </a:solidFill>
              </a:rPr>
              <a:t> Social Media, WHY?</a:t>
            </a:r>
            <a:endParaRPr lang="en-US" sz="5400" dirty="0">
              <a:solidFill>
                <a:srgbClr val="0070C0"/>
              </a:solidFill>
            </a:endParaRP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rgbClr val="0070C0"/>
                </a:solidFill>
              </a:rPr>
              <a:t>With Three Classes</a:t>
            </a:r>
            <a:r>
              <a:rPr lang="ar-JO" sz="4800" dirty="0">
                <a:solidFill>
                  <a:srgbClr val="0070C0"/>
                </a:solidFill>
              </a:rPr>
              <a:t> </a:t>
            </a:r>
            <a:r>
              <a:rPr lang="en-US" sz="4800" dirty="0">
                <a:solidFill>
                  <a:srgbClr val="0070C0"/>
                </a:solidFill>
              </a:rPr>
              <a:t>for </a:t>
            </a:r>
            <a:r>
              <a:rPr lang="en-US" sz="4800" dirty="0" smtClean="0">
                <a:solidFill>
                  <a:srgbClr val="0070C0"/>
                </a:solidFill>
              </a:rPr>
              <a:t>Twitter </a:t>
            </a:r>
            <a:endParaRPr lang="en-US" sz="4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90689"/>
            <a:ext cx="9144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427956"/>
            <a:ext cx="9144000" cy="3982244"/>
          </a:xfrm>
          <a:prstGeom prst="rect">
            <a:avLst/>
          </a:prstGeom>
        </p:spPr>
      </p:pic>
      <p:pic>
        <p:nvPicPr>
          <p:cNvPr id="5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4102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0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6" r="8185" b="15870"/>
          <a:stretch/>
        </p:blipFill>
        <p:spPr>
          <a:xfrm>
            <a:off x="304800" y="457201"/>
            <a:ext cx="8686800" cy="5105400"/>
          </a:xfrm>
        </p:spPr>
      </p:pic>
    </p:spTree>
    <p:extLst>
      <p:ext uri="{BB962C8B-B14F-4D97-AF65-F5344CB8AC3E}">
        <p14:creationId xmlns:p14="http://schemas.microsoft.com/office/powerpoint/2010/main" val="139474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4745"/>
            <a:ext cx="7680960" cy="13716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70C0"/>
                </a:solidFill>
              </a:rPr>
              <a:t>The two steps </a:t>
            </a:r>
            <a:endParaRPr lang="en-US" sz="6600" dirty="0">
              <a:solidFill>
                <a:srgbClr val="0070C0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448" t="47355" r="22433" b="21123"/>
          <a:stretch/>
        </p:blipFill>
        <p:spPr>
          <a:xfrm>
            <a:off x="127000" y="2590800"/>
            <a:ext cx="8928100" cy="3581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13716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6000" dirty="0" smtClean="0">
                <a:solidFill>
                  <a:srgbClr val="FF0000"/>
                </a:solidFill>
              </a:rPr>
              <a:t>First :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3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92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09" y="2280444"/>
            <a:ext cx="8915400" cy="3510756"/>
          </a:xfrm>
          <a:prstGeom prst="rect">
            <a:avLst/>
          </a:prstGeom>
        </p:spPr>
      </p:pic>
      <p:pic>
        <p:nvPicPr>
          <p:cNvPr id="3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638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" y="4572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rgbClr val="FF0000"/>
                </a:solidFill>
              </a:rPr>
              <a:t>Step 2 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4668044"/>
          </a:xfrm>
          <a:prstGeom prst="rect">
            <a:avLst/>
          </a:prstGeom>
        </p:spPr>
      </p:pic>
      <p:pic>
        <p:nvPicPr>
          <p:cNvPr id="3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3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rgbClr val="FF0000"/>
                </a:solidFill>
              </a:rPr>
              <a:t>Here we found that the accuracy of using these two processes is </a:t>
            </a:r>
            <a:endParaRPr lang="ar-JO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0070C0"/>
                </a:solidFill>
              </a:rPr>
              <a:t>(76.62+83.31)/2 </a:t>
            </a:r>
          </a:p>
          <a:p>
            <a:pPr marL="0" indent="0" algn="ctr">
              <a:buNone/>
            </a:pPr>
            <a:r>
              <a:rPr lang="en-US" sz="3200" dirty="0">
                <a:solidFill>
                  <a:srgbClr val="0070C0"/>
                </a:solidFill>
              </a:rPr>
              <a:t> 	 </a:t>
            </a:r>
            <a:r>
              <a:rPr lang="en-US" sz="3200" dirty="0" smtClean="0">
                <a:solidFill>
                  <a:srgbClr val="0070C0"/>
                </a:solidFill>
              </a:rPr>
              <a:t>=79.9</a:t>
            </a:r>
            <a:r>
              <a:rPr lang="ar-JO" sz="3200" dirty="0" smtClean="0">
                <a:solidFill>
                  <a:srgbClr val="FF0000"/>
                </a:solidFill>
              </a:rPr>
              <a:t>	</a:t>
            </a:r>
            <a:r>
              <a:rPr lang="ar-JO" dirty="0" smtClean="0">
                <a:solidFill>
                  <a:srgbClr val="FF0000"/>
                </a:solidFill>
              </a:rPr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4102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8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76200"/>
            <a:ext cx="8686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The Comparison Between The three  Classification Models </a:t>
            </a:r>
            <a:endParaRPr lang="en-US" sz="4000" dirty="0"/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309" t="31595" r="27355" b="14119"/>
          <a:stretch/>
        </p:blipFill>
        <p:spPr>
          <a:xfrm>
            <a:off x="647700" y="1309420"/>
            <a:ext cx="7543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2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5334000"/>
            <a:ext cx="2278303" cy="152400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33400"/>
            <a:ext cx="6549352" cy="50748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05815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The future expectation 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91" y="1096963"/>
            <a:ext cx="7886700" cy="5029200"/>
          </a:xfrm>
        </p:spPr>
        <p:txBody>
          <a:bodyPr>
            <a:normAutofit/>
          </a:bodyPr>
          <a:lstStyle/>
          <a:p>
            <a:pPr marL="514350" indent="-514350" algn="l" rtl="0">
              <a:buAutoNum type="arabicPeriod"/>
            </a:pPr>
            <a:r>
              <a:rPr lang="en-US" sz="2800" dirty="0" smtClean="0"/>
              <a:t>We have a desire in the future to work in Arabic data and to know more details about it. </a:t>
            </a:r>
          </a:p>
          <a:p>
            <a:pPr marL="0" indent="0" algn="l" rtl="0">
              <a:buNone/>
            </a:pPr>
            <a:r>
              <a:rPr lang="en-US" sz="2800" dirty="0" smtClean="0"/>
              <a:t>2. Through the experience we have seen, if we want to use a tool in the future we use paid tools.</a:t>
            </a:r>
          </a:p>
          <a:p>
            <a:pPr marL="0" indent="0">
              <a:buNone/>
            </a:pPr>
            <a:r>
              <a:rPr lang="en-US" sz="2800" dirty="0" smtClean="0"/>
              <a:t>3</a:t>
            </a:r>
            <a:r>
              <a:rPr lang="en-US" sz="2800" dirty="0"/>
              <a:t>. After our study of </a:t>
            </a:r>
            <a:r>
              <a:rPr lang="en-US" sz="2800" dirty="0" smtClean="0"/>
              <a:t>sentiment analysis, we </a:t>
            </a:r>
            <a:r>
              <a:rPr lang="en-US" sz="2800" dirty="0"/>
              <a:t>have the experience and the ability to solve any problems we face in this </a:t>
            </a:r>
            <a:r>
              <a:rPr lang="en-US" sz="2800" dirty="0" smtClean="0"/>
              <a:t>field.</a:t>
            </a:r>
          </a:p>
          <a:p>
            <a:pPr marL="0" indent="0">
              <a:buNone/>
            </a:pPr>
            <a:r>
              <a:rPr lang="en-US" sz="2800" dirty="0" smtClean="0"/>
              <a:t>4</a:t>
            </a:r>
            <a:r>
              <a:rPr lang="en-US" sz="2800" dirty="0"/>
              <a:t>. The next step will be easy for us because we have become aware of </a:t>
            </a:r>
            <a:r>
              <a:rPr lang="en-US" sz="2800" dirty="0" smtClean="0"/>
              <a:t>concepts and terminologies. </a:t>
            </a:r>
          </a:p>
          <a:p>
            <a:pPr marL="0" indent="0">
              <a:buNone/>
            </a:pPr>
            <a:r>
              <a:rPr lang="en-US" sz="2800" dirty="0" smtClean="0"/>
              <a:t>5. The difficulties we faces in importing data will not have presence in the future.</a:t>
            </a:r>
          </a:p>
          <a:p>
            <a:pPr marL="0" indent="0">
              <a:buNone/>
            </a:pPr>
            <a:endParaRPr lang="en-US" sz="3200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-228600"/>
            <a:ext cx="813435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Results: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157" y="1096963"/>
            <a:ext cx="8229600" cy="525780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ar-JO" dirty="0" smtClean="0"/>
              <a:t> </a:t>
            </a:r>
            <a:r>
              <a:rPr lang="en-US" sz="2800" dirty="0" smtClean="0"/>
              <a:t>To take more attention about their website and e-buy and its online services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dirty="0" smtClean="0"/>
              <a:t>To take attention about the customers services and the relationships between the employees 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dirty="0" smtClean="0"/>
              <a:t>There is a lot of crowding</a:t>
            </a:r>
            <a:r>
              <a:rPr lang="ar-JO" sz="2800" dirty="0" smtClean="0"/>
              <a:t> </a:t>
            </a:r>
            <a:r>
              <a:rPr lang="en-US" sz="2800" dirty="0" smtClean="0"/>
              <a:t>and this obliged the customers to wail a lot of time 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dirty="0" smtClean="0"/>
              <a:t>There's no attention to the negative comments on social media and sometimes it was deleted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dirty="0" smtClean="0"/>
              <a:t>There is no online chat .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sz="2800" dirty="0" smtClean="0"/>
              <a:t>Any organization must has sentiment analysis processes to develop there work 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708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828800"/>
            <a:ext cx="9906000" cy="2438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ETL(</a:t>
            </a:r>
            <a:r>
              <a:rPr lang="en-US" sz="5400" b="1" dirty="0" smtClean="0">
                <a:solidFill>
                  <a:srgbClr val="FF0000"/>
                </a:solidFill>
              </a:rPr>
              <a:t>Extract</a:t>
            </a:r>
            <a:r>
              <a:rPr lang="en-US" sz="5400" b="1" dirty="0" smtClean="0">
                <a:solidFill>
                  <a:srgbClr val="0070C0"/>
                </a:solidFill>
              </a:rPr>
              <a:t>, Transform, Load)</a:t>
            </a:r>
            <a:endParaRPr lang="en-US" sz="5400" b="1" dirty="0">
              <a:solidFill>
                <a:srgbClr val="0070C0"/>
              </a:solidFill>
            </a:endParaRPr>
          </a:p>
        </p:txBody>
      </p:sp>
      <p:pic>
        <p:nvPicPr>
          <p:cNvPr id="3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2339" y="304800"/>
            <a:ext cx="7680960" cy="1371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Extract Facebook </a:t>
            </a:r>
            <a:r>
              <a:rPr lang="en-US" sz="5400" dirty="0">
                <a:solidFill>
                  <a:srgbClr val="0070C0"/>
                </a:solidFill>
              </a:rPr>
              <a:t>Data </a:t>
            </a:r>
            <a:endParaRPr lang="ar-SA" sz="5400" dirty="0">
              <a:solidFill>
                <a:srgbClr val="0070C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600200"/>
            <a:ext cx="7827962" cy="4478845"/>
          </a:xfrm>
          <a:prstGeom prst="rect">
            <a:avLst/>
          </a:prstGeom>
        </p:spPr>
      </p:pic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6002844"/>
            <a:ext cx="1981200" cy="855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Extract twitter </a:t>
            </a:r>
            <a:r>
              <a:rPr lang="en-US" sz="5400" dirty="0">
                <a:solidFill>
                  <a:srgbClr val="0070C0"/>
                </a:solidFill>
              </a:rPr>
              <a:t>Data </a:t>
            </a:r>
            <a:endParaRPr lang="ar-SA" sz="5400" dirty="0">
              <a:solidFill>
                <a:srgbClr val="0070C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536699"/>
            <a:ext cx="8534400" cy="4529931"/>
          </a:xfrm>
          <a:prstGeom prst="rect">
            <a:avLst/>
          </a:prstGeom>
        </p:spPr>
      </p:pic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53930"/>
            <a:ext cx="1905000" cy="804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76200"/>
            <a:ext cx="92964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1136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70C0"/>
                </a:solidFill>
              </a:rPr>
              <a:t>ETL(Extract, </a:t>
            </a:r>
            <a:r>
              <a:rPr lang="en-US" sz="5400" b="1" dirty="0">
                <a:solidFill>
                  <a:srgbClr val="FF0000"/>
                </a:solidFill>
              </a:rPr>
              <a:t>Transform</a:t>
            </a:r>
            <a:r>
              <a:rPr lang="en-US" sz="5400" b="1" dirty="0">
                <a:solidFill>
                  <a:srgbClr val="0070C0"/>
                </a:solidFill>
              </a:rPr>
              <a:t>, Load)</a:t>
            </a:r>
            <a:endParaRPr lang="ar-SA" sz="5400" dirty="0"/>
          </a:p>
        </p:txBody>
      </p:sp>
      <p:pic>
        <p:nvPicPr>
          <p:cNvPr id="4" name="عنصر نائب للمحتوى 3" descr="Sentiment-Ana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5697" y="5334000"/>
            <a:ext cx="2278303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9276</TotalTime>
  <Words>311</Words>
  <Application>Microsoft Office PowerPoint</Application>
  <PresentationFormat>On-screen Show (4:3)</PresentationFormat>
  <Paragraphs>45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Wingdings</vt:lpstr>
      <vt:lpstr>Office Theme</vt:lpstr>
      <vt:lpstr>Sentiment Analysis</vt:lpstr>
      <vt:lpstr>PowerPoint Presentation</vt:lpstr>
      <vt:lpstr>PowerPoint Presentation</vt:lpstr>
      <vt:lpstr>ETL(Extract, Transform, Load)</vt:lpstr>
      <vt:lpstr>Extract Facebook Data </vt:lpstr>
      <vt:lpstr>PowerPoint Presentation</vt:lpstr>
      <vt:lpstr>Extract twitter Data </vt:lpstr>
      <vt:lpstr>PowerPoint Presentation</vt:lpstr>
      <vt:lpstr>ETL(Extract, Transform, Load)</vt:lpstr>
      <vt:lpstr>Cleaning Facebook Data With Excel</vt:lpstr>
      <vt:lpstr>Cleaning Data With RapidMiner</vt:lpstr>
      <vt:lpstr>PowerPoint Presentation</vt:lpstr>
      <vt:lpstr>ETL(Extract, Transform, Load)</vt:lpstr>
      <vt:lpstr>PowerPoint Presentation</vt:lpstr>
      <vt:lpstr>PowerPoint Presentation</vt:lpstr>
      <vt:lpstr>PowerPoint Presentation</vt:lpstr>
      <vt:lpstr>PowerPoint Presentation</vt:lpstr>
      <vt:lpstr>With Three Classes for Facebook</vt:lpstr>
      <vt:lpstr>PowerPoint Presentation</vt:lpstr>
      <vt:lpstr>With Three Classes for Twitter </vt:lpstr>
      <vt:lpstr>PowerPoint Presentation</vt:lpstr>
      <vt:lpstr>PowerPoint Presentation</vt:lpstr>
      <vt:lpstr>The two steps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future expectation </vt:lpstr>
      <vt:lpstr>Results: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Sentiment Analysis</dc:title>
  <dc:creator>HP</dc:creator>
  <cp:lastModifiedBy>Windows User</cp:lastModifiedBy>
  <cp:revision>37</cp:revision>
  <dcterms:created xsi:type="dcterms:W3CDTF">2018-04-23T14:31:51Z</dcterms:created>
  <dcterms:modified xsi:type="dcterms:W3CDTF">2018-05-16T19:34:22Z</dcterms:modified>
</cp:coreProperties>
</file>