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8">
  <p:sldMasterIdLst>
    <p:sldMasterId id="2147483745" r:id="rId1"/>
    <p:sldMasterId id="2147483769" r:id="rId2"/>
  </p:sldMasterIdLst>
  <p:notesMasterIdLst>
    <p:notesMasterId r:id="rId96"/>
  </p:notesMasterIdLst>
  <p:handoutMasterIdLst>
    <p:handoutMasterId r:id="rId97"/>
  </p:handoutMasterIdLst>
  <p:sldIdLst>
    <p:sldId id="411" r:id="rId3"/>
    <p:sldId id="410" r:id="rId4"/>
    <p:sldId id="423" r:id="rId5"/>
    <p:sldId id="384" r:id="rId6"/>
    <p:sldId id="424" r:id="rId7"/>
    <p:sldId id="412" r:id="rId8"/>
    <p:sldId id="413" r:id="rId9"/>
    <p:sldId id="414" r:id="rId10"/>
    <p:sldId id="520" r:id="rId11"/>
    <p:sldId id="431" r:id="rId12"/>
    <p:sldId id="425" r:id="rId13"/>
    <p:sldId id="416" r:id="rId14"/>
    <p:sldId id="428" r:id="rId15"/>
    <p:sldId id="426" r:id="rId16"/>
    <p:sldId id="418" r:id="rId17"/>
    <p:sldId id="429" r:id="rId18"/>
    <p:sldId id="419" r:id="rId19"/>
    <p:sldId id="420" r:id="rId20"/>
    <p:sldId id="421" r:id="rId21"/>
    <p:sldId id="490" r:id="rId22"/>
    <p:sldId id="422" r:id="rId23"/>
    <p:sldId id="442" r:id="rId24"/>
    <p:sldId id="387" r:id="rId25"/>
    <p:sldId id="502" r:id="rId26"/>
    <p:sldId id="386" r:id="rId27"/>
    <p:sldId id="390" r:id="rId28"/>
    <p:sldId id="493" r:id="rId29"/>
    <p:sldId id="388" r:id="rId30"/>
    <p:sldId id="492" r:id="rId31"/>
    <p:sldId id="551" r:id="rId32"/>
    <p:sldId id="504" r:id="rId33"/>
    <p:sldId id="552" r:id="rId34"/>
    <p:sldId id="505" r:id="rId35"/>
    <p:sldId id="506" r:id="rId36"/>
    <p:sldId id="507" r:id="rId37"/>
    <p:sldId id="553" r:id="rId38"/>
    <p:sldId id="433" r:id="rId39"/>
    <p:sldId id="461" r:id="rId40"/>
    <p:sldId id="494" r:id="rId41"/>
    <p:sldId id="495" r:id="rId42"/>
    <p:sldId id="498" r:id="rId43"/>
    <p:sldId id="496" r:id="rId44"/>
    <p:sldId id="497" r:id="rId45"/>
    <p:sldId id="499" r:id="rId46"/>
    <p:sldId id="500" r:id="rId47"/>
    <p:sldId id="501" r:id="rId48"/>
    <p:sldId id="503" r:id="rId49"/>
    <p:sldId id="521" r:id="rId50"/>
    <p:sldId id="508" r:id="rId51"/>
    <p:sldId id="509" r:id="rId52"/>
    <p:sldId id="510" r:id="rId53"/>
    <p:sldId id="511" r:id="rId54"/>
    <p:sldId id="512" r:id="rId55"/>
    <p:sldId id="513" r:id="rId56"/>
    <p:sldId id="515" r:id="rId57"/>
    <p:sldId id="516" r:id="rId58"/>
    <p:sldId id="518" r:id="rId59"/>
    <p:sldId id="519" r:id="rId60"/>
    <p:sldId id="522" r:id="rId61"/>
    <p:sldId id="523" r:id="rId62"/>
    <p:sldId id="527" r:id="rId63"/>
    <p:sldId id="528" r:id="rId64"/>
    <p:sldId id="524" r:id="rId65"/>
    <p:sldId id="525" r:id="rId66"/>
    <p:sldId id="526" r:id="rId67"/>
    <p:sldId id="546" r:id="rId68"/>
    <p:sldId id="547" r:id="rId69"/>
    <p:sldId id="548" r:id="rId70"/>
    <p:sldId id="549" r:id="rId71"/>
    <p:sldId id="550" r:id="rId72"/>
    <p:sldId id="556" r:id="rId73"/>
    <p:sldId id="554" r:id="rId74"/>
    <p:sldId id="555" r:id="rId75"/>
    <p:sldId id="532" r:id="rId76"/>
    <p:sldId id="565" r:id="rId77"/>
    <p:sldId id="564" r:id="rId78"/>
    <p:sldId id="566" r:id="rId79"/>
    <p:sldId id="529" r:id="rId80"/>
    <p:sldId id="530" r:id="rId81"/>
    <p:sldId id="531" r:id="rId82"/>
    <p:sldId id="557" r:id="rId83"/>
    <p:sldId id="558" r:id="rId84"/>
    <p:sldId id="559" r:id="rId85"/>
    <p:sldId id="560" r:id="rId86"/>
    <p:sldId id="561" r:id="rId87"/>
    <p:sldId id="562" r:id="rId88"/>
    <p:sldId id="567" r:id="rId89"/>
    <p:sldId id="568" r:id="rId90"/>
    <p:sldId id="569" r:id="rId91"/>
    <p:sldId id="570" r:id="rId92"/>
    <p:sldId id="571" r:id="rId93"/>
    <p:sldId id="563" r:id="rId94"/>
    <p:sldId id="488" r:id="rId95"/>
  </p:sldIdLst>
  <p:sldSz cx="12192000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E39F16"/>
    <a:srgbClr val="F7941D"/>
    <a:srgbClr val="B4C6E7"/>
    <a:srgbClr val="1181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78" autoAdjust="0"/>
    <p:restoredTop sz="89779" autoAdjust="0"/>
  </p:normalViewPr>
  <p:slideViewPr>
    <p:cSldViewPr>
      <p:cViewPr>
        <p:scale>
          <a:sx n="70" d="100"/>
          <a:sy n="70" d="100"/>
        </p:scale>
        <p:origin x="-64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1366"/>
    </p:cViewPr>
  </p:sorterViewPr>
  <p:notesViewPr>
    <p:cSldViewPr>
      <p:cViewPr varScale="1">
        <p:scale>
          <a:sx n="57" d="100"/>
          <a:sy n="57" d="100"/>
        </p:scale>
        <p:origin x="2952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97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E2D058-9647-498D-80EE-CE627AFC868E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E2FA5-B3E2-4FD0-82DC-30615C514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70596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42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3694732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173015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1356739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3225800"/>
            <a:ext cx="12192000" cy="363220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895"/>
            <a:endParaRPr lang="en-US" sz="239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4987990"/>
            <a:ext cx="10363200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50936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7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25D72-FB1F-45B4-97F5-758A84ACD84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806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4" y="273050"/>
            <a:ext cx="4011084" cy="1162051"/>
          </a:xfrm>
        </p:spPr>
        <p:txBody>
          <a:bodyPr anchor="b"/>
          <a:lstStyle>
            <a:lvl1pPr algn="l">
              <a:defRPr sz="266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4"/>
            <a:ext cx="6815667" cy="5853113"/>
          </a:xfrm>
        </p:spPr>
        <p:txBody>
          <a:bodyPr/>
          <a:lstStyle>
            <a:lvl1pPr>
              <a:defRPr sz="4266"/>
            </a:lvl1pPr>
            <a:lvl2pPr>
              <a:defRPr sz="3732"/>
            </a:lvl2pPr>
            <a:lvl3pPr>
              <a:defRPr sz="3199"/>
            </a:lvl3pPr>
            <a:lvl4pPr>
              <a:defRPr sz="2666"/>
            </a:lvl4pPr>
            <a:lvl5pPr>
              <a:defRPr sz="2666"/>
            </a:lvl5pPr>
            <a:lvl6pPr>
              <a:defRPr sz="2666"/>
            </a:lvl6pPr>
            <a:lvl7pPr>
              <a:defRPr sz="2666"/>
            </a:lvl7pPr>
            <a:lvl8pPr>
              <a:defRPr sz="2666"/>
            </a:lvl8pPr>
            <a:lvl9pPr>
              <a:defRPr sz="266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4" y="1435103"/>
            <a:ext cx="4011084" cy="4691063"/>
          </a:xfrm>
        </p:spPr>
        <p:txBody>
          <a:bodyPr/>
          <a:lstStyle>
            <a:lvl1pPr marL="0" indent="0">
              <a:buNone/>
              <a:defRPr sz="1866"/>
            </a:lvl1pPr>
            <a:lvl2pPr marL="609422" indent="0">
              <a:buNone/>
              <a:defRPr sz="1600"/>
            </a:lvl2pPr>
            <a:lvl3pPr marL="1218845" indent="0">
              <a:buNone/>
              <a:defRPr sz="1333"/>
            </a:lvl3pPr>
            <a:lvl4pPr marL="1828267" indent="0">
              <a:buNone/>
              <a:defRPr sz="1200"/>
            </a:lvl4pPr>
            <a:lvl5pPr marL="2437689" indent="0">
              <a:buNone/>
              <a:defRPr sz="1200"/>
            </a:lvl5pPr>
            <a:lvl6pPr marL="3047111" indent="0">
              <a:buNone/>
              <a:defRPr sz="1200"/>
            </a:lvl6pPr>
            <a:lvl7pPr marL="3656534" indent="0">
              <a:buNone/>
              <a:defRPr sz="1200"/>
            </a:lvl7pPr>
            <a:lvl8pPr marL="4265955" indent="0">
              <a:buNone/>
              <a:defRPr sz="1200"/>
            </a:lvl8pPr>
            <a:lvl9pPr marL="48753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DDE36-A2C1-4B47-B10E-EC6A763E1FB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0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2"/>
            <a:ext cx="7315200" cy="566739"/>
          </a:xfrm>
        </p:spPr>
        <p:txBody>
          <a:bodyPr anchor="b"/>
          <a:lstStyle>
            <a:lvl1pPr algn="l">
              <a:defRPr sz="266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266"/>
            </a:lvl1pPr>
            <a:lvl2pPr marL="609422" indent="0">
              <a:buNone/>
              <a:defRPr sz="3732"/>
            </a:lvl2pPr>
            <a:lvl3pPr marL="1218845" indent="0">
              <a:buNone/>
              <a:defRPr sz="3199"/>
            </a:lvl3pPr>
            <a:lvl4pPr marL="1828267" indent="0">
              <a:buNone/>
              <a:defRPr sz="2666"/>
            </a:lvl4pPr>
            <a:lvl5pPr marL="2437689" indent="0">
              <a:buNone/>
              <a:defRPr sz="2666"/>
            </a:lvl5pPr>
            <a:lvl6pPr marL="3047111" indent="0">
              <a:buNone/>
              <a:defRPr sz="2666"/>
            </a:lvl6pPr>
            <a:lvl7pPr marL="3656534" indent="0">
              <a:buNone/>
              <a:defRPr sz="2666"/>
            </a:lvl7pPr>
            <a:lvl8pPr marL="4265955" indent="0">
              <a:buNone/>
              <a:defRPr sz="2666"/>
            </a:lvl8pPr>
            <a:lvl9pPr marL="4875378" indent="0">
              <a:buNone/>
              <a:defRPr sz="266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40"/>
            <a:ext cx="7315200" cy="804863"/>
          </a:xfrm>
        </p:spPr>
        <p:txBody>
          <a:bodyPr/>
          <a:lstStyle>
            <a:lvl1pPr marL="0" indent="0">
              <a:buNone/>
              <a:defRPr sz="1866"/>
            </a:lvl1pPr>
            <a:lvl2pPr marL="609422" indent="0">
              <a:buNone/>
              <a:defRPr sz="1600"/>
            </a:lvl2pPr>
            <a:lvl3pPr marL="1218845" indent="0">
              <a:buNone/>
              <a:defRPr sz="1333"/>
            </a:lvl3pPr>
            <a:lvl4pPr marL="1828267" indent="0">
              <a:buNone/>
              <a:defRPr sz="1200"/>
            </a:lvl4pPr>
            <a:lvl5pPr marL="2437689" indent="0">
              <a:buNone/>
              <a:defRPr sz="1200"/>
            </a:lvl5pPr>
            <a:lvl6pPr marL="3047111" indent="0">
              <a:buNone/>
              <a:defRPr sz="1200"/>
            </a:lvl6pPr>
            <a:lvl7pPr marL="3656534" indent="0">
              <a:buNone/>
              <a:defRPr sz="1200"/>
            </a:lvl7pPr>
            <a:lvl8pPr marL="4265955" indent="0">
              <a:buNone/>
              <a:defRPr sz="1200"/>
            </a:lvl8pPr>
            <a:lvl9pPr marL="48753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B5668-8422-4353-A419-0B871F1528B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717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DB8A2-CED8-4D75-99A8-9F79F96D5A5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585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A52D-F721-49F3-9C2C-B87C282B979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053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2A2CA-2AB3-4F40-A653-EDB7AB187E5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274641"/>
            <a:ext cx="10972801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990600"/>
            <a:ext cx="10972801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00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42"/>
            <a:ext cx="6705600" cy="711081"/>
          </a:xfrm>
        </p:spPr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3D8C-74A5-42F2-B76F-F06C4AB0CE1F}" type="datetime1">
              <a:rPr lang="en-US" smtClean="0"/>
              <a:t>5/25/2017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30000" y="6356354"/>
            <a:ext cx="762001" cy="365125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91440" rIns="0" bIns="91440" numCol="1" anchor="ctr" anchorCtr="1" compatLnSpc="1">
            <a:prstTxWarp prst="textNoShape">
              <a:avLst/>
            </a:prstTxWarp>
          </a:bodyPr>
          <a:lstStyle>
            <a:lvl1pPr algn="r">
              <a:defRPr lang="en-US" sz="1400" kern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6E69268-9C8B-4EBF-A9EE-DC5DC2D48DC3}" type="slidenum">
              <a:rPr lang="es-UY" smtClean="0"/>
              <a:pPr/>
              <a:t>‹#›</a:t>
            </a:fld>
            <a:endParaRPr lang="es-UY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7480301" y="362139"/>
            <a:ext cx="4114800" cy="533400"/>
          </a:xfrm>
        </p:spPr>
        <p:txBody>
          <a:bodyPr anchor="ctr">
            <a:noAutofit/>
          </a:bodyPr>
          <a:lstStyle>
            <a:lvl1pPr marL="0" indent="0" algn="r">
              <a:buNone/>
              <a:defRPr sz="1999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Breadcrumb 1 &gt; Breadcrumb 2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411328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3225800"/>
            <a:ext cx="12192000" cy="3632200"/>
          </a:xfrm>
          <a:prstGeom prst="rect">
            <a:avLst/>
          </a:prstGeom>
          <a:gradFill flip="none" rotWithShape="1">
            <a:gsLst>
              <a:gs pos="44000">
                <a:srgbClr val="CBCBCB">
                  <a:alpha val="22000"/>
                </a:srgbClr>
              </a:gs>
              <a:gs pos="100000">
                <a:srgbClr val="5F5F5F">
                  <a:alpha val="1900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895"/>
            <a:endParaRPr lang="en-US" sz="2399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4987990"/>
            <a:ext cx="10363200" cy="610820"/>
          </a:xfrm>
        </p:spPr>
        <p:txBody>
          <a:bodyPr/>
          <a:lstStyle>
            <a:lvl1pPr algn="ctr">
              <a:defRPr lang="en-US" sz="3999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550936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399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7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5E42B-DED3-4E75-ADDA-3AA3B265560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529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31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2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6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38B9C-20CD-406B-98D5-F00FF63CC85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554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16A51-A2EE-40D7-BA8F-484FE93DC43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470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6">
                <a:solidFill>
                  <a:schemeClr val="tx1">
                    <a:tint val="75000"/>
                  </a:schemeClr>
                </a:solidFill>
              </a:defRPr>
            </a:lvl1pPr>
            <a:lvl2pPr marL="609422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84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267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4pPr>
            <a:lvl5pPr marL="2437689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5pPr>
            <a:lvl6pPr marL="3047111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6pPr>
            <a:lvl7pPr marL="3656534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7pPr>
            <a:lvl8pPr marL="4265955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8pPr>
            <a:lvl9pPr marL="4875378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3E98-A691-4A79-9236-4743BEE7033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125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9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2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6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23E0E-8391-4D10-98B0-F6CD85D24A2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000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4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666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4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666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05372-9690-4535-8908-179B45AB40C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3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6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422" indent="0">
              <a:buNone/>
              <a:defRPr sz="2666" b="1"/>
            </a:lvl2pPr>
            <a:lvl3pPr marL="1218845" indent="0">
              <a:buNone/>
              <a:defRPr sz="2399" b="1"/>
            </a:lvl3pPr>
            <a:lvl4pPr marL="1828267" indent="0">
              <a:buNone/>
              <a:defRPr sz="2133" b="1"/>
            </a:lvl4pPr>
            <a:lvl5pPr marL="2437689" indent="0">
              <a:buNone/>
              <a:defRPr sz="2133" b="1"/>
            </a:lvl5pPr>
            <a:lvl6pPr marL="3047111" indent="0">
              <a:buNone/>
              <a:defRPr sz="2133" b="1"/>
            </a:lvl6pPr>
            <a:lvl7pPr marL="3656534" indent="0">
              <a:buNone/>
              <a:defRPr sz="2133" b="1"/>
            </a:lvl7pPr>
            <a:lvl8pPr marL="4265955" indent="0">
              <a:buNone/>
              <a:defRPr sz="2133" b="1"/>
            </a:lvl8pPr>
            <a:lvl9pPr marL="48753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666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6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422" indent="0">
              <a:buNone/>
              <a:defRPr sz="2666" b="1"/>
            </a:lvl2pPr>
            <a:lvl3pPr marL="1218845" indent="0">
              <a:buNone/>
              <a:defRPr sz="2399" b="1"/>
            </a:lvl3pPr>
            <a:lvl4pPr marL="1828267" indent="0">
              <a:buNone/>
              <a:defRPr sz="2133" b="1"/>
            </a:lvl4pPr>
            <a:lvl5pPr marL="2437689" indent="0">
              <a:buNone/>
              <a:defRPr sz="2133" b="1"/>
            </a:lvl5pPr>
            <a:lvl6pPr marL="3047111" indent="0">
              <a:buNone/>
              <a:defRPr sz="2133" b="1"/>
            </a:lvl6pPr>
            <a:lvl7pPr marL="3656534" indent="0">
              <a:buNone/>
              <a:defRPr sz="2133" b="1"/>
            </a:lvl7pPr>
            <a:lvl8pPr marL="4265955" indent="0">
              <a:buNone/>
              <a:defRPr sz="2133" b="1"/>
            </a:lvl8pPr>
            <a:lvl9pPr marL="48753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666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10997-1FF9-4C6A-959B-D1F9C49398A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16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CBB3-E48E-416A-90E5-0CCA2F0326A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1" y="274643"/>
            <a:ext cx="10972801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806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D557E-828E-4D54-85E6-DADA1FC48D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1" y="274643"/>
            <a:ext cx="10972801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990600"/>
            <a:ext cx="10972801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99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5B7B-08AE-40B2-BE16-7445ECECB87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777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5" y="273050"/>
            <a:ext cx="4011084" cy="1162051"/>
          </a:xfrm>
        </p:spPr>
        <p:txBody>
          <a:bodyPr anchor="b"/>
          <a:lstStyle>
            <a:lvl1pPr algn="l">
              <a:defRPr sz="266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4"/>
            <a:ext cx="6815667" cy="5853113"/>
          </a:xfrm>
        </p:spPr>
        <p:txBody>
          <a:bodyPr/>
          <a:lstStyle>
            <a:lvl1pPr>
              <a:defRPr sz="4266"/>
            </a:lvl1pPr>
            <a:lvl2pPr>
              <a:defRPr sz="3732"/>
            </a:lvl2pPr>
            <a:lvl3pPr>
              <a:defRPr sz="3199"/>
            </a:lvl3pPr>
            <a:lvl4pPr>
              <a:defRPr sz="2666"/>
            </a:lvl4pPr>
            <a:lvl5pPr>
              <a:defRPr sz="2666"/>
            </a:lvl5pPr>
            <a:lvl6pPr>
              <a:defRPr sz="2666"/>
            </a:lvl6pPr>
            <a:lvl7pPr>
              <a:defRPr sz="2666"/>
            </a:lvl7pPr>
            <a:lvl8pPr>
              <a:defRPr sz="2666"/>
            </a:lvl8pPr>
            <a:lvl9pPr>
              <a:defRPr sz="266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5" y="1435103"/>
            <a:ext cx="4011084" cy="4691063"/>
          </a:xfrm>
        </p:spPr>
        <p:txBody>
          <a:bodyPr/>
          <a:lstStyle>
            <a:lvl1pPr marL="0" indent="0">
              <a:buNone/>
              <a:defRPr sz="1866"/>
            </a:lvl1pPr>
            <a:lvl2pPr marL="609422" indent="0">
              <a:buNone/>
              <a:defRPr sz="1600"/>
            </a:lvl2pPr>
            <a:lvl3pPr marL="1218845" indent="0">
              <a:buNone/>
              <a:defRPr sz="1333"/>
            </a:lvl3pPr>
            <a:lvl4pPr marL="1828267" indent="0">
              <a:buNone/>
              <a:defRPr sz="1200"/>
            </a:lvl4pPr>
            <a:lvl5pPr marL="2437689" indent="0">
              <a:buNone/>
              <a:defRPr sz="1200"/>
            </a:lvl5pPr>
            <a:lvl6pPr marL="3047111" indent="0">
              <a:buNone/>
              <a:defRPr sz="1200"/>
            </a:lvl6pPr>
            <a:lvl7pPr marL="3656534" indent="0">
              <a:buNone/>
              <a:defRPr sz="1200"/>
            </a:lvl7pPr>
            <a:lvl8pPr marL="4265955" indent="0">
              <a:buNone/>
              <a:defRPr sz="1200"/>
            </a:lvl8pPr>
            <a:lvl9pPr marL="48753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BFAE4-A570-4920-B557-FCCA0FC1426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104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4"/>
            <a:ext cx="7315200" cy="566739"/>
          </a:xfrm>
        </p:spPr>
        <p:txBody>
          <a:bodyPr anchor="b"/>
          <a:lstStyle>
            <a:lvl1pPr algn="l">
              <a:defRPr sz="266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6"/>
            </a:lvl1pPr>
            <a:lvl2pPr marL="609422" indent="0">
              <a:buNone/>
              <a:defRPr sz="3732"/>
            </a:lvl2pPr>
            <a:lvl3pPr marL="1218845" indent="0">
              <a:buNone/>
              <a:defRPr sz="3199"/>
            </a:lvl3pPr>
            <a:lvl4pPr marL="1828267" indent="0">
              <a:buNone/>
              <a:defRPr sz="2666"/>
            </a:lvl4pPr>
            <a:lvl5pPr marL="2437689" indent="0">
              <a:buNone/>
              <a:defRPr sz="2666"/>
            </a:lvl5pPr>
            <a:lvl6pPr marL="3047111" indent="0">
              <a:buNone/>
              <a:defRPr sz="2666"/>
            </a:lvl6pPr>
            <a:lvl7pPr marL="3656534" indent="0">
              <a:buNone/>
              <a:defRPr sz="2666"/>
            </a:lvl7pPr>
            <a:lvl8pPr marL="4265955" indent="0">
              <a:buNone/>
              <a:defRPr sz="2666"/>
            </a:lvl8pPr>
            <a:lvl9pPr marL="4875378" indent="0">
              <a:buNone/>
              <a:defRPr sz="266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2"/>
            <a:ext cx="7315200" cy="804863"/>
          </a:xfrm>
        </p:spPr>
        <p:txBody>
          <a:bodyPr/>
          <a:lstStyle>
            <a:lvl1pPr marL="0" indent="0">
              <a:buNone/>
              <a:defRPr sz="1866"/>
            </a:lvl1pPr>
            <a:lvl2pPr marL="609422" indent="0">
              <a:buNone/>
              <a:defRPr sz="1600"/>
            </a:lvl2pPr>
            <a:lvl3pPr marL="1218845" indent="0">
              <a:buNone/>
              <a:defRPr sz="1333"/>
            </a:lvl3pPr>
            <a:lvl4pPr marL="1828267" indent="0">
              <a:buNone/>
              <a:defRPr sz="1200"/>
            </a:lvl4pPr>
            <a:lvl5pPr marL="2437689" indent="0">
              <a:buNone/>
              <a:defRPr sz="1200"/>
            </a:lvl5pPr>
            <a:lvl6pPr marL="3047111" indent="0">
              <a:buNone/>
              <a:defRPr sz="1200"/>
            </a:lvl6pPr>
            <a:lvl7pPr marL="3656534" indent="0">
              <a:buNone/>
              <a:defRPr sz="1200"/>
            </a:lvl7pPr>
            <a:lvl8pPr marL="4265955" indent="0">
              <a:buNone/>
              <a:defRPr sz="1200"/>
            </a:lvl8pPr>
            <a:lvl9pPr marL="48753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3E973-6240-42DC-9547-AACFF64AC35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24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9FB69-DA68-4635-848F-715D0F66973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071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127B2-375E-466E-A392-F97684286F8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023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AD088-AFA5-4DB2-A253-AF809DAF9FF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1" y="274643"/>
            <a:ext cx="10972801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990600"/>
            <a:ext cx="10972801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620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9D62B-524A-44A0-815A-16D6DA3A7A4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908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Only">
    <p:bg>
      <p:bgPr>
        <a:gradFill flip="none" rotWithShape="1">
          <a:gsLst>
            <a:gs pos="81000">
              <a:schemeClr val="bg1">
                <a:lumMod val="95000"/>
              </a:schemeClr>
            </a:gs>
            <a:gs pos="0">
              <a:schemeClr val="bg1"/>
            </a:gs>
            <a:gs pos="100000">
              <a:schemeClr val="bg1">
                <a:lumMod val="9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44"/>
            <a:ext cx="6705600" cy="711081"/>
          </a:xfrm>
        </p:spPr>
        <p:txBody>
          <a:bodyPr>
            <a:noAutofit/>
          </a:bodyPr>
          <a:lstStyle>
            <a:lvl1pPr>
              <a:defRPr sz="3599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F30CD-DAAC-4FD4-985B-54BAE0814FEE}" type="datetime1">
              <a:rPr lang="en-US" smtClean="0">
                <a:solidFill>
                  <a:srgbClr val="000000">
                    <a:tint val="75000"/>
                  </a:srgbClr>
                </a:solidFill>
              </a:rPr>
              <a:t>5/25/2017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30001" y="6356356"/>
            <a:ext cx="762001" cy="365125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91440" rIns="0" bIns="91440" numCol="1" anchor="ctr" anchorCtr="1" compatLnSpc="1">
            <a:prstTxWarp prst="textNoShape">
              <a:avLst/>
            </a:prstTxWarp>
          </a:bodyPr>
          <a:lstStyle>
            <a:lvl1pPr algn="r">
              <a:defRPr lang="en-US" sz="1400" kern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6E69268-9C8B-4EBF-A9EE-DC5DC2D48DC3}" type="slidenum">
              <a:rPr lang="es-UY">
                <a:solidFill>
                  <a:srgbClr val="FFFFFF"/>
                </a:solidFill>
              </a:rPr>
              <a:pPr/>
              <a:t>‹#›</a:t>
            </a:fld>
            <a:endParaRPr lang="es-UY" dirty="0">
              <a:solidFill>
                <a:srgbClr val="FFFFFF"/>
              </a:solidFill>
            </a:endParaRP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7480301" y="362139"/>
            <a:ext cx="4114800" cy="533400"/>
          </a:xfrm>
        </p:spPr>
        <p:txBody>
          <a:bodyPr anchor="ctr">
            <a:noAutofit/>
          </a:bodyPr>
          <a:lstStyle>
            <a:lvl1pPr marL="0" indent="0" algn="r">
              <a:buNone/>
              <a:defRPr sz="1999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Breadcrumb 1 &gt; Breadcrumb 2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527347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3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6">
                <a:solidFill>
                  <a:schemeClr val="tx1">
                    <a:tint val="75000"/>
                  </a:schemeClr>
                </a:solidFill>
              </a:defRPr>
            </a:lvl1pPr>
            <a:lvl2pPr marL="609422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2pPr>
            <a:lvl3pPr marL="121884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267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4pPr>
            <a:lvl5pPr marL="2437689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5pPr>
            <a:lvl6pPr marL="3047111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6pPr>
            <a:lvl7pPr marL="3656534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7pPr>
            <a:lvl8pPr marL="4265955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8pPr>
            <a:lvl9pPr marL="4875378" indent="0">
              <a:buNone/>
              <a:defRPr sz="18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B2365-CCD6-4007-B61D-E78B7EF0B8A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51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666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732"/>
            </a:lvl1pPr>
            <a:lvl2pPr>
              <a:defRPr sz="3199"/>
            </a:lvl2pPr>
            <a:lvl3pPr>
              <a:defRPr sz="2666"/>
            </a:lvl3pPr>
            <a:lvl4pPr>
              <a:defRPr sz="2399"/>
            </a:lvl4pPr>
            <a:lvl5pPr>
              <a:defRPr sz="2399"/>
            </a:lvl5pPr>
            <a:lvl6pPr>
              <a:defRPr sz="2399"/>
            </a:lvl6pPr>
            <a:lvl7pPr>
              <a:defRPr sz="2399"/>
            </a:lvl7pPr>
            <a:lvl8pPr>
              <a:defRPr sz="2399"/>
            </a:lvl8pPr>
            <a:lvl9pPr>
              <a:defRPr sz="23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AB6D4-2FF3-4A4C-B8C0-3B97BCB5C77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82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422" indent="0">
              <a:buNone/>
              <a:defRPr sz="2666" b="1"/>
            </a:lvl2pPr>
            <a:lvl3pPr marL="1218845" indent="0">
              <a:buNone/>
              <a:defRPr sz="2399" b="1"/>
            </a:lvl3pPr>
            <a:lvl4pPr marL="1828267" indent="0">
              <a:buNone/>
              <a:defRPr sz="2133" b="1"/>
            </a:lvl4pPr>
            <a:lvl5pPr marL="2437689" indent="0">
              <a:buNone/>
              <a:defRPr sz="2133" b="1"/>
            </a:lvl5pPr>
            <a:lvl6pPr marL="3047111" indent="0">
              <a:buNone/>
              <a:defRPr sz="2133" b="1"/>
            </a:lvl6pPr>
            <a:lvl7pPr marL="3656534" indent="0">
              <a:buNone/>
              <a:defRPr sz="2133" b="1"/>
            </a:lvl7pPr>
            <a:lvl8pPr marL="4265955" indent="0">
              <a:buNone/>
              <a:defRPr sz="2133" b="1"/>
            </a:lvl8pPr>
            <a:lvl9pPr marL="48753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199"/>
            </a:lvl1pPr>
            <a:lvl2pPr>
              <a:defRPr sz="2666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4"/>
            <a:ext cx="5389033" cy="639763"/>
          </a:xfrm>
        </p:spPr>
        <p:txBody>
          <a:bodyPr anchor="b"/>
          <a:lstStyle>
            <a:lvl1pPr marL="0" indent="0">
              <a:buNone/>
              <a:defRPr sz="3199" b="1"/>
            </a:lvl1pPr>
            <a:lvl2pPr marL="609422" indent="0">
              <a:buNone/>
              <a:defRPr sz="2666" b="1"/>
            </a:lvl2pPr>
            <a:lvl3pPr marL="1218845" indent="0">
              <a:buNone/>
              <a:defRPr sz="2399" b="1"/>
            </a:lvl3pPr>
            <a:lvl4pPr marL="1828267" indent="0">
              <a:buNone/>
              <a:defRPr sz="2133" b="1"/>
            </a:lvl4pPr>
            <a:lvl5pPr marL="2437689" indent="0">
              <a:buNone/>
              <a:defRPr sz="2133" b="1"/>
            </a:lvl5pPr>
            <a:lvl6pPr marL="3047111" indent="0">
              <a:buNone/>
              <a:defRPr sz="2133" b="1"/>
            </a:lvl6pPr>
            <a:lvl7pPr marL="3656534" indent="0">
              <a:buNone/>
              <a:defRPr sz="2133" b="1"/>
            </a:lvl7pPr>
            <a:lvl8pPr marL="4265955" indent="0">
              <a:buNone/>
              <a:defRPr sz="2133" b="1"/>
            </a:lvl8pPr>
            <a:lvl9pPr marL="48753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3199"/>
            </a:lvl1pPr>
            <a:lvl2pPr>
              <a:defRPr sz="2666"/>
            </a:lvl2pPr>
            <a:lvl3pPr>
              <a:defRPr sz="2399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8C98-D9A6-47E7-BC7A-9A63FE3FC7E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171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8660-EB48-4036-93AE-C7A7A528434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274641"/>
            <a:ext cx="10972801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16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5D480-48F1-48DD-A7C5-CD99D0F0E6C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274641"/>
            <a:ext cx="10972801" cy="715961"/>
          </a:xfrm>
        </p:spPr>
        <p:txBody>
          <a:bodyPr>
            <a:normAutofit/>
          </a:bodyPr>
          <a:lstStyle>
            <a:lvl1pPr algn="l">
              <a:defRPr sz="3732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990600"/>
            <a:ext cx="10972801" cy="508000"/>
          </a:xfrm>
        </p:spPr>
        <p:txBody>
          <a:bodyPr>
            <a:noAutofit/>
          </a:bodyPr>
          <a:lstStyle>
            <a:lvl1pPr marL="0" indent="0">
              <a:buNone/>
              <a:defRPr sz="1866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Subtitle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755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4C49D-E6D7-458E-8D9C-E4CF9EC7ACF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590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1"/>
            <a:ext cx="10972801" cy="71108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fld id="{06299205-0AF2-4E63-903D-C2DF0475A46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3"/>
            <a:ext cx="38608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2" y="6356353"/>
            <a:ext cx="28448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895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132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9" r:id="rId10"/>
    <p:sldLayoutId id="2147483760" r:id="rId11"/>
    <p:sldLayoutId id="2147483761" r:id="rId12"/>
    <p:sldLayoutId id="2147483762" r:id="rId13"/>
    <p:sldLayoutId id="2147483765" r:id="rId14"/>
    <p:sldLayoutId id="2147483768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218845" rtl="0" eaLnBrk="1" latinLnBrk="0" hangingPunct="1">
        <a:spcBef>
          <a:spcPct val="0"/>
        </a:spcBef>
        <a:buNone/>
        <a:defRPr sz="3199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457067" indent="-457067" algn="l" defTabSz="1218845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311" indent="-380889" algn="l" defTabSz="1218845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555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979" indent="-304712" algn="l" defTabSz="121884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400" indent="-304712" algn="l" defTabSz="121884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1822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6pPr>
      <a:lvl7pPr marL="3961244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7pPr>
      <a:lvl8pPr marL="4570666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8pPr>
      <a:lvl9pPr marL="5180089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422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845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267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689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111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534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955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5378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EEEEEE"/>
            </a:gs>
            <a:gs pos="6700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43"/>
            <a:ext cx="10972801" cy="711081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138426"/>
            <a:ext cx="10972801" cy="4987739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fld id="{CEC41086-08A2-4B4B-87B3-DC73D32C960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5/25/2017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5"/>
            <a:ext cx="38608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3" y="6356355"/>
            <a:ext cx="28448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8895"/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8895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14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  <p:sldLayoutId id="2147483783" r:id="rId14"/>
    <p:sldLayoutId id="214748378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218845" rtl="0" eaLnBrk="1" latinLnBrk="0" hangingPunct="1">
        <a:spcBef>
          <a:spcPct val="0"/>
        </a:spcBef>
        <a:buNone/>
        <a:defRPr sz="3199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457067" indent="-457067" algn="l" defTabSz="1218845" rtl="0" eaLnBrk="1" latinLnBrk="0" hangingPunct="1">
        <a:spcBef>
          <a:spcPct val="20000"/>
        </a:spcBef>
        <a:buFont typeface="Arial" pitchFamily="34" charset="0"/>
        <a:buChar char="•"/>
        <a:defRPr sz="3599" kern="1200">
          <a:solidFill>
            <a:schemeClr val="tx1"/>
          </a:solidFill>
          <a:latin typeface="+mj-lt"/>
          <a:ea typeface="+mn-ea"/>
          <a:cs typeface="+mn-cs"/>
        </a:defRPr>
      </a:lvl1pPr>
      <a:lvl2pPr marL="990311" indent="-380889" algn="l" defTabSz="1218845" rtl="0" eaLnBrk="1" latinLnBrk="0" hangingPunct="1">
        <a:spcBef>
          <a:spcPct val="20000"/>
        </a:spcBef>
        <a:buFont typeface="Arial" pitchFamily="34" charset="0"/>
        <a:buChar char="–"/>
        <a:defRPr sz="3199" kern="1200">
          <a:solidFill>
            <a:schemeClr val="tx1"/>
          </a:solidFill>
          <a:latin typeface="+mj-lt"/>
          <a:ea typeface="+mn-ea"/>
          <a:cs typeface="+mn-cs"/>
        </a:defRPr>
      </a:lvl2pPr>
      <a:lvl3pPr marL="1523555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j-lt"/>
          <a:ea typeface="+mn-ea"/>
          <a:cs typeface="+mn-cs"/>
        </a:defRPr>
      </a:lvl3pPr>
      <a:lvl4pPr marL="2132979" indent="-304712" algn="l" defTabSz="121884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400" indent="-304712" algn="l" defTabSz="121884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1822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6pPr>
      <a:lvl7pPr marL="3961244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7pPr>
      <a:lvl8pPr marL="4570666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8pPr>
      <a:lvl9pPr marL="5180089" indent="-304712" algn="l" defTabSz="121884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422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845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267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689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111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534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955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5378" algn="l" defTabSz="121884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0.png"/><Relationship Id="rId4" Type="http://schemas.openxmlformats.org/officeDocument/2006/relationships/image" Target="../media/image31.JP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G"/><Relationship Id="rId4" Type="http://schemas.openxmlformats.org/officeDocument/2006/relationships/image" Target="../media/image53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microsoft.com/office/2007/relationships/hdphoto" Target="../media/hdphoto3.wdp"/><Relationship Id="rId4" Type="http://schemas.openxmlformats.org/officeDocument/2006/relationships/image" Target="../media/image57.jpe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jp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5" Type="http://schemas.microsoft.com/office/2007/relationships/hdphoto" Target="../media/hdphoto6.wdp"/><Relationship Id="rId4" Type="http://schemas.openxmlformats.org/officeDocument/2006/relationships/image" Target="../media/image74.jpeg"/></Relationships>
</file>

<file path=ppt/slides/_rels/slide8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3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914400"/>
            <a:ext cx="12188824" cy="5029200"/>
          </a:xfrm>
          <a:prstGeom prst="rect">
            <a:avLst/>
          </a:prstGeom>
          <a:solidFill>
            <a:schemeClr val="tx1">
              <a:lumMod val="95000"/>
              <a:lumOff val="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/>
            <a:r>
              <a:rPr lang="en-US" sz="4400" dirty="0" smtClean="0">
                <a:solidFill>
                  <a:prstClr val="white"/>
                </a:solidFill>
              </a:rPr>
              <a:t>Structural Re-Design Of Al-Quds Open University</a:t>
            </a:r>
            <a:br>
              <a:rPr lang="en-US" sz="4400" dirty="0" smtClean="0">
                <a:solidFill>
                  <a:prstClr val="white"/>
                </a:solidFill>
              </a:rPr>
            </a:br>
            <a:r>
              <a:rPr lang="en-US" sz="4400" dirty="0" smtClean="0">
                <a:solidFill>
                  <a:prstClr val="white"/>
                </a:solidFill>
              </a:rPr>
              <a:t>(Salfit Branch)</a:t>
            </a:r>
          </a:p>
          <a:p>
            <a:pPr algn="ctr" defTabSz="914126"/>
            <a:endParaRPr lang="en-US" sz="3200" dirty="0" smtClean="0">
              <a:solidFill>
                <a:prstClr val="white"/>
              </a:solidFill>
            </a:endParaRPr>
          </a:p>
          <a:p>
            <a:pPr algn="ctr" defTabSz="914126"/>
            <a:endParaRPr lang="en-US" sz="3200" dirty="0">
              <a:solidFill>
                <a:prstClr val="white"/>
              </a:solidFill>
            </a:endParaRPr>
          </a:p>
          <a:p>
            <a:pPr algn="ctr" defTabSz="914126"/>
            <a:r>
              <a:rPr lang="en-US" sz="3200" dirty="0" smtClean="0">
                <a:solidFill>
                  <a:prstClr val="white"/>
                </a:solidFill>
              </a:rPr>
              <a:t>Prepared by:</a:t>
            </a:r>
          </a:p>
          <a:p>
            <a:pPr algn="ctr" defTabSz="914126"/>
            <a:r>
              <a:rPr lang="en-US" sz="2800" dirty="0" smtClean="0">
                <a:solidFill>
                  <a:prstClr val="white"/>
                </a:solidFill>
              </a:rPr>
              <a:t>Aya Anan </a:t>
            </a:r>
            <a:r>
              <a:rPr lang="en-US" sz="2800" dirty="0">
                <a:solidFill>
                  <a:prstClr val="white"/>
                </a:solidFill>
              </a:rPr>
              <a:t>Ghazal</a:t>
            </a:r>
            <a:br>
              <a:rPr lang="en-US" sz="2800" dirty="0">
                <a:solidFill>
                  <a:prstClr val="white"/>
                </a:solidFill>
              </a:rPr>
            </a:br>
            <a:r>
              <a:rPr lang="en-US" sz="2800" dirty="0">
                <a:solidFill>
                  <a:prstClr val="white"/>
                </a:solidFill>
              </a:rPr>
              <a:t>Ayah Osama Braik</a:t>
            </a:r>
          </a:p>
          <a:p>
            <a:pPr algn="ctr" defTabSz="914126"/>
            <a:endParaRPr lang="en-US" sz="2800" dirty="0" smtClean="0">
              <a:solidFill>
                <a:prstClr val="white"/>
              </a:solidFill>
            </a:endParaRPr>
          </a:p>
          <a:p>
            <a:pPr algn="ctr" defTabSz="914126"/>
            <a:r>
              <a:rPr lang="en-US" sz="3200" dirty="0" smtClean="0">
                <a:solidFill>
                  <a:prstClr val="white"/>
                </a:solidFill>
              </a:rPr>
              <a:t>Under the supervision of:</a:t>
            </a:r>
          </a:p>
          <a:p>
            <a:pPr algn="ctr" defTabSz="914126"/>
            <a:r>
              <a:rPr lang="en-US" sz="2800" dirty="0" smtClean="0">
                <a:solidFill>
                  <a:prstClr val="white"/>
                </a:solidFill>
              </a:rPr>
              <a:t>Dr. Mohammad </a:t>
            </a:r>
            <a:r>
              <a:rPr lang="en-US" sz="2800" dirty="0" err="1" smtClean="0">
                <a:solidFill>
                  <a:prstClr val="white"/>
                </a:solidFill>
              </a:rPr>
              <a:t>Samaaneh</a:t>
            </a:r>
            <a:r>
              <a:rPr lang="en-US" sz="2800" dirty="0" smtClean="0">
                <a:solidFill>
                  <a:prstClr val="white"/>
                </a:solidFill>
              </a:rPr>
              <a:t> </a:t>
            </a:r>
            <a:endParaRPr lang="en-US" sz="2800" dirty="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49390" y="4170557"/>
            <a:ext cx="10293225" cy="646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126"/>
            <a:endParaRPr lang="en-US" sz="3599" cap="all" dirty="0">
              <a:solidFill>
                <a:srgbClr val="FFFFFF"/>
              </a:solidFill>
              <a:latin typeface="Arial Narrow" panose="020B060602020203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04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09601" y="274643"/>
            <a:ext cx="10058399" cy="715961"/>
          </a:xfrm>
        </p:spPr>
        <p:txBody>
          <a:bodyPr>
            <a:normAutofit/>
          </a:bodyPr>
          <a:lstStyle/>
          <a:p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Floors Heights</a:t>
            </a:r>
            <a:endParaRPr lang="en-US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371600"/>
            <a:ext cx="9726534" cy="46929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84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90800" y="2539307"/>
            <a:ext cx="6781801" cy="18288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Materials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577653" y="5376353"/>
            <a:ext cx="2307173" cy="769059"/>
            <a:chOff x="3323770" y="5341255"/>
            <a:chExt cx="2307774" cy="769259"/>
          </a:xfrm>
          <a:effectLst>
            <a:outerShdw blurRad="279400" dist="38100" dir="5400000" sx="103000" sy="103000" algn="tl" rotWithShape="0">
              <a:prstClr val="black">
                <a:alpha val="32000"/>
              </a:prstClr>
            </a:outerShdw>
          </a:effectLst>
        </p:grpSpPr>
        <p:sp>
          <p:nvSpPr>
            <p:cNvPr id="4" name="Rectangle 3"/>
            <p:cNvSpPr/>
            <p:nvPr/>
          </p:nvSpPr>
          <p:spPr>
            <a:xfrm rot="5400000">
              <a:off x="3708399" y="4956628"/>
              <a:ext cx="769257" cy="15385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5" name="Right Triangle 4"/>
            <p:cNvSpPr/>
            <p:nvPr/>
          </p:nvSpPr>
          <p:spPr>
            <a:xfrm flipV="1">
              <a:off x="4862285" y="5341255"/>
              <a:ext cx="769259" cy="769257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884826" y="3069177"/>
            <a:ext cx="2307173" cy="769059"/>
            <a:chOff x="5631544" y="3033478"/>
            <a:chExt cx="2307774" cy="769259"/>
          </a:xfrm>
          <a:solidFill>
            <a:schemeClr val="accent2"/>
          </a:solidFill>
          <a:effectLst>
            <a:outerShdw blurRad="279400" dist="38100" dir="5400000" sx="103000" sy="103000" algn="tl" rotWithShape="0">
              <a:prstClr val="black">
                <a:alpha val="32000"/>
              </a:prstClr>
            </a:outerShdw>
          </a:effectLst>
        </p:grpSpPr>
        <p:sp>
          <p:nvSpPr>
            <p:cNvPr id="8" name="Rectangle 7"/>
            <p:cNvSpPr/>
            <p:nvPr/>
          </p:nvSpPr>
          <p:spPr>
            <a:xfrm rot="5400000">
              <a:off x="6016173" y="2648851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9" name="Right Triangle 8"/>
            <p:cNvSpPr/>
            <p:nvPr/>
          </p:nvSpPr>
          <p:spPr>
            <a:xfrm flipV="1">
              <a:off x="7170059" y="3033478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808595" y="5376354"/>
            <a:ext cx="769059" cy="1516349"/>
            <a:chOff x="2554511" y="5341256"/>
            <a:chExt cx="769259" cy="1516744"/>
          </a:xfrm>
          <a:solidFill>
            <a:schemeClr val="accent1">
              <a:lumMod val="75000"/>
            </a:schemeClr>
          </a:solidFill>
        </p:grpSpPr>
        <p:sp>
          <p:nvSpPr>
            <p:cNvPr id="11" name="Right Triangle 10"/>
            <p:cNvSpPr/>
            <p:nvPr/>
          </p:nvSpPr>
          <p:spPr>
            <a:xfrm flipH="1">
              <a:off x="2554511" y="5341256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54512" y="6110513"/>
              <a:ext cx="769257" cy="7474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9115768" y="3069178"/>
            <a:ext cx="769059" cy="2307173"/>
            <a:chOff x="4862285" y="3033479"/>
            <a:chExt cx="769259" cy="2307774"/>
          </a:xfrm>
          <a:solidFill>
            <a:schemeClr val="accent2">
              <a:lumMod val="75000"/>
            </a:schemeClr>
          </a:solidFill>
        </p:grpSpPr>
        <p:sp>
          <p:nvSpPr>
            <p:cNvPr id="14" name="Rectangle 13"/>
            <p:cNvSpPr/>
            <p:nvPr/>
          </p:nvSpPr>
          <p:spPr>
            <a:xfrm>
              <a:off x="4862287" y="3802738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5" name="Right Triangle 14"/>
            <p:cNvSpPr/>
            <p:nvPr/>
          </p:nvSpPr>
          <p:spPr>
            <a:xfrm flipH="1">
              <a:off x="4862285" y="3033479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1422941" y="762000"/>
            <a:ext cx="769059" cy="2307174"/>
            <a:chOff x="7170059" y="725701"/>
            <a:chExt cx="769259" cy="2307775"/>
          </a:xfrm>
          <a:solidFill>
            <a:schemeClr val="accent4">
              <a:lumMod val="75000"/>
            </a:schemeClr>
          </a:solidFill>
        </p:grpSpPr>
        <p:sp>
          <p:nvSpPr>
            <p:cNvPr id="17" name="Rectangle 16"/>
            <p:cNvSpPr/>
            <p:nvPr/>
          </p:nvSpPr>
          <p:spPr>
            <a:xfrm>
              <a:off x="7170061" y="1494961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8" name="Right Triangle 17"/>
            <p:cNvSpPr/>
            <p:nvPr/>
          </p:nvSpPr>
          <p:spPr>
            <a:xfrm flipH="1">
              <a:off x="7170059" y="725701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87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1066800"/>
            <a:ext cx="1127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1) Concrete:</a:t>
            </a:r>
            <a:endParaRPr lang="en-US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1" y="274643"/>
            <a:ext cx="10058399" cy="715961"/>
          </a:xfrm>
        </p:spPr>
        <p:txBody>
          <a:bodyPr>
            <a:normAutofit/>
          </a:bodyPr>
          <a:lstStyle/>
          <a:p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Materials of Structural </a:t>
            </a:r>
            <a:r>
              <a:rPr lang="en-US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lements:</a:t>
            </a:r>
            <a:endParaRPr lang="en-US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21042"/>
              </p:ext>
            </p:extLst>
          </p:nvPr>
        </p:nvGraphicFramePr>
        <p:xfrm>
          <a:off x="609600" y="1905000"/>
          <a:ext cx="11156731" cy="2891800"/>
        </p:xfrm>
        <a:graphic>
          <a:graphicData uri="http://schemas.openxmlformats.org/drawingml/2006/table">
            <a:tbl>
              <a:tblPr rtl="1" firstRow="1" bandRow="1">
                <a:tableStyleId>{2D5ABB26-0587-4C30-8999-92F81FD0307C}</a:tableStyleId>
              </a:tblPr>
              <a:tblGrid>
                <a:gridCol w="1640391"/>
                <a:gridCol w="1029773"/>
                <a:gridCol w="2282058"/>
                <a:gridCol w="3534346"/>
                <a:gridCol w="2670163"/>
              </a:tblGrid>
              <a:tr h="597905">
                <a:tc>
                  <a:txBody>
                    <a:bodyPr/>
                    <a:lstStyle/>
                    <a:p>
                      <a:pPr algn="ctr" rtl="0"/>
                      <a:r>
                        <a:rPr lang="en-US" b="1" u="non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 E </a:t>
                      </a:r>
                      <a:br>
                        <a:rPr lang="en-US" b="1" u="non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</a:br>
                      <a:r>
                        <a:rPr lang="en-US" b="1" u="non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(MPa) </a:t>
                      </a:r>
                      <a:endParaRPr lang="ar-JO" b="1" u="non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u="non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f'c (MPa)</a:t>
                      </a:r>
                      <a:endParaRPr lang="ar-JO" b="1" u="non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u="non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Unit Weight (γ) </a:t>
                      </a:r>
                      <a:br>
                        <a:rPr lang="en-US" b="1" u="non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</a:br>
                      <a:r>
                        <a:rPr lang="ar-JO" b="1" u="non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b="1" u="non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(kN/m³)</a:t>
                      </a:r>
                      <a:endParaRPr lang="ar-JO" b="1" u="non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u="non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Element</a:t>
                      </a:r>
                      <a:endParaRPr lang="ar-JO" b="1" u="non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u="non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Material</a:t>
                      </a:r>
                      <a:endParaRPr lang="ar-JO" b="1" u="non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689698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</a:rPr>
                        <a:t>23025.204</a:t>
                      </a:r>
                      <a:endParaRPr lang="ar-JO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</a:rPr>
                        <a:t>24</a:t>
                      </a:r>
                      <a:endParaRPr lang="ar-JO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</a:rPr>
                        <a:t>25</a:t>
                      </a:r>
                      <a:endParaRPr lang="ar-JO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</a:rPr>
                        <a:t>Slabs, Beams </a:t>
                      </a:r>
                      <a:endParaRPr lang="ar-JO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</a:rPr>
                        <a:t>Concrete</a:t>
                      </a:r>
                      <a:endParaRPr lang="ar-JO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698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</a:rPr>
                        <a:t>24870.06</a:t>
                      </a:r>
                      <a:endParaRPr lang="ar-JO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</a:rPr>
                        <a:t>28</a:t>
                      </a:r>
                      <a:endParaRPr lang="ar-JO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</a:rPr>
                        <a:t>25</a:t>
                      </a:r>
                      <a:endParaRPr lang="ar-JO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</a:rPr>
                        <a:t>Columns and Shear Walls</a:t>
                      </a:r>
                      <a:endParaRPr lang="ar-JO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689698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</a:rPr>
                        <a:t>18800</a:t>
                      </a:r>
                      <a:endParaRPr lang="ar-JO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</a:rPr>
                        <a:t>16</a:t>
                      </a:r>
                      <a:endParaRPr lang="ar-JO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</a:rPr>
                        <a:t>25</a:t>
                      </a:r>
                      <a:endParaRPr lang="ar-JO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</a:rPr>
                        <a:t>Base of Footings</a:t>
                      </a:r>
                      <a:endParaRPr lang="ar-JO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</a:rPr>
                        <a:t>Blinding Concrete</a:t>
                      </a:r>
                      <a:endParaRPr lang="ar-JO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09600" y="518160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2) Reinforcing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steel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-Yield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strength of steel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(fy) =420MPa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-Modulus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of elasticity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(E) =200GPa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38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609600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2) Masonry Stone {Unit weight (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γ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) = 27 kN/m³}</a:t>
            </a:r>
          </a:p>
          <a:p>
            <a:endParaRPr lang="en-US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3) Tiles {Unit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weight (γ) = 27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kN/m³}</a:t>
            </a:r>
          </a:p>
          <a:p>
            <a:endParaRPr lang="en-US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4) Plastering {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Unit weight (γ) =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20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kN/m³}</a:t>
            </a:r>
          </a:p>
          <a:p>
            <a:endParaRPr lang="en-US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5) Mortar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{Unit weight (γ) =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23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kN/m³}</a:t>
            </a:r>
          </a:p>
          <a:p>
            <a:endParaRPr lang="en-US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5650" y="152400"/>
            <a:ext cx="2447761" cy="13903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5649" y="1752600"/>
            <a:ext cx="2447761" cy="1371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0597" y="3352800"/>
            <a:ext cx="2513344" cy="1676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127" y="5181600"/>
            <a:ext cx="2479813" cy="152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1" y="274643"/>
            <a:ext cx="10058399" cy="715961"/>
          </a:xfrm>
        </p:spPr>
        <p:txBody>
          <a:bodyPr>
            <a:normAutofit/>
          </a:bodyPr>
          <a:lstStyle/>
          <a:p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Materials of Non-Structural Elements:</a:t>
            </a:r>
            <a:endParaRPr lang="en-US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5943600"/>
            <a:ext cx="83478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6) Hollow Blocks {Unit weight (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γ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)= 12kN/m³: </a:t>
            </a:r>
            <a:b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Partitions and External Walls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30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967910" y="2305372"/>
            <a:ext cx="7924800" cy="21336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Codes and Specifications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577653" y="5376353"/>
            <a:ext cx="2307173" cy="769059"/>
            <a:chOff x="3323770" y="5341255"/>
            <a:chExt cx="2307774" cy="769259"/>
          </a:xfrm>
          <a:effectLst>
            <a:outerShdw blurRad="279400" dist="38100" dir="5400000" sx="103000" sy="103000" algn="tl" rotWithShape="0">
              <a:prstClr val="black">
                <a:alpha val="32000"/>
              </a:prstClr>
            </a:outerShdw>
          </a:effectLst>
        </p:grpSpPr>
        <p:sp>
          <p:nvSpPr>
            <p:cNvPr id="5" name="Rectangle 4"/>
            <p:cNvSpPr/>
            <p:nvPr/>
          </p:nvSpPr>
          <p:spPr>
            <a:xfrm rot="5400000">
              <a:off x="3708399" y="4956628"/>
              <a:ext cx="769257" cy="15385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6" name="Right Triangle 5"/>
            <p:cNvSpPr/>
            <p:nvPr/>
          </p:nvSpPr>
          <p:spPr>
            <a:xfrm flipV="1">
              <a:off x="4862285" y="5341255"/>
              <a:ext cx="769259" cy="769257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884826" y="3069177"/>
            <a:ext cx="2307173" cy="769059"/>
            <a:chOff x="5631544" y="3033478"/>
            <a:chExt cx="2307774" cy="769259"/>
          </a:xfrm>
          <a:solidFill>
            <a:schemeClr val="accent2"/>
          </a:solidFill>
          <a:effectLst>
            <a:outerShdw blurRad="279400" dist="38100" dir="5400000" sx="103000" sy="103000" algn="tl" rotWithShape="0">
              <a:prstClr val="black">
                <a:alpha val="32000"/>
              </a:prstClr>
            </a:outerShdw>
          </a:effectLst>
        </p:grpSpPr>
        <p:sp>
          <p:nvSpPr>
            <p:cNvPr id="8" name="Rectangle 7"/>
            <p:cNvSpPr/>
            <p:nvPr/>
          </p:nvSpPr>
          <p:spPr>
            <a:xfrm rot="5400000">
              <a:off x="6016173" y="2648851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9" name="Right Triangle 8"/>
            <p:cNvSpPr/>
            <p:nvPr/>
          </p:nvSpPr>
          <p:spPr>
            <a:xfrm flipV="1">
              <a:off x="7170059" y="3033478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808595" y="5376354"/>
            <a:ext cx="769059" cy="1516349"/>
            <a:chOff x="2554511" y="5341256"/>
            <a:chExt cx="769259" cy="1516744"/>
          </a:xfrm>
          <a:solidFill>
            <a:schemeClr val="accent1">
              <a:lumMod val="75000"/>
            </a:schemeClr>
          </a:solidFill>
        </p:grpSpPr>
        <p:sp>
          <p:nvSpPr>
            <p:cNvPr id="11" name="Right Triangle 10"/>
            <p:cNvSpPr/>
            <p:nvPr/>
          </p:nvSpPr>
          <p:spPr>
            <a:xfrm flipH="1">
              <a:off x="2554511" y="5341256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54512" y="6110513"/>
              <a:ext cx="769257" cy="7474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9115768" y="3069178"/>
            <a:ext cx="769059" cy="2307173"/>
            <a:chOff x="4862285" y="3033479"/>
            <a:chExt cx="769259" cy="2307774"/>
          </a:xfrm>
          <a:solidFill>
            <a:schemeClr val="accent2">
              <a:lumMod val="75000"/>
            </a:schemeClr>
          </a:solidFill>
        </p:grpSpPr>
        <p:sp>
          <p:nvSpPr>
            <p:cNvPr id="14" name="Rectangle 13"/>
            <p:cNvSpPr/>
            <p:nvPr/>
          </p:nvSpPr>
          <p:spPr>
            <a:xfrm>
              <a:off x="4862287" y="3802738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5" name="Right Triangle 14"/>
            <p:cNvSpPr/>
            <p:nvPr/>
          </p:nvSpPr>
          <p:spPr>
            <a:xfrm flipH="1">
              <a:off x="4862285" y="3033479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1422941" y="762000"/>
            <a:ext cx="769059" cy="2307174"/>
            <a:chOff x="7170059" y="725701"/>
            <a:chExt cx="769259" cy="2307775"/>
          </a:xfrm>
          <a:solidFill>
            <a:schemeClr val="accent4">
              <a:lumMod val="75000"/>
            </a:schemeClr>
          </a:solidFill>
        </p:grpSpPr>
        <p:sp>
          <p:nvSpPr>
            <p:cNvPr id="17" name="Rectangle 16"/>
            <p:cNvSpPr/>
            <p:nvPr/>
          </p:nvSpPr>
          <p:spPr>
            <a:xfrm>
              <a:off x="7170061" y="1494961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8" name="Right Triangle 17"/>
            <p:cNvSpPr/>
            <p:nvPr/>
          </p:nvSpPr>
          <p:spPr>
            <a:xfrm flipH="1">
              <a:off x="7170059" y="725701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3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1219200"/>
            <a:ext cx="11125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accent5"/>
                </a:solidFill>
              </a:rPr>
              <a:t>1) </a:t>
            </a:r>
            <a:r>
              <a:rPr lang="en-US" b="1" dirty="0">
                <a:solidFill>
                  <a:schemeClr val="accent5"/>
                </a:solidFill>
              </a:rPr>
              <a:t>American Concrete Institute Code (ACI 318-11</a:t>
            </a:r>
            <a:r>
              <a:rPr lang="en-US" b="1" dirty="0" smtClean="0">
                <a:solidFill>
                  <a:schemeClr val="accent5"/>
                </a:solidFill>
              </a:rPr>
              <a:t>).</a:t>
            </a:r>
            <a:endParaRPr lang="en-US" b="1" dirty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accent5"/>
                </a:solidFill>
              </a:rPr>
              <a:t>2) </a:t>
            </a:r>
            <a:r>
              <a:rPr lang="en-US" b="1" dirty="0">
                <a:solidFill>
                  <a:schemeClr val="accent5"/>
                </a:solidFill>
              </a:rPr>
              <a:t>American Society Of Civil Engineers (ASCE </a:t>
            </a:r>
            <a:r>
              <a:rPr lang="en-US" b="1" dirty="0" smtClean="0">
                <a:solidFill>
                  <a:schemeClr val="accent5"/>
                </a:solidFill>
              </a:rPr>
              <a:t>7-10).</a:t>
            </a:r>
            <a:endParaRPr lang="en-US" b="1" dirty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accent5"/>
                </a:solidFill>
              </a:rPr>
              <a:t>3) International Building Code (IBC-2012).</a:t>
            </a:r>
          </a:p>
          <a:p>
            <a:pPr>
              <a:lnSpc>
                <a:spcPct val="150000"/>
              </a:lnSpc>
            </a:pPr>
            <a:endParaRPr lang="en-US" b="1" dirty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accent5"/>
                </a:solidFill>
              </a:rPr>
              <a:t>4) Jordanian Code </a:t>
            </a:r>
            <a:br>
              <a:rPr lang="en-US" b="1" dirty="0" smtClean="0">
                <a:solidFill>
                  <a:schemeClr val="accent5"/>
                </a:solidFill>
              </a:rPr>
            </a:br>
            <a:r>
              <a:rPr lang="en-US" b="1" dirty="0" smtClean="0">
                <a:solidFill>
                  <a:schemeClr val="accent5"/>
                </a:solidFill>
              </a:rPr>
              <a:t/>
            </a:r>
            <a:br>
              <a:rPr lang="en-US" b="1" dirty="0" smtClean="0">
                <a:solidFill>
                  <a:schemeClr val="accent5"/>
                </a:solidFill>
              </a:rPr>
            </a:b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1" y="274643"/>
            <a:ext cx="10058399" cy="715961"/>
          </a:xfrm>
        </p:spPr>
        <p:txBody>
          <a:bodyPr>
            <a:normAutofit/>
          </a:bodyPr>
          <a:lstStyle/>
          <a:p>
            <a:r>
              <a:rPr lang="en-US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The following codes and specifications were used: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89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76400" y="2362200"/>
            <a:ext cx="8153400" cy="21336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Loads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577653" y="5376353"/>
            <a:ext cx="2307173" cy="769059"/>
            <a:chOff x="3323770" y="5341255"/>
            <a:chExt cx="2307774" cy="769259"/>
          </a:xfrm>
          <a:effectLst>
            <a:outerShdw blurRad="279400" dist="38100" dir="5400000" sx="103000" sy="103000" algn="tl" rotWithShape="0">
              <a:prstClr val="black">
                <a:alpha val="32000"/>
              </a:prstClr>
            </a:outerShdw>
          </a:effectLst>
        </p:grpSpPr>
        <p:sp>
          <p:nvSpPr>
            <p:cNvPr id="4" name="Rectangle 3"/>
            <p:cNvSpPr/>
            <p:nvPr/>
          </p:nvSpPr>
          <p:spPr>
            <a:xfrm rot="5400000">
              <a:off x="3708399" y="4956628"/>
              <a:ext cx="769257" cy="15385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5" name="Right Triangle 4"/>
            <p:cNvSpPr/>
            <p:nvPr/>
          </p:nvSpPr>
          <p:spPr>
            <a:xfrm flipV="1">
              <a:off x="4862285" y="5341255"/>
              <a:ext cx="769259" cy="769257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884826" y="3069177"/>
            <a:ext cx="2307173" cy="769059"/>
            <a:chOff x="5631544" y="3033478"/>
            <a:chExt cx="2307774" cy="769259"/>
          </a:xfrm>
          <a:solidFill>
            <a:schemeClr val="accent2"/>
          </a:solidFill>
          <a:effectLst>
            <a:outerShdw blurRad="279400" dist="38100" dir="5400000" sx="103000" sy="103000" algn="tl" rotWithShape="0">
              <a:prstClr val="black">
                <a:alpha val="32000"/>
              </a:prstClr>
            </a:outerShdw>
          </a:effectLst>
        </p:grpSpPr>
        <p:sp>
          <p:nvSpPr>
            <p:cNvPr id="8" name="Rectangle 7"/>
            <p:cNvSpPr/>
            <p:nvPr/>
          </p:nvSpPr>
          <p:spPr>
            <a:xfrm rot="5400000">
              <a:off x="6016173" y="2648851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9" name="Right Triangle 8"/>
            <p:cNvSpPr/>
            <p:nvPr/>
          </p:nvSpPr>
          <p:spPr>
            <a:xfrm flipV="1">
              <a:off x="7170059" y="3033478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808595" y="5376354"/>
            <a:ext cx="769059" cy="1516349"/>
            <a:chOff x="2554511" y="5341256"/>
            <a:chExt cx="769259" cy="1516744"/>
          </a:xfrm>
          <a:solidFill>
            <a:schemeClr val="accent1">
              <a:lumMod val="75000"/>
            </a:schemeClr>
          </a:solidFill>
        </p:grpSpPr>
        <p:sp>
          <p:nvSpPr>
            <p:cNvPr id="11" name="Right Triangle 10"/>
            <p:cNvSpPr/>
            <p:nvPr/>
          </p:nvSpPr>
          <p:spPr>
            <a:xfrm flipH="1">
              <a:off x="2554511" y="5341256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54512" y="6110513"/>
              <a:ext cx="769257" cy="7474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9115768" y="3069178"/>
            <a:ext cx="769059" cy="2307173"/>
            <a:chOff x="4862285" y="3033479"/>
            <a:chExt cx="769259" cy="2307774"/>
          </a:xfrm>
          <a:solidFill>
            <a:schemeClr val="accent2">
              <a:lumMod val="75000"/>
            </a:schemeClr>
          </a:solidFill>
        </p:grpSpPr>
        <p:sp>
          <p:nvSpPr>
            <p:cNvPr id="14" name="Rectangle 13"/>
            <p:cNvSpPr/>
            <p:nvPr/>
          </p:nvSpPr>
          <p:spPr>
            <a:xfrm>
              <a:off x="4862287" y="3802738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5" name="Right Triangle 14"/>
            <p:cNvSpPr/>
            <p:nvPr/>
          </p:nvSpPr>
          <p:spPr>
            <a:xfrm flipH="1">
              <a:off x="4862285" y="3033479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1422941" y="762000"/>
            <a:ext cx="769059" cy="2307174"/>
            <a:chOff x="7170059" y="725701"/>
            <a:chExt cx="769259" cy="2307775"/>
          </a:xfrm>
          <a:solidFill>
            <a:schemeClr val="accent4">
              <a:lumMod val="75000"/>
            </a:schemeClr>
          </a:solidFill>
        </p:grpSpPr>
        <p:sp>
          <p:nvSpPr>
            <p:cNvPr id="17" name="Rectangle 16"/>
            <p:cNvSpPr/>
            <p:nvPr/>
          </p:nvSpPr>
          <p:spPr>
            <a:xfrm>
              <a:off x="7170061" y="1494961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8" name="Right Triangle 17"/>
            <p:cNvSpPr/>
            <p:nvPr/>
          </p:nvSpPr>
          <p:spPr>
            <a:xfrm flipH="1">
              <a:off x="7170059" y="725701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660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838200"/>
            <a:ext cx="11049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5"/>
                </a:solidFill>
              </a:rPr>
              <a:t>Lateral Loads : Earthquake </a:t>
            </a:r>
          </a:p>
          <a:p>
            <a:endParaRPr lang="en-US" b="1" dirty="0" smtClean="0">
              <a:solidFill>
                <a:schemeClr val="accent5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5"/>
                </a:solidFill>
              </a:rPr>
              <a:t>Gravity Loads</a:t>
            </a:r>
            <a:br>
              <a:rPr lang="en-US" b="1" dirty="0" smtClean="0">
                <a:solidFill>
                  <a:schemeClr val="accent5"/>
                </a:solidFill>
              </a:rPr>
            </a:br>
            <a:r>
              <a:rPr lang="en-US" b="1" dirty="0" smtClean="0">
                <a:solidFill>
                  <a:schemeClr val="accent5"/>
                </a:solidFill>
              </a:rPr>
              <a:t>1) Dead Load: Structure own weight.</a:t>
            </a:r>
            <a:br>
              <a:rPr lang="en-US" b="1" dirty="0" smtClean="0">
                <a:solidFill>
                  <a:schemeClr val="accent5"/>
                </a:solidFill>
              </a:rPr>
            </a:br>
            <a:r>
              <a:rPr lang="en-US" b="1" dirty="0" smtClean="0">
                <a:solidFill>
                  <a:schemeClr val="accent5"/>
                </a:solidFill>
              </a:rPr>
              <a:t>2) Live load: 5 kN/m² is used for both blocks.</a:t>
            </a:r>
          </a:p>
          <a:p>
            <a:endParaRPr lang="en-US" b="1" dirty="0">
              <a:solidFill>
                <a:schemeClr val="accent5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134958"/>
              </p:ext>
            </p:extLst>
          </p:nvPr>
        </p:nvGraphicFramePr>
        <p:xfrm>
          <a:off x="1143000" y="3124200"/>
          <a:ext cx="9677400" cy="304800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4838700"/>
                <a:gridCol w="4838700"/>
              </a:tblGrid>
              <a:tr h="24938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Occupancy or use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Live load (kN/m²)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938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Computer rooms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4.79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938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Corridors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4.79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938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Libraries: Reading rooms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2.87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938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Offices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2.4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938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Dining rooms and restaurants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4.79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938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Gymnasium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4.79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938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Classrooms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1.92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938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First floor corridors 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4.79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938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Stadiums and arenas with fixed seats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2.87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601" y="274643"/>
            <a:ext cx="10058399" cy="715961"/>
          </a:xfrm>
        </p:spPr>
        <p:txBody>
          <a:bodyPr>
            <a:normAutofit/>
          </a:bodyPr>
          <a:lstStyle/>
          <a:p>
            <a:r>
              <a:rPr lang="en-US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</a:t>
            </a: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Expected Loads on Structure:</a:t>
            </a:r>
            <a:endParaRPr lang="en-US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97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1127234"/>
            <a:ext cx="113538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3) Super imposed dead load:</a:t>
            </a:r>
          </a:p>
          <a:p>
            <a:endParaRPr lang="en-US" b="1" dirty="0">
              <a:solidFill>
                <a:schemeClr val="accent5"/>
              </a:solidFill>
            </a:endParaRPr>
          </a:p>
          <a:p>
            <a:endParaRPr lang="en-US" b="1" dirty="0" smtClean="0">
              <a:solidFill>
                <a:schemeClr val="accent5"/>
              </a:solidFill>
            </a:endParaRPr>
          </a:p>
          <a:p>
            <a:endParaRPr lang="en-US" b="1" dirty="0">
              <a:solidFill>
                <a:schemeClr val="accent5"/>
              </a:solidFill>
            </a:endParaRPr>
          </a:p>
          <a:p>
            <a:endParaRPr lang="en-US" b="1" dirty="0" smtClean="0">
              <a:solidFill>
                <a:schemeClr val="accent5"/>
              </a:solidFill>
            </a:endParaRPr>
          </a:p>
          <a:p>
            <a:endParaRPr lang="en-US" b="1" dirty="0" smtClean="0">
              <a:solidFill>
                <a:schemeClr val="accent5"/>
              </a:solidFill>
            </a:endParaRPr>
          </a:p>
          <a:p>
            <a:pPr lvl="0"/>
            <a:endParaRPr lang="en-US" b="1" dirty="0" smtClean="0">
              <a:solidFill>
                <a:schemeClr val="accent5"/>
              </a:solidFill>
            </a:endParaRPr>
          </a:p>
          <a:p>
            <a:pPr lvl="0"/>
            <a:endParaRPr lang="en-US" b="1" dirty="0">
              <a:solidFill>
                <a:schemeClr val="accent5"/>
              </a:solidFill>
            </a:endParaRPr>
          </a:p>
          <a:p>
            <a:pPr lvl="0"/>
            <a:r>
              <a:rPr lang="en-US" dirty="0" smtClean="0">
                <a:solidFill>
                  <a:schemeClr val="accent5"/>
                </a:solidFill>
              </a:rPr>
              <a:t>-Floor Layers </a:t>
            </a:r>
            <a:r>
              <a:rPr lang="en-US" dirty="0">
                <a:solidFill>
                  <a:schemeClr val="accent5"/>
                </a:solidFill>
              </a:rPr>
              <a:t>= </a:t>
            </a:r>
            <a:r>
              <a:rPr lang="en-US" dirty="0" smtClean="0">
                <a:solidFill>
                  <a:schemeClr val="accent5"/>
                </a:solidFill>
              </a:rPr>
              <a:t>3.1 kN/m²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5"/>
                </a:solidFill>
              </a:rPr>
              <a:t>-Internal </a:t>
            </a:r>
            <a:r>
              <a:rPr lang="en-US" dirty="0">
                <a:solidFill>
                  <a:schemeClr val="accent5"/>
                </a:solidFill>
              </a:rPr>
              <a:t>partitions = 12*0.1 = 1.2 kN/m²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5"/>
                </a:solidFill>
              </a:rPr>
              <a:t>-</a:t>
            </a:r>
            <a:r>
              <a:rPr lang="en-US" dirty="0">
                <a:solidFill>
                  <a:schemeClr val="accent5"/>
                </a:solidFill>
              </a:rPr>
              <a:t>Plastering = 0.02*2*20 = 0.8kN/m²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r>
              <a:rPr lang="en-US" dirty="0" smtClean="0">
                <a:solidFill>
                  <a:schemeClr val="accent5"/>
                </a:solidFill>
                <a:sym typeface="Wingdings" pitchFamily="2" charset="2"/>
              </a:rPr>
              <a:t></a:t>
            </a:r>
            <a:r>
              <a:rPr lang="en-US" dirty="0" smtClean="0">
                <a:solidFill>
                  <a:schemeClr val="accent5"/>
                </a:solidFill>
                <a:sym typeface="Wingdings"/>
              </a:rPr>
              <a:t>Total </a:t>
            </a:r>
            <a:r>
              <a:rPr lang="en-US" dirty="0">
                <a:solidFill>
                  <a:schemeClr val="accent5"/>
                </a:solidFill>
              </a:rPr>
              <a:t>SD on slab = 3.1+1.2+0.8 = 5.1 kN/m²</a:t>
            </a:r>
          </a:p>
          <a:p>
            <a:endParaRPr lang="en-US" b="1" dirty="0">
              <a:solidFill>
                <a:schemeClr val="accent5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29000" y="1707108"/>
            <a:ext cx="6324600" cy="21281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1" y="274643"/>
            <a:ext cx="10058399" cy="715961"/>
          </a:xfrm>
        </p:spPr>
        <p:txBody>
          <a:bodyPr>
            <a:normAutofit/>
          </a:bodyPr>
          <a:lstStyle/>
          <a:p>
            <a:r>
              <a:rPr lang="en-US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</a:t>
            </a: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Expected Loads on Structure:</a:t>
            </a:r>
            <a:endParaRPr lang="en-US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87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1" y="274643"/>
            <a:ext cx="10058399" cy="715961"/>
          </a:xfrm>
        </p:spPr>
        <p:txBody>
          <a:bodyPr>
            <a:normAutofit/>
          </a:bodyPr>
          <a:lstStyle/>
          <a:p>
            <a:r>
              <a:rPr lang="en-US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</a:t>
            </a: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Expected Loads on Structure:</a:t>
            </a:r>
            <a:endParaRPr lang="en-US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913509" y="6017172"/>
            <a:ext cx="40498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chemeClr val="accent5"/>
                </a:solidFill>
              </a:rPr>
              <a:t>Section in Masonry External Wall</a:t>
            </a:r>
            <a:endParaRPr lang="ar-JO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1066800"/>
            <a:ext cx="2895600" cy="4950372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381000" y="990600"/>
            <a:ext cx="7696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External wall weight (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Masonry)</a:t>
            </a:r>
          </a:p>
          <a:p>
            <a:pPr lvl="0"/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0.04*26+0.15*23+0.2*12+0.02*20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 6.4 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kN/m²</a:t>
            </a:r>
            <a:b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(3.64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meters height) = 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6.4*3.64=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23.296 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kN/m</a:t>
            </a:r>
            <a:b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(4.16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meters height) = 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6.4*4.16=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26.624 kN/m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81000" y="4038600"/>
                <a:ext cx="7849382" cy="15888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0" indent="-342900">
                  <a:buFont typeface="Arial" pitchFamily="34" charset="0"/>
                  <a:buChar char="•"/>
                </a:pP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External wall weight </a:t>
                </a:r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(Glass)</a:t>
                </a:r>
                <a:endParaRPr 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lvl="0"/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External wall weight (Glass) = 80 kg/m²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80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9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81</m:t>
                        </m:r>
                      </m:num>
                      <m:den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1000</m:t>
                        </m:r>
                      </m:den>
                    </m:f>
                  </m:oMath>
                </a14:m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0.7848 kN/m²</a:t>
                </a:r>
                <a:endParaRPr 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</a:endParaRPr>
              </a:p>
              <a:p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For (3.64 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meters height</a:t>
                </a:r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)= 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0.7848 * 3.64 = 2.85 kN/m ≈ 3 kN/m</a:t>
                </a:r>
              </a:p>
              <a:p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For (4.16 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meters height) </a:t>
                </a:r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 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0.7848*4.16= 3.26 kN/m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4038600"/>
                <a:ext cx="7849382" cy="1588897"/>
              </a:xfrm>
              <a:prstGeom prst="rect">
                <a:avLst/>
              </a:prstGeom>
              <a:blipFill rotWithShape="1">
                <a:blip r:embed="rId3"/>
                <a:stretch>
                  <a:fillRect l="-1010" t="-2308" b="-6538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902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Architectural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Model Of The Project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66800"/>
            <a:ext cx="11658600" cy="5562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216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76400" y="2362200"/>
            <a:ext cx="8153400" cy="21336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Load Combinations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577653" y="5376353"/>
            <a:ext cx="2307173" cy="769059"/>
            <a:chOff x="3323770" y="5341255"/>
            <a:chExt cx="2307774" cy="769259"/>
          </a:xfrm>
          <a:effectLst>
            <a:outerShdw blurRad="279400" dist="38100" dir="5400000" sx="103000" sy="103000" algn="tl" rotWithShape="0">
              <a:prstClr val="black">
                <a:alpha val="32000"/>
              </a:prstClr>
            </a:outerShdw>
          </a:effectLst>
        </p:grpSpPr>
        <p:sp>
          <p:nvSpPr>
            <p:cNvPr id="4" name="Rectangle 3"/>
            <p:cNvSpPr/>
            <p:nvPr/>
          </p:nvSpPr>
          <p:spPr>
            <a:xfrm rot="5400000">
              <a:off x="3708399" y="4956628"/>
              <a:ext cx="769257" cy="15385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5" name="Right Triangle 4"/>
            <p:cNvSpPr/>
            <p:nvPr/>
          </p:nvSpPr>
          <p:spPr>
            <a:xfrm flipV="1">
              <a:off x="4862285" y="5341255"/>
              <a:ext cx="769259" cy="769257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884826" y="3069177"/>
            <a:ext cx="2307173" cy="769059"/>
            <a:chOff x="5631544" y="3033478"/>
            <a:chExt cx="2307774" cy="769259"/>
          </a:xfrm>
          <a:solidFill>
            <a:schemeClr val="accent2"/>
          </a:solidFill>
          <a:effectLst>
            <a:outerShdw blurRad="279400" dist="38100" dir="5400000" sx="103000" sy="103000" algn="tl" rotWithShape="0">
              <a:prstClr val="black">
                <a:alpha val="32000"/>
              </a:prstClr>
            </a:outerShdw>
          </a:effectLst>
        </p:grpSpPr>
        <p:sp>
          <p:nvSpPr>
            <p:cNvPr id="8" name="Rectangle 7"/>
            <p:cNvSpPr/>
            <p:nvPr/>
          </p:nvSpPr>
          <p:spPr>
            <a:xfrm rot="5400000">
              <a:off x="6016173" y="2648851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9" name="Right Triangle 8"/>
            <p:cNvSpPr/>
            <p:nvPr/>
          </p:nvSpPr>
          <p:spPr>
            <a:xfrm flipV="1">
              <a:off x="7170059" y="3033478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808595" y="5376354"/>
            <a:ext cx="769059" cy="1516349"/>
            <a:chOff x="2554511" y="5341256"/>
            <a:chExt cx="769259" cy="1516744"/>
          </a:xfrm>
          <a:solidFill>
            <a:schemeClr val="accent1">
              <a:lumMod val="75000"/>
            </a:schemeClr>
          </a:solidFill>
        </p:grpSpPr>
        <p:sp>
          <p:nvSpPr>
            <p:cNvPr id="11" name="Right Triangle 10"/>
            <p:cNvSpPr/>
            <p:nvPr/>
          </p:nvSpPr>
          <p:spPr>
            <a:xfrm flipH="1">
              <a:off x="2554511" y="5341256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54512" y="6110513"/>
              <a:ext cx="769257" cy="7474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9115768" y="3069178"/>
            <a:ext cx="769059" cy="2307173"/>
            <a:chOff x="4862285" y="3033479"/>
            <a:chExt cx="769259" cy="2307774"/>
          </a:xfrm>
          <a:solidFill>
            <a:schemeClr val="accent2">
              <a:lumMod val="75000"/>
            </a:schemeClr>
          </a:solidFill>
        </p:grpSpPr>
        <p:sp>
          <p:nvSpPr>
            <p:cNvPr id="14" name="Rectangle 13"/>
            <p:cNvSpPr/>
            <p:nvPr/>
          </p:nvSpPr>
          <p:spPr>
            <a:xfrm>
              <a:off x="4862287" y="3802738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5" name="Right Triangle 14"/>
            <p:cNvSpPr/>
            <p:nvPr/>
          </p:nvSpPr>
          <p:spPr>
            <a:xfrm flipH="1">
              <a:off x="4862285" y="3033479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1422941" y="762000"/>
            <a:ext cx="769059" cy="2307174"/>
            <a:chOff x="7170059" y="725701"/>
            <a:chExt cx="769259" cy="2307775"/>
          </a:xfrm>
          <a:solidFill>
            <a:schemeClr val="accent4">
              <a:lumMod val="75000"/>
            </a:schemeClr>
          </a:solidFill>
        </p:grpSpPr>
        <p:sp>
          <p:nvSpPr>
            <p:cNvPr id="17" name="Rectangle 16"/>
            <p:cNvSpPr/>
            <p:nvPr/>
          </p:nvSpPr>
          <p:spPr>
            <a:xfrm>
              <a:off x="7170061" y="1494961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8" name="Right Triangle 17"/>
            <p:cNvSpPr/>
            <p:nvPr/>
          </p:nvSpPr>
          <p:spPr>
            <a:xfrm flipH="1">
              <a:off x="7170059" y="725701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60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1" y="274643"/>
            <a:ext cx="10058399" cy="715961"/>
          </a:xfrm>
        </p:spPr>
        <p:txBody>
          <a:bodyPr>
            <a:normAutofit/>
          </a:bodyPr>
          <a:lstStyle/>
          <a:p>
            <a:r>
              <a:rPr lang="en-US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</a:t>
            </a: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Load Combinations:</a:t>
            </a:r>
            <a:endParaRPr lang="en-US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454309"/>
              </p:ext>
            </p:extLst>
          </p:nvPr>
        </p:nvGraphicFramePr>
        <p:xfrm>
          <a:off x="1143000" y="2286000"/>
          <a:ext cx="9906000" cy="3778455"/>
        </p:xfrm>
        <a:graphic>
          <a:graphicData uri="http://schemas.openxmlformats.org/drawingml/2006/table">
            <a:tbl>
              <a:tblPr rtl="1" firstRow="1" firstCol="1" bandRow="1"/>
              <a:tblGrid>
                <a:gridCol w="5002924"/>
                <a:gridCol w="4903076"/>
              </a:tblGrid>
              <a:tr h="378302">
                <a:tc>
                  <a:txBody>
                    <a:bodyPr/>
                    <a:lstStyle/>
                    <a:p>
                      <a:pPr marL="0" marR="0" indent="0" algn="ctr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5034915" algn="l"/>
                        </a:tabLst>
                        <a:defRPr/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Service</a:t>
                      </a:r>
                      <a:r>
                        <a:rPr lang="en-US" sz="2000" b="1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Load Combinations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Ultimate Load Combinations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37611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1. D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5034915" algn="l"/>
                        </a:tabLst>
                        <a:defRPr/>
                      </a:pPr>
                      <a:r>
                        <a:rPr 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1. 1.4D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21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2. D + L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5034915" algn="l"/>
                        </a:tabLst>
                        <a:defRPr/>
                      </a:pPr>
                      <a:r>
                        <a:rPr 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2. 1.2D + 1.6L + 0.5(</a:t>
                      </a:r>
                      <a:r>
                        <a:rPr lang="en-US" sz="2000" b="1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Lr</a:t>
                      </a:r>
                      <a:r>
                        <a:rPr 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or S or R)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117">
                <a:tc>
                  <a:txBody>
                    <a:bodyPr/>
                    <a:lstStyle/>
                    <a:p>
                      <a:pPr marL="0" marR="0" indent="0" algn="l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5034915" algn="l"/>
                        </a:tabLst>
                        <a:defRPr/>
                      </a:pPr>
                      <a:r>
                        <a:rPr 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3. D + (</a:t>
                      </a:r>
                      <a:r>
                        <a:rPr lang="en-US" sz="2000" b="1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Lr</a:t>
                      </a:r>
                      <a:r>
                        <a:rPr 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or S or R)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5034915" algn="l"/>
                        </a:tabLst>
                        <a:defRPr/>
                      </a:pPr>
                      <a:r>
                        <a:rPr 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3. 1.2D + 1.6(</a:t>
                      </a:r>
                      <a:r>
                        <a:rPr lang="en-US" sz="2000" b="1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Lr</a:t>
                      </a:r>
                      <a:r>
                        <a:rPr 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or S or R) + (L or 0.5W)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117">
                <a:tc>
                  <a:txBody>
                    <a:bodyPr/>
                    <a:lstStyle/>
                    <a:p>
                      <a:pPr marL="0" marR="0" indent="0" algn="l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5034915" algn="l"/>
                        </a:tabLst>
                        <a:defRPr/>
                      </a:pPr>
                      <a:r>
                        <a:rPr 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4. D + 0.75L + 0.75(</a:t>
                      </a:r>
                      <a:r>
                        <a:rPr lang="en-US" sz="2000" b="1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Lr</a:t>
                      </a:r>
                      <a:r>
                        <a:rPr 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or S or R)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5034915" algn="l"/>
                        </a:tabLst>
                        <a:defRPr/>
                      </a:pPr>
                      <a:r>
                        <a:rPr 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4. 1.2D + 1.0W + L + 0.5(</a:t>
                      </a:r>
                      <a:r>
                        <a:rPr lang="en-US" sz="2000" b="1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Lr</a:t>
                      </a:r>
                      <a:r>
                        <a:rPr 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or S or R)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117">
                <a:tc>
                  <a:txBody>
                    <a:bodyPr/>
                    <a:lstStyle/>
                    <a:p>
                      <a:pPr marL="0" marR="0" indent="0" algn="l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5034915" algn="l"/>
                        </a:tabLst>
                        <a:defRPr/>
                      </a:pPr>
                      <a:r>
                        <a:rPr 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5. D + (0.6W or 0.7E)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5034915" algn="l"/>
                        </a:tabLst>
                        <a:defRPr/>
                      </a:pPr>
                      <a:r>
                        <a:rPr 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5. 1.2D + 1.0E + L + 0.2S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117">
                <a:tc>
                  <a:txBody>
                    <a:bodyPr/>
                    <a:lstStyle/>
                    <a:p>
                      <a:pPr marL="0" marR="0" indent="0" algn="l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5034915" algn="l"/>
                        </a:tabLst>
                        <a:defRPr/>
                      </a:pPr>
                      <a:r>
                        <a:rPr 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6a. D + 0.75L + 0.75(0.6W) + 0.75(</a:t>
                      </a:r>
                      <a:r>
                        <a:rPr lang="en-US" sz="2000" b="1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Lr</a:t>
                      </a:r>
                      <a:r>
                        <a:rPr 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or S or R)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5034915" algn="l"/>
                        </a:tabLst>
                        <a:defRPr/>
                      </a:pPr>
                      <a:r>
                        <a:rPr 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6. 0.9D + 1.0W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117">
                <a:tc>
                  <a:txBody>
                    <a:bodyPr/>
                    <a:lstStyle/>
                    <a:p>
                      <a:pPr marL="0" marR="0" indent="0" algn="l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5034915" algn="l"/>
                        </a:tabLst>
                        <a:defRPr/>
                      </a:pPr>
                      <a:r>
                        <a:rPr 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6b. D + 0.75L + 0.75(0.7E) + 0.75S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5034915" algn="l"/>
                        </a:tabLst>
                        <a:defRPr/>
                      </a:pPr>
                      <a:r>
                        <a:rPr 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7. 0.9D + 1.0E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117">
                <a:tc>
                  <a:txBody>
                    <a:bodyPr/>
                    <a:lstStyle/>
                    <a:p>
                      <a:pPr marL="0" marR="0" indent="0" algn="l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5034915" algn="l"/>
                        </a:tabLst>
                        <a:defRPr/>
                      </a:pPr>
                      <a:r>
                        <a:rPr 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7. 0.6D + 0.6W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5034915" algn="l"/>
                        </a:tabLst>
                        <a:defRPr/>
                      </a:pP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117">
                <a:tc>
                  <a:txBody>
                    <a:bodyPr/>
                    <a:lstStyle/>
                    <a:p>
                      <a:pPr marL="0" marR="0" indent="0" algn="l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5034915" algn="l"/>
                        </a:tabLst>
                        <a:defRPr/>
                      </a:pPr>
                      <a:r>
                        <a:rPr 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8. 0.6D + 0.7E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5034915" algn="l"/>
                        </a:tabLst>
                        <a:defRPr/>
                      </a:pP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914400"/>
            <a:ext cx="11277600" cy="114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595959"/>
                </a:solidFill>
              </a:rPr>
              <a:t>According to the </a:t>
            </a:r>
            <a:r>
              <a:rPr lang="en-US" b="1" dirty="0" smtClean="0">
                <a:solidFill>
                  <a:srgbClr val="595959"/>
                </a:solidFill>
              </a:rPr>
              <a:t>specifications ASCE7-10, the load </a:t>
            </a:r>
            <a:r>
              <a:rPr lang="en-US" b="1" dirty="0">
                <a:solidFill>
                  <a:srgbClr val="595959"/>
                </a:solidFill>
              </a:rPr>
              <a:t>combinations that are used in the design are given as follows</a:t>
            </a:r>
            <a:r>
              <a:rPr lang="en-US" b="1" dirty="0" smtClean="0">
                <a:solidFill>
                  <a:srgbClr val="595959"/>
                </a:solidFill>
              </a:rPr>
              <a:t>:</a:t>
            </a:r>
            <a:endParaRPr lang="en-US" b="1" dirty="0">
              <a:solidFill>
                <a:srgbClr val="59595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74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09601" y="274643"/>
            <a:ext cx="10058399" cy="715961"/>
          </a:xfrm>
        </p:spPr>
        <p:txBody>
          <a:bodyPr>
            <a:normAutofit fontScale="90000"/>
          </a:bodyPr>
          <a:lstStyle/>
          <a:p>
            <a:r>
              <a:rPr lang="en-US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</a:t>
            </a:r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 Analysis and Design was conducted using ETABS v16.3</a:t>
            </a:r>
            <a:endParaRPr lang="en-US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143000"/>
            <a:ext cx="8686800" cy="49138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29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30048" y="2263518"/>
            <a:ext cx="11071352" cy="1851282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Preliminary Dimensions of the Structural Member of </a:t>
            </a:r>
            <a:b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Block(2)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577653" y="5376353"/>
            <a:ext cx="2307173" cy="769059"/>
            <a:chOff x="3323770" y="5341255"/>
            <a:chExt cx="2307774" cy="769259"/>
          </a:xfrm>
          <a:effectLst>
            <a:outerShdw blurRad="279400" dist="38100" dir="5400000" sx="103000" sy="103000" algn="tl" rotWithShape="0">
              <a:prstClr val="black">
                <a:alpha val="32000"/>
              </a:prstClr>
            </a:outerShdw>
          </a:effectLst>
        </p:grpSpPr>
        <p:sp>
          <p:nvSpPr>
            <p:cNvPr id="5" name="Rectangle 4"/>
            <p:cNvSpPr/>
            <p:nvPr/>
          </p:nvSpPr>
          <p:spPr>
            <a:xfrm rot="5400000">
              <a:off x="3708399" y="4956628"/>
              <a:ext cx="769257" cy="15385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6" name="Right Triangle 5"/>
            <p:cNvSpPr/>
            <p:nvPr/>
          </p:nvSpPr>
          <p:spPr>
            <a:xfrm flipV="1">
              <a:off x="4862285" y="5341255"/>
              <a:ext cx="769259" cy="769257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884826" y="3069177"/>
            <a:ext cx="2307173" cy="769059"/>
            <a:chOff x="5631544" y="3033478"/>
            <a:chExt cx="2307774" cy="769259"/>
          </a:xfrm>
          <a:solidFill>
            <a:schemeClr val="accent2"/>
          </a:solidFill>
          <a:effectLst>
            <a:outerShdw blurRad="279400" dist="38100" dir="5400000" sx="103000" sy="103000" algn="tl" rotWithShape="0">
              <a:prstClr val="black">
                <a:alpha val="32000"/>
              </a:prstClr>
            </a:outerShdw>
          </a:effectLst>
        </p:grpSpPr>
        <p:sp>
          <p:nvSpPr>
            <p:cNvPr id="8" name="Rectangle 7"/>
            <p:cNvSpPr/>
            <p:nvPr/>
          </p:nvSpPr>
          <p:spPr>
            <a:xfrm rot="5400000">
              <a:off x="6016173" y="2648851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9" name="Right Triangle 8"/>
            <p:cNvSpPr/>
            <p:nvPr/>
          </p:nvSpPr>
          <p:spPr>
            <a:xfrm flipV="1">
              <a:off x="7170059" y="3033478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808595" y="5376354"/>
            <a:ext cx="769059" cy="1516349"/>
            <a:chOff x="2554511" y="5341256"/>
            <a:chExt cx="769259" cy="1516744"/>
          </a:xfrm>
          <a:solidFill>
            <a:schemeClr val="accent1">
              <a:lumMod val="75000"/>
            </a:schemeClr>
          </a:solidFill>
        </p:grpSpPr>
        <p:sp>
          <p:nvSpPr>
            <p:cNvPr id="11" name="Right Triangle 10"/>
            <p:cNvSpPr/>
            <p:nvPr/>
          </p:nvSpPr>
          <p:spPr>
            <a:xfrm flipH="1">
              <a:off x="2554511" y="5341256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54512" y="6110513"/>
              <a:ext cx="769257" cy="7474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9115768" y="3069178"/>
            <a:ext cx="769059" cy="2307173"/>
            <a:chOff x="4862285" y="3033479"/>
            <a:chExt cx="769259" cy="2307774"/>
          </a:xfrm>
          <a:solidFill>
            <a:schemeClr val="accent2">
              <a:lumMod val="75000"/>
            </a:schemeClr>
          </a:solidFill>
        </p:grpSpPr>
        <p:sp>
          <p:nvSpPr>
            <p:cNvPr id="14" name="Rectangle 13"/>
            <p:cNvSpPr/>
            <p:nvPr/>
          </p:nvSpPr>
          <p:spPr>
            <a:xfrm>
              <a:off x="4862287" y="3802738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5" name="Right Triangle 14"/>
            <p:cNvSpPr/>
            <p:nvPr/>
          </p:nvSpPr>
          <p:spPr>
            <a:xfrm flipH="1">
              <a:off x="4862285" y="3033479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1422941" y="762000"/>
            <a:ext cx="769059" cy="2307174"/>
            <a:chOff x="7170059" y="725701"/>
            <a:chExt cx="769259" cy="2307775"/>
          </a:xfrm>
          <a:solidFill>
            <a:schemeClr val="accent4">
              <a:lumMod val="75000"/>
            </a:schemeClr>
          </a:solidFill>
        </p:grpSpPr>
        <p:sp>
          <p:nvSpPr>
            <p:cNvPr id="17" name="Rectangle 16"/>
            <p:cNvSpPr/>
            <p:nvPr/>
          </p:nvSpPr>
          <p:spPr>
            <a:xfrm>
              <a:off x="7170061" y="1494961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8" name="Right Triangle 17"/>
            <p:cNvSpPr/>
            <p:nvPr/>
          </p:nvSpPr>
          <p:spPr>
            <a:xfrm flipH="1">
              <a:off x="7170059" y="725701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362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09601" y="274643"/>
            <a:ext cx="10058399" cy="715961"/>
          </a:xfrm>
        </p:spPr>
        <p:txBody>
          <a:bodyPr>
            <a:normAutofit/>
          </a:bodyPr>
          <a:lstStyle/>
          <a:p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Block(2) Plan View </a:t>
            </a:r>
            <a:endParaRPr lang="en-US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246565"/>
            <a:ext cx="3975683" cy="4898269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187174"/>
            <a:ext cx="4128083" cy="5017051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" name="Right Arrow 1"/>
          <p:cNvSpPr/>
          <p:nvPr/>
        </p:nvSpPr>
        <p:spPr>
          <a:xfrm>
            <a:off x="5562600" y="3427686"/>
            <a:ext cx="990600" cy="495300"/>
          </a:xfrm>
          <a:prstGeom prst="rightArrow">
            <a:avLst/>
          </a:prstGeom>
          <a:solidFill>
            <a:srgbClr val="B4C6E7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noFill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39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900" y="274639"/>
            <a:ext cx="5390160" cy="64309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04800" y="3508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First and Second Floor</a:t>
            </a:r>
            <a:b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Columns Layout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91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04800" y="3508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Third and Fourth Floor</a:t>
            </a:r>
            <a:b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Columns Layout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031" y="169536"/>
            <a:ext cx="5189897" cy="64309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29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806591"/>
              </p:ext>
            </p:extLst>
          </p:nvPr>
        </p:nvGraphicFramePr>
        <p:xfrm>
          <a:off x="1828800" y="1676400"/>
          <a:ext cx="8610600" cy="3657601"/>
        </p:xfrm>
        <a:graphic>
          <a:graphicData uri="http://schemas.openxmlformats.org/drawingml/2006/table">
            <a:tbl>
              <a:tblPr rtl="1" firstRow="1" firstCol="1" bandRow="1"/>
              <a:tblGrid>
                <a:gridCol w="1464147"/>
                <a:gridCol w="1441779"/>
                <a:gridCol w="4521054"/>
                <a:gridCol w="1183620"/>
              </a:tblGrid>
              <a:tr h="75223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Width (mm)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Depth (mm)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Column name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Column Group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37611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700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700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C21,C28,C29, C22,C18,C35,C36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701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/>
                      </a:r>
                      <a:b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/>
                      </a:r>
                      <a:b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/>
                      </a:r>
                      <a:b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/>
                      </a:r>
                      <a:b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C1,C2,C3,C4,C5,C6,C7,C10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C11,C12,C13,C14,C15,C17,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C19,C20,C30,C31,C32,C33,</a:t>
                      </a:r>
                      <a:b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C34,C38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/>
                      </a:r>
                      <a:b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/>
                      </a:r>
                      <a:b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2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11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250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C8,C9,C16,C23,C25,C26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11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800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C24,C27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5034915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Preliminary Dimensions of Columns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54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304800" y="6556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Slab Load Path </a:t>
            </a:r>
            <a:b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/>
              <a:t>solid slab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/>
              <a:t>Slab thickness = 180 mm</a:t>
            </a:r>
            <a:endParaRPr lang="en-US" sz="28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031" y="178284"/>
            <a:ext cx="5189897" cy="64134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29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Preliminary Dimensions of Beams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303122"/>
              </p:ext>
            </p:extLst>
          </p:nvPr>
        </p:nvGraphicFramePr>
        <p:xfrm>
          <a:off x="4419600" y="951186"/>
          <a:ext cx="3086100" cy="5638800"/>
        </p:xfrm>
        <a:graphic>
          <a:graphicData uri="http://schemas.openxmlformats.org/drawingml/2006/table">
            <a:tbl>
              <a:tblPr firstRow="1" firstCol="1" bandRow="1"/>
              <a:tblGrid>
                <a:gridCol w="1028700"/>
                <a:gridCol w="1028700"/>
                <a:gridCol w="1028700"/>
              </a:tblGrid>
              <a:tr h="2543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Beam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H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30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B1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B2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B10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B11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B12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600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B13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B14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700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700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B15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B16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700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700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B17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B18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700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B19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TB1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TB2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TB3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13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09600" y="274641"/>
            <a:ext cx="10972801" cy="715961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Architectural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Model Of The Project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1066800"/>
            <a:ext cx="11125200" cy="5562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4749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30048" y="2263518"/>
            <a:ext cx="11071352" cy="1851282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 Checks </a:t>
            </a:r>
            <a:b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Block(2)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577653" y="5376353"/>
            <a:ext cx="2307173" cy="769059"/>
            <a:chOff x="3323770" y="5341255"/>
            <a:chExt cx="2307774" cy="769259"/>
          </a:xfrm>
          <a:effectLst>
            <a:outerShdw blurRad="279400" dist="38100" dir="5400000" sx="103000" sy="103000" algn="tl" rotWithShape="0">
              <a:prstClr val="black">
                <a:alpha val="32000"/>
              </a:prstClr>
            </a:outerShdw>
          </a:effectLst>
        </p:grpSpPr>
        <p:sp>
          <p:nvSpPr>
            <p:cNvPr id="5" name="Rectangle 4"/>
            <p:cNvSpPr/>
            <p:nvPr/>
          </p:nvSpPr>
          <p:spPr>
            <a:xfrm rot="5400000">
              <a:off x="3708399" y="4956628"/>
              <a:ext cx="769257" cy="15385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6" name="Right Triangle 5"/>
            <p:cNvSpPr/>
            <p:nvPr/>
          </p:nvSpPr>
          <p:spPr>
            <a:xfrm flipV="1">
              <a:off x="4862285" y="5341255"/>
              <a:ext cx="769259" cy="769257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884826" y="3069177"/>
            <a:ext cx="2307173" cy="769059"/>
            <a:chOff x="5631544" y="3033478"/>
            <a:chExt cx="2307774" cy="769259"/>
          </a:xfrm>
          <a:solidFill>
            <a:schemeClr val="accent2"/>
          </a:solidFill>
          <a:effectLst>
            <a:outerShdw blurRad="279400" dist="38100" dir="5400000" sx="103000" sy="103000" algn="tl" rotWithShape="0">
              <a:prstClr val="black">
                <a:alpha val="32000"/>
              </a:prstClr>
            </a:outerShdw>
          </a:effectLst>
        </p:grpSpPr>
        <p:sp>
          <p:nvSpPr>
            <p:cNvPr id="8" name="Rectangle 7"/>
            <p:cNvSpPr/>
            <p:nvPr/>
          </p:nvSpPr>
          <p:spPr>
            <a:xfrm rot="5400000">
              <a:off x="6016173" y="2648851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9" name="Right Triangle 8"/>
            <p:cNvSpPr/>
            <p:nvPr/>
          </p:nvSpPr>
          <p:spPr>
            <a:xfrm flipV="1">
              <a:off x="7170059" y="3033478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808595" y="5376354"/>
            <a:ext cx="769059" cy="1516349"/>
            <a:chOff x="2554511" y="5341256"/>
            <a:chExt cx="769259" cy="1516744"/>
          </a:xfrm>
          <a:solidFill>
            <a:schemeClr val="accent1">
              <a:lumMod val="75000"/>
            </a:schemeClr>
          </a:solidFill>
        </p:grpSpPr>
        <p:sp>
          <p:nvSpPr>
            <p:cNvPr id="11" name="Right Triangle 10"/>
            <p:cNvSpPr/>
            <p:nvPr/>
          </p:nvSpPr>
          <p:spPr>
            <a:xfrm flipH="1">
              <a:off x="2554511" y="5341256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54512" y="6110513"/>
              <a:ext cx="769257" cy="7474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9115768" y="3069178"/>
            <a:ext cx="769059" cy="2307173"/>
            <a:chOff x="4862285" y="3033479"/>
            <a:chExt cx="769259" cy="2307774"/>
          </a:xfrm>
          <a:solidFill>
            <a:schemeClr val="accent2">
              <a:lumMod val="75000"/>
            </a:schemeClr>
          </a:solidFill>
        </p:grpSpPr>
        <p:sp>
          <p:nvSpPr>
            <p:cNvPr id="14" name="Rectangle 13"/>
            <p:cNvSpPr/>
            <p:nvPr/>
          </p:nvSpPr>
          <p:spPr>
            <a:xfrm>
              <a:off x="4862287" y="3802738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5" name="Right Triangle 14"/>
            <p:cNvSpPr/>
            <p:nvPr/>
          </p:nvSpPr>
          <p:spPr>
            <a:xfrm flipH="1">
              <a:off x="4862285" y="3033479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1422941" y="762000"/>
            <a:ext cx="769059" cy="2307174"/>
            <a:chOff x="7170059" y="725701"/>
            <a:chExt cx="769259" cy="2307775"/>
          </a:xfrm>
          <a:solidFill>
            <a:schemeClr val="accent4">
              <a:lumMod val="75000"/>
            </a:schemeClr>
          </a:solidFill>
        </p:grpSpPr>
        <p:sp>
          <p:nvSpPr>
            <p:cNvPr id="17" name="Rectangle 16"/>
            <p:cNvSpPr/>
            <p:nvPr/>
          </p:nvSpPr>
          <p:spPr>
            <a:xfrm>
              <a:off x="7170061" y="1494961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8" name="Right Triangle 17"/>
            <p:cNvSpPr/>
            <p:nvPr/>
          </p:nvSpPr>
          <p:spPr>
            <a:xfrm flipH="1">
              <a:off x="7170059" y="725701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302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587950"/>
            <a:ext cx="6781800" cy="5647012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3D Model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09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536179"/>
              </p:ext>
            </p:extLst>
          </p:nvPr>
        </p:nvGraphicFramePr>
        <p:xfrm>
          <a:off x="2819400" y="2209800"/>
          <a:ext cx="6119495" cy="1892808"/>
        </p:xfrm>
        <a:graphic>
          <a:graphicData uri="http://schemas.openxmlformats.org/drawingml/2006/table">
            <a:tbl>
              <a:tblPr firstRow="1" firstCol="1" bandRow="1"/>
              <a:tblGrid>
                <a:gridCol w="1529715"/>
                <a:gridCol w="1529715"/>
                <a:gridCol w="1529715"/>
                <a:gridCol w="1530350"/>
              </a:tblGrid>
              <a:tr h="3009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Element type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M11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M22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M12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3009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Beam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0.35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0.35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0.35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Column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0.7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0.7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0.7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One way slab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0.25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0.25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0.25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880">
                <a:tc>
                  <a:txBody>
                    <a:bodyPr/>
                    <a:lstStyle/>
                    <a:p>
                      <a:pPr marL="0" marR="0" indent="0" algn="ctr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Two way slab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0.25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0.25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0.25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880">
                <a:tc>
                  <a:txBody>
                    <a:bodyPr/>
                    <a:lstStyle/>
                    <a:p>
                      <a:pPr marL="0" marR="0" indent="0" algn="ctr" defTabSz="1218845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Shear Walls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0.7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0.7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0.7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Modifiers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828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3D Checks: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838200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-Compatibility Check </a:t>
            </a:r>
            <a:endParaRPr lang="en-US" sz="24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838200"/>
            <a:ext cx="6858000" cy="541020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48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3D Checks: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838200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-Equilibrium Check 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381955"/>
              </p:ext>
            </p:extLst>
          </p:nvPr>
        </p:nvGraphicFramePr>
        <p:xfrm>
          <a:off x="2286000" y="2057400"/>
          <a:ext cx="8128000" cy="2650998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 %of Error</a:t>
                      </a:r>
                      <a:endParaRPr lang="ar-SA" dirty="0"/>
                    </a:p>
                  </a:txBody>
                  <a:tcPr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ETABS</a:t>
                      </a:r>
                      <a:r>
                        <a:rPr lang="en-US" baseline="0" dirty="0" smtClean="0"/>
                        <a:t> Value</a:t>
                      </a:r>
                      <a:endParaRPr lang="ar-SA" dirty="0"/>
                    </a:p>
                  </a:txBody>
                  <a:tcPr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Manual Value</a:t>
                      </a:r>
                      <a:endParaRPr lang="ar-SA" dirty="0"/>
                    </a:p>
                  </a:txBody>
                  <a:tcPr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</a:rPr>
                        <a:t>Load</a:t>
                      </a:r>
                      <a:endParaRPr lang="ar-SA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solidFill>
                      <a:srgbClr val="B4C6E7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 0.28%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29113.95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29196.5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Dead</a:t>
                      </a:r>
                      <a:endParaRPr lang="ar-SA" dirty="0"/>
                    </a:p>
                  </a:txBody>
                  <a:tcPr>
                    <a:solidFill>
                      <a:srgbClr val="B4C6E7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0%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11141.5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11141.5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Live</a:t>
                      </a:r>
                      <a:endParaRPr lang="ar-SA" dirty="0"/>
                    </a:p>
                  </a:txBody>
                  <a:tcPr>
                    <a:solidFill>
                      <a:srgbClr val="B4C6E7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0%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20023.5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20023.51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Superimposed Dead</a:t>
                      </a:r>
                      <a:endParaRPr lang="ar-SA" dirty="0"/>
                    </a:p>
                  </a:txBody>
                  <a:tcPr>
                    <a:solidFill>
                      <a:srgbClr val="B4C6E7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3.4%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186.67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dirty="0" smtClean="0"/>
                        <a:t>193.32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Snow</a:t>
                      </a:r>
                      <a:endParaRPr lang="ar-SA" dirty="0"/>
                    </a:p>
                  </a:txBody>
                  <a:tcPr>
                    <a:solidFill>
                      <a:srgbClr val="B4C6E7"/>
                    </a:solidFill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93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3D Checks: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838200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-Stress Strain Check (Slab Check) </a:t>
            </a:r>
            <a:endParaRPr lang="en-US" sz="24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951186"/>
            <a:ext cx="5638800" cy="4831503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7543800" y="1371600"/>
            <a:ext cx="1752600" cy="35814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52096" y="1854580"/>
                <a:ext cx="6096000" cy="245515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W</a:t>
                </a:r>
                <a:r>
                  <a:rPr lang="en-US" sz="18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live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5 kN/m²</a:t>
                </a:r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</a:t>
                </a:r>
                <a:r>
                  <a:rPr lang="en-US" sz="18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ETABS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</a:t>
                </a:r>
                <a:r>
                  <a:rPr 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6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16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5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 + 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4.2      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 10.13 kN.m</a:t>
                </a:r>
              </a:p>
              <a:p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 </a:t>
                </a:r>
                <a:r>
                  <a:rPr lang="en-US" sz="2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</a:t>
                </a:r>
                <a:r>
                  <a:rPr lang="en-US" sz="18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anual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𝑤𝑙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 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𝑙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²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5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∗(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4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07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)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²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= 10.35 kN.m</a:t>
                </a:r>
              </a:p>
              <a:p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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%Error 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10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35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10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13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10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*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100% 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/>
                </a:r>
                <a:b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                = 2.17 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&lt;10% 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(</a:t>
                </a:r>
                <a:r>
                  <a:rPr lang="en-US" b="1" dirty="0" smtClean="0">
                    <a:solidFill>
                      <a:srgbClr val="00B050"/>
                    </a:solidFill>
                  </a:rPr>
                  <a:t>OK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)</a:t>
                </a:r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096" y="1854580"/>
                <a:ext cx="6096000" cy="2455159"/>
              </a:xfrm>
              <a:prstGeom prst="rect">
                <a:avLst/>
              </a:prstGeom>
              <a:blipFill rotWithShape="1">
                <a:blip r:embed="rId3"/>
                <a:stretch>
                  <a:fillRect l="-1600" t="-1985" b="-4715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96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3D Checks: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838200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-Stress Strain Check (Beams Check) 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381000" y="1443335"/>
            <a:ext cx="56778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Beam ( Label B34) was chosen for this check</a:t>
            </a:r>
            <a:endParaRPr lang="ar-JO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162800" y="228600"/>
            <a:ext cx="3935029" cy="3060646"/>
            <a:chOff x="7315200" y="2044754"/>
            <a:chExt cx="4468429" cy="3822646"/>
          </a:xfrm>
        </p:grpSpPr>
        <p:pic>
          <p:nvPicPr>
            <p:cNvPr id="7" name="Picture 6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5200" y="2044754"/>
              <a:ext cx="4468429" cy="3822646"/>
            </a:xfrm>
            <a:prstGeom prst="rect">
              <a:avLst/>
            </a:prstGeom>
            <a:ln w="12700" cap="sq">
              <a:solidFill>
                <a:srgbClr val="000000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11" name="Rectangle 10"/>
            <p:cNvSpPr/>
            <p:nvPr/>
          </p:nvSpPr>
          <p:spPr>
            <a:xfrm>
              <a:off x="7848600" y="2044754"/>
              <a:ext cx="914400" cy="3822646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</p:grpSp>
      <p:pic>
        <p:nvPicPr>
          <p:cNvPr id="13" name="Picture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3505200"/>
            <a:ext cx="3935029" cy="2714297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7315200" y="6280327"/>
            <a:ext cx="3721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Tributary area of Beam(B34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= 17.2m²</a:t>
            </a:r>
            <a:endParaRPr lang="ar-JO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04800" y="2295833"/>
                <a:ext cx="6629400" cy="6199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u="sng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 Etabs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22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0441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13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578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+ 46.4325 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  64.24 kN.m</a:t>
                </a: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295833"/>
                <a:ext cx="6629400" cy="619913"/>
              </a:xfrm>
              <a:prstGeom prst="rect">
                <a:avLst/>
              </a:prstGeom>
              <a:blipFill rotWithShape="1">
                <a:blip r:embed="rId4"/>
                <a:stretch>
                  <a:fillRect l="-1379" b="-1089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359978" y="3314845"/>
                <a:ext cx="6574221" cy="11565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u="sng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 </a:t>
                </a:r>
                <a:r>
                  <a:rPr lang="en-US" u="sng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Manual =</a:t>
                </a:r>
                <a:r>
                  <a:rPr lang="en-US" b="1" u="sng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𝑤𝑙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𝐴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𝐿𝑏𝑒𝑎𝑚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5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17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 ∗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5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 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60.2 kN.m</a:t>
                </a:r>
              </a:p>
              <a:p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%of error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64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24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60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64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 = 6.29 %&lt;10% 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</a:t>
                </a:r>
                <a:r>
                  <a:rPr lang="en-US" b="1" dirty="0" smtClean="0">
                    <a:solidFill>
                      <a:srgbClr val="00B050"/>
                    </a:solidFill>
                  </a:rPr>
                  <a:t>OK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)</a:t>
                </a:r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78" y="3314845"/>
                <a:ext cx="6574221" cy="1156599"/>
              </a:xfrm>
              <a:prstGeom prst="rect">
                <a:avLst/>
              </a:prstGeom>
              <a:blipFill rotWithShape="1">
                <a:blip r:embed="rId5"/>
                <a:stretch>
                  <a:fillRect l="-1391" b="-421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863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30048" y="1752600"/>
            <a:ext cx="11071352" cy="2362200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Seismic Analysis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577653" y="5376353"/>
            <a:ext cx="2307173" cy="769059"/>
            <a:chOff x="3323770" y="5341255"/>
            <a:chExt cx="2307774" cy="769259"/>
          </a:xfrm>
          <a:effectLst>
            <a:outerShdw blurRad="279400" dist="38100" dir="5400000" sx="103000" sy="103000" algn="tl" rotWithShape="0">
              <a:prstClr val="black">
                <a:alpha val="32000"/>
              </a:prstClr>
            </a:outerShdw>
          </a:effectLst>
        </p:grpSpPr>
        <p:sp>
          <p:nvSpPr>
            <p:cNvPr id="5" name="Rectangle 4"/>
            <p:cNvSpPr/>
            <p:nvPr/>
          </p:nvSpPr>
          <p:spPr>
            <a:xfrm rot="5400000">
              <a:off x="3708399" y="4956628"/>
              <a:ext cx="769257" cy="15385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6" name="Right Triangle 5"/>
            <p:cNvSpPr/>
            <p:nvPr/>
          </p:nvSpPr>
          <p:spPr>
            <a:xfrm flipV="1">
              <a:off x="4862285" y="5341255"/>
              <a:ext cx="769259" cy="769257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884826" y="3069177"/>
            <a:ext cx="2307173" cy="769059"/>
            <a:chOff x="5631544" y="3033478"/>
            <a:chExt cx="2307774" cy="769259"/>
          </a:xfrm>
          <a:solidFill>
            <a:schemeClr val="accent2"/>
          </a:solidFill>
          <a:effectLst>
            <a:outerShdw blurRad="279400" dist="38100" dir="5400000" sx="103000" sy="103000" algn="tl" rotWithShape="0">
              <a:prstClr val="black">
                <a:alpha val="32000"/>
              </a:prstClr>
            </a:outerShdw>
          </a:effectLst>
        </p:grpSpPr>
        <p:sp>
          <p:nvSpPr>
            <p:cNvPr id="8" name="Rectangle 7"/>
            <p:cNvSpPr/>
            <p:nvPr/>
          </p:nvSpPr>
          <p:spPr>
            <a:xfrm rot="5400000">
              <a:off x="6016173" y="2648851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9" name="Right Triangle 8"/>
            <p:cNvSpPr/>
            <p:nvPr/>
          </p:nvSpPr>
          <p:spPr>
            <a:xfrm flipV="1">
              <a:off x="7170059" y="3033478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808595" y="5376354"/>
            <a:ext cx="769059" cy="1516349"/>
            <a:chOff x="2554511" y="5341256"/>
            <a:chExt cx="769259" cy="1516744"/>
          </a:xfrm>
          <a:solidFill>
            <a:schemeClr val="accent1">
              <a:lumMod val="75000"/>
            </a:schemeClr>
          </a:solidFill>
        </p:grpSpPr>
        <p:sp>
          <p:nvSpPr>
            <p:cNvPr id="11" name="Right Triangle 10"/>
            <p:cNvSpPr/>
            <p:nvPr/>
          </p:nvSpPr>
          <p:spPr>
            <a:xfrm flipH="1">
              <a:off x="2554511" y="5341256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54512" y="6110513"/>
              <a:ext cx="769257" cy="7474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9115768" y="3069178"/>
            <a:ext cx="769059" cy="2307173"/>
            <a:chOff x="4862285" y="3033479"/>
            <a:chExt cx="769259" cy="2307774"/>
          </a:xfrm>
          <a:solidFill>
            <a:schemeClr val="accent2">
              <a:lumMod val="75000"/>
            </a:schemeClr>
          </a:solidFill>
        </p:grpSpPr>
        <p:sp>
          <p:nvSpPr>
            <p:cNvPr id="14" name="Rectangle 13"/>
            <p:cNvSpPr/>
            <p:nvPr/>
          </p:nvSpPr>
          <p:spPr>
            <a:xfrm>
              <a:off x="4862287" y="3802738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5" name="Right Triangle 14"/>
            <p:cNvSpPr/>
            <p:nvPr/>
          </p:nvSpPr>
          <p:spPr>
            <a:xfrm flipH="1">
              <a:off x="4862285" y="3033479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1422941" y="762000"/>
            <a:ext cx="769059" cy="2307174"/>
            <a:chOff x="7170059" y="725701"/>
            <a:chExt cx="769259" cy="2307775"/>
          </a:xfrm>
          <a:solidFill>
            <a:schemeClr val="accent4">
              <a:lumMod val="75000"/>
            </a:schemeClr>
          </a:solidFill>
        </p:grpSpPr>
        <p:sp>
          <p:nvSpPr>
            <p:cNvPr id="17" name="Rectangle 16"/>
            <p:cNvSpPr/>
            <p:nvPr/>
          </p:nvSpPr>
          <p:spPr>
            <a:xfrm>
              <a:off x="7170061" y="1494961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8" name="Right Triangle 17"/>
            <p:cNvSpPr/>
            <p:nvPr/>
          </p:nvSpPr>
          <p:spPr>
            <a:xfrm flipH="1">
              <a:off x="7170059" y="725701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922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Seismic  Parameters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41586" y="867103"/>
            <a:ext cx="7696200" cy="4924097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latin typeface="+mn-lt"/>
              </a:rPr>
              <a:t>1- Risk Category : </a:t>
            </a:r>
            <a:r>
              <a:rPr lang="en-US" sz="2400" b="1" dirty="0" err="1" smtClean="0">
                <a:latin typeface="+mn-lt"/>
              </a:rPr>
              <a:t>lll</a:t>
            </a:r>
            <a:r>
              <a:rPr lang="en-US" sz="2400" b="1" dirty="0" smtClean="0">
                <a:latin typeface="+mn-lt"/>
              </a:rPr>
              <a:t> (ASCE7-10)</a:t>
            </a:r>
          </a:p>
          <a:p>
            <a:r>
              <a:rPr lang="en-US" sz="2400" b="1" dirty="0" smtClean="0">
                <a:latin typeface="+mn-lt"/>
              </a:rPr>
              <a:t/>
            </a:r>
            <a:br>
              <a:rPr lang="en-US" sz="2400" b="1" dirty="0" smtClean="0">
                <a:latin typeface="+mn-lt"/>
              </a:rPr>
            </a:br>
            <a:r>
              <a:rPr lang="en-US" sz="2400" b="1" dirty="0" smtClean="0">
                <a:latin typeface="+mn-lt"/>
              </a:rPr>
              <a:t>2- </a:t>
            </a:r>
            <a:r>
              <a:rPr lang="en-US" sz="2400" b="1" dirty="0">
                <a:latin typeface="+mn-lt"/>
              </a:rPr>
              <a:t>Mapped </a:t>
            </a:r>
            <a:r>
              <a:rPr lang="en-US" sz="2400" b="1" dirty="0" smtClean="0">
                <a:latin typeface="+mn-lt"/>
              </a:rPr>
              <a:t>Acceleration Parameters</a:t>
            </a:r>
            <a:br>
              <a:rPr lang="en-US" sz="2400" b="1" dirty="0" smtClean="0">
                <a:latin typeface="+mn-lt"/>
              </a:rPr>
            </a:br>
            <a:endParaRPr lang="en-US" sz="2400" b="1" dirty="0">
              <a:latin typeface="+mn-lt"/>
            </a:endParaRPr>
          </a:p>
          <a:p>
            <a:r>
              <a:rPr lang="en-US" sz="2400" dirty="0" smtClean="0">
                <a:latin typeface="+mn-lt"/>
              </a:rPr>
              <a:t>Z for </a:t>
            </a:r>
            <a:r>
              <a:rPr lang="en-US" sz="2400" dirty="0" err="1" smtClean="0">
                <a:latin typeface="+mn-lt"/>
              </a:rPr>
              <a:t>Salfit</a:t>
            </a:r>
            <a:r>
              <a:rPr lang="en-US" sz="2400" dirty="0" smtClean="0">
                <a:latin typeface="+mn-lt"/>
              </a:rPr>
              <a:t> = 0.15</a:t>
            </a:r>
          </a:p>
          <a:p>
            <a:r>
              <a:rPr lang="en-US" sz="2400" dirty="0" err="1">
                <a:latin typeface="+mn-lt"/>
              </a:rPr>
              <a:t>S</a:t>
            </a:r>
            <a:r>
              <a:rPr lang="en-US" sz="2400" baseline="-25000" dirty="0" err="1">
                <a:latin typeface="+mn-lt"/>
              </a:rPr>
              <a:t>s</a:t>
            </a:r>
            <a:r>
              <a:rPr lang="en-US" sz="2400" dirty="0">
                <a:latin typeface="+mn-lt"/>
              </a:rPr>
              <a:t> = 2.5 * Z </a:t>
            </a:r>
            <a:r>
              <a:rPr lang="en-US" sz="2400" dirty="0" smtClean="0">
                <a:latin typeface="+mn-lt"/>
              </a:rPr>
              <a:t> (Israeli Code)</a:t>
            </a:r>
            <a:br>
              <a:rPr lang="en-US" sz="2400" dirty="0" smtClean="0">
                <a:latin typeface="+mn-lt"/>
              </a:rPr>
            </a:br>
            <a:r>
              <a:rPr lang="en-US" sz="2400" dirty="0" smtClean="0">
                <a:latin typeface="+mn-lt"/>
              </a:rPr>
              <a:t>    = 0.375</a:t>
            </a:r>
            <a:endParaRPr lang="en-US" sz="2400" dirty="0">
              <a:latin typeface="+mn-lt"/>
            </a:endParaRPr>
          </a:p>
          <a:p>
            <a:r>
              <a:rPr lang="en-US" sz="2400" dirty="0" smtClean="0">
                <a:latin typeface="+mn-lt"/>
              </a:rPr>
              <a:t/>
            </a:r>
            <a:br>
              <a:rPr lang="en-US" sz="2400" dirty="0" smtClean="0">
                <a:latin typeface="+mn-lt"/>
              </a:rPr>
            </a:br>
            <a:r>
              <a:rPr lang="en-US" sz="2400" dirty="0" smtClean="0">
                <a:latin typeface="+mn-lt"/>
              </a:rPr>
              <a:t>S</a:t>
            </a:r>
            <a:r>
              <a:rPr lang="en-US" sz="2400" baseline="-25000" dirty="0" smtClean="0">
                <a:latin typeface="+mn-lt"/>
              </a:rPr>
              <a:t>1</a:t>
            </a:r>
            <a:r>
              <a:rPr lang="en-US" sz="2400" dirty="0" smtClean="0">
                <a:latin typeface="+mn-lt"/>
              </a:rPr>
              <a:t> </a:t>
            </a:r>
            <a:r>
              <a:rPr lang="en-US" sz="2400" dirty="0">
                <a:latin typeface="+mn-lt"/>
              </a:rPr>
              <a:t>= 1.25 * Z </a:t>
            </a:r>
            <a:r>
              <a:rPr lang="en-US" sz="2400" dirty="0"/>
              <a:t>(Israeli Code)</a:t>
            </a:r>
            <a:br>
              <a:rPr lang="en-US" sz="2400" dirty="0"/>
            </a:br>
            <a:r>
              <a:rPr lang="en-US" sz="2400" dirty="0" smtClean="0">
                <a:latin typeface="+mn-lt"/>
              </a:rPr>
              <a:t>    = 0.1875</a:t>
            </a:r>
            <a:endParaRPr lang="en-US" sz="2400" dirty="0">
              <a:latin typeface="+mn-lt"/>
            </a:endParaRPr>
          </a:p>
          <a:p>
            <a:r>
              <a:rPr lang="en-US" sz="2800" b="1" dirty="0" smtClean="0">
                <a:latin typeface="+mn-lt"/>
              </a:rPr>
              <a:t/>
            </a:r>
            <a:br>
              <a:rPr lang="en-US" sz="2800" b="1" dirty="0" smtClean="0">
                <a:latin typeface="+mn-lt"/>
              </a:rPr>
            </a:br>
            <a:r>
              <a:rPr lang="en-US" sz="2800" b="1" dirty="0" smtClean="0">
                <a:latin typeface="+mn-lt"/>
              </a:rPr>
              <a:t>   </a:t>
            </a:r>
          </a:p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048" y="990600"/>
            <a:ext cx="6715124" cy="4572000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5638800" y="568609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Seismic Zone Factor (Z) –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Palestinian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Seismic Hazard Map - Earth Sciences and Seismic Center (ESSEC) at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An-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Najah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University </a:t>
            </a:r>
            <a:endParaRPr lang="ar-SA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81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Seismic  Parameters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41586" y="2086303"/>
            <a:ext cx="11469414" cy="4543097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latin typeface="+mn-lt"/>
              </a:rPr>
              <a:t>3- Soil Classification:</a:t>
            </a:r>
            <a:br>
              <a:rPr lang="en-US" sz="2400" b="1" dirty="0" smtClean="0">
                <a:latin typeface="+mn-lt"/>
              </a:rPr>
            </a:br>
            <a:endParaRPr lang="en-US" sz="2400" b="1" dirty="0" smtClean="0">
              <a:latin typeface="+mn-lt"/>
            </a:endParaRPr>
          </a:p>
          <a:p>
            <a:r>
              <a:rPr lang="en-US" sz="2400" dirty="0" smtClean="0">
                <a:latin typeface="+mn-lt"/>
              </a:rPr>
              <a:t>Allowable Bearing Capacity (</a:t>
            </a:r>
            <a:r>
              <a:rPr lang="en-US" sz="2400" dirty="0" err="1" smtClean="0">
                <a:latin typeface="+mn-lt"/>
              </a:rPr>
              <a:t>Q</a:t>
            </a:r>
            <a:r>
              <a:rPr lang="en-US" sz="1800" dirty="0" err="1" smtClean="0">
                <a:latin typeface="+mn-lt"/>
              </a:rPr>
              <a:t>all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) = 350 </a:t>
            </a:r>
            <a:r>
              <a:rPr lang="en-US" sz="2400" dirty="0" err="1" smtClean="0">
                <a:latin typeface="+mn-lt"/>
              </a:rPr>
              <a:t>kN</a:t>
            </a:r>
            <a:r>
              <a:rPr lang="en-US" sz="2400" dirty="0" smtClean="0">
                <a:latin typeface="+mn-lt"/>
              </a:rPr>
              <a:t>/m²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US" sz="2400" dirty="0" smtClean="0">
                <a:latin typeface="+mn-lt"/>
                <a:sym typeface="Wingdings" pitchFamily="2" charset="2"/>
              </a:rPr>
              <a:t>Soil Class (B)</a:t>
            </a:r>
          </a:p>
          <a:p>
            <a:endParaRPr lang="en-US" sz="2400" dirty="0" smtClean="0">
              <a:latin typeface="+mn-lt"/>
              <a:sym typeface="Wingdings" pitchFamily="2" charset="2"/>
            </a:endParaRPr>
          </a:p>
          <a:p>
            <a:r>
              <a:rPr lang="en-US" sz="2400" b="1" dirty="0" smtClean="0">
                <a:latin typeface="+mn-lt"/>
                <a:sym typeface="Wingdings" pitchFamily="2" charset="2"/>
              </a:rPr>
              <a:t>4- </a:t>
            </a:r>
            <a:r>
              <a:rPr lang="en-US" sz="2400" b="1" dirty="0">
                <a:latin typeface="+mn-lt"/>
                <a:ea typeface="Calibri"/>
              </a:rPr>
              <a:t>Site Coefficients </a:t>
            </a:r>
            <a:r>
              <a:rPr lang="en-US" sz="2400" b="1" dirty="0" err="1">
                <a:latin typeface="+mn-lt"/>
                <a:ea typeface="Calibri"/>
              </a:rPr>
              <a:t>F</a:t>
            </a:r>
            <a:r>
              <a:rPr lang="en-US" sz="2400" b="1" baseline="-25000" dirty="0" err="1">
                <a:latin typeface="+mn-lt"/>
                <a:ea typeface="Calibri"/>
              </a:rPr>
              <a:t>a</a:t>
            </a:r>
            <a:r>
              <a:rPr lang="en-US" sz="2400" b="1" dirty="0">
                <a:latin typeface="+mn-lt"/>
                <a:ea typeface="Calibri"/>
              </a:rPr>
              <a:t> and </a:t>
            </a:r>
            <a:r>
              <a:rPr lang="en-US" sz="2400" b="1" dirty="0" smtClean="0">
                <a:latin typeface="+mn-lt"/>
                <a:ea typeface="Calibri"/>
              </a:rPr>
              <a:t>F</a:t>
            </a:r>
            <a:r>
              <a:rPr lang="en-US" sz="2400" b="1" baseline="-25000" dirty="0" smtClean="0">
                <a:latin typeface="+mn-lt"/>
                <a:ea typeface="Calibri"/>
              </a:rPr>
              <a:t>V</a:t>
            </a:r>
            <a:r>
              <a:rPr lang="en-US" sz="2400" b="1" dirty="0" smtClean="0">
                <a:latin typeface="+mn-lt"/>
                <a:ea typeface="Calibri"/>
              </a:rPr>
              <a:t> (ASCE7-10)</a:t>
            </a:r>
          </a:p>
          <a:p>
            <a:r>
              <a:rPr lang="en-US" sz="2400" baseline="-25000" dirty="0" smtClean="0">
                <a:latin typeface="+mn-lt"/>
                <a:ea typeface="Calibri"/>
              </a:rPr>
              <a:t> </a:t>
            </a:r>
            <a:r>
              <a:rPr lang="en-US" sz="2400" dirty="0" err="1" smtClean="0">
                <a:ea typeface="Calibri"/>
              </a:rPr>
              <a:t>F</a:t>
            </a:r>
            <a:r>
              <a:rPr lang="en-US" sz="2400" baseline="-25000" dirty="0" err="1" smtClean="0">
                <a:ea typeface="Calibri"/>
              </a:rPr>
              <a:t>a</a:t>
            </a:r>
            <a:r>
              <a:rPr lang="en-US" sz="2400" dirty="0" smtClean="0">
                <a:latin typeface="+mn-lt"/>
              </a:rPr>
              <a:t> </a:t>
            </a:r>
            <a:r>
              <a:rPr lang="en-US" sz="2400" dirty="0">
                <a:latin typeface="+mn-lt"/>
              </a:rPr>
              <a:t>=</a:t>
            </a:r>
            <a:r>
              <a:rPr lang="en-US" sz="2400" dirty="0" smtClean="0">
                <a:latin typeface="+mn-lt"/>
              </a:rPr>
              <a:t>1 and </a:t>
            </a:r>
            <a:r>
              <a:rPr lang="en-US" sz="2400" baseline="-25000" dirty="0" smtClean="0">
                <a:ea typeface="Calibri"/>
              </a:rPr>
              <a:t> </a:t>
            </a:r>
            <a:r>
              <a:rPr lang="en-US" sz="2400" dirty="0" smtClean="0">
                <a:ea typeface="Calibri"/>
              </a:rPr>
              <a:t>F</a:t>
            </a:r>
            <a:r>
              <a:rPr lang="en-US" sz="2400" baseline="-25000" dirty="0" smtClean="0">
                <a:ea typeface="Calibri"/>
              </a:rPr>
              <a:t>V</a:t>
            </a:r>
            <a:r>
              <a:rPr lang="en-US" sz="2400" baseline="-25000" dirty="0" smtClean="0">
                <a:latin typeface="+mn-lt"/>
                <a:ea typeface="Calibri"/>
              </a:rPr>
              <a:t> </a:t>
            </a:r>
            <a:r>
              <a:rPr lang="en-US" sz="2400" dirty="0">
                <a:latin typeface="+mn-lt"/>
              </a:rPr>
              <a:t>=</a:t>
            </a:r>
            <a:r>
              <a:rPr lang="en-US" sz="2400" dirty="0" smtClean="0">
                <a:latin typeface="+mn-lt"/>
              </a:rPr>
              <a:t>1</a:t>
            </a:r>
          </a:p>
          <a:p>
            <a:r>
              <a:rPr lang="en-US" sz="2400" b="1" dirty="0" smtClean="0">
                <a:latin typeface="+mn-lt"/>
              </a:rPr>
              <a:t/>
            </a:r>
            <a:br>
              <a:rPr lang="en-US" sz="2400" b="1" dirty="0" smtClean="0">
                <a:latin typeface="+mn-lt"/>
              </a:rPr>
            </a:br>
            <a:r>
              <a:rPr lang="en-US" sz="2400" b="1" dirty="0" smtClean="0">
                <a:latin typeface="+mn-lt"/>
              </a:rPr>
              <a:t>5- </a:t>
            </a:r>
            <a:r>
              <a:rPr lang="en-US" sz="2400" b="1" dirty="0">
                <a:latin typeface="+mn-lt"/>
              </a:rPr>
              <a:t>Maximum considered earthquake spectral response accelerations adjusted for site class </a:t>
            </a:r>
            <a:r>
              <a:rPr lang="en-US" sz="2400" b="1" dirty="0" smtClean="0">
                <a:latin typeface="+mn-lt"/>
              </a:rPr>
              <a:t>effects </a:t>
            </a:r>
            <a:r>
              <a:rPr lang="en-US" sz="2400" b="1" dirty="0">
                <a:ea typeface="Calibri"/>
              </a:rPr>
              <a:t>(ASCE7-10</a:t>
            </a:r>
            <a:r>
              <a:rPr lang="en-US" sz="2400" b="1" dirty="0" smtClean="0">
                <a:ea typeface="Calibri"/>
              </a:rPr>
              <a:t>) </a:t>
            </a:r>
            <a:r>
              <a:rPr lang="en-US" sz="2400" b="1" dirty="0" smtClean="0"/>
              <a:t>(</a:t>
            </a:r>
            <a:r>
              <a:rPr lang="en-US" sz="2400" b="1" dirty="0"/>
              <a:t>10% probability of exceedance</a:t>
            </a:r>
            <a:r>
              <a:rPr lang="en-US" sz="2400" b="1" dirty="0" smtClean="0"/>
              <a:t>):</a:t>
            </a:r>
            <a:endParaRPr lang="en-US" sz="2400" b="1" dirty="0" smtClean="0">
              <a:latin typeface="+mn-lt"/>
            </a:endParaRPr>
          </a:p>
          <a:p>
            <a:endParaRPr lang="en-US" sz="2400" dirty="0" smtClean="0"/>
          </a:p>
          <a:p>
            <a:r>
              <a:rPr lang="en-US" sz="2400" dirty="0" smtClean="0"/>
              <a:t>S</a:t>
            </a:r>
            <a:r>
              <a:rPr lang="en-US" sz="2400" baseline="-25000" dirty="0" smtClean="0"/>
              <a:t>MS</a:t>
            </a:r>
            <a:r>
              <a:rPr lang="en-US" sz="2400" dirty="0" smtClean="0"/>
              <a:t> </a:t>
            </a:r>
            <a:r>
              <a:rPr lang="en-US" sz="2400" dirty="0"/>
              <a:t>= </a:t>
            </a:r>
            <a:r>
              <a:rPr lang="en-US" sz="2400" dirty="0" err="1"/>
              <a:t>F</a:t>
            </a:r>
            <a:r>
              <a:rPr lang="en-US" sz="2400" baseline="-25000" dirty="0" err="1"/>
              <a:t>a</a:t>
            </a:r>
            <a:r>
              <a:rPr lang="en-US" sz="2400" dirty="0"/>
              <a:t>* S</a:t>
            </a:r>
            <a:r>
              <a:rPr lang="en-US" sz="2400" baseline="-25000" dirty="0"/>
              <a:t>S</a:t>
            </a:r>
            <a:r>
              <a:rPr lang="en-US" sz="2400" dirty="0"/>
              <a:t> </a:t>
            </a:r>
            <a:r>
              <a:rPr lang="en-US" sz="2400" dirty="0" smtClean="0"/>
              <a:t>   = </a:t>
            </a:r>
            <a:r>
              <a:rPr lang="en-US" sz="2400" dirty="0"/>
              <a:t>0.375</a:t>
            </a:r>
          </a:p>
          <a:p>
            <a:r>
              <a:rPr lang="en-US" sz="2400" dirty="0"/>
              <a:t>S</a:t>
            </a:r>
            <a:r>
              <a:rPr lang="en-US" sz="2400" baseline="-25000" dirty="0"/>
              <a:t>M1</a:t>
            </a:r>
            <a:r>
              <a:rPr lang="en-US" sz="2400" dirty="0"/>
              <a:t> = F</a:t>
            </a:r>
            <a:r>
              <a:rPr lang="en-US" sz="2400" baseline="-25000" dirty="0"/>
              <a:t>V</a:t>
            </a:r>
            <a:r>
              <a:rPr lang="en-US" sz="2400" dirty="0"/>
              <a:t> * </a:t>
            </a:r>
            <a:r>
              <a:rPr lang="en-US" sz="2400" dirty="0" smtClean="0"/>
              <a:t>S1  </a:t>
            </a:r>
            <a:r>
              <a:rPr lang="en-US" sz="2400" dirty="0"/>
              <a:t>= 0.1875</a:t>
            </a:r>
          </a:p>
          <a:p>
            <a:endParaRPr lang="en-US" sz="2400" b="1" dirty="0">
              <a:latin typeface="+mn-lt"/>
            </a:endParaRPr>
          </a:p>
          <a:p>
            <a:r>
              <a:rPr lang="en-US" sz="2400" dirty="0" smtClean="0">
                <a:latin typeface="+mn-lt"/>
              </a:rPr>
              <a:t>    </a:t>
            </a:r>
            <a:endParaRPr lang="en-US" sz="2400" dirty="0">
              <a:latin typeface="+mn-lt"/>
            </a:endParaRPr>
          </a:p>
          <a:p>
            <a:r>
              <a:rPr lang="en-US" sz="2800" b="1" dirty="0" smtClean="0">
                <a:latin typeface="+mn-lt"/>
              </a:rPr>
              <a:t/>
            </a:r>
            <a:br>
              <a:rPr lang="en-US" sz="2800" b="1" dirty="0" smtClean="0">
                <a:latin typeface="+mn-lt"/>
              </a:rPr>
            </a:br>
            <a:r>
              <a:rPr lang="en-US" sz="2800" b="1" dirty="0" smtClean="0">
                <a:latin typeface="+mn-lt"/>
              </a:rPr>
              <a:t>   </a:t>
            </a:r>
          </a:p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20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val 26"/>
          <p:cNvSpPr/>
          <p:nvPr/>
        </p:nvSpPr>
        <p:spPr>
          <a:xfrm>
            <a:off x="398417" y="365929"/>
            <a:ext cx="2039983" cy="213501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/>
            <a:lightRig rig="balanced" dir="t"/>
          </a:scene3d>
          <a:sp3d prstMaterial="powder">
            <a:bevelT w="1270000" h="127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en-US" sz="2399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Donut 2"/>
          <p:cNvSpPr/>
          <p:nvPr/>
        </p:nvSpPr>
        <p:spPr>
          <a:xfrm>
            <a:off x="154441" y="130046"/>
            <a:ext cx="2512559" cy="2536953"/>
          </a:xfrm>
          <a:prstGeom prst="donut">
            <a:avLst>
              <a:gd name="adj" fmla="val 10687"/>
            </a:avLst>
          </a:prstGeom>
          <a:gradFill>
            <a:gsLst>
              <a:gs pos="16000">
                <a:schemeClr val="bg1">
                  <a:lumMod val="95000"/>
                </a:schemeClr>
              </a:gs>
              <a:gs pos="87000">
                <a:schemeClr val="bg1">
                  <a:lumMod val="65000"/>
                  <a:alpha val="52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solidFill>
                <a:schemeClr val="tx1"/>
              </a:solidFill>
            </a:endParaRPr>
          </a:p>
        </p:txBody>
      </p:sp>
      <p:sp>
        <p:nvSpPr>
          <p:cNvPr id="102" name="Donut 101"/>
          <p:cNvSpPr/>
          <p:nvPr/>
        </p:nvSpPr>
        <p:spPr>
          <a:xfrm>
            <a:off x="154441" y="130046"/>
            <a:ext cx="2512559" cy="2536953"/>
          </a:xfrm>
          <a:prstGeom prst="donut">
            <a:avLst>
              <a:gd name="adj" fmla="val 1514"/>
            </a:avLst>
          </a:prstGeom>
          <a:gradFill>
            <a:gsLst>
              <a:gs pos="16000">
                <a:schemeClr val="bg1">
                  <a:lumMod val="85000"/>
                </a:schemeClr>
              </a:gs>
              <a:gs pos="87000">
                <a:schemeClr val="bg1">
                  <a:lumMod val="65000"/>
                  <a:alpha val="52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82" y="1040541"/>
            <a:ext cx="2719251" cy="715961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7" name="Group 106"/>
          <p:cNvGrpSpPr/>
          <p:nvPr/>
        </p:nvGrpSpPr>
        <p:grpSpPr>
          <a:xfrm>
            <a:off x="3026755" y="457200"/>
            <a:ext cx="5880524" cy="838200"/>
            <a:chOff x="4113734" y="1462930"/>
            <a:chExt cx="7109040" cy="1122088"/>
          </a:xfrm>
        </p:grpSpPr>
        <p:sp>
          <p:nvSpPr>
            <p:cNvPr id="4" name="Rectangle 3"/>
            <p:cNvSpPr/>
            <p:nvPr/>
          </p:nvSpPr>
          <p:spPr>
            <a:xfrm>
              <a:off x="4690885" y="1471730"/>
              <a:ext cx="6465957" cy="1104489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86400" y="1809998"/>
              <a:ext cx="573637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399" dirty="0" smtClean="0"/>
                <a:t>Introduction</a:t>
              </a:r>
              <a:endParaRPr lang="en-US" sz="2399" dirty="0"/>
            </a:p>
          </p:txBody>
        </p:sp>
        <p:sp>
          <p:nvSpPr>
            <p:cNvPr id="103" name="Oval 102"/>
            <p:cNvSpPr>
              <a:spLocks noChangeAspect="1"/>
            </p:cNvSpPr>
            <p:nvPr/>
          </p:nvSpPr>
          <p:spPr>
            <a:xfrm>
              <a:off x="4113734" y="1462930"/>
              <a:ext cx="1122088" cy="112208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1981" tIns="91416" rIns="71981" bIns="91416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4399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048000" y="1295400"/>
            <a:ext cx="5880524" cy="838200"/>
            <a:chOff x="4113734" y="1462930"/>
            <a:chExt cx="7109040" cy="1122088"/>
          </a:xfrm>
        </p:grpSpPr>
        <p:sp>
          <p:nvSpPr>
            <p:cNvPr id="31" name="Rectangle 30"/>
            <p:cNvSpPr/>
            <p:nvPr/>
          </p:nvSpPr>
          <p:spPr>
            <a:xfrm>
              <a:off x="4690885" y="1471730"/>
              <a:ext cx="6465957" cy="1104489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486400" y="1731904"/>
              <a:ext cx="5736374" cy="6178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399" dirty="0" smtClean="0"/>
                <a:t>Materials</a:t>
              </a:r>
              <a:endParaRPr lang="en-US" sz="2399" dirty="0"/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4113734" y="1462930"/>
              <a:ext cx="1122088" cy="112208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1981" tIns="91416" rIns="71981" bIns="91416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4399" kern="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US" sz="4399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048000" y="2133600"/>
            <a:ext cx="5880524" cy="838200"/>
            <a:chOff x="4113734" y="1462930"/>
            <a:chExt cx="7109040" cy="1122088"/>
          </a:xfrm>
        </p:grpSpPr>
        <p:sp>
          <p:nvSpPr>
            <p:cNvPr id="35" name="Rectangle 34"/>
            <p:cNvSpPr/>
            <p:nvPr/>
          </p:nvSpPr>
          <p:spPr>
            <a:xfrm>
              <a:off x="4690885" y="1471730"/>
              <a:ext cx="6465957" cy="1104489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486400" y="1731904"/>
              <a:ext cx="5736374" cy="6178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399" dirty="0" smtClean="0"/>
                <a:t>Codes and Specifications</a:t>
              </a:r>
              <a:endParaRPr lang="en-US" sz="2399" dirty="0"/>
            </a:p>
          </p:txBody>
        </p: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4113734" y="1462930"/>
              <a:ext cx="1122088" cy="112208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1981" tIns="91416" rIns="71981" bIns="91416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4399" kern="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en-US" sz="4399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048000" y="2971800"/>
            <a:ext cx="5880524" cy="838200"/>
            <a:chOff x="4113734" y="1462930"/>
            <a:chExt cx="7109040" cy="1122088"/>
          </a:xfrm>
        </p:grpSpPr>
        <p:sp>
          <p:nvSpPr>
            <p:cNvPr id="43" name="Rectangle 42"/>
            <p:cNvSpPr/>
            <p:nvPr/>
          </p:nvSpPr>
          <p:spPr>
            <a:xfrm>
              <a:off x="4690885" y="1471730"/>
              <a:ext cx="6465957" cy="1104489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486400" y="1731904"/>
              <a:ext cx="5736374" cy="6178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399" dirty="0" smtClean="0"/>
                <a:t>Loads and Load Combinations</a:t>
              </a:r>
              <a:endParaRPr lang="en-US" sz="2399" dirty="0"/>
            </a:p>
          </p:txBody>
        </p:sp>
        <p:sp>
          <p:nvSpPr>
            <p:cNvPr id="45" name="Oval 44"/>
            <p:cNvSpPr>
              <a:spLocks noChangeAspect="1"/>
            </p:cNvSpPr>
            <p:nvPr/>
          </p:nvSpPr>
          <p:spPr>
            <a:xfrm>
              <a:off x="4113734" y="1462930"/>
              <a:ext cx="1122088" cy="112208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1981" tIns="91416" rIns="71981" bIns="91416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4399" kern="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en-US" sz="4399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048000" y="3810000"/>
            <a:ext cx="5825986" cy="838200"/>
            <a:chOff x="4113734" y="1462930"/>
            <a:chExt cx="7043108" cy="1122088"/>
          </a:xfrm>
        </p:grpSpPr>
        <p:sp>
          <p:nvSpPr>
            <p:cNvPr id="47" name="Rectangle 46"/>
            <p:cNvSpPr/>
            <p:nvPr/>
          </p:nvSpPr>
          <p:spPr>
            <a:xfrm>
              <a:off x="4690885" y="1471730"/>
              <a:ext cx="6465957" cy="1104489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  <p:sp>
          <p:nvSpPr>
            <p:cNvPr id="49" name="Oval 48"/>
            <p:cNvSpPr>
              <a:spLocks noChangeAspect="1"/>
            </p:cNvSpPr>
            <p:nvPr/>
          </p:nvSpPr>
          <p:spPr>
            <a:xfrm>
              <a:off x="4113734" y="1462930"/>
              <a:ext cx="1122088" cy="112208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1981" tIns="91416" rIns="71981" bIns="91416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4399" kern="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en-US" sz="4399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3048000" y="4648200"/>
            <a:ext cx="5825986" cy="838200"/>
            <a:chOff x="4113734" y="1462930"/>
            <a:chExt cx="7043108" cy="1122088"/>
          </a:xfrm>
        </p:grpSpPr>
        <p:sp>
          <p:nvSpPr>
            <p:cNvPr id="51" name="Rectangle 50"/>
            <p:cNvSpPr/>
            <p:nvPr/>
          </p:nvSpPr>
          <p:spPr>
            <a:xfrm>
              <a:off x="4690885" y="1471730"/>
              <a:ext cx="6465957" cy="1104489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  <p:sp>
          <p:nvSpPr>
            <p:cNvPr id="53" name="Oval 52"/>
            <p:cNvSpPr>
              <a:spLocks noChangeAspect="1"/>
            </p:cNvSpPr>
            <p:nvPr/>
          </p:nvSpPr>
          <p:spPr>
            <a:xfrm>
              <a:off x="4113734" y="1462930"/>
              <a:ext cx="1122088" cy="112208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1981" tIns="91416" rIns="71981" bIns="91416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4399" kern="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en-US" sz="4399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048000" y="5486400"/>
            <a:ext cx="5880524" cy="838200"/>
            <a:chOff x="4113734" y="1462930"/>
            <a:chExt cx="7109040" cy="1122088"/>
          </a:xfrm>
        </p:grpSpPr>
        <p:sp>
          <p:nvSpPr>
            <p:cNvPr id="59" name="Rectangle 58"/>
            <p:cNvSpPr/>
            <p:nvPr/>
          </p:nvSpPr>
          <p:spPr>
            <a:xfrm>
              <a:off x="4690885" y="1471730"/>
              <a:ext cx="6465957" cy="1104489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486400" y="1731904"/>
              <a:ext cx="5736374" cy="6178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399" dirty="0" smtClean="0"/>
                <a:t>Design for Gravity and Seismic Loads</a:t>
              </a:r>
              <a:endParaRPr lang="en-US" sz="2399" dirty="0"/>
            </a:p>
          </p:txBody>
        </p:sp>
        <p:sp>
          <p:nvSpPr>
            <p:cNvPr id="61" name="Oval 60"/>
            <p:cNvSpPr>
              <a:spLocks noChangeAspect="1"/>
            </p:cNvSpPr>
            <p:nvPr/>
          </p:nvSpPr>
          <p:spPr>
            <a:xfrm>
              <a:off x="4113734" y="1462930"/>
              <a:ext cx="1122088" cy="112208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1981" tIns="91416" rIns="71981" bIns="91416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4399" kern="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en-US" sz="4399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191000" y="3958063"/>
            <a:ext cx="6019800" cy="4615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399" dirty="0" smtClean="0"/>
              <a:t>Preliminary Dimensions of Structural Elements</a:t>
            </a:r>
            <a:endParaRPr lang="en-US" sz="2399" dirty="0"/>
          </a:p>
        </p:txBody>
      </p:sp>
      <p:sp>
        <p:nvSpPr>
          <p:cNvPr id="39" name="TextBox 38"/>
          <p:cNvSpPr txBox="1"/>
          <p:nvPr/>
        </p:nvSpPr>
        <p:spPr>
          <a:xfrm>
            <a:off x="4191000" y="4796263"/>
            <a:ext cx="6019800" cy="4615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399" dirty="0" smtClean="0"/>
              <a:t>Seismic Analysis</a:t>
            </a:r>
            <a:endParaRPr lang="en-US" sz="2399" dirty="0"/>
          </a:p>
        </p:txBody>
      </p:sp>
    </p:spTree>
    <p:extLst>
      <p:ext uri="{BB962C8B-B14F-4D97-AF65-F5344CB8AC3E}">
        <p14:creationId xmlns:p14="http://schemas.microsoft.com/office/powerpoint/2010/main" val="19393095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41586" y="1933903"/>
            <a:ext cx="11469414" cy="4924097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latin typeface="+mn-lt"/>
              </a:rPr>
              <a:t>6- Design Spectral </a:t>
            </a:r>
            <a:r>
              <a:rPr lang="en-US" sz="2400" b="1" dirty="0" smtClean="0">
                <a:latin typeface="+mn-lt"/>
              </a:rPr>
              <a:t>Acceleration parameters: </a:t>
            </a:r>
            <a:endParaRPr lang="en-US" sz="2400" b="1" dirty="0" smtClean="0">
              <a:latin typeface="+mn-lt"/>
            </a:endParaRPr>
          </a:p>
          <a:p>
            <a:r>
              <a:rPr lang="en-US" sz="2400" dirty="0">
                <a:latin typeface="+mn-lt"/>
              </a:rPr>
              <a:t>S</a:t>
            </a:r>
            <a:r>
              <a:rPr lang="en-US" sz="2400" baseline="-25000" dirty="0">
                <a:latin typeface="+mn-lt"/>
              </a:rPr>
              <a:t>DS </a:t>
            </a:r>
            <a:r>
              <a:rPr lang="en-US" sz="2400" dirty="0">
                <a:latin typeface="+mn-lt"/>
              </a:rPr>
              <a:t>= S</a:t>
            </a:r>
            <a:r>
              <a:rPr lang="en-US" sz="2400" baseline="-25000" dirty="0">
                <a:latin typeface="+mn-lt"/>
              </a:rPr>
              <a:t>MS</a:t>
            </a:r>
            <a:r>
              <a:rPr lang="en-US" sz="2400" dirty="0">
                <a:latin typeface="+mn-lt"/>
              </a:rPr>
              <a:t>= 0.375</a:t>
            </a:r>
          </a:p>
          <a:p>
            <a:r>
              <a:rPr lang="en-US" sz="2400" dirty="0">
                <a:latin typeface="+mn-lt"/>
              </a:rPr>
              <a:t>S</a:t>
            </a:r>
            <a:r>
              <a:rPr lang="en-US" sz="2400" baseline="-25000" dirty="0">
                <a:latin typeface="+mn-lt"/>
              </a:rPr>
              <a:t>D1</a:t>
            </a:r>
            <a:r>
              <a:rPr lang="en-US" sz="2400" dirty="0">
                <a:latin typeface="+mn-lt"/>
              </a:rPr>
              <a:t> = S</a:t>
            </a:r>
            <a:r>
              <a:rPr lang="en-US" sz="2400" baseline="-25000" dirty="0">
                <a:latin typeface="+mn-lt"/>
              </a:rPr>
              <a:t>M1</a:t>
            </a:r>
            <a:r>
              <a:rPr lang="en-US" sz="2400" dirty="0">
                <a:latin typeface="+mn-lt"/>
              </a:rPr>
              <a:t> = </a:t>
            </a:r>
            <a:r>
              <a:rPr lang="en-US" sz="2400" dirty="0" smtClean="0">
                <a:latin typeface="+mn-lt"/>
              </a:rPr>
              <a:t>0.1875</a:t>
            </a:r>
          </a:p>
          <a:p>
            <a:endParaRPr lang="en-US" sz="2400" dirty="0">
              <a:latin typeface="+mn-lt"/>
            </a:endParaRPr>
          </a:p>
          <a:p>
            <a:endParaRPr lang="en-US" sz="2400" b="1" dirty="0" smtClean="0">
              <a:latin typeface="+mn-lt"/>
            </a:endParaRPr>
          </a:p>
          <a:p>
            <a:r>
              <a:rPr lang="en-US" sz="2400" b="1" dirty="0" smtClean="0">
                <a:latin typeface="+mn-lt"/>
              </a:rPr>
              <a:t>7- Seismic Design Category</a:t>
            </a:r>
            <a:endParaRPr lang="en-US" sz="2400" b="1" dirty="0">
              <a:latin typeface="+mn-lt"/>
            </a:endParaRPr>
          </a:p>
          <a:p>
            <a:pPr marL="342900" indent="-342900">
              <a:buFont typeface="Wingdings" pitchFamily="2" charset="2"/>
              <a:buChar char="à"/>
            </a:pPr>
            <a:r>
              <a:rPr lang="en-US" sz="2400" dirty="0" smtClean="0">
                <a:latin typeface="+mn-lt"/>
                <a:sym typeface="Wingdings" pitchFamily="2" charset="2"/>
              </a:rPr>
              <a:t>From ASCE7-10 , SDC : C</a:t>
            </a:r>
          </a:p>
          <a:p>
            <a:endParaRPr lang="en-US" sz="2400" b="1" dirty="0" smtClean="0">
              <a:latin typeface="+mn-lt"/>
            </a:endParaRPr>
          </a:p>
          <a:p>
            <a:endParaRPr lang="en-US" sz="2400" b="1" dirty="0" smtClean="0">
              <a:latin typeface="+mn-lt"/>
            </a:endParaRPr>
          </a:p>
          <a:p>
            <a:r>
              <a:rPr lang="en-US" sz="2400" b="1" dirty="0" smtClean="0">
                <a:latin typeface="+mn-lt"/>
              </a:rPr>
              <a:t>8- Importance Factor </a:t>
            </a:r>
          </a:p>
          <a:p>
            <a:r>
              <a:rPr lang="en-US" sz="2400" dirty="0" smtClean="0">
                <a:sym typeface="Wingdings" pitchFamily="2" charset="2"/>
              </a:rPr>
              <a:t> From ASCE7-10 (Table 1.5-2), </a:t>
            </a:r>
            <a:r>
              <a:rPr lang="en-US" sz="2400" dirty="0" err="1" smtClean="0">
                <a:sym typeface="Wingdings" pitchFamily="2" charset="2"/>
              </a:rPr>
              <a:t>I</a:t>
            </a:r>
            <a:r>
              <a:rPr lang="en-US" sz="1600" dirty="0" err="1" smtClean="0">
                <a:sym typeface="Wingdings" pitchFamily="2" charset="2"/>
              </a:rPr>
              <a:t>e</a:t>
            </a:r>
            <a:r>
              <a:rPr lang="en-US" sz="2400" dirty="0" smtClean="0">
                <a:sym typeface="Wingdings" pitchFamily="2" charset="2"/>
              </a:rPr>
              <a:t> : 1.25</a:t>
            </a:r>
            <a:endParaRPr lang="en-US" sz="2400" dirty="0">
              <a:sym typeface="Wingdings" pitchFamily="2" charset="2"/>
            </a:endParaRPr>
          </a:p>
          <a:p>
            <a:r>
              <a:rPr lang="en-US" sz="2400" b="1" dirty="0" smtClean="0">
                <a:latin typeface="+mn-lt"/>
              </a:rPr>
              <a:t/>
            </a:r>
            <a:br>
              <a:rPr lang="en-US" sz="2400" b="1" dirty="0" smtClean="0">
                <a:latin typeface="+mn-lt"/>
              </a:rPr>
            </a:br>
            <a:endParaRPr lang="en-US" sz="2400" b="1" dirty="0" smtClean="0">
              <a:latin typeface="+mn-lt"/>
            </a:endParaRPr>
          </a:p>
          <a:p>
            <a:endParaRPr lang="en-US" sz="2400" b="1" dirty="0">
              <a:latin typeface="+mn-lt"/>
            </a:endParaRPr>
          </a:p>
          <a:p>
            <a:r>
              <a:rPr lang="en-US" sz="2400" dirty="0" smtClean="0">
                <a:latin typeface="+mn-lt"/>
              </a:rPr>
              <a:t>    </a:t>
            </a:r>
            <a:endParaRPr lang="en-US" sz="2400" dirty="0">
              <a:latin typeface="+mn-lt"/>
            </a:endParaRPr>
          </a:p>
          <a:p>
            <a:r>
              <a:rPr lang="en-US" sz="2800" b="1" dirty="0" smtClean="0">
                <a:latin typeface="+mn-lt"/>
              </a:rPr>
              <a:t/>
            </a:r>
            <a:br>
              <a:rPr lang="en-US" sz="2800" b="1" dirty="0" smtClean="0">
                <a:latin typeface="+mn-lt"/>
              </a:rPr>
            </a:br>
            <a:r>
              <a:rPr lang="en-US" sz="2800" b="1" dirty="0" smtClean="0">
                <a:latin typeface="+mn-lt"/>
              </a:rPr>
              <a:t>   </a:t>
            </a:r>
          </a:p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Seismic  Parameters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54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248" y="1219200"/>
            <a:ext cx="8763000" cy="4648200"/>
          </a:xfrm>
          <a:prstGeom prst="rect">
            <a:avLst/>
          </a:prstGeom>
          <a:ln w="12700" cap="sq">
            <a:solidFill>
              <a:schemeClr val="tx1">
                <a:lumMod val="95000"/>
                <a:lumOff val="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Permitted Analytical Procedures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4600" y="2438400"/>
            <a:ext cx="7696200" cy="3048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1981200" y="2438400"/>
            <a:ext cx="304800" cy="3048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1676400" y="5939135"/>
            <a:ext cx="8839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Table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12.6-1 in ASCE7-10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05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209800"/>
            <a:ext cx="9222105" cy="373380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Seismic  Parameters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47945" y="1600200"/>
            <a:ext cx="11469414" cy="1698142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latin typeface="+mn-lt"/>
              </a:rPr>
              <a:t>9- Response Modification Factor (R), Deflection Modification Factor (Cd) and </a:t>
            </a:r>
            <a:br>
              <a:rPr lang="en-US" sz="2400" b="1" dirty="0" smtClean="0">
                <a:latin typeface="+mn-lt"/>
              </a:rPr>
            </a:br>
            <a:r>
              <a:rPr lang="en-US" sz="2400" b="1" dirty="0" smtClean="0">
                <a:latin typeface="+mn-lt"/>
              </a:rPr>
              <a:t>Over-strength Factor (</a:t>
            </a:r>
            <a:r>
              <a:rPr lang="en-US" sz="2400" dirty="0" smtClean="0"/>
              <a:t>Ω</a:t>
            </a:r>
            <a:r>
              <a:rPr lang="en-US" sz="2400" baseline="-25000" dirty="0" smtClean="0"/>
              <a:t>0</a:t>
            </a:r>
            <a:r>
              <a:rPr lang="en-US" sz="2400" b="1" dirty="0" smtClean="0">
                <a:latin typeface="+mn-lt"/>
              </a:rPr>
              <a:t>) : </a:t>
            </a:r>
            <a:br>
              <a:rPr lang="en-US" sz="2400" b="1" dirty="0" smtClean="0">
                <a:latin typeface="+mn-lt"/>
              </a:rPr>
            </a:br>
            <a:endParaRPr lang="en-US" sz="2400" b="1" dirty="0" smtClean="0">
              <a:latin typeface="+mn-lt"/>
            </a:endParaRPr>
          </a:p>
          <a:p>
            <a:endParaRPr lang="en-US" sz="2400" b="1" dirty="0">
              <a:latin typeface="+mn-lt"/>
            </a:endParaRPr>
          </a:p>
          <a:p>
            <a:r>
              <a:rPr lang="en-US" sz="2400" dirty="0" smtClean="0">
                <a:latin typeface="+mn-lt"/>
              </a:rPr>
              <a:t>    </a:t>
            </a:r>
            <a:endParaRPr lang="en-US" sz="2400" dirty="0">
              <a:latin typeface="+mn-lt"/>
            </a:endParaRPr>
          </a:p>
          <a:p>
            <a:r>
              <a:rPr lang="en-US" sz="2800" b="1" dirty="0" smtClean="0">
                <a:latin typeface="+mn-lt"/>
              </a:rPr>
              <a:t/>
            </a:r>
            <a:br>
              <a:rPr lang="en-US" sz="2800" b="1" dirty="0" smtClean="0">
                <a:latin typeface="+mn-lt"/>
              </a:rPr>
            </a:br>
            <a:r>
              <a:rPr lang="en-US" sz="2800" b="1" dirty="0" smtClean="0">
                <a:latin typeface="+mn-lt"/>
              </a:rPr>
              <a:t>   </a:t>
            </a:r>
          </a:p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62200" y="6015335"/>
            <a:ext cx="8839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Building Frame System coefficients - Table 12.2-1 - ASCE7-10</a:t>
            </a:r>
            <a:endParaRPr lang="ar-S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76400" y="5105400"/>
            <a:ext cx="6553200" cy="304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9067800" y="4191000"/>
            <a:ext cx="381000" cy="304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9029700" y="5105400"/>
            <a:ext cx="381000" cy="304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01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133940"/>
              </p:ext>
            </p:extLst>
          </p:nvPr>
        </p:nvGraphicFramePr>
        <p:xfrm>
          <a:off x="457200" y="2097531"/>
          <a:ext cx="11277600" cy="1864869"/>
        </p:xfrm>
        <a:graphic>
          <a:graphicData uri="http://schemas.openxmlformats.org/drawingml/2006/table">
            <a:tbl>
              <a:tblPr firstRow="1" firstCol="1" bandRow="1"/>
              <a:tblGrid>
                <a:gridCol w="2297682"/>
                <a:gridCol w="3341118"/>
                <a:gridCol w="2819400"/>
                <a:gridCol w="2819400"/>
              </a:tblGrid>
              <a:tr h="6216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Direction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Shear wall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reactions (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kN)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Total Base shear(kN)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% of load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6216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X-direction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3973.63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4513.1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88%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6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Y-direction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3998.61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4513.1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j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/>
                          <a:cs typeface="Arial"/>
                        </a:rPr>
                        <a:t>88.6%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Structural System Type Determination: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4503003"/>
            <a:ext cx="1143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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The structural system is: Building frame system with ordinary reinforced concrete shear walls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assumed.</a:t>
            </a:r>
          </a:p>
        </p:txBody>
      </p:sp>
      <p:sp>
        <p:nvSpPr>
          <p:cNvPr id="7" name="Rectangle 6"/>
          <p:cNvSpPr/>
          <p:nvPr/>
        </p:nvSpPr>
        <p:spPr>
          <a:xfrm>
            <a:off x="425669" y="982037"/>
            <a:ext cx="11430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 Using Equivalent Lateral Force procedure: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21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Equivalent Lateral Force (ELF) Procedure: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65242" y="1143000"/>
                <a:ext cx="11545789" cy="55295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1- Base Shear:</a:t>
                </a:r>
                <a:br>
                  <a:rPr 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V = Cs * W                                                                                        (Equation 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(12.8-1) in 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ASCE7-10)</a:t>
                </a:r>
                <a:b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/>
                </a:r>
                <a:b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</a:t>
                </a:r>
                <a:r>
                  <a:rPr lang="en-US" baseline="-25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s(seismic response </a:t>
                </a:r>
                <a:r>
                  <a:rPr lang="en-US" baseline="-2500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coeff</a:t>
                </a:r>
                <a:r>
                  <a:rPr lang="en-US" baseline="-25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)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𝑆𝐷𝑆</m:t>
                        </m:r>
                      </m:num>
                      <m:den>
                        <m:f>
                          <m:fPr>
                            <m:ctrlPr>
                              <a:rPr lang="en-US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𝑅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𝐼𝑒</m:t>
                            </m:r>
                          </m:den>
                        </m:f>
                      </m:den>
                    </m:f>
                    <m: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0</m:t>
                    </m:r>
                    <m: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0937</m:t>
                    </m:r>
                  </m:oMath>
                </a14:m>
                <a:endParaRPr lang="en-US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endPara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</a:t>
                </a:r>
                <a:r>
                  <a:rPr lang="en-US" baseline="-25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 </a:t>
                </a:r>
                <a:r>
                  <a:rPr lang="en-US" baseline="-25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(max)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𝑆𝐷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𝑇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𝑅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𝐼</m:t>
                            </m:r>
                          </m:den>
                        </m:f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0.17</a:t>
                </a:r>
              </a:p>
              <a:p>
                <a:endPara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</a:t>
                </a:r>
                <a:r>
                  <a:rPr lang="en-US" baseline="-25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 </a:t>
                </a:r>
                <a:r>
                  <a:rPr lang="en-US" baseline="-25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(min)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0.044*S</a:t>
                </a:r>
                <a:r>
                  <a:rPr lang="en-US" baseline="-25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DS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*</a:t>
                </a:r>
                <a:r>
                  <a:rPr lang="en-US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I</a:t>
                </a:r>
                <a:r>
                  <a:rPr lang="en-US" baseline="-25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e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≥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0.01 </a:t>
                </a:r>
              </a:p>
              <a:p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         = 0.021 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≥0.01 </a:t>
                </a:r>
                <a:endPara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endPara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marL="342900" indent="-342900">
                  <a:buFont typeface="Wingdings" pitchFamily="2" charset="2"/>
                  <a:buChar char="à"/>
                </a:pP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 pitchFamily="2" charset="2"/>
                  </a:rPr>
                  <a:t>0.021 &lt; Cs = 0.0937 &lt; 0.17  (</a:t>
                </a:r>
                <a:r>
                  <a:rPr lang="en-US" b="1" dirty="0" smtClean="0">
                    <a:solidFill>
                      <a:srgbClr val="00B050"/>
                    </a:solidFill>
                    <a:sym typeface="Wingdings" pitchFamily="2" charset="2"/>
                  </a:rPr>
                  <a:t>OK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 pitchFamily="2" charset="2"/>
                  </a:rPr>
                  <a:t>)</a:t>
                </a:r>
              </a:p>
              <a:p>
                <a:endPara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endParaRPr lang="ar-SA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242" y="1143000"/>
                <a:ext cx="11545789" cy="5529527"/>
              </a:xfrm>
              <a:prstGeom prst="rect">
                <a:avLst/>
              </a:prstGeom>
              <a:blipFill rotWithShape="1">
                <a:blip r:embed="rId2"/>
                <a:stretch>
                  <a:fillRect l="-792" t="-882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02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Equivalent Lateral Force (ELF) Procedure: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5242" y="1143000"/>
            <a:ext cx="304211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Base Shear: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Total(W)= 49749.86 kN</a:t>
            </a:r>
          </a:p>
          <a:p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858304"/>
              </p:ext>
            </p:extLst>
          </p:nvPr>
        </p:nvGraphicFramePr>
        <p:xfrm>
          <a:off x="5410200" y="2078170"/>
          <a:ext cx="6279515" cy="2570030"/>
        </p:xfrm>
        <a:graphic>
          <a:graphicData uri="http://schemas.openxmlformats.org/drawingml/2006/table">
            <a:tbl>
              <a:tblPr rtl="1" firstRow="1" firstCol="1" bandRow="1"/>
              <a:tblGrid>
                <a:gridCol w="2366935"/>
                <a:gridCol w="3912580"/>
              </a:tblGrid>
              <a:tr h="42644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Weight (Manual) (kN)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Load Pattern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42644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26940.98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Dead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426445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2785.37605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0.25*Live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44487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20023.50557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SD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57122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49749.86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Total weight (W)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57200" y="2457271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manual value of base shear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</a:t>
            </a:r>
            <a:r>
              <a:rPr lang="en-US" baseline="-25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Manual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=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Cs * W = 0.0937*49749.86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= 4664.049kN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</a:t>
            </a:r>
            <a:r>
              <a:rPr lang="en-US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ETABS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= 4513.029 kN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%Error = 3.34%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86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Response Spectrum Analysis: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586" y="1066800"/>
            <a:ext cx="8001000" cy="5052848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40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81000" y="1678830"/>
                <a:ext cx="8763000" cy="15215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Scale</m:t>
                    </m:r>
                    <m: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Factor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In</m:t>
                        </m:r>
                        <m:r>
                          <a:rPr lang="en-US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main</m:t>
                        </m:r>
                        <m:r>
                          <a:rPr lang="en-US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direction</m:t>
                        </m:r>
                      </m:e>
                    </m:d>
                    <m: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i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Ie</m:t>
                        </m:r>
                        <m:r>
                          <a:rPr lang="en-US" i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 i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g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i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R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2452.5 </a:t>
                </a:r>
                <a:b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Scale</m:t>
                    </m:r>
                    <m:r>
                      <a:rPr lang="en-US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Factor</m:t>
                    </m:r>
                    <m:d>
                      <m:d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In</m:t>
                        </m:r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secondary</m:t>
                        </m:r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direction</m:t>
                        </m:r>
                      </m:e>
                    </m:d>
                    <m:r>
                      <a:rPr lang="en-US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0</m:t>
                    </m:r>
                    <m: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3</m:t>
                    </m:r>
                    <m: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∗</m:t>
                    </m:r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Ie</m:t>
                        </m:r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g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R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735.75</a:t>
                </a:r>
                <a:endParaRPr lang="ar-SA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algn="l"/>
                <a:endParaRPr lang="ar-SA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678830"/>
                <a:ext cx="8763000" cy="152157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Response Spectrum Analysis: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8958" y="3119735"/>
            <a:ext cx="11395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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ELF base shear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= 4513.0921 kN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38" y="3894081"/>
            <a:ext cx="5334000" cy="2183526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6324600" y="4227559"/>
                <a:ext cx="6096000" cy="151656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dirty="0" smtClean="0">
                    <a:solidFill>
                      <a:schemeClr val="tx1"/>
                    </a:solidFill>
                  </a:rPr>
                  <a:t>In x-direction: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3241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21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4513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0921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=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0.72 &lt; 0.85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/>
                </a:r>
                <a:br>
                  <a:rPr lang="en-US" b="1" dirty="0" smtClean="0">
                    <a:solidFill>
                      <a:schemeClr val="tx1"/>
                    </a:solidFill>
                  </a:rPr>
                </a:br>
                <a:r>
                  <a:rPr lang="en-US" b="1" dirty="0" smtClean="0">
                    <a:solidFill>
                      <a:schemeClr val="tx1"/>
                    </a:solidFill>
                  </a:rPr>
                  <a:t> 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 smtClean="0">
                    <a:solidFill>
                      <a:schemeClr val="tx1"/>
                    </a:solidFill>
                  </a:rPr>
                  <a:t>In Y-direction: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1661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5254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4513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0921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= 1.2 &gt; 0.85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600" y="4227559"/>
                <a:ext cx="6096000" cy="1516569"/>
              </a:xfrm>
              <a:prstGeom prst="rect">
                <a:avLst/>
              </a:prstGeom>
              <a:blipFill rotWithShape="1">
                <a:blip r:embed="rId5"/>
                <a:stretch>
                  <a:fillRect l="-1600" b="-3213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465242" y="1143000"/>
            <a:ext cx="167065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Base Shear: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Multiply 9"/>
          <p:cNvSpPr/>
          <p:nvPr/>
        </p:nvSpPr>
        <p:spPr>
          <a:xfrm>
            <a:off x="11544300" y="4255035"/>
            <a:ext cx="381000" cy="496841"/>
          </a:xfrm>
          <a:prstGeom prst="mathMultiply">
            <a:avLst/>
          </a:prstGeom>
          <a:solidFill>
            <a:srgbClr val="FF0000"/>
          </a:solidFill>
          <a:ln w="127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grpSp>
        <p:nvGrpSpPr>
          <p:cNvPr id="38" name="Group 37"/>
          <p:cNvGrpSpPr/>
          <p:nvPr/>
        </p:nvGrpSpPr>
        <p:grpSpPr>
          <a:xfrm>
            <a:off x="11430000" y="5290306"/>
            <a:ext cx="495300" cy="388203"/>
            <a:chOff x="9372600" y="1354961"/>
            <a:chExt cx="2209800" cy="1764774"/>
          </a:xfrm>
        </p:grpSpPr>
        <p:cxnSp>
          <p:nvCxnSpPr>
            <p:cNvPr id="25" name="Straight Connector 24"/>
            <p:cNvCxnSpPr/>
            <p:nvPr/>
          </p:nvCxnSpPr>
          <p:spPr>
            <a:xfrm flipH="1">
              <a:off x="10058400" y="1678830"/>
              <a:ext cx="1524000" cy="144090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10171386" y="1377094"/>
              <a:ext cx="1066800" cy="104792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 flipV="1">
              <a:off x="9372600" y="2343329"/>
              <a:ext cx="685800" cy="77640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9372600" y="1981200"/>
              <a:ext cx="342900" cy="36212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 flipV="1">
              <a:off x="9730609" y="1994244"/>
              <a:ext cx="419100" cy="44415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 flipV="1">
              <a:off x="11239500" y="1354961"/>
              <a:ext cx="342900" cy="32386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171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04" y="3592103"/>
            <a:ext cx="5249091" cy="2114851"/>
          </a:xfrm>
          <a:prstGeom prst="rect">
            <a:avLst/>
          </a:prstGeom>
          <a:ln w="127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81000" y="1678830"/>
                <a:ext cx="8763000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New</m:t>
                    </m:r>
                    <m: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Scale</m:t>
                    </m:r>
                    <m: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Factor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In</m:t>
                        </m:r>
                        <m:r>
                          <a:rPr lang="en-US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main</m:t>
                        </m:r>
                        <m:r>
                          <a:rPr lang="en-US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direction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 2930  (X) and 3150 (Y)</a:t>
                </a:r>
                <a:b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Scale</m:t>
                    </m:r>
                    <m:r>
                      <a:rPr lang="en-US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Factor</m:t>
                    </m:r>
                    <m:d>
                      <m:d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In</m:t>
                        </m:r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secondary</m:t>
                        </m:r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direction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 735.75 (Both X and Y)</a:t>
                </a:r>
                <a:endParaRPr lang="ar-SA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algn="l"/>
                <a:endParaRPr lang="ar-SA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678830"/>
                <a:ext cx="8763000" cy="1569660"/>
              </a:xfrm>
              <a:prstGeom prst="rect">
                <a:avLst/>
              </a:prstGeom>
              <a:blipFill rotWithShape="1">
                <a:blip r:embed="rId3"/>
                <a:stretch>
                  <a:fillRect l="-209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Response Spectrum Analysis: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5242" y="1143000"/>
            <a:ext cx="167065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Base Shear: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6119648" y="4171958"/>
                <a:ext cx="6096000" cy="151656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dirty="0" smtClean="0">
                    <a:solidFill>
                      <a:schemeClr val="tx1"/>
                    </a:solidFill>
                  </a:rPr>
                  <a:t>In x-direction: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903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465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4513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0921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=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0.86 &gt; 0.85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/>
                </a:r>
                <a:br>
                  <a:rPr lang="en-US" b="1" dirty="0" smtClean="0">
                    <a:solidFill>
                      <a:schemeClr val="tx1"/>
                    </a:solidFill>
                  </a:rPr>
                </a:br>
                <a:r>
                  <a:rPr lang="en-US" b="1" dirty="0" smtClean="0">
                    <a:solidFill>
                      <a:schemeClr val="tx1"/>
                    </a:solidFill>
                  </a:rPr>
                  <a:t> 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 smtClean="0">
                    <a:solidFill>
                      <a:schemeClr val="tx1"/>
                    </a:solidFill>
                  </a:rPr>
                  <a:t>In Y-direction: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1314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7442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4513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0921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= 0.97 &gt; 0.85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9648" y="4171958"/>
                <a:ext cx="6096000" cy="1516569"/>
              </a:xfrm>
              <a:prstGeom prst="rect">
                <a:avLst/>
              </a:prstGeom>
              <a:blipFill rotWithShape="1">
                <a:blip r:embed="rId4"/>
                <a:stretch>
                  <a:fillRect l="-1600" b="-3213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11242490" y="5167447"/>
            <a:ext cx="495300" cy="388203"/>
            <a:chOff x="9372600" y="1354961"/>
            <a:chExt cx="2209800" cy="1764774"/>
          </a:xfrm>
        </p:grpSpPr>
        <p:cxnSp>
          <p:nvCxnSpPr>
            <p:cNvPr id="10" name="Straight Connector 9"/>
            <p:cNvCxnSpPr/>
            <p:nvPr/>
          </p:nvCxnSpPr>
          <p:spPr>
            <a:xfrm flipH="1">
              <a:off x="10058400" y="1678830"/>
              <a:ext cx="1524000" cy="144090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171386" y="1377094"/>
              <a:ext cx="1066800" cy="104792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 flipV="1">
              <a:off x="9372600" y="2343329"/>
              <a:ext cx="685800" cy="77640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9372600" y="1981200"/>
              <a:ext cx="342900" cy="36212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 flipV="1">
              <a:off x="9730609" y="1994244"/>
              <a:ext cx="419100" cy="44415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 flipV="1">
              <a:off x="11239500" y="1354961"/>
              <a:ext cx="342900" cy="32386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11163300" y="4261326"/>
            <a:ext cx="495300" cy="388203"/>
            <a:chOff x="9372600" y="1354961"/>
            <a:chExt cx="2209800" cy="1764774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10058400" y="1678830"/>
              <a:ext cx="1524000" cy="144090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10171386" y="1377094"/>
              <a:ext cx="1066800" cy="104792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 flipV="1">
              <a:off x="9372600" y="2343329"/>
              <a:ext cx="685800" cy="77640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9372600" y="1981200"/>
              <a:ext cx="342900" cy="36212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 flipV="1">
              <a:off x="9730609" y="1994244"/>
              <a:ext cx="419100" cy="44415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11239500" y="1354961"/>
              <a:ext cx="342900" cy="32386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5359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Checks: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5242" y="838200"/>
            <a:ext cx="4322017" cy="57092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Period Check: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 ≤ Cu *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 (ASCE)</a:t>
            </a:r>
          </a:p>
          <a:p>
            <a:pPr>
              <a:lnSpc>
                <a:spcPct val="150000"/>
              </a:lnSpc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</a:t>
            </a:r>
            <a:r>
              <a:rPr lang="en-US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r>
              <a:rPr lang="en-US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</a:t>
            </a:r>
            <a:r>
              <a:rPr lang="en-US" baseline="-25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</a:t>
            </a:r>
            <a:r>
              <a:rPr lang="en-US" baseline="30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x</a:t>
            </a:r>
            <a:endParaRPr lang="en-US" baseline="30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r>
              <a:rPr lang="en-US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 0.0488, x =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0.75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</a:t>
            </a:r>
            <a:r>
              <a:rPr lang="en-US" baseline="-25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</a:t>
            </a:r>
            <a:r>
              <a:rPr lang="en-US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 15.08 m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</a:t>
            </a:r>
            <a:r>
              <a:rPr lang="en-US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 0.0488*15.08</a:t>
            </a:r>
            <a:r>
              <a:rPr lang="en-US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0.75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 0.3734 sec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/>
                <a:cs typeface="Arial"/>
              </a:rPr>
              <a:t>C</a:t>
            </a:r>
            <a:r>
              <a:rPr lang="en-US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/>
                <a:cs typeface="Arial"/>
              </a:rPr>
              <a:t>u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/>
                <a:cs typeface="Arial"/>
              </a:rPr>
              <a:t>*T</a:t>
            </a:r>
            <a:r>
              <a:rPr lang="en-US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/>
                <a:cs typeface="Arial"/>
              </a:rPr>
              <a:t>a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/>
                <a:cs typeface="Arial"/>
              </a:rPr>
              <a:t>=1.525*0.3734=0.5694 sec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ea typeface="Calibri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Cu*T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 &gt;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</a:t>
            </a:r>
            <a:r>
              <a:rPr lang="en-US" baseline="-25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fundamental </a:t>
            </a:r>
            <a:r>
              <a:rPr lang="en-US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800" b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= 0.262  </a:t>
            </a:r>
            <a:r>
              <a:rPr lang="en-US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 </a:t>
            </a:r>
            <a:r>
              <a:rPr lang="en-US" sz="3200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OK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143000"/>
            <a:ext cx="8041728" cy="312420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61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743200" y="2667000"/>
            <a:ext cx="6781801" cy="18288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577653" y="5376353"/>
            <a:ext cx="2307173" cy="769059"/>
            <a:chOff x="3323770" y="5341255"/>
            <a:chExt cx="2307774" cy="769259"/>
          </a:xfrm>
          <a:effectLst>
            <a:outerShdw blurRad="279400" dist="38100" dir="5400000" sx="103000" sy="103000" algn="tl" rotWithShape="0">
              <a:prstClr val="black">
                <a:alpha val="32000"/>
              </a:prstClr>
            </a:outerShdw>
          </a:effectLst>
        </p:grpSpPr>
        <p:sp>
          <p:nvSpPr>
            <p:cNvPr id="4" name="Rectangle 3"/>
            <p:cNvSpPr/>
            <p:nvPr/>
          </p:nvSpPr>
          <p:spPr>
            <a:xfrm rot="5400000">
              <a:off x="3708399" y="4956628"/>
              <a:ext cx="769257" cy="15385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5" name="Right Triangle 4"/>
            <p:cNvSpPr/>
            <p:nvPr/>
          </p:nvSpPr>
          <p:spPr>
            <a:xfrm flipV="1">
              <a:off x="4862285" y="5341255"/>
              <a:ext cx="769259" cy="769257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884826" y="3069177"/>
            <a:ext cx="2307173" cy="769059"/>
            <a:chOff x="5631544" y="3033478"/>
            <a:chExt cx="2307774" cy="769259"/>
          </a:xfrm>
          <a:solidFill>
            <a:schemeClr val="accent2"/>
          </a:solidFill>
          <a:effectLst>
            <a:outerShdw blurRad="279400" dist="38100" dir="5400000" sx="103000" sy="103000" algn="tl" rotWithShape="0">
              <a:prstClr val="black">
                <a:alpha val="32000"/>
              </a:prstClr>
            </a:outerShdw>
          </a:effectLst>
        </p:grpSpPr>
        <p:sp>
          <p:nvSpPr>
            <p:cNvPr id="8" name="Rectangle 7"/>
            <p:cNvSpPr/>
            <p:nvPr/>
          </p:nvSpPr>
          <p:spPr>
            <a:xfrm rot="5400000">
              <a:off x="6016173" y="2648851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9" name="Right Triangle 8"/>
            <p:cNvSpPr/>
            <p:nvPr/>
          </p:nvSpPr>
          <p:spPr>
            <a:xfrm flipV="1">
              <a:off x="7170059" y="3033478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808595" y="5376354"/>
            <a:ext cx="769059" cy="1516349"/>
            <a:chOff x="2554511" y="5341256"/>
            <a:chExt cx="769259" cy="1516744"/>
          </a:xfrm>
          <a:solidFill>
            <a:schemeClr val="accent1">
              <a:lumMod val="75000"/>
            </a:schemeClr>
          </a:solidFill>
        </p:grpSpPr>
        <p:sp>
          <p:nvSpPr>
            <p:cNvPr id="11" name="Right Triangle 10"/>
            <p:cNvSpPr/>
            <p:nvPr/>
          </p:nvSpPr>
          <p:spPr>
            <a:xfrm flipH="1">
              <a:off x="2554511" y="5341256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54512" y="6110513"/>
              <a:ext cx="769257" cy="7474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9115768" y="3069178"/>
            <a:ext cx="769059" cy="2307173"/>
            <a:chOff x="4862285" y="3033479"/>
            <a:chExt cx="769259" cy="2307774"/>
          </a:xfrm>
          <a:solidFill>
            <a:schemeClr val="accent2">
              <a:lumMod val="75000"/>
            </a:schemeClr>
          </a:solidFill>
        </p:grpSpPr>
        <p:sp>
          <p:nvSpPr>
            <p:cNvPr id="14" name="Rectangle 13"/>
            <p:cNvSpPr/>
            <p:nvPr/>
          </p:nvSpPr>
          <p:spPr>
            <a:xfrm>
              <a:off x="4862287" y="3802738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5" name="Right Triangle 14"/>
            <p:cNvSpPr/>
            <p:nvPr/>
          </p:nvSpPr>
          <p:spPr>
            <a:xfrm flipH="1">
              <a:off x="4862285" y="3033479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1422941" y="762000"/>
            <a:ext cx="769059" cy="2307174"/>
            <a:chOff x="7170059" y="725701"/>
            <a:chExt cx="769259" cy="2307775"/>
          </a:xfrm>
          <a:solidFill>
            <a:schemeClr val="accent4">
              <a:lumMod val="75000"/>
            </a:schemeClr>
          </a:solidFill>
        </p:grpSpPr>
        <p:sp>
          <p:nvSpPr>
            <p:cNvPr id="17" name="Rectangle 16"/>
            <p:cNvSpPr/>
            <p:nvPr/>
          </p:nvSpPr>
          <p:spPr>
            <a:xfrm>
              <a:off x="7170061" y="1494961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8" name="Right Triangle 17"/>
            <p:cNvSpPr/>
            <p:nvPr/>
          </p:nvSpPr>
          <p:spPr>
            <a:xfrm flipH="1">
              <a:off x="7170059" y="725701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569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Checks: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65242" y="1143000"/>
                <a:ext cx="10002931" cy="43179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b="1" u="sng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Period Check: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/>
                </a:r>
                <a:b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Period 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by Rayleigh Method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 </a:t>
                </a:r>
                <a:r>
                  <a:rPr lang="en-US" baseline="-25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Rayleigh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=2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𝝿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𝛴</m:t>
                            </m:r>
                            <m:r>
                              <a:rPr lang="en-US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𝑊𝑖</m:t>
                            </m:r>
                            <m:r>
                              <a:rPr lang="en-US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∗</m:t>
                            </m:r>
                            <m:r>
                              <a:rPr lang="en-US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𝛥</m:t>
                            </m:r>
                            <m:r>
                              <a:rPr lang="en-US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𝑖</m:t>
                            </m:r>
                            <m:r>
                              <a:rPr lang="en-US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^</m:t>
                            </m:r>
                            <m:r>
                              <a:rPr lang="en-US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𝑔</m:t>
                            </m:r>
                            <m:r>
                              <a:rPr lang="en-US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𝛴</m:t>
                            </m:r>
                            <m:r>
                              <a:rPr lang="en-US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𝐹𝑖</m:t>
                            </m:r>
                            <m:r>
                              <a:rPr lang="en-US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∗</m:t>
                            </m:r>
                            <m:r>
                              <a:rPr lang="en-US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𝛥</m:t>
                            </m:r>
                            <m:r>
                              <a:rPr lang="en-US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𝑖</m:t>
                            </m:r>
                          </m:den>
                        </m:f>
                      </m:e>
                    </m:rad>
                    <m:r>
                      <a:rPr lang="en-US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=0.26 second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%error=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calculated</m:t>
                        </m:r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period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fundamental</m:t>
                        </m:r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period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𝑐𝑎𝑙𝑐𝑢𝑙𝑎𝑡𝑒𝑑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𝑝𝑒𝑟𝑖𝑜𝑑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262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26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26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*100% =0.76% &lt;5% 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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OK</a:t>
                </a:r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ar-SA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242" y="1143000"/>
                <a:ext cx="10002931" cy="4317977"/>
              </a:xfrm>
              <a:prstGeom prst="rect">
                <a:avLst/>
              </a:prstGeom>
              <a:blipFill rotWithShape="1">
                <a:blip r:embed="rId2"/>
                <a:stretch>
                  <a:fillRect l="-914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89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Checks: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4221" y="866854"/>
            <a:ext cx="1681871" cy="16858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Drift Check: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dirty="0"/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819400" y="1219200"/>
            <a:ext cx="6292910" cy="2514600"/>
            <a:chOff x="488890" y="1600200"/>
            <a:chExt cx="6292910" cy="2133600"/>
          </a:xfrm>
        </p:grpSpPr>
        <p:pic>
          <p:nvPicPr>
            <p:cNvPr id="5" name="Picture 4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890" y="1600200"/>
              <a:ext cx="6292910" cy="2133600"/>
            </a:xfrm>
            <a:prstGeom prst="rect">
              <a:avLst/>
            </a:prstGeom>
            <a:ln w="127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6" name="Rectangle 5"/>
            <p:cNvSpPr/>
            <p:nvPr/>
          </p:nvSpPr>
          <p:spPr>
            <a:xfrm>
              <a:off x="5444359" y="2882461"/>
              <a:ext cx="533400" cy="1524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40799"/>
              </p:ext>
            </p:extLst>
          </p:nvPr>
        </p:nvGraphicFramePr>
        <p:xfrm>
          <a:off x="3046145" y="3962400"/>
          <a:ext cx="5793055" cy="1828800"/>
        </p:xfrm>
        <a:graphic>
          <a:graphicData uri="http://schemas.openxmlformats.org/drawingml/2006/table">
            <a:tbl>
              <a:tblPr rtl="1" firstRow="1" firstCol="1" bandRow="1"/>
              <a:tblGrid>
                <a:gridCol w="1808459"/>
                <a:gridCol w="1522013"/>
                <a:gridCol w="1539114"/>
                <a:gridCol w="923469"/>
              </a:tblGrid>
              <a:tr h="558800">
                <a:tc>
                  <a:txBody>
                    <a:bodyPr/>
                    <a:lstStyle/>
                    <a:p>
                      <a:pPr marL="0" marR="0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Comparison with code limit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Inelastic Drift(y)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Inelastic Drift(x)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Story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&lt;0.0624 m (</a:t>
                      </a:r>
                      <a:r>
                        <a:rPr lang="en-US" sz="1600" b="1">
                          <a:solidFill>
                            <a:srgbClr val="00B05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OK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0.000462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0.000474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Story1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&lt;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0.0546 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m (</a:t>
                      </a:r>
                      <a:r>
                        <a:rPr lang="en-US" sz="1600" b="1">
                          <a:solidFill>
                            <a:srgbClr val="00B05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OK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0.000618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0.00065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Story2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&lt;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0.0546 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m (</a:t>
                      </a:r>
                      <a:r>
                        <a:rPr lang="en-US" sz="1600" b="1">
                          <a:solidFill>
                            <a:srgbClr val="00B05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OK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0.000716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0.000758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Story3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&lt;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0.0546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m (</a:t>
                      </a:r>
                      <a:r>
                        <a:rPr lang="en-US" sz="1600" b="1" dirty="0">
                          <a:solidFill>
                            <a:srgbClr val="00B05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OK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0.000702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0.000724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Story4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582880" y="1718269"/>
                <a:ext cx="1471365" cy="6353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𝞭</a:t>
                </a:r>
                <a:r>
                  <a:rPr lang="en-US" baseline="-25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x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𝐶𝑑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𝛿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𝑥𝑒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𝐼𝑒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880" y="1718269"/>
                <a:ext cx="1471365" cy="635367"/>
              </a:xfrm>
              <a:prstGeom prst="rect">
                <a:avLst/>
              </a:prstGeom>
              <a:blipFill rotWithShape="1">
                <a:blip r:embed="rId3"/>
                <a:stretch>
                  <a:fillRect l="-6639" b="-9615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32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Checks: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4221" y="866854"/>
            <a:ext cx="4852034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Vertical irregularities: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Model was checked and there is no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Vertical irregularities in the structure.</a:t>
            </a:r>
            <a:endParaRPr lang="en-US" dirty="0"/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106213"/>
            <a:ext cx="5845175" cy="4727575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08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Checks: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4221" y="866854"/>
            <a:ext cx="4900637" cy="32778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Horizontal  irregularities: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structure has only one horizontal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Irregularity type (1a)  . </a:t>
            </a:r>
            <a:endParaRPr lang="en-US" b="1" u="sng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sz="1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685800"/>
            <a:ext cx="5502910" cy="563880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20" y="2994471"/>
            <a:ext cx="5000625" cy="2163445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572000" y="3733800"/>
            <a:ext cx="457200" cy="1295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839200" y="1752600"/>
            <a:ext cx="609600" cy="152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428894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●Modification Of Model :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943303"/>
            <a:ext cx="4495800" cy="5591503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914400"/>
            <a:ext cx="4297680" cy="5620406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ight Arrow 5"/>
          <p:cNvSpPr/>
          <p:nvPr/>
        </p:nvSpPr>
        <p:spPr>
          <a:xfrm>
            <a:off x="5638800" y="349673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>
            <a:spLocks/>
          </p:cNvSpPr>
          <p:nvPr/>
        </p:nvSpPr>
        <p:spPr>
          <a:xfrm>
            <a:off x="8915400" y="1524000"/>
            <a:ext cx="1066800" cy="240380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10591800" y="1524000"/>
            <a:ext cx="314325" cy="1601469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9378950" y="3682693"/>
            <a:ext cx="121919" cy="112722"/>
          </a:xfrm>
          <a:prstGeom prst="ellipse">
            <a:avLst/>
          </a:prstGeom>
          <a:solidFill>
            <a:srgbClr val="F7941D"/>
          </a:solidFill>
          <a:ln>
            <a:solidFill>
              <a:srgbClr val="E39F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48421" y="3282583"/>
            <a:ext cx="57276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CM</a:t>
            </a:r>
            <a:endParaRPr lang="ar-JO" dirty="0">
              <a:solidFill>
                <a:srgbClr val="FFC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9525000" y="3572938"/>
            <a:ext cx="76200" cy="677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2" name="TextBox 11"/>
          <p:cNvSpPr txBox="1"/>
          <p:nvPr/>
        </p:nvSpPr>
        <p:spPr>
          <a:xfrm>
            <a:off x="9448800" y="3200400"/>
            <a:ext cx="914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CR</a:t>
            </a:r>
            <a:endParaRPr lang="ar-JO" dirty="0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286760" y="3697278"/>
            <a:ext cx="121919" cy="112722"/>
          </a:xfrm>
          <a:prstGeom prst="ellipse">
            <a:avLst/>
          </a:prstGeom>
          <a:solidFill>
            <a:srgbClr val="F7941D"/>
          </a:solidFill>
          <a:ln>
            <a:solidFill>
              <a:srgbClr val="E39F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rgbClr val="FFC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6231" y="3297168"/>
            <a:ext cx="57276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CM</a:t>
            </a:r>
            <a:endParaRPr lang="ar-JO" dirty="0">
              <a:solidFill>
                <a:srgbClr val="FFC00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048000" y="4580462"/>
            <a:ext cx="76200" cy="677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6" name="TextBox 15"/>
          <p:cNvSpPr txBox="1"/>
          <p:nvPr/>
        </p:nvSpPr>
        <p:spPr>
          <a:xfrm>
            <a:off x="2971800" y="4214221"/>
            <a:ext cx="914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CR</a:t>
            </a:r>
            <a:endParaRPr lang="ar-J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25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81000" y="1678830"/>
                <a:ext cx="7210097" cy="15215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Scale</m:t>
                    </m:r>
                    <m: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Factor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In</m:t>
                        </m:r>
                        <m:r>
                          <a:rPr lang="en-US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main</m:t>
                        </m:r>
                        <m:r>
                          <a:rPr lang="en-US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direction</m:t>
                        </m:r>
                      </m:e>
                    </m:d>
                    <m: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i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Ie</m:t>
                        </m:r>
                        <m:r>
                          <a:rPr lang="en-US" i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 i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g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i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R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2452.5 </a:t>
                </a:r>
                <a:b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Scale</m:t>
                    </m:r>
                    <m:r>
                      <a:rPr lang="en-US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Factor</m:t>
                    </m:r>
                    <m:d>
                      <m:d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In</m:t>
                        </m:r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main</m:t>
                        </m:r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direction</m:t>
                        </m:r>
                      </m:e>
                    </m:d>
                    <m:r>
                      <a:rPr lang="en-US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0</m:t>
                    </m:r>
                    <m: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3</m:t>
                    </m:r>
                    <m:r>
                      <a:rPr lang="en-US" b="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∗</m:t>
                    </m:r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Ie</m:t>
                        </m:r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g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R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735.75</a:t>
                </a:r>
                <a:endParaRPr lang="ar-SA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algn="l"/>
                <a:endParaRPr lang="ar-SA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678830"/>
                <a:ext cx="7210097" cy="152157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Response Spectrum Analysis: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8958" y="3119735"/>
            <a:ext cx="11395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ELF base shear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= 4666.72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kN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976" y="3912474"/>
            <a:ext cx="5334000" cy="2183526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04800" y="3779147"/>
                <a:ext cx="6096000" cy="231685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3970</m:t>
                        </m:r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.</m:t>
                        </m:r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6024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 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4666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7259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ea typeface="Calibri"/>
                    <a:cs typeface="Arial"/>
                  </a:rPr>
                  <a:t> = 0.85 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ea typeface="Calibri"/>
                    <a:cs typeface="Times New Roman"/>
                    <a:sym typeface="Wingdings"/>
                  </a:rPr>
                  <a:t>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ea typeface="Calibri"/>
                    <a:cs typeface="Arial"/>
                  </a:rPr>
                  <a:t> </a:t>
                </a:r>
                <a:r>
                  <a:rPr lang="en-US" b="1" dirty="0">
                    <a:solidFill>
                      <a:srgbClr val="92D050"/>
                    </a:solidFill>
                    <a:effectLst/>
                    <a:ea typeface="Calibri"/>
                    <a:cs typeface="Arial"/>
                  </a:rPr>
                  <a:t>OK</a:t>
                </a:r>
                <a:endParaRPr lang="en-US" dirty="0">
                  <a:solidFill>
                    <a:srgbClr val="92D050"/>
                  </a:solidFill>
                  <a:effectLst/>
                  <a:ea typeface="Calibri"/>
                  <a:cs typeface="Arial"/>
                </a:endParaRPr>
              </a:p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/>
                            <a:ea typeface="Calibri"/>
                            <a:cs typeface="Arial"/>
                          </a:rPr>
                        </m:ctrlPr>
                      </m:fPr>
                      <m:num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3967</m:t>
                        </m:r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.</m:t>
                        </m:r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4303</m:t>
                        </m:r>
                      </m:num>
                      <m:den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4666</m:t>
                        </m:r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.</m:t>
                        </m:r>
                        <m:r>
                          <a:rPr lang="en-US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latin typeface="Cambria Math"/>
                            <a:ea typeface="Calibri"/>
                            <a:cs typeface="Arial"/>
                          </a:rPr>
                          <m:t>7259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ea typeface="Calibri"/>
                    <a:cs typeface="Arial"/>
                  </a:rPr>
                  <a:t> = 0.85  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ea typeface="Calibri"/>
                    <a:cs typeface="Arial"/>
                    <a:sym typeface="Wingdings"/>
                  </a:rPr>
                  <a:t>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ea typeface="Calibri"/>
                    <a:cs typeface="Arial"/>
                  </a:rPr>
                  <a:t> </a:t>
                </a:r>
                <a:r>
                  <a:rPr lang="en-US" b="1" dirty="0">
                    <a:solidFill>
                      <a:srgbClr val="92D050"/>
                    </a:solidFill>
                    <a:effectLst/>
                    <a:ea typeface="Calibri"/>
                    <a:cs typeface="Arial"/>
                  </a:rPr>
                  <a:t>OK</a:t>
                </a:r>
                <a:endParaRPr lang="en-US" dirty="0">
                  <a:solidFill>
                    <a:srgbClr val="92D050"/>
                  </a:solidFill>
                  <a:effectLst/>
                  <a:ea typeface="Calibri"/>
                  <a:cs typeface="Arial"/>
                </a:endParaRPr>
              </a:p>
              <a:p>
                <a:pPr>
                  <a:lnSpc>
                    <a:spcPct val="150000"/>
                  </a:lnSpc>
                </a:pP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779147"/>
                <a:ext cx="6096000" cy="231685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465242" y="1143000"/>
            <a:ext cx="167065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Base Shear: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08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Checks: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65242" y="1143000"/>
                <a:ext cx="10140789" cy="54772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b="1" u="sng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Period Check: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/>
                </a:r>
                <a:b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Cu*T</a:t>
                </a:r>
                <a:r>
                  <a:rPr lang="en-US" baseline="-25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</a:t>
                </a:r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= </a:t>
                </a:r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1.525*0.3734</a:t>
                </a:r>
                <a:b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</a:br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          =0.5694 second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</a:t>
                </a:r>
                <a:r>
                  <a:rPr lang="en-US" baseline="-2500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fundamental</a:t>
                </a:r>
                <a:r>
                  <a:rPr lang="en-US" baseline="-25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= </a:t>
                </a:r>
                <a:r>
                  <a:rPr lang="en-US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</a:t>
                </a:r>
                <a:r>
                  <a:rPr lang="en-US" baseline="-25000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model</a:t>
                </a:r>
                <a:r>
                  <a:rPr lang="en-US" baseline="-25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= 0.213sec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Ta &gt;</a:t>
                </a:r>
                <a:r>
                  <a: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</a:t>
                </a:r>
                <a:r>
                  <a:rPr lang="en-US" baseline="-25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fundamental</a:t>
                </a:r>
                <a:r>
                  <a:rPr lang="en-US" baseline="-25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baseline="-25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 </a:t>
                </a:r>
                <a:r>
                  <a:rPr lang="en-US" baseline="-25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 pitchFamily="2" charset="2"/>
                  </a:rPr>
                  <a:t> OK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 </a:t>
                </a:r>
                <a:r>
                  <a:rPr lang="en-US" baseline="-25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Rayleigh</a:t>
                </a:r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=0.21 second</a:t>
                </a:r>
              </a:p>
              <a:p>
                <a:r>
                  <a: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 </a:t>
                </a:r>
              </a:p>
              <a:p>
                <a:r>
                  <a: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%error=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calculated</m:t>
                        </m:r>
                        <m:r>
                          <a:rPr lang="en-US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period</m:t>
                        </m:r>
                        <m:r>
                          <a:rPr lang="en-US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fundamental</m:t>
                        </m:r>
                        <m:r>
                          <a:rPr lang="en-US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period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𝑐𝑎𝑙𝑐𝑢𝑙𝑎𝑡𝑒𝑑</m:t>
                        </m:r>
                        <m:r>
                          <a:rPr lang="en-US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𝑝𝑒𝑟𝑖𝑜𝑑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213</m:t>
                        </m:r>
                        <m:r>
                          <a:rPr lang="en-US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21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213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*100% = 3.33 % &lt;5% </a:t>
                </a:r>
                <a:r>
                  <a: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sym typeface="Wingdings"/>
                  </a:rPr>
                  <a:t></a:t>
                </a:r>
                <a:r>
                  <a: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OK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en-US" sz="3200" dirty="0"/>
              </a:p>
              <a:p>
                <a:endParaRPr lang="ar-SA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242" y="1143000"/>
                <a:ext cx="10140789" cy="5477269"/>
              </a:xfrm>
              <a:prstGeom prst="rect">
                <a:avLst/>
              </a:prstGeom>
              <a:blipFill rotWithShape="1">
                <a:blip r:embed="rId2"/>
                <a:stretch>
                  <a:fillRect l="-90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300" y="940675"/>
            <a:ext cx="7391400" cy="3352801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1678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Checks: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4221" y="866854"/>
            <a:ext cx="1681871" cy="16858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Drift Check: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dirty="0"/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819400" y="1219200"/>
            <a:ext cx="6292910" cy="2590800"/>
            <a:chOff x="488890" y="1600200"/>
            <a:chExt cx="6292910" cy="2133600"/>
          </a:xfrm>
        </p:grpSpPr>
        <p:pic>
          <p:nvPicPr>
            <p:cNvPr id="5" name="Picture 4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890" y="1600200"/>
              <a:ext cx="6292910" cy="2133600"/>
            </a:xfrm>
            <a:prstGeom prst="rect">
              <a:avLst/>
            </a:prstGeom>
            <a:ln w="127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6" name="Rectangle 5"/>
            <p:cNvSpPr/>
            <p:nvPr/>
          </p:nvSpPr>
          <p:spPr>
            <a:xfrm>
              <a:off x="5444359" y="2882461"/>
              <a:ext cx="533400" cy="1524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582880" y="1718269"/>
                <a:ext cx="1471365" cy="6353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𝞭</a:t>
                </a:r>
                <a:r>
                  <a:rPr lang="en-US" baseline="-25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x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𝐶𝑑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𝛿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𝑥𝑒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𝐼𝑒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880" y="1718269"/>
                <a:ext cx="1471365" cy="635367"/>
              </a:xfrm>
              <a:prstGeom prst="rect">
                <a:avLst/>
              </a:prstGeom>
              <a:blipFill rotWithShape="1">
                <a:blip r:embed="rId3"/>
                <a:stretch>
                  <a:fillRect l="-6639" b="-9615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534978"/>
              </p:ext>
            </p:extLst>
          </p:nvPr>
        </p:nvGraphicFramePr>
        <p:xfrm>
          <a:off x="1318562" y="4267200"/>
          <a:ext cx="8877999" cy="1872778"/>
        </p:xfrm>
        <a:graphic>
          <a:graphicData uri="http://schemas.openxmlformats.org/drawingml/2006/table">
            <a:tbl>
              <a:tblPr firstRow="1" firstCol="1" bandRow="1"/>
              <a:tblGrid>
                <a:gridCol w="1187133"/>
                <a:gridCol w="1422654"/>
                <a:gridCol w="1425829"/>
                <a:gridCol w="1771587"/>
                <a:gridCol w="1774761"/>
                <a:gridCol w="1296035"/>
              </a:tblGrid>
              <a:tr h="7511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Story number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Elastic drift x (m)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Elastic drift y (m)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Inelastic drift x (m)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Inelastic drift y (m)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Comparison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Story1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0.000193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0.000159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0.000386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0.000318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&lt;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0.0624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&gt;&gt;OK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Story2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0.000259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0.000209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0.000518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0.000418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&lt;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0.0546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&gt;&gt;OK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Story3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0.000281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0.000224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0.000562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0.000448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&lt;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0.0546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&gt;&gt;OK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Story4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0.00026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0.000209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0.00052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0.000418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&lt;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0.0546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&gt;&gt;OK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84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198439"/>
            <a:ext cx="76962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Checks: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938048"/>
            <a:ext cx="11277600" cy="114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Structural  </a:t>
            </a:r>
            <a:r>
              <a:rPr lang="en-US" b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irregularities: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Model was checked and there is No Vertical  nor horizontal irregularities in the structure.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1644387" y="2417905"/>
            <a:ext cx="8871213" cy="3144695"/>
            <a:chOff x="958586" y="2341704"/>
            <a:chExt cx="8871213" cy="3144695"/>
          </a:xfrm>
        </p:grpSpPr>
        <p:pic>
          <p:nvPicPr>
            <p:cNvPr id="5" name="Picture 4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8586" y="2341704"/>
              <a:ext cx="8871213" cy="3144695"/>
            </a:xfrm>
            <a:prstGeom prst="rect">
              <a:avLst/>
            </a:prstGeom>
            <a:ln w="127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6" name="Rectangle 5"/>
            <p:cNvSpPr/>
            <p:nvPr/>
          </p:nvSpPr>
          <p:spPr>
            <a:xfrm>
              <a:off x="8305800" y="3276600"/>
              <a:ext cx="762000" cy="220979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62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98439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 of ELF and Response Spectrum Distribution of Base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Shear: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914400"/>
            <a:ext cx="4495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</a:t>
            </a:r>
            <a:r>
              <a:rPr lang="en-US" baseline="-25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x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=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</a:t>
            </a:r>
            <a:r>
              <a:rPr lang="en-US" baseline="-25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vx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*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         (ASCE7-10)</a:t>
            </a:r>
            <a:endParaRPr lang="ar-JO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57200" y="1371600"/>
                <a:ext cx="4080641" cy="11707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</a:t>
                </a:r>
                <a:r>
                  <a:rPr lang="en-US" baseline="-25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vx</a:t>
                </a:r>
                <a:r>
                  <a:rPr lang="en-US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baseline="-2500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baseline="-2500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𝑤𝑥</m:t>
                        </m:r>
                        <m:r>
                          <a:rPr lang="en-US" sz="3200" b="0" i="1" baseline="-2500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∗(</m:t>
                        </m:r>
                        <m:r>
                          <a:rPr lang="en-US" sz="3200" b="0" i="1" baseline="-2500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h</m:t>
                        </m:r>
                        <m:r>
                          <a:rPr lang="en-US" sz="3200" b="0" i="1" baseline="-2500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en-US" sz="3200" b="0" i="1" baseline="-2500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)^</m:t>
                        </m:r>
                        <m:r>
                          <a:rPr lang="en-US" sz="3200" b="0" i="1" baseline="-2500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  <m:t>𝑘</m:t>
                        </m:r>
                      </m:num>
                      <m:den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en-US" sz="3200" i="1" baseline="-2500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sz="3200" b="0" i="1" baseline="-2500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</a:rPr>
                              <m:t>𝑤𝑖</m:t>
                            </m:r>
                            <m:r>
                              <a:rPr lang="en-US" sz="3200" b="0" i="1" baseline="-2500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</a:rPr>
                              <m:t>∗(</m:t>
                            </m:r>
                            <m:r>
                              <a:rPr lang="en-US" sz="3200" b="0" i="1" baseline="-2500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</a:rPr>
                              <m:t>h</m:t>
                            </m:r>
                            <m:r>
                              <a:rPr lang="en-US" sz="3200" b="0" i="1" baseline="-2500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</a:rPr>
                              <m:t>𝑖</m:t>
                            </m:r>
                            <m:r>
                              <a:rPr lang="en-US" sz="3200" b="0" i="1" baseline="-2500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</a:rPr>
                              <m:t>)^</m:t>
                            </m:r>
                            <m:r>
                              <a:rPr lang="en-US" sz="3200" b="0" i="1" baseline="-2500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/>
                              </a:rPr>
                              <m:t>𝑘</m:t>
                            </m:r>
                          </m:e>
                        </m:nary>
                      </m:den>
                    </m:f>
                  </m:oMath>
                </a14:m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    (</a:t>
                </a:r>
                <a:r>
                  <a: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ASCE7-10)</a:t>
                </a:r>
                <a:endParaRPr lang="ar-JO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endParaRPr lang="ar-JO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371600"/>
                <a:ext cx="4080641" cy="1170770"/>
              </a:xfrm>
              <a:prstGeom prst="rect">
                <a:avLst/>
              </a:prstGeom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599392"/>
              </p:ext>
            </p:extLst>
          </p:nvPr>
        </p:nvGraphicFramePr>
        <p:xfrm>
          <a:off x="2581975" y="3186684"/>
          <a:ext cx="7552625" cy="2829516"/>
        </p:xfrm>
        <a:graphic>
          <a:graphicData uri="http://schemas.openxmlformats.org/drawingml/2006/table">
            <a:tbl>
              <a:tblPr rtl="1" firstRow="1" firstCol="1" bandRow="1"/>
              <a:tblGrid>
                <a:gridCol w="956310"/>
                <a:gridCol w="933623"/>
                <a:gridCol w="933623"/>
                <a:gridCol w="752251"/>
                <a:gridCol w="933623"/>
                <a:gridCol w="796850"/>
                <a:gridCol w="660821"/>
                <a:gridCol w="933623"/>
                <a:gridCol w="651901"/>
              </a:tblGrid>
              <a:tr h="49706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Sum</a:t>
                      </a:r>
                      <a:b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</a:br>
                      <a:r>
                        <a:rPr lang="en-US" sz="16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Fx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F</a:t>
                      </a:r>
                      <a:r>
                        <a:rPr lang="en-US" sz="1800" b="1" baseline="-250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x</a:t>
                      </a: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 </a:t>
                      </a:r>
                      <a:b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</a:b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(kN)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Base V </a:t>
                      </a:r>
                      <a:b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</a:b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(kN)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Cvx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W*hx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K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hx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Weight</a:t>
                      </a:r>
                      <a:b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</a:b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(kN)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story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</a:tr>
              <a:tr h="49706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4664.05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511.291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4664.049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0.1096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50107.63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4.16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12045.10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</a:tr>
              <a:tr h="49706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4152.759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1016.409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4664.049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0.2179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99610.28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7.8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12770.55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</a:tr>
              <a:tr h="49706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3136.35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1454.677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4664.049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0.3119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142561.5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11.44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12461.67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</a:tr>
              <a:tr h="49706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1681.673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1681.673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4664.049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0.3606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164807.6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15.08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10928.88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</a:tr>
              <a:tr h="25786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 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12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12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457086.9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TOTAL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12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12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en-US" sz="1200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457200" y="2544183"/>
            <a:ext cx="8839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Vertical Distribution of Seismic Forces – As per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ASCE7-10:</a:t>
            </a:r>
            <a:endParaRPr lang="ar-JO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13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1332676"/>
            <a:ext cx="6477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accent5"/>
                </a:solidFill>
              </a:rPr>
              <a:t>-One of Al-Quds Open University 19 branches.</a:t>
            </a:r>
          </a:p>
          <a:p>
            <a:pPr>
              <a:lnSpc>
                <a:spcPct val="150000"/>
              </a:lnSpc>
            </a:pPr>
            <a:endParaRPr lang="en-US" b="1" dirty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accent5"/>
                </a:solidFill>
              </a:rPr>
              <a:t>-Educational , Social and Economical importance.</a:t>
            </a:r>
            <a:endParaRPr lang="en-US" b="1" dirty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accent5"/>
                </a:solidFill>
              </a:rPr>
              <a:t>-Total area = 4887.5m²</a:t>
            </a:r>
            <a:endParaRPr lang="en-US" b="1" dirty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accent5"/>
                </a:solidFill>
              </a:rPr>
              <a:t>-Total volume = 19745.54m³</a:t>
            </a:r>
          </a:p>
          <a:p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381000"/>
            <a:ext cx="4239895" cy="58172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1" y="274643"/>
            <a:ext cx="10058399" cy="715961"/>
          </a:xfrm>
        </p:spPr>
        <p:txBody>
          <a:bodyPr>
            <a:normAutofit/>
          </a:bodyPr>
          <a:lstStyle/>
          <a:p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Project Description</a:t>
            </a:r>
            <a:endParaRPr lang="en-US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5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359572"/>
            <a:ext cx="3733800" cy="2705100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10" y="2362200"/>
            <a:ext cx="3799490" cy="2705100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362200"/>
            <a:ext cx="3733800" cy="2705100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04800" y="198439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 of ELF and Response Spectrum Distribution of Base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Shear: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502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600200"/>
            <a:ext cx="9372600" cy="358140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04800" y="198439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Deflection Check (Serviceability Check):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372600" y="2743200"/>
            <a:ext cx="1295400" cy="381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8" name="Rectangle 7"/>
          <p:cNvSpPr/>
          <p:nvPr/>
        </p:nvSpPr>
        <p:spPr>
          <a:xfrm>
            <a:off x="9372600" y="3505200"/>
            <a:ext cx="1295400" cy="38100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9" name="Rectangle 8"/>
          <p:cNvSpPr/>
          <p:nvPr/>
        </p:nvSpPr>
        <p:spPr>
          <a:xfrm>
            <a:off x="3581400" y="5410200"/>
            <a:ext cx="5715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Table of Deflection Limits – ACI318-11</a:t>
            </a:r>
            <a:endParaRPr lang="ar-JO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23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57200" y="838200"/>
                <a:ext cx="5725222" cy="6304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λΔ</a:t>
                </a:r>
                <a:r>
                  <a:rPr 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</a:rPr>
                          <m:t>ξ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</a:rPr>
                          <m:t>1 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</a:rPr>
                          <m:t>+ 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</a:rPr>
                          <m:t>50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</a:rPr>
                          <m:t>∗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</a:rPr>
                          <m:t>ρ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</a:rPr>
                          <m:t>′)</m:t>
                        </m:r>
                      </m:den>
                    </m:f>
                    <m:r>
                      <a:rPr lang="en-US" sz="20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/>
                      </a:rPr>
                      <m:t>    (</m:t>
                    </m:r>
                  </m:oMath>
                </a14:m>
                <a:r>
                  <a:rPr lang="en-US" sz="2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Equation </a:t>
                </a:r>
                <a:r>
                  <a:rPr 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(9-11</a:t>
                </a:r>
                <a:r>
                  <a:rPr lang="en-US" sz="2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) in ACI318-11code)</a:t>
                </a:r>
                <a:endPara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838200"/>
                <a:ext cx="5725222" cy="630429"/>
              </a:xfrm>
              <a:prstGeom prst="rect">
                <a:avLst/>
              </a:prstGeom>
              <a:blipFill rotWithShape="1">
                <a:blip r:embed="rId2"/>
                <a:stretch>
                  <a:fillRect l="-1065" r="-639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/>
          <p:cNvSpPr txBox="1">
            <a:spLocks/>
          </p:cNvSpPr>
          <p:nvPr/>
        </p:nvSpPr>
        <p:spPr>
          <a:xfrm>
            <a:off x="304800" y="198439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Deflection Check (Serviceability Check):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4948535"/>
            <a:ext cx="106469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ξ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= 2.0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represents a nominal time-dependent factor for a 5-year duration of loading.</a:t>
            </a:r>
            <a:endParaRPr lang="ar-JO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558135"/>
            <a:ext cx="1021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long term deflection(∆LT ) =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∆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 ʎ*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∆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 ʎ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* ∆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Ls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67200" y="6091535"/>
            <a:ext cx="33420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= ∆</a:t>
            </a:r>
            <a:r>
              <a:rPr lang="en-US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=2*(∆ </a:t>
            </a:r>
            <a:r>
              <a:rPr lang="en-US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+ 1.25*(∆ </a:t>
            </a:r>
            <a:r>
              <a:rPr lang="en-US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ar-JO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454" y="1657290"/>
            <a:ext cx="3250467" cy="2505076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3124200" y="4248090"/>
            <a:ext cx="57453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Multiplier of Long Term Deflection – ACI318-11 code</a:t>
            </a:r>
            <a:endParaRPr lang="ar-JO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41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98439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Deflection Check (Serviceability Check):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555" y="1676400"/>
            <a:ext cx="9105900" cy="4648200"/>
          </a:xfrm>
          <a:prstGeom prst="rect">
            <a:avLst/>
          </a:prstGeom>
          <a:ln w="12700" cap="sq">
            <a:solidFill>
              <a:schemeClr val="tx1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444221" y="866854"/>
            <a:ext cx="3459088" cy="16858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Deflection Check for Slab: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dirty="0"/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70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67386"/>
              </p:ext>
            </p:extLst>
          </p:nvPr>
        </p:nvGraphicFramePr>
        <p:xfrm>
          <a:off x="990600" y="2209800"/>
          <a:ext cx="10584912" cy="2563368"/>
        </p:xfrm>
        <a:graphic>
          <a:graphicData uri="http://schemas.openxmlformats.org/drawingml/2006/table">
            <a:tbl>
              <a:tblPr firstRow="1" firstCol="1" bandRow="1"/>
              <a:tblGrid>
                <a:gridCol w="965835"/>
                <a:gridCol w="1198753"/>
                <a:gridCol w="1695641"/>
                <a:gridCol w="1615631"/>
                <a:gridCol w="1247013"/>
                <a:gridCol w="1630553"/>
                <a:gridCol w="1124871"/>
                <a:gridCol w="1106615"/>
              </a:tblGrid>
              <a:tr h="1447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/>
                      </a:r>
                      <a:b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Panels </a:t>
                      </a:r>
                      <a:b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Number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459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59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59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59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Dead </a:t>
                      </a:r>
                      <a:b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Deflection 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/>
                      </a:r>
                      <a:br>
                        <a:rPr lang="en-US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{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ETABS} </a:t>
                      </a:r>
                      <a:b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(mm)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459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2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Superimposed 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/>
                      </a:r>
                      <a:br>
                        <a:rPr lang="en-US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dead deflection </a:t>
                      </a:r>
                      <a:br>
                        <a:rPr lang="en-US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{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ETABS}</a:t>
                      </a:r>
                      <a:b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(mm)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2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Live Deflection 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/>
                      </a:r>
                      <a:br>
                        <a:rPr lang="en-US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{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ETABS} (mm)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2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Immediate 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/>
                      </a:r>
                      <a:br>
                        <a:rPr lang="en-US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allowable </a:t>
                      </a:r>
                      <a:br>
                        <a:rPr lang="en-US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value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/>
                      </a:r>
                      <a:b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(mm)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2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Long-term 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/>
                      </a:r>
                      <a:br>
                        <a:rPr lang="en-US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allowable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value</a:t>
                      </a:r>
                      <a:b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(mm)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2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Long-term</a:t>
                      </a:r>
                      <a:b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value</a:t>
                      </a:r>
                      <a:b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{ETABS}</a:t>
                      </a:r>
                      <a:b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(mm)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2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/>
                      </a:r>
                      <a:b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/>
                      </a:r>
                      <a:b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Comment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2EA"/>
                    </a:solidFill>
                  </a:tcPr>
                </a:tc>
              </a:tr>
              <a:tr h="371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1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459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59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59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59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4.714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459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BE9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5.168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BE9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5.21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BE9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20.11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BE9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30.167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BE9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22.77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BE9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rgbClr val="007E39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OK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BE98"/>
                    </a:solidFill>
                  </a:tcPr>
                </a:tc>
              </a:tr>
              <a:tr h="371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2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459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59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59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59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5.791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459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E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6.248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E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E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27.5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E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41.25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E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E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rgbClr val="007E39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OK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ECB"/>
                    </a:solidFill>
                  </a:tcPr>
                </a:tc>
              </a:tr>
              <a:tr h="371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459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459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459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459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3.668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459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BE9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4.897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BE9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3.651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BE9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15.6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BE9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23.33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BE9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BE9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rgbClr val="007E39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OK</a:t>
                      </a:r>
                      <a:endParaRPr lang="en-US" sz="2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BE98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44221" y="866854"/>
            <a:ext cx="3459088" cy="16858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Deflection Check for Slab: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dirty="0"/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04800" y="198439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Deflection Check (Serviceability Check):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457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4221" y="866854"/>
            <a:ext cx="3774880" cy="16858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Deflection Check for Beams: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dirty="0"/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4800" y="198439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Deflection Check (Serviceability Check):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524000"/>
            <a:ext cx="8534400" cy="3167023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57502" y="4907340"/>
            <a:ext cx="112486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/>
              </a:rPr>
              <a:t>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Immediate Deflection (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∆L = 3.694 mm &lt; 55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mm) </a:t>
            </a:r>
            <a:r>
              <a:rPr lang="en-US" b="1" dirty="0" smtClean="0">
                <a:solidFill>
                  <a:srgbClr val="00B050"/>
                </a:solidFill>
              </a:rPr>
              <a:t>OK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∆ D = 6.065 mm and ∆ SD = 4.069mm</a:t>
            </a: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/>
              </a:rPr>
              <a:t>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Long term deflection (∆LT)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=24.9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mm &lt; 41.25 mm (Long-term Deflection is OK). </a:t>
            </a:r>
          </a:p>
        </p:txBody>
      </p:sp>
    </p:spTree>
    <p:extLst>
      <p:ext uri="{BB962C8B-B14F-4D97-AF65-F5344CB8AC3E}">
        <p14:creationId xmlns:p14="http://schemas.microsoft.com/office/powerpoint/2010/main" val="234016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30048" y="1752600"/>
            <a:ext cx="11071352" cy="2362200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Gravity and Seismic </a:t>
            </a:r>
            <a:b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577653" y="5376353"/>
            <a:ext cx="2307173" cy="769059"/>
            <a:chOff x="3323770" y="5341255"/>
            <a:chExt cx="2307774" cy="769259"/>
          </a:xfrm>
          <a:effectLst>
            <a:outerShdw blurRad="279400" dist="38100" dir="5400000" sx="103000" sy="103000" algn="tl" rotWithShape="0">
              <a:prstClr val="black">
                <a:alpha val="32000"/>
              </a:prstClr>
            </a:outerShdw>
          </a:effectLst>
        </p:grpSpPr>
        <p:sp>
          <p:nvSpPr>
            <p:cNvPr id="5" name="Rectangle 4"/>
            <p:cNvSpPr/>
            <p:nvPr/>
          </p:nvSpPr>
          <p:spPr>
            <a:xfrm rot="5400000">
              <a:off x="3708399" y="4956628"/>
              <a:ext cx="769257" cy="15385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6" name="Right Triangle 5"/>
            <p:cNvSpPr/>
            <p:nvPr/>
          </p:nvSpPr>
          <p:spPr>
            <a:xfrm flipV="1">
              <a:off x="4862285" y="5341255"/>
              <a:ext cx="769259" cy="769257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884826" y="3069177"/>
            <a:ext cx="2307173" cy="769059"/>
            <a:chOff x="5631544" y="3033478"/>
            <a:chExt cx="2307774" cy="769259"/>
          </a:xfrm>
          <a:solidFill>
            <a:schemeClr val="accent2"/>
          </a:solidFill>
          <a:effectLst>
            <a:outerShdw blurRad="279400" dist="38100" dir="5400000" sx="103000" sy="103000" algn="tl" rotWithShape="0">
              <a:prstClr val="black">
                <a:alpha val="32000"/>
              </a:prstClr>
            </a:outerShdw>
          </a:effectLst>
        </p:grpSpPr>
        <p:sp>
          <p:nvSpPr>
            <p:cNvPr id="8" name="Rectangle 7"/>
            <p:cNvSpPr/>
            <p:nvPr/>
          </p:nvSpPr>
          <p:spPr>
            <a:xfrm rot="5400000">
              <a:off x="6016173" y="2648851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9" name="Right Triangle 8"/>
            <p:cNvSpPr/>
            <p:nvPr/>
          </p:nvSpPr>
          <p:spPr>
            <a:xfrm flipV="1">
              <a:off x="7170059" y="3033478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808595" y="5376354"/>
            <a:ext cx="769059" cy="1516349"/>
            <a:chOff x="2554511" y="5341256"/>
            <a:chExt cx="769259" cy="1516744"/>
          </a:xfrm>
          <a:solidFill>
            <a:schemeClr val="accent1">
              <a:lumMod val="75000"/>
            </a:schemeClr>
          </a:solidFill>
        </p:grpSpPr>
        <p:sp>
          <p:nvSpPr>
            <p:cNvPr id="11" name="Right Triangle 10"/>
            <p:cNvSpPr/>
            <p:nvPr/>
          </p:nvSpPr>
          <p:spPr>
            <a:xfrm flipH="1">
              <a:off x="2554511" y="5341256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54512" y="6110513"/>
              <a:ext cx="769257" cy="7474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9115768" y="3069178"/>
            <a:ext cx="769059" cy="2307173"/>
            <a:chOff x="4862285" y="3033479"/>
            <a:chExt cx="769259" cy="2307774"/>
          </a:xfrm>
          <a:solidFill>
            <a:schemeClr val="accent2">
              <a:lumMod val="75000"/>
            </a:schemeClr>
          </a:solidFill>
        </p:grpSpPr>
        <p:sp>
          <p:nvSpPr>
            <p:cNvPr id="14" name="Rectangle 13"/>
            <p:cNvSpPr/>
            <p:nvPr/>
          </p:nvSpPr>
          <p:spPr>
            <a:xfrm>
              <a:off x="4862287" y="3802738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5" name="Right Triangle 14"/>
            <p:cNvSpPr/>
            <p:nvPr/>
          </p:nvSpPr>
          <p:spPr>
            <a:xfrm flipH="1">
              <a:off x="4862285" y="3033479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1422941" y="762000"/>
            <a:ext cx="769059" cy="2307174"/>
            <a:chOff x="7170059" y="725701"/>
            <a:chExt cx="769259" cy="2307775"/>
          </a:xfrm>
          <a:solidFill>
            <a:schemeClr val="accent4">
              <a:lumMod val="75000"/>
            </a:schemeClr>
          </a:solidFill>
        </p:grpSpPr>
        <p:sp>
          <p:nvSpPr>
            <p:cNvPr id="17" name="Rectangle 16"/>
            <p:cNvSpPr/>
            <p:nvPr/>
          </p:nvSpPr>
          <p:spPr>
            <a:xfrm>
              <a:off x="7170061" y="1494961"/>
              <a:ext cx="769257" cy="15385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  <p:sp>
          <p:nvSpPr>
            <p:cNvPr id="18" name="Right Triangle 17"/>
            <p:cNvSpPr/>
            <p:nvPr/>
          </p:nvSpPr>
          <p:spPr>
            <a:xfrm flipH="1">
              <a:off x="7170059" y="725701"/>
              <a:ext cx="769259" cy="76925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847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98439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685800"/>
            <a:ext cx="10699596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structural system is: Building frame system with ordinary reinforced concrete 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shear walls and ordinary frames. 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1903274"/>
            <a:ext cx="6688241" cy="45243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structural members that were designed are:  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1- Columns 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2- Beams 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3- Slabs (One way and two way solid slab)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4- Shear walls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5- Footings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6- Stairs</a:t>
            </a: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39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04800" y="198439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4221" y="685800"/>
            <a:ext cx="2552302" cy="11318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A50021"/>
                </a:solidFill>
              </a:rPr>
              <a:t>Design of Columns</a:t>
            </a:r>
            <a:endParaRPr lang="en-US" u="sng" dirty="0">
              <a:solidFill>
                <a:srgbClr val="A50021"/>
              </a:solidFill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4221" y="1219200"/>
            <a:ext cx="34692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1-Sway </a:t>
            </a:r>
            <a:r>
              <a:rPr lang="en-US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–Non sway Check :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888124"/>
            <a:ext cx="2070379" cy="914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369110" y="1145269"/>
            <a:ext cx="40858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(Equation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(10-10)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ACI318-11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code) </a:t>
            </a:r>
            <a:endParaRPr lang="ar-JO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031013"/>
              </p:ext>
            </p:extLst>
          </p:nvPr>
        </p:nvGraphicFramePr>
        <p:xfrm>
          <a:off x="787398" y="2533710"/>
          <a:ext cx="10628948" cy="1524000"/>
        </p:xfrm>
        <a:graphic>
          <a:graphicData uri="http://schemas.openxmlformats.org/drawingml/2006/table">
            <a:tbl>
              <a:tblPr firstRow="1" firstCol="1" bandRow="1"/>
              <a:tblGrid>
                <a:gridCol w="726694"/>
                <a:gridCol w="1057910"/>
                <a:gridCol w="1088771"/>
                <a:gridCol w="1057910"/>
                <a:gridCol w="594360"/>
                <a:gridCol w="1415098"/>
                <a:gridCol w="1543685"/>
                <a:gridCol w="1173797"/>
                <a:gridCol w="1970723"/>
              </a:tblGrid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story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Pu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Delta (x)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Vu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Lc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Pu*delta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Vu*Lc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Q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comparison 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12045.1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0.000193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4664.05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4.16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2.30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19402.45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0.0001198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Q&lt;0.05 (Non-sway)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12770.55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0.000259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4152.759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3.64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3.31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15116.00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0.0002188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Q&lt;0.05 (Non-sway)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12461.67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0.000281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3136.35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3.64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3.50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11416.30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0.0003067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Q&lt;0.05 (Non-sway)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10928.88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0.00026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1681.673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3.64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2.84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6121.30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0.0004642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Q&lt;0.05 (Non-sway)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2362200" y="2133600"/>
            <a:ext cx="8763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Stability Index Determination from lateral deflection in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X-direction</a:t>
            </a:r>
            <a:endParaRPr lang="ar-JO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22052"/>
              </p:ext>
            </p:extLst>
          </p:nvPr>
        </p:nvGraphicFramePr>
        <p:xfrm>
          <a:off x="829626" y="4998720"/>
          <a:ext cx="10600374" cy="1402080"/>
        </p:xfrm>
        <a:graphic>
          <a:graphicData uri="http://schemas.openxmlformats.org/drawingml/2006/table">
            <a:tbl>
              <a:tblPr firstRow="1" firstCol="1" bandRow="1"/>
              <a:tblGrid>
                <a:gridCol w="726694"/>
                <a:gridCol w="1057910"/>
                <a:gridCol w="1091946"/>
                <a:gridCol w="1057910"/>
                <a:gridCol w="594360"/>
                <a:gridCol w="1289685"/>
                <a:gridCol w="1405573"/>
                <a:gridCol w="1405573"/>
                <a:gridCol w="1970723"/>
              </a:tblGrid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story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Pu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Delta (y)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Vu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Lc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Pu*delta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Vu*Lc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Q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comparison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12045.1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0.000159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4664.05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4.16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1.92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19402.45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9.87E-05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Q&lt;0.05 (Non-sway)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12770.55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0.000209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4152.759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3.64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2.67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15116.00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0.00017657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Q&lt;0.05 (Non-sway)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12461.67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0.000224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3136.35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3.64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2.80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11416.31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0.000244511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Q&lt;0.05 (Non-sway)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10928.88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0.000209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1681.673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3.64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2.28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6121.30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0.000373146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Q&lt;0.05 (Non-sway)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2362200" y="4572000"/>
            <a:ext cx="8763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Stability Index Determination from lateral deflection in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Y-direction</a:t>
            </a:r>
            <a:endParaRPr lang="ar-JO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26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04800" y="198439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4221" y="685800"/>
            <a:ext cx="2552302" cy="11318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A50021"/>
                </a:solidFill>
              </a:rPr>
              <a:t>Design of Columns</a:t>
            </a:r>
            <a:endParaRPr lang="en-US" u="sng" dirty="0">
              <a:solidFill>
                <a:srgbClr val="A50021"/>
              </a:solidFill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4221" y="1219200"/>
            <a:ext cx="29787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2- Slenderness Check </a:t>
            </a:r>
            <a:r>
              <a:rPr lang="en-US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44221" y="1600200"/>
                <a:ext cx="6096000" cy="463864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/>
                <a:r>
                  <a:rPr lang="en-US" u="sng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/>
                </a:r>
                <a:br>
                  <a:rPr lang="en-US" u="sng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u="sng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Sample Calculation: Column (C29)</a:t>
                </a:r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/>
                </a:r>
                <a:b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</a:t>
                </a:r>
                <a:r>
                  <a:rPr lang="en-US" baseline="-2500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u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=1316.5 kN</a:t>
                </a:r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M1= 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75.2 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kN.m</a:t>
                </a:r>
              </a:p>
              <a:p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M2=192.6 kN.m</a:t>
                </a:r>
              </a:p>
              <a:p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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K = 1 (Conservatively) 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𝐾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𝐿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4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16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19.8</a:t>
                </a:r>
              </a:p>
              <a:p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34 – 12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𝑀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𝑀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= 34 – 12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7</m:t>
                        </m:r>
                        <m:r>
                          <a:rPr lang="en-US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5</m:t>
                        </m:r>
                        <m:r>
                          <a:rPr lang="en-US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192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  = 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29.4 </a:t>
                </a:r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𝐾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𝐿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=19.8&lt; 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29.4 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&lt; 40 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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</a:t>
                </a:r>
                <a:r>
                  <a:rPr lang="en-US" b="1" dirty="0" smtClean="0">
                    <a:solidFill>
                      <a:srgbClr val="00B050"/>
                    </a:solidFill>
                  </a:rPr>
                  <a:t>OK)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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Column is consider short.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221" y="1600200"/>
                <a:ext cx="6096000" cy="4638642"/>
              </a:xfrm>
              <a:prstGeom prst="rect">
                <a:avLst/>
              </a:prstGeom>
              <a:blipFill rotWithShape="1">
                <a:blip r:embed="rId2"/>
                <a:stretch>
                  <a:fillRect l="-1600" b="-2105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545490" y="838200"/>
                <a:ext cx="3063659" cy="6296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𝑲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b="1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𝒍𝒖</m:t>
                        </m:r>
                      </m:num>
                      <m:den>
                        <m:r>
                          <a:rPr lang="en-US" b="1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𝒓</m:t>
                        </m:r>
                      </m:den>
                    </m:f>
                    <m:r>
                      <a:rPr lang="en-US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≤ 34 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– 12 *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𝑴</m:t>
                        </m:r>
                        <m:r>
                          <a:rPr lang="en-US" b="1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b="1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𝑴</m:t>
                        </m:r>
                        <m:r>
                          <a:rPr lang="en-US" b="1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≤ 40</a:t>
                </a:r>
                <a:endParaRPr lang="ar-JO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5490" y="838200"/>
                <a:ext cx="3063659" cy="629660"/>
              </a:xfrm>
              <a:prstGeom prst="rect">
                <a:avLst/>
              </a:prstGeom>
              <a:blipFill rotWithShape="1">
                <a:blip r:embed="rId3"/>
                <a:stretch>
                  <a:fillRect r="-1992" b="-8738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6540221" y="914400"/>
            <a:ext cx="39180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(Equation (10-7) in ACI318-11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Code</a:t>
            </a:r>
            <a:endParaRPr lang="ar-JO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761" y="4117295"/>
            <a:ext cx="4514980" cy="25208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451" y="1509768"/>
            <a:ext cx="4407601" cy="2548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90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43"/>
            <a:ext cx="10058399" cy="715961"/>
          </a:xfrm>
        </p:spPr>
        <p:txBody>
          <a:bodyPr>
            <a:normAutofit/>
          </a:bodyPr>
          <a:lstStyle/>
          <a:p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Project Description - Site Plan</a:t>
            </a:r>
            <a:endParaRPr lang="en-US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1017115"/>
            <a:ext cx="10439399" cy="53765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88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04800" y="198439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4221" y="685800"/>
            <a:ext cx="2552302" cy="11318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A50021"/>
                </a:solidFill>
              </a:rPr>
              <a:t>Design of Columns</a:t>
            </a:r>
            <a:endParaRPr lang="en-US" u="sng" dirty="0">
              <a:solidFill>
                <a:srgbClr val="A50021"/>
              </a:solidFill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86262" y="2057400"/>
                <a:ext cx="10943738" cy="5749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Vc</a:t>
                </a: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0.17 * (1+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𝑁𝑢</m:t>
                        </m:r>
                      </m:num>
                      <m:den>
                        <m:r>
                          <a:rPr lang="en-US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14</m:t>
                        </m:r>
                        <m:r>
                          <a:rPr lang="en-US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𝐴𝑔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) </a:t>
                </a:r>
                <a:r>
                  <a:rPr lang="el-GR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λ</a:t>
                </a: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*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𝑓</m:t>
                        </m:r>
                        <m:r>
                          <a:rPr lang="en-US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′</m:t>
                        </m:r>
                        <m:r>
                          <a:rPr lang="en-US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</m:rad>
                  </m:oMath>
                </a14:m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*</a:t>
                </a:r>
                <a:r>
                  <a:rPr lang="en-US" sz="2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bw</a:t>
                </a: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* </a:t>
                </a:r>
                <a:r>
                  <a:rPr lang="en-US" sz="2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d   (Equation </a:t>
                </a: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(11-4</a:t>
                </a:r>
                <a:r>
                  <a:rPr lang="en-US" sz="2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) in ACI318-11 code) </a:t>
                </a:r>
                <a:endParaRPr lang="ar-JO" sz="2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262" y="2057400"/>
                <a:ext cx="10943738" cy="574901"/>
              </a:xfrm>
              <a:prstGeom prst="rect">
                <a:avLst/>
              </a:prstGeom>
              <a:blipFill rotWithShape="1">
                <a:blip r:embed="rId3"/>
                <a:stretch>
                  <a:fillRect l="-613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868053"/>
              </p:ext>
            </p:extLst>
          </p:nvPr>
        </p:nvGraphicFramePr>
        <p:xfrm>
          <a:off x="914781" y="3124200"/>
          <a:ext cx="10210037" cy="1371600"/>
        </p:xfrm>
        <a:graphic>
          <a:graphicData uri="http://schemas.openxmlformats.org/drawingml/2006/table">
            <a:tbl>
              <a:tblPr rtl="1" firstRow="1" firstCol="1" bandRow="1"/>
              <a:tblGrid>
                <a:gridCol w="826135"/>
                <a:gridCol w="826135"/>
                <a:gridCol w="826135"/>
                <a:gridCol w="826135"/>
                <a:gridCol w="826135"/>
                <a:gridCol w="826135"/>
                <a:gridCol w="1173797"/>
                <a:gridCol w="1289685"/>
                <a:gridCol w="922845"/>
                <a:gridCol w="975233"/>
                <a:gridCol w="891667"/>
              </a:tblGrid>
              <a:tr h="19050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Vu/ᴓ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Vu/ᴓ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Vc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d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h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bw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Ag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Nu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Vu(S33)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Vu (S22)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column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35.33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108.00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105.74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430.00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500.00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250.00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125000.00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163500.00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26.50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81.00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50*25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19.33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8.13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207.77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730.00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800.00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300.00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240000.00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183700.00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14.50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6.10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30*80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78.67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109.47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253.09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430.00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500.00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500.00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250000.00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1080100.00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59.00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82.10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50*50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468.00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88.45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472.84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630.00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700.00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700.00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490000.00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1316500.00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351.00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66.34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70*70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040630" y="4724400"/>
                <a:ext cx="6941569" cy="533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Vc</a:t>
                </a: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&gt;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𝑉𝑢</m:t>
                        </m:r>
                      </m:num>
                      <m:den>
                        <m:r>
                          <a:rPr lang="en-US" sz="2000" b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ᴓ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, so minimum shear reinforcement can be used</a:t>
                </a:r>
                <a:endParaRPr lang="ar-JO" sz="2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0630" y="4724400"/>
                <a:ext cx="6941569" cy="533992"/>
              </a:xfrm>
              <a:prstGeom prst="rect">
                <a:avLst/>
              </a:prstGeom>
              <a:blipFill rotWithShape="1">
                <a:blip r:embed="rId4"/>
                <a:stretch>
                  <a:fillRect l="-967" b="-7955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444221" y="1219200"/>
            <a:ext cx="55456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3- </a:t>
            </a:r>
            <a:r>
              <a:rPr lang="en-US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Shear on columns from the seismic load </a:t>
            </a:r>
            <a:endParaRPr lang="ar-JO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06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446377"/>
              </p:ext>
            </p:extLst>
          </p:nvPr>
        </p:nvGraphicFramePr>
        <p:xfrm>
          <a:off x="685800" y="1447800"/>
          <a:ext cx="10286742" cy="5097780"/>
        </p:xfrm>
        <a:graphic>
          <a:graphicData uri="http://schemas.openxmlformats.org/drawingml/2006/table">
            <a:tbl>
              <a:tblPr rtl="1" firstRow="1" firstCol="1" bandRow="1"/>
              <a:tblGrid>
                <a:gridCol w="1723073"/>
                <a:gridCol w="1473835"/>
                <a:gridCol w="853123"/>
                <a:gridCol w="810832"/>
                <a:gridCol w="1178687"/>
                <a:gridCol w="432435"/>
                <a:gridCol w="705485"/>
                <a:gridCol w="701485"/>
                <a:gridCol w="1532440"/>
                <a:gridCol w="875347"/>
              </a:tblGrid>
              <a:tr h="323850"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Ties in the middle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/>
                      </a:r>
                      <a:b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</a:b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of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column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Ties near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/>
                      </a:r>
                      <a:b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</a:br>
                      <a:r>
                        <a:rPr lang="en-US" sz="16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supports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As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As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As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Required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CC2E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ρ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Width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Depth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Columns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Group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CC2E5"/>
                    </a:solidFill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used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of the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(mm²)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C2E5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(mm)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(mm)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Labels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Number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C2E5"/>
                    </a:solidFill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(mm²)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column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 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 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</a:tr>
              <a:tr h="180975">
                <a:tc rowSpan="4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 φ10/ 200 mm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 φ10/ 100 mm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4908.74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16 φ20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4900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1%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700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700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C21,C28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C29,C22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180975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C18,C35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C36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323850">
                <a:tc rowSpan="8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 φ10/ 200 mm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 φ10/ 100 mm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2513.27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8 φ20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2500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1%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500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500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884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C1,C2,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Arial"/>
                        </a:rPr>
                        <a:t> C3,C4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1884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Arial"/>
                        </a:rPr>
                        <a:t>C5,C6</a:t>
                      </a:r>
                      <a:r>
                        <a:rPr kumimoji="0" lang="ar-SA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Arial"/>
                        </a:rPr>
                        <a:t> C7,C10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327660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1884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C11</a:t>
                      </a:r>
                      <a:r>
                        <a:rPr lang="ar-SA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C12,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Arial"/>
                        </a:rPr>
                        <a:t> C13,C14</a:t>
                      </a:r>
                      <a:endParaRPr kumimoji="0" lang="en-US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180975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C15,C17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180975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C19,C20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180975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C30,C31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180975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C32,,C33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C34,C38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180975"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 φ10/ 200 mm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 φ10/ 100 mm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1608.5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8 φ16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1250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1%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500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250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C8,C9,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C16,C23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C25,C26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JO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 φ10/ 200 mm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 φ10/ 100 mm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2513.27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10 φ18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2400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1%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800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300</a:t>
                      </a:r>
                      <a:endParaRPr lang="en-US" sz="24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C24,C27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4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304800" y="198439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221" y="685800"/>
            <a:ext cx="2552302" cy="11318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A50021"/>
                </a:solidFill>
              </a:rPr>
              <a:t>Design of Columns</a:t>
            </a:r>
            <a:endParaRPr lang="en-US" u="sng" dirty="0">
              <a:solidFill>
                <a:srgbClr val="A50021"/>
              </a:solidFill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70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98439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4221" y="685800"/>
            <a:ext cx="2552302" cy="11318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A50021"/>
                </a:solidFill>
              </a:rPr>
              <a:t>Design of Columns</a:t>
            </a:r>
            <a:endParaRPr lang="en-US" u="sng" dirty="0">
              <a:solidFill>
                <a:srgbClr val="A50021"/>
              </a:solidFill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3124" y="1369517"/>
            <a:ext cx="3776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Design (Column C29)</a:t>
            </a:r>
            <a:endParaRPr lang="ar-JO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3097" y="1401048"/>
            <a:ext cx="2085975" cy="4724400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473124" y="2057400"/>
            <a:ext cx="93566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Aparajita" pitchFamily="34" charset="0"/>
              </a:rPr>
              <a:t>Dimensions : Square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parajita" pitchFamily="34" charset="0"/>
              </a:rPr>
              <a:t>(70X70)cm</a:t>
            </a: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parajita" pitchFamily="34" charset="0"/>
              </a:rPr>
              <a:t>L= 4.16m</a:t>
            </a: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parajita" pitchFamily="34" charset="0"/>
              </a:rPr>
              <a:t>Ultimate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Aparajita" pitchFamily="34" charset="0"/>
              </a:rPr>
              <a:t>Axial (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cs typeface="Aparajita" pitchFamily="34" charset="0"/>
              </a:rPr>
              <a:t>P</a:t>
            </a:r>
            <a:r>
              <a:rPr lang="en-US" baseline="-25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Aparajita" pitchFamily="34" charset="0"/>
              </a:rPr>
              <a:t>u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Aparajita" pitchFamily="34" charset="0"/>
              </a:rPr>
              <a:t>)=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1316.5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parajita" pitchFamily="34" charset="0"/>
              </a:rPr>
              <a:t> kN</a:t>
            </a: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parajita" pitchFamily="34" charset="0"/>
              </a:rPr>
              <a:t>Axial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Aparajita" pitchFamily="34" charset="0"/>
              </a:rPr>
              <a:t>Capacity (Ø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cs typeface="Aparajita" pitchFamily="34" charset="0"/>
              </a:rPr>
              <a:t>P</a:t>
            </a:r>
            <a:r>
              <a:rPr lang="en-US" baseline="-25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Aparajita" pitchFamily="34" charset="0"/>
              </a:rPr>
              <a:t>n,max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parajita" pitchFamily="34" charset="0"/>
              </a:rPr>
              <a:t>)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=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Øλ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(0.85 fc` (Ag-As) +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fyAs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= 7073.76 kN </a:t>
            </a:r>
          </a:p>
          <a:p>
            <a:pPr marL="457200" indent="-457200">
              <a:buClr>
                <a:schemeClr val="bg1">
                  <a:lumMod val="50000"/>
                </a:schemeClr>
              </a:buClr>
              <a:buFont typeface="+mj-lt"/>
              <a:buAutoNum type="arabi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Aparajita" pitchFamily="34" charset="0"/>
              </a:rPr>
              <a:t>Reinforcement Ratio = 1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parajita" pitchFamily="34" charset="0"/>
              </a:rPr>
              <a:t>%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cs typeface="Aparajita" pitchFamily="34" charset="0"/>
            </a:endParaRPr>
          </a:p>
          <a:p>
            <a:pPr>
              <a:buClr>
                <a:schemeClr val="bg1">
                  <a:lumMod val="50000"/>
                </a:schemeClr>
              </a:buClr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parajita" pitchFamily="34" charset="0"/>
              </a:rPr>
              <a:t>       A</a:t>
            </a:r>
            <a:r>
              <a:rPr lang="en-US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parajita" pitchFamily="34" charset="0"/>
              </a:rPr>
              <a:t>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parajita" pitchFamily="34" charset="0"/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Aparajita" pitchFamily="34" charset="0"/>
              </a:rPr>
              <a:t>= 4900 mm</a:t>
            </a:r>
            <a:r>
              <a:rPr lang="en-US" baseline="30000" dirty="0">
                <a:solidFill>
                  <a:schemeClr val="tx1">
                    <a:lumMod val="65000"/>
                    <a:lumOff val="35000"/>
                  </a:schemeClr>
                </a:solidFill>
                <a:cs typeface="Aparajita" pitchFamily="34" charset="0"/>
              </a:rPr>
              <a:t>2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Aparajita" pitchFamily="34" charset="0"/>
              </a:rPr>
              <a:t> (16 Ø 20) 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</a:t>
            </a:r>
            <a:endParaRPr lang="ar-JO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61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61241"/>
            <a:ext cx="3733800" cy="5139559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386709"/>
            <a:ext cx="3445714" cy="2888622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04800" y="198439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533400"/>
            <a:ext cx="2552302" cy="11318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A50021"/>
                </a:solidFill>
              </a:rPr>
              <a:t>Design of Columns</a:t>
            </a:r>
            <a:endParaRPr lang="en-US" u="sng" dirty="0">
              <a:solidFill>
                <a:srgbClr val="A50021"/>
              </a:solidFill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1" y="1261241"/>
            <a:ext cx="3352800" cy="5139559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04800" y="1143000"/>
            <a:ext cx="3776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3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Design (Column C29)</a:t>
            </a:r>
            <a:endParaRPr lang="ar-JO" sz="2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00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4800" y="198439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4221" y="685800"/>
            <a:ext cx="2299027" cy="11318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A50021"/>
                </a:solidFill>
              </a:rPr>
              <a:t>Design of Beams</a:t>
            </a:r>
            <a:endParaRPr lang="en-US" u="sng" dirty="0">
              <a:solidFill>
                <a:srgbClr val="A50021"/>
              </a:solidFill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3124" y="1251724"/>
            <a:ext cx="3255378" cy="11406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calculation (B16)</a:t>
            </a:r>
            <a:endParaRPr lang="en-US" u="sng" dirty="0"/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3124" y="2057400"/>
            <a:ext cx="5824030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From ETABS: 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M+= 347.8141 kN.m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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ρ= 0.00332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 = 0.00332*700*640 = 1486.1 mm² (6ᴓ18) 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ETABS As = 1511 mm²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(6ᴓ18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00B050"/>
                </a:solidFill>
              </a:rPr>
              <a:t>OK</a:t>
            </a:r>
            <a:r>
              <a:rPr lang="en-US" dirty="0" smtClean="0"/>
              <a:t>)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098649"/>
            <a:ext cx="2328327" cy="4643118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8977" y="1098649"/>
            <a:ext cx="2162175" cy="4655765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9982200" y="3211562"/>
            <a:ext cx="1143000" cy="52223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2" name="Rectangle 11"/>
          <p:cNvSpPr/>
          <p:nvPr/>
        </p:nvSpPr>
        <p:spPr>
          <a:xfrm>
            <a:off x="8174563" y="2987881"/>
            <a:ext cx="370418" cy="52223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7336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597870"/>
              </p:ext>
            </p:extLst>
          </p:nvPr>
        </p:nvGraphicFramePr>
        <p:xfrm>
          <a:off x="1066800" y="1143000"/>
          <a:ext cx="10035158" cy="5577840"/>
        </p:xfrm>
        <a:graphic>
          <a:graphicData uri="http://schemas.openxmlformats.org/drawingml/2006/table">
            <a:tbl>
              <a:tblPr firstRow="1" firstCol="1" bandRow="1"/>
              <a:tblGrid>
                <a:gridCol w="758190"/>
                <a:gridCol w="1035685"/>
                <a:gridCol w="1069911"/>
                <a:gridCol w="1124141"/>
                <a:gridCol w="1431353"/>
                <a:gridCol w="2327021"/>
                <a:gridCol w="2288857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Beams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Width (mm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Depth (mm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Φ (Top 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steel)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Φ (Bottom Steel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Reinforcement near supports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Reinforcement at the middle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B1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4ϕ12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4ϕ12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B2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500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4ϕ12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4ϕ12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B3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6ϕ16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6ϕ16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B4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500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4ϕ16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4ϕ14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1φ10/15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B5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6ϕ16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6ϕ16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B6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6ϕ16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6ϕ16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B7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4ϕ14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4ϕ14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1φ10/12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B8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500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4ϕ14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4ϕ14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1φ10/15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B9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4ϕ12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4ϕ12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B10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4ϕ12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3ϕ12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1φ10/12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B11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3ϕ16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3ϕ16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B12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6ϕ16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6ϕ16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B13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6ϕ25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6ϕ16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B14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700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700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7ϕ20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6ϕ18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B15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6ϕ16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6ϕ16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B16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700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700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7ϕ22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6ϕ18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B17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3ϕ12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3ϕ12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1φ10/15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B18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700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3ϕ18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4ϕ16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B19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500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4ϕ12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4ϕ16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1φ10/25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TB-1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500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3ϕ18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4ϕ12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1φ10/10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TB-2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500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2ϕ25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4ϕ18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1φ10/7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TB-3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500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3ϕ14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3ϕ14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1φ10/22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304800" y="198439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221" y="620752"/>
            <a:ext cx="2210862" cy="11087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300" b="1" u="sng" dirty="0" smtClean="0">
                <a:solidFill>
                  <a:srgbClr val="A50021"/>
                </a:solidFill>
              </a:rPr>
              <a:t>Design of Beams</a:t>
            </a:r>
            <a:endParaRPr lang="en-US" sz="2300" u="sng" dirty="0">
              <a:solidFill>
                <a:srgbClr val="A50021"/>
              </a:solidFill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03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4800" y="198439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685800"/>
            <a:ext cx="2299027" cy="11318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A50021"/>
                </a:solidFill>
              </a:rPr>
              <a:t>Design of Beams</a:t>
            </a:r>
            <a:endParaRPr lang="en-US" u="sng" dirty="0">
              <a:solidFill>
                <a:srgbClr val="A50021"/>
              </a:solidFill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" y="1251724"/>
            <a:ext cx="1539717" cy="11406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Design Key</a:t>
            </a:r>
            <a:endParaRPr lang="en-US" u="sng" dirty="0"/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1000" y="1822155"/>
            <a:ext cx="1135380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Based on the ACI318-11 code </a:t>
            </a:r>
            <a:r>
              <a:rPr lang="en-US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section </a:t>
            </a:r>
            <a:r>
              <a:rPr lang="en-US" sz="2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(21.2.2), </a:t>
            </a:r>
            <a:r>
              <a:rPr lang="en-US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Beams shall have at  least two  of  the longitudinal bars continuous along </a:t>
            </a:r>
            <a:r>
              <a:rPr lang="en-US" sz="2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both </a:t>
            </a:r>
            <a:r>
              <a:rPr lang="en-US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top </a:t>
            </a:r>
            <a:r>
              <a:rPr lang="en-US" sz="2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bottom </a:t>
            </a:r>
            <a:r>
              <a:rPr lang="en-US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faces. These </a:t>
            </a:r>
            <a:r>
              <a:rPr lang="en-US" sz="2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bars shall </a:t>
            </a:r>
            <a:r>
              <a:rPr lang="en-US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 developed at the </a:t>
            </a:r>
            <a:r>
              <a:rPr lang="en-US" sz="2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face </a:t>
            </a:r>
            <a:r>
              <a:rPr lang="en-US" sz="23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of support</a:t>
            </a:r>
            <a:r>
              <a:rPr lang="en-US" sz="2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4695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98439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4221" y="685800"/>
            <a:ext cx="2299027" cy="11318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A50021"/>
                </a:solidFill>
              </a:rPr>
              <a:t>Design of Beams</a:t>
            </a:r>
            <a:endParaRPr lang="en-US" u="sng" dirty="0">
              <a:solidFill>
                <a:srgbClr val="A50021"/>
              </a:solidFill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251724"/>
            <a:ext cx="7246835" cy="5027893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73124" y="1251724"/>
            <a:ext cx="2590774" cy="11406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Design (B6)</a:t>
            </a:r>
            <a:endParaRPr lang="en-US" u="sng" dirty="0"/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15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98439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4221" y="685800"/>
            <a:ext cx="1983235" cy="11318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A50021"/>
                </a:solidFill>
              </a:rPr>
              <a:t>Design of Slab</a:t>
            </a:r>
            <a:endParaRPr lang="en-US" u="sng" dirty="0">
              <a:solidFill>
                <a:srgbClr val="A50021"/>
              </a:solidFill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08583" y="685800"/>
            <a:ext cx="2977033" cy="11318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Slab check for shear:</a:t>
            </a:r>
            <a:endParaRPr lang="en-US" dirty="0"/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04800" y="5473778"/>
                <a:ext cx="5321393" cy="6222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ᴓ</a:t>
                </a:r>
                <a:r>
                  <a:rPr lang="en-US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Vc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75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*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24</m:t>
                        </m:r>
                      </m:e>
                    </m:rad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* 1000*140 = 85.732 kN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5473778"/>
                <a:ext cx="5321393" cy="622222"/>
              </a:xfrm>
              <a:prstGeom prst="rect">
                <a:avLst/>
              </a:prstGeom>
              <a:blipFill rotWithShape="1">
                <a:blip r:embed="rId2"/>
                <a:stretch>
                  <a:fillRect l="-1718" r="-802" b="-9804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2462829" y="1324241"/>
            <a:ext cx="7806471" cy="4085959"/>
            <a:chOff x="2462829" y="1324241"/>
            <a:chExt cx="7806471" cy="4085959"/>
          </a:xfrm>
        </p:grpSpPr>
        <p:pic>
          <p:nvPicPr>
            <p:cNvPr id="9" name="Picture 8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462829" y="1342634"/>
              <a:ext cx="7806471" cy="4038600"/>
            </a:xfrm>
            <a:prstGeom prst="rect">
              <a:avLst/>
            </a:prstGeom>
            <a:ln w="127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0" name="Picture 9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645658" y="1324241"/>
              <a:ext cx="3623642" cy="4085959"/>
            </a:xfrm>
            <a:prstGeom prst="rect">
              <a:avLst/>
            </a:prstGeom>
            <a:ln w="127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11" name="Rectangle 10"/>
          <p:cNvSpPr/>
          <p:nvPr/>
        </p:nvSpPr>
        <p:spPr>
          <a:xfrm>
            <a:off x="444221" y="6096000"/>
            <a:ext cx="50925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All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shear values are &lt; 85.732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kN (</a:t>
            </a:r>
            <a:r>
              <a:rPr lang="en-US" b="1" dirty="0" smtClean="0">
                <a:solidFill>
                  <a:srgbClr val="00B050"/>
                </a:solidFill>
              </a:rPr>
              <a:t>OK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ar-JO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47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98439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4221" y="685800"/>
            <a:ext cx="723275" cy="11318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A50021"/>
                </a:solidFill>
              </a:rPr>
              <a:t>Slab</a:t>
            </a:r>
            <a:endParaRPr lang="en-US" u="sng" dirty="0">
              <a:solidFill>
                <a:srgbClr val="A50021"/>
              </a:solidFill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89383" y="685800"/>
            <a:ext cx="4695581" cy="11318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(Design For Moments): (X-Direction)</a:t>
            </a:r>
            <a:endParaRPr lang="en-US" dirty="0"/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945" y="1504950"/>
            <a:ext cx="6781800" cy="337185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152400" y="1371600"/>
            <a:ext cx="67056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en-US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Positive Steel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Calibri"/>
              </a:rPr>
              <a:t>∅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/>
              </a:rPr>
              <a:t>12/m</a:t>
            </a:r>
          </a:p>
          <a:p>
            <a:pPr>
              <a:lnSpc>
                <a:spcPct val="150000"/>
              </a:lnSpc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ea typeface="Calibri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Negative Steel: 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M=13.1 kN.m or less (4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∅12/m)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M= 35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kN.m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5∅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14/m)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M= 30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kN.m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(4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∅14/m)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endParaRPr lang="ar-S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5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1" y="274643"/>
            <a:ext cx="10058399" cy="715961"/>
          </a:xfrm>
        </p:spPr>
        <p:txBody>
          <a:bodyPr>
            <a:normAutofit/>
          </a:bodyPr>
          <a:lstStyle/>
          <a:p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Project Description - Blocks</a:t>
            </a:r>
            <a:endParaRPr lang="en-US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43550"/>
            <a:ext cx="10515599" cy="51819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3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98439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4221" y="685800"/>
            <a:ext cx="723275" cy="11318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A50021"/>
                </a:solidFill>
              </a:rPr>
              <a:t>Slab</a:t>
            </a:r>
            <a:endParaRPr lang="en-US" u="sng" dirty="0">
              <a:solidFill>
                <a:srgbClr val="A50021"/>
              </a:solidFill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89383" y="685800"/>
            <a:ext cx="4695581" cy="11318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(Design For Moments): (Y-Direction)</a:t>
            </a:r>
            <a:endParaRPr lang="en-US" dirty="0"/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945" y="1626247"/>
            <a:ext cx="6781800" cy="3129256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152400" y="1371600"/>
            <a:ext cx="6705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en-US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Positive Steel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Calibri"/>
              </a:rPr>
              <a:t>∅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Calibri"/>
              </a:rPr>
              <a:t>12/m</a:t>
            </a:r>
          </a:p>
          <a:p>
            <a:pPr>
              <a:lnSpc>
                <a:spcPct val="150000"/>
              </a:lnSpc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ea typeface="Calibri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Negative Steel: 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M = 22 kN.m or less (4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∅12/m)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 = 24 kN.m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5∅12/m).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endParaRPr lang="ar-S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74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04800" y="198441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4222" y="685800"/>
            <a:ext cx="1510222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A50021"/>
                </a:solidFill>
              </a:rPr>
              <a:t>Shear wall</a:t>
            </a:r>
          </a:p>
          <a:p>
            <a:pPr>
              <a:lnSpc>
                <a:spcPct val="150000"/>
              </a:lnSpc>
            </a:pPr>
            <a:endParaRPr lang="en-US" u="sng" dirty="0">
              <a:solidFill>
                <a:srgbClr val="A50021"/>
              </a:solidFill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57200" y="1371600"/>
                <a:ext cx="7315200" cy="47651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u="sng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Sample Calculation, Shear Wall (W15)</a:t>
                </a:r>
                <a:r>
                  <a:rPr lang="en-US" dirty="0"/>
                  <a:t/>
                </a:r>
                <a:br>
                  <a:rPr lang="en-US" dirty="0"/>
                </a:b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Calibri"/>
                  </a:rPr>
                  <a:t>Dimensions: </a:t>
                </a:r>
                <a:b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Calibri"/>
                  </a:rPr>
                </a:b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Calibri"/>
                  </a:rPr>
                  <a:t>L=5050mm ,Thickness=300mm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</a:t>
                </a:r>
                <a:r>
                  <a:rPr lang="en-US" sz="160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ultimate</a:t>
                </a:r>
                <a:r>
                  <a:rPr lang="en-US" sz="16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3252.7kN ,</a:t>
                </a:r>
                <a:r>
                  <a:rPr lang="en-US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</a:t>
                </a:r>
                <a:r>
                  <a:rPr lang="en-US" sz="160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uy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=99kN.m,</a:t>
                </a:r>
                <a:r>
                  <a:rPr lang="en-US" sz="1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</a:t>
                </a:r>
                <a:r>
                  <a:rPr lang="en-US" sz="16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ux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=1700kN.m</a:t>
                </a:r>
                <a:b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V</a:t>
                </a:r>
                <a:r>
                  <a:rPr lang="en-US" sz="160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ux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=63.9kN ,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V</a:t>
                </a:r>
                <a:r>
                  <a:rPr lang="en-US" sz="160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uy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=918.5kN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u="sng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Check shear in x-direction: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/>
                </a:r>
                <a:b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ᴓ</a:t>
                </a:r>
                <a:r>
                  <a:rPr lang="en-US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Vc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75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*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24</m:t>
                        </m:r>
                      </m:e>
                    </m:rad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* (300-40)*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5050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1000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804 </a:t>
                </a:r>
                <a:r>
                  <a:rPr lang="en-US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kN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&gt; </a:t>
                </a:r>
                <a:r>
                  <a:rPr lang="en-US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Vux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(</a:t>
                </a:r>
                <a:r>
                  <a:rPr lang="en-US" b="1" dirty="0">
                    <a:solidFill>
                      <a:srgbClr val="00B050"/>
                    </a:solidFill>
                  </a:rPr>
                  <a:t>OK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)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Vc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1072*0.8 = 857.8 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kN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371600"/>
                <a:ext cx="7315200" cy="4765151"/>
              </a:xfrm>
              <a:prstGeom prst="rect">
                <a:avLst/>
              </a:prstGeom>
              <a:blipFill rotWithShape="1">
                <a:blip r:embed="rId2"/>
                <a:stretch>
                  <a:fillRect l="-1250" b="-767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488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04800" y="198441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44222" y="685801"/>
                <a:ext cx="11326370" cy="57929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b="1" u="sng" dirty="0" smtClean="0">
                    <a:solidFill>
                      <a:srgbClr val="A50021"/>
                    </a:solidFill>
                  </a:rPr>
                  <a:t>Shear wall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u="sng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Design for shear in y-direction {Horizontal Reinforcement}:</a:t>
                </a:r>
                <a:br>
                  <a:rPr lang="en-US" u="sng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Vs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𝑉𝑢𝑦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ᴓ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- </a:t>
                </a:r>
                <a:r>
                  <a:rPr lang="en-US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Vc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918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4618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75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– 857.8 = 366.82 </a:t>
                </a:r>
                <a:r>
                  <a:rPr lang="en-US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kN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b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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𝐴𝑣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𝑠</m:t>
                        </m:r>
                      </m:den>
                    </m:f>
                    <m:r>
                      <a:rPr lang="en-US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 0.25 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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25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300</m:t>
                        </m:r>
                      </m:den>
                    </m:f>
                    <m:r>
                      <a:rPr lang="en-US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0.00038 &lt; 𝜌𝑡 (minimum steel ratio from ACI318-11 code ) = 0.0025  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/>
                </a:r>
                <a:b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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use 𝜌=0.0025 </a:t>
                </a:r>
                <a:b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As = 0.0025 *300*5050 = 3787.5 mm²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Assume (2ᴓ12)/250 mm 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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𝐴𝑠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𝐴𝑣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3787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226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16.74</a:t>
                </a:r>
                <a:b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(17ᴓ12 in each layer ) (1 ᴓ 12 / 250 mm ) </a:t>
                </a:r>
                <a:endParaRPr lang="en-US" b="1" u="sng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ar-SA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222" y="685801"/>
                <a:ext cx="11326370" cy="5792932"/>
              </a:xfrm>
              <a:prstGeom prst="rect">
                <a:avLst/>
              </a:prstGeom>
              <a:blipFill rotWithShape="1">
                <a:blip r:embed="rId2"/>
                <a:stretch>
                  <a:fillRect l="-86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946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04800" y="198441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44221" y="685801"/>
                <a:ext cx="11138179" cy="53964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b="1" u="sng" dirty="0" smtClean="0">
                    <a:solidFill>
                      <a:srgbClr val="A50021"/>
                    </a:solidFill>
                  </a:rPr>
                  <a:t>Shear wall</a:t>
                </a:r>
                <a:endParaRPr lang="en-US" dirty="0"/>
              </a:p>
              <a:p>
                <a:pPr>
                  <a:lnSpc>
                    <a:spcPct val="150000"/>
                  </a:lnSpc>
                </a:pPr>
                <a:r>
                  <a:rPr lang="en-US" u="sng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Design for moment </a:t>
                </a:r>
                <a:r>
                  <a:rPr lang="en-US" u="sng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Muy</a:t>
                </a:r>
                <a:r>
                  <a:rPr lang="en-US" u="sng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:</a:t>
                </a:r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As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𝑀𝑢𝑦</m:t>
                        </m:r>
                      </m:num>
                      <m:den>
                        <m:r>
                          <a:rPr lang="en-US" b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ᴓ</m:t>
                        </m:r>
                        <m:r>
                          <a:rPr lang="en-US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𝐹𝑦</m:t>
                        </m:r>
                        <m:r>
                          <a:rPr lang="en-US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 (</m:t>
                        </m:r>
                        <m:r>
                          <a:rPr lang="en-US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𝑑</m:t>
                        </m:r>
                        <m:r>
                          <a:rPr lang="en-US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𝑑</m:t>
                            </m:r>
                          </m:e>
                          <m:sup>
                            <m:r>
                              <a:rPr lang="en-US" b="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99</m:t>
                        </m:r>
                        <m:r>
                          <a:rPr lang="en-US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10</m:t>
                        </m:r>
                        <m:r>
                          <a:rPr lang="en-US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^</m:t>
                        </m:r>
                        <m:r>
                          <a:rPr lang="en-US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b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9</m:t>
                        </m:r>
                        <m:r>
                          <a:rPr lang="en-US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420</m:t>
                        </m:r>
                        <m:r>
                          <a:rPr lang="en-US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 (</m:t>
                        </m:r>
                        <m:r>
                          <a:rPr lang="en-US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260</m:t>
                        </m:r>
                        <m:r>
                          <a:rPr lang="en-US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40</m:t>
                        </m:r>
                        <m:r>
                          <a:rPr lang="en-US" b="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1190.5 mm²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u="sng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Design for axial force and moment around X axis {Vertical Reinforcement</a:t>
                </a:r>
                <a:r>
                  <a:rPr lang="en-US" u="sng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}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/>
                </a:r>
                <a:b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Shear wall was modeled in ETABS as a column to get the interaction diagram for the shear wall. The column was assigned to concentrated force (</a:t>
                </a:r>
                <a:r>
                  <a:rPr lang="en-US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Pu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3252.7 </a:t>
                </a:r>
                <a:r>
                  <a:rPr lang="en-US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kN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) and (Mux= 1700 </a:t>
                </a:r>
                <a:r>
                  <a:rPr lang="en-US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kN.m</a:t>
                </a:r>
                <a:r>
                  <a:rPr lang="en-US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)</a:t>
                </a:r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en-US" u="sng" dirty="0" smtClean="0">
                  <a:solidFill>
                    <a:srgbClr val="A50021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ar-SA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221" y="685801"/>
                <a:ext cx="11138179" cy="5396414"/>
              </a:xfrm>
              <a:prstGeom prst="rect">
                <a:avLst/>
              </a:prstGeom>
              <a:blipFill rotWithShape="1">
                <a:blip r:embed="rId2"/>
                <a:stretch>
                  <a:fillRect l="-876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708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04800" y="198441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4221" y="685801"/>
            <a:ext cx="11138179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A50021"/>
                </a:solidFill>
              </a:rPr>
              <a:t>Shear wall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Interaction Diagram Data Representation in EXCEL                          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Interaction Diagram from ETABS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endParaRPr lang="en-US" u="sng" dirty="0" smtClean="0">
              <a:solidFill>
                <a:srgbClr val="A50021"/>
              </a:solidFill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28039" y="1772693"/>
            <a:ext cx="4529761" cy="3276599"/>
            <a:chOff x="444221" y="2362200"/>
            <a:chExt cx="6572250" cy="4033877"/>
          </a:xfrm>
        </p:grpSpPr>
        <p:pic>
          <p:nvPicPr>
            <p:cNvPr id="6" name="Picture 5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221" y="2362200"/>
              <a:ext cx="6572250" cy="40338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5029200" y="464820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6"/>
            <p:cNvSpPr txBox="1"/>
            <p:nvPr/>
          </p:nvSpPr>
          <p:spPr>
            <a:xfrm>
              <a:off x="1709645" y="4427746"/>
              <a:ext cx="3319556" cy="817862"/>
            </a:xfrm>
            <a:prstGeom prst="rect">
              <a:avLst/>
            </a:prstGeom>
            <a:noFill/>
          </p:spPr>
          <p:txBody>
            <a:bodyPr wrap="square" rtlCol="1">
              <a:noAutofit/>
            </a:bodyPr>
            <a:lstStyle/>
            <a:p>
              <a:pPr marL="0" marR="0" algn="r" rtl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kern="1200" dirty="0">
                  <a:solidFill>
                    <a:srgbClr val="FF0000"/>
                  </a:solidFill>
                  <a:effectLst/>
                  <a:latin typeface="Calibri"/>
                  <a:ea typeface="Calibri"/>
                  <a:cs typeface="Arial"/>
                </a:rPr>
                <a:t>(1700, 3252.7)</a:t>
              </a:r>
              <a:endParaRPr lang="en-US" sz="1600" dirty="0">
                <a:solidFill>
                  <a:srgbClr val="000000"/>
                </a:solidFill>
                <a:effectLst/>
                <a:latin typeface="Times New Roman"/>
                <a:ea typeface="Calibri"/>
              </a:endParaRPr>
            </a:p>
          </p:txBody>
        </p:sp>
      </p:grp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041" y="1772693"/>
            <a:ext cx="6206359" cy="327660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701763" y="5074747"/>
                <a:ext cx="10423437" cy="16685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As (from </a:t>
                </a:r>
                <a:r>
                  <a:rPr lang="en-US" sz="2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Pu</a:t>
                </a: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and Mux) = 0.0025 *300*5050 = 3787.5 mm²</a:t>
                </a:r>
                <a:b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Total Vertical Steel = 1190.5+3787.5 = 4978 mm²</a:t>
                </a:r>
                <a:b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For one layer </a:t>
                </a: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</a:t>
                </a: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4978</m:t>
                        </m:r>
                      </m:num>
                      <m:den>
                        <m:r>
                          <a:rPr lang="en-US" sz="20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2489 mm² (17ᴓ14) = (1 ᴓ14 / 250 mm</a:t>
                </a:r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322" y="5074747"/>
                <a:ext cx="7817578" cy="1668534"/>
              </a:xfrm>
              <a:prstGeom prst="rect">
                <a:avLst/>
              </a:prstGeom>
              <a:blipFill rotWithShape="1">
                <a:blip r:embed="rId4"/>
                <a:stretch>
                  <a:fillRect l="-7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887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04800" y="198441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4221" y="685802"/>
            <a:ext cx="1113817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A50021"/>
                </a:solidFill>
              </a:rPr>
              <a:t>Shear wall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Shear walls were assigned as piers in ETABS and they were designed as ordinary shear walls. The following table shows the values of horizontal and vertical reinforcement from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ETABS</a:t>
            </a:r>
          </a:p>
          <a:p>
            <a:pPr>
              <a:lnSpc>
                <a:spcPct val="150000"/>
              </a:lnSpc>
            </a:pPr>
            <a:endParaRPr lang="en-US" sz="2000" u="sng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34047"/>
              </p:ext>
            </p:extLst>
          </p:nvPr>
        </p:nvGraphicFramePr>
        <p:xfrm>
          <a:off x="1371600" y="2438402"/>
          <a:ext cx="9067801" cy="4067175"/>
        </p:xfrm>
        <a:graphic>
          <a:graphicData uri="http://schemas.openxmlformats.org/drawingml/2006/table">
            <a:tbl>
              <a:tblPr rtl="1" firstRow="1" firstCol="1" bandRow="1"/>
              <a:tblGrid>
                <a:gridCol w="670452"/>
                <a:gridCol w="784335"/>
                <a:gridCol w="1441944"/>
                <a:gridCol w="1269835"/>
                <a:gridCol w="1113995"/>
                <a:gridCol w="1172220"/>
                <a:gridCol w="1172220"/>
                <a:gridCol w="750941"/>
                <a:gridCol w="691859"/>
              </a:tblGrid>
              <a:tr h="20002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Shear</a:t>
                      </a:r>
                      <a:b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Wall</a:t>
                      </a:r>
                      <a:b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Group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Spacing between bars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Vertical Bars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Vertical </a:t>
                      </a:r>
                      <a:b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Reinforcement</a:t>
                      </a:r>
                      <a:b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(2 layers)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Spacing between bars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Horizontal </a:t>
                      </a:r>
                      <a:b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Bars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Horizontal </a:t>
                      </a:r>
                      <a:b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(2layers) </a:t>
                      </a:r>
                      <a:b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(mm²/m)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Pier#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Wall</a:t>
                      </a:r>
                      <a:b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 Label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SW1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5655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SW1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3393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W13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SW1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5429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P3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W15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SW1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1810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W10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SW1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5429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W11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A50021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SW2</a:t>
                      </a:r>
                      <a:endParaRPr lang="en-US" sz="1200" dirty="0">
                        <a:solidFill>
                          <a:srgbClr val="A5002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18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3619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W14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SW1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5881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P7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W12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SW1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3845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P8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W7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SW1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2262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W21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SW1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5881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P10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SW1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4072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P11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W17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SW1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4298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P12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W18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SW1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6107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P13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A50021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SW2</a:t>
                      </a:r>
                      <a:endParaRPr lang="en-US" sz="1200" dirty="0">
                        <a:solidFill>
                          <a:srgbClr val="A5002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18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2262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P14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W20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SW1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5429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P15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W1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SW1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4072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P16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W19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SW1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5203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P17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W3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SW1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20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6786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30 cm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Cambria Math"/>
                        </a:rPr>
                        <a:t>∅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12/m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750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P18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W2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630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04800" y="198441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4221" y="685802"/>
            <a:ext cx="11138179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A50021"/>
                </a:solidFill>
              </a:rPr>
              <a:t>Shear wall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2000" u="sng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905000"/>
            <a:ext cx="7315200" cy="388620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892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52400"/>
            <a:ext cx="5562600" cy="6613396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98441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4221" y="685802"/>
            <a:ext cx="11138179" cy="1593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A50021"/>
                </a:solidFill>
              </a:rPr>
              <a:t>Footings</a:t>
            </a:r>
            <a:br>
              <a:rPr lang="en-US" b="1" u="sng" dirty="0" smtClean="0">
                <a:solidFill>
                  <a:srgbClr val="A50021"/>
                </a:solidFill>
              </a:rPr>
            </a:br>
            <a:endParaRPr lang="en-US" sz="2000" u="sng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" y="1219200"/>
            <a:ext cx="2115836" cy="16946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1- Single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2- Combined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3-Wall Footings</a:t>
            </a:r>
            <a:endParaRPr lang="ar-JO" dirty="0"/>
          </a:p>
        </p:txBody>
      </p:sp>
    </p:spTree>
    <p:extLst>
      <p:ext uri="{BB962C8B-B14F-4D97-AF65-F5344CB8AC3E}">
        <p14:creationId xmlns:p14="http://schemas.microsoft.com/office/powerpoint/2010/main" val="210311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98441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4221" y="685802"/>
            <a:ext cx="11138179" cy="1593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A50021"/>
                </a:solidFill>
              </a:rPr>
              <a:t>Footings: Single Footings</a:t>
            </a:r>
            <a:br>
              <a:rPr lang="en-US" b="1" u="sng" dirty="0" smtClean="0">
                <a:solidFill>
                  <a:srgbClr val="A50021"/>
                </a:solidFill>
              </a:rPr>
            </a:br>
            <a:endParaRPr lang="en-US" sz="2000" u="sng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4221" y="1251725"/>
            <a:ext cx="363086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Single footing of column (C12)</a:t>
            </a:r>
            <a:endParaRPr lang="ar-JO" sz="2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0496" y="1695750"/>
            <a:ext cx="745430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 service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 1511 kN</a:t>
            </a:r>
          </a:p>
          <a:p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 ultimate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 1768.90 kN</a:t>
            </a:r>
          </a:p>
          <a:p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 ultimate(including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self-weight) 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= 1768.9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+ 0.1*1768.9 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                                          =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1945.79 kN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2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Area of footing: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57200" y="3480854"/>
                <a:ext cx="7454303" cy="9607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A</a:t>
                </a:r>
                <a:r>
                  <a:rPr lang="en-US" sz="2200" baseline="-25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footing</a:t>
                </a:r>
                <a:r>
                  <a:rPr lang="en-US" sz="2200" baseline="-25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𝑃𝑠𝑒𝑟𝑣𝑖𝑐𝑒</m:t>
                        </m:r>
                      </m:num>
                      <m:den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𝑞𝑎𝑙𝑙</m:t>
                        </m:r>
                      </m:den>
                    </m:f>
                  </m:oMath>
                </a14:m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1511</m:t>
                        </m:r>
                      </m:num>
                      <m:den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350</m:t>
                        </m:r>
                      </m:den>
                    </m:f>
                  </m:oMath>
                </a14:m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 = 4.32 </a:t>
                </a:r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m² (2.2*2.2 m²) </a:t>
                </a:r>
                <a:endParaRPr lang="en-US" sz="22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</a:t>
                </a:r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New </a:t>
                </a:r>
                <a:r>
                  <a:rPr lang="en-US" sz="2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A</a:t>
                </a:r>
                <a:r>
                  <a:rPr lang="en-US" sz="2200" baseline="-250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footing</a:t>
                </a:r>
                <a:r>
                  <a:rPr lang="en-US" sz="2200" baseline="-25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 2.2 * 2.2 = 4.84 m²</a:t>
                </a: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480854"/>
                <a:ext cx="7454303" cy="960712"/>
              </a:xfrm>
              <a:prstGeom prst="rect">
                <a:avLst/>
              </a:prstGeom>
              <a:blipFill rotWithShape="1">
                <a:blip r:embed="rId2"/>
                <a:stretch>
                  <a:fillRect l="-981" b="-11392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520421" y="4572000"/>
                <a:ext cx="5880379" cy="13290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qu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𝑃𝑢</m:t>
                        </m:r>
                      </m:num>
                      <m:den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𝐴</m:t>
                        </m:r>
                      </m:den>
                    </m:f>
                  </m:oMath>
                </a14:m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sz="2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qu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1945</m:t>
                        </m:r>
                        <m:r>
                          <a:rPr lang="en-US" sz="220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220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79</m:t>
                        </m:r>
                      </m:num>
                      <m:den>
                        <m:r>
                          <a:rPr lang="en-US" sz="220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4</m:t>
                        </m:r>
                        <m:r>
                          <a:rPr lang="en-US" sz="220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220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84</m:t>
                        </m:r>
                      </m:den>
                    </m:f>
                  </m:oMath>
                </a14:m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= 402 kN/m² 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L</a:t>
                </a:r>
                <a:r>
                  <a:rPr lang="en-US" sz="2200" baseline="-25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(2.2-0.5)/2 = 0.85 m </a:t>
                </a:r>
                <a:endParaRPr lang="ar-JO" sz="22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421" y="4572000"/>
                <a:ext cx="5880379" cy="1329018"/>
              </a:xfrm>
              <a:prstGeom prst="rect">
                <a:avLst/>
              </a:prstGeom>
              <a:blipFill rotWithShape="1">
                <a:blip r:embed="rId3"/>
                <a:stretch>
                  <a:fillRect l="-1244" b="-4128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/>
          <p:cNvGrpSpPr/>
          <p:nvPr/>
        </p:nvGrpSpPr>
        <p:grpSpPr>
          <a:xfrm>
            <a:off x="8087726" y="1695750"/>
            <a:ext cx="3661093" cy="3200400"/>
            <a:chOff x="8087726" y="1695750"/>
            <a:chExt cx="3661093" cy="3200400"/>
          </a:xfrm>
        </p:grpSpPr>
        <p:pic>
          <p:nvPicPr>
            <p:cNvPr id="15" name="Picture 14"/>
            <p:cNvPicPr/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7726" y="1695750"/>
              <a:ext cx="3661093" cy="3200400"/>
            </a:xfrm>
            <a:prstGeom prst="rect">
              <a:avLst/>
            </a:prstGeom>
            <a:ln w="12700" cap="sq">
              <a:solidFill>
                <a:srgbClr val="000000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</p:spPr>
        </p:pic>
        <p:cxnSp>
          <p:nvCxnSpPr>
            <p:cNvPr id="16" name="Straight Arrow Connector 15"/>
            <p:cNvCxnSpPr/>
            <p:nvPr/>
          </p:nvCxnSpPr>
          <p:spPr>
            <a:xfrm flipH="1">
              <a:off x="8763000" y="3657600"/>
              <a:ext cx="83820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8991600" y="3581400"/>
              <a:ext cx="7620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L1</a:t>
              </a:r>
              <a:endParaRPr lang="ar-JO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968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98441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4221" y="685802"/>
            <a:ext cx="11138179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A50021"/>
                </a:solidFill>
              </a:rPr>
              <a:t>Footings: Single Footings</a:t>
            </a:r>
            <a:br>
              <a:rPr lang="en-US" b="1" u="sng" dirty="0" smtClean="0">
                <a:solidFill>
                  <a:srgbClr val="A50021"/>
                </a:solidFill>
              </a:rPr>
            </a:br>
            <a:endParaRPr lang="en-US" sz="2000" u="sng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4221" y="1251725"/>
            <a:ext cx="363086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Single footing of column (C12)</a:t>
            </a:r>
            <a:endParaRPr lang="ar-JO" sz="2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8087726" y="1695750"/>
            <a:ext cx="3661093" cy="3200400"/>
            <a:chOff x="8087726" y="1695750"/>
            <a:chExt cx="3661093" cy="3200400"/>
          </a:xfrm>
        </p:grpSpPr>
        <p:pic>
          <p:nvPicPr>
            <p:cNvPr id="7" name="Picture 6"/>
            <p:cNvPicPr/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7726" y="1695750"/>
              <a:ext cx="3661093" cy="3200400"/>
            </a:xfrm>
            <a:prstGeom prst="rect">
              <a:avLst/>
            </a:prstGeom>
            <a:ln w="12700" cap="sq">
              <a:solidFill>
                <a:srgbClr val="000000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</p:spPr>
        </p:pic>
        <p:cxnSp>
          <p:nvCxnSpPr>
            <p:cNvPr id="10" name="Straight Arrow Connector 9"/>
            <p:cNvCxnSpPr/>
            <p:nvPr/>
          </p:nvCxnSpPr>
          <p:spPr>
            <a:xfrm flipH="1">
              <a:off x="8763000" y="3657600"/>
              <a:ext cx="83820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8991600" y="3581400"/>
              <a:ext cx="7620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L1</a:t>
              </a:r>
              <a:endParaRPr lang="ar-JO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444221" y="1676400"/>
            <a:ext cx="289425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sz="22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Thickness </a:t>
            </a:r>
            <a:r>
              <a:rPr lang="en-US" sz="22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footing: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438966" y="2057400"/>
                <a:ext cx="6096000" cy="125515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Wide beam shear:</a:t>
                </a:r>
              </a:p>
              <a:p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ᴓ</a:t>
                </a:r>
                <a:r>
                  <a:rPr lang="en-US" sz="2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Vc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75</m:t>
                        </m:r>
                      </m:num>
                      <m:den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*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24</m:t>
                        </m:r>
                      </m:e>
                    </m:rad>
                  </m:oMath>
                </a14:m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* </a:t>
                </a:r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1000*d  (1)</a:t>
                </a:r>
                <a:b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Vu = </a:t>
                </a:r>
                <a:r>
                  <a:rPr lang="en-US" sz="2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qu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* (L</a:t>
                </a:r>
                <a:r>
                  <a:rPr lang="en-US" sz="2200" baseline="-25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-d</a:t>
                </a:r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)                     (2)</a:t>
                </a:r>
                <a:endParaRPr lang="ar-JO" sz="22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966" y="2057400"/>
                <a:ext cx="6096000" cy="1255152"/>
              </a:xfrm>
              <a:prstGeom prst="rect">
                <a:avLst/>
              </a:prstGeom>
              <a:blipFill rotWithShape="1">
                <a:blip r:embed="rId4"/>
                <a:stretch>
                  <a:fillRect l="-1200" t="-2927" b="-8780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4075087" y="2684976"/>
            <a:ext cx="401263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u="sng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 </a:t>
            </a:r>
            <a:r>
              <a:rPr lang="en-US" sz="22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From </a:t>
            </a:r>
            <a:r>
              <a:rPr lang="en-US" sz="22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(2) and (30), d= 0.85 </a:t>
            </a:r>
            <a:r>
              <a:rPr lang="en-US" sz="22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 </a:t>
            </a:r>
            <a:endParaRPr lang="en-US" sz="2200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189504" y="4038600"/>
                <a:ext cx="11164296" cy="19416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Vu,p = </a:t>
                </a:r>
                <a:r>
                  <a:rPr lang="en-US" sz="220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Pu</a:t>
                </a:r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- </a:t>
                </a:r>
                <a:r>
                  <a:rPr lang="en-US" sz="220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qu</a:t>
                </a:r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*A1 = 1214.51 kN</a:t>
                </a:r>
                <a:b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ar-JO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ᴓ</a:t>
                </a:r>
                <a:r>
                  <a:rPr lang="en-US" sz="2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Vc,p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≤ </a:t>
                </a:r>
                <a:r>
                  <a:rPr lang="ar-JO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ᴓ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(0.17) * (1+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20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β</m:t>
                        </m:r>
                      </m:den>
                    </m:f>
                  </m:oMath>
                </a14:m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) *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𝑓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′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</m:rad>
                  </m:oMath>
                </a14:m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* b0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1000</m:t>
                        </m:r>
                      </m:den>
                    </m:f>
                  </m:oMath>
                </a14:m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   = 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8579.71 kN</a:t>
                </a:r>
              </a:p>
              <a:p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          ≤ </a:t>
                </a:r>
                <a:r>
                  <a:rPr lang="ar-JO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ᴓ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(0.83) *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20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α</m:t>
                        </m:r>
                        <m:r>
                          <m:rPr>
                            <m:sty m:val="p"/>
                          </m:rPr>
                          <a:rPr lang="en-US" sz="220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s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𝑏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</m:den>
                    </m:f>
                  </m:oMath>
                </a14:m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) *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𝑓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′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</m:rad>
                  </m:oMath>
                </a14:m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* b0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1000</m:t>
                        </m:r>
                      </m:den>
                    </m:f>
                  </m:oMath>
                </a14:m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   =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87865.98 kN</a:t>
                </a:r>
              </a:p>
              <a:p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          ≤ </a:t>
                </a:r>
                <a:r>
                  <a:rPr lang="ar-JO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ᴓ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(0.33) *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𝑓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′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𝑐</m:t>
                        </m:r>
                      </m:e>
                    </m:rad>
                  </m:oMath>
                </a14:m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* b0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𝑑</m:t>
                        </m:r>
                      </m:num>
                      <m:den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1000</m:t>
                        </m:r>
                      </m:den>
                    </m:f>
                  </m:oMath>
                </a14:m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                    </a:t>
                </a:r>
                <a:r>
                  <a:rPr lang="en-US" sz="2200" b="1" u="sng" dirty="0" smtClean="0">
                    <a:solidFill>
                      <a:srgbClr val="A50021"/>
                    </a:solidFill>
                  </a:rPr>
                  <a:t>= </a:t>
                </a:r>
                <a:r>
                  <a:rPr lang="en-US" sz="2200" b="1" u="sng" dirty="0">
                    <a:solidFill>
                      <a:srgbClr val="A50021"/>
                    </a:solidFill>
                  </a:rPr>
                  <a:t>5551.58 </a:t>
                </a:r>
                <a:r>
                  <a:rPr lang="en-US" sz="2200" b="1" u="sng" dirty="0" smtClean="0">
                    <a:solidFill>
                      <a:srgbClr val="A50021"/>
                    </a:solidFill>
                  </a:rPr>
                  <a:t>kN  </a:t>
                </a:r>
                <a:r>
                  <a:rPr lang="en-US" sz="2200" b="1" dirty="0" smtClean="0">
                    <a:solidFill>
                      <a:srgbClr val="A50021"/>
                    </a:solidFill>
                  </a:rPr>
                  <a:t>&gt; </a:t>
                </a:r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Vu,p = 1214.51 kN </a:t>
                </a:r>
                <a:r>
                  <a:rPr lang="en-US" sz="2200" b="1" dirty="0" smtClean="0">
                    <a:solidFill>
                      <a:srgbClr val="00B050"/>
                    </a:solidFill>
                  </a:rPr>
                  <a:t>(OK)</a:t>
                </a:r>
                <a:endParaRPr lang="en-US" sz="22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504" y="4038600"/>
                <a:ext cx="11164296" cy="1941685"/>
              </a:xfrm>
              <a:prstGeom prst="rect">
                <a:avLst/>
              </a:prstGeom>
              <a:blipFill rotWithShape="1">
                <a:blip r:embed="rId5"/>
                <a:stretch>
                  <a:fillRect l="-655" t="-1887" b="-1572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/>
          <p:cNvSpPr/>
          <p:nvPr/>
        </p:nvSpPr>
        <p:spPr>
          <a:xfrm>
            <a:off x="381000" y="3531513"/>
            <a:ext cx="31662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sz="22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Punching Shear Check:</a:t>
            </a:r>
            <a:endParaRPr lang="en-US" sz="2200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04800" y="5980285"/>
            <a:ext cx="623016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 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 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1m</a:t>
            </a:r>
            <a:endParaRPr lang="ar-JO" sz="2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4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097533"/>
            <a:ext cx="4464998" cy="5501133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1" y="274643"/>
            <a:ext cx="10058399" cy="715961"/>
          </a:xfrm>
        </p:spPr>
        <p:txBody>
          <a:bodyPr>
            <a:normAutofit/>
          </a:bodyPr>
          <a:lstStyle/>
          <a:p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Block(2) Plan View </a:t>
            </a:r>
            <a:endParaRPr lang="en-US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37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198441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4221" y="685802"/>
            <a:ext cx="11138179" cy="1593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A50021"/>
                </a:solidFill>
              </a:rPr>
              <a:t>Footings: Single Footings</a:t>
            </a:r>
            <a:br>
              <a:rPr lang="en-US" b="1" u="sng" dirty="0" smtClean="0">
                <a:solidFill>
                  <a:srgbClr val="A50021"/>
                </a:solidFill>
              </a:rPr>
            </a:br>
            <a:endParaRPr lang="en-US" sz="2000" u="sng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1267114"/>
            <a:ext cx="27279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sz="2200" u="sng" dirty="0">
                <a:solidFill>
                  <a:schemeClr val="tx1">
                    <a:lumMod val="65000"/>
                    <a:lumOff val="35000"/>
                  </a:schemeClr>
                </a:solidFill>
                <a:ea typeface="Calibri"/>
              </a:rPr>
              <a:t>Design for Flexure </a:t>
            </a:r>
            <a:r>
              <a:rPr lang="en-US" sz="22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endParaRPr lang="en-US" sz="2200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81006" y="1698001"/>
                <a:ext cx="10872794" cy="23916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Mu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𝑞𝑢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𝐿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²</m:t>
                        </m:r>
                      </m:num>
                      <m:den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= 145.23 </a:t>
                </a:r>
                <a:r>
                  <a:rPr lang="en-US" sz="2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kN.m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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 ρ= </a:t>
                </a:r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0.000535 &lt; </a:t>
                </a:r>
                <a:r>
                  <a:rPr lang="en-US" sz="220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ρmax</a:t>
                </a:r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0.0155 (</a:t>
                </a:r>
                <a:r>
                  <a:rPr lang="en-US" sz="2200" b="1" dirty="0">
                    <a:solidFill>
                      <a:srgbClr val="00B050"/>
                    </a:solidFill>
                  </a:rPr>
                  <a:t>OK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)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As = </a:t>
                </a:r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454.75 mm² &lt; As(min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) </a:t>
                </a:r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 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1800 </a:t>
                </a:r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mm²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/>
                </a:r>
                <a:b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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Use As min = 1800 mm² { 1ᴓ16 / 100 mm } </a:t>
                </a:r>
                <a:b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</a:t>
                </a:r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Shrinkage steel </a:t>
                </a:r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{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1ᴓ16 / 100 mm }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006" y="1698001"/>
                <a:ext cx="10872794" cy="2391617"/>
              </a:xfrm>
              <a:prstGeom prst="rect">
                <a:avLst/>
              </a:prstGeom>
              <a:blipFill rotWithShape="1">
                <a:blip r:embed="rId2"/>
                <a:stretch>
                  <a:fillRect l="-729" b="-2041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396209" y="4293513"/>
            <a:ext cx="40721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sz="22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Checking development length </a:t>
            </a:r>
            <a:r>
              <a:rPr lang="en-US" sz="22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endParaRPr lang="en-US" sz="2200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59979" y="4724400"/>
                <a:ext cx="6096000" cy="167501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sz="2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Ldt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48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𝑓𝑦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sz="2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/>
                          </a:rPr>
                          <m:t>𝑑𝑏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2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2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𝑓</m:t>
                            </m:r>
                            <m:r>
                              <a:rPr lang="en-US" sz="22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′</m:t>
                            </m:r>
                            <m:r>
                              <a:rPr lang="en-US" sz="2200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/>
                              </a:rPr>
                              <m:t>𝑐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= 658 mm &gt; 300 mm (</a:t>
                </a:r>
                <a:r>
                  <a:rPr lang="en-US" sz="2200" b="1" dirty="0">
                    <a:solidFill>
                      <a:srgbClr val="00B050"/>
                    </a:solidFill>
                  </a:rPr>
                  <a:t>OK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)</a:t>
                </a:r>
              </a:p>
              <a:p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L</a:t>
                </a:r>
                <a:r>
                  <a:rPr lang="en-US" sz="2200" baseline="-25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1 </a:t>
                </a: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= 0.85 </a:t>
                </a:r>
              </a:p>
              <a:p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/>
                </a:r>
                <a:b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</a:br>
                <a:r>
                  <a:rPr lang="en-US" sz="2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L = 0.85 – 0.05 = 0.8 m &gt; 0.658</a:t>
                </a:r>
                <a:endParaRPr lang="ar-JO" sz="22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979" y="4724400"/>
                <a:ext cx="6096000" cy="1675010"/>
              </a:xfrm>
              <a:prstGeom prst="rect">
                <a:avLst/>
              </a:prstGeom>
              <a:blipFill rotWithShape="1">
                <a:blip r:embed="rId3"/>
                <a:stretch>
                  <a:fillRect l="-1200" b="-6182"/>
                </a:stretch>
              </a:blipFill>
            </p:spPr>
            <p:txBody>
              <a:bodyPr/>
              <a:lstStyle/>
              <a:p>
                <a:r>
                  <a:rPr lang="ar-J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586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17485" y="1600200"/>
            <a:ext cx="5964915" cy="4151258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600200"/>
            <a:ext cx="4547054" cy="4151258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04800" y="198441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221" y="685802"/>
            <a:ext cx="11138179" cy="1593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A50021"/>
                </a:solidFill>
              </a:rPr>
              <a:t>Footings: Single Footings</a:t>
            </a:r>
            <a:br>
              <a:rPr lang="en-US" b="1" u="sng" dirty="0" smtClean="0">
                <a:solidFill>
                  <a:srgbClr val="A50021"/>
                </a:solidFill>
              </a:rPr>
            </a:br>
            <a:endParaRPr lang="en-US" sz="2000" u="sng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37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04800" y="198441"/>
            <a:ext cx="11430000" cy="715961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1218845" rtl="0" eaLnBrk="1" latinLnBrk="0" hangingPunct="1">
              <a:spcBef>
                <a:spcPct val="0"/>
              </a:spcBef>
              <a:buNone/>
              <a:defRPr sz="3732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Design for Gravity and Lateral Loads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4221" y="685800"/>
            <a:ext cx="11138179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A50021"/>
                </a:solidFill>
              </a:rPr>
              <a:t>Stairs: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Practical reinforcement for the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stairs was used: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2000" u="sng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905000"/>
            <a:ext cx="9220200" cy="464820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1269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90800" y="2592050"/>
            <a:ext cx="9906000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8800" b="1" dirty="0" smtClean="0"/>
              <a:t>THANK YOU </a:t>
            </a:r>
            <a:r>
              <a:rPr lang="en-US" sz="8800" b="1" dirty="0" smtClean="0">
                <a:sym typeface="Wingdings" pitchFamily="2" charset="2"/>
              </a:rPr>
              <a:t> </a:t>
            </a:r>
            <a:endParaRPr lang="ar-JO" sz="8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09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7_Office Theme">
  <a:themeElements>
    <a:clrScheme name="ThemeBMC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8_Office Theme">
  <a:themeElements>
    <a:clrScheme name="ThemeBMC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18288</TotalTime>
  <Words>3613</Words>
  <Application>Microsoft Office PowerPoint</Application>
  <PresentationFormat>Custom</PresentationFormat>
  <Paragraphs>1404</Paragraphs>
  <Slides>93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93</vt:i4>
      </vt:variant>
    </vt:vector>
  </HeadingPairs>
  <TitlesOfParts>
    <vt:vector size="95" baseType="lpstr">
      <vt:lpstr>7_Office Theme</vt:lpstr>
      <vt:lpstr>8_Office Theme</vt:lpstr>
      <vt:lpstr>PowerPoint Presentation</vt:lpstr>
      <vt:lpstr>3D Architectural Model Of The Project</vt:lpstr>
      <vt:lpstr>3D Architectural Model Of The Project</vt:lpstr>
      <vt:lpstr>Outline</vt:lpstr>
      <vt:lpstr>Introduction </vt:lpstr>
      <vt:lpstr>● Project Description</vt:lpstr>
      <vt:lpstr>● Project Description - Site Plan</vt:lpstr>
      <vt:lpstr>● Project Description - Blocks</vt:lpstr>
      <vt:lpstr>● Block(2) Plan View </vt:lpstr>
      <vt:lpstr>● Floors Heights</vt:lpstr>
      <vt:lpstr>Materials </vt:lpstr>
      <vt:lpstr>● Materials of Structural Elements:</vt:lpstr>
      <vt:lpstr>● Materials of Non-Structural Elements:</vt:lpstr>
      <vt:lpstr>Codes and Specifications </vt:lpstr>
      <vt:lpstr>● The following codes and specifications were used:</vt:lpstr>
      <vt:lpstr>Loads </vt:lpstr>
      <vt:lpstr>● Expected Loads on Structure:</vt:lpstr>
      <vt:lpstr>● Expected Loads on Structure:</vt:lpstr>
      <vt:lpstr>● Expected Loads on Structure:</vt:lpstr>
      <vt:lpstr>Load Combinations </vt:lpstr>
      <vt:lpstr>● Load Combinations:</vt:lpstr>
      <vt:lpstr>● 3D Analysis and Design was conducted using ETABS v16.3</vt:lpstr>
      <vt:lpstr>Preliminary Dimensions of the Structural Member of  of Block(2)</vt:lpstr>
      <vt:lpstr>● Block(2) Plan View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3D Checks  of Block(2)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Seismic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Gravity and Seismic 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SlideModel</Manager>
  <Company>SlideModel</Company>
  <LinksUpToDate>false</LinksUpToDate>
  <SharedDoc>false</SharedDoc>
  <HyperlinkBase>http://slidemodel.com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SlideModel Free PowerPoint Templates</dc:title>
  <dc:subject>Template</dc:subject>
  <dc:creator>SlideModel</dc:creator>
  <cp:keywords>PowerPoint, Free PowerPoint Templates, SlideModel, Presentations, Designs, Clipart</cp:keywords>
  <dc:description>Download This FREE PowerPoint Templates at http://slidemodel.com</dc:description>
  <cp:lastModifiedBy>dell</cp:lastModifiedBy>
  <cp:revision>443</cp:revision>
  <dcterms:created xsi:type="dcterms:W3CDTF">2013-09-12T13:05:01Z</dcterms:created>
  <dcterms:modified xsi:type="dcterms:W3CDTF">2017-05-25T10:25:04Z</dcterms:modified>
  <cp:category>Presentations, Business Presentations, Free PowerPoint Templates</cp:category>
  <cp:contentStatus>Template</cp:contentStatus>
</cp:coreProperties>
</file>