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65" r:id="rId2"/>
    <p:sldId id="257" r:id="rId3"/>
    <p:sldId id="258" r:id="rId4"/>
    <p:sldId id="259" r:id="rId5"/>
    <p:sldId id="260" r:id="rId6"/>
    <p:sldId id="261" r:id="rId7"/>
    <p:sldId id="262" r:id="rId8"/>
    <p:sldId id="263" r:id="rId9"/>
    <p:sldId id="267" r:id="rId10"/>
    <p:sldId id="268" r:id="rId11"/>
    <p:sldId id="269" r:id="rId12"/>
    <p:sldId id="270" r:id="rId13"/>
    <p:sldId id="271" r:id="rId14"/>
    <p:sldId id="274" r:id="rId15"/>
    <p:sldId id="272" r:id="rId16"/>
    <p:sldId id="277" r:id="rId17"/>
    <p:sldId id="273" r:id="rId18"/>
    <p:sldId id="276" r:id="rId19"/>
    <p:sldId id="278" r:id="rId20"/>
    <p:sldId id="279" r:id="rId21"/>
    <p:sldId id="280" r:id="rId22"/>
    <p:sldId id="281" r:id="rId23"/>
    <p:sldId id="28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420F24-9708-46ED-99BC-970F22D96B7D}"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JO"/>
        </a:p>
      </dgm:t>
    </dgm:pt>
    <dgm:pt modelId="{07D1C315-6051-440F-8ACE-E2303CBA280E}">
      <dgm:prSet phldrT="[نص]" custT="1"/>
      <dgm:spPr/>
      <dgm:t>
        <a:bodyPr/>
        <a:lstStyle/>
        <a:p>
          <a:pPr rtl="1"/>
          <a:r>
            <a:rPr lang="en-US" sz="2400" dirty="0" smtClean="0">
              <a:latin typeface="Times New Roman" pitchFamily="18" charset="0"/>
              <a:cs typeface="Times New Roman" pitchFamily="18" charset="0"/>
            </a:rPr>
            <a:t>Research framework</a:t>
          </a:r>
          <a:endParaRPr lang="ar-JO" sz="2400" dirty="0" smtClean="0">
            <a:latin typeface="Times New Roman" pitchFamily="18" charset="0"/>
            <a:cs typeface="Times New Roman" pitchFamily="18" charset="0"/>
          </a:endParaRPr>
        </a:p>
      </dgm:t>
    </dgm:pt>
    <dgm:pt modelId="{3737C7BF-AF68-4E4E-9C85-F07125BE68E8}" type="parTrans" cxnId="{1549A93F-1B83-4060-9870-16A9F55CA257}">
      <dgm:prSet/>
      <dgm:spPr/>
      <dgm:t>
        <a:bodyPr/>
        <a:lstStyle/>
        <a:p>
          <a:pPr rtl="1"/>
          <a:endParaRPr lang="ar-JO"/>
        </a:p>
      </dgm:t>
    </dgm:pt>
    <dgm:pt modelId="{FB643753-C5BD-4F43-9372-576B50112B8D}" type="sibTrans" cxnId="{1549A93F-1B83-4060-9870-16A9F55CA257}">
      <dgm:prSet/>
      <dgm:spPr/>
      <dgm:t>
        <a:bodyPr/>
        <a:lstStyle/>
        <a:p>
          <a:pPr rtl="1"/>
          <a:endParaRPr lang="ar-JO"/>
        </a:p>
      </dgm:t>
    </dgm:pt>
    <dgm:pt modelId="{0029B4F8-F95C-4A8A-B777-6E5EDE0C2F1D}">
      <dgm:prSet phldrT="[نص]" custT="1"/>
      <dgm:spPr/>
      <dgm:t>
        <a:bodyPr/>
        <a:lstStyle/>
        <a:p>
          <a:pPr rtl="1"/>
          <a:r>
            <a:rPr lang="en-US" sz="2400" dirty="0" smtClean="0"/>
            <a:t>Sample size</a:t>
          </a:r>
          <a:endParaRPr lang="ar-JO" sz="2400" dirty="0"/>
        </a:p>
      </dgm:t>
    </dgm:pt>
    <dgm:pt modelId="{FF0B5724-6E63-4669-B39D-649CA3679009}" type="parTrans" cxnId="{95C3C969-DDCC-4FA3-8E74-E95D8AE558D5}">
      <dgm:prSet/>
      <dgm:spPr/>
      <dgm:t>
        <a:bodyPr/>
        <a:lstStyle/>
        <a:p>
          <a:pPr rtl="1"/>
          <a:endParaRPr lang="ar-JO"/>
        </a:p>
      </dgm:t>
    </dgm:pt>
    <dgm:pt modelId="{546403A0-24EB-405F-9CB6-8B97C20236C2}" type="sibTrans" cxnId="{95C3C969-DDCC-4FA3-8E74-E95D8AE558D5}">
      <dgm:prSet/>
      <dgm:spPr/>
      <dgm:t>
        <a:bodyPr/>
        <a:lstStyle/>
        <a:p>
          <a:pPr rtl="1"/>
          <a:endParaRPr lang="ar-JO"/>
        </a:p>
      </dgm:t>
    </dgm:pt>
    <dgm:pt modelId="{59EE873D-9C83-4300-9FB9-2402BC11CF90}">
      <dgm:prSet custT="1"/>
      <dgm:spPr/>
      <dgm:t>
        <a:bodyPr/>
        <a:lstStyle/>
        <a:p>
          <a:pPr rtl="1"/>
          <a:r>
            <a:rPr lang="en-US" sz="2400" dirty="0" smtClean="0">
              <a:latin typeface="Times New Roman" pitchFamily="18" charset="0"/>
              <a:cs typeface="Times New Roman" pitchFamily="18" charset="0"/>
            </a:rPr>
            <a:t>Research approach</a:t>
          </a:r>
          <a:endParaRPr lang="ar-SA" sz="2400" dirty="0" smtClean="0">
            <a:latin typeface="Times New Roman" pitchFamily="18" charset="0"/>
            <a:cs typeface="Times New Roman" pitchFamily="18" charset="0"/>
          </a:endParaRPr>
        </a:p>
      </dgm:t>
    </dgm:pt>
    <dgm:pt modelId="{99CD023A-21BC-4218-855E-6064D55FA570}" type="parTrans" cxnId="{6FCBD945-2381-4A94-8736-9D0BFC387362}">
      <dgm:prSet/>
      <dgm:spPr/>
      <dgm:t>
        <a:bodyPr/>
        <a:lstStyle/>
        <a:p>
          <a:pPr rtl="1"/>
          <a:endParaRPr lang="ar-SA"/>
        </a:p>
      </dgm:t>
    </dgm:pt>
    <dgm:pt modelId="{027409ED-FBD8-42AF-83D5-C1445ECD4E70}" type="sibTrans" cxnId="{6FCBD945-2381-4A94-8736-9D0BFC387362}">
      <dgm:prSet/>
      <dgm:spPr/>
      <dgm:t>
        <a:bodyPr/>
        <a:lstStyle/>
        <a:p>
          <a:pPr rtl="1"/>
          <a:endParaRPr lang="ar-SA"/>
        </a:p>
      </dgm:t>
    </dgm:pt>
    <dgm:pt modelId="{7E32E229-87BB-4428-8D61-72B70581270A}">
      <dgm:prSet custT="1"/>
      <dgm:spPr/>
      <dgm:t>
        <a:bodyPr/>
        <a:lstStyle/>
        <a:p>
          <a:pPr rtl="1"/>
          <a:r>
            <a:rPr lang="en-US" sz="2400" dirty="0" smtClean="0">
              <a:latin typeface="Times New Roman" pitchFamily="18" charset="0"/>
              <a:cs typeface="Times New Roman" pitchFamily="18" charset="0"/>
            </a:rPr>
            <a:t>Data Collecting</a:t>
          </a:r>
          <a:endParaRPr lang="ar-SA" sz="2400" dirty="0" smtClean="0">
            <a:latin typeface="Times New Roman" pitchFamily="18" charset="0"/>
            <a:cs typeface="Times New Roman" pitchFamily="18" charset="0"/>
          </a:endParaRPr>
        </a:p>
      </dgm:t>
    </dgm:pt>
    <dgm:pt modelId="{349E599B-7BDF-45A5-A276-CB9690650F99}" type="parTrans" cxnId="{F238FBC7-0848-4E12-92F6-77E622492515}">
      <dgm:prSet/>
      <dgm:spPr/>
      <dgm:t>
        <a:bodyPr/>
        <a:lstStyle/>
        <a:p>
          <a:pPr rtl="1"/>
          <a:endParaRPr lang="ar-SA"/>
        </a:p>
      </dgm:t>
    </dgm:pt>
    <dgm:pt modelId="{747E354D-6443-41C9-A1F1-3D302332BB52}" type="sibTrans" cxnId="{F238FBC7-0848-4E12-92F6-77E622492515}">
      <dgm:prSet/>
      <dgm:spPr/>
      <dgm:t>
        <a:bodyPr/>
        <a:lstStyle/>
        <a:p>
          <a:pPr rtl="1"/>
          <a:endParaRPr lang="ar-SA"/>
        </a:p>
      </dgm:t>
    </dgm:pt>
    <dgm:pt modelId="{7717FD45-0F60-4A31-BF55-86C7E8B54EE4}" type="pres">
      <dgm:prSet presAssocID="{F5420F24-9708-46ED-99BC-970F22D96B7D}" presName="linear" presStyleCnt="0">
        <dgm:presLayoutVars>
          <dgm:dir/>
          <dgm:animLvl val="lvl"/>
          <dgm:resizeHandles val="exact"/>
        </dgm:presLayoutVars>
      </dgm:prSet>
      <dgm:spPr/>
      <dgm:t>
        <a:bodyPr/>
        <a:lstStyle/>
        <a:p>
          <a:pPr rtl="1"/>
          <a:endParaRPr lang="ar-JO"/>
        </a:p>
      </dgm:t>
    </dgm:pt>
    <dgm:pt modelId="{A2F5A9F1-5903-466E-8863-303CF02B65CE}" type="pres">
      <dgm:prSet presAssocID="{07D1C315-6051-440F-8ACE-E2303CBA280E}" presName="parentLin" presStyleCnt="0"/>
      <dgm:spPr/>
    </dgm:pt>
    <dgm:pt modelId="{319A3ADB-7035-4412-A065-B0B7AD3F6204}" type="pres">
      <dgm:prSet presAssocID="{07D1C315-6051-440F-8ACE-E2303CBA280E}" presName="parentLeftMargin" presStyleLbl="node1" presStyleIdx="0" presStyleCnt="4"/>
      <dgm:spPr/>
      <dgm:t>
        <a:bodyPr/>
        <a:lstStyle/>
        <a:p>
          <a:pPr rtl="1"/>
          <a:endParaRPr lang="ar-JO"/>
        </a:p>
      </dgm:t>
    </dgm:pt>
    <dgm:pt modelId="{ACAEA79B-6663-403B-A0AC-911F01F440EC}" type="pres">
      <dgm:prSet presAssocID="{07D1C315-6051-440F-8ACE-E2303CBA280E}" presName="parentText" presStyleLbl="node1" presStyleIdx="0" presStyleCnt="4" custScaleY="70361">
        <dgm:presLayoutVars>
          <dgm:chMax val="0"/>
          <dgm:bulletEnabled val="1"/>
        </dgm:presLayoutVars>
      </dgm:prSet>
      <dgm:spPr/>
      <dgm:t>
        <a:bodyPr/>
        <a:lstStyle/>
        <a:p>
          <a:pPr rtl="1"/>
          <a:endParaRPr lang="ar-JO"/>
        </a:p>
      </dgm:t>
    </dgm:pt>
    <dgm:pt modelId="{2352CFC2-17A9-40D0-884D-3C95EB36C556}" type="pres">
      <dgm:prSet presAssocID="{07D1C315-6051-440F-8ACE-E2303CBA280E}" presName="negativeSpace" presStyleCnt="0"/>
      <dgm:spPr/>
    </dgm:pt>
    <dgm:pt modelId="{100106B1-F8E0-4237-8F4E-D9BE698D8695}" type="pres">
      <dgm:prSet presAssocID="{07D1C315-6051-440F-8ACE-E2303CBA280E}" presName="childText" presStyleLbl="conFgAcc1" presStyleIdx="0" presStyleCnt="4">
        <dgm:presLayoutVars>
          <dgm:bulletEnabled val="1"/>
        </dgm:presLayoutVars>
      </dgm:prSet>
      <dgm:spPr/>
    </dgm:pt>
    <dgm:pt modelId="{D1293AD5-E0E2-4885-8544-27C1BE727E8D}" type="pres">
      <dgm:prSet presAssocID="{FB643753-C5BD-4F43-9372-576B50112B8D}" presName="spaceBetweenRectangles" presStyleCnt="0"/>
      <dgm:spPr/>
    </dgm:pt>
    <dgm:pt modelId="{DAACDE36-7088-4086-9479-43C7071A9868}" type="pres">
      <dgm:prSet presAssocID="{59EE873D-9C83-4300-9FB9-2402BC11CF90}" presName="parentLin" presStyleCnt="0"/>
      <dgm:spPr/>
    </dgm:pt>
    <dgm:pt modelId="{E41207DC-1A2A-45FC-922A-493F3291AAE8}" type="pres">
      <dgm:prSet presAssocID="{59EE873D-9C83-4300-9FB9-2402BC11CF90}" presName="parentLeftMargin" presStyleLbl="node1" presStyleIdx="0" presStyleCnt="4"/>
      <dgm:spPr/>
      <dgm:t>
        <a:bodyPr/>
        <a:lstStyle/>
        <a:p>
          <a:endParaRPr lang="en-US"/>
        </a:p>
      </dgm:t>
    </dgm:pt>
    <dgm:pt modelId="{CF9EBF1C-88CA-4FD5-8BFB-8F40CC263837}" type="pres">
      <dgm:prSet presAssocID="{59EE873D-9C83-4300-9FB9-2402BC11CF90}" presName="parentText" presStyleLbl="node1" presStyleIdx="1" presStyleCnt="4">
        <dgm:presLayoutVars>
          <dgm:chMax val="0"/>
          <dgm:bulletEnabled val="1"/>
        </dgm:presLayoutVars>
      </dgm:prSet>
      <dgm:spPr/>
      <dgm:t>
        <a:bodyPr/>
        <a:lstStyle/>
        <a:p>
          <a:endParaRPr lang="en-US"/>
        </a:p>
      </dgm:t>
    </dgm:pt>
    <dgm:pt modelId="{AE15ABB3-F387-4C7F-933D-DA3E49BCADA3}" type="pres">
      <dgm:prSet presAssocID="{59EE873D-9C83-4300-9FB9-2402BC11CF90}" presName="negativeSpace" presStyleCnt="0"/>
      <dgm:spPr/>
    </dgm:pt>
    <dgm:pt modelId="{9D0ED3F1-6BFB-41D7-914E-3C90CF927D82}" type="pres">
      <dgm:prSet presAssocID="{59EE873D-9C83-4300-9FB9-2402BC11CF90}" presName="childText" presStyleLbl="conFgAcc1" presStyleIdx="1" presStyleCnt="4">
        <dgm:presLayoutVars>
          <dgm:bulletEnabled val="1"/>
        </dgm:presLayoutVars>
      </dgm:prSet>
      <dgm:spPr/>
    </dgm:pt>
    <dgm:pt modelId="{0794730A-69FB-47BB-99DD-2CAA7167C559}" type="pres">
      <dgm:prSet presAssocID="{027409ED-FBD8-42AF-83D5-C1445ECD4E70}" presName="spaceBetweenRectangles" presStyleCnt="0"/>
      <dgm:spPr/>
    </dgm:pt>
    <dgm:pt modelId="{517C9BDE-F879-4896-9725-4AFE53C55CB1}" type="pres">
      <dgm:prSet presAssocID="{7E32E229-87BB-4428-8D61-72B70581270A}" presName="parentLin" presStyleCnt="0"/>
      <dgm:spPr/>
    </dgm:pt>
    <dgm:pt modelId="{9509E38D-37F9-4921-8ADC-E879617DF5C7}" type="pres">
      <dgm:prSet presAssocID="{7E32E229-87BB-4428-8D61-72B70581270A}" presName="parentLeftMargin" presStyleLbl="node1" presStyleIdx="1" presStyleCnt="4"/>
      <dgm:spPr/>
      <dgm:t>
        <a:bodyPr/>
        <a:lstStyle/>
        <a:p>
          <a:endParaRPr lang="en-US"/>
        </a:p>
      </dgm:t>
    </dgm:pt>
    <dgm:pt modelId="{C15ECB1C-B0CD-4627-A700-EF5BDA95224A}" type="pres">
      <dgm:prSet presAssocID="{7E32E229-87BB-4428-8D61-72B70581270A}" presName="parentText" presStyleLbl="node1" presStyleIdx="2" presStyleCnt="4">
        <dgm:presLayoutVars>
          <dgm:chMax val="0"/>
          <dgm:bulletEnabled val="1"/>
        </dgm:presLayoutVars>
      </dgm:prSet>
      <dgm:spPr/>
      <dgm:t>
        <a:bodyPr/>
        <a:lstStyle/>
        <a:p>
          <a:pPr rtl="1"/>
          <a:endParaRPr lang="ar-SA"/>
        </a:p>
      </dgm:t>
    </dgm:pt>
    <dgm:pt modelId="{B19E2D3E-533F-4994-91C2-6A29698AEF65}" type="pres">
      <dgm:prSet presAssocID="{7E32E229-87BB-4428-8D61-72B70581270A}" presName="negativeSpace" presStyleCnt="0"/>
      <dgm:spPr/>
    </dgm:pt>
    <dgm:pt modelId="{DE4F2AC6-18AE-4967-BCD4-101F218AC57F}" type="pres">
      <dgm:prSet presAssocID="{7E32E229-87BB-4428-8D61-72B70581270A}" presName="childText" presStyleLbl="conFgAcc1" presStyleIdx="2" presStyleCnt="4">
        <dgm:presLayoutVars>
          <dgm:bulletEnabled val="1"/>
        </dgm:presLayoutVars>
      </dgm:prSet>
      <dgm:spPr/>
    </dgm:pt>
    <dgm:pt modelId="{D475AACB-FE89-4B13-9B28-21BE2BC38158}" type="pres">
      <dgm:prSet presAssocID="{747E354D-6443-41C9-A1F1-3D302332BB52}" presName="spaceBetweenRectangles" presStyleCnt="0"/>
      <dgm:spPr/>
    </dgm:pt>
    <dgm:pt modelId="{E3D206F1-CD57-4032-BD00-1AC381FD380A}" type="pres">
      <dgm:prSet presAssocID="{0029B4F8-F95C-4A8A-B777-6E5EDE0C2F1D}" presName="parentLin" presStyleCnt="0"/>
      <dgm:spPr/>
    </dgm:pt>
    <dgm:pt modelId="{96C2BD86-D8A0-4F47-810C-796E29AE7FF5}" type="pres">
      <dgm:prSet presAssocID="{0029B4F8-F95C-4A8A-B777-6E5EDE0C2F1D}" presName="parentLeftMargin" presStyleLbl="node1" presStyleIdx="2" presStyleCnt="4" custScaleY="83028"/>
      <dgm:spPr/>
      <dgm:t>
        <a:bodyPr/>
        <a:lstStyle/>
        <a:p>
          <a:pPr rtl="1"/>
          <a:endParaRPr lang="ar-JO"/>
        </a:p>
      </dgm:t>
    </dgm:pt>
    <dgm:pt modelId="{9A46639A-D85F-41F1-B51C-4E003652D734}" type="pres">
      <dgm:prSet presAssocID="{0029B4F8-F95C-4A8A-B777-6E5EDE0C2F1D}" presName="parentText" presStyleLbl="node1" presStyleIdx="3" presStyleCnt="4" custLinFactNeighborX="11111" custLinFactNeighborY="49816">
        <dgm:presLayoutVars>
          <dgm:chMax val="0"/>
          <dgm:bulletEnabled val="1"/>
        </dgm:presLayoutVars>
      </dgm:prSet>
      <dgm:spPr/>
      <dgm:t>
        <a:bodyPr/>
        <a:lstStyle/>
        <a:p>
          <a:pPr rtl="1"/>
          <a:endParaRPr lang="ar-JO"/>
        </a:p>
      </dgm:t>
    </dgm:pt>
    <dgm:pt modelId="{E181ECE2-B851-4354-AF29-85BE9E1A304D}" type="pres">
      <dgm:prSet presAssocID="{0029B4F8-F95C-4A8A-B777-6E5EDE0C2F1D}" presName="negativeSpace" presStyleCnt="0"/>
      <dgm:spPr/>
    </dgm:pt>
    <dgm:pt modelId="{5F3AABBA-11E4-414C-AEAA-08E08569C64B}" type="pres">
      <dgm:prSet presAssocID="{0029B4F8-F95C-4A8A-B777-6E5EDE0C2F1D}" presName="childText" presStyleLbl="conFgAcc1" presStyleIdx="3" presStyleCnt="4">
        <dgm:presLayoutVars>
          <dgm:bulletEnabled val="1"/>
        </dgm:presLayoutVars>
      </dgm:prSet>
      <dgm:spPr/>
      <dgm:t>
        <a:bodyPr/>
        <a:lstStyle/>
        <a:p>
          <a:pPr rtl="1"/>
          <a:endParaRPr lang="ar-SA"/>
        </a:p>
      </dgm:t>
    </dgm:pt>
  </dgm:ptLst>
  <dgm:cxnLst>
    <dgm:cxn modelId="{1549A93F-1B83-4060-9870-16A9F55CA257}" srcId="{F5420F24-9708-46ED-99BC-970F22D96B7D}" destId="{07D1C315-6051-440F-8ACE-E2303CBA280E}" srcOrd="0" destOrd="0" parTransId="{3737C7BF-AF68-4E4E-9C85-F07125BE68E8}" sibTransId="{FB643753-C5BD-4F43-9372-576B50112B8D}"/>
    <dgm:cxn modelId="{4E8E5991-0BE2-4F54-B0DF-64B75918E7FF}" type="presOf" srcId="{F5420F24-9708-46ED-99BC-970F22D96B7D}" destId="{7717FD45-0F60-4A31-BF55-86C7E8B54EE4}" srcOrd="0" destOrd="0" presId="urn:microsoft.com/office/officeart/2005/8/layout/list1"/>
    <dgm:cxn modelId="{6FCBD945-2381-4A94-8736-9D0BFC387362}" srcId="{F5420F24-9708-46ED-99BC-970F22D96B7D}" destId="{59EE873D-9C83-4300-9FB9-2402BC11CF90}" srcOrd="1" destOrd="0" parTransId="{99CD023A-21BC-4218-855E-6064D55FA570}" sibTransId="{027409ED-FBD8-42AF-83D5-C1445ECD4E70}"/>
    <dgm:cxn modelId="{58732EA5-49A1-4E6D-B34D-CA06032529BE}" type="presOf" srcId="{07D1C315-6051-440F-8ACE-E2303CBA280E}" destId="{319A3ADB-7035-4412-A065-B0B7AD3F6204}" srcOrd="0" destOrd="0" presId="urn:microsoft.com/office/officeart/2005/8/layout/list1"/>
    <dgm:cxn modelId="{06BA324D-C26E-4700-A5B9-F9250181EC1A}" type="presOf" srcId="{59EE873D-9C83-4300-9FB9-2402BC11CF90}" destId="{E41207DC-1A2A-45FC-922A-493F3291AAE8}" srcOrd="0" destOrd="0" presId="urn:microsoft.com/office/officeart/2005/8/layout/list1"/>
    <dgm:cxn modelId="{F238FBC7-0848-4E12-92F6-77E622492515}" srcId="{F5420F24-9708-46ED-99BC-970F22D96B7D}" destId="{7E32E229-87BB-4428-8D61-72B70581270A}" srcOrd="2" destOrd="0" parTransId="{349E599B-7BDF-45A5-A276-CB9690650F99}" sibTransId="{747E354D-6443-41C9-A1F1-3D302332BB52}"/>
    <dgm:cxn modelId="{A90EAFE0-DE8D-4BBC-8AD7-770E4112BA72}" type="presOf" srcId="{07D1C315-6051-440F-8ACE-E2303CBA280E}" destId="{ACAEA79B-6663-403B-A0AC-911F01F440EC}" srcOrd="1" destOrd="0" presId="urn:microsoft.com/office/officeart/2005/8/layout/list1"/>
    <dgm:cxn modelId="{95C3C969-DDCC-4FA3-8E74-E95D8AE558D5}" srcId="{F5420F24-9708-46ED-99BC-970F22D96B7D}" destId="{0029B4F8-F95C-4A8A-B777-6E5EDE0C2F1D}" srcOrd="3" destOrd="0" parTransId="{FF0B5724-6E63-4669-B39D-649CA3679009}" sibTransId="{546403A0-24EB-405F-9CB6-8B97C20236C2}"/>
    <dgm:cxn modelId="{DBC148E7-02CC-4216-83A6-F828429CFDDE}" type="presOf" srcId="{7E32E229-87BB-4428-8D61-72B70581270A}" destId="{C15ECB1C-B0CD-4627-A700-EF5BDA95224A}" srcOrd="1" destOrd="0" presId="urn:microsoft.com/office/officeart/2005/8/layout/list1"/>
    <dgm:cxn modelId="{FA19F155-3157-40E9-BC4E-AD91FCBC8502}" type="presOf" srcId="{0029B4F8-F95C-4A8A-B777-6E5EDE0C2F1D}" destId="{96C2BD86-D8A0-4F47-810C-796E29AE7FF5}" srcOrd="0" destOrd="0" presId="urn:microsoft.com/office/officeart/2005/8/layout/list1"/>
    <dgm:cxn modelId="{0F15E995-1582-44C6-BF66-1420B154FA7E}" type="presOf" srcId="{7E32E229-87BB-4428-8D61-72B70581270A}" destId="{9509E38D-37F9-4921-8ADC-E879617DF5C7}" srcOrd="0" destOrd="0" presId="urn:microsoft.com/office/officeart/2005/8/layout/list1"/>
    <dgm:cxn modelId="{3EB1B115-0200-40B6-BD8C-13EBFFE44588}" type="presOf" srcId="{0029B4F8-F95C-4A8A-B777-6E5EDE0C2F1D}" destId="{9A46639A-D85F-41F1-B51C-4E003652D734}" srcOrd="1" destOrd="0" presId="urn:microsoft.com/office/officeart/2005/8/layout/list1"/>
    <dgm:cxn modelId="{033F9FAC-61DD-48EE-BDAD-8CE7A2046BCF}" type="presOf" srcId="{59EE873D-9C83-4300-9FB9-2402BC11CF90}" destId="{CF9EBF1C-88CA-4FD5-8BFB-8F40CC263837}" srcOrd="1" destOrd="0" presId="urn:microsoft.com/office/officeart/2005/8/layout/list1"/>
    <dgm:cxn modelId="{92C79742-AB74-48AB-A8C6-A4C8B2E2FC44}" type="presParOf" srcId="{7717FD45-0F60-4A31-BF55-86C7E8B54EE4}" destId="{A2F5A9F1-5903-466E-8863-303CF02B65CE}" srcOrd="0" destOrd="0" presId="urn:microsoft.com/office/officeart/2005/8/layout/list1"/>
    <dgm:cxn modelId="{181D80C6-95BA-401E-A443-33E567917079}" type="presParOf" srcId="{A2F5A9F1-5903-466E-8863-303CF02B65CE}" destId="{319A3ADB-7035-4412-A065-B0B7AD3F6204}" srcOrd="0" destOrd="0" presId="urn:microsoft.com/office/officeart/2005/8/layout/list1"/>
    <dgm:cxn modelId="{93462621-FC35-495F-A302-7218C10E601A}" type="presParOf" srcId="{A2F5A9F1-5903-466E-8863-303CF02B65CE}" destId="{ACAEA79B-6663-403B-A0AC-911F01F440EC}" srcOrd="1" destOrd="0" presId="urn:microsoft.com/office/officeart/2005/8/layout/list1"/>
    <dgm:cxn modelId="{C2660AF4-FAA4-4ED0-A088-C2F888E9827F}" type="presParOf" srcId="{7717FD45-0F60-4A31-BF55-86C7E8B54EE4}" destId="{2352CFC2-17A9-40D0-884D-3C95EB36C556}" srcOrd="1" destOrd="0" presId="urn:microsoft.com/office/officeart/2005/8/layout/list1"/>
    <dgm:cxn modelId="{8F747A46-2A0D-4FA2-9FAB-BF94F05C2ECD}" type="presParOf" srcId="{7717FD45-0F60-4A31-BF55-86C7E8B54EE4}" destId="{100106B1-F8E0-4237-8F4E-D9BE698D8695}" srcOrd="2" destOrd="0" presId="urn:microsoft.com/office/officeart/2005/8/layout/list1"/>
    <dgm:cxn modelId="{28461B99-FA63-4782-A61F-14E2CB6C48AD}" type="presParOf" srcId="{7717FD45-0F60-4A31-BF55-86C7E8B54EE4}" destId="{D1293AD5-E0E2-4885-8544-27C1BE727E8D}" srcOrd="3" destOrd="0" presId="urn:microsoft.com/office/officeart/2005/8/layout/list1"/>
    <dgm:cxn modelId="{46C67634-E4BD-455F-8431-436A229E0160}" type="presParOf" srcId="{7717FD45-0F60-4A31-BF55-86C7E8B54EE4}" destId="{DAACDE36-7088-4086-9479-43C7071A9868}" srcOrd="4" destOrd="0" presId="urn:microsoft.com/office/officeart/2005/8/layout/list1"/>
    <dgm:cxn modelId="{1CE93521-BF82-4A3A-8AEA-3243B2100FFD}" type="presParOf" srcId="{DAACDE36-7088-4086-9479-43C7071A9868}" destId="{E41207DC-1A2A-45FC-922A-493F3291AAE8}" srcOrd="0" destOrd="0" presId="urn:microsoft.com/office/officeart/2005/8/layout/list1"/>
    <dgm:cxn modelId="{79DFE2A5-55BC-4141-85EB-A0488677F479}" type="presParOf" srcId="{DAACDE36-7088-4086-9479-43C7071A9868}" destId="{CF9EBF1C-88CA-4FD5-8BFB-8F40CC263837}" srcOrd="1" destOrd="0" presId="urn:microsoft.com/office/officeart/2005/8/layout/list1"/>
    <dgm:cxn modelId="{AD20C77D-667F-4B3C-B2D1-3BF0ADAD86F3}" type="presParOf" srcId="{7717FD45-0F60-4A31-BF55-86C7E8B54EE4}" destId="{AE15ABB3-F387-4C7F-933D-DA3E49BCADA3}" srcOrd="5" destOrd="0" presId="urn:microsoft.com/office/officeart/2005/8/layout/list1"/>
    <dgm:cxn modelId="{0651D5EA-333A-4FA3-A384-AD1C766988BD}" type="presParOf" srcId="{7717FD45-0F60-4A31-BF55-86C7E8B54EE4}" destId="{9D0ED3F1-6BFB-41D7-914E-3C90CF927D82}" srcOrd="6" destOrd="0" presId="urn:microsoft.com/office/officeart/2005/8/layout/list1"/>
    <dgm:cxn modelId="{ADDFA052-79D8-4337-A854-44D5664A04F5}" type="presParOf" srcId="{7717FD45-0F60-4A31-BF55-86C7E8B54EE4}" destId="{0794730A-69FB-47BB-99DD-2CAA7167C559}" srcOrd="7" destOrd="0" presId="urn:microsoft.com/office/officeart/2005/8/layout/list1"/>
    <dgm:cxn modelId="{3642B50E-FA5A-4D44-A544-CC3EE4E846F3}" type="presParOf" srcId="{7717FD45-0F60-4A31-BF55-86C7E8B54EE4}" destId="{517C9BDE-F879-4896-9725-4AFE53C55CB1}" srcOrd="8" destOrd="0" presId="urn:microsoft.com/office/officeart/2005/8/layout/list1"/>
    <dgm:cxn modelId="{8CAD3050-765B-4C75-A232-65B18AE77275}" type="presParOf" srcId="{517C9BDE-F879-4896-9725-4AFE53C55CB1}" destId="{9509E38D-37F9-4921-8ADC-E879617DF5C7}" srcOrd="0" destOrd="0" presId="urn:microsoft.com/office/officeart/2005/8/layout/list1"/>
    <dgm:cxn modelId="{AC929E80-0699-43A9-9E15-09B4C504C583}" type="presParOf" srcId="{517C9BDE-F879-4896-9725-4AFE53C55CB1}" destId="{C15ECB1C-B0CD-4627-A700-EF5BDA95224A}" srcOrd="1" destOrd="0" presId="urn:microsoft.com/office/officeart/2005/8/layout/list1"/>
    <dgm:cxn modelId="{55AD9EA6-A04C-4F15-84C1-427A5A8D752F}" type="presParOf" srcId="{7717FD45-0F60-4A31-BF55-86C7E8B54EE4}" destId="{B19E2D3E-533F-4994-91C2-6A29698AEF65}" srcOrd="9" destOrd="0" presId="urn:microsoft.com/office/officeart/2005/8/layout/list1"/>
    <dgm:cxn modelId="{72138133-B7EF-4EC7-BE0C-9787AB53E471}" type="presParOf" srcId="{7717FD45-0F60-4A31-BF55-86C7E8B54EE4}" destId="{DE4F2AC6-18AE-4967-BCD4-101F218AC57F}" srcOrd="10" destOrd="0" presId="urn:microsoft.com/office/officeart/2005/8/layout/list1"/>
    <dgm:cxn modelId="{6FC70CD3-F77E-4B08-839A-E80C65C560C6}" type="presParOf" srcId="{7717FD45-0F60-4A31-BF55-86C7E8B54EE4}" destId="{D475AACB-FE89-4B13-9B28-21BE2BC38158}" srcOrd="11" destOrd="0" presId="urn:microsoft.com/office/officeart/2005/8/layout/list1"/>
    <dgm:cxn modelId="{9756318E-1C3B-4ED2-B593-9828F4DB0E8C}" type="presParOf" srcId="{7717FD45-0F60-4A31-BF55-86C7E8B54EE4}" destId="{E3D206F1-CD57-4032-BD00-1AC381FD380A}" srcOrd="12" destOrd="0" presId="urn:microsoft.com/office/officeart/2005/8/layout/list1"/>
    <dgm:cxn modelId="{9FF95A8B-FAF1-4EA5-AA12-822265D6FFDD}" type="presParOf" srcId="{E3D206F1-CD57-4032-BD00-1AC381FD380A}" destId="{96C2BD86-D8A0-4F47-810C-796E29AE7FF5}" srcOrd="0" destOrd="0" presId="urn:microsoft.com/office/officeart/2005/8/layout/list1"/>
    <dgm:cxn modelId="{7D360D93-4278-44A8-9D0A-94ED83DB9507}" type="presParOf" srcId="{E3D206F1-CD57-4032-BD00-1AC381FD380A}" destId="{9A46639A-D85F-41F1-B51C-4E003652D734}" srcOrd="1" destOrd="0" presId="urn:microsoft.com/office/officeart/2005/8/layout/list1"/>
    <dgm:cxn modelId="{DEDA260F-21DC-4396-869E-562E0124FF95}" type="presParOf" srcId="{7717FD45-0F60-4A31-BF55-86C7E8B54EE4}" destId="{E181ECE2-B851-4354-AF29-85BE9E1A304D}" srcOrd="13" destOrd="0" presId="urn:microsoft.com/office/officeart/2005/8/layout/list1"/>
    <dgm:cxn modelId="{44D403E6-5552-4A96-B7E1-77B995754C8F}" type="presParOf" srcId="{7717FD45-0F60-4A31-BF55-86C7E8B54EE4}" destId="{5F3AABBA-11E4-414C-AEAA-08E08569C64B}" srcOrd="14"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8/1/2016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8/1/2016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otion.jpg"/>
          <p:cNvPicPr/>
          <p:nvPr/>
        </p:nvPicPr>
        <p:blipFill>
          <a:blip r:embed="rId2" cstate="print"/>
          <a:stretch>
            <a:fillRect/>
          </a:stretch>
        </p:blipFill>
        <p:spPr>
          <a:xfrm>
            <a:off x="4343400" y="1981200"/>
            <a:ext cx="4800600" cy="4876800"/>
          </a:xfrm>
          <a:prstGeom prst="rect">
            <a:avLst/>
          </a:prstGeom>
          <a:ln>
            <a:noFill/>
          </a:ln>
          <a:effectLst>
            <a:softEdge rad="112500"/>
          </a:effectLst>
        </p:spPr>
      </p:pic>
      <p:sp>
        <p:nvSpPr>
          <p:cNvPr id="13" name="TextBox 12"/>
          <p:cNvSpPr txBox="1"/>
          <p:nvPr/>
        </p:nvSpPr>
        <p:spPr>
          <a:xfrm>
            <a:off x="0" y="939225"/>
            <a:ext cx="9144000" cy="615553"/>
          </a:xfrm>
          <a:prstGeom prst="rect">
            <a:avLst/>
          </a:prstGeom>
          <a:noFill/>
        </p:spPr>
        <p:txBody>
          <a:bodyPr wrap="square" rtlCol="0">
            <a:spAutoFit/>
          </a:bodyPr>
          <a:lstStyle/>
          <a:p>
            <a:r>
              <a:rPr lang="en-US" sz="3400" b="1" dirty="0">
                <a:solidFill>
                  <a:srgbClr val="FFC000"/>
                </a:solidFill>
                <a:latin typeface="Lucida Calligraphy" pitchFamily="66" charset="0"/>
              </a:rPr>
              <a:t>Factors influencing customer </a:t>
            </a:r>
            <a:r>
              <a:rPr lang="en-US" sz="3400" b="1" dirty="0" smtClean="0">
                <a:solidFill>
                  <a:srgbClr val="FFC000"/>
                </a:solidFill>
                <a:latin typeface="Lucida Calligraphy" pitchFamily="66" charset="0"/>
              </a:rPr>
              <a:t>behavior</a:t>
            </a:r>
            <a:endParaRPr lang="en-US" sz="3400" b="1" dirty="0">
              <a:solidFill>
                <a:srgbClr val="FFC000"/>
              </a:solidFill>
              <a:latin typeface="Lucida Calligraphy" pitchFamily="66" charset="0"/>
            </a:endParaRPr>
          </a:p>
        </p:txBody>
      </p:sp>
    </p:spTree>
    <p:extLst>
      <p:ext uri="{BB962C8B-B14F-4D97-AF65-F5344CB8AC3E}">
        <p14:creationId xmlns:p14="http://schemas.microsoft.com/office/powerpoint/2010/main" xmlns="" val="1468335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latin typeface="Times New Roman" pitchFamily="18" charset="0"/>
                <a:cs typeface="Times New Roman" pitchFamily="18" charset="0"/>
              </a:rPr>
              <a:t>Research framework</a:t>
            </a:r>
            <a:r>
              <a:rPr lang="ar-JO" sz="4000" dirty="0" smtClean="0">
                <a:latin typeface="Times New Roman" pitchFamily="18" charset="0"/>
                <a:cs typeface="Times New Roman" pitchFamily="18" charset="0"/>
              </a:rPr>
              <a:t/>
            </a:r>
            <a:br>
              <a:rPr lang="ar-JO" sz="4000" dirty="0" smtClean="0">
                <a:latin typeface="Times New Roman" pitchFamily="18" charset="0"/>
                <a:cs typeface="Times New Roman" pitchFamily="18" charset="0"/>
              </a:rPr>
            </a:br>
            <a:endParaRPr lang="en-US" sz="4000" b="1" dirty="0">
              <a:solidFill>
                <a:srgbClr val="FF0000"/>
              </a:solidFill>
            </a:endParaRPr>
          </a:p>
        </p:txBody>
      </p:sp>
      <p:sp>
        <p:nvSpPr>
          <p:cNvPr id="3" name="Content Placeholder 2"/>
          <p:cNvSpPr>
            <a:spLocks noGrp="1"/>
          </p:cNvSpPr>
          <p:nvPr>
            <p:ph idx="1"/>
          </p:nvPr>
        </p:nvSpPr>
        <p:spPr/>
        <p:txBody>
          <a:bodyPr>
            <a:normAutofit fontScale="62500" lnSpcReduction="20000"/>
          </a:bodyPr>
          <a:lstStyle/>
          <a:p>
            <a:pPr algn="l" rtl="0"/>
            <a:r>
              <a:rPr lang="en-US" sz="4000" dirty="0" smtClean="0"/>
              <a:t>This research conducted in order to find out he factors that affect the Palestinian consumer behavior in shopping centers our frame work :</a:t>
            </a:r>
          </a:p>
          <a:p>
            <a:pPr lvl="0" algn="l" rtl="0"/>
            <a:r>
              <a:rPr lang="en-US" sz="4000" dirty="0" smtClean="0"/>
              <a:t>Identifying research problem</a:t>
            </a:r>
          </a:p>
          <a:p>
            <a:pPr lvl="0" algn="l" rtl="0"/>
            <a:r>
              <a:rPr lang="en-US" sz="4000" dirty="0" smtClean="0"/>
              <a:t>Defining research objective</a:t>
            </a:r>
          </a:p>
          <a:p>
            <a:pPr algn="l" rtl="0"/>
            <a:r>
              <a:rPr lang="en-US" sz="4000" dirty="0" smtClean="0"/>
              <a:t>topics that related with our research </a:t>
            </a:r>
          </a:p>
          <a:p>
            <a:pPr lvl="0" algn="l" rtl="0"/>
            <a:r>
              <a:rPr lang="en-US" sz="4000" dirty="0" smtClean="0"/>
              <a:t>Making interviews and questioners</a:t>
            </a:r>
          </a:p>
          <a:p>
            <a:pPr algn="l" rtl="0"/>
            <a:r>
              <a:rPr lang="en-US" sz="4000" dirty="0" smtClean="0"/>
              <a:t>Data processing and analysis using statistical tools (</a:t>
            </a:r>
            <a:r>
              <a:rPr lang="en-US" sz="4000" dirty="0" err="1" smtClean="0"/>
              <a:t>spss</a:t>
            </a:r>
            <a:r>
              <a:rPr lang="en-US" sz="4000" dirty="0" smtClean="0"/>
              <a:t>) </a:t>
            </a:r>
          </a:p>
          <a:p>
            <a:pPr algn="l" rtl="0"/>
            <a:r>
              <a:rPr lang="en-US" sz="4000" dirty="0" smtClean="0"/>
              <a:t>Result and conclusion formulation</a:t>
            </a:r>
            <a:r>
              <a:rPr lang="ar-SA" dirty="0" smtClean="0"/>
              <a:t>	</a:t>
            </a:r>
          </a:p>
          <a:p>
            <a:pPr lvl="0"/>
            <a:endParaRPr lang="en-US" dirty="0" smtClean="0"/>
          </a:p>
          <a:p>
            <a:pPr>
              <a:buNone/>
            </a:pPr>
            <a:r>
              <a:rPr lang="ar-SA" dirty="0" smtClean="0"/>
              <a:t>	</a:t>
            </a:r>
          </a:p>
          <a:p>
            <a:endParaRPr lang="en-US" dirty="0"/>
          </a:p>
        </p:txBody>
      </p:sp>
    </p:spTree>
    <p:extLst>
      <p:ext uri="{BB962C8B-B14F-4D97-AF65-F5344CB8AC3E}">
        <p14:creationId xmlns:p14="http://schemas.microsoft.com/office/powerpoint/2010/main" xmlns="" val="41249895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5400" dirty="0" smtClean="0">
                <a:latin typeface="Times New Roman" pitchFamily="18" charset="0"/>
                <a:cs typeface="Times New Roman" pitchFamily="18" charset="0"/>
              </a:rPr>
              <a:t>Research approach</a:t>
            </a:r>
            <a:r>
              <a:rPr lang="ar-SA" sz="5400" dirty="0" smtClean="0">
                <a:latin typeface="Times New Roman" pitchFamily="18" charset="0"/>
                <a:cs typeface="Times New Roman" pitchFamily="18" charset="0"/>
              </a:rPr>
              <a:t/>
            </a:r>
            <a:br>
              <a:rPr lang="ar-SA" sz="5400"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pPr algn="l" rtl="0"/>
            <a:r>
              <a:rPr lang="en-US" dirty="0" smtClean="0"/>
              <a:t>We use both qualitative and quantitative approach will be used to collect the data for this study .</a:t>
            </a:r>
          </a:p>
          <a:p>
            <a:pPr algn="l" rtl="0">
              <a:buNone/>
            </a:pPr>
            <a:r>
              <a:rPr lang="en-US" dirty="0" smtClean="0"/>
              <a:t>   Quantitative collection of data through numerical method. Qualitative data collection help to understand consumer behavior .</a:t>
            </a:r>
            <a:endParaRPr lang="en-US" dirty="0"/>
          </a:p>
        </p:txBody>
      </p:sp>
    </p:spTree>
    <p:extLst>
      <p:ext uri="{BB962C8B-B14F-4D97-AF65-F5344CB8AC3E}">
        <p14:creationId xmlns:p14="http://schemas.microsoft.com/office/powerpoint/2010/main" xmlns="" val="2259797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sz="5400" dirty="0" smtClean="0">
                <a:latin typeface="Times New Roman" pitchFamily="18" charset="0"/>
                <a:cs typeface="Times New Roman" pitchFamily="18" charset="0"/>
              </a:rPr>
              <a:t>Data Collecting</a:t>
            </a:r>
            <a:r>
              <a:rPr lang="ar-SA" sz="5400" dirty="0" smtClean="0">
                <a:latin typeface="Times New Roman" pitchFamily="18" charset="0"/>
                <a:cs typeface="Times New Roman" pitchFamily="18" charset="0"/>
              </a:rPr>
              <a:t/>
            </a:r>
            <a:br>
              <a:rPr lang="ar-SA" sz="5400" dirty="0" smtClean="0">
                <a:latin typeface="Times New Roman" pitchFamily="18" charset="0"/>
                <a:cs typeface="Times New Roman" pitchFamily="18" charset="0"/>
              </a:rPr>
            </a:br>
            <a:endParaRPr lang="ar-SA" dirty="0"/>
          </a:p>
        </p:txBody>
      </p:sp>
      <p:sp>
        <p:nvSpPr>
          <p:cNvPr id="3" name="عنصر نائب للمحتوى 2"/>
          <p:cNvSpPr>
            <a:spLocks noGrp="1"/>
          </p:cNvSpPr>
          <p:nvPr>
            <p:ph idx="1"/>
          </p:nvPr>
        </p:nvSpPr>
        <p:spPr/>
        <p:txBody>
          <a:bodyPr>
            <a:normAutofit/>
          </a:bodyPr>
          <a:lstStyle/>
          <a:p>
            <a:pPr algn="l" rtl="0"/>
            <a:r>
              <a:rPr lang="en-US" b="1" dirty="0" smtClean="0"/>
              <a:t>Secondary data </a:t>
            </a:r>
          </a:p>
          <a:p>
            <a:pPr algn="l" rtl="0">
              <a:buNone/>
            </a:pPr>
            <a:r>
              <a:rPr lang="en-US" dirty="0" smtClean="0"/>
              <a:t>    Secondary data used for this research were collected from various sources including relevant books borrowed from An-</a:t>
            </a:r>
            <a:r>
              <a:rPr lang="en-US" dirty="0" err="1" smtClean="0"/>
              <a:t>Najah</a:t>
            </a:r>
            <a:r>
              <a:rPr lang="en-US" dirty="0" smtClean="0"/>
              <a:t> University library</a:t>
            </a:r>
          </a:p>
          <a:p>
            <a:pPr algn="l" rtl="0"/>
            <a:r>
              <a:rPr lang="en-US" b="1" dirty="0" smtClean="0"/>
              <a:t>Primary Data </a:t>
            </a:r>
          </a:p>
          <a:p>
            <a:pPr algn="l" rtl="0">
              <a:buNone/>
            </a:pPr>
            <a:r>
              <a:rPr lang="en-US" dirty="0" smtClean="0"/>
              <a:t>    interviews and carrying out questionnaire survey </a:t>
            </a:r>
          </a:p>
          <a:p>
            <a:pPr>
              <a:buNone/>
            </a:pPr>
            <a:r>
              <a:rPr lang="en-US" dirty="0" smtClean="0"/>
              <a:t> </a:t>
            </a:r>
          </a:p>
          <a:p>
            <a:endParaRPr lang="en-US" dirty="0" smtClean="0"/>
          </a:p>
          <a:p>
            <a:endParaRPr lang="en-US" b="1" dirty="0" smtClean="0"/>
          </a:p>
          <a:p>
            <a:pPr>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l" rtl="0">
              <a:spcBef>
                <a:spcPct val="0"/>
              </a:spcBef>
            </a:pPr>
            <a:r>
              <a:rPr lang="en-US" sz="3600" dirty="0">
                <a:solidFill>
                  <a:schemeClr val="tx2">
                    <a:lumMod val="75000"/>
                  </a:schemeClr>
                </a:solidFill>
              </a:rPr>
              <a:t>Research </a:t>
            </a:r>
            <a:r>
              <a:rPr lang="en-US" sz="3600" dirty="0" smtClean="0">
                <a:solidFill>
                  <a:schemeClr val="tx2">
                    <a:lumMod val="75000"/>
                  </a:schemeClr>
                </a:solidFill>
              </a:rPr>
              <a:t>assumption:</a:t>
            </a:r>
            <a:r>
              <a:rPr lang="en-US" sz="3600" dirty="0">
                <a:solidFill>
                  <a:schemeClr val="tx2">
                    <a:lumMod val="75000"/>
                  </a:schemeClr>
                </a:solidFill>
              </a:rPr>
              <a:t/>
            </a:r>
            <a:br>
              <a:rPr lang="en-US" sz="3600" dirty="0">
                <a:solidFill>
                  <a:schemeClr val="tx2">
                    <a:lumMod val="75000"/>
                  </a:schemeClr>
                </a:solidFill>
              </a:rPr>
            </a:br>
            <a:endParaRPr lang="ar-SA" sz="3600" dirty="0">
              <a:solidFill>
                <a:schemeClr val="tx2">
                  <a:lumMod val="75000"/>
                </a:schemeClr>
              </a:solidFill>
            </a:endParaRPr>
          </a:p>
        </p:txBody>
      </p:sp>
      <p:sp>
        <p:nvSpPr>
          <p:cNvPr id="3" name="عنصر نائب للمحتوى 2"/>
          <p:cNvSpPr>
            <a:spLocks noGrp="1"/>
          </p:cNvSpPr>
          <p:nvPr>
            <p:ph idx="1"/>
          </p:nvPr>
        </p:nvSpPr>
        <p:spPr/>
        <p:txBody>
          <a:bodyPr/>
          <a:lstStyle/>
          <a:p>
            <a:pPr algn="l" rtl="0"/>
            <a:r>
              <a:rPr lang="en-US" dirty="0" smtClean="0"/>
              <a:t>The results were analyzed in this research based on the science of testing hypotheses</a:t>
            </a:r>
          </a:p>
          <a:p>
            <a:pPr algn="l" rtl="0">
              <a:buNone/>
            </a:pPr>
            <a:r>
              <a:rPr lang="en-US" b="1" dirty="0" smtClean="0">
                <a:solidFill>
                  <a:schemeClr val="tx2"/>
                </a:solidFill>
              </a:rPr>
              <a:t>1- Environmental Factors</a:t>
            </a:r>
            <a:r>
              <a:rPr lang="en-US" dirty="0" smtClean="0"/>
              <a:t/>
            </a:r>
            <a:br>
              <a:rPr lang="en-US" dirty="0" smtClean="0"/>
            </a:br>
            <a:r>
              <a:rPr lang="en-US" b="1" dirty="0" smtClean="0"/>
              <a:t>1) Store locations</a:t>
            </a:r>
            <a:r>
              <a:rPr lang="en-US" dirty="0" smtClean="0"/>
              <a:t>                </a:t>
            </a:r>
            <a:r>
              <a:rPr lang="en-US" b="1" dirty="0" smtClean="0"/>
              <a:t>2) Weather                               3) the geographical nature</a:t>
            </a:r>
            <a:endParaRPr lang="en-US" dirty="0" smtClean="0"/>
          </a:p>
          <a:p>
            <a:pPr algn="l" rtl="0">
              <a:buNone/>
            </a:pPr>
            <a:r>
              <a:rPr lang="en-US" b="1" dirty="0" smtClean="0">
                <a:solidFill>
                  <a:schemeClr val="tx2"/>
                </a:solidFill>
              </a:rPr>
              <a:t>2-Demographic factors </a:t>
            </a:r>
            <a:endParaRPr lang="en-US" dirty="0" smtClean="0">
              <a:solidFill>
                <a:schemeClr val="tx2"/>
              </a:solidFill>
            </a:endParaRPr>
          </a:p>
          <a:p>
            <a:pPr algn="l" rtl="0"/>
            <a:r>
              <a:rPr lang="en-US" b="1" dirty="0" smtClean="0"/>
              <a:t>1) gender    2) Age    3) educational level   4) Income</a:t>
            </a:r>
            <a:br>
              <a:rPr lang="en-US" b="1" dirty="0" smtClean="0"/>
            </a:br>
            <a:r>
              <a:rPr lang="en-US" b="1" dirty="0" smtClean="0"/>
              <a:t>  5) The number of family members</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85000" lnSpcReduction="20000"/>
          </a:bodyPr>
          <a:lstStyle/>
          <a:p>
            <a:pPr algn="l" rtl="0"/>
            <a:r>
              <a:rPr lang="en-US" dirty="0" smtClean="0"/>
              <a:t>To obtained statistically representative sample size of population Thompson formula Thompson (2015):</a:t>
            </a:r>
          </a:p>
          <a:p>
            <a:pPr algn="l" rtl="0"/>
            <a:r>
              <a:rPr lang="en-US" dirty="0" smtClean="0"/>
              <a:t>N=</a:t>
            </a:r>
          </a:p>
          <a:p>
            <a:pPr algn="l" rtl="0"/>
            <a:endParaRPr lang="en-US" dirty="0" smtClean="0"/>
          </a:p>
          <a:p>
            <a:pPr algn="l" rtl="0"/>
            <a:endParaRPr lang="en-US" dirty="0" smtClean="0"/>
          </a:p>
          <a:p>
            <a:pPr algn="l" rtl="0"/>
            <a:r>
              <a:rPr lang="en-US" dirty="0" smtClean="0"/>
              <a:t>N: the total sample size </a:t>
            </a:r>
          </a:p>
          <a:p>
            <a:pPr algn="l" rtl="0"/>
            <a:r>
              <a:rPr lang="en-US" dirty="0" smtClean="0"/>
              <a:t> Z=z  is upper   for the normal distribution (1.96  for 95% confidence interval) by using normal distribution table for the prior judgment of the current value.</a:t>
            </a:r>
          </a:p>
          <a:p>
            <a:pPr algn="l" rtl="0"/>
            <a:r>
              <a:rPr lang="en-US" dirty="0" smtClean="0"/>
              <a:t> P: is equal to 50%, the percentage of response.</a:t>
            </a:r>
          </a:p>
          <a:p>
            <a:pPr algn="l" rtl="0"/>
            <a:r>
              <a:rPr lang="en-US" dirty="0" smtClean="0"/>
              <a:t> ME: is the desired margin of error 5%, with 95% confidence interval.</a:t>
            </a:r>
          </a:p>
          <a:p>
            <a:pPr algn="l" rtl="0"/>
            <a:r>
              <a:rPr lang="en-US" dirty="0" smtClean="0"/>
              <a:t> By substitute these values in the equation, n will equal to 385.12 approximately 385sample. </a:t>
            </a:r>
          </a:p>
          <a:p>
            <a:endParaRPr lang="ar-SA"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15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362200" y="2743200"/>
            <a:ext cx="2590800" cy="7048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066800"/>
            <a:ext cx="8686800" cy="5257800"/>
          </a:xfrm>
        </p:spPr>
        <p:txBody>
          <a:bodyPr/>
          <a:lstStyle/>
          <a:p>
            <a:pPr algn="l" rtl="0">
              <a:buNone/>
            </a:pPr>
            <a:r>
              <a:rPr lang="en-US" b="1" dirty="0" smtClean="0">
                <a:solidFill>
                  <a:schemeClr val="tx2"/>
                </a:solidFill>
              </a:rPr>
              <a:t>Competitive advantage</a:t>
            </a:r>
            <a:endParaRPr lang="en-US" dirty="0" smtClean="0">
              <a:solidFill>
                <a:schemeClr val="tx2"/>
              </a:solidFill>
            </a:endParaRPr>
          </a:p>
          <a:p>
            <a:pPr algn="l" rtl="0"/>
            <a:r>
              <a:rPr lang="en-US" b="1" dirty="0" smtClean="0"/>
              <a:t>1)</a:t>
            </a:r>
            <a:r>
              <a:rPr lang="en-US" dirty="0" smtClean="0"/>
              <a:t> </a:t>
            </a:r>
            <a:r>
              <a:rPr lang="en-US" b="1" dirty="0" smtClean="0"/>
              <a:t>Israeli products</a:t>
            </a:r>
            <a:endParaRPr lang="en-US" dirty="0" smtClean="0"/>
          </a:p>
          <a:p>
            <a:pPr algn="l" rtl="0"/>
            <a:r>
              <a:rPr lang="en-US" b="1" dirty="0" smtClean="0"/>
              <a:t>2) easy access</a:t>
            </a:r>
            <a:endParaRPr lang="en-US" dirty="0" smtClean="0"/>
          </a:p>
          <a:p>
            <a:pPr algn="l" rtl="0"/>
            <a:r>
              <a:rPr lang="en-US" b="1" dirty="0" smtClean="0"/>
              <a:t>3)</a:t>
            </a:r>
            <a:r>
              <a:rPr lang="en-US" dirty="0" smtClean="0"/>
              <a:t> </a:t>
            </a:r>
            <a:r>
              <a:rPr lang="en-US" b="1" dirty="0" smtClean="0"/>
              <a:t>Availability of item</a:t>
            </a:r>
            <a:endParaRPr lang="en-US" dirty="0" smtClean="0"/>
          </a:p>
          <a:p>
            <a:pPr algn="l" rtl="0"/>
            <a:r>
              <a:rPr lang="en-US" b="1" dirty="0" smtClean="0"/>
              <a:t>4) delivery service out</a:t>
            </a:r>
            <a:endParaRPr lang="en-US" dirty="0" smtClean="0"/>
          </a:p>
          <a:p>
            <a:pPr algn="l" rtl="0"/>
            <a:r>
              <a:rPr lang="ar-SA" b="1" dirty="0" smtClean="0"/>
              <a:t> </a:t>
            </a:r>
            <a:r>
              <a:rPr lang="en-US" b="1" dirty="0" smtClean="0"/>
              <a:t>1) Staff Courtesy                 2) accounts accuracy                               3) Good looking and uniforms</a:t>
            </a:r>
            <a:endParaRPr lang="en-US" dirty="0" smtClean="0"/>
          </a:p>
          <a:p>
            <a:pPr algn="l" rtl="0"/>
            <a:r>
              <a:rPr lang="en-US" b="1" dirty="0" smtClean="0">
                <a:solidFill>
                  <a:schemeClr val="tx2"/>
                </a:solidFill>
              </a:rPr>
              <a:t>HUMAN FACTORS  </a:t>
            </a:r>
            <a:endParaRPr lang="en-US" dirty="0" smtClean="0">
              <a:solidFill>
                <a:schemeClr val="tx2"/>
              </a:solidFill>
            </a:endParaRPr>
          </a:p>
          <a:p>
            <a:pPr algn="l" rtl="0"/>
            <a:r>
              <a:rPr lang="en-US" b="1" dirty="0" smtClean="0"/>
              <a:t>1) Staff Courtesy                 2) accounts accuracy                               3) Good looking and uniforms</a:t>
            </a:r>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marL="514350" indent="-514350">
              <a:buNone/>
            </a:pPr>
            <a:endParaRPr lang="en-US" dirty="0" smtClean="0"/>
          </a:p>
          <a:p>
            <a:pPr marL="514350" indent="-514350">
              <a:buNone/>
            </a:pPr>
            <a:r>
              <a:rPr lang="en-US" dirty="0"/>
              <a:t>4</a:t>
            </a:r>
            <a:r>
              <a:rPr lang="en-US" dirty="0" smtClean="0"/>
              <a:t>- </a:t>
            </a:r>
            <a:r>
              <a:rPr lang="en-US" dirty="0" smtClean="0">
                <a:solidFill>
                  <a:srgbClr val="FF0000"/>
                </a:solidFill>
              </a:rPr>
              <a:t>salary</a:t>
            </a:r>
            <a:r>
              <a:rPr lang="en-US" dirty="0" smtClean="0"/>
              <a:t> was in the interval (1000-3000) with percentage of (27.1%) </a:t>
            </a:r>
          </a:p>
          <a:p>
            <a:pPr marL="514350" indent="-514350">
              <a:buNone/>
            </a:pPr>
            <a:endParaRPr lang="en-US" dirty="0" smtClean="0"/>
          </a:p>
          <a:p>
            <a:pPr marL="514350" indent="-514350">
              <a:buNone/>
            </a:pPr>
            <a:r>
              <a:rPr lang="en-US" dirty="0"/>
              <a:t>5</a:t>
            </a:r>
            <a:r>
              <a:rPr lang="en-US" dirty="0" smtClean="0"/>
              <a:t>- </a:t>
            </a:r>
            <a:r>
              <a:rPr lang="en-US" dirty="0" smtClean="0">
                <a:solidFill>
                  <a:srgbClr val="FF0000"/>
                </a:solidFill>
              </a:rPr>
              <a:t>family member </a:t>
            </a:r>
            <a:r>
              <a:rPr lang="en-US" dirty="0" smtClean="0"/>
              <a:t>the</a:t>
            </a:r>
            <a:r>
              <a:rPr lang="en-US" dirty="0" smtClean="0">
                <a:solidFill>
                  <a:srgbClr val="FF0000"/>
                </a:solidFill>
              </a:rPr>
              <a:t> </a:t>
            </a:r>
            <a:r>
              <a:rPr lang="en-US" dirty="0" smtClean="0"/>
              <a:t>highest </a:t>
            </a:r>
            <a:r>
              <a:rPr lang="en-US" dirty="0"/>
              <a:t>percentage was for families consisting of (4-5) members and the least was for singles.</a:t>
            </a:r>
          </a:p>
          <a:p>
            <a:pPr marL="514350" lvl="0" indent="-514350">
              <a:buNone/>
            </a:pPr>
            <a:endParaRPr lang="en-US" dirty="0" smtClean="0"/>
          </a:p>
          <a:p>
            <a:pPr marL="514350" indent="-514350">
              <a:buNone/>
            </a:pPr>
            <a:r>
              <a:rPr lang="en-US" dirty="0"/>
              <a:t>6</a:t>
            </a:r>
            <a:r>
              <a:rPr lang="en-US" dirty="0" smtClean="0"/>
              <a:t>- </a:t>
            </a:r>
            <a:r>
              <a:rPr lang="en-US" dirty="0" smtClean="0">
                <a:solidFill>
                  <a:srgbClr val="FF0000"/>
                </a:solidFill>
              </a:rPr>
              <a:t>Competitive advantage </a:t>
            </a:r>
            <a:r>
              <a:rPr lang="en-US" dirty="0" smtClean="0"/>
              <a:t>it has a percentage (84%).</a:t>
            </a:r>
          </a:p>
          <a:p>
            <a:pPr marL="514350" indent="-514350">
              <a:buNone/>
            </a:pPr>
            <a:endParaRPr lang="en-US" dirty="0" smtClean="0"/>
          </a:p>
          <a:p>
            <a:pPr marL="514350" lvl="0" indent="-514350">
              <a:buNone/>
            </a:pPr>
            <a:r>
              <a:rPr lang="en-US" dirty="0"/>
              <a:t>7</a:t>
            </a:r>
            <a:r>
              <a:rPr lang="en-US" dirty="0" smtClean="0"/>
              <a:t>- </a:t>
            </a:r>
            <a:r>
              <a:rPr lang="en-US" dirty="0" smtClean="0">
                <a:solidFill>
                  <a:srgbClr val="FF0000"/>
                </a:solidFill>
              </a:rPr>
              <a:t>Advertisement</a:t>
            </a:r>
            <a:r>
              <a:rPr lang="en-US" dirty="0" smtClean="0"/>
              <a:t> strongly affects customer’s purchasing behavior in shopping centers, and it has a percentage of (77%).</a:t>
            </a:r>
          </a:p>
          <a:p>
            <a:pPr marL="514350" indent="-514350">
              <a:buNone/>
            </a:pP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l" rtl="0">
              <a:spcBef>
                <a:spcPct val="0"/>
              </a:spcBef>
            </a:pPr>
            <a:r>
              <a:rPr lang="en-US" sz="3200" b="1" dirty="0">
                <a:solidFill>
                  <a:schemeClr val="tx2"/>
                </a:solidFill>
              </a:rPr>
              <a:t>Sample </a:t>
            </a:r>
            <a:r>
              <a:rPr lang="en-US" sz="3200" b="1" dirty="0" smtClean="0">
                <a:solidFill>
                  <a:schemeClr val="tx2"/>
                </a:solidFill>
              </a:rPr>
              <a:t>size :</a:t>
            </a:r>
            <a:r>
              <a:rPr lang="en-US" sz="3200" dirty="0">
                <a:solidFill>
                  <a:schemeClr val="tx2"/>
                </a:solidFill>
              </a:rPr>
              <a:t/>
            </a:r>
            <a:br>
              <a:rPr lang="en-US" sz="3200" dirty="0">
                <a:solidFill>
                  <a:schemeClr val="tx2"/>
                </a:solidFill>
              </a:rPr>
            </a:br>
            <a:endParaRPr lang="ar-SA" sz="3200" dirty="0">
              <a:solidFill>
                <a:schemeClr val="tx2"/>
              </a:solidFill>
            </a:endParaRPr>
          </a:p>
        </p:txBody>
      </p:sp>
      <p:sp>
        <p:nvSpPr>
          <p:cNvPr id="3" name="عنصر نائب للمحتوى 2"/>
          <p:cNvSpPr>
            <a:spLocks noGrp="1"/>
          </p:cNvSpPr>
          <p:nvPr>
            <p:ph idx="1"/>
          </p:nvPr>
        </p:nvSpPr>
        <p:spPr/>
        <p:txBody>
          <a:bodyPr/>
          <a:lstStyle/>
          <a:p>
            <a:r>
              <a:rPr lang="en-US" dirty="0" smtClean="0"/>
              <a:t>But our research is Taking into consideration that the shops found in the city of Nablus and headed to the population so we snapped a sample based on the number of residents of Nablus and the number of families currently stationed in the city which equal to 389328 and the number of female is 187,394 , and males is 193,567 and the number of families in Nablus by estimate  in average is 4.9  and by subtract the total number of population on the average we will have 79454 family .</a:t>
            </a:r>
          </a:p>
          <a:p>
            <a:endParaRPr lang="ar-SA" dirty="0"/>
          </a:p>
        </p:txBody>
      </p:sp>
      <p:sp>
        <p:nvSpPr>
          <p:cNvPr id="2048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490" name="Rectangle 10"/>
          <p:cNvSpPr>
            <a:spLocks noChangeArrowheads="1"/>
          </p:cNvSpPr>
          <p:nvPr/>
        </p:nvSpPr>
        <p:spPr bwMode="auto">
          <a:xfrm>
            <a:off x="0" y="1162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l" rtl="0">
              <a:spcBef>
                <a:spcPct val="0"/>
              </a:spcBef>
            </a:pPr>
            <a:r>
              <a:rPr lang="en-US" sz="3200" b="1" dirty="0" smtClean="0">
                <a:solidFill>
                  <a:schemeClr val="accent1">
                    <a:lumMod val="75000"/>
                  </a:schemeClr>
                </a:solidFill>
                <a:cs typeface="Old Antic Outline Shaded" pitchFamily="2" charset="-78"/>
              </a:rPr>
              <a:t>Discussion </a:t>
            </a:r>
            <a:r>
              <a:rPr lang="en-US" sz="3200" dirty="0">
                <a:solidFill>
                  <a:schemeClr val="accent1">
                    <a:lumMod val="75000"/>
                  </a:schemeClr>
                </a:solidFill>
                <a:cs typeface="Old Antic Outline Shaded" pitchFamily="2" charset="-78"/>
              </a:rPr>
              <a:t/>
            </a:r>
            <a:br>
              <a:rPr lang="en-US" sz="3200" dirty="0">
                <a:solidFill>
                  <a:schemeClr val="accent1">
                    <a:lumMod val="75000"/>
                  </a:schemeClr>
                </a:solidFill>
                <a:cs typeface="Old Antic Outline Shaded" pitchFamily="2" charset="-78"/>
              </a:rPr>
            </a:br>
            <a:endParaRPr lang="ar-SA" sz="3200" dirty="0">
              <a:solidFill>
                <a:schemeClr val="accent1">
                  <a:lumMod val="75000"/>
                </a:schemeClr>
              </a:solidFill>
              <a:cs typeface="Old Antic Outline Shaded" pitchFamily="2" charset="-78"/>
            </a:endParaRPr>
          </a:p>
        </p:txBody>
      </p:sp>
      <p:sp>
        <p:nvSpPr>
          <p:cNvPr id="3" name="عنصر نائب للمحتوى 2"/>
          <p:cNvSpPr>
            <a:spLocks noGrp="1"/>
          </p:cNvSpPr>
          <p:nvPr>
            <p:ph idx="1"/>
          </p:nvPr>
        </p:nvSpPr>
        <p:spPr/>
        <p:txBody>
          <a:bodyPr>
            <a:normAutofit/>
          </a:bodyPr>
          <a:lstStyle/>
          <a:p>
            <a:pPr marL="514350" indent="-514350">
              <a:buNone/>
            </a:pPr>
            <a:r>
              <a:rPr lang="en-US" dirty="0" smtClean="0"/>
              <a:t>1-There is significant differences in customer purchasing behavior due to </a:t>
            </a:r>
          </a:p>
          <a:p>
            <a:pPr marL="514350" indent="-514350">
              <a:buAutoNum type="arabicParenR"/>
            </a:pPr>
            <a:r>
              <a:rPr lang="en-US" dirty="0" smtClean="0">
                <a:solidFill>
                  <a:srgbClr val="FF0000"/>
                </a:solidFill>
              </a:rPr>
              <a:t>gender</a:t>
            </a:r>
            <a:r>
              <a:rPr lang="en-US" dirty="0" smtClean="0"/>
              <a:t>(177) males forming (50.6%) and (173) females forming (49.4) </a:t>
            </a:r>
          </a:p>
          <a:p>
            <a:pPr marL="514350" indent="-514350">
              <a:buAutoNum type="arabicParenR"/>
            </a:pPr>
            <a:r>
              <a:rPr lang="en-US" dirty="0" smtClean="0">
                <a:solidFill>
                  <a:srgbClr val="FF0000"/>
                </a:solidFill>
              </a:rPr>
              <a:t>Age </a:t>
            </a:r>
            <a:r>
              <a:rPr lang="en-US" dirty="0" smtClean="0"/>
              <a:t>the most (33-40) with a percentage of (52.6%)</a:t>
            </a:r>
          </a:p>
          <a:p>
            <a:pPr marL="514350" indent="-514350">
              <a:buNone/>
            </a:pPr>
            <a:r>
              <a:rPr lang="en-US" dirty="0" smtClean="0">
                <a:solidFill>
                  <a:schemeClr val="accent3"/>
                </a:solidFill>
              </a:rPr>
              <a:t>3) </a:t>
            </a:r>
            <a:r>
              <a:rPr lang="en-US" dirty="0" smtClean="0"/>
              <a:t>the study sample have bachelor </a:t>
            </a:r>
            <a:r>
              <a:rPr lang="en-US" dirty="0" smtClean="0">
                <a:solidFill>
                  <a:srgbClr val="FF0000"/>
                </a:solidFill>
              </a:rPr>
              <a:t>degrees</a:t>
            </a:r>
            <a:r>
              <a:rPr lang="en-US" dirty="0" smtClean="0"/>
              <a:t> with a percentage (66.9%), followed by master (17.1%), and the lowest of sample members who hold  </a:t>
            </a:r>
            <a:r>
              <a:rPr lang="en-US" dirty="0" err="1" smtClean="0"/>
              <a:t>doctora</a:t>
            </a:r>
            <a:r>
              <a:rPr lang="en-US" dirty="0" smtClean="0"/>
              <a:t>  (3.7%).</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600200"/>
            <a:ext cx="8382000" cy="4724400"/>
          </a:xfrm>
        </p:spPr>
        <p:txBody>
          <a:bodyPr/>
          <a:lstStyle/>
          <a:p>
            <a:pPr>
              <a:buNone/>
            </a:pPr>
            <a:r>
              <a:rPr lang="en-US" dirty="0"/>
              <a:t>8</a:t>
            </a:r>
            <a:r>
              <a:rPr lang="en-US" dirty="0" smtClean="0"/>
              <a:t>- </a:t>
            </a:r>
            <a:r>
              <a:rPr lang="en-US" dirty="0" smtClean="0">
                <a:solidFill>
                  <a:srgbClr val="FF0000"/>
                </a:solidFill>
              </a:rPr>
              <a:t>Environment</a:t>
            </a:r>
            <a:r>
              <a:rPr lang="en-US" dirty="0" smtClean="0"/>
              <a:t> surrounding the shopping center affect customers’ (81%) Parentage</a:t>
            </a:r>
          </a:p>
          <a:p>
            <a:pPr lvl="0">
              <a:buNone/>
            </a:pPr>
            <a:r>
              <a:rPr lang="en-US" dirty="0" smtClean="0"/>
              <a:t>19- </a:t>
            </a:r>
            <a:r>
              <a:rPr lang="en-US" dirty="0" smtClean="0">
                <a:solidFill>
                  <a:srgbClr val="FF0000"/>
                </a:solidFill>
              </a:rPr>
              <a:t>Human element </a:t>
            </a:r>
            <a:r>
              <a:rPr lang="en-US" dirty="0" smtClean="0"/>
              <a:t>is of a great impact on customer’s purchasing behavior, and it has a percentage of (85%).</a:t>
            </a:r>
          </a:p>
          <a:p>
            <a:pPr>
              <a:buNone/>
            </a:pP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 </a:t>
            </a:r>
            <a:br>
              <a:rPr lang="en-US" b="1" dirty="0" smtClean="0"/>
            </a:br>
            <a:r>
              <a:rPr lang="en-US" b="1" dirty="0" smtClean="0"/>
              <a:t> </a:t>
            </a:r>
            <a:r>
              <a:rPr lang="en-US" dirty="0" smtClean="0"/>
              <a:t/>
            </a:r>
            <a:br>
              <a:rPr lang="en-US" dirty="0" smtClean="0"/>
            </a:br>
            <a:r>
              <a:rPr lang="en-US" dirty="0" smtClean="0"/>
              <a:t/>
            </a:r>
            <a:br>
              <a:rPr lang="en-US" dirty="0" smtClean="0"/>
            </a:br>
            <a:r>
              <a:rPr lang="en-US" b="1" dirty="0" smtClean="0"/>
              <a:t> Abstract</a:t>
            </a:r>
            <a:endParaRPr lang="ar-SA" dirty="0"/>
          </a:p>
        </p:txBody>
      </p:sp>
      <p:sp>
        <p:nvSpPr>
          <p:cNvPr id="3" name="Content Placeholder 2"/>
          <p:cNvSpPr>
            <a:spLocks noGrp="1"/>
          </p:cNvSpPr>
          <p:nvPr>
            <p:ph idx="1"/>
          </p:nvPr>
        </p:nvSpPr>
        <p:spPr/>
        <p:txBody>
          <a:bodyPr>
            <a:normAutofit lnSpcReduction="10000"/>
          </a:bodyPr>
          <a:lstStyle/>
          <a:p>
            <a:pPr algn="l" rtl="0"/>
            <a:r>
              <a:rPr lang="en-US" dirty="0" smtClean="0"/>
              <a:t>This research focuses on customer satisfaction and the main factors that have significant effect on purchasing decision and behavior of the consumer.</a:t>
            </a:r>
          </a:p>
          <a:p>
            <a:pPr algn="l" rtl="0">
              <a:buNone/>
            </a:pPr>
            <a:endParaRPr lang="en-US" dirty="0" smtClean="0"/>
          </a:p>
          <a:p>
            <a:pPr algn="l" rtl="0">
              <a:buNone/>
            </a:pPr>
            <a:r>
              <a:rPr lang="en-US" dirty="0" smtClean="0"/>
              <a:t> </a:t>
            </a:r>
          </a:p>
          <a:p>
            <a:pPr algn="l" rtl="0"/>
            <a:r>
              <a:rPr lang="en-US" dirty="0" smtClean="0"/>
              <a:t>The purpose of this research is to identify the factors that affect the customer behavior for buying</a:t>
            </a:r>
            <a:br>
              <a:rPr lang="en-US" dirty="0" smtClean="0"/>
            </a:br>
            <a:r>
              <a:rPr lang="en-US" dirty="0" smtClean="0"/>
              <a:t>from shopping center. Bravo shopping center has been selected as case study for this research. </a:t>
            </a:r>
            <a:br>
              <a:rPr lang="en-US" dirty="0" smtClean="0"/>
            </a:b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l" rtl="0">
              <a:spcBef>
                <a:spcPct val="0"/>
              </a:spcBef>
            </a:pPr>
            <a:r>
              <a:rPr lang="en-US" sz="2800" b="1" dirty="0">
                <a:solidFill>
                  <a:schemeClr val="accent1">
                    <a:lumMod val="75000"/>
                  </a:schemeClr>
                </a:solidFill>
              </a:rPr>
              <a:t>Recommendations</a:t>
            </a:r>
            <a:r>
              <a:rPr lang="en-US" sz="2800" dirty="0">
                <a:solidFill>
                  <a:schemeClr val="accent1">
                    <a:lumMod val="75000"/>
                  </a:schemeClr>
                </a:solidFill>
              </a:rPr>
              <a:t/>
            </a:r>
            <a:br>
              <a:rPr lang="en-US" sz="2800" dirty="0">
                <a:solidFill>
                  <a:schemeClr val="accent1">
                    <a:lumMod val="75000"/>
                  </a:schemeClr>
                </a:solidFill>
              </a:rPr>
            </a:br>
            <a:endParaRPr lang="ar-SA" sz="2800" dirty="0">
              <a:solidFill>
                <a:schemeClr val="accent1">
                  <a:lumMod val="75000"/>
                </a:schemeClr>
              </a:solidFill>
            </a:endParaRPr>
          </a:p>
        </p:txBody>
      </p:sp>
      <p:sp>
        <p:nvSpPr>
          <p:cNvPr id="3" name="عنصر نائب للمحتوى 2"/>
          <p:cNvSpPr>
            <a:spLocks noGrp="1"/>
          </p:cNvSpPr>
          <p:nvPr>
            <p:ph idx="1"/>
          </p:nvPr>
        </p:nvSpPr>
        <p:spPr/>
        <p:txBody>
          <a:bodyPr>
            <a:normAutofit fontScale="92500"/>
          </a:bodyPr>
          <a:lstStyle/>
          <a:p>
            <a:pPr>
              <a:buNone/>
            </a:pPr>
            <a:r>
              <a:rPr lang="en-US" dirty="0" smtClean="0"/>
              <a:t>1-Bravo should present more sales and discounts </a:t>
            </a:r>
          </a:p>
          <a:p>
            <a:endParaRPr lang="en-US" dirty="0" smtClean="0"/>
          </a:p>
          <a:p>
            <a:pPr>
              <a:buNone/>
            </a:pPr>
            <a:r>
              <a:rPr lang="en-US" dirty="0" smtClean="0"/>
              <a:t>2-There should be more work to raise competitive advantage</a:t>
            </a:r>
          </a:p>
          <a:p>
            <a:pPr marL="0" indent="0">
              <a:buNone/>
            </a:pPr>
            <a:r>
              <a:rPr lang="en-US" dirty="0" smtClean="0"/>
              <a:t>3- Shopping </a:t>
            </a:r>
            <a:r>
              <a:rPr lang="en-US" dirty="0"/>
              <a:t>centers should encourage national products</a:t>
            </a:r>
            <a:endParaRPr lang="en-US" dirty="0" smtClean="0"/>
          </a:p>
          <a:p>
            <a:pPr lvl="0">
              <a:buNone/>
            </a:pPr>
            <a:endParaRPr lang="en-US" dirty="0" smtClean="0"/>
          </a:p>
          <a:p>
            <a:pPr lvl="0">
              <a:buNone/>
            </a:pPr>
            <a:r>
              <a:rPr lang="en-US" dirty="0" smtClean="0"/>
              <a:t>4-Trying more and more to afford all products such as: trademarks and brand names, international products.</a:t>
            </a:r>
          </a:p>
          <a:p>
            <a:pPr lvl="0"/>
            <a:endParaRPr lang="en-US" dirty="0" smtClean="0"/>
          </a:p>
          <a:p>
            <a:pPr lvl="0">
              <a:buNone/>
            </a:pPr>
            <a:r>
              <a:rPr lang="en-US" dirty="0"/>
              <a:t>5</a:t>
            </a:r>
            <a:r>
              <a:rPr lang="en-US" dirty="0" smtClean="0"/>
              <a:t>-Children recreational areas are very important to customers, and it should be more creative and safe.</a:t>
            </a:r>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219200"/>
            <a:ext cx="8534400" cy="5105400"/>
          </a:xfrm>
        </p:spPr>
        <p:txBody>
          <a:bodyPr>
            <a:normAutofit/>
          </a:bodyPr>
          <a:lstStyle/>
          <a:p>
            <a:pPr lvl="0">
              <a:buNone/>
            </a:pPr>
            <a:r>
              <a:rPr lang="en-US" dirty="0" smtClean="0"/>
              <a:t>6- Delivery </a:t>
            </a:r>
            <a:r>
              <a:rPr lang="en-US" dirty="0"/>
              <a:t>services are shown to be very important to customers, so Bravo should think about start using it creatively and using online selling services via visa cards.</a:t>
            </a:r>
          </a:p>
          <a:p>
            <a:pPr>
              <a:buNone/>
            </a:pPr>
            <a:endParaRPr lang="en-US" dirty="0" smtClean="0"/>
          </a:p>
          <a:p>
            <a:pPr marL="0" lvl="0" indent="0">
              <a:buNone/>
            </a:pPr>
            <a:r>
              <a:rPr lang="en-US" dirty="0" smtClean="0"/>
              <a:t>7- When </a:t>
            </a:r>
            <a:r>
              <a:rPr lang="en-US" dirty="0"/>
              <a:t>advertising, all details of the product should be provided to audience.</a:t>
            </a:r>
          </a:p>
          <a:p>
            <a:pPr marL="0" lvl="0" indent="0">
              <a:buNone/>
            </a:pPr>
            <a:r>
              <a:rPr lang="en-US" dirty="0" smtClean="0"/>
              <a:t>8- When </a:t>
            </a:r>
            <a:r>
              <a:rPr lang="en-US" dirty="0"/>
              <a:t>advertising, quality of the product must be highlighted, and advertising should be through all possible media.</a:t>
            </a:r>
          </a:p>
          <a:p>
            <a:pPr lvl="0"/>
            <a:endParaRPr lang="en-US" dirty="0" smtClean="0"/>
          </a:p>
          <a:p>
            <a:pPr lvl="0"/>
            <a:endParaRPr lang="en-US" dirty="0"/>
          </a:p>
          <a:p>
            <a:endParaRPr lang="en-US" dirty="0" smtClean="0"/>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lvl="0" indent="0">
              <a:buNone/>
            </a:pPr>
            <a:r>
              <a:rPr lang="en-US" dirty="0" smtClean="0"/>
              <a:t>9- Shopping </a:t>
            </a:r>
            <a:r>
              <a:rPr lang="en-US" dirty="0"/>
              <a:t>centers should be relatively close to residential areas.</a:t>
            </a:r>
          </a:p>
          <a:p>
            <a:pPr marL="0" lvl="0" indent="0">
              <a:buNone/>
            </a:pPr>
            <a:endParaRPr lang="en-US" dirty="0" smtClean="0"/>
          </a:p>
          <a:p>
            <a:pPr marL="0" lvl="0" indent="0">
              <a:buNone/>
            </a:pPr>
            <a:r>
              <a:rPr lang="en-US" dirty="0" smtClean="0"/>
              <a:t>10- </a:t>
            </a:r>
            <a:r>
              <a:rPr lang="en-US" dirty="0"/>
              <a:t>The place of shopping centers must be easily reached, and allow as much parking lots as possible.</a:t>
            </a:r>
          </a:p>
          <a:p>
            <a:pPr marL="0" lvl="0" indent="0">
              <a:buNone/>
            </a:pPr>
            <a:r>
              <a:rPr lang="en-US" smtClean="0"/>
              <a:t>11- Bravo </a:t>
            </a:r>
            <a:r>
              <a:rPr lang="en-US" dirty="0"/>
              <a:t>should care more about greening the outer area of the mall, especially parking area.</a:t>
            </a:r>
          </a:p>
          <a:p>
            <a:pPr marL="0" lvl="0" indent="0">
              <a:buNone/>
            </a:pPr>
            <a:endParaRPr lang="ar-SA" dirty="0"/>
          </a:p>
        </p:txBody>
      </p:sp>
    </p:spTree>
    <p:extLst>
      <p:ext uri="{BB962C8B-B14F-4D97-AF65-F5344CB8AC3E}">
        <p14:creationId xmlns:p14="http://schemas.microsoft.com/office/powerpoint/2010/main" xmlns="" val="15374527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buNone/>
            </a:pPr>
            <a:r>
              <a:rPr lang="en-US" sz="5400" dirty="0" smtClean="0"/>
              <a:t>thank you             </a:t>
            </a:r>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dirty="0" smtClean="0"/>
              <a:t/>
            </a:r>
            <a:br>
              <a:rPr lang="en-US" dirty="0" smtClean="0"/>
            </a:br>
            <a:r>
              <a:rPr lang="en-US" dirty="0" smtClean="0"/>
              <a:t/>
            </a:r>
            <a:br>
              <a:rPr lang="en-US" dirty="0" smtClean="0"/>
            </a:br>
            <a:r>
              <a:rPr lang="en-US" b="1" dirty="0" smtClean="0"/>
              <a:t> choice of the topic</a:t>
            </a:r>
            <a:endParaRPr lang="ar-SA" dirty="0"/>
          </a:p>
        </p:txBody>
      </p:sp>
      <p:sp>
        <p:nvSpPr>
          <p:cNvPr id="3" name="Content Placeholder 2"/>
          <p:cNvSpPr>
            <a:spLocks noGrp="1"/>
          </p:cNvSpPr>
          <p:nvPr>
            <p:ph idx="1"/>
          </p:nvPr>
        </p:nvSpPr>
        <p:spPr/>
        <p:txBody>
          <a:bodyPr>
            <a:normAutofit fontScale="55000" lnSpcReduction="20000"/>
          </a:bodyPr>
          <a:lstStyle/>
          <a:p>
            <a:pPr algn="l" rtl="0"/>
            <a:r>
              <a:rPr lang="en-US" sz="3600" dirty="0" smtClean="0"/>
              <a:t>The most important was that there were few studies done which focused on Palestinian consumer</a:t>
            </a:r>
            <a:br>
              <a:rPr lang="en-US" sz="3600" dirty="0" smtClean="0"/>
            </a:br>
            <a:endParaRPr lang="en-US" sz="3600" dirty="0" smtClean="0"/>
          </a:p>
          <a:p>
            <a:pPr algn="l" rtl="0"/>
            <a:r>
              <a:rPr lang="en-US" sz="3600" dirty="0" smtClean="0"/>
              <a:t>The second reason is the desire to apply science and some of the skills that we have gained in the area of Industrial Engineering</a:t>
            </a:r>
          </a:p>
          <a:p>
            <a:pPr algn="l" rtl="0"/>
            <a:endParaRPr lang="en-US" sz="3600" dirty="0" smtClean="0"/>
          </a:p>
          <a:p>
            <a:pPr algn="l" rtl="0">
              <a:buNone/>
            </a:pPr>
            <a:endParaRPr lang="en-US" sz="3600" dirty="0" smtClean="0"/>
          </a:p>
          <a:p>
            <a:pPr algn="l" rtl="0"/>
            <a:r>
              <a:rPr lang="en-US" sz="3600" dirty="0" smtClean="0"/>
              <a:t>Bravo shopping center has been chosen as a case study due to its</a:t>
            </a:r>
            <a:br>
              <a:rPr lang="en-US" sz="3600" dirty="0" smtClean="0"/>
            </a:br>
            <a:r>
              <a:rPr lang="en-US" sz="3600" dirty="0" smtClean="0"/>
              <a:t>success day after day in terms of consumer interests and needs</a:t>
            </a:r>
            <a:r>
              <a:rPr lang="en-US" dirty="0" smtClean="0"/>
              <a:t/>
            </a:r>
            <a:br>
              <a:rPr lang="en-US" dirty="0" smtClean="0"/>
            </a:br>
            <a:r>
              <a:rPr lang="en-US" dirty="0" smtClean="0"/>
              <a:t/>
            </a:r>
            <a:br>
              <a:rPr lang="en-US" dirty="0" smtClean="0"/>
            </a:br>
            <a:r>
              <a:rPr lang="en-US" dirty="0" smtClean="0"/>
              <a:t> </a:t>
            </a:r>
            <a:br>
              <a:rPr lang="en-US" dirty="0" smtClean="0"/>
            </a:br>
            <a:r>
              <a:rPr lang="en-US" dirty="0" smtClean="0"/>
              <a:t/>
            </a:r>
            <a:br>
              <a:rPr lang="en-US" dirty="0" smtClean="0"/>
            </a:br>
            <a:r>
              <a:rPr lang="en-US" dirty="0" smtClean="0"/>
              <a:t> </a:t>
            </a:r>
            <a:br>
              <a:rPr lang="en-US" dirty="0" smtClean="0"/>
            </a:b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dirty="0" smtClean="0"/>
              <a:t/>
            </a:r>
            <a:br>
              <a:rPr lang="en-US" dirty="0" smtClean="0"/>
            </a:br>
            <a:r>
              <a:rPr lang="en-US" dirty="0" smtClean="0"/>
              <a:t/>
            </a:r>
            <a:br>
              <a:rPr lang="en-US" dirty="0" smtClean="0"/>
            </a:br>
            <a:r>
              <a:rPr lang="en-US" b="1" dirty="0" smtClean="0"/>
              <a:t> Problem Statement</a:t>
            </a:r>
            <a:endParaRPr lang="ar-SA" dirty="0"/>
          </a:p>
        </p:txBody>
      </p:sp>
      <p:sp>
        <p:nvSpPr>
          <p:cNvPr id="3" name="Content Placeholder 2"/>
          <p:cNvSpPr>
            <a:spLocks noGrp="1"/>
          </p:cNvSpPr>
          <p:nvPr>
            <p:ph idx="1"/>
          </p:nvPr>
        </p:nvSpPr>
        <p:spPr/>
        <p:txBody>
          <a:bodyPr>
            <a:normAutofit/>
          </a:bodyPr>
          <a:lstStyle/>
          <a:p>
            <a:pPr algn="l" rtl="0"/>
            <a:r>
              <a:rPr lang="en-US" dirty="0" smtClean="0"/>
              <a:t>Currently the customers expect to be treated as equal partners with courtesy and efficiency thus need of retail stores to make the customer feel the value of using its products or services is greater that the price the customer is paying. This has led to increase competition in this sector. Every retail store is competing in order to get that one customer</a:t>
            </a:r>
          </a:p>
          <a:p>
            <a:endParaRPr lang="en-US" dirty="0" smtClean="0"/>
          </a:p>
          <a:p>
            <a:endParaRPr lang="en-US" dirty="0" smtClean="0"/>
          </a:p>
          <a:p>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85000" lnSpcReduction="20000"/>
          </a:bodyPr>
          <a:lstStyle/>
          <a:p>
            <a:pPr algn="l" rtl="0"/>
            <a:r>
              <a:rPr lang="en-US" dirty="0" smtClean="0"/>
              <a:t>Bravo Company  is facing challenges in an attempt to attract and retain customers. Therefore this study intends to investigate the factors that affect on purchasing decision and behavior of the Palestinian consumer.</a:t>
            </a:r>
          </a:p>
          <a:p>
            <a:pPr algn="l" rtl="0"/>
            <a:endParaRPr lang="en-US" dirty="0" smtClean="0"/>
          </a:p>
          <a:p>
            <a:pPr algn="l" rtl="0"/>
            <a:endParaRPr lang="en-US" dirty="0" smtClean="0"/>
          </a:p>
          <a:p>
            <a:pPr algn="l" rtl="0"/>
            <a:r>
              <a:rPr lang="en-US" dirty="0" smtClean="0"/>
              <a:t>The main question of the study is: </a:t>
            </a:r>
            <a:r>
              <a:rPr lang="en-US" b="1" dirty="0" smtClean="0"/>
              <a:t>What is the impact of competitive advantage, human factors, environmental factors, and advertising campaigns on purchasing behavior of the consumer?</a:t>
            </a:r>
            <a:r>
              <a:rPr lang="en-US" dirty="0" smtClean="0"/>
              <a:t/>
            </a:r>
            <a:br>
              <a:rPr lang="en-US" dirty="0" smtClean="0"/>
            </a:br>
            <a:r>
              <a:rPr lang="en-US" dirty="0" smtClean="0"/>
              <a:t/>
            </a:r>
            <a:br>
              <a:rPr lang="en-US" dirty="0" smtClean="0"/>
            </a:br>
            <a:r>
              <a:rPr lang="en-US" dirty="0" smtClean="0"/>
              <a:t> </a:t>
            </a:r>
            <a:br>
              <a:rPr lang="en-US" dirty="0" smtClean="0"/>
            </a:b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project</a:t>
            </a:r>
            <a:endParaRPr lang="ar-SA" dirty="0"/>
          </a:p>
        </p:txBody>
      </p:sp>
      <p:sp>
        <p:nvSpPr>
          <p:cNvPr id="3" name="Content Placeholder 2"/>
          <p:cNvSpPr>
            <a:spLocks noGrp="1"/>
          </p:cNvSpPr>
          <p:nvPr>
            <p:ph idx="1"/>
          </p:nvPr>
        </p:nvSpPr>
        <p:spPr/>
        <p:txBody>
          <a:bodyPr>
            <a:normAutofit/>
          </a:bodyPr>
          <a:lstStyle/>
          <a:p>
            <a:pPr algn="l" rtl="0"/>
            <a:r>
              <a:rPr lang="en-US" dirty="0" smtClean="0"/>
              <a:t> To identify the factors affecting the willingness of the customers to purchase from bravo store</a:t>
            </a:r>
          </a:p>
          <a:p>
            <a:pPr algn="l" rtl="0"/>
            <a:r>
              <a:rPr lang="en-US" dirty="0" smtClean="0"/>
              <a:t> To gain in-depth and analyses the factors that influence on purchasing behavior of the consumer, and which of these factors has greatest influence</a:t>
            </a:r>
          </a:p>
          <a:p>
            <a:pPr algn="l" rtl="0"/>
            <a:r>
              <a:rPr lang="en-US" dirty="0" smtClean="0"/>
              <a:t> To develop a theoretical framework that explains the factors affecting the customer purchasing behavior</a:t>
            </a:r>
          </a:p>
          <a:p>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ar-SA" dirty="0"/>
          </a:p>
        </p:txBody>
      </p:sp>
      <p:pic>
        <p:nvPicPr>
          <p:cNvPr id="4" name="Content Placeholder 3" descr="iStock_000008482342XSmall-e1313018898888-300x225.jpg"/>
          <p:cNvPicPr>
            <a:picLocks noGrp="1" noChangeAspect="1"/>
          </p:cNvPicPr>
          <p:nvPr>
            <p:ph idx="1"/>
          </p:nvPr>
        </p:nvPicPr>
        <p:blipFill>
          <a:blip r:embed="rId2"/>
          <a:stretch>
            <a:fillRect/>
          </a:stretch>
        </p:blipFill>
        <p:spPr>
          <a:xfrm>
            <a:off x="1676400" y="2791619"/>
            <a:ext cx="5486400" cy="214312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dirty="0" smtClean="0"/>
              <a:t/>
            </a:r>
            <a:br>
              <a:rPr lang="en-US" dirty="0" smtClean="0"/>
            </a:br>
            <a:r>
              <a:rPr lang="en-US" dirty="0" smtClean="0"/>
              <a:t/>
            </a:r>
            <a:br>
              <a:rPr lang="en-US" dirty="0" smtClean="0"/>
            </a:br>
            <a:r>
              <a:rPr lang="en-US" b="1" dirty="0" smtClean="0"/>
              <a:t> interviews</a:t>
            </a:r>
            <a:endParaRPr lang="ar-SA" dirty="0"/>
          </a:p>
        </p:txBody>
      </p:sp>
      <p:sp>
        <p:nvSpPr>
          <p:cNvPr id="3" name="Content Placeholder 2"/>
          <p:cNvSpPr>
            <a:spLocks noGrp="1"/>
          </p:cNvSpPr>
          <p:nvPr>
            <p:ph idx="1"/>
          </p:nvPr>
        </p:nvSpPr>
        <p:spPr/>
        <p:txBody>
          <a:bodyPr>
            <a:normAutofit fontScale="85000" lnSpcReduction="20000"/>
          </a:bodyPr>
          <a:lstStyle/>
          <a:p>
            <a:pPr algn="l" rtl="0"/>
            <a:r>
              <a:rPr lang="en-US" b="1" dirty="0" smtClean="0"/>
              <a:t>First part: </a:t>
            </a:r>
            <a:r>
              <a:rPr lang="en-US" dirty="0" smtClean="0"/>
              <a:t>We conducted interviews with a people who specialized in marketing It was in the form of an exploratory interview helped us to understand more and to choose the most important factors that affect the behavior of consumer</a:t>
            </a:r>
          </a:p>
          <a:p>
            <a:pPr algn="l" rtl="0">
              <a:buNone/>
            </a:pPr>
            <a:endParaRPr lang="en-US" dirty="0" smtClean="0"/>
          </a:p>
          <a:p>
            <a:pPr algn="l" rtl="0">
              <a:buNone/>
            </a:pPr>
            <a:r>
              <a:rPr lang="en-US" dirty="0" smtClean="0"/>
              <a:t> </a:t>
            </a:r>
          </a:p>
          <a:p>
            <a:pPr algn="l" rtl="0"/>
            <a:r>
              <a:rPr lang="en-US" dirty="0" smtClean="0"/>
              <a:t>S</a:t>
            </a:r>
            <a:r>
              <a:rPr lang="en-US" b="1" dirty="0" smtClean="0"/>
              <a:t>econd part</a:t>
            </a:r>
            <a:r>
              <a:rPr lang="en-US" dirty="0" smtClean="0"/>
              <a:t>: We collected the data necessary to design a</a:t>
            </a:r>
            <a:br>
              <a:rPr lang="en-US" dirty="0" smtClean="0"/>
            </a:br>
            <a:r>
              <a:rPr lang="en-US" dirty="0" smtClean="0"/>
              <a:t>questionnaire that combines all the assisting Factors that contribute to how to understand the behavior of the customer</a:t>
            </a:r>
            <a:br>
              <a:rPr lang="en-US" dirty="0" smtClean="0"/>
            </a:br>
            <a:r>
              <a:rPr lang="en-US" dirty="0" smtClean="0"/>
              <a:t/>
            </a:r>
            <a:br>
              <a:rPr lang="en-US" dirty="0" smtClean="0"/>
            </a:br>
            <a:r>
              <a:rPr lang="en-US" dirty="0" smtClean="0"/>
              <a:t> </a:t>
            </a:r>
            <a:br>
              <a:rPr lang="en-US" dirty="0" smtClean="0"/>
            </a:br>
            <a:r>
              <a:rPr lang="en-US" dirty="0" smtClean="0"/>
              <a:t/>
            </a:r>
            <a:br>
              <a:rPr lang="en-US" dirty="0" smtClean="0"/>
            </a:br>
            <a:r>
              <a:rPr lang="en-US" dirty="0" smtClean="0"/>
              <a:t> </a:t>
            </a:r>
            <a:br>
              <a:rPr lang="en-US" dirty="0" smtClean="0"/>
            </a:b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 :</a:t>
            </a:r>
            <a:endParaRPr lang="en-US" dirty="0"/>
          </a:p>
        </p:txBody>
      </p:sp>
      <p:graphicFrame>
        <p:nvGraphicFramePr>
          <p:cNvPr id="4" name="عنصر نائب للمحتوى 5"/>
          <p:cNvGraphicFramePr>
            <a:graphicFrameLocks noGrp="1"/>
          </p:cNvGraphicFramePr>
          <p:nvPr>
            <p:ph idx="1"/>
          </p:nvPr>
        </p:nvGraphicFramePr>
        <p:xfrm>
          <a:off x="457200" y="20875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965627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1119</TotalTime>
  <Words>1056</Words>
  <Application>Microsoft Office PowerPoint</Application>
  <PresentationFormat>عرض على الشاشة (3:4)‏</PresentationFormat>
  <Paragraphs>119</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Flow</vt:lpstr>
      <vt:lpstr>الشريحة 1</vt:lpstr>
      <vt:lpstr>       Abstract</vt:lpstr>
      <vt:lpstr>     choice of the topic</vt:lpstr>
      <vt:lpstr>     Problem Statement</vt:lpstr>
      <vt:lpstr>الشريحة 5</vt:lpstr>
      <vt:lpstr>Purpose of the project</vt:lpstr>
      <vt:lpstr>Constraints</vt:lpstr>
      <vt:lpstr>     interviews</vt:lpstr>
      <vt:lpstr>Methodology :</vt:lpstr>
      <vt:lpstr>Research framework </vt:lpstr>
      <vt:lpstr>Research approach </vt:lpstr>
      <vt:lpstr>Data Collecting </vt:lpstr>
      <vt:lpstr>Research assumption: </vt:lpstr>
      <vt:lpstr>الشريحة 14</vt:lpstr>
      <vt:lpstr>الشريحة 15</vt:lpstr>
      <vt:lpstr>الشريحة 16</vt:lpstr>
      <vt:lpstr>Sample size : </vt:lpstr>
      <vt:lpstr>Discussion  </vt:lpstr>
      <vt:lpstr>الشريحة 19</vt:lpstr>
      <vt:lpstr>Recommendations </vt:lpstr>
      <vt:lpstr>الشريحة 21</vt:lpstr>
      <vt:lpstr>الشريحة 22</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AHMAD ABU-ZANT</dc:creator>
  <cp:lastModifiedBy>mms</cp:lastModifiedBy>
  <cp:revision>22</cp:revision>
  <dcterms:created xsi:type="dcterms:W3CDTF">2006-08-16T00:00:00Z</dcterms:created>
  <dcterms:modified xsi:type="dcterms:W3CDTF">2016-08-01T15:57:36Z</dcterms:modified>
</cp:coreProperties>
</file>