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6"/>
  </p:notesMasterIdLst>
  <p:sldIdLst>
    <p:sldId id="348" r:id="rId2"/>
    <p:sldId id="349" r:id="rId3"/>
    <p:sldId id="350" r:id="rId4"/>
    <p:sldId id="351" r:id="rId5"/>
    <p:sldId id="352" r:id="rId6"/>
    <p:sldId id="353" r:id="rId7"/>
    <p:sldId id="354" r:id="rId8"/>
    <p:sldId id="355" r:id="rId9"/>
    <p:sldId id="356" r:id="rId10"/>
    <p:sldId id="357" r:id="rId11"/>
    <p:sldId id="358" r:id="rId12"/>
    <p:sldId id="359" r:id="rId13"/>
    <p:sldId id="360" r:id="rId14"/>
    <p:sldId id="361" r:id="rId15"/>
    <p:sldId id="362" r:id="rId16"/>
    <p:sldId id="363" r:id="rId17"/>
    <p:sldId id="364" r:id="rId18"/>
    <p:sldId id="396" r:id="rId19"/>
    <p:sldId id="376" r:id="rId20"/>
    <p:sldId id="377" r:id="rId21"/>
    <p:sldId id="378" r:id="rId22"/>
    <p:sldId id="379" r:id="rId23"/>
    <p:sldId id="380" r:id="rId24"/>
    <p:sldId id="381" r:id="rId25"/>
    <p:sldId id="382" r:id="rId26"/>
    <p:sldId id="383" r:id="rId27"/>
    <p:sldId id="384" r:id="rId28"/>
    <p:sldId id="385" r:id="rId29"/>
    <p:sldId id="386" r:id="rId30"/>
    <p:sldId id="387" r:id="rId31"/>
    <p:sldId id="391" r:id="rId32"/>
    <p:sldId id="388" r:id="rId33"/>
    <p:sldId id="389" r:id="rId34"/>
    <p:sldId id="390" r:id="rId35"/>
    <p:sldId id="392" r:id="rId36"/>
    <p:sldId id="393" r:id="rId37"/>
    <p:sldId id="394" r:id="rId38"/>
    <p:sldId id="395" r:id="rId39"/>
    <p:sldId id="365" r:id="rId40"/>
    <p:sldId id="402" r:id="rId41"/>
    <p:sldId id="366" r:id="rId42"/>
    <p:sldId id="367" r:id="rId43"/>
    <p:sldId id="368" r:id="rId44"/>
    <p:sldId id="369" r:id="rId45"/>
    <p:sldId id="371" r:id="rId46"/>
    <p:sldId id="372" r:id="rId47"/>
    <p:sldId id="370" r:id="rId48"/>
    <p:sldId id="373" r:id="rId49"/>
    <p:sldId id="374" r:id="rId50"/>
    <p:sldId id="375" r:id="rId51"/>
    <p:sldId id="397" r:id="rId52"/>
    <p:sldId id="398" r:id="rId53"/>
    <p:sldId id="403" r:id="rId54"/>
    <p:sldId id="400" r:id="rId55"/>
    <p:sldId id="401" r:id="rId56"/>
    <p:sldId id="334" r:id="rId57"/>
    <p:sldId id="333" r:id="rId58"/>
    <p:sldId id="335" r:id="rId59"/>
    <p:sldId id="337" r:id="rId60"/>
    <p:sldId id="336" r:id="rId61"/>
    <p:sldId id="338" r:id="rId62"/>
    <p:sldId id="339" r:id="rId63"/>
    <p:sldId id="340" r:id="rId64"/>
    <p:sldId id="346" r:id="rId65"/>
    <p:sldId id="341" r:id="rId66"/>
    <p:sldId id="342" r:id="rId67"/>
    <p:sldId id="343" r:id="rId68"/>
    <p:sldId id="344" r:id="rId69"/>
    <p:sldId id="345" r:id="rId70"/>
    <p:sldId id="302" r:id="rId71"/>
    <p:sldId id="331" r:id="rId72"/>
    <p:sldId id="405" r:id="rId73"/>
    <p:sldId id="406" r:id="rId74"/>
    <p:sldId id="404" r:id="rId7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B000"/>
    <a:srgbClr val="FF996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85" autoAdjust="0"/>
    <p:restoredTop sz="99509" autoAdjust="0"/>
  </p:normalViewPr>
  <p:slideViewPr>
    <p:cSldViewPr>
      <p:cViewPr>
        <p:scale>
          <a:sx n="70" d="100"/>
          <a:sy n="70" d="100"/>
        </p:scale>
        <p:origin x="-2814" y="-1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_rels/data10.xml.rels><?xml version="1.0" encoding="UTF-8" standalone="yes"?>
<Relationships xmlns="http://schemas.openxmlformats.org/package/2006/relationships"><Relationship Id="rId1" Type="http://schemas.openxmlformats.org/officeDocument/2006/relationships/image" Target="../media/image8.png"/></Relationships>
</file>

<file path=ppt/diagrams/_rels/data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diagrams/_rels/data5.xml.rels><?xml version="1.0" encoding="UTF-8" standalone="yes"?>
<Relationships xmlns="http://schemas.openxmlformats.org/package/2006/relationships"><Relationship Id="rId1" Type="http://schemas.openxmlformats.org/officeDocument/2006/relationships/image" Target="../media/image8.png"/></Relationships>
</file>

<file path=ppt/diagrams/_rels/data6.xml.rels><?xml version="1.0" encoding="UTF-8" standalone="yes"?>
<Relationships xmlns="http://schemas.openxmlformats.org/package/2006/relationships"><Relationship Id="rId1" Type="http://schemas.openxmlformats.org/officeDocument/2006/relationships/image" Target="../media/image8.png"/></Relationships>
</file>

<file path=ppt/diagrams/_rels/data7.xml.rels><?xml version="1.0" encoding="UTF-8" standalone="yes"?>
<Relationships xmlns="http://schemas.openxmlformats.org/package/2006/relationships"><Relationship Id="rId1" Type="http://schemas.openxmlformats.org/officeDocument/2006/relationships/image" Target="../media/image8.png"/></Relationships>
</file>

<file path=ppt/diagrams/_rels/data8.xml.rels><?xml version="1.0" encoding="UTF-8" standalone="yes"?>
<Relationships xmlns="http://schemas.openxmlformats.org/package/2006/relationships"><Relationship Id="rId1" Type="http://schemas.openxmlformats.org/officeDocument/2006/relationships/image" Target="../media/image8.png"/></Relationships>
</file>

<file path=ppt/diagrams/_rels/data9.xml.rels><?xml version="1.0" encoding="UTF-8" standalone="yes"?>
<Relationships xmlns="http://schemas.openxmlformats.org/package/2006/relationships"><Relationship Id="rId1" Type="http://schemas.openxmlformats.org/officeDocument/2006/relationships/image" Target="../media/image8.png"/></Relationships>
</file>

<file path=ppt/diagrams/_rels/drawing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A018C0-9726-46D3-8C1E-73AFA7541CAE}" type="doc">
      <dgm:prSet loTypeId="urn:microsoft.com/office/officeart/2005/8/layout/arrow2" loCatId="process" qsTypeId="urn:microsoft.com/office/officeart/2005/8/quickstyle/simple1" qsCatId="simple" csTypeId="urn:microsoft.com/office/officeart/2005/8/colors/accent2_4" csCatId="accent2" phldr="1"/>
      <dgm:spPr/>
      <dgm:t>
        <a:bodyPr/>
        <a:lstStyle/>
        <a:p>
          <a:pPr rtl="1"/>
          <a:endParaRPr lang="ar-SA"/>
        </a:p>
      </dgm:t>
    </dgm:pt>
    <dgm:pt modelId="{029368B8-08EB-4849-8CFB-34D8452E999E}">
      <dgm:prSet phldrT="[نص]" custT="1"/>
      <dgm:spPr/>
      <dgm:t>
        <a:bodyPr/>
        <a:lstStyle/>
        <a:p>
          <a:pPr rtl="1"/>
          <a:r>
            <a:rPr lang="en-GB" sz="2800" dirty="0" smtClean="0"/>
            <a:t>Ameera Alsaad</a:t>
          </a:r>
          <a:endParaRPr lang="ar-SA" sz="2800" dirty="0"/>
        </a:p>
      </dgm:t>
    </dgm:pt>
    <dgm:pt modelId="{66B35976-8ED6-4F91-8114-8E94A7FA67AE}" type="parTrans" cxnId="{521B2E38-D669-42A7-9A1A-F77085624DA6}">
      <dgm:prSet/>
      <dgm:spPr/>
      <dgm:t>
        <a:bodyPr/>
        <a:lstStyle/>
        <a:p>
          <a:pPr rtl="1"/>
          <a:endParaRPr lang="ar-SA"/>
        </a:p>
      </dgm:t>
    </dgm:pt>
    <dgm:pt modelId="{71DDD27D-316C-409D-9BE6-FEBD02265CD4}" type="sibTrans" cxnId="{521B2E38-D669-42A7-9A1A-F77085624DA6}">
      <dgm:prSet/>
      <dgm:spPr/>
      <dgm:t>
        <a:bodyPr/>
        <a:lstStyle/>
        <a:p>
          <a:pPr rtl="1"/>
          <a:endParaRPr lang="ar-SA"/>
        </a:p>
      </dgm:t>
    </dgm:pt>
    <dgm:pt modelId="{9243B7E7-A22B-42E1-A448-3756E25AC2EE}">
      <dgm:prSet phldrT="[نص]" custT="1"/>
      <dgm:spPr/>
      <dgm:t>
        <a:bodyPr/>
        <a:lstStyle/>
        <a:p>
          <a:pPr rtl="1"/>
          <a:r>
            <a:rPr lang="en-GB" sz="2800" dirty="0" smtClean="0"/>
            <a:t>Lamees Saleh</a:t>
          </a:r>
          <a:endParaRPr lang="ar-SA" sz="2800" dirty="0"/>
        </a:p>
      </dgm:t>
    </dgm:pt>
    <dgm:pt modelId="{F8647049-1F9E-4484-A749-5FDA4D4FE8DF}" type="parTrans" cxnId="{92EBD791-CFCC-4BEC-AAB1-693C22E39DA4}">
      <dgm:prSet/>
      <dgm:spPr/>
      <dgm:t>
        <a:bodyPr/>
        <a:lstStyle/>
        <a:p>
          <a:pPr rtl="1"/>
          <a:endParaRPr lang="ar-SA"/>
        </a:p>
      </dgm:t>
    </dgm:pt>
    <dgm:pt modelId="{D659A564-1551-4F73-9B63-AC213C05ECBA}" type="sibTrans" cxnId="{92EBD791-CFCC-4BEC-AAB1-693C22E39DA4}">
      <dgm:prSet/>
      <dgm:spPr/>
      <dgm:t>
        <a:bodyPr/>
        <a:lstStyle/>
        <a:p>
          <a:pPr rtl="1"/>
          <a:endParaRPr lang="ar-SA"/>
        </a:p>
      </dgm:t>
    </dgm:pt>
    <dgm:pt modelId="{F9334FE7-4130-43D3-87B2-17542FC396C5}">
      <dgm:prSet phldrT="[نص]" custT="1"/>
      <dgm:spPr/>
      <dgm:t>
        <a:bodyPr/>
        <a:lstStyle/>
        <a:p>
          <a:pPr rtl="1"/>
          <a:r>
            <a:rPr lang="en-GB" sz="2800" dirty="0" smtClean="0"/>
            <a:t>Roula Qassab</a:t>
          </a:r>
          <a:endParaRPr lang="ar-SA" sz="2800" dirty="0"/>
        </a:p>
      </dgm:t>
    </dgm:pt>
    <dgm:pt modelId="{B6151019-CB34-4522-AB69-2FD36B47D869}" type="parTrans" cxnId="{6A756023-3AC8-401A-8545-D8A29AE08B8E}">
      <dgm:prSet/>
      <dgm:spPr/>
      <dgm:t>
        <a:bodyPr/>
        <a:lstStyle/>
        <a:p>
          <a:pPr rtl="1"/>
          <a:endParaRPr lang="ar-SA"/>
        </a:p>
      </dgm:t>
    </dgm:pt>
    <dgm:pt modelId="{3E99E5E5-CEEA-4854-8850-83CD3DF22C54}" type="sibTrans" cxnId="{6A756023-3AC8-401A-8545-D8A29AE08B8E}">
      <dgm:prSet/>
      <dgm:spPr/>
      <dgm:t>
        <a:bodyPr/>
        <a:lstStyle/>
        <a:p>
          <a:pPr rtl="1"/>
          <a:endParaRPr lang="ar-SA"/>
        </a:p>
      </dgm:t>
    </dgm:pt>
    <dgm:pt modelId="{65B0A5AC-49A3-4948-9EA9-E643EF8D9038}">
      <dgm:prSet custT="1"/>
      <dgm:spPr/>
      <dgm:t>
        <a:bodyPr/>
        <a:lstStyle/>
        <a:p>
          <a:pPr rtl="1"/>
          <a:r>
            <a:rPr lang="en-GB" sz="2800" dirty="0" smtClean="0"/>
            <a:t>Ashwaq Mousa</a:t>
          </a:r>
          <a:endParaRPr lang="ar-SA" sz="2800" dirty="0"/>
        </a:p>
      </dgm:t>
    </dgm:pt>
    <dgm:pt modelId="{A837ABDC-E4A1-4395-9967-3D0C07F39D83}" type="parTrans" cxnId="{1C68D5A4-603C-47B5-8B1E-639F91695467}">
      <dgm:prSet/>
      <dgm:spPr/>
      <dgm:t>
        <a:bodyPr/>
        <a:lstStyle/>
        <a:p>
          <a:pPr rtl="1"/>
          <a:endParaRPr lang="ar-SA"/>
        </a:p>
      </dgm:t>
    </dgm:pt>
    <dgm:pt modelId="{C2E4DDA0-B654-4E27-8B2B-15424CAADBDB}" type="sibTrans" cxnId="{1C68D5A4-603C-47B5-8B1E-639F91695467}">
      <dgm:prSet/>
      <dgm:spPr/>
      <dgm:t>
        <a:bodyPr/>
        <a:lstStyle/>
        <a:p>
          <a:pPr rtl="1"/>
          <a:endParaRPr lang="ar-SA"/>
        </a:p>
      </dgm:t>
    </dgm:pt>
    <dgm:pt modelId="{89D141A6-386D-47BC-AA4E-9FDF95A2DEBE}">
      <dgm:prSet custT="1"/>
      <dgm:spPr/>
      <dgm:t>
        <a:bodyPr/>
        <a:lstStyle/>
        <a:p>
          <a:pPr rtl="1"/>
          <a:r>
            <a:rPr lang="en-GB" sz="2800" dirty="0" smtClean="0"/>
            <a:t>Duaa Ordoneya</a:t>
          </a:r>
          <a:endParaRPr lang="ar-SA" sz="2800" dirty="0"/>
        </a:p>
      </dgm:t>
    </dgm:pt>
    <dgm:pt modelId="{B524AF57-4E0D-4CAA-B7DE-88EA687714F5}" type="parTrans" cxnId="{034CD403-3906-4F57-84F0-87C128D17705}">
      <dgm:prSet/>
      <dgm:spPr/>
      <dgm:t>
        <a:bodyPr/>
        <a:lstStyle/>
        <a:p>
          <a:pPr rtl="1"/>
          <a:endParaRPr lang="ar-SA"/>
        </a:p>
      </dgm:t>
    </dgm:pt>
    <dgm:pt modelId="{52C76F57-8530-4BF1-9A6F-751D703F8FDB}" type="sibTrans" cxnId="{034CD403-3906-4F57-84F0-87C128D17705}">
      <dgm:prSet/>
      <dgm:spPr/>
      <dgm:t>
        <a:bodyPr/>
        <a:lstStyle/>
        <a:p>
          <a:pPr rtl="1"/>
          <a:endParaRPr lang="ar-SA"/>
        </a:p>
      </dgm:t>
    </dgm:pt>
    <dgm:pt modelId="{AE19D8CA-A9EF-46E0-9AB9-A56C305E9165}" type="pres">
      <dgm:prSet presAssocID="{B1A018C0-9726-46D3-8C1E-73AFA7541CAE}" presName="arrowDiagram" presStyleCnt="0">
        <dgm:presLayoutVars>
          <dgm:chMax val="5"/>
          <dgm:dir/>
          <dgm:resizeHandles val="exact"/>
        </dgm:presLayoutVars>
      </dgm:prSet>
      <dgm:spPr/>
      <dgm:t>
        <a:bodyPr/>
        <a:lstStyle/>
        <a:p>
          <a:pPr rtl="1"/>
          <a:endParaRPr lang="ar-SA"/>
        </a:p>
      </dgm:t>
    </dgm:pt>
    <dgm:pt modelId="{6266ED20-7BB2-4025-99D4-9E9EA5653AED}" type="pres">
      <dgm:prSet presAssocID="{B1A018C0-9726-46D3-8C1E-73AFA7541CAE}" presName="arrow" presStyleLbl="bgShp" presStyleIdx="0" presStyleCnt="1" custLinFactNeighborX="2826" custLinFactNeighborY="-2536">
        <dgm:style>
          <a:lnRef idx="1">
            <a:schemeClr val="accent2"/>
          </a:lnRef>
          <a:fillRef idx="2">
            <a:schemeClr val="accent2"/>
          </a:fillRef>
          <a:effectRef idx="1">
            <a:schemeClr val="accent2"/>
          </a:effectRef>
          <a:fontRef idx="minor">
            <a:schemeClr val="dk1"/>
          </a:fontRef>
        </dgm:style>
      </dgm:prSet>
      <dgm:spPr/>
    </dgm:pt>
    <dgm:pt modelId="{494917B2-B42B-4021-8C11-96FC00415E82}" type="pres">
      <dgm:prSet presAssocID="{B1A018C0-9726-46D3-8C1E-73AFA7541CAE}" presName="arrowDiagram5" presStyleCnt="0"/>
      <dgm:spPr/>
    </dgm:pt>
    <dgm:pt modelId="{D30F4D0F-EC6F-4B45-8C75-B538B4B16348}" type="pres">
      <dgm:prSet presAssocID="{029368B8-08EB-4849-8CFB-34D8452E999E}" presName="bullet5a" presStyleLbl="node1" presStyleIdx="0" presStyleCnt="5"/>
      <dgm:spPr/>
    </dgm:pt>
    <dgm:pt modelId="{3BE92A7E-C916-43C5-A8F1-6262AD7B5097}" type="pres">
      <dgm:prSet presAssocID="{029368B8-08EB-4849-8CFB-34D8452E999E}" presName="textBox5a" presStyleLbl="revTx" presStyleIdx="0" presStyleCnt="5" custScaleX="128520">
        <dgm:presLayoutVars>
          <dgm:bulletEnabled val="1"/>
        </dgm:presLayoutVars>
      </dgm:prSet>
      <dgm:spPr/>
      <dgm:t>
        <a:bodyPr/>
        <a:lstStyle/>
        <a:p>
          <a:pPr rtl="1"/>
          <a:endParaRPr lang="ar-SA"/>
        </a:p>
      </dgm:t>
    </dgm:pt>
    <dgm:pt modelId="{07283C28-A864-44B2-AA76-F1050EC241DD}" type="pres">
      <dgm:prSet presAssocID="{65B0A5AC-49A3-4948-9EA9-E643EF8D9038}" presName="bullet5b" presStyleLbl="node1" presStyleIdx="1" presStyleCnt="5"/>
      <dgm:spPr/>
    </dgm:pt>
    <dgm:pt modelId="{F4214F5E-0261-4C2A-B2F6-4ECC88869D8A}" type="pres">
      <dgm:prSet presAssocID="{65B0A5AC-49A3-4948-9EA9-E643EF8D9038}" presName="textBox5b" presStyleLbl="revTx" presStyleIdx="1" presStyleCnt="5">
        <dgm:presLayoutVars>
          <dgm:bulletEnabled val="1"/>
        </dgm:presLayoutVars>
      </dgm:prSet>
      <dgm:spPr/>
      <dgm:t>
        <a:bodyPr/>
        <a:lstStyle/>
        <a:p>
          <a:pPr rtl="1"/>
          <a:endParaRPr lang="ar-SA"/>
        </a:p>
      </dgm:t>
    </dgm:pt>
    <dgm:pt modelId="{C0FD1851-B7D5-4DC8-88C0-9FCC1DBA600E}" type="pres">
      <dgm:prSet presAssocID="{89D141A6-386D-47BC-AA4E-9FDF95A2DEBE}" presName="bullet5c" presStyleLbl="node1" presStyleIdx="2" presStyleCnt="5"/>
      <dgm:spPr/>
    </dgm:pt>
    <dgm:pt modelId="{78D398C6-F430-44A9-9C8E-FBB703F1A618}" type="pres">
      <dgm:prSet presAssocID="{89D141A6-386D-47BC-AA4E-9FDF95A2DEBE}" presName="textBox5c" presStyleLbl="revTx" presStyleIdx="2" presStyleCnt="5" custScaleX="107056">
        <dgm:presLayoutVars>
          <dgm:bulletEnabled val="1"/>
        </dgm:presLayoutVars>
      </dgm:prSet>
      <dgm:spPr/>
      <dgm:t>
        <a:bodyPr/>
        <a:lstStyle/>
        <a:p>
          <a:pPr rtl="1"/>
          <a:endParaRPr lang="ar-SA"/>
        </a:p>
      </dgm:t>
    </dgm:pt>
    <dgm:pt modelId="{4C60953C-3AF8-41FB-A10C-C4D9E8F06C18}" type="pres">
      <dgm:prSet presAssocID="{9243B7E7-A22B-42E1-A448-3756E25AC2EE}" presName="bullet5d" presStyleLbl="node1" presStyleIdx="3" presStyleCnt="5"/>
      <dgm:spPr/>
    </dgm:pt>
    <dgm:pt modelId="{D057CAD9-39D3-4578-B301-F6CA6AF52C7C}" type="pres">
      <dgm:prSet presAssocID="{9243B7E7-A22B-42E1-A448-3756E25AC2EE}" presName="textBox5d" presStyleLbl="revTx" presStyleIdx="3" presStyleCnt="5">
        <dgm:presLayoutVars>
          <dgm:bulletEnabled val="1"/>
        </dgm:presLayoutVars>
      </dgm:prSet>
      <dgm:spPr/>
      <dgm:t>
        <a:bodyPr/>
        <a:lstStyle/>
        <a:p>
          <a:pPr rtl="1"/>
          <a:endParaRPr lang="ar-SA"/>
        </a:p>
      </dgm:t>
    </dgm:pt>
    <dgm:pt modelId="{B58061EC-1A95-4D29-83DF-71073315B2D1}" type="pres">
      <dgm:prSet presAssocID="{F9334FE7-4130-43D3-87B2-17542FC396C5}" presName="bullet5e" presStyleLbl="node1" presStyleIdx="4" presStyleCnt="5"/>
      <dgm:spPr/>
    </dgm:pt>
    <dgm:pt modelId="{52AED49C-CD3F-47DB-B675-F4D9478E360B}" type="pres">
      <dgm:prSet presAssocID="{F9334FE7-4130-43D3-87B2-17542FC396C5}" presName="textBox5e" presStyleLbl="revTx" presStyleIdx="4" presStyleCnt="5">
        <dgm:presLayoutVars>
          <dgm:bulletEnabled val="1"/>
        </dgm:presLayoutVars>
      </dgm:prSet>
      <dgm:spPr/>
      <dgm:t>
        <a:bodyPr/>
        <a:lstStyle/>
        <a:p>
          <a:pPr rtl="1"/>
          <a:endParaRPr lang="ar-SA"/>
        </a:p>
      </dgm:t>
    </dgm:pt>
  </dgm:ptLst>
  <dgm:cxnLst>
    <dgm:cxn modelId="{92EBD791-CFCC-4BEC-AAB1-693C22E39DA4}" srcId="{B1A018C0-9726-46D3-8C1E-73AFA7541CAE}" destId="{9243B7E7-A22B-42E1-A448-3756E25AC2EE}" srcOrd="3" destOrd="0" parTransId="{F8647049-1F9E-4484-A749-5FDA4D4FE8DF}" sibTransId="{D659A564-1551-4F73-9B63-AC213C05ECBA}"/>
    <dgm:cxn modelId="{F0D32807-EC24-43FA-B5A3-982860FC2117}" type="presOf" srcId="{65B0A5AC-49A3-4948-9EA9-E643EF8D9038}" destId="{F4214F5E-0261-4C2A-B2F6-4ECC88869D8A}" srcOrd="0" destOrd="0" presId="urn:microsoft.com/office/officeart/2005/8/layout/arrow2"/>
    <dgm:cxn modelId="{3E3712F1-CCCC-4F64-B996-AFACFA5DDFB6}" type="presOf" srcId="{F9334FE7-4130-43D3-87B2-17542FC396C5}" destId="{52AED49C-CD3F-47DB-B675-F4D9478E360B}" srcOrd="0" destOrd="0" presId="urn:microsoft.com/office/officeart/2005/8/layout/arrow2"/>
    <dgm:cxn modelId="{1C68D5A4-603C-47B5-8B1E-639F91695467}" srcId="{B1A018C0-9726-46D3-8C1E-73AFA7541CAE}" destId="{65B0A5AC-49A3-4948-9EA9-E643EF8D9038}" srcOrd="1" destOrd="0" parTransId="{A837ABDC-E4A1-4395-9967-3D0C07F39D83}" sibTransId="{C2E4DDA0-B654-4E27-8B2B-15424CAADBDB}"/>
    <dgm:cxn modelId="{16A18C83-B4FF-4DA2-97E3-6AE5BE556E2E}" type="presOf" srcId="{B1A018C0-9726-46D3-8C1E-73AFA7541CAE}" destId="{AE19D8CA-A9EF-46E0-9AB9-A56C305E9165}" srcOrd="0" destOrd="0" presId="urn:microsoft.com/office/officeart/2005/8/layout/arrow2"/>
    <dgm:cxn modelId="{521B2E38-D669-42A7-9A1A-F77085624DA6}" srcId="{B1A018C0-9726-46D3-8C1E-73AFA7541CAE}" destId="{029368B8-08EB-4849-8CFB-34D8452E999E}" srcOrd="0" destOrd="0" parTransId="{66B35976-8ED6-4F91-8114-8E94A7FA67AE}" sibTransId="{71DDD27D-316C-409D-9BE6-FEBD02265CD4}"/>
    <dgm:cxn modelId="{6A756023-3AC8-401A-8545-D8A29AE08B8E}" srcId="{B1A018C0-9726-46D3-8C1E-73AFA7541CAE}" destId="{F9334FE7-4130-43D3-87B2-17542FC396C5}" srcOrd="4" destOrd="0" parTransId="{B6151019-CB34-4522-AB69-2FD36B47D869}" sibTransId="{3E99E5E5-CEEA-4854-8850-83CD3DF22C54}"/>
    <dgm:cxn modelId="{D01CDE55-5D9A-4F2A-A705-D9C341CE2C8B}" type="presOf" srcId="{029368B8-08EB-4849-8CFB-34D8452E999E}" destId="{3BE92A7E-C916-43C5-A8F1-6262AD7B5097}" srcOrd="0" destOrd="0" presId="urn:microsoft.com/office/officeart/2005/8/layout/arrow2"/>
    <dgm:cxn modelId="{34B66C93-5809-4353-9E1E-04F7D3BC2275}" type="presOf" srcId="{9243B7E7-A22B-42E1-A448-3756E25AC2EE}" destId="{D057CAD9-39D3-4578-B301-F6CA6AF52C7C}" srcOrd="0" destOrd="0" presId="urn:microsoft.com/office/officeart/2005/8/layout/arrow2"/>
    <dgm:cxn modelId="{034CD403-3906-4F57-84F0-87C128D17705}" srcId="{B1A018C0-9726-46D3-8C1E-73AFA7541CAE}" destId="{89D141A6-386D-47BC-AA4E-9FDF95A2DEBE}" srcOrd="2" destOrd="0" parTransId="{B524AF57-4E0D-4CAA-B7DE-88EA687714F5}" sibTransId="{52C76F57-8530-4BF1-9A6F-751D703F8FDB}"/>
    <dgm:cxn modelId="{EDFAD1EE-A715-4782-B5F7-23B31545E8E7}" type="presOf" srcId="{89D141A6-386D-47BC-AA4E-9FDF95A2DEBE}" destId="{78D398C6-F430-44A9-9C8E-FBB703F1A618}" srcOrd="0" destOrd="0" presId="urn:microsoft.com/office/officeart/2005/8/layout/arrow2"/>
    <dgm:cxn modelId="{FE43BF9A-3A73-4D4E-8F94-4C8AC7D4EFB4}" type="presParOf" srcId="{AE19D8CA-A9EF-46E0-9AB9-A56C305E9165}" destId="{6266ED20-7BB2-4025-99D4-9E9EA5653AED}" srcOrd="0" destOrd="0" presId="urn:microsoft.com/office/officeart/2005/8/layout/arrow2"/>
    <dgm:cxn modelId="{583BA9D8-FE34-4E15-AB29-472469746254}" type="presParOf" srcId="{AE19D8CA-A9EF-46E0-9AB9-A56C305E9165}" destId="{494917B2-B42B-4021-8C11-96FC00415E82}" srcOrd="1" destOrd="0" presId="urn:microsoft.com/office/officeart/2005/8/layout/arrow2"/>
    <dgm:cxn modelId="{941B947C-B4CB-4D7C-9566-3F8CC85D4C2D}" type="presParOf" srcId="{494917B2-B42B-4021-8C11-96FC00415E82}" destId="{D30F4D0F-EC6F-4B45-8C75-B538B4B16348}" srcOrd="0" destOrd="0" presId="urn:microsoft.com/office/officeart/2005/8/layout/arrow2"/>
    <dgm:cxn modelId="{11B45743-2A78-416D-B6DC-523367426E93}" type="presParOf" srcId="{494917B2-B42B-4021-8C11-96FC00415E82}" destId="{3BE92A7E-C916-43C5-A8F1-6262AD7B5097}" srcOrd="1" destOrd="0" presId="urn:microsoft.com/office/officeart/2005/8/layout/arrow2"/>
    <dgm:cxn modelId="{5C3019A9-C8C1-4CC9-85DD-E692443C6F25}" type="presParOf" srcId="{494917B2-B42B-4021-8C11-96FC00415E82}" destId="{07283C28-A864-44B2-AA76-F1050EC241DD}" srcOrd="2" destOrd="0" presId="urn:microsoft.com/office/officeart/2005/8/layout/arrow2"/>
    <dgm:cxn modelId="{5349C3C8-F9F6-42BC-A568-7CAB78F84FD7}" type="presParOf" srcId="{494917B2-B42B-4021-8C11-96FC00415E82}" destId="{F4214F5E-0261-4C2A-B2F6-4ECC88869D8A}" srcOrd="3" destOrd="0" presId="urn:microsoft.com/office/officeart/2005/8/layout/arrow2"/>
    <dgm:cxn modelId="{904BE62F-F502-43EC-941B-21E9C16A40A0}" type="presParOf" srcId="{494917B2-B42B-4021-8C11-96FC00415E82}" destId="{C0FD1851-B7D5-4DC8-88C0-9FCC1DBA600E}" srcOrd="4" destOrd="0" presId="urn:microsoft.com/office/officeart/2005/8/layout/arrow2"/>
    <dgm:cxn modelId="{0C1816FC-AA10-4BE9-B9C0-84A9C97DB369}" type="presParOf" srcId="{494917B2-B42B-4021-8C11-96FC00415E82}" destId="{78D398C6-F430-44A9-9C8E-FBB703F1A618}" srcOrd="5" destOrd="0" presId="urn:microsoft.com/office/officeart/2005/8/layout/arrow2"/>
    <dgm:cxn modelId="{2709591F-6495-41A5-9219-57664FE649E3}" type="presParOf" srcId="{494917B2-B42B-4021-8C11-96FC00415E82}" destId="{4C60953C-3AF8-41FB-A10C-C4D9E8F06C18}" srcOrd="6" destOrd="0" presId="urn:microsoft.com/office/officeart/2005/8/layout/arrow2"/>
    <dgm:cxn modelId="{1DFEECCC-0EDE-4584-AAE3-5719AF5178E4}" type="presParOf" srcId="{494917B2-B42B-4021-8C11-96FC00415E82}" destId="{D057CAD9-39D3-4578-B301-F6CA6AF52C7C}" srcOrd="7" destOrd="0" presId="urn:microsoft.com/office/officeart/2005/8/layout/arrow2"/>
    <dgm:cxn modelId="{E48D03F4-CA7B-4132-B6A2-8D7688E2D621}" type="presParOf" srcId="{494917B2-B42B-4021-8C11-96FC00415E82}" destId="{B58061EC-1A95-4D29-83DF-71073315B2D1}" srcOrd="8" destOrd="0" presId="urn:microsoft.com/office/officeart/2005/8/layout/arrow2"/>
    <dgm:cxn modelId="{3A8EA22B-3B48-4889-B97B-52F0DA44BD2A}" type="presParOf" srcId="{494917B2-B42B-4021-8C11-96FC00415E82}" destId="{52AED49C-CD3F-47DB-B675-F4D9478E360B}" srcOrd="9" destOrd="0" presId="urn:microsoft.com/office/officeart/2005/8/layout/arrow2"/>
  </dgm:cxnLst>
  <dgm:bg>
    <a:solidFill>
      <a:schemeClr val="bg1">
        <a:lumMod val="85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4BB10BC-DDCD-40A3-8156-382C93F2F801}" type="doc">
      <dgm:prSet loTypeId="urn:microsoft.com/office/officeart/2009/layout/CircleArrowProcess" loCatId="process" qsTypeId="urn:microsoft.com/office/officeart/2005/8/quickstyle/simple5" qsCatId="simple" csTypeId="urn:microsoft.com/office/officeart/2005/8/colors/colorful5" csCatId="colorful" phldr="1"/>
      <dgm:spPr/>
      <dgm:t>
        <a:bodyPr/>
        <a:lstStyle/>
        <a:p>
          <a:pPr rtl="1"/>
          <a:endParaRPr lang="ar-SA"/>
        </a:p>
      </dgm:t>
    </dgm:pt>
    <dgm:pt modelId="{B4F524E6-CEF3-4722-B161-9A9E57A04E06}">
      <dgm:prSet phldrT="[نص]" custT="1"/>
      <dgm:spPr/>
      <dgm:t>
        <a:bodyPr/>
        <a:lstStyle/>
        <a:p>
          <a:pPr rtl="1"/>
          <a:r>
            <a:rPr lang="en-US" sz="1600" i="1" dirty="0" smtClean="0">
              <a:solidFill>
                <a:srgbClr val="7030A0"/>
              </a:solidFill>
              <a:latin typeface="Georgia"/>
            </a:rPr>
            <a:t>Kick-off Meetings</a:t>
          </a:r>
          <a:endParaRPr lang="ar-SA" sz="1600" dirty="0"/>
        </a:p>
      </dgm:t>
    </dgm:pt>
    <dgm:pt modelId="{07B38F00-63AC-4C5E-B57D-7C47E47E0D6D}" type="parTrans" cxnId="{E131D78F-8FBE-4D10-8086-763E8C25ADE8}">
      <dgm:prSet/>
      <dgm:spPr/>
      <dgm:t>
        <a:bodyPr/>
        <a:lstStyle/>
        <a:p>
          <a:pPr rtl="1"/>
          <a:endParaRPr lang="ar-SA" sz="2800"/>
        </a:p>
      </dgm:t>
    </dgm:pt>
    <dgm:pt modelId="{D127E576-40C2-4C0D-9D6A-ECCEF80F9354}" type="sibTrans" cxnId="{E131D78F-8FBE-4D10-8086-763E8C25ADE8}">
      <dgm:prSet/>
      <dgm:spPr/>
      <dgm:t>
        <a:bodyPr/>
        <a:lstStyle/>
        <a:p>
          <a:pPr rtl="1"/>
          <a:endParaRPr lang="ar-SA" sz="2800"/>
        </a:p>
      </dgm:t>
    </dgm:pt>
    <dgm:pt modelId="{2A87A71A-AC40-41A3-A41C-47B402F1E072}">
      <dgm:prSet phldrT="[نص]" custT="1"/>
      <dgm:spPr/>
      <dgm:t>
        <a:bodyPr/>
        <a:lstStyle/>
        <a:p>
          <a:pPr rtl="1"/>
          <a:r>
            <a:rPr lang="en-US" sz="1600" i="1" dirty="0" smtClean="0">
              <a:solidFill>
                <a:schemeClr val="accent5">
                  <a:lumMod val="75000"/>
                </a:schemeClr>
              </a:solidFill>
              <a:latin typeface="Georgia"/>
            </a:rPr>
            <a:t>System Understanding</a:t>
          </a:r>
          <a:endParaRPr lang="ar-SA" sz="1600" dirty="0"/>
        </a:p>
      </dgm:t>
    </dgm:pt>
    <dgm:pt modelId="{22E5FFC5-D673-4511-B764-F4705F4814E3}" type="parTrans" cxnId="{2C4AA61D-1521-4D45-9E2F-17A16681BA76}">
      <dgm:prSet/>
      <dgm:spPr/>
      <dgm:t>
        <a:bodyPr/>
        <a:lstStyle/>
        <a:p>
          <a:pPr rtl="1"/>
          <a:endParaRPr lang="ar-SA" sz="2800"/>
        </a:p>
      </dgm:t>
    </dgm:pt>
    <dgm:pt modelId="{B43EEC10-5C9A-47B4-BF58-7BF5E90CBDE9}" type="sibTrans" cxnId="{2C4AA61D-1521-4D45-9E2F-17A16681BA76}">
      <dgm:prSet/>
      <dgm:spPr/>
      <dgm:t>
        <a:bodyPr/>
        <a:lstStyle/>
        <a:p>
          <a:pPr rtl="1"/>
          <a:endParaRPr lang="ar-SA" sz="2800"/>
        </a:p>
      </dgm:t>
    </dgm:pt>
    <dgm:pt modelId="{ABC1F449-4830-4F0B-9832-158DDCA79AE1}">
      <dgm:prSet phldrT="[نص]" custT="1"/>
      <dgm:spPr/>
      <dgm:t>
        <a:bodyPr/>
        <a:lstStyle/>
        <a:p>
          <a:pPr rtl="1"/>
          <a:r>
            <a:rPr lang="en-US" sz="1600" i="1" dirty="0" smtClean="0">
              <a:solidFill>
                <a:srgbClr val="EEB000"/>
              </a:solidFill>
              <a:latin typeface="Georgia"/>
            </a:rPr>
            <a:t>Observation &amp; Data Collection</a:t>
          </a:r>
          <a:endParaRPr lang="ar-SA" sz="1600" dirty="0"/>
        </a:p>
      </dgm:t>
    </dgm:pt>
    <dgm:pt modelId="{721A9613-F225-4836-9545-0F0173C9BF9C}" type="parTrans" cxnId="{41205C87-885D-48D1-8148-196D43E8B9DE}">
      <dgm:prSet/>
      <dgm:spPr/>
      <dgm:t>
        <a:bodyPr/>
        <a:lstStyle/>
        <a:p>
          <a:pPr rtl="1"/>
          <a:endParaRPr lang="ar-SA" sz="2800"/>
        </a:p>
      </dgm:t>
    </dgm:pt>
    <dgm:pt modelId="{FDEC1193-2DB0-4C96-B477-D7D8F7EB7C37}" type="sibTrans" cxnId="{41205C87-885D-48D1-8148-196D43E8B9DE}">
      <dgm:prSet/>
      <dgm:spPr/>
      <dgm:t>
        <a:bodyPr/>
        <a:lstStyle/>
        <a:p>
          <a:pPr rtl="1"/>
          <a:endParaRPr lang="ar-SA" sz="2800"/>
        </a:p>
      </dgm:t>
    </dgm:pt>
    <dgm:pt modelId="{69CD06CD-2B3F-4279-95F8-17EA28636E25}">
      <dgm:prSet custT="1"/>
      <dgm:spPr/>
      <dgm:t>
        <a:bodyPr/>
        <a:lstStyle/>
        <a:p>
          <a:pPr rtl="1"/>
          <a:r>
            <a:rPr lang="en-US" sz="1600" i="1" dirty="0" smtClean="0">
              <a:solidFill>
                <a:schemeClr val="accent1">
                  <a:lumMod val="75000"/>
                </a:schemeClr>
              </a:solidFill>
              <a:latin typeface="Georgia"/>
            </a:rPr>
            <a:t>Data Analysis and tools application</a:t>
          </a:r>
          <a:endParaRPr lang="ar-SA" sz="1600" dirty="0"/>
        </a:p>
      </dgm:t>
    </dgm:pt>
    <dgm:pt modelId="{A95CD388-40E8-44AF-A925-97438E1D92DE}" type="parTrans" cxnId="{1F2CEDE7-56EC-4F59-8443-DD67C71AADD7}">
      <dgm:prSet/>
      <dgm:spPr/>
      <dgm:t>
        <a:bodyPr/>
        <a:lstStyle/>
        <a:p>
          <a:pPr rtl="1"/>
          <a:endParaRPr lang="ar-SA" sz="2800"/>
        </a:p>
      </dgm:t>
    </dgm:pt>
    <dgm:pt modelId="{B414CBEB-F171-4F96-BC39-696DD096E445}" type="sibTrans" cxnId="{1F2CEDE7-56EC-4F59-8443-DD67C71AADD7}">
      <dgm:prSet/>
      <dgm:spPr/>
      <dgm:t>
        <a:bodyPr/>
        <a:lstStyle/>
        <a:p>
          <a:pPr rtl="1"/>
          <a:endParaRPr lang="ar-SA" sz="2800"/>
        </a:p>
      </dgm:t>
    </dgm:pt>
    <dgm:pt modelId="{FFAA3B43-5D9D-409D-B721-0BB5EE6F5A13}">
      <dgm:prSet custT="1"/>
      <dgm:spPr/>
      <dgm:t>
        <a:bodyPr/>
        <a:lstStyle/>
        <a:p>
          <a:pPr rtl="1"/>
          <a:r>
            <a:rPr lang="en-US" sz="1600" i="1" dirty="0" smtClean="0">
              <a:solidFill>
                <a:schemeClr val="accent2">
                  <a:lumMod val="50000"/>
                </a:schemeClr>
              </a:solidFill>
              <a:latin typeface="Georgia"/>
            </a:rPr>
            <a:t>Solutions and findings stages</a:t>
          </a:r>
          <a:endParaRPr lang="ar-SA" sz="1600" dirty="0"/>
        </a:p>
      </dgm:t>
    </dgm:pt>
    <dgm:pt modelId="{0FCB68AC-05E5-4B89-AFBF-069AF3440B1A}" type="parTrans" cxnId="{94FEFA5B-F80C-4B47-8BF3-24348AEEDA67}">
      <dgm:prSet/>
      <dgm:spPr/>
      <dgm:t>
        <a:bodyPr/>
        <a:lstStyle/>
        <a:p>
          <a:pPr rtl="1"/>
          <a:endParaRPr lang="ar-SA" sz="2800"/>
        </a:p>
      </dgm:t>
    </dgm:pt>
    <dgm:pt modelId="{ABDA421E-78C7-4BA2-BF30-3432073382E1}" type="sibTrans" cxnId="{94FEFA5B-F80C-4B47-8BF3-24348AEEDA67}">
      <dgm:prSet/>
      <dgm:spPr/>
      <dgm:t>
        <a:bodyPr/>
        <a:lstStyle/>
        <a:p>
          <a:pPr rtl="1"/>
          <a:endParaRPr lang="ar-SA" sz="2800"/>
        </a:p>
      </dgm:t>
    </dgm:pt>
    <dgm:pt modelId="{F4743DDC-7FA6-4B3F-AC43-E8441619348B}" type="pres">
      <dgm:prSet presAssocID="{94BB10BC-DDCD-40A3-8156-382C93F2F801}" presName="Name0" presStyleCnt="0">
        <dgm:presLayoutVars>
          <dgm:chMax val="7"/>
          <dgm:chPref val="7"/>
          <dgm:dir/>
          <dgm:animLvl val="lvl"/>
        </dgm:presLayoutVars>
      </dgm:prSet>
      <dgm:spPr/>
      <dgm:t>
        <a:bodyPr/>
        <a:lstStyle/>
        <a:p>
          <a:pPr rtl="1"/>
          <a:endParaRPr lang="ar-SA"/>
        </a:p>
      </dgm:t>
    </dgm:pt>
    <dgm:pt modelId="{186FF192-0FBD-40AE-AA28-BD61EE95205A}" type="pres">
      <dgm:prSet presAssocID="{B4F524E6-CEF3-4722-B161-9A9E57A04E06}" presName="Accent1" presStyleCnt="0"/>
      <dgm:spPr/>
    </dgm:pt>
    <dgm:pt modelId="{ED13F148-B8A2-437C-BF52-3539CF9F211A}" type="pres">
      <dgm:prSet presAssocID="{B4F524E6-CEF3-4722-B161-9A9E57A04E06}" presName="Accent" presStyleLbl="node1" presStyleIdx="0" presStyleCnt="5"/>
      <dgm:spPr>
        <a:effectLst/>
      </dgm:spPr>
    </dgm:pt>
    <dgm:pt modelId="{991EE55A-4294-47B8-A833-2EF48E89AC7E}" type="pres">
      <dgm:prSet presAssocID="{B4F524E6-CEF3-4722-B161-9A9E57A04E06}" presName="Parent1" presStyleLbl="revTx" presStyleIdx="0" presStyleCnt="5">
        <dgm:presLayoutVars>
          <dgm:chMax val="1"/>
          <dgm:chPref val="1"/>
          <dgm:bulletEnabled val="1"/>
        </dgm:presLayoutVars>
      </dgm:prSet>
      <dgm:spPr/>
      <dgm:t>
        <a:bodyPr/>
        <a:lstStyle/>
        <a:p>
          <a:pPr rtl="1"/>
          <a:endParaRPr lang="ar-SA"/>
        </a:p>
      </dgm:t>
    </dgm:pt>
    <dgm:pt modelId="{34FDAED2-3323-4F16-A95A-4D37E41A5595}" type="pres">
      <dgm:prSet presAssocID="{2A87A71A-AC40-41A3-A41C-47B402F1E072}" presName="Accent2" presStyleCnt="0"/>
      <dgm:spPr/>
    </dgm:pt>
    <dgm:pt modelId="{271820E6-36F3-4090-BCB9-9435CCD795C4}" type="pres">
      <dgm:prSet presAssocID="{2A87A71A-AC40-41A3-A41C-47B402F1E072}" presName="Accent" presStyleLbl="node1" presStyleIdx="1" presStyleCnt="5"/>
      <dgm:spPr>
        <a:effectLst/>
      </dgm:spPr>
    </dgm:pt>
    <dgm:pt modelId="{D083FB96-5226-4C4B-AEDC-46473A8DEB62}" type="pres">
      <dgm:prSet presAssocID="{2A87A71A-AC40-41A3-A41C-47B402F1E072}" presName="Parent2" presStyleLbl="revTx" presStyleIdx="1" presStyleCnt="5">
        <dgm:presLayoutVars>
          <dgm:chMax val="1"/>
          <dgm:chPref val="1"/>
          <dgm:bulletEnabled val="1"/>
        </dgm:presLayoutVars>
      </dgm:prSet>
      <dgm:spPr/>
      <dgm:t>
        <a:bodyPr/>
        <a:lstStyle/>
        <a:p>
          <a:pPr rtl="1"/>
          <a:endParaRPr lang="ar-SA"/>
        </a:p>
      </dgm:t>
    </dgm:pt>
    <dgm:pt modelId="{DCCC8214-691C-4D0E-A91C-6C8CAA4D9010}" type="pres">
      <dgm:prSet presAssocID="{ABC1F449-4830-4F0B-9832-158DDCA79AE1}" presName="Accent3" presStyleCnt="0"/>
      <dgm:spPr/>
    </dgm:pt>
    <dgm:pt modelId="{2BF36DD2-7A6F-41FC-A874-6B3A492523EA}" type="pres">
      <dgm:prSet presAssocID="{ABC1F449-4830-4F0B-9832-158DDCA79AE1}" presName="Accent" presStyleLbl="node1" presStyleIdx="2" presStyleCnt="5"/>
      <dgm:spPr>
        <a:blipFill rotWithShape="0">
          <a:blip xmlns:r="http://schemas.openxmlformats.org/officeDocument/2006/relationships" r:embed="rId1"/>
          <a:stretch>
            <a:fillRect/>
          </a:stretch>
        </a:blipFill>
      </dgm:spPr>
      <dgm:t>
        <a:bodyPr/>
        <a:lstStyle/>
        <a:p>
          <a:pPr rtl="1"/>
          <a:endParaRPr lang="ar-SA"/>
        </a:p>
      </dgm:t>
    </dgm:pt>
    <dgm:pt modelId="{1459F5A5-4BD9-43EA-88A0-69F725DEACCB}" type="pres">
      <dgm:prSet presAssocID="{ABC1F449-4830-4F0B-9832-158DDCA79AE1}" presName="Parent3" presStyleLbl="revTx" presStyleIdx="2" presStyleCnt="5">
        <dgm:presLayoutVars>
          <dgm:chMax val="1"/>
          <dgm:chPref val="1"/>
          <dgm:bulletEnabled val="1"/>
        </dgm:presLayoutVars>
      </dgm:prSet>
      <dgm:spPr/>
      <dgm:t>
        <a:bodyPr/>
        <a:lstStyle/>
        <a:p>
          <a:pPr rtl="1"/>
          <a:endParaRPr lang="ar-SA"/>
        </a:p>
      </dgm:t>
    </dgm:pt>
    <dgm:pt modelId="{5F0222A5-26D1-41D7-A4A4-7EFAD14BC289}" type="pres">
      <dgm:prSet presAssocID="{69CD06CD-2B3F-4279-95F8-17EA28636E25}" presName="Accent4" presStyleCnt="0"/>
      <dgm:spPr/>
    </dgm:pt>
    <dgm:pt modelId="{CFF8F3CE-9406-4F78-83C2-7B5EFBD225C4}" type="pres">
      <dgm:prSet presAssocID="{69CD06CD-2B3F-4279-95F8-17EA28636E25}" presName="Accent" presStyleLbl="node1" presStyleIdx="3" presStyleCnt="5"/>
      <dgm:spPr/>
    </dgm:pt>
    <dgm:pt modelId="{D628DBE5-4751-40D9-978E-106694C5CD59}" type="pres">
      <dgm:prSet presAssocID="{69CD06CD-2B3F-4279-95F8-17EA28636E25}" presName="Parent4" presStyleLbl="revTx" presStyleIdx="3" presStyleCnt="5">
        <dgm:presLayoutVars>
          <dgm:chMax val="1"/>
          <dgm:chPref val="1"/>
          <dgm:bulletEnabled val="1"/>
        </dgm:presLayoutVars>
      </dgm:prSet>
      <dgm:spPr/>
      <dgm:t>
        <a:bodyPr/>
        <a:lstStyle/>
        <a:p>
          <a:pPr rtl="1"/>
          <a:endParaRPr lang="ar-SA"/>
        </a:p>
      </dgm:t>
    </dgm:pt>
    <dgm:pt modelId="{F0454F8F-270A-456A-A2F5-5BAFD3E80815}" type="pres">
      <dgm:prSet presAssocID="{FFAA3B43-5D9D-409D-B721-0BB5EE6F5A13}" presName="Accent5" presStyleCnt="0"/>
      <dgm:spPr/>
    </dgm:pt>
    <dgm:pt modelId="{5603CD1D-3A69-470D-9C3A-D0EFEF1B3531}" type="pres">
      <dgm:prSet presAssocID="{FFAA3B43-5D9D-409D-B721-0BB5EE6F5A13}" presName="Accent" presStyleLbl="node1" presStyleIdx="4" presStyleCnt="5"/>
      <dgm:spPr>
        <a:effectLst>
          <a:glow rad="228600">
            <a:schemeClr val="accent2">
              <a:satMod val="175000"/>
              <a:alpha val="40000"/>
            </a:schemeClr>
          </a:glow>
        </a:effectLst>
      </dgm:spPr>
    </dgm:pt>
    <dgm:pt modelId="{E9BC5F6E-C57C-4C5D-8D93-A0320D5FE793}" type="pres">
      <dgm:prSet presAssocID="{FFAA3B43-5D9D-409D-B721-0BB5EE6F5A13}" presName="Parent5" presStyleLbl="revTx" presStyleIdx="4" presStyleCnt="5">
        <dgm:presLayoutVars>
          <dgm:chMax val="1"/>
          <dgm:chPref val="1"/>
          <dgm:bulletEnabled val="1"/>
        </dgm:presLayoutVars>
      </dgm:prSet>
      <dgm:spPr/>
      <dgm:t>
        <a:bodyPr/>
        <a:lstStyle/>
        <a:p>
          <a:pPr rtl="1"/>
          <a:endParaRPr lang="ar-SA"/>
        </a:p>
      </dgm:t>
    </dgm:pt>
  </dgm:ptLst>
  <dgm:cxnLst>
    <dgm:cxn modelId="{E131D78F-8FBE-4D10-8086-763E8C25ADE8}" srcId="{94BB10BC-DDCD-40A3-8156-382C93F2F801}" destId="{B4F524E6-CEF3-4722-B161-9A9E57A04E06}" srcOrd="0" destOrd="0" parTransId="{07B38F00-63AC-4C5E-B57D-7C47E47E0D6D}" sibTransId="{D127E576-40C2-4C0D-9D6A-ECCEF80F9354}"/>
    <dgm:cxn modelId="{D7D8796F-88EF-42AF-A12F-0D01E384C5C5}" type="presOf" srcId="{2A87A71A-AC40-41A3-A41C-47B402F1E072}" destId="{D083FB96-5226-4C4B-AEDC-46473A8DEB62}" srcOrd="0" destOrd="0" presId="urn:microsoft.com/office/officeart/2009/layout/CircleArrowProcess"/>
    <dgm:cxn modelId="{6F298508-7350-4D0B-A853-40DC66003EFD}" type="presOf" srcId="{B4F524E6-CEF3-4722-B161-9A9E57A04E06}" destId="{991EE55A-4294-47B8-A833-2EF48E89AC7E}" srcOrd="0" destOrd="0" presId="urn:microsoft.com/office/officeart/2009/layout/CircleArrowProcess"/>
    <dgm:cxn modelId="{0B9D253A-9C2C-4C19-A0D4-320C1E7B776B}" type="presOf" srcId="{FFAA3B43-5D9D-409D-B721-0BB5EE6F5A13}" destId="{E9BC5F6E-C57C-4C5D-8D93-A0320D5FE793}" srcOrd="0" destOrd="0" presId="urn:microsoft.com/office/officeart/2009/layout/CircleArrowProcess"/>
    <dgm:cxn modelId="{638879A3-98A0-4205-8DA8-4A87612F7772}" type="presOf" srcId="{69CD06CD-2B3F-4279-95F8-17EA28636E25}" destId="{D628DBE5-4751-40D9-978E-106694C5CD59}" srcOrd="0" destOrd="0" presId="urn:microsoft.com/office/officeart/2009/layout/CircleArrowProcess"/>
    <dgm:cxn modelId="{9D1A252B-E83E-44EF-91D6-33721D981811}" type="presOf" srcId="{94BB10BC-DDCD-40A3-8156-382C93F2F801}" destId="{F4743DDC-7FA6-4B3F-AC43-E8441619348B}" srcOrd="0" destOrd="0" presId="urn:microsoft.com/office/officeart/2009/layout/CircleArrowProcess"/>
    <dgm:cxn modelId="{94FEFA5B-F80C-4B47-8BF3-24348AEEDA67}" srcId="{94BB10BC-DDCD-40A3-8156-382C93F2F801}" destId="{FFAA3B43-5D9D-409D-B721-0BB5EE6F5A13}" srcOrd="4" destOrd="0" parTransId="{0FCB68AC-05E5-4B89-AFBF-069AF3440B1A}" sibTransId="{ABDA421E-78C7-4BA2-BF30-3432073382E1}"/>
    <dgm:cxn modelId="{2C4AA61D-1521-4D45-9E2F-17A16681BA76}" srcId="{94BB10BC-DDCD-40A3-8156-382C93F2F801}" destId="{2A87A71A-AC40-41A3-A41C-47B402F1E072}" srcOrd="1" destOrd="0" parTransId="{22E5FFC5-D673-4511-B764-F4705F4814E3}" sibTransId="{B43EEC10-5C9A-47B4-BF58-7BF5E90CBDE9}"/>
    <dgm:cxn modelId="{1F2CEDE7-56EC-4F59-8443-DD67C71AADD7}" srcId="{94BB10BC-DDCD-40A3-8156-382C93F2F801}" destId="{69CD06CD-2B3F-4279-95F8-17EA28636E25}" srcOrd="3" destOrd="0" parTransId="{A95CD388-40E8-44AF-A925-97438E1D92DE}" sibTransId="{B414CBEB-F171-4F96-BC39-696DD096E445}"/>
    <dgm:cxn modelId="{41205C87-885D-48D1-8148-196D43E8B9DE}" srcId="{94BB10BC-DDCD-40A3-8156-382C93F2F801}" destId="{ABC1F449-4830-4F0B-9832-158DDCA79AE1}" srcOrd="2" destOrd="0" parTransId="{721A9613-F225-4836-9545-0F0173C9BF9C}" sibTransId="{FDEC1193-2DB0-4C96-B477-D7D8F7EB7C37}"/>
    <dgm:cxn modelId="{24939854-C051-4118-95A3-D5C1EE982D35}" type="presOf" srcId="{ABC1F449-4830-4F0B-9832-158DDCA79AE1}" destId="{1459F5A5-4BD9-43EA-88A0-69F725DEACCB}" srcOrd="0" destOrd="0" presId="urn:microsoft.com/office/officeart/2009/layout/CircleArrowProcess"/>
    <dgm:cxn modelId="{1B5FCE21-4969-4F1F-BF16-3BBB1DFD7F09}" type="presParOf" srcId="{F4743DDC-7FA6-4B3F-AC43-E8441619348B}" destId="{186FF192-0FBD-40AE-AA28-BD61EE95205A}" srcOrd="0" destOrd="0" presId="urn:microsoft.com/office/officeart/2009/layout/CircleArrowProcess"/>
    <dgm:cxn modelId="{C4432BE4-9CDA-4202-AE7A-3517A508DD0A}" type="presParOf" srcId="{186FF192-0FBD-40AE-AA28-BD61EE95205A}" destId="{ED13F148-B8A2-437C-BF52-3539CF9F211A}" srcOrd="0" destOrd="0" presId="urn:microsoft.com/office/officeart/2009/layout/CircleArrowProcess"/>
    <dgm:cxn modelId="{6EC7A8DB-FFDA-4600-8655-B19CC48EED06}" type="presParOf" srcId="{F4743DDC-7FA6-4B3F-AC43-E8441619348B}" destId="{991EE55A-4294-47B8-A833-2EF48E89AC7E}" srcOrd="1" destOrd="0" presId="urn:microsoft.com/office/officeart/2009/layout/CircleArrowProcess"/>
    <dgm:cxn modelId="{DC80509C-328B-4A24-93AF-BD9250CA404A}" type="presParOf" srcId="{F4743DDC-7FA6-4B3F-AC43-E8441619348B}" destId="{34FDAED2-3323-4F16-A95A-4D37E41A5595}" srcOrd="2" destOrd="0" presId="urn:microsoft.com/office/officeart/2009/layout/CircleArrowProcess"/>
    <dgm:cxn modelId="{CA91FD5B-E3E8-45EE-8C4B-BEA70563E6A9}" type="presParOf" srcId="{34FDAED2-3323-4F16-A95A-4D37E41A5595}" destId="{271820E6-36F3-4090-BCB9-9435CCD795C4}" srcOrd="0" destOrd="0" presId="urn:microsoft.com/office/officeart/2009/layout/CircleArrowProcess"/>
    <dgm:cxn modelId="{0CDAB4B1-F510-4D23-B3A2-BC91157969C9}" type="presParOf" srcId="{F4743DDC-7FA6-4B3F-AC43-E8441619348B}" destId="{D083FB96-5226-4C4B-AEDC-46473A8DEB62}" srcOrd="3" destOrd="0" presId="urn:microsoft.com/office/officeart/2009/layout/CircleArrowProcess"/>
    <dgm:cxn modelId="{DE47C709-1906-487F-B87E-A7006BC7B8A7}" type="presParOf" srcId="{F4743DDC-7FA6-4B3F-AC43-E8441619348B}" destId="{DCCC8214-691C-4D0E-A91C-6C8CAA4D9010}" srcOrd="4" destOrd="0" presId="urn:microsoft.com/office/officeart/2009/layout/CircleArrowProcess"/>
    <dgm:cxn modelId="{011C47CA-67CF-4694-A19B-24A487E778F7}" type="presParOf" srcId="{DCCC8214-691C-4D0E-A91C-6C8CAA4D9010}" destId="{2BF36DD2-7A6F-41FC-A874-6B3A492523EA}" srcOrd="0" destOrd="0" presId="urn:microsoft.com/office/officeart/2009/layout/CircleArrowProcess"/>
    <dgm:cxn modelId="{9143873B-58FF-4731-B43F-CD81CCFA2B02}" type="presParOf" srcId="{F4743DDC-7FA6-4B3F-AC43-E8441619348B}" destId="{1459F5A5-4BD9-43EA-88A0-69F725DEACCB}" srcOrd="5" destOrd="0" presId="urn:microsoft.com/office/officeart/2009/layout/CircleArrowProcess"/>
    <dgm:cxn modelId="{08405CF2-CC5D-4454-919E-6F3E2016A9AC}" type="presParOf" srcId="{F4743DDC-7FA6-4B3F-AC43-E8441619348B}" destId="{5F0222A5-26D1-41D7-A4A4-7EFAD14BC289}" srcOrd="6" destOrd="0" presId="urn:microsoft.com/office/officeart/2009/layout/CircleArrowProcess"/>
    <dgm:cxn modelId="{9679BB36-B1D0-45C0-8EE7-9C3EC3F5CDD9}" type="presParOf" srcId="{5F0222A5-26D1-41D7-A4A4-7EFAD14BC289}" destId="{CFF8F3CE-9406-4F78-83C2-7B5EFBD225C4}" srcOrd="0" destOrd="0" presId="urn:microsoft.com/office/officeart/2009/layout/CircleArrowProcess"/>
    <dgm:cxn modelId="{34F1809C-DA40-4D14-B847-2F0F88809B4F}" type="presParOf" srcId="{F4743DDC-7FA6-4B3F-AC43-E8441619348B}" destId="{D628DBE5-4751-40D9-978E-106694C5CD59}" srcOrd="7" destOrd="0" presId="urn:microsoft.com/office/officeart/2009/layout/CircleArrowProcess"/>
    <dgm:cxn modelId="{DF14CBA3-E487-4521-A544-B381A57197F7}" type="presParOf" srcId="{F4743DDC-7FA6-4B3F-AC43-E8441619348B}" destId="{F0454F8F-270A-456A-A2F5-5BAFD3E80815}" srcOrd="8" destOrd="0" presId="urn:microsoft.com/office/officeart/2009/layout/CircleArrowProcess"/>
    <dgm:cxn modelId="{62BECD28-79EF-46A3-96B0-5FF5EDED0139}" type="presParOf" srcId="{F0454F8F-270A-456A-A2F5-5BAFD3E80815}" destId="{5603CD1D-3A69-470D-9C3A-D0EFEF1B3531}" srcOrd="0" destOrd="0" presId="urn:microsoft.com/office/officeart/2009/layout/CircleArrowProcess"/>
    <dgm:cxn modelId="{043EDD32-F74C-482A-9E60-B4D68A1FCD24}" type="presParOf" srcId="{F4743DDC-7FA6-4B3F-AC43-E8441619348B}" destId="{E9BC5F6E-C57C-4C5D-8D93-A0320D5FE793}" srcOrd="9"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2BD7CE6-5F16-430D-8C2B-951420F5A210}" type="doc">
      <dgm:prSet loTypeId="urn:diagrams.loki3.com/VaryingWidthList+Icon" loCatId="list" qsTypeId="urn:microsoft.com/office/officeart/2005/8/quickstyle/simple1" qsCatId="simple" csTypeId="urn:microsoft.com/office/officeart/2005/8/colors/colorful1#2" csCatId="colorful" phldr="1"/>
      <dgm:spPr/>
      <dgm:t>
        <a:bodyPr/>
        <a:lstStyle/>
        <a:p>
          <a:pPr rtl="1"/>
          <a:endParaRPr lang="ar-SA"/>
        </a:p>
      </dgm:t>
    </dgm:pt>
    <dgm:pt modelId="{50452E1D-8A10-45E5-BD48-5C1690C62499}">
      <dgm:prSet custT="1"/>
      <dgm:spPr>
        <a:solidFill>
          <a:schemeClr val="accent6">
            <a:lumMod val="75000"/>
          </a:schemeClr>
        </a:solidFill>
      </dgm:spPr>
      <dgm:t>
        <a:bodyPr/>
        <a:lstStyle/>
        <a:p>
          <a:pPr algn="just" rtl="0"/>
          <a:r>
            <a:rPr lang="en-US" sz="2400" dirty="0" smtClean="0"/>
            <a:t>The questionnaire poll is the first step taken to prove that the current process and procedures are failing to satisfy visitors and staff needed.</a:t>
          </a:r>
          <a:endParaRPr lang="ar-SA" sz="2400" dirty="0"/>
        </a:p>
      </dgm:t>
    </dgm:pt>
    <dgm:pt modelId="{D16D9260-0F6D-48C2-864F-69631422ED76}" type="parTrans" cxnId="{4C6CD789-0859-4C14-8932-8BE0A25FB11F}">
      <dgm:prSet/>
      <dgm:spPr/>
      <dgm:t>
        <a:bodyPr/>
        <a:lstStyle/>
        <a:p>
          <a:pPr rtl="1"/>
          <a:endParaRPr lang="ar-SA" sz="2400"/>
        </a:p>
      </dgm:t>
    </dgm:pt>
    <dgm:pt modelId="{0B39A3F7-F827-4241-9BAE-E2A04DC364EB}" type="sibTrans" cxnId="{4C6CD789-0859-4C14-8932-8BE0A25FB11F}">
      <dgm:prSet/>
      <dgm:spPr/>
      <dgm:t>
        <a:bodyPr/>
        <a:lstStyle/>
        <a:p>
          <a:pPr rtl="1"/>
          <a:endParaRPr lang="ar-SA" sz="2400"/>
        </a:p>
      </dgm:t>
    </dgm:pt>
    <dgm:pt modelId="{7CAA53DE-6CE2-4689-8153-1810162FA9B8}">
      <dgm:prSet custT="1"/>
      <dgm:spPr/>
      <dgm:t>
        <a:bodyPr/>
        <a:lstStyle/>
        <a:p>
          <a:pPr algn="just" rtl="0"/>
          <a:r>
            <a:rPr lang="en-US" sz="2400" dirty="0" smtClean="0"/>
            <a:t>Through a questionnaire poll we were able to obtain information regarding the zoo visitors’ impression on the operations. The questionnaire poll covered others topics such as their satisfaction on the services provided and the problems facing the zoo employees on the daily basis.</a:t>
          </a:r>
          <a:endParaRPr lang="ar-SA" sz="2400" dirty="0"/>
        </a:p>
      </dgm:t>
    </dgm:pt>
    <dgm:pt modelId="{04E1ABA6-B693-4E8E-B047-C58AAC9FB18E}" type="parTrans" cxnId="{34350CDF-E1FB-4C8C-8EDB-00E003ADD491}">
      <dgm:prSet/>
      <dgm:spPr/>
      <dgm:t>
        <a:bodyPr/>
        <a:lstStyle/>
        <a:p>
          <a:pPr rtl="1"/>
          <a:endParaRPr lang="ar-SA" sz="2400"/>
        </a:p>
      </dgm:t>
    </dgm:pt>
    <dgm:pt modelId="{38FC7961-93B0-46ED-BB3F-9A85C23DDC93}" type="sibTrans" cxnId="{34350CDF-E1FB-4C8C-8EDB-00E003ADD491}">
      <dgm:prSet/>
      <dgm:spPr/>
      <dgm:t>
        <a:bodyPr/>
        <a:lstStyle/>
        <a:p>
          <a:pPr rtl="1"/>
          <a:endParaRPr lang="ar-SA" sz="2400"/>
        </a:p>
      </dgm:t>
    </dgm:pt>
    <dgm:pt modelId="{5B114D10-D1A2-4F66-8433-2E605BB08120}">
      <dgm:prSet custT="1"/>
      <dgm:spPr/>
      <dgm:t>
        <a:bodyPr/>
        <a:lstStyle/>
        <a:p>
          <a:pPr algn="just" rtl="0"/>
          <a:r>
            <a:rPr lang="en-US" sz="2400" dirty="0" smtClean="0"/>
            <a:t>The poll results will help us understands the major challenges facing the zoo. It will allow us to develop the zoo operations and minimize waste through the Lean methods. </a:t>
          </a:r>
          <a:endParaRPr lang="ar-SA" sz="2400" dirty="0"/>
        </a:p>
      </dgm:t>
    </dgm:pt>
    <dgm:pt modelId="{C1326773-5A31-4265-B7DD-76529532D69F}" type="parTrans" cxnId="{274106D2-8417-456D-AB04-7B10021FA638}">
      <dgm:prSet/>
      <dgm:spPr/>
      <dgm:t>
        <a:bodyPr/>
        <a:lstStyle/>
        <a:p>
          <a:pPr rtl="1"/>
          <a:endParaRPr lang="ar-SA" sz="2400"/>
        </a:p>
      </dgm:t>
    </dgm:pt>
    <dgm:pt modelId="{5D981625-5619-48A1-B470-FA92F3A4D7AE}" type="sibTrans" cxnId="{274106D2-8417-456D-AB04-7B10021FA638}">
      <dgm:prSet/>
      <dgm:spPr/>
      <dgm:t>
        <a:bodyPr/>
        <a:lstStyle/>
        <a:p>
          <a:pPr rtl="1"/>
          <a:endParaRPr lang="ar-SA" sz="2400"/>
        </a:p>
      </dgm:t>
    </dgm:pt>
    <dgm:pt modelId="{DF2E731C-2FE8-445F-A80C-67C8EE67945E}" type="pres">
      <dgm:prSet presAssocID="{52BD7CE6-5F16-430D-8C2B-951420F5A210}" presName="Name0" presStyleCnt="0">
        <dgm:presLayoutVars>
          <dgm:resizeHandles/>
        </dgm:presLayoutVars>
      </dgm:prSet>
      <dgm:spPr/>
      <dgm:t>
        <a:bodyPr/>
        <a:lstStyle/>
        <a:p>
          <a:pPr rtl="1"/>
          <a:endParaRPr lang="ar-SA"/>
        </a:p>
      </dgm:t>
    </dgm:pt>
    <dgm:pt modelId="{97AFAF57-7C4F-4F37-82F3-A6239E7D9B13}" type="pres">
      <dgm:prSet presAssocID="{50452E1D-8A10-45E5-BD48-5C1690C62499}" presName="text" presStyleLbl="node1" presStyleIdx="0" presStyleCnt="3" custScaleX="219550" custScaleY="83580">
        <dgm:presLayoutVars>
          <dgm:bulletEnabled val="1"/>
        </dgm:presLayoutVars>
      </dgm:prSet>
      <dgm:spPr/>
      <dgm:t>
        <a:bodyPr/>
        <a:lstStyle/>
        <a:p>
          <a:pPr rtl="1"/>
          <a:endParaRPr lang="ar-SA"/>
        </a:p>
      </dgm:t>
    </dgm:pt>
    <dgm:pt modelId="{8928FAD7-871C-4353-BE34-0F618A3A523C}" type="pres">
      <dgm:prSet presAssocID="{0B39A3F7-F827-4241-9BAE-E2A04DC364EB}" presName="space" presStyleCnt="0"/>
      <dgm:spPr/>
    </dgm:pt>
    <dgm:pt modelId="{34C648C2-6036-4C2C-9D2E-533458F207CA}" type="pres">
      <dgm:prSet presAssocID="{7CAA53DE-6CE2-4689-8153-1810162FA9B8}" presName="text" presStyleLbl="node1" presStyleIdx="1" presStyleCnt="3" custScaleX="122097" custScaleY="83824">
        <dgm:presLayoutVars>
          <dgm:bulletEnabled val="1"/>
        </dgm:presLayoutVars>
      </dgm:prSet>
      <dgm:spPr/>
      <dgm:t>
        <a:bodyPr/>
        <a:lstStyle/>
        <a:p>
          <a:pPr rtl="1"/>
          <a:endParaRPr lang="ar-SA"/>
        </a:p>
      </dgm:t>
    </dgm:pt>
    <dgm:pt modelId="{433E8681-0466-41E5-A4EE-EEA4924553BF}" type="pres">
      <dgm:prSet presAssocID="{38FC7961-93B0-46ED-BB3F-9A85C23DDC93}" presName="space" presStyleCnt="0"/>
      <dgm:spPr/>
    </dgm:pt>
    <dgm:pt modelId="{AAC1194A-BDA9-4FD1-98EE-AFA333C6BBEC}" type="pres">
      <dgm:prSet presAssocID="{5B114D10-D1A2-4F66-8433-2E605BB08120}" presName="text" presStyleLbl="node1" presStyleIdx="2" presStyleCnt="3" custScaleX="174746" custScaleY="82457">
        <dgm:presLayoutVars>
          <dgm:bulletEnabled val="1"/>
        </dgm:presLayoutVars>
      </dgm:prSet>
      <dgm:spPr/>
      <dgm:t>
        <a:bodyPr/>
        <a:lstStyle/>
        <a:p>
          <a:pPr rtl="1"/>
          <a:endParaRPr lang="ar-SA"/>
        </a:p>
      </dgm:t>
    </dgm:pt>
  </dgm:ptLst>
  <dgm:cxnLst>
    <dgm:cxn modelId="{274106D2-8417-456D-AB04-7B10021FA638}" srcId="{52BD7CE6-5F16-430D-8C2B-951420F5A210}" destId="{5B114D10-D1A2-4F66-8433-2E605BB08120}" srcOrd="2" destOrd="0" parTransId="{C1326773-5A31-4265-B7DD-76529532D69F}" sibTransId="{5D981625-5619-48A1-B470-FA92F3A4D7AE}"/>
    <dgm:cxn modelId="{4C6CD789-0859-4C14-8932-8BE0A25FB11F}" srcId="{52BD7CE6-5F16-430D-8C2B-951420F5A210}" destId="{50452E1D-8A10-45E5-BD48-5C1690C62499}" srcOrd="0" destOrd="0" parTransId="{D16D9260-0F6D-48C2-864F-69631422ED76}" sibTransId="{0B39A3F7-F827-4241-9BAE-E2A04DC364EB}"/>
    <dgm:cxn modelId="{34350CDF-E1FB-4C8C-8EDB-00E003ADD491}" srcId="{52BD7CE6-5F16-430D-8C2B-951420F5A210}" destId="{7CAA53DE-6CE2-4689-8153-1810162FA9B8}" srcOrd="1" destOrd="0" parTransId="{04E1ABA6-B693-4E8E-B047-C58AAC9FB18E}" sibTransId="{38FC7961-93B0-46ED-BB3F-9A85C23DDC93}"/>
    <dgm:cxn modelId="{5BF90E0C-BA7A-4FCA-8199-032641C22E20}" type="presOf" srcId="{52BD7CE6-5F16-430D-8C2B-951420F5A210}" destId="{DF2E731C-2FE8-445F-A80C-67C8EE67945E}" srcOrd="0" destOrd="0" presId="urn:diagrams.loki3.com/VaryingWidthList+Icon"/>
    <dgm:cxn modelId="{88FD60B4-4E51-4C45-9170-361DAB8DE6AE}" type="presOf" srcId="{5B114D10-D1A2-4F66-8433-2E605BB08120}" destId="{AAC1194A-BDA9-4FD1-98EE-AFA333C6BBEC}" srcOrd="0" destOrd="0" presId="urn:diagrams.loki3.com/VaryingWidthList+Icon"/>
    <dgm:cxn modelId="{812467F4-A4CD-49D9-894A-CD0E3073CDEC}" type="presOf" srcId="{7CAA53DE-6CE2-4689-8153-1810162FA9B8}" destId="{34C648C2-6036-4C2C-9D2E-533458F207CA}" srcOrd="0" destOrd="0" presId="urn:diagrams.loki3.com/VaryingWidthList+Icon"/>
    <dgm:cxn modelId="{299A3E0F-E463-4384-B4D2-8BAA38380AD1}" type="presOf" srcId="{50452E1D-8A10-45E5-BD48-5C1690C62499}" destId="{97AFAF57-7C4F-4F37-82F3-A6239E7D9B13}" srcOrd="0" destOrd="0" presId="urn:diagrams.loki3.com/VaryingWidthList+Icon"/>
    <dgm:cxn modelId="{ABEC6D29-15D3-4805-805C-570CA843BF1C}" type="presParOf" srcId="{DF2E731C-2FE8-445F-A80C-67C8EE67945E}" destId="{97AFAF57-7C4F-4F37-82F3-A6239E7D9B13}" srcOrd="0" destOrd="0" presId="urn:diagrams.loki3.com/VaryingWidthList+Icon"/>
    <dgm:cxn modelId="{FE351503-D0AC-42AE-9526-371867D44FF0}" type="presParOf" srcId="{DF2E731C-2FE8-445F-A80C-67C8EE67945E}" destId="{8928FAD7-871C-4353-BE34-0F618A3A523C}" srcOrd="1" destOrd="0" presId="urn:diagrams.loki3.com/VaryingWidthList+Icon"/>
    <dgm:cxn modelId="{4B943034-95BC-4613-8841-8BB18E4D9FE4}" type="presParOf" srcId="{DF2E731C-2FE8-445F-A80C-67C8EE67945E}" destId="{34C648C2-6036-4C2C-9D2E-533458F207CA}" srcOrd="2" destOrd="0" presId="urn:diagrams.loki3.com/VaryingWidthList+Icon"/>
    <dgm:cxn modelId="{10DC0C1F-C655-483A-A37A-7B4139A84B0B}" type="presParOf" srcId="{DF2E731C-2FE8-445F-A80C-67C8EE67945E}" destId="{433E8681-0466-41E5-A4EE-EEA4924553BF}" srcOrd="3" destOrd="0" presId="urn:diagrams.loki3.com/VaryingWidthList+Icon"/>
    <dgm:cxn modelId="{E4689808-FE7F-4511-9029-172CC1B8AD80}" type="presParOf" srcId="{DF2E731C-2FE8-445F-A80C-67C8EE67945E}" destId="{AAC1194A-BDA9-4FD1-98EE-AFA333C6BBEC}" srcOrd="4" destOrd="0" presId="urn:diagrams.loki3.com/VaryingWidth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8A4D87-1E4F-4C68-B821-C01B8F7323BD}" type="doc">
      <dgm:prSet loTypeId="urn:microsoft.com/office/officeart/2008/layout/VerticalCurvedList" loCatId="list" qsTypeId="urn:microsoft.com/office/officeart/2005/8/quickstyle/simple2" qsCatId="simple" csTypeId="urn:microsoft.com/office/officeart/2005/8/colors/colorful1#1" csCatId="colorful" phldr="1"/>
      <dgm:spPr/>
      <dgm:t>
        <a:bodyPr/>
        <a:lstStyle/>
        <a:p>
          <a:pPr rtl="1"/>
          <a:endParaRPr lang="ar-SA"/>
        </a:p>
      </dgm:t>
    </dgm:pt>
    <dgm:pt modelId="{23408B10-A40A-4684-A55F-F9F0C8C319F2}">
      <dgm:prSet phldrT="[نص]" custT="1"/>
      <dgm:spPr/>
      <dgm:t>
        <a:bodyPr/>
        <a:lstStyle/>
        <a:p>
          <a:pPr algn="l" rtl="0"/>
          <a:r>
            <a:rPr lang="en-US" sz="2400" dirty="0" smtClean="0">
              <a:solidFill>
                <a:schemeClr val="tx1"/>
              </a:solidFill>
            </a:rPr>
            <a:t>The tourism sector plays an important role in reflecting the cultural and entertainment sides in Palestine. It also contributes prominently in improving the economic and social sides.</a:t>
          </a:r>
          <a:endParaRPr lang="ar-SA" sz="2400" dirty="0">
            <a:solidFill>
              <a:schemeClr val="tx1"/>
            </a:solidFill>
          </a:endParaRPr>
        </a:p>
      </dgm:t>
    </dgm:pt>
    <dgm:pt modelId="{F5581F15-CEAE-4072-945A-03F70474B15B}" type="parTrans" cxnId="{C6BC38F2-8F92-42AA-B402-6E0AF890D613}">
      <dgm:prSet/>
      <dgm:spPr/>
      <dgm:t>
        <a:bodyPr/>
        <a:lstStyle/>
        <a:p>
          <a:pPr rtl="1"/>
          <a:endParaRPr lang="ar-SA"/>
        </a:p>
      </dgm:t>
    </dgm:pt>
    <dgm:pt modelId="{36F1A8C1-AC6E-4D56-85BB-40D5DADF9275}" type="sibTrans" cxnId="{C6BC38F2-8F92-42AA-B402-6E0AF890D613}">
      <dgm:prSet/>
      <dgm:spPr/>
      <dgm:t>
        <a:bodyPr/>
        <a:lstStyle/>
        <a:p>
          <a:pPr rtl="1"/>
          <a:endParaRPr lang="ar-SA" dirty="0"/>
        </a:p>
      </dgm:t>
    </dgm:pt>
    <dgm:pt modelId="{BCDBC7A3-E711-40A9-9701-A99A6BE573B8}">
      <dgm:prSet phldrT="[نص]" custT="1"/>
      <dgm:spPr/>
      <dgm:t>
        <a:bodyPr/>
        <a:lstStyle/>
        <a:p>
          <a:pPr rtl="0"/>
          <a:r>
            <a:rPr lang="en-US" sz="2400" dirty="0" smtClean="0">
              <a:solidFill>
                <a:schemeClr val="tx1"/>
              </a:solidFill>
              <a:cs typeface="+mj-cs"/>
            </a:rPr>
            <a:t>we seek to improve a well-known tourism site and a natural reserve that includes a variety of animals in the west bank which is Qalqilia zoo.</a:t>
          </a:r>
          <a:endParaRPr lang="ar-SA" sz="2400" dirty="0">
            <a:solidFill>
              <a:schemeClr val="tx1"/>
            </a:solidFill>
            <a:cs typeface="+mj-cs"/>
          </a:endParaRPr>
        </a:p>
      </dgm:t>
    </dgm:pt>
    <dgm:pt modelId="{C21032DF-3A39-45AD-A5EE-103038872FE1}" type="parTrans" cxnId="{63137DF4-FF48-4462-8806-155B23BE3EDD}">
      <dgm:prSet/>
      <dgm:spPr/>
      <dgm:t>
        <a:bodyPr/>
        <a:lstStyle/>
        <a:p>
          <a:pPr rtl="1"/>
          <a:endParaRPr lang="ar-SA"/>
        </a:p>
      </dgm:t>
    </dgm:pt>
    <dgm:pt modelId="{EBA48111-4CB8-43BF-AA76-B507C8EB6048}" type="sibTrans" cxnId="{63137DF4-FF48-4462-8806-155B23BE3EDD}">
      <dgm:prSet/>
      <dgm:spPr/>
      <dgm:t>
        <a:bodyPr/>
        <a:lstStyle/>
        <a:p>
          <a:pPr rtl="1"/>
          <a:endParaRPr lang="ar-SA"/>
        </a:p>
      </dgm:t>
    </dgm:pt>
    <dgm:pt modelId="{1AB1A35C-194F-4F72-948F-5D570544444A}" type="pres">
      <dgm:prSet presAssocID="{BE8A4D87-1E4F-4C68-B821-C01B8F7323BD}" presName="Name0" presStyleCnt="0">
        <dgm:presLayoutVars>
          <dgm:chMax val="7"/>
          <dgm:chPref val="7"/>
          <dgm:dir/>
        </dgm:presLayoutVars>
      </dgm:prSet>
      <dgm:spPr/>
      <dgm:t>
        <a:bodyPr/>
        <a:lstStyle/>
        <a:p>
          <a:pPr rtl="1"/>
          <a:endParaRPr lang="ar-SA"/>
        </a:p>
      </dgm:t>
    </dgm:pt>
    <dgm:pt modelId="{5A952393-586F-4197-8B77-4CB4C897CAB9}" type="pres">
      <dgm:prSet presAssocID="{BE8A4D87-1E4F-4C68-B821-C01B8F7323BD}" presName="Name1" presStyleCnt="0"/>
      <dgm:spPr/>
    </dgm:pt>
    <dgm:pt modelId="{C4199F58-C389-48D0-9BBC-906599ECEA7C}" type="pres">
      <dgm:prSet presAssocID="{BE8A4D87-1E4F-4C68-B821-C01B8F7323BD}" presName="cycle" presStyleCnt="0"/>
      <dgm:spPr/>
    </dgm:pt>
    <dgm:pt modelId="{BCCA7C54-4DEE-4C9A-9252-38FFF51D3EC1}" type="pres">
      <dgm:prSet presAssocID="{BE8A4D87-1E4F-4C68-B821-C01B8F7323BD}" presName="srcNode" presStyleLbl="node1" presStyleIdx="0" presStyleCnt="2"/>
      <dgm:spPr/>
    </dgm:pt>
    <dgm:pt modelId="{B5B17C6E-6A2C-4DC4-8679-0938287D8F8F}" type="pres">
      <dgm:prSet presAssocID="{BE8A4D87-1E4F-4C68-B821-C01B8F7323BD}" presName="conn" presStyleLbl="parChTrans1D2" presStyleIdx="0" presStyleCnt="1"/>
      <dgm:spPr/>
      <dgm:t>
        <a:bodyPr/>
        <a:lstStyle/>
        <a:p>
          <a:pPr rtl="1"/>
          <a:endParaRPr lang="ar-SA"/>
        </a:p>
      </dgm:t>
    </dgm:pt>
    <dgm:pt modelId="{3C213977-3A84-4693-87A9-D36B84BD847E}" type="pres">
      <dgm:prSet presAssocID="{BE8A4D87-1E4F-4C68-B821-C01B8F7323BD}" presName="extraNode" presStyleLbl="node1" presStyleIdx="0" presStyleCnt="2"/>
      <dgm:spPr/>
    </dgm:pt>
    <dgm:pt modelId="{7BCBBC2D-C2CE-47BD-829B-26ABF2CCA79D}" type="pres">
      <dgm:prSet presAssocID="{BE8A4D87-1E4F-4C68-B821-C01B8F7323BD}" presName="dstNode" presStyleLbl="node1" presStyleIdx="0" presStyleCnt="2"/>
      <dgm:spPr/>
    </dgm:pt>
    <dgm:pt modelId="{4030EF1E-5740-422E-9C30-F65EE6F8A6BE}" type="pres">
      <dgm:prSet presAssocID="{23408B10-A40A-4684-A55F-F9F0C8C319F2}" presName="text_1" presStyleLbl="node1" presStyleIdx="0" presStyleCnt="2" custScaleX="100789" custLinFactNeighborX="-532" custLinFactNeighborY="-1">
        <dgm:presLayoutVars>
          <dgm:bulletEnabled val="1"/>
        </dgm:presLayoutVars>
      </dgm:prSet>
      <dgm:spPr/>
      <dgm:t>
        <a:bodyPr/>
        <a:lstStyle/>
        <a:p>
          <a:pPr rtl="1"/>
          <a:endParaRPr lang="ar-SA"/>
        </a:p>
      </dgm:t>
    </dgm:pt>
    <dgm:pt modelId="{2513FB1B-A435-4829-9408-5B40602486A1}" type="pres">
      <dgm:prSet presAssocID="{23408B10-A40A-4684-A55F-F9F0C8C319F2}" presName="accent_1" presStyleCnt="0"/>
      <dgm:spPr/>
    </dgm:pt>
    <dgm:pt modelId="{1477FC7B-E4C3-42FD-8F07-27F6097704D2}" type="pres">
      <dgm:prSet presAssocID="{23408B10-A40A-4684-A55F-F9F0C8C319F2}" presName="accentRepeatNode" presStyleLbl="solidFgAcc1" presStyleIdx="0" presStyleCnt="2"/>
      <dgm:spPr>
        <a:blipFill rotWithShape="0">
          <a:blip xmlns:r="http://schemas.openxmlformats.org/officeDocument/2006/relationships" r:embed="rId1"/>
          <a:stretch>
            <a:fillRect/>
          </a:stretch>
        </a:blipFill>
      </dgm:spPr>
    </dgm:pt>
    <dgm:pt modelId="{938EAB3F-F7C8-43DE-8765-4A7966176464}" type="pres">
      <dgm:prSet presAssocID="{BCDBC7A3-E711-40A9-9701-A99A6BE573B8}" presName="text_2" presStyleLbl="node1" presStyleIdx="1" presStyleCnt="2">
        <dgm:presLayoutVars>
          <dgm:bulletEnabled val="1"/>
        </dgm:presLayoutVars>
      </dgm:prSet>
      <dgm:spPr/>
      <dgm:t>
        <a:bodyPr/>
        <a:lstStyle/>
        <a:p>
          <a:pPr rtl="1"/>
          <a:endParaRPr lang="ar-SA"/>
        </a:p>
      </dgm:t>
    </dgm:pt>
    <dgm:pt modelId="{1CB573B5-9FA1-4AB1-A0E1-3834682595EA}" type="pres">
      <dgm:prSet presAssocID="{BCDBC7A3-E711-40A9-9701-A99A6BE573B8}" presName="accent_2" presStyleCnt="0"/>
      <dgm:spPr/>
    </dgm:pt>
    <dgm:pt modelId="{F6232058-7825-4631-B39B-1FC4B787FE37}" type="pres">
      <dgm:prSet presAssocID="{BCDBC7A3-E711-40A9-9701-A99A6BE573B8}" presName="accentRepeatNode" presStyleLbl="solidFgAcc1" presStyleIdx="1" presStyleCnt="2"/>
      <dgm:spPr>
        <a:blipFill rotWithShape="0">
          <a:blip xmlns:r="http://schemas.openxmlformats.org/officeDocument/2006/relationships" r:embed="rId2"/>
          <a:stretch>
            <a:fillRect/>
          </a:stretch>
        </a:blipFill>
      </dgm:spPr>
    </dgm:pt>
  </dgm:ptLst>
  <dgm:cxnLst>
    <dgm:cxn modelId="{FC3419CB-6A4F-45F8-AA1E-E163E62C7076}" type="presOf" srcId="{23408B10-A40A-4684-A55F-F9F0C8C319F2}" destId="{4030EF1E-5740-422E-9C30-F65EE6F8A6BE}" srcOrd="0" destOrd="0" presId="urn:microsoft.com/office/officeart/2008/layout/VerticalCurvedList"/>
    <dgm:cxn modelId="{C6BC38F2-8F92-42AA-B402-6E0AF890D613}" srcId="{BE8A4D87-1E4F-4C68-B821-C01B8F7323BD}" destId="{23408B10-A40A-4684-A55F-F9F0C8C319F2}" srcOrd="0" destOrd="0" parTransId="{F5581F15-CEAE-4072-945A-03F70474B15B}" sibTransId="{36F1A8C1-AC6E-4D56-85BB-40D5DADF9275}"/>
    <dgm:cxn modelId="{42E119EE-FB40-40F6-A8F2-C1AF33C86FCE}" type="presOf" srcId="{BCDBC7A3-E711-40A9-9701-A99A6BE573B8}" destId="{938EAB3F-F7C8-43DE-8765-4A7966176464}" srcOrd="0" destOrd="0" presId="urn:microsoft.com/office/officeart/2008/layout/VerticalCurvedList"/>
    <dgm:cxn modelId="{6D223F16-B4F9-4B8B-9608-020FE5EA96A5}" type="presOf" srcId="{36F1A8C1-AC6E-4D56-85BB-40D5DADF9275}" destId="{B5B17C6E-6A2C-4DC4-8679-0938287D8F8F}" srcOrd="0" destOrd="0" presId="urn:microsoft.com/office/officeart/2008/layout/VerticalCurvedList"/>
    <dgm:cxn modelId="{63137DF4-FF48-4462-8806-155B23BE3EDD}" srcId="{BE8A4D87-1E4F-4C68-B821-C01B8F7323BD}" destId="{BCDBC7A3-E711-40A9-9701-A99A6BE573B8}" srcOrd="1" destOrd="0" parTransId="{C21032DF-3A39-45AD-A5EE-103038872FE1}" sibTransId="{EBA48111-4CB8-43BF-AA76-B507C8EB6048}"/>
    <dgm:cxn modelId="{02BE5453-6FD7-4788-A1B5-F5E14DBBF843}" type="presOf" srcId="{BE8A4D87-1E4F-4C68-B821-C01B8F7323BD}" destId="{1AB1A35C-194F-4F72-948F-5D570544444A}" srcOrd="0" destOrd="0" presId="urn:microsoft.com/office/officeart/2008/layout/VerticalCurvedList"/>
    <dgm:cxn modelId="{24931750-41FC-4425-BBF9-E98B83C7237D}" type="presParOf" srcId="{1AB1A35C-194F-4F72-948F-5D570544444A}" destId="{5A952393-586F-4197-8B77-4CB4C897CAB9}" srcOrd="0" destOrd="0" presId="urn:microsoft.com/office/officeart/2008/layout/VerticalCurvedList"/>
    <dgm:cxn modelId="{3338DE5A-E3AE-4DDF-B938-FA705AB1A942}" type="presParOf" srcId="{5A952393-586F-4197-8B77-4CB4C897CAB9}" destId="{C4199F58-C389-48D0-9BBC-906599ECEA7C}" srcOrd="0" destOrd="0" presId="urn:microsoft.com/office/officeart/2008/layout/VerticalCurvedList"/>
    <dgm:cxn modelId="{30BD87EE-DDF7-410D-9EE0-AC8B555192CD}" type="presParOf" srcId="{C4199F58-C389-48D0-9BBC-906599ECEA7C}" destId="{BCCA7C54-4DEE-4C9A-9252-38FFF51D3EC1}" srcOrd="0" destOrd="0" presId="urn:microsoft.com/office/officeart/2008/layout/VerticalCurvedList"/>
    <dgm:cxn modelId="{75D58B9B-C72C-4600-89C6-2F736B499360}" type="presParOf" srcId="{C4199F58-C389-48D0-9BBC-906599ECEA7C}" destId="{B5B17C6E-6A2C-4DC4-8679-0938287D8F8F}" srcOrd="1" destOrd="0" presId="urn:microsoft.com/office/officeart/2008/layout/VerticalCurvedList"/>
    <dgm:cxn modelId="{57450879-F802-410A-BA2E-A19F6CAADFEA}" type="presParOf" srcId="{C4199F58-C389-48D0-9BBC-906599ECEA7C}" destId="{3C213977-3A84-4693-87A9-D36B84BD847E}" srcOrd="2" destOrd="0" presId="urn:microsoft.com/office/officeart/2008/layout/VerticalCurvedList"/>
    <dgm:cxn modelId="{489F46A4-0551-4DE6-AED5-F045EA6BA9C1}" type="presParOf" srcId="{C4199F58-C389-48D0-9BBC-906599ECEA7C}" destId="{7BCBBC2D-C2CE-47BD-829B-26ABF2CCA79D}" srcOrd="3" destOrd="0" presId="urn:microsoft.com/office/officeart/2008/layout/VerticalCurvedList"/>
    <dgm:cxn modelId="{8AFB3732-A428-4919-AF24-44BCA680BF8E}" type="presParOf" srcId="{5A952393-586F-4197-8B77-4CB4C897CAB9}" destId="{4030EF1E-5740-422E-9C30-F65EE6F8A6BE}" srcOrd="1" destOrd="0" presId="urn:microsoft.com/office/officeart/2008/layout/VerticalCurvedList"/>
    <dgm:cxn modelId="{DD13DB7E-5A79-41EB-847A-33B59C7561D9}" type="presParOf" srcId="{5A952393-586F-4197-8B77-4CB4C897CAB9}" destId="{2513FB1B-A435-4829-9408-5B40602486A1}" srcOrd="2" destOrd="0" presId="urn:microsoft.com/office/officeart/2008/layout/VerticalCurvedList"/>
    <dgm:cxn modelId="{D8D6DD19-0EE6-42E7-96A1-4391FCC8FDFC}" type="presParOf" srcId="{2513FB1B-A435-4829-9408-5B40602486A1}" destId="{1477FC7B-E4C3-42FD-8F07-27F6097704D2}" srcOrd="0" destOrd="0" presId="urn:microsoft.com/office/officeart/2008/layout/VerticalCurvedList"/>
    <dgm:cxn modelId="{CEF15894-1648-4256-BD95-82EB3FAEA227}" type="presParOf" srcId="{5A952393-586F-4197-8B77-4CB4C897CAB9}" destId="{938EAB3F-F7C8-43DE-8765-4A7966176464}" srcOrd="3" destOrd="0" presId="urn:microsoft.com/office/officeart/2008/layout/VerticalCurvedList"/>
    <dgm:cxn modelId="{E8550330-05DD-4810-9BED-738414D64F38}" type="presParOf" srcId="{5A952393-586F-4197-8B77-4CB4C897CAB9}" destId="{1CB573B5-9FA1-4AB1-A0E1-3834682595EA}" srcOrd="4" destOrd="0" presId="urn:microsoft.com/office/officeart/2008/layout/VerticalCurvedList"/>
    <dgm:cxn modelId="{33C78B5A-D78D-4F52-BAEB-0569267334AF}" type="presParOf" srcId="{1CB573B5-9FA1-4AB1-A0E1-3834682595EA}" destId="{F6232058-7825-4631-B39B-1FC4B787FE37}"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14100D9-DC1C-4F27-AE3C-614EBA22004E}" type="doc">
      <dgm:prSet loTypeId="urn:microsoft.com/office/officeart/2005/8/layout/chevron2" loCatId="process" qsTypeId="urn:microsoft.com/office/officeart/2005/8/quickstyle/simple1" qsCatId="simple" csTypeId="urn:microsoft.com/office/officeart/2005/8/colors/colorful2" csCatId="colorful" phldr="1"/>
      <dgm:spPr/>
      <dgm:t>
        <a:bodyPr/>
        <a:lstStyle/>
        <a:p>
          <a:pPr rtl="1"/>
          <a:endParaRPr lang="ar-SA"/>
        </a:p>
      </dgm:t>
    </dgm:pt>
    <dgm:pt modelId="{B1EF2852-DC64-4C98-84A7-4E347D15BF95}">
      <dgm:prSet phldrT="[نص]"/>
      <dgm:spPr/>
      <dgm:t>
        <a:bodyPr/>
        <a:lstStyle/>
        <a:p>
          <a:pPr algn="ctr" rtl="0"/>
          <a:r>
            <a:rPr lang="en-US" dirty="0" smtClean="0">
              <a:solidFill>
                <a:schemeClr val="tx1"/>
              </a:solidFill>
            </a:rPr>
            <a:t>1</a:t>
          </a:r>
          <a:endParaRPr lang="ar-SA" dirty="0">
            <a:solidFill>
              <a:schemeClr val="tx1"/>
            </a:solidFill>
          </a:endParaRPr>
        </a:p>
      </dgm:t>
    </dgm:pt>
    <dgm:pt modelId="{729E2130-EA7D-46B7-9D49-45C9548AF7CE}" type="parTrans" cxnId="{9D3BA05B-4470-4F06-8272-281FD81B2B22}">
      <dgm:prSet/>
      <dgm:spPr/>
      <dgm:t>
        <a:bodyPr/>
        <a:lstStyle/>
        <a:p>
          <a:pPr rtl="1"/>
          <a:endParaRPr lang="ar-SA"/>
        </a:p>
      </dgm:t>
    </dgm:pt>
    <dgm:pt modelId="{08A63986-CFB8-4DEF-8BE9-158CEAC3168A}" type="sibTrans" cxnId="{9D3BA05B-4470-4F06-8272-281FD81B2B22}">
      <dgm:prSet/>
      <dgm:spPr/>
      <dgm:t>
        <a:bodyPr/>
        <a:lstStyle/>
        <a:p>
          <a:pPr rtl="1"/>
          <a:endParaRPr lang="ar-SA"/>
        </a:p>
      </dgm:t>
    </dgm:pt>
    <dgm:pt modelId="{03F2C8D5-ABC6-4442-AE12-B9C18542EE65}">
      <dgm:prSet phldrT="[نص]" custT="1"/>
      <dgm:spPr/>
      <dgm:t>
        <a:bodyPr/>
        <a:lstStyle/>
        <a:p>
          <a:pPr rtl="0"/>
          <a:r>
            <a:rPr lang="en-US" sz="2400" dirty="0" smtClean="0">
              <a:solidFill>
                <a:schemeClr val="tx1"/>
              </a:solidFill>
            </a:rPr>
            <a:t>Delays in necessary processes within the Zoo.</a:t>
          </a:r>
          <a:endParaRPr lang="ar-SA" sz="2400" dirty="0">
            <a:solidFill>
              <a:schemeClr val="tx1"/>
            </a:solidFill>
          </a:endParaRPr>
        </a:p>
      </dgm:t>
    </dgm:pt>
    <dgm:pt modelId="{96CCB308-BC0D-4761-8872-E93F09CB4BB2}" type="parTrans" cxnId="{04F78810-A4C6-448B-AEE4-163985165AE1}">
      <dgm:prSet/>
      <dgm:spPr/>
      <dgm:t>
        <a:bodyPr/>
        <a:lstStyle/>
        <a:p>
          <a:pPr rtl="1"/>
          <a:endParaRPr lang="ar-SA"/>
        </a:p>
      </dgm:t>
    </dgm:pt>
    <dgm:pt modelId="{6B58EC8B-737B-4DCC-B8E6-4CA575B047D7}" type="sibTrans" cxnId="{04F78810-A4C6-448B-AEE4-163985165AE1}">
      <dgm:prSet/>
      <dgm:spPr/>
      <dgm:t>
        <a:bodyPr/>
        <a:lstStyle/>
        <a:p>
          <a:pPr rtl="1"/>
          <a:endParaRPr lang="ar-SA"/>
        </a:p>
      </dgm:t>
    </dgm:pt>
    <dgm:pt modelId="{DC018A17-C13F-4C15-88AC-3C2882C056D3}">
      <dgm:prSet phldrT="[نص]"/>
      <dgm:spPr/>
      <dgm:t>
        <a:bodyPr/>
        <a:lstStyle/>
        <a:p>
          <a:pPr rtl="0"/>
          <a:r>
            <a:rPr lang="en-US" dirty="0" smtClean="0">
              <a:solidFill>
                <a:schemeClr val="tx1"/>
              </a:solidFill>
            </a:rPr>
            <a:t>2</a:t>
          </a:r>
          <a:endParaRPr lang="ar-SA" dirty="0">
            <a:solidFill>
              <a:schemeClr val="tx1"/>
            </a:solidFill>
          </a:endParaRPr>
        </a:p>
      </dgm:t>
    </dgm:pt>
    <dgm:pt modelId="{26E108CA-8F10-45E6-839D-3EF65903BACB}" type="parTrans" cxnId="{1C7CBE7A-7BF8-4481-8A97-0794F8C390A9}">
      <dgm:prSet/>
      <dgm:spPr/>
      <dgm:t>
        <a:bodyPr/>
        <a:lstStyle/>
        <a:p>
          <a:pPr rtl="1"/>
          <a:endParaRPr lang="ar-SA"/>
        </a:p>
      </dgm:t>
    </dgm:pt>
    <dgm:pt modelId="{932DCEE9-A644-458F-8D71-DD8BC3854940}" type="sibTrans" cxnId="{1C7CBE7A-7BF8-4481-8A97-0794F8C390A9}">
      <dgm:prSet/>
      <dgm:spPr/>
      <dgm:t>
        <a:bodyPr/>
        <a:lstStyle/>
        <a:p>
          <a:pPr rtl="1"/>
          <a:endParaRPr lang="ar-SA"/>
        </a:p>
      </dgm:t>
    </dgm:pt>
    <dgm:pt modelId="{73F4E4E5-9751-43DE-9B0A-3DAB74E46705}">
      <dgm:prSet phldrT="[نص]" custT="1"/>
      <dgm:spPr/>
      <dgm:t>
        <a:bodyPr/>
        <a:lstStyle/>
        <a:p>
          <a:pPr rtl="0"/>
          <a:r>
            <a:rPr lang="en-US" sz="2400" dirty="0" smtClean="0">
              <a:solidFill>
                <a:schemeClr val="tx1"/>
              </a:solidFill>
            </a:rPr>
            <a:t>No clear procedures or step by step instructions related to </a:t>
          </a:r>
          <a:r>
            <a:rPr lang="en-US" sz="2400" b="0" i="0" dirty="0" smtClean="0"/>
            <a:t>ranching</a:t>
          </a:r>
          <a:r>
            <a:rPr lang="en-US" sz="2400" dirty="0" smtClean="0">
              <a:solidFill>
                <a:schemeClr val="tx1"/>
              </a:solidFill>
            </a:rPr>
            <a:t> animals and maintaining the Zoo fixtures. </a:t>
          </a:r>
          <a:endParaRPr lang="ar-SA" sz="2400" dirty="0">
            <a:solidFill>
              <a:schemeClr val="tx1"/>
            </a:solidFill>
          </a:endParaRPr>
        </a:p>
      </dgm:t>
    </dgm:pt>
    <dgm:pt modelId="{7A986A9E-2CC6-4740-AF88-AE0B1718FB44}" type="parTrans" cxnId="{F31CF05F-B756-4EB5-89AA-9F05A38BFD2B}">
      <dgm:prSet/>
      <dgm:spPr/>
      <dgm:t>
        <a:bodyPr/>
        <a:lstStyle/>
        <a:p>
          <a:pPr rtl="1"/>
          <a:endParaRPr lang="ar-SA"/>
        </a:p>
      </dgm:t>
    </dgm:pt>
    <dgm:pt modelId="{EF1BF300-550F-405A-A9AF-783E9017C73E}" type="sibTrans" cxnId="{F31CF05F-B756-4EB5-89AA-9F05A38BFD2B}">
      <dgm:prSet/>
      <dgm:spPr/>
      <dgm:t>
        <a:bodyPr/>
        <a:lstStyle/>
        <a:p>
          <a:pPr rtl="1"/>
          <a:endParaRPr lang="ar-SA"/>
        </a:p>
      </dgm:t>
    </dgm:pt>
    <dgm:pt modelId="{9ED73C13-04B4-4E3C-93E7-FA47796FCBC1}">
      <dgm:prSet phldrT="[نص]"/>
      <dgm:spPr/>
      <dgm:t>
        <a:bodyPr/>
        <a:lstStyle/>
        <a:p>
          <a:pPr rtl="0"/>
          <a:r>
            <a:rPr lang="en-US" dirty="0" smtClean="0">
              <a:solidFill>
                <a:schemeClr val="tx1"/>
              </a:solidFill>
            </a:rPr>
            <a:t>3</a:t>
          </a:r>
          <a:endParaRPr lang="ar-SA" dirty="0">
            <a:solidFill>
              <a:schemeClr val="tx1"/>
            </a:solidFill>
          </a:endParaRPr>
        </a:p>
      </dgm:t>
    </dgm:pt>
    <dgm:pt modelId="{3047A875-F1AC-4E14-B699-1B9AFB086358}" type="parTrans" cxnId="{CE1D302B-F056-492F-8BC3-34A859694698}">
      <dgm:prSet/>
      <dgm:spPr/>
      <dgm:t>
        <a:bodyPr/>
        <a:lstStyle/>
        <a:p>
          <a:pPr rtl="1"/>
          <a:endParaRPr lang="ar-SA"/>
        </a:p>
      </dgm:t>
    </dgm:pt>
    <dgm:pt modelId="{64C5F102-BB70-4BC5-8064-6016FC4EB4BC}" type="sibTrans" cxnId="{CE1D302B-F056-492F-8BC3-34A859694698}">
      <dgm:prSet/>
      <dgm:spPr/>
      <dgm:t>
        <a:bodyPr/>
        <a:lstStyle/>
        <a:p>
          <a:pPr rtl="1"/>
          <a:endParaRPr lang="ar-SA"/>
        </a:p>
      </dgm:t>
    </dgm:pt>
    <dgm:pt modelId="{DB9BA47B-3CCD-42C6-B480-5DB8DFF1EC08}">
      <dgm:prSet phldrT="[نص]" custT="1"/>
      <dgm:spPr/>
      <dgm:t>
        <a:bodyPr/>
        <a:lstStyle/>
        <a:p>
          <a:pPr algn="l" rtl="0"/>
          <a:r>
            <a:rPr lang="en-US" sz="2400" dirty="0" smtClean="0">
              <a:solidFill>
                <a:schemeClr val="tx1"/>
              </a:solidFill>
            </a:rPr>
            <a:t>Low level of quality in plans and arrangements of the Zoo layout</a:t>
          </a:r>
          <a:r>
            <a:rPr lang="en-US" sz="2900" dirty="0" smtClean="0"/>
            <a:t>.</a:t>
          </a:r>
          <a:endParaRPr lang="ar-SA" sz="2900" dirty="0"/>
        </a:p>
      </dgm:t>
    </dgm:pt>
    <dgm:pt modelId="{FB72E25E-A881-400A-A6F3-48F0A6250126}" type="parTrans" cxnId="{69723014-8C55-41DB-BD2A-ABE89365C9E8}">
      <dgm:prSet/>
      <dgm:spPr/>
      <dgm:t>
        <a:bodyPr/>
        <a:lstStyle/>
        <a:p>
          <a:pPr rtl="1"/>
          <a:endParaRPr lang="ar-SA"/>
        </a:p>
      </dgm:t>
    </dgm:pt>
    <dgm:pt modelId="{46BB4A68-32DE-4B82-8AC8-09A542D7C4BB}" type="sibTrans" cxnId="{69723014-8C55-41DB-BD2A-ABE89365C9E8}">
      <dgm:prSet/>
      <dgm:spPr/>
      <dgm:t>
        <a:bodyPr/>
        <a:lstStyle/>
        <a:p>
          <a:pPr rtl="1"/>
          <a:endParaRPr lang="ar-SA"/>
        </a:p>
      </dgm:t>
    </dgm:pt>
    <dgm:pt modelId="{599853CC-36AE-4336-ADFB-A82D77E10569}" type="pres">
      <dgm:prSet presAssocID="{014100D9-DC1C-4F27-AE3C-614EBA22004E}" presName="linearFlow" presStyleCnt="0">
        <dgm:presLayoutVars>
          <dgm:dir/>
          <dgm:animLvl val="lvl"/>
          <dgm:resizeHandles val="exact"/>
        </dgm:presLayoutVars>
      </dgm:prSet>
      <dgm:spPr/>
      <dgm:t>
        <a:bodyPr/>
        <a:lstStyle/>
        <a:p>
          <a:pPr rtl="1"/>
          <a:endParaRPr lang="ar-SA"/>
        </a:p>
      </dgm:t>
    </dgm:pt>
    <dgm:pt modelId="{7A45273E-DDE4-4F44-9C2C-8E2ADB4CA0D0}" type="pres">
      <dgm:prSet presAssocID="{B1EF2852-DC64-4C98-84A7-4E347D15BF95}" presName="composite" presStyleCnt="0"/>
      <dgm:spPr/>
    </dgm:pt>
    <dgm:pt modelId="{CDD4EF4C-4A3E-4ECC-B5C4-A1D3F3FB2AD2}" type="pres">
      <dgm:prSet presAssocID="{B1EF2852-DC64-4C98-84A7-4E347D15BF95}" presName="parentText" presStyleLbl="alignNode1" presStyleIdx="0" presStyleCnt="3">
        <dgm:presLayoutVars>
          <dgm:chMax val="1"/>
          <dgm:bulletEnabled val="1"/>
        </dgm:presLayoutVars>
      </dgm:prSet>
      <dgm:spPr/>
      <dgm:t>
        <a:bodyPr/>
        <a:lstStyle/>
        <a:p>
          <a:pPr rtl="1"/>
          <a:endParaRPr lang="ar-SA"/>
        </a:p>
      </dgm:t>
    </dgm:pt>
    <dgm:pt modelId="{C1E7CF95-9976-4B9C-B787-34978BCAA184}" type="pres">
      <dgm:prSet presAssocID="{B1EF2852-DC64-4C98-84A7-4E347D15BF95}" presName="descendantText" presStyleLbl="alignAcc1" presStyleIdx="0" presStyleCnt="3">
        <dgm:presLayoutVars>
          <dgm:bulletEnabled val="1"/>
        </dgm:presLayoutVars>
      </dgm:prSet>
      <dgm:spPr/>
      <dgm:t>
        <a:bodyPr/>
        <a:lstStyle/>
        <a:p>
          <a:pPr rtl="1"/>
          <a:endParaRPr lang="ar-SA"/>
        </a:p>
      </dgm:t>
    </dgm:pt>
    <dgm:pt modelId="{A48FC5FD-AF7B-4DC4-BDEF-24A36635DFA9}" type="pres">
      <dgm:prSet presAssocID="{08A63986-CFB8-4DEF-8BE9-158CEAC3168A}" presName="sp" presStyleCnt="0"/>
      <dgm:spPr/>
    </dgm:pt>
    <dgm:pt modelId="{A26C3E4C-F672-4431-88FA-8F4E01B343B0}" type="pres">
      <dgm:prSet presAssocID="{DC018A17-C13F-4C15-88AC-3C2882C056D3}" presName="composite" presStyleCnt="0"/>
      <dgm:spPr/>
    </dgm:pt>
    <dgm:pt modelId="{FB760C9F-B130-46F6-B528-58519D074EC9}" type="pres">
      <dgm:prSet presAssocID="{DC018A17-C13F-4C15-88AC-3C2882C056D3}" presName="parentText" presStyleLbl="alignNode1" presStyleIdx="1" presStyleCnt="3">
        <dgm:presLayoutVars>
          <dgm:chMax val="1"/>
          <dgm:bulletEnabled val="1"/>
        </dgm:presLayoutVars>
      </dgm:prSet>
      <dgm:spPr/>
      <dgm:t>
        <a:bodyPr/>
        <a:lstStyle/>
        <a:p>
          <a:pPr rtl="1"/>
          <a:endParaRPr lang="ar-SA"/>
        </a:p>
      </dgm:t>
    </dgm:pt>
    <dgm:pt modelId="{60C3EEF0-4112-4827-823E-9B8BD01F2D4B}" type="pres">
      <dgm:prSet presAssocID="{DC018A17-C13F-4C15-88AC-3C2882C056D3}" presName="descendantText" presStyleLbl="alignAcc1" presStyleIdx="1" presStyleCnt="3">
        <dgm:presLayoutVars>
          <dgm:bulletEnabled val="1"/>
        </dgm:presLayoutVars>
      </dgm:prSet>
      <dgm:spPr/>
      <dgm:t>
        <a:bodyPr/>
        <a:lstStyle/>
        <a:p>
          <a:pPr rtl="1"/>
          <a:endParaRPr lang="ar-SA"/>
        </a:p>
      </dgm:t>
    </dgm:pt>
    <dgm:pt modelId="{FB76FEBC-608F-4482-A63E-C753C6E3B850}" type="pres">
      <dgm:prSet presAssocID="{932DCEE9-A644-458F-8D71-DD8BC3854940}" presName="sp" presStyleCnt="0"/>
      <dgm:spPr/>
    </dgm:pt>
    <dgm:pt modelId="{03BE7EEE-4A47-45CC-BFB6-EA1A947E9FD2}" type="pres">
      <dgm:prSet presAssocID="{9ED73C13-04B4-4E3C-93E7-FA47796FCBC1}" presName="composite" presStyleCnt="0"/>
      <dgm:spPr/>
    </dgm:pt>
    <dgm:pt modelId="{41978656-194E-4D5C-AE2F-BCEB173FA733}" type="pres">
      <dgm:prSet presAssocID="{9ED73C13-04B4-4E3C-93E7-FA47796FCBC1}" presName="parentText" presStyleLbl="alignNode1" presStyleIdx="2" presStyleCnt="3">
        <dgm:presLayoutVars>
          <dgm:chMax val="1"/>
          <dgm:bulletEnabled val="1"/>
        </dgm:presLayoutVars>
      </dgm:prSet>
      <dgm:spPr/>
      <dgm:t>
        <a:bodyPr/>
        <a:lstStyle/>
        <a:p>
          <a:pPr rtl="1"/>
          <a:endParaRPr lang="ar-SA"/>
        </a:p>
      </dgm:t>
    </dgm:pt>
    <dgm:pt modelId="{B036548D-4602-4398-A852-345B33880CE1}" type="pres">
      <dgm:prSet presAssocID="{9ED73C13-04B4-4E3C-93E7-FA47796FCBC1}" presName="descendantText" presStyleLbl="alignAcc1" presStyleIdx="2" presStyleCnt="3">
        <dgm:presLayoutVars>
          <dgm:bulletEnabled val="1"/>
        </dgm:presLayoutVars>
      </dgm:prSet>
      <dgm:spPr/>
      <dgm:t>
        <a:bodyPr/>
        <a:lstStyle/>
        <a:p>
          <a:pPr rtl="1"/>
          <a:endParaRPr lang="ar-SA"/>
        </a:p>
      </dgm:t>
    </dgm:pt>
  </dgm:ptLst>
  <dgm:cxnLst>
    <dgm:cxn modelId="{B715E2F1-A2E8-4899-B2A8-147036EC2A33}" type="presOf" srcId="{DB9BA47B-3CCD-42C6-B480-5DB8DFF1EC08}" destId="{B036548D-4602-4398-A852-345B33880CE1}" srcOrd="0" destOrd="0" presId="urn:microsoft.com/office/officeart/2005/8/layout/chevron2"/>
    <dgm:cxn modelId="{69723014-8C55-41DB-BD2A-ABE89365C9E8}" srcId="{9ED73C13-04B4-4E3C-93E7-FA47796FCBC1}" destId="{DB9BA47B-3CCD-42C6-B480-5DB8DFF1EC08}" srcOrd="0" destOrd="0" parTransId="{FB72E25E-A881-400A-A6F3-48F0A6250126}" sibTransId="{46BB4A68-32DE-4B82-8AC8-09A542D7C4BB}"/>
    <dgm:cxn modelId="{982AD6D9-A5ED-4DBF-94BD-5F2586889583}" type="presOf" srcId="{03F2C8D5-ABC6-4442-AE12-B9C18542EE65}" destId="{C1E7CF95-9976-4B9C-B787-34978BCAA184}" srcOrd="0" destOrd="0" presId="urn:microsoft.com/office/officeart/2005/8/layout/chevron2"/>
    <dgm:cxn modelId="{9D3BA05B-4470-4F06-8272-281FD81B2B22}" srcId="{014100D9-DC1C-4F27-AE3C-614EBA22004E}" destId="{B1EF2852-DC64-4C98-84A7-4E347D15BF95}" srcOrd="0" destOrd="0" parTransId="{729E2130-EA7D-46B7-9D49-45C9548AF7CE}" sibTransId="{08A63986-CFB8-4DEF-8BE9-158CEAC3168A}"/>
    <dgm:cxn modelId="{062C9B67-5054-44FA-9E24-E9606AA5EC4C}" type="presOf" srcId="{014100D9-DC1C-4F27-AE3C-614EBA22004E}" destId="{599853CC-36AE-4336-ADFB-A82D77E10569}" srcOrd="0" destOrd="0" presId="urn:microsoft.com/office/officeart/2005/8/layout/chevron2"/>
    <dgm:cxn modelId="{1C7CBE7A-7BF8-4481-8A97-0794F8C390A9}" srcId="{014100D9-DC1C-4F27-AE3C-614EBA22004E}" destId="{DC018A17-C13F-4C15-88AC-3C2882C056D3}" srcOrd="1" destOrd="0" parTransId="{26E108CA-8F10-45E6-839D-3EF65903BACB}" sibTransId="{932DCEE9-A644-458F-8D71-DD8BC3854940}"/>
    <dgm:cxn modelId="{F31CF05F-B756-4EB5-89AA-9F05A38BFD2B}" srcId="{DC018A17-C13F-4C15-88AC-3C2882C056D3}" destId="{73F4E4E5-9751-43DE-9B0A-3DAB74E46705}" srcOrd="0" destOrd="0" parTransId="{7A986A9E-2CC6-4740-AF88-AE0B1718FB44}" sibTransId="{EF1BF300-550F-405A-A9AF-783E9017C73E}"/>
    <dgm:cxn modelId="{CE1D302B-F056-492F-8BC3-34A859694698}" srcId="{014100D9-DC1C-4F27-AE3C-614EBA22004E}" destId="{9ED73C13-04B4-4E3C-93E7-FA47796FCBC1}" srcOrd="2" destOrd="0" parTransId="{3047A875-F1AC-4E14-B699-1B9AFB086358}" sibTransId="{64C5F102-BB70-4BC5-8064-6016FC4EB4BC}"/>
    <dgm:cxn modelId="{7778D965-1FEB-44DA-8D25-690B211E6F85}" type="presOf" srcId="{73F4E4E5-9751-43DE-9B0A-3DAB74E46705}" destId="{60C3EEF0-4112-4827-823E-9B8BD01F2D4B}" srcOrd="0" destOrd="0" presId="urn:microsoft.com/office/officeart/2005/8/layout/chevron2"/>
    <dgm:cxn modelId="{8A976CB3-7310-472B-B25D-A1F936EEF349}" type="presOf" srcId="{DC018A17-C13F-4C15-88AC-3C2882C056D3}" destId="{FB760C9F-B130-46F6-B528-58519D074EC9}" srcOrd="0" destOrd="0" presId="urn:microsoft.com/office/officeart/2005/8/layout/chevron2"/>
    <dgm:cxn modelId="{04F78810-A4C6-448B-AEE4-163985165AE1}" srcId="{B1EF2852-DC64-4C98-84A7-4E347D15BF95}" destId="{03F2C8D5-ABC6-4442-AE12-B9C18542EE65}" srcOrd="0" destOrd="0" parTransId="{96CCB308-BC0D-4761-8872-E93F09CB4BB2}" sibTransId="{6B58EC8B-737B-4DCC-B8E6-4CA575B047D7}"/>
    <dgm:cxn modelId="{A98449D0-9C31-4A95-A212-6FCA6420D4F8}" type="presOf" srcId="{B1EF2852-DC64-4C98-84A7-4E347D15BF95}" destId="{CDD4EF4C-4A3E-4ECC-B5C4-A1D3F3FB2AD2}" srcOrd="0" destOrd="0" presId="urn:microsoft.com/office/officeart/2005/8/layout/chevron2"/>
    <dgm:cxn modelId="{C6413CA1-EE95-4F09-88C1-2C0007E0DE14}" type="presOf" srcId="{9ED73C13-04B4-4E3C-93E7-FA47796FCBC1}" destId="{41978656-194E-4D5C-AE2F-BCEB173FA733}" srcOrd="0" destOrd="0" presId="urn:microsoft.com/office/officeart/2005/8/layout/chevron2"/>
    <dgm:cxn modelId="{FA2D394C-4A30-4296-BE2B-0D3D6A09C5A2}" type="presParOf" srcId="{599853CC-36AE-4336-ADFB-A82D77E10569}" destId="{7A45273E-DDE4-4F44-9C2C-8E2ADB4CA0D0}" srcOrd="0" destOrd="0" presId="urn:microsoft.com/office/officeart/2005/8/layout/chevron2"/>
    <dgm:cxn modelId="{97953C2D-B802-4764-9C34-CD5A9BE69FE2}" type="presParOf" srcId="{7A45273E-DDE4-4F44-9C2C-8E2ADB4CA0D0}" destId="{CDD4EF4C-4A3E-4ECC-B5C4-A1D3F3FB2AD2}" srcOrd="0" destOrd="0" presId="urn:microsoft.com/office/officeart/2005/8/layout/chevron2"/>
    <dgm:cxn modelId="{059A8045-6A07-4011-9244-87DF48643CAE}" type="presParOf" srcId="{7A45273E-DDE4-4F44-9C2C-8E2ADB4CA0D0}" destId="{C1E7CF95-9976-4B9C-B787-34978BCAA184}" srcOrd="1" destOrd="0" presId="urn:microsoft.com/office/officeart/2005/8/layout/chevron2"/>
    <dgm:cxn modelId="{34A84873-A849-4972-93A0-A0A14ACA9374}" type="presParOf" srcId="{599853CC-36AE-4336-ADFB-A82D77E10569}" destId="{A48FC5FD-AF7B-4DC4-BDEF-24A36635DFA9}" srcOrd="1" destOrd="0" presId="urn:microsoft.com/office/officeart/2005/8/layout/chevron2"/>
    <dgm:cxn modelId="{E4BFCE44-6961-4334-9266-F7A3D186D491}" type="presParOf" srcId="{599853CC-36AE-4336-ADFB-A82D77E10569}" destId="{A26C3E4C-F672-4431-88FA-8F4E01B343B0}" srcOrd="2" destOrd="0" presId="urn:microsoft.com/office/officeart/2005/8/layout/chevron2"/>
    <dgm:cxn modelId="{6559C32E-784D-47B8-B8A5-3757F2204476}" type="presParOf" srcId="{A26C3E4C-F672-4431-88FA-8F4E01B343B0}" destId="{FB760C9F-B130-46F6-B528-58519D074EC9}" srcOrd="0" destOrd="0" presId="urn:microsoft.com/office/officeart/2005/8/layout/chevron2"/>
    <dgm:cxn modelId="{4C129F5F-B5FA-4FB4-BEAF-7FCBF05F31C7}" type="presParOf" srcId="{A26C3E4C-F672-4431-88FA-8F4E01B343B0}" destId="{60C3EEF0-4112-4827-823E-9B8BD01F2D4B}" srcOrd="1" destOrd="0" presId="urn:microsoft.com/office/officeart/2005/8/layout/chevron2"/>
    <dgm:cxn modelId="{E68CBD47-B4E3-4361-9BD6-78BFC287FBBB}" type="presParOf" srcId="{599853CC-36AE-4336-ADFB-A82D77E10569}" destId="{FB76FEBC-608F-4482-A63E-C753C6E3B850}" srcOrd="3" destOrd="0" presId="urn:microsoft.com/office/officeart/2005/8/layout/chevron2"/>
    <dgm:cxn modelId="{EFA50CB5-2C4D-4F3E-9A12-B4E30AE162D6}" type="presParOf" srcId="{599853CC-36AE-4336-ADFB-A82D77E10569}" destId="{03BE7EEE-4A47-45CC-BFB6-EA1A947E9FD2}" srcOrd="4" destOrd="0" presId="urn:microsoft.com/office/officeart/2005/8/layout/chevron2"/>
    <dgm:cxn modelId="{A8C4FDFC-A6E6-4548-B206-E5FBCF172411}" type="presParOf" srcId="{03BE7EEE-4A47-45CC-BFB6-EA1A947E9FD2}" destId="{41978656-194E-4D5C-AE2F-BCEB173FA733}" srcOrd="0" destOrd="0" presId="urn:microsoft.com/office/officeart/2005/8/layout/chevron2"/>
    <dgm:cxn modelId="{3BE52822-AD31-490E-BE21-322CA64AB3DB}" type="presParOf" srcId="{03BE7EEE-4A47-45CC-BFB6-EA1A947E9FD2}" destId="{B036548D-4602-4398-A852-345B33880CE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14100D9-DC1C-4F27-AE3C-614EBA22004E}" type="doc">
      <dgm:prSet loTypeId="urn:microsoft.com/office/officeart/2005/8/layout/chevron2" loCatId="process" qsTypeId="urn:microsoft.com/office/officeart/2005/8/quickstyle/simple1" qsCatId="simple" csTypeId="urn:microsoft.com/office/officeart/2005/8/colors/colorful2" csCatId="colorful" phldr="1"/>
      <dgm:spPr/>
      <dgm:t>
        <a:bodyPr/>
        <a:lstStyle/>
        <a:p>
          <a:pPr rtl="1"/>
          <a:endParaRPr lang="ar-SA"/>
        </a:p>
      </dgm:t>
    </dgm:pt>
    <dgm:pt modelId="{DC018A17-C13F-4C15-88AC-3C2882C056D3}">
      <dgm:prSet phldrT="[نص]"/>
      <dgm:spPr/>
      <dgm:t>
        <a:bodyPr/>
        <a:lstStyle/>
        <a:p>
          <a:pPr rtl="0"/>
          <a:r>
            <a:rPr lang="en-US" dirty="0" smtClean="0">
              <a:solidFill>
                <a:schemeClr val="tx1"/>
              </a:solidFill>
            </a:rPr>
            <a:t>4</a:t>
          </a:r>
          <a:endParaRPr lang="ar-SA" dirty="0">
            <a:solidFill>
              <a:schemeClr val="tx1"/>
            </a:solidFill>
          </a:endParaRPr>
        </a:p>
      </dgm:t>
    </dgm:pt>
    <dgm:pt modelId="{26E108CA-8F10-45E6-839D-3EF65903BACB}" type="parTrans" cxnId="{1C7CBE7A-7BF8-4481-8A97-0794F8C390A9}">
      <dgm:prSet/>
      <dgm:spPr/>
      <dgm:t>
        <a:bodyPr/>
        <a:lstStyle/>
        <a:p>
          <a:pPr rtl="1"/>
          <a:endParaRPr lang="ar-SA"/>
        </a:p>
      </dgm:t>
    </dgm:pt>
    <dgm:pt modelId="{932DCEE9-A644-458F-8D71-DD8BC3854940}" type="sibTrans" cxnId="{1C7CBE7A-7BF8-4481-8A97-0794F8C390A9}">
      <dgm:prSet/>
      <dgm:spPr/>
      <dgm:t>
        <a:bodyPr/>
        <a:lstStyle/>
        <a:p>
          <a:pPr rtl="1"/>
          <a:endParaRPr lang="ar-SA"/>
        </a:p>
      </dgm:t>
    </dgm:pt>
    <dgm:pt modelId="{73F4E4E5-9751-43DE-9B0A-3DAB74E46705}">
      <dgm:prSet phldrT="[نص]" custT="1"/>
      <dgm:spPr/>
      <dgm:t>
        <a:bodyPr/>
        <a:lstStyle/>
        <a:p>
          <a:pPr rtl="0"/>
          <a:r>
            <a:rPr lang="en-US" sz="2400" dirty="0" smtClean="0">
              <a:solidFill>
                <a:schemeClr val="tx1"/>
              </a:solidFill>
            </a:rPr>
            <a:t>The atmosphere sometimes affects the animals negatively . Some animals couldn't live at high or low temperatures as they used to.</a:t>
          </a:r>
          <a:endParaRPr lang="ar-SA" sz="2400" dirty="0">
            <a:solidFill>
              <a:schemeClr val="tx1"/>
            </a:solidFill>
          </a:endParaRPr>
        </a:p>
      </dgm:t>
    </dgm:pt>
    <dgm:pt modelId="{7A986A9E-2CC6-4740-AF88-AE0B1718FB44}" type="parTrans" cxnId="{F31CF05F-B756-4EB5-89AA-9F05A38BFD2B}">
      <dgm:prSet/>
      <dgm:spPr/>
      <dgm:t>
        <a:bodyPr/>
        <a:lstStyle/>
        <a:p>
          <a:pPr rtl="1"/>
          <a:endParaRPr lang="ar-SA"/>
        </a:p>
      </dgm:t>
    </dgm:pt>
    <dgm:pt modelId="{EF1BF300-550F-405A-A9AF-783E9017C73E}" type="sibTrans" cxnId="{F31CF05F-B756-4EB5-89AA-9F05A38BFD2B}">
      <dgm:prSet/>
      <dgm:spPr/>
      <dgm:t>
        <a:bodyPr/>
        <a:lstStyle/>
        <a:p>
          <a:pPr rtl="1"/>
          <a:endParaRPr lang="ar-SA"/>
        </a:p>
      </dgm:t>
    </dgm:pt>
    <dgm:pt modelId="{9ED73C13-04B4-4E3C-93E7-FA47796FCBC1}">
      <dgm:prSet phldrT="[نص]"/>
      <dgm:spPr/>
      <dgm:t>
        <a:bodyPr/>
        <a:lstStyle/>
        <a:p>
          <a:pPr rtl="0"/>
          <a:r>
            <a:rPr lang="en-US" dirty="0" smtClean="0">
              <a:solidFill>
                <a:schemeClr val="tx1"/>
              </a:solidFill>
            </a:rPr>
            <a:t>5</a:t>
          </a:r>
          <a:endParaRPr lang="ar-SA" dirty="0">
            <a:solidFill>
              <a:schemeClr val="tx1"/>
            </a:solidFill>
          </a:endParaRPr>
        </a:p>
      </dgm:t>
    </dgm:pt>
    <dgm:pt modelId="{3047A875-F1AC-4E14-B699-1B9AFB086358}" type="parTrans" cxnId="{CE1D302B-F056-492F-8BC3-34A859694698}">
      <dgm:prSet/>
      <dgm:spPr/>
      <dgm:t>
        <a:bodyPr/>
        <a:lstStyle/>
        <a:p>
          <a:pPr rtl="1"/>
          <a:endParaRPr lang="ar-SA"/>
        </a:p>
      </dgm:t>
    </dgm:pt>
    <dgm:pt modelId="{64C5F102-BB70-4BC5-8064-6016FC4EB4BC}" type="sibTrans" cxnId="{CE1D302B-F056-492F-8BC3-34A859694698}">
      <dgm:prSet/>
      <dgm:spPr/>
      <dgm:t>
        <a:bodyPr/>
        <a:lstStyle/>
        <a:p>
          <a:pPr rtl="1"/>
          <a:endParaRPr lang="ar-SA"/>
        </a:p>
      </dgm:t>
    </dgm:pt>
    <dgm:pt modelId="{DB9BA47B-3CCD-42C6-B480-5DB8DFF1EC08}">
      <dgm:prSet phldrT="[نص]" custT="1"/>
      <dgm:spPr/>
      <dgm:t>
        <a:bodyPr/>
        <a:lstStyle/>
        <a:p>
          <a:pPr algn="l" rtl="0"/>
          <a:r>
            <a:rPr lang="en-US" sz="2400" dirty="0" smtClean="0">
              <a:solidFill>
                <a:schemeClr val="tx1"/>
              </a:solidFill>
            </a:rPr>
            <a:t>Animals are fed by visitors in a wrong way, which causes disorders in the diets that are served to them by dieticians.</a:t>
          </a:r>
          <a:endParaRPr lang="ar-SA" sz="2900" dirty="0"/>
        </a:p>
      </dgm:t>
    </dgm:pt>
    <dgm:pt modelId="{FB72E25E-A881-400A-A6F3-48F0A6250126}" type="parTrans" cxnId="{69723014-8C55-41DB-BD2A-ABE89365C9E8}">
      <dgm:prSet/>
      <dgm:spPr/>
      <dgm:t>
        <a:bodyPr/>
        <a:lstStyle/>
        <a:p>
          <a:pPr rtl="1"/>
          <a:endParaRPr lang="ar-SA"/>
        </a:p>
      </dgm:t>
    </dgm:pt>
    <dgm:pt modelId="{46BB4A68-32DE-4B82-8AC8-09A542D7C4BB}" type="sibTrans" cxnId="{69723014-8C55-41DB-BD2A-ABE89365C9E8}">
      <dgm:prSet/>
      <dgm:spPr/>
      <dgm:t>
        <a:bodyPr/>
        <a:lstStyle/>
        <a:p>
          <a:pPr rtl="1"/>
          <a:endParaRPr lang="ar-SA"/>
        </a:p>
      </dgm:t>
    </dgm:pt>
    <dgm:pt modelId="{599853CC-36AE-4336-ADFB-A82D77E10569}" type="pres">
      <dgm:prSet presAssocID="{014100D9-DC1C-4F27-AE3C-614EBA22004E}" presName="linearFlow" presStyleCnt="0">
        <dgm:presLayoutVars>
          <dgm:dir/>
          <dgm:animLvl val="lvl"/>
          <dgm:resizeHandles val="exact"/>
        </dgm:presLayoutVars>
      </dgm:prSet>
      <dgm:spPr/>
      <dgm:t>
        <a:bodyPr/>
        <a:lstStyle/>
        <a:p>
          <a:pPr rtl="1"/>
          <a:endParaRPr lang="ar-SA"/>
        </a:p>
      </dgm:t>
    </dgm:pt>
    <dgm:pt modelId="{A26C3E4C-F672-4431-88FA-8F4E01B343B0}" type="pres">
      <dgm:prSet presAssocID="{DC018A17-C13F-4C15-88AC-3C2882C056D3}" presName="composite" presStyleCnt="0"/>
      <dgm:spPr/>
    </dgm:pt>
    <dgm:pt modelId="{FB760C9F-B130-46F6-B528-58519D074EC9}" type="pres">
      <dgm:prSet presAssocID="{DC018A17-C13F-4C15-88AC-3C2882C056D3}" presName="parentText" presStyleLbl="alignNode1" presStyleIdx="0" presStyleCnt="2">
        <dgm:presLayoutVars>
          <dgm:chMax val="1"/>
          <dgm:bulletEnabled val="1"/>
        </dgm:presLayoutVars>
      </dgm:prSet>
      <dgm:spPr/>
      <dgm:t>
        <a:bodyPr/>
        <a:lstStyle/>
        <a:p>
          <a:pPr rtl="1"/>
          <a:endParaRPr lang="ar-SA"/>
        </a:p>
      </dgm:t>
    </dgm:pt>
    <dgm:pt modelId="{60C3EEF0-4112-4827-823E-9B8BD01F2D4B}" type="pres">
      <dgm:prSet presAssocID="{DC018A17-C13F-4C15-88AC-3C2882C056D3}" presName="descendantText" presStyleLbl="alignAcc1" presStyleIdx="0" presStyleCnt="2" custScaleY="100000">
        <dgm:presLayoutVars>
          <dgm:bulletEnabled val="1"/>
        </dgm:presLayoutVars>
      </dgm:prSet>
      <dgm:spPr/>
      <dgm:t>
        <a:bodyPr/>
        <a:lstStyle/>
        <a:p>
          <a:pPr rtl="1"/>
          <a:endParaRPr lang="ar-SA"/>
        </a:p>
      </dgm:t>
    </dgm:pt>
    <dgm:pt modelId="{FB76FEBC-608F-4482-A63E-C753C6E3B850}" type="pres">
      <dgm:prSet presAssocID="{932DCEE9-A644-458F-8D71-DD8BC3854940}" presName="sp" presStyleCnt="0"/>
      <dgm:spPr/>
    </dgm:pt>
    <dgm:pt modelId="{03BE7EEE-4A47-45CC-BFB6-EA1A947E9FD2}" type="pres">
      <dgm:prSet presAssocID="{9ED73C13-04B4-4E3C-93E7-FA47796FCBC1}" presName="composite" presStyleCnt="0"/>
      <dgm:spPr/>
    </dgm:pt>
    <dgm:pt modelId="{41978656-194E-4D5C-AE2F-BCEB173FA733}" type="pres">
      <dgm:prSet presAssocID="{9ED73C13-04B4-4E3C-93E7-FA47796FCBC1}" presName="parentText" presStyleLbl="alignNode1" presStyleIdx="1" presStyleCnt="2">
        <dgm:presLayoutVars>
          <dgm:chMax val="1"/>
          <dgm:bulletEnabled val="1"/>
        </dgm:presLayoutVars>
      </dgm:prSet>
      <dgm:spPr/>
      <dgm:t>
        <a:bodyPr/>
        <a:lstStyle/>
        <a:p>
          <a:pPr rtl="1"/>
          <a:endParaRPr lang="ar-SA"/>
        </a:p>
      </dgm:t>
    </dgm:pt>
    <dgm:pt modelId="{B036548D-4602-4398-A852-345B33880CE1}" type="pres">
      <dgm:prSet presAssocID="{9ED73C13-04B4-4E3C-93E7-FA47796FCBC1}" presName="descendantText" presStyleLbl="alignAcc1" presStyleIdx="1" presStyleCnt="2">
        <dgm:presLayoutVars>
          <dgm:bulletEnabled val="1"/>
        </dgm:presLayoutVars>
      </dgm:prSet>
      <dgm:spPr/>
      <dgm:t>
        <a:bodyPr/>
        <a:lstStyle/>
        <a:p>
          <a:pPr rtl="1"/>
          <a:endParaRPr lang="ar-SA"/>
        </a:p>
      </dgm:t>
    </dgm:pt>
  </dgm:ptLst>
  <dgm:cxnLst>
    <dgm:cxn modelId="{C83C06FF-48BB-4139-8E46-CFB1979D54AD}" type="presOf" srcId="{73F4E4E5-9751-43DE-9B0A-3DAB74E46705}" destId="{60C3EEF0-4112-4827-823E-9B8BD01F2D4B}" srcOrd="0" destOrd="0" presId="urn:microsoft.com/office/officeart/2005/8/layout/chevron2"/>
    <dgm:cxn modelId="{CE1D302B-F056-492F-8BC3-34A859694698}" srcId="{014100D9-DC1C-4F27-AE3C-614EBA22004E}" destId="{9ED73C13-04B4-4E3C-93E7-FA47796FCBC1}" srcOrd="1" destOrd="0" parTransId="{3047A875-F1AC-4E14-B699-1B9AFB086358}" sibTransId="{64C5F102-BB70-4BC5-8064-6016FC4EB4BC}"/>
    <dgm:cxn modelId="{892D02C3-78E3-441C-B8FC-12B6CB8D7E06}" type="presOf" srcId="{DC018A17-C13F-4C15-88AC-3C2882C056D3}" destId="{FB760C9F-B130-46F6-B528-58519D074EC9}" srcOrd="0" destOrd="0" presId="urn:microsoft.com/office/officeart/2005/8/layout/chevron2"/>
    <dgm:cxn modelId="{69723014-8C55-41DB-BD2A-ABE89365C9E8}" srcId="{9ED73C13-04B4-4E3C-93E7-FA47796FCBC1}" destId="{DB9BA47B-3CCD-42C6-B480-5DB8DFF1EC08}" srcOrd="0" destOrd="0" parTransId="{FB72E25E-A881-400A-A6F3-48F0A6250126}" sibTransId="{46BB4A68-32DE-4B82-8AC8-09A542D7C4BB}"/>
    <dgm:cxn modelId="{1C7CBE7A-7BF8-4481-8A97-0794F8C390A9}" srcId="{014100D9-DC1C-4F27-AE3C-614EBA22004E}" destId="{DC018A17-C13F-4C15-88AC-3C2882C056D3}" srcOrd="0" destOrd="0" parTransId="{26E108CA-8F10-45E6-839D-3EF65903BACB}" sibTransId="{932DCEE9-A644-458F-8D71-DD8BC3854940}"/>
    <dgm:cxn modelId="{C557C0CF-DF2D-4764-962B-8B15537B7488}" type="presOf" srcId="{9ED73C13-04B4-4E3C-93E7-FA47796FCBC1}" destId="{41978656-194E-4D5C-AE2F-BCEB173FA733}" srcOrd="0" destOrd="0" presId="urn:microsoft.com/office/officeart/2005/8/layout/chevron2"/>
    <dgm:cxn modelId="{F31CF05F-B756-4EB5-89AA-9F05A38BFD2B}" srcId="{DC018A17-C13F-4C15-88AC-3C2882C056D3}" destId="{73F4E4E5-9751-43DE-9B0A-3DAB74E46705}" srcOrd="0" destOrd="0" parTransId="{7A986A9E-2CC6-4740-AF88-AE0B1718FB44}" sibTransId="{EF1BF300-550F-405A-A9AF-783E9017C73E}"/>
    <dgm:cxn modelId="{96890056-564D-4755-A18F-C56D9AFC6401}" type="presOf" srcId="{DB9BA47B-3CCD-42C6-B480-5DB8DFF1EC08}" destId="{B036548D-4602-4398-A852-345B33880CE1}" srcOrd="0" destOrd="0" presId="urn:microsoft.com/office/officeart/2005/8/layout/chevron2"/>
    <dgm:cxn modelId="{77126480-8C84-451A-B901-6AFDD67C9DF2}" type="presOf" srcId="{014100D9-DC1C-4F27-AE3C-614EBA22004E}" destId="{599853CC-36AE-4336-ADFB-A82D77E10569}" srcOrd="0" destOrd="0" presId="urn:microsoft.com/office/officeart/2005/8/layout/chevron2"/>
    <dgm:cxn modelId="{6F4BDCE7-9168-47C4-8E47-AAD322020910}" type="presParOf" srcId="{599853CC-36AE-4336-ADFB-A82D77E10569}" destId="{A26C3E4C-F672-4431-88FA-8F4E01B343B0}" srcOrd="0" destOrd="0" presId="urn:microsoft.com/office/officeart/2005/8/layout/chevron2"/>
    <dgm:cxn modelId="{E2D3DC85-E5AD-4121-BDC1-F1D293BA8414}" type="presParOf" srcId="{A26C3E4C-F672-4431-88FA-8F4E01B343B0}" destId="{FB760C9F-B130-46F6-B528-58519D074EC9}" srcOrd="0" destOrd="0" presId="urn:microsoft.com/office/officeart/2005/8/layout/chevron2"/>
    <dgm:cxn modelId="{E5CFF70D-C930-4CE9-B264-012791CCC542}" type="presParOf" srcId="{A26C3E4C-F672-4431-88FA-8F4E01B343B0}" destId="{60C3EEF0-4112-4827-823E-9B8BD01F2D4B}" srcOrd="1" destOrd="0" presId="urn:microsoft.com/office/officeart/2005/8/layout/chevron2"/>
    <dgm:cxn modelId="{9515A83C-57E5-4593-BF06-BCA100A7868B}" type="presParOf" srcId="{599853CC-36AE-4336-ADFB-A82D77E10569}" destId="{FB76FEBC-608F-4482-A63E-C753C6E3B850}" srcOrd="1" destOrd="0" presId="urn:microsoft.com/office/officeart/2005/8/layout/chevron2"/>
    <dgm:cxn modelId="{82C25A43-B4F1-434F-B8BC-C5996C06255C}" type="presParOf" srcId="{599853CC-36AE-4336-ADFB-A82D77E10569}" destId="{03BE7EEE-4A47-45CC-BFB6-EA1A947E9FD2}" srcOrd="2" destOrd="0" presId="urn:microsoft.com/office/officeart/2005/8/layout/chevron2"/>
    <dgm:cxn modelId="{8AF8FE51-624F-40B7-AE12-BF438F840D3B}" type="presParOf" srcId="{03BE7EEE-4A47-45CC-BFB6-EA1A947E9FD2}" destId="{41978656-194E-4D5C-AE2F-BCEB173FA733}" srcOrd="0" destOrd="0" presId="urn:microsoft.com/office/officeart/2005/8/layout/chevron2"/>
    <dgm:cxn modelId="{A2142D39-EC1E-4825-A57F-F233DDC839AD}" type="presParOf" srcId="{03BE7EEE-4A47-45CC-BFB6-EA1A947E9FD2}" destId="{B036548D-4602-4398-A852-345B33880CE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4BB10BC-DDCD-40A3-8156-382C93F2F801}" type="doc">
      <dgm:prSet loTypeId="urn:microsoft.com/office/officeart/2009/layout/CircleArrowProcess" loCatId="process" qsTypeId="urn:microsoft.com/office/officeart/2005/8/quickstyle/simple5" qsCatId="simple" csTypeId="urn:microsoft.com/office/officeart/2005/8/colors/colorful5" csCatId="colorful" phldr="1"/>
      <dgm:spPr/>
      <dgm:t>
        <a:bodyPr/>
        <a:lstStyle/>
        <a:p>
          <a:pPr rtl="1"/>
          <a:endParaRPr lang="ar-SA"/>
        </a:p>
      </dgm:t>
    </dgm:pt>
    <dgm:pt modelId="{B4F524E6-CEF3-4722-B161-9A9E57A04E06}">
      <dgm:prSet phldrT="[نص]" custT="1"/>
      <dgm:spPr/>
      <dgm:t>
        <a:bodyPr/>
        <a:lstStyle/>
        <a:p>
          <a:pPr rtl="1"/>
          <a:r>
            <a:rPr lang="en-US" sz="1600" i="1" dirty="0" smtClean="0">
              <a:solidFill>
                <a:srgbClr val="7030A0"/>
              </a:solidFill>
              <a:latin typeface="Georgia"/>
            </a:rPr>
            <a:t>Kick-off Meetings</a:t>
          </a:r>
          <a:endParaRPr lang="ar-SA" sz="1600" dirty="0"/>
        </a:p>
      </dgm:t>
    </dgm:pt>
    <dgm:pt modelId="{07B38F00-63AC-4C5E-B57D-7C47E47E0D6D}" type="parTrans" cxnId="{E131D78F-8FBE-4D10-8086-763E8C25ADE8}">
      <dgm:prSet/>
      <dgm:spPr/>
      <dgm:t>
        <a:bodyPr/>
        <a:lstStyle/>
        <a:p>
          <a:pPr rtl="1"/>
          <a:endParaRPr lang="ar-SA" sz="2800"/>
        </a:p>
      </dgm:t>
    </dgm:pt>
    <dgm:pt modelId="{D127E576-40C2-4C0D-9D6A-ECCEF80F9354}" type="sibTrans" cxnId="{E131D78F-8FBE-4D10-8086-763E8C25ADE8}">
      <dgm:prSet/>
      <dgm:spPr/>
      <dgm:t>
        <a:bodyPr/>
        <a:lstStyle/>
        <a:p>
          <a:pPr rtl="1"/>
          <a:endParaRPr lang="ar-SA" sz="2800"/>
        </a:p>
      </dgm:t>
    </dgm:pt>
    <dgm:pt modelId="{2A87A71A-AC40-41A3-A41C-47B402F1E072}">
      <dgm:prSet phldrT="[نص]" custT="1"/>
      <dgm:spPr/>
      <dgm:t>
        <a:bodyPr/>
        <a:lstStyle/>
        <a:p>
          <a:pPr rtl="1"/>
          <a:r>
            <a:rPr lang="en-US" sz="1600" i="1" dirty="0" smtClean="0">
              <a:solidFill>
                <a:schemeClr val="accent5">
                  <a:lumMod val="75000"/>
                </a:schemeClr>
              </a:solidFill>
              <a:latin typeface="Georgia"/>
            </a:rPr>
            <a:t>System Understanding</a:t>
          </a:r>
          <a:endParaRPr lang="ar-SA" sz="1600" dirty="0"/>
        </a:p>
      </dgm:t>
    </dgm:pt>
    <dgm:pt modelId="{22E5FFC5-D673-4511-B764-F4705F4814E3}" type="parTrans" cxnId="{2C4AA61D-1521-4D45-9E2F-17A16681BA76}">
      <dgm:prSet/>
      <dgm:spPr/>
      <dgm:t>
        <a:bodyPr/>
        <a:lstStyle/>
        <a:p>
          <a:pPr rtl="1"/>
          <a:endParaRPr lang="ar-SA" sz="2800"/>
        </a:p>
      </dgm:t>
    </dgm:pt>
    <dgm:pt modelId="{B43EEC10-5C9A-47B4-BF58-7BF5E90CBDE9}" type="sibTrans" cxnId="{2C4AA61D-1521-4D45-9E2F-17A16681BA76}">
      <dgm:prSet/>
      <dgm:spPr/>
      <dgm:t>
        <a:bodyPr/>
        <a:lstStyle/>
        <a:p>
          <a:pPr rtl="1"/>
          <a:endParaRPr lang="ar-SA" sz="2800"/>
        </a:p>
      </dgm:t>
    </dgm:pt>
    <dgm:pt modelId="{ABC1F449-4830-4F0B-9832-158DDCA79AE1}">
      <dgm:prSet phldrT="[نص]" custT="1"/>
      <dgm:spPr/>
      <dgm:t>
        <a:bodyPr/>
        <a:lstStyle/>
        <a:p>
          <a:pPr rtl="1"/>
          <a:r>
            <a:rPr lang="en-US" sz="1600" i="1" dirty="0" smtClean="0">
              <a:solidFill>
                <a:srgbClr val="EEB000"/>
              </a:solidFill>
              <a:latin typeface="Georgia"/>
            </a:rPr>
            <a:t>Observation &amp; Data Collection</a:t>
          </a:r>
          <a:endParaRPr lang="ar-SA" sz="1600" dirty="0"/>
        </a:p>
      </dgm:t>
    </dgm:pt>
    <dgm:pt modelId="{721A9613-F225-4836-9545-0F0173C9BF9C}" type="parTrans" cxnId="{41205C87-885D-48D1-8148-196D43E8B9DE}">
      <dgm:prSet/>
      <dgm:spPr/>
      <dgm:t>
        <a:bodyPr/>
        <a:lstStyle/>
        <a:p>
          <a:pPr rtl="1"/>
          <a:endParaRPr lang="ar-SA" sz="2800"/>
        </a:p>
      </dgm:t>
    </dgm:pt>
    <dgm:pt modelId="{FDEC1193-2DB0-4C96-B477-D7D8F7EB7C37}" type="sibTrans" cxnId="{41205C87-885D-48D1-8148-196D43E8B9DE}">
      <dgm:prSet/>
      <dgm:spPr/>
      <dgm:t>
        <a:bodyPr/>
        <a:lstStyle/>
        <a:p>
          <a:pPr rtl="1"/>
          <a:endParaRPr lang="ar-SA" sz="2800"/>
        </a:p>
      </dgm:t>
    </dgm:pt>
    <dgm:pt modelId="{69CD06CD-2B3F-4279-95F8-17EA28636E25}">
      <dgm:prSet custT="1"/>
      <dgm:spPr/>
      <dgm:t>
        <a:bodyPr/>
        <a:lstStyle/>
        <a:p>
          <a:pPr rtl="1"/>
          <a:r>
            <a:rPr lang="en-US" sz="1600" i="1" dirty="0" smtClean="0">
              <a:solidFill>
                <a:schemeClr val="accent1">
                  <a:lumMod val="75000"/>
                </a:schemeClr>
              </a:solidFill>
              <a:latin typeface="Georgia"/>
            </a:rPr>
            <a:t>Data Analysis and tools application</a:t>
          </a:r>
          <a:endParaRPr lang="ar-SA" sz="1600" dirty="0"/>
        </a:p>
      </dgm:t>
    </dgm:pt>
    <dgm:pt modelId="{A95CD388-40E8-44AF-A925-97438E1D92DE}" type="parTrans" cxnId="{1F2CEDE7-56EC-4F59-8443-DD67C71AADD7}">
      <dgm:prSet/>
      <dgm:spPr/>
      <dgm:t>
        <a:bodyPr/>
        <a:lstStyle/>
        <a:p>
          <a:pPr rtl="1"/>
          <a:endParaRPr lang="ar-SA" sz="2800"/>
        </a:p>
      </dgm:t>
    </dgm:pt>
    <dgm:pt modelId="{B414CBEB-F171-4F96-BC39-696DD096E445}" type="sibTrans" cxnId="{1F2CEDE7-56EC-4F59-8443-DD67C71AADD7}">
      <dgm:prSet/>
      <dgm:spPr/>
      <dgm:t>
        <a:bodyPr/>
        <a:lstStyle/>
        <a:p>
          <a:pPr rtl="1"/>
          <a:endParaRPr lang="ar-SA" sz="2800"/>
        </a:p>
      </dgm:t>
    </dgm:pt>
    <dgm:pt modelId="{FFAA3B43-5D9D-409D-B721-0BB5EE6F5A13}">
      <dgm:prSet custT="1"/>
      <dgm:spPr/>
      <dgm:t>
        <a:bodyPr/>
        <a:lstStyle/>
        <a:p>
          <a:pPr rtl="1"/>
          <a:r>
            <a:rPr lang="en-US" sz="1600" i="1" dirty="0" smtClean="0">
              <a:solidFill>
                <a:schemeClr val="accent2">
                  <a:lumMod val="50000"/>
                </a:schemeClr>
              </a:solidFill>
              <a:latin typeface="Georgia"/>
            </a:rPr>
            <a:t>Solutions and findings stages</a:t>
          </a:r>
          <a:endParaRPr lang="ar-SA" sz="1600" dirty="0"/>
        </a:p>
      </dgm:t>
    </dgm:pt>
    <dgm:pt modelId="{0FCB68AC-05E5-4B89-AFBF-069AF3440B1A}" type="parTrans" cxnId="{94FEFA5B-F80C-4B47-8BF3-24348AEEDA67}">
      <dgm:prSet/>
      <dgm:spPr/>
      <dgm:t>
        <a:bodyPr/>
        <a:lstStyle/>
        <a:p>
          <a:pPr rtl="1"/>
          <a:endParaRPr lang="ar-SA" sz="2800"/>
        </a:p>
      </dgm:t>
    </dgm:pt>
    <dgm:pt modelId="{ABDA421E-78C7-4BA2-BF30-3432073382E1}" type="sibTrans" cxnId="{94FEFA5B-F80C-4B47-8BF3-24348AEEDA67}">
      <dgm:prSet/>
      <dgm:spPr/>
      <dgm:t>
        <a:bodyPr/>
        <a:lstStyle/>
        <a:p>
          <a:pPr rtl="1"/>
          <a:endParaRPr lang="ar-SA" sz="2800"/>
        </a:p>
      </dgm:t>
    </dgm:pt>
    <dgm:pt modelId="{F4743DDC-7FA6-4B3F-AC43-E8441619348B}" type="pres">
      <dgm:prSet presAssocID="{94BB10BC-DDCD-40A3-8156-382C93F2F801}" presName="Name0" presStyleCnt="0">
        <dgm:presLayoutVars>
          <dgm:chMax val="7"/>
          <dgm:chPref val="7"/>
          <dgm:dir/>
          <dgm:animLvl val="lvl"/>
        </dgm:presLayoutVars>
      </dgm:prSet>
      <dgm:spPr/>
      <dgm:t>
        <a:bodyPr/>
        <a:lstStyle/>
        <a:p>
          <a:pPr rtl="1"/>
          <a:endParaRPr lang="ar-SA"/>
        </a:p>
      </dgm:t>
    </dgm:pt>
    <dgm:pt modelId="{186FF192-0FBD-40AE-AA28-BD61EE95205A}" type="pres">
      <dgm:prSet presAssocID="{B4F524E6-CEF3-4722-B161-9A9E57A04E06}" presName="Accent1" presStyleCnt="0"/>
      <dgm:spPr/>
    </dgm:pt>
    <dgm:pt modelId="{ED13F148-B8A2-437C-BF52-3539CF9F211A}" type="pres">
      <dgm:prSet presAssocID="{B4F524E6-CEF3-4722-B161-9A9E57A04E06}" presName="Accent" presStyleLbl="node1" presStyleIdx="0" presStyleCnt="5"/>
      <dgm:spPr/>
    </dgm:pt>
    <dgm:pt modelId="{991EE55A-4294-47B8-A833-2EF48E89AC7E}" type="pres">
      <dgm:prSet presAssocID="{B4F524E6-CEF3-4722-B161-9A9E57A04E06}" presName="Parent1" presStyleLbl="revTx" presStyleIdx="0" presStyleCnt="5">
        <dgm:presLayoutVars>
          <dgm:chMax val="1"/>
          <dgm:chPref val="1"/>
          <dgm:bulletEnabled val="1"/>
        </dgm:presLayoutVars>
      </dgm:prSet>
      <dgm:spPr/>
      <dgm:t>
        <a:bodyPr/>
        <a:lstStyle/>
        <a:p>
          <a:pPr rtl="1"/>
          <a:endParaRPr lang="ar-SA"/>
        </a:p>
      </dgm:t>
    </dgm:pt>
    <dgm:pt modelId="{34FDAED2-3323-4F16-A95A-4D37E41A5595}" type="pres">
      <dgm:prSet presAssocID="{2A87A71A-AC40-41A3-A41C-47B402F1E072}" presName="Accent2" presStyleCnt="0"/>
      <dgm:spPr/>
    </dgm:pt>
    <dgm:pt modelId="{271820E6-36F3-4090-BCB9-9435CCD795C4}" type="pres">
      <dgm:prSet presAssocID="{2A87A71A-AC40-41A3-A41C-47B402F1E072}" presName="Accent" presStyleLbl="node1" presStyleIdx="1" presStyleCnt="5"/>
      <dgm:spPr/>
    </dgm:pt>
    <dgm:pt modelId="{D083FB96-5226-4C4B-AEDC-46473A8DEB62}" type="pres">
      <dgm:prSet presAssocID="{2A87A71A-AC40-41A3-A41C-47B402F1E072}" presName="Parent2" presStyleLbl="revTx" presStyleIdx="1" presStyleCnt="5">
        <dgm:presLayoutVars>
          <dgm:chMax val="1"/>
          <dgm:chPref val="1"/>
          <dgm:bulletEnabled val="1"/>
        </dgm:presLayoutVars>
      </dgm:prSet>
      <dgm:spPr/>
      <dgm:t>
        <a:bodyPr/>
        <a:lstStyle/>
        <a:p>
          <a:pPr rtl="1"/>
          <a:endParaRPr lang="ar-SA"/>
        </a:p>
      </dgm:t>
    </dgm:pt>
    <dgm:pt modelId="{DCCC8214-691C-4D0E-A91C-6C8CAA4D9010}" type="pres">
      <dgm:prSet presAssocID="{ABC1F449-4830-4F0B-9832-158DDCA79AE1}" presName="Accent3" presStyleCnt="0"/>
      <dgm:spPr/>
    </dgm:pt>
    <dgm:pt modelId="{2BF36DD2-7A6F-41FC-A874-6B3A492523EA}" type="pres">
      <dgm:prSet presAssocID="{ABC1F449-4830-4F0B-9832-158DDCA79AE1}" presName="Accent" presStyleLbl="node1" presStyleIdx="2" presStyleCnt="5"/>
      <dgm:spPr>
        <a:blipFill rotWithShape="0">
          <a:blip xmlns:r="http://schemas.openxmlformats.org/officeDocument/2006/relationships" r:embed="rId1"/>
          <a:stretch>
            <a:fillRect/>
          </a:stretch>
        </a:blipFill>
      </dgm:spPr>
      <dgm:t>
        <a:bodyPr/>
        <a:lstStyle/>
        <a:p>
          <a:pPr rtl="1"/>
          <a:endParaRPr lang="ar-SA"/>
        </a:p>
      </dgm:t>
    </dgm:pt>
    <dgm:pt modelId="{1459F5A5-4BD9-43EA-88A0-69F725DEACCB}" type="pres">
      <dgm:prSet presAssocID="{ABC1F449-4830-4F0B-9832-158DDCA79AE1}" presName="Parent3" presStyleLbl="revTx" presStyleIdx="2" presStyleCnt="5">
        <dgm:presLayoutVars>
          <dgm:chMax val="1"/>
          <dgm:chPref val="1"/>
          <dgm:bulletEnabled val="1"/>
        </dgm:presLayoutVars>
      </dgm:prSet>
      <dgm:spPr/>
      <dgm:t>
        <a:bodyPr/>
        <a:lstStyle/>
        <a:p>
          <a:pPr rtl="1"/>
          <a:endParaRPr lang="ar-SA"/>
        </a:p>
      </dgm:t>
    </dgm:pt>
    <dgm:pt modelId="{5F0222A5-26D1-41D7-A4A4-7EFAD14BC289}" type="pres">
      <dgm:prSet presAssocID="{69CD06CD-2B3F-4279-95F8-17EA28636E25}" presName="Accent4" presStyleCnt="0"/>
      <dgm:spPr/>
    </dgm:pt>
    <dgm:pt modelId="{CFF8F3CE-9406-4F78-83C2-7B5EFBD225C4}" type="pres">
      <dgm:prSet presAssocID="{69CD06CD-2B3F-4279-95F8-17EA28636E25}" presName="Accent" presStyleLbl="node1" presStyleIdx="3" presStyleCnt="5"/>
      <dgm:spPr/>
    </dgm:pt>
    <dgm:pt modelId="{D628DBE5-4751-40D9-978E-106694C5CD59}" type="pres">
      <dgm:prSet presAssocID="{69CD06CD-2B3F-4279-95F8-17EA28636E25}" presName="Parent4" presStyleLbl="revTx" presStyleIdx="3" presStyleCnt="5">
        <dgm:presLayoutVars>
          <dgm:chMax val="1"/>
          <dgm:chPref val="1"/>
          <dgm:bulletEnabled val="1"/>
        </dgm:presLayoutVars>
      </dgm:prSet>
      <dgm:spPr/>
      <dgm:t>
        <a:bodyPr/>
        <a:lstStyle/>
        <a:p>
          <a:pPr rtl="1"/>
          <a:endParaRPr lang="ar-SA"/>
        </a:p>
      </dgm:t>
    </dgm:pt>
    <dgm:pt modelId="{F0454F8F-270A-456A-A2F5-5BAFD3E80815}" type="pres">
      <dgm:prSet presAssocID="{FFAA3B43-5D9D-409D-B721-0BB5EE6F5A13}" presName="Accent5" presStyleCnt="0"/>
      <dgm:spPr/>
    </dgm:pt>
    <dgm:pt modelId="{5603CD1D-3A69-470D-9C3A-D0EFEF1B3531}" type="pres">
      <dgm:prSet presAssocID="{FFAA3B43-5D9D-409D-B721-0BB5EE6F5A13}" presName="Accent" presStyleLbl="node1" presStyleIdx="4" presStyleCnt="5"/>
      <dgm:spPr/>
    </dgm:pt>
    <dgm:pt modelId="{E9BC5F6E-C57C-4C5D-8D93-A0320D5FE793}" type="pres">
      <dgm:prSet presAssocID="{FFAA3B43-5D9D-409D-B721-0BB5EE6F5A13}" presName="Parent5" presStyleLbl="revTx" presStyleIdx="4" presStyleCnt="5">
        <dgm:presLayoutVars>
          <dgm:chMax val="1"/>
          <dgm:chPref val="1"/>
          <dgm:bulletEnabled val="1"/>
        </dgm:presLayoutVars>
      </dgm:prSet>
      <dgm:spPr/>
      <dgm:t>
        <a:bodyPr/>
        <a:lstStyle/>
        <a:p>
          <a:pPr rtl="1"/>
          <a:endParaRPr lang="ar-SA"/>
        </a:p>
      </dgm:t>
    </dgm:pt>
  </dgm:ptLst>
  <dgm:cxnLst>
    <dgm:cxn modelId="{E131D78F-8FBE-4D10-8086-763E8C25ADE8}" srcId="{94BB10BC-DDCD-40A3-8156-382C93F2F801}" destId="{B4F524E6-CEF3-4722-B161-9A9E57A04E06}" srcOrd="0" destOrd="0" parTransId="{07B38F00-63AC-4C5E-B57D-7C47E47E0D6D}" sibTransId="{D127E576-40C2-4C0D-9D6A-ECCEF80F9354}"/>
    <dgm:cxn modelId="{5E7C8B14-8D22-4CCF-AA2D-75EA1B148121}" type="presOf" srcId="{FFAA3B43-5D9D-409D-B721-0BB5EE6F5A13}" destId="{E9BC5F6E-C57C-4C5D-8D93-A0320D5FE793}" srcOrd="0" destOrd="0" presId="urn:microsoft.com/office/officeart/2009/layout/CircleArrowProcess"/>
    <dgm:cxn modelId="{66EDDC11-B45C-4FAE-9072-034F34CC370C}" type="presOf" srcId="{69CD06CD-2B3F-4279-95F8-17EA28636E25}" destId="{D628DBE5-4751-40D9-978E-106694C5CD59}" srcOrd="0" destOrd="0" presId="urn:microsoft.com/office/officeart/2009/layout/CircleArrowProcess"/>
    <dgm:cxn modelId="{7118EA57-D082-4BDD-B4BB-D55342F46BDC}" type="presOf" srcId="{94BB10BC-DDCD-40A3-8156-382C93F2F801}" destId="{F4743DDC-7FA6-4B3F-AC43-E8441619348B}" srcOrd="0" destOrd="0" presId="urn:microsoft.com/office/officeart/2009/layout/CircleArrowProcess"/>
    <dgm:cxn modelId="{EE300311-AF07-45B5-928D-C85B272384A7}" type="presOf" srcId="{2A87A71A-AC40-41A3-A41C-47B402F1E072}" destId="{D083FB96-5226-4C4B-AEDC-46473A8DEB62}" srcOrd="0" destOrd="0" presId="urn:microsoft.com/office/officeart/2009/layout/CircleArrowProcess"/>
    <dgm:cxn modelId="{94FEFA5B-F80C-4B47-8BF3-24348AEEDA67}" srcId="{94BB10BC-DDCD-40A3-8156-382C93F2F801}" destId="{FFAA3B43-5D9D-409D-B721-0BB5EE6F5A13}" srcOrd="4" destOrd="0" parTransId="{0FCB68AC-05E5-4B89-AFBF-069AF3440B1A}" sibTransId="{ABDA421E-78C7-4BA2-BF30-3432073382E1}"/>
    <dgm:cxn modelId="{2C4AA61D-1521-4D45-9E2F-17A16681BA76}" srcId="{94BB10BC-DDCD-40A3-8156-382C93F2F801}" destId="{2A87A71A-AC40-41A3-A41C-47B402F1E072}" srcOrd="1" destOrd="0" parTransId="{22E5FFC5-D673-4511-B764-F4705F4814E3}" sibTransId="{B43EEC10-5C9A-47B4-BF58-7BF5E90CBDE9}"/>
    <dgm:cxn modelId="{1F2CEDE7-56EC-4F59-8443-DD67C71AADD7}" srcId="{94BB10BC-DDCD-40A3-8156-382C93F2F801}" destId="{69CD06CD-2B3F-4279-95F8-17EA28636E25}" srcOrd="3" destOrd="0" parTransId="{A95CD388-40E8-44AF-A925-97438E1D92DE}" sibTransId="{B414CBEB-F171-4F96-BC39-696DD096E445}"/>
    <dgm:cxn modelId="{41205C87-885D-48D1-8148-196D43E8B9DE}" srcId="{94BB10BC-DDCD-40A3-8156-382C93F2F801}" destId="{ABC1F449-4830-4F0B-9832-158DDCA79AE1}" srcOrd="2" destOrd="0" parTransId="{721A9613-F225-4836-9545-0F0173C9BF9C}" sibTransId="{FDEC1193-2DB0-4C96-B477-D7D8F7EB7C37}"/>
    <dgm:cxn modelId="{24A73265-F0C1-43B9-B64D-7C4A5671C0B5}" type="presOf" srcId="{B4F524E6-CEF3-4722-B161-9A9E57A04E06}" destId="{991EE55A-4294-47B8-A833-2EF48E89AC7E}" srcOrd="0" destOrd="0" presId="urn:microsoft.com/office/officeart/2009/layout/CircleArrowProcess"/>
    <dgm:cxn modelId="{D831DBF7-FC57-4228-867E-54A3458FE54E}" type="presOf" srcId="{ABC1F449-4830-4F0B-9832-158DDCA79AE1}" destId="{1459F5A5-4BD9-43EA-88A0-69F725DEACCB}" srcOrd="0" destOrd="0" presId="urn:microsoft.com/office/officeart/2009/layout/CircleArrowProcess"/>
    <dgm:cxn modelId="{99CB8177-F74E-4D7C-85E5-F11018E9B755}" type="presParOf" srcId="{F4743DDC-7FA6-4B3F-AC43-E8441619348B}" destId="{186FF192-0FBD-40AE-AA28-BD61EE95205A}" srcOrd="0" destOrd="0" presId="urn:microsoft.com/office/officeart/2009/layout/CircleArrowProcess"/>
    <dgm:cxn modelId="{500D7B21-B103-42DE-B7D4-9482A26BDCB3}" type="presParOf" srcId="{186FF192-0FBD-40AE-AA28-BD61EE95205A}" destId="{ED13F148-B8A2-437C-BF52-3539CF9F211A}" srcOrd="0" destOrd="0" presId="urn:microsoft.com/office/officeart/2009/layout/CircleArrowProcess"/>
    <dgm:cxn modelId="{532D1826-F4D5-4189-9260-12112C2998FF}" type="presParOf" srcId="{F4743DDC-7FA6-4B3F-AC43-E8441619348B}" destId="{991EE55A-4294-47B8-A833-2EF48E89AC7E}" srcOrd="1" destOrd="0" presId="urn:microsoft.com/office/officeart/2009/layout/CircleArrowProcess"/>
    <dgm:cxn modelId="{C4CB1F90-1B0B-440E-B2BE-E95D68AD56DC}" type="presParOf" srcId="{F4743DDC-7FA6-4B3F-AC43-E8441619348B}" destId="{34FDAED2-3323-4F16-A95A-4D37E41A5595}" srcOrd="2" destOrd="0" presId="urn:microsoft.com/office/officeart/2009/layout/CircleArrowProcess"/>
    <dgm:cxn modelId="{A03AFA64-C037-478D-86E1-792FA504B394}" type="presParOf" srcId="{34FDAED2-3323-4F16-A95A-4D37E41A5595}" destId="{271820E6-36F3-4090-BCB9-9435CCD795C4}" srcOrd="0" destOrd="0" presId="urn:microsoft.com/office/officeart/2009/layout/CircleArrowProcess"/>
    <dgm:cxn modelId="{266EAA25-1B42-473E-8D47-8328B34007EB}" type="presParOf" srcId="{F4743DDC-7FA6-4B3F-AC43-E8441619348B}" destId="{D083FB96-5226-4C4B-AEDC-46473A8DEB62}" srcOrd="3" destOrd="0" presId="urn:microsoft.com/office/officeart/2009/layout/CircleArrowProcess"/>
    <dgm:cxn modelId="{33D09BA9-62EA-40F3-ABA3-3F5FE1330EB9}" type="presParOf" srcId="{F4743DDC-7FA6-4B3F-AC43-E8441619348B}" destId="{DCCC8214-691C-4D0E-A91C-6C8CAA4D9010}" srcOrd="4" destOrd="0" presId="urn:microsoft.com/office/officeart/2009/layout/CircleArrowProcess"/>
    <dgm:cxn modelId="{E4B63FB4-A5B7-4F00-B357-28D34D94DC65}" type="presParOf" srcId="{DCCC8214-691C-4D0E-A91C-6C8CAA4D9010}" destId="{2BF36DD2-7A6F-41FC-A874-6B3A492523EA}" srcOrd="0" destOrd="0" presId="urn:microsoft.com/office/officeart/2009/layout/CircleArrowProcess"/>
    <dgm:cxn modelId="{FA555439-D28F-4DC4-ABC9-2FD8F24736BF}" type="presParOf" srcId="{F4743DDC-7FA6-4B3F-AC43-E8441619348B}" destId="{1459F5A5-4BD9-43EA-88A0-69F725DEACCB}" srcOrd="5" destOrd="0" presId="urn:microsoft.com/office/officeart/2009/layout/CircleArrowProcess"/>
    <dgm:cxn modelId="{31AFFF1D-8219-4534-8B10-E5BBE2990D2B}" type="presParOf" srcId="{F4743DDC-7FA6-4B3F-AC43-E8441619348B}" destId="{5F0222A5-26D1-41D7-A4A4-7EFAD14BC289}" srcOrd="6" destOrd="0" presId="urn:microsoft.com/office/officeart/2009/layout/CircleArrowProcess"/>
    <dgm:cxn modelId="{C2B71B30-FE84-4683-979E-7D08D917EB97}" type="presParOf" srcId="{5F0222A5-26D1-41D7-A4A4-7EFAD14BC289}" destId="{CFF8F3CE-9406-4F78-83C2-7B5EFBD225C4}" srcOrd="0" destOrd="0" presId="urn:microsoft.com/office/officeart/2009/layout/CircleArrowProcess"/>
    <dgm:cxn modelId="{81646309-CED6-4D5A-9EA1-803095CC4F24}" type="presParOf" srcId="{F4743DDC-7FA6-4B3F-AC43-E8441619348B}" destId="{D628DBE5-4751-40D9-978E-106694C5CD59}" srcOrd="7" destOrd="0" presId="urn:microsoft.com/office/officeart/2009/layout/CircleArrowProcess"/>
    <dgm:cxn modelId="{7C7CF5F6-4321-42B7-993F-3C1EC68C33EB}" type="presParOf" srcId="{F4743DDC-7FA6-4B3F-AC43-E8441619348B}" destId="{F0454F8F-270A-456A-A2F5-5BAFD3E80815}" srcOrd="8" destOrd="0" presId="urn:microsoft.com/office/officeart/2009/layout/CircleArrowProcess"/>
    <dgm:cxn modelId="{292F6CE6-4075-487D-B7FB-04A3C18D5EFC}" type="presParOf" srcId="{F0454F8F-270A-456A-A2F5-5BAFD3E80815}" destId="{5603CD1D-3A69-470D-9C3A-D0EFEF1B3531}" srcOrd="0" destOrd="0" presId="urn:microsoft.com/office/officeart/2009/layout/CircleArrowProcess"/>
    <dgm:cxn modelId="{EC48E20A-2CE4-4898-A215-6CAEB2446927}" type="presParOf" srcId="{F4743DDC-7FA6-4B3F-AC43-E8441619348B}" destId="{E9BC5F6E-C57C-4C5D-8D93-A0320D5FE793}" srcOrd="9"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4BB10BC-DDCD-40A3-8156-382C93F2F801}" type="doc">
      <dgm:prSet loTypeId="urn:microsoft.com/office/officeart/2009/layout/CircleArrowProcess" loCatId="process" qsTypeId="urn:microsoft.com/office/officeart/2005/8/quickstyle/simple5" qsCatId="simple" csTypeId="urn:microsoft.com/office/officeart/2005/8/colors/colorful5" csCatId="colorful" phldr="1"/>
      <dgm:spPr/>
      <dgm:t>
        <a:bodyPr/>
        <a:lstStyle/>
        <a:p>
          <a:pPr rtl="1"/>
          <a:endParaRPr lang="ar-SA"/>
        </a:p>
      </dgm:t>
    </dgm:pt>
    <dgm:pt modelId="{B4F524E6-CEF3-4722-B161-9A9E57A04E06}">
      <dgm:prSet phldrT="[نص]" custT="1"/>
      <dgm:spPr/>
      <dgm:t>
        <a:bodyPr/>
        <a:lstStyle/>
        <a:p>
          <a:pPr rtl="1"/>
          <a:r>
            <a:rPr lang="en-US" sz="1600" i="1" dirty="0" smtClean="0">
              <a:solidFill>
                <a:srgbClr val="7030A0"/>
              </a:solidFill>
              <a:latin typeface="Georgia"/>
            </a:rPr>
            <a:t>Kick-off Meetings</a:t>
          </a:r>
          <a:endParaRPr lang="ar-SA" sz="1600" dirty="0"/>
        </a:p>
      </dgm:t>
    </dgm:pt>
    <dgm:pt modelId="{07B38F00-63AC-4C5E-B57D-7C47E47E0D6D}" type="parTrans" cxnId="{E131D78F-8FBE-4D10-8086-763E8C25ADE8}">
      <dgm:prSet/>
      <dgm:spPr/>
      <dgm:t>
        <a:bodyPr/>
        <a:lstStyle/>
        <a:p>
          <a:pPr rtl="1"/>
          <a:endParaRPr lang="ar-SA" sz="2800"/>
        </a:p>
      </dgm:t>
    </dgm:pt>
    <dgm:pt modelId="{D127E576-40C2-4C0D-9D6A-ECCEF80F9354}" type="sibTrans" cxnId="{E131D78F-8FBE-4D10-8086-763E8C25ADE8}">
      <dgm:prSet/>
      <dgm:spPr/>
      <dgm:t>
        <a:bodyPr/>
        <a:lstStyle/>
        <a:p>
          <a:pPr rtl="1"/>
          <a:endParaRPr lang="ar-SA" sz="2800"/>
        </a:p>
      </dgm:t>
    </dgm:pt>
    <dgm:pt modelId="{2A87A71A-AC40-41A3-A41C-47B402F1E072}">
      <dgm:prSet phldrT="[نص]" custT="1"/>
      <dgm:spPr/>
      <dgm:t>
        <a:bodyPr/>
        <a:lstStyle/>
        <a:p>
          <a:pPr rtl="1"/>
          <a:r>
            <a:rPr lang="en-US" sz="1600" i="1" dirty="0" smtClean="0">
              <a:solidFill>
                <a:schemeClr val="accent5">
                  <a:lumMod val="75000"/>
                </a:schemeClr>
              </a:solidFill>
              <a:latin typeface="Georgia"/>
            </a:rPr>
            <a:t>System Understanding</a:t>
          </a:r>
          <a:endParaRPr lang="ar-SA" sz="1600" dirty="0"/>
        </a:p>
      </dgm:t>
    </dgm:pt>
    <dgm:pt modelId="{22E5FFC5-D673-4511-B764-F4705F4814E3}" type="parTrans" cxnId="{2C4AA61D-1521-4D45-9E2F-17A16681BA76}">
      <dgm:prSet/>
      <dgm:spPr/>
      <dgm:t>
        <a:bodyPr/>
        <a:lstStyle/>
        <a:p>
          <a:pPr rtl="1"/>
          <a:endParaRPr lang="ar-SA" sz="2800"/>
        </a:p>
      </dgm:t>
    </dgm:pt>
    <dgm:pt modelId="{B43EEC10-5C9A-47B4-BF58-7BF5E90CBDE9}" type="sibTrans" cxnId="{2C4AA61D-1521-4D45-9E2F-17A16681BA76}">
      <dgm:prSet/>
      <dgm:spPr/>
      <dgm:t>
        <a:bodyPr/>
        <a:lstStyle/>
        <a:p>
          <a:pPr rtl="1"/>
          <a:endParaRPr lang="ar-SA" sz="2800"/>
        </a:p>
      </dgm:t>
    </dgm:pt>
    <dgm:pt modelId="{ABC1F449-4830-4F0B-9832-158DDCA79AE1}">
      <dgm:prSet phldrT="[نص]" custT="1"/>
      <dgm:spPr/>
      <dgm:t>
        <a:bodyPr/>
        <a:lstStyle/>
        <a:p>
          <a:pPr rtl="1"/>
          <a:r>
            <a:rPr lang="en-US" sz="1600" i="1" dirty="0" smtClean="0">
              <a:solidFill>
                <a:srgbClr val="EEB000"/>
              </a:solidFill>
              <a:latin typeface="Georgia"/>
            </a:rPr>
            <a:t>Observation &amp; Data Collection</a:t>
          </a:r>
          <a:endParaRPr lang="ar-SA" sz="1600" dirty="0"/>
        </a:p>
      </dgm:t>
    </dgm:pt>
    <dgm:pt modelId="{721A9613-F225-4836-9545-0F0173C9BF9C}" type="parTrans" cxnId="{41205C87-885D-48D1-8148-196D43E8B9DE}">
      <dgm:prSet/>
      <dgm:spPr/>
      <dgm:t>
        <a:bodyPr/>
        <a:lstStyle/>
        <a:p>
          <a:pPr rtl="1"/>
          <a:endParaRPr lang="ar-SA" sz="2800"/>
        </a:p>
      </dgm:t>
    </dgm:pt>
    <dgm:pt modelId="{FDEC1193-2DB0-4C96-B477-D7D8F7EB7C37}" type="sibTrans" cxnId="{41205C87-885D-48D1-8148-196D43E8B9DE}">
      <dgm:prSet/>
      <dgm:spPr/>
      <dgm:t>
        <a:bodyPr/>
        <a:lstStyle/>
        <a:p>
          <a:pPr rtl="1"/>
          <a:endParaRPr lang="ar-SA" sz="2800"/>
        </a:p>
      </dgm:t>
    </dgm:pt>
    <dgm:pt modelId="{69CD06CD-2B3F-4279-95F8-17EA28636E25}">
      <dgm:prSet custT="1"/>
      <dgm:spPr/>
      <dgm:t>
        <a:bodyPr/>
        <a:lstStyle/>
        <a:p>
          <a:pPr rtl="1"/>
          <a:r>
            <a:rPr lang="en-US" sz="1600" i="1" dirty="0" smtClean="0">
              <a:solidFill>
                <a:schemeClr val="accent1">
                  <a:lumMod val="75000"/>
                </a:schemeClr>
              </a:solidFill>
              <a:latin typeface="Georgia"/>
            </a:rPr>
            <a:t>Data Analysis and tools application</a:t>
          </a:r>
          <a:endParaRPr lang="ar-SA" sz="1600" dirty="0"/>
        </a:p>
      </dgm:t>
    </dgm:pt>
    <dgm:pt modelId="{A95CD388-40E8-44AF-A925-97438E1D92DE}" type="parTrans" cxnId="{1F2CEDE7-56EC-4F59-8443-DD67C71AADD7}">
      <dgm:prSet/>
      <dgm:spPr/>
      <dgm:t>
        <a:bodyPr/>
        <a:lstStyle/>
        <a:p>
          <a:pPr rtl="1"/>
          <a:endParaRPr lang="ar-SA" sz="2800"/>
        </a:p>
      </dgm:t>
    </dgm:pt>
    <dgm:pt modelId="{B414CBEB-F171-4F96-BC39-696DD096E445}" type="sibTrans" cxnId="{1F2CEDE7-56EC-4F59-8443-DD67C71AADD7}">
      <dgm:prSet/>
      <dgm:spPr/>
      <dgm:t>
        <a:bodyPr/>
        <a:lstStyle/>
        <a:p>
          <a:pPr rtl="1"/>
          <a:endParaRPr lang="ar-SA" sz="2800"/>
        </a:p>
      </dgm:t>
    </dgm:pt>
    <dgm:pt modelId="{FFAA3B43-5D9D-409D-B721-0BB5EE6F5A13}">
      <dgm:prSet custT="1"/>
      <dgm:spPr/>
      <dgm:t>
        <a:bodyPr/>
        <a:lstStyle/>
        <a:p>
          <a:pPr rtl="1"/>
          <a:r>
            <a:rPr lang="en-US" sz="1600" i="1" dirty="0" smtClean="0">
              <a:solidFill>
                <a:schemeClr val="accent2">
                  <a:lumMod val="50000"/>
                </a:schemeClr>
              </a:solidFill>
              <a:latin typeface="Georgia"/>
            </a:rPr>
            <a:t>Solutions and findings stages</a:t>
          </a:r>
          <a:endParaRPr lang="ar-SA" sz="1600" dirty="0"/>
        </a:p>
      </dgm:t>
    </dgm:pt>
    <dgm:pt modelId="{0FCB68AC-05E5-4B89-AFBF-069AF3440B1A}" type="parTrans" cxnId="{94FEFA5B-F80C-4B47-8BF3-24348AEEDA67}">
      <dgm:prSet/>
      <dgm:spPr/>
      <dgm:t>
        <a:bodyPr/>
        <a:lstStyle/>
        <a:p>
          <a:pPr rtl="1"/>
          <a:endParaRPr lang="ar-SA" sz="2800"/>
        </a:p>
      </dgm:t>
    </dgm:pt>
    <dgm:pt modelId="{ABDA421E-78C7-4BA2-BF30-3432073382E1}" type="sibTrans" cxnId="{94FEFA5B-F80C-4B47-8BF3-24348AEEDA67}">
      <dgm:prSet/>
      <dgm:spPr/>
      <dgm:t>
        <a:bodyPr/>
        <a:lstStyle/>
        <a:p>
          <a:pPr rtl="1"/>
          <a:endParaRPr lang="ar-SA" sz="2800"/>
        </a:p>
      </dgm:t>
    </dgm:pt>
    <dgm:pt modelId="{F4743DDC-7FA6-4B3F-AC43-E8441619348B}" type="pres">
      <dgm:prSet presAssocID="{94BB10BC-DDCD-40A3-8156-382C93F2F801}" presName="Name0" presStyleCnt="0">
        <dgm:presLayoutVars>
          <dgm:chMax val="7"/>
          <dgm:chPref val="7"/>
          <dgm:dir/>
          <dgm:animLvl val="lvl"/>
        </dgm:presLayoutVars>
      </dgm:prSet>
      <dgm:spPr/>
      <dgm:t>
        <a:bodyPr/>
        <a:lstStyle/>
        <a:p>
          <a:pPr rtl="1"/>
          <a:endParaRPr lang="ar-SA"/>
        </a:p>
      </dgm:t>
    </dgm:pt>
    <dgm:pt modelId="{186FF192-0FBD-40AE-AA28-BD61EE95205A}" type="pres">
      <dgm:prSet presAssocID="{B4F524E6-CEF3-4722-B161-9A9E57A04E06}" presName="Accent1" presStyleCnt="0"/>
      <dgm:spPr/>
    </dgm:pt>
    <dgm:pt modelId="{ED13F148-B8A2-437C-BF52-3539CF9F211A}" type="pres">
      <dgm:prSet presAssocID="{B4F524E6-CEF3-4722-B161-9A9E57A04E06}" presName="Accent" presStyleLbl="node1" presStyleIdx="0" presStyleCnt="5"/>
      <dgm:spPr>
        <a:effectLst>
          <a:glow rad="228600">
            <a:schemeClr val="accent4">
              <a:satMod val="175000"/>
              <a:alpha val="40000"/>
            </a:schemeClr>
          </a:glow>
        </a:effectLst>
      </dgm:spPr>
    </dgm:pt>
    <dgm:pt modelId="{991EE55A-4294-47B8-A833-2EF48E89AC7E}" type="pres">
      <dgm:prSet presAssocID="{B4F524E6-CEF3-4722-B161-9A9E57A04E06}" presName="Parent1" presStyleLbl="revTx" presStyleIdx="0" presStyleCnt="5">
        <dgm:presLayoutVars>
          <dgm:chMax val="1"/>
          <dgm:chPref val="1"/>
          <dgm:bulletEnabled val="1"/>
        </dgm:presLayoutVars>
      </dgm:prSet>
      <dgm:spPr/>
      <dgm:t>
        <a:bodyPr/>
        <a:lstStyle/>
        <a:p>
          <a:pPr rtl="1"/>
          <a:endParaRPr lang="ar-SA"/>
        </a:p>
      </dgm:t>
    </dgm:pt>
    <dgm:pt modelId="{34FDAED2-3323-4F16-A95A-4D37E41A5595}" type="pres">
      <dgm:prSet presAssocID="{2A87A71A-AC40-41A3-A41C-47B402F1E072}" presName="Accent2" presStyleCnt="0"/>
      <dgm:spPr/>
    </dgm:pt>
    <dgm:pt modelId="{271820E6-36F3-4090-BCB9-9435CCD795C4}" type="pres">
      <dgm:prSet presAssocID="{2A87A71A-AC40-41A3-A41C-47B402F1E072}" presName="Accent" presStyleLbl="node1" presStyleIdx="1" presStyleCnt="5"/>
      <dgm:spPr/>
    </dgm:pt>
    <dgm:pt modelId="{D083FB96-5226-4C4B-AEDC-46473A8DEB62}" type="pres">
      <dgm:prSet presAssocID="{2A87A71A-AC40-41A3-A41C-47B402F1E072}" presName="Parent2" presStyleLbl="revTx" presStyleIdx="1" presStyleCnt="5">
        <dgm:presLayoutVars>
          <dgm:chMax val="1"/>
          <dgm:chPref val="1"/>
          <dgm:bulletEnabled val="1"/>
        </dgm:presLayoutVars>
      </dgm:prSet>
      <dgm:spPr/>
      <dgm:t>
        <a:bodyPr/>
        <a:lstStyle/>
        <a:p>
          <a:pPr rtl="1"/>
          <a:endParaRPr lang="ar-SA"/>
        </a:p>
      </dgm:t>
    </dgm:pt>
    <dgm:pt modelId="{DCCC8214-691C-4D0E-A91C-6C8CAA4D9010}" type="pres">
      <dgm:prSet presAssocID="{ABC1F449-4830-4F0B-9832-158DDCA79AE1}" presName="Accent3" presStyleCnt="0"/>
      <dgm:spPr/>
    </dgm:pt>
    <dgm:pt modelId="{2BF36DD2-7A6F-41FC-A874-6B3A492523EA}" type="pres">
      <dgm:prSet presAssocID="{ABC1F449-4830-4F0B-9832-158DDCA79AE1}" presName="Accent" presStyleLbl="node1" presStyleIdx="2" presStyleCnt="5"/>
      <dgm:spPr>
        <a:blipFill rotWithShape="0">
          <a:blip xmlns:r="http://schemas.openxmlformats.org/officeDocument/2006/relationships" r:embed="rId1"/>
          <a:stretch>
            <a:fillRect/>
          </a:stretch>
        </a:blipFill>
      </dgm:spPr>
      <dgm:t>
        <a:bodyPr/>
        <a:lstStyle/>
        <a:p>
          <a:pPr rtl="1"/>
          <a:endParaRPr lang="ar-SA"/>
        </a:p>
      </dgm:t>
    </dgm:pt>
    <dgm:pt modelId="{1459F5A5-4BD9-43EA-88A0-69F725DEACCB}" type="pres">
      <dgm:prSet presAssocID="{ABC1F449-4830-4F0B-9832-158DDCA79AE1}" presName="Parent3" presStyleLbl="revTx" presStyleIdx="2" presStyleCnt="5">
        <dgm:presLayoutVars>
          <dgm:chMax val="1"/>
          <dgm:chPref val="1"/>
          <dgm:bulletEnabled val="1"/>
        </dgm:presLayoutVars>
      </dgm:prSet>
      <dgm:spPr/>
      <dgm:t>
        <a:bodyPr/>
        <a:lstStyle/>
        <a:p>
          <a:pPr rtl="1"/>
          <a:endParaRPr lang="ar-SA"/>
        </a:p>
      </dgm:t>
    </dgm:pt>
    <dgm:pt modelId="{5F0222A5-26D1-41D7-A4A4-7EFAD14BC289}" type="pres">
      <dgm:prSet presAssocID="{69CD06CD-2B3F-4279-95F8-17EA28636E25}" presName="Accent4" presStyleCnt="0"/>
      <dgm:spPr/>
    </dgm:pt>
    <dgm:pt modelId="{CFF8F3CE-9406-4F78-83C2-7B5EFBD225C4}" type="pres">
      <dgm:prSet presAssocID="{69CD06CD-2B3F-4279-95F8-17EA28636E25}" presName="Accent" presStyleLbl="node1" presStyleIdx="3" presStyleCnt="5"/>
      <dgm:spPr/>
    </dgm:pt>
    <dgm:pt modelId="{D628DBE5-4751-40D9-978E-106694C5CD59}" type="pres">
      <dgm:prSet presAssocID="{69CD06CD-2B3F-4279-95F8-17EA28636E25}" presName="Parent4" presStyleLbl="revTx" presStyleIdx="3" presStyleCnt="5">
        <dgm:presLayoutVars>
          <dgm:chMax val="1"/>
          <dgm:chPref val="1"/>
          <dgm:bulletEnabled val="1"/>
        </dgm:presLayoutVars>
      </dgm:prSet>
      <dgm:spPr/>
      <dgm:t>
        <a:bodyPr/>
        <a:lstStyle/>
        <a:p>
          <a:pPr rtl="1"/>
          <a:endParaRPr lang="ar-SA"/>
        </a:p>
      </dgm:t>
    </dgm:pt>
    <dgm:pt modelId="{F0454F8F-270A-456A-A2F5-5BAFD3E80815}" type="pres">
      <dgm:prSet presAssocID="{FFAA3B43-5D9D-409D-B721-0BB5EE6F5A13}" presName="Accent5" presStyleCnt="0"/>
      <dgm:spPr/>
    </dgm:pt>
    <dgm:pt modelId="{5603CD1D-3A69-470D-9C3A-D0EFEF1B3531}" type="pres">
      <dgm:prSet presAssocID="{FFAA3B43-5D9D-409D-B721-0BB5EE6F5A13}" presName="Accent" presStyleLbl="node1" presStyleIdx="4" presStyleCnt="5"/>
      <dgm:spPr/>
    </dgm:pt>
    <dgm:pt modelId="{E9BC5F6E-C57C-4C5D-8D93-A0320D5FE793}" type="pres">
      <dgm:prSet presAssocID="{FFAA3B43-5D9D-409D-B721-0BB5EE6F5A13}" presName="Parent5" presStyleLbl="revTx" presStyleIdx="4" presStyleCnt="5">
        <dgm:presLayoutVars>
          <dgm:chMax val="1"/>
          <dgm:chPref val="1"/>
          <dgm:bulletEnabled val="1"/>
        </dgm:presLayoutVars>
      </dgm:prSet>
      <dgm:spPr/>
      <dgm:t>
        <a:bodyPr/>
        <a:lstStyle/>
        <a:p>
          <a:pPr rtl="1"/>
          <a:endParaRPr lang="ar-SA"/>
        </a:p>
      </dgm:t>
    </dgm:pt>
  </dgm:ptLst>
  <dgm:cxnLst>
    <dgm:cxn modelId="{E131D78F-8FBE-4D10-8086-763E8C25ADE8}" srcId="{94BB10BC-DDCD-40A3-8156-382C93F2F801}" destId="{B4F524E6-CEF3-4722-B161-9A9E57A04E06}" srcOrd="0" destOrd="0" parTransId="{07B38F00-63AC-4C5E-B57D-7C47E47E0D6D}" sibTransId="{D127E576-40C2-4C0D-9D6A-ECCEF80F9354}"/>
    <dgm:cxn modelId="{4CD262B6-B280-4438-A5DA-E8A253971527}" type="presOf" srcId="{2A87A71A-AC40-41A3-A41C-47B402F1E072}" destId="{D083FB96-5226-4C4B-AEDC-46473A8DEB62}" srcOrd="0" destOrd="0" presId="urn:microsoft.com/office/officeart/2009/layout/CircleArrowProcess"/>
    <dgm:cxn modelId="{C3961C23-C190-4AF7-B54A-5E86365D9D56}" type="presOf" srcId="{FFAA3B43-5D9D-409D-B721-0BB5EE6F5A13}" destId="{E9BC5F6E-C57C-4C5D-8D93-A0320D5FE793}" srcOrd="0" destOrd="0" presId="urn:microsoft.com/office/officeart/2009/layout/CircleArrowProcess"/>
    <dgm:cxn modelId="{0C32137B-E564-4750-A9E5-C097044C9DDD}" type="presOf" srcId="{ABC1F449-4830-4F0B-9832-158DDCA79AE1}" destId="{1459F5A5-4BD9-43EA-88A0-69F725DEACCB}" srcOrd="0" destOrd="0" presId="urn:microsoft.com/office/officeart/2009/layout/CircleArrowProcess"/>
    <dgm:cxn modelId="{94FEFA5B-F80C-4B47-8BF3-24348AEEDA67}" srcId="{94BB10BC-DDCD-40A3-8156-382C93F2F801}" destId="{FFAA3B43-5D9D-409D-B721-0BB5EE6F5A13}" srcOrd="4" destOrd="0" parTransId="{0FCB68AC-05E5-4B89-AFBF-069AF3440B1A}" sibTransId="{ABDA421E-78C7-4BA2-BF30-3432073382E1}"/>
    <dgm:cxn modelId="{9CB420E7-745A-44E5-8AD0-FFE74AFE1A35}" type="presOf" srcId="{94BB10BC-DDCD-40A3-8156-382C93F2F801}" destId="{F4743DDC-7FA6-4B3F-AC43-E8441619348B}" srcOrd="0" destOrd="0" presId="urn:microsoft.com/office/officeart/2009/layout/CircleArrowProcess"/>
    <dgm:cxn modelId="{2C4AA61D-1521-4D45-9E2F-17A16681BA76}" srcId="{94BB10BC-DDCD-40A3-8156-382C93F2F801}" destId="{2A87A71A-AC40-41A3-A41C-47B402F1E072}" srcOrd="1" destOrd="0" parTransId="{22E5FFC5-D673-4511-B764-F4705F4814E3}" sibTransId="{B43EEC10-5C9A-47B4-BF58-7BF5E90CBDE9}"/>
    <dgm:cxn modelId="{569DF136-B4F8-4B03-8098-5D5A6957D2DC}" type="presOf" srcId="{69CD06CD-2B3F-4279-95F8-17EA28636E25}" destId="{D628DBE5-4751-40D9-978E-106694C5CD59}" srcOrd="0" destOrd="0" presId="urn:microsoft.com/office/officeart/2009/layout/CircleArrowProcess"/>
    <dgm:cxn modelId="{1F2CEDE7-56EC-4F59-8443-DD67C71AADD7}" srcId="{94BB10BC-DDCD-40A3-8156-382C93F2F801}" destId="{69CD06CD-2B3F-4279-95F8-17EA28636E25}" srcOrd="3" destOrd="0" parTransId="{A95CD388-40E8-44AF-A925-97438E1D92DE}" sibTransId="{B414CBEB-F171-4F96-BC39-696DD096E445}"/>
    <dgm:cxn modelId="{41205C87-885D-48D1-8148-196D43E8B9DE}" srcId="{94BB10BC-DDCD-40A3-8156-382C93F2F801}" destId="{ABC1F449-4830-4F0B-9832-158DDCA79AE1}" srcOrd="2" destOrd="0" parTransId="{721A9613-F225-4836-9545-0F0173C9BF9C}" sibTransId="{FDEC1193-2DB0-4C96-B477-D7D8F7EB7C37}"/>
    <dgm:cxn modelId="{EBD74423-11FA-4F45-9FE3-AA528A76A0B6}" type="presOf" srcId="{B4F524E6-CEF3-4722-B161-9A9E57A04E06}" destId="{991EE55A-4294-47B8-A833-2EF48E89AC7E}" srcOrd="0" destOrd="0" presId="urn:microsoft.com/office/officeart/2009/layout/CircleArrowProcess"/>
    <dgm:cxn modelId="{8885893C-CB3D-4F96-8EFE-EE39D4A81A1F}" type="presParOf" srcId="{F4743DDC-7FA6-4B3F-AC43-E8441619348B}" destId="{186FF192-0FBD-40AE-AA28-BD61EE95205A}" srcOrd="0" destOrd="0" presId="urn:microsoft.com/office/officeart/2009/layout/CircleArrowProcess"/>
    <dgm:cxn modelId="{04A3A365-CE7C-485E-B2FA-A1AE490A5645}" type="presParOf" srcId="{186FF192-0FBD-40AE-AA28-BD61EE95205A}" destId="{ED13F148-B8A2-437C-BF52-3539CF9F211A}" srcOrd="0" destOrd="0" presId="urn:microsoft.com/office/officeart/2009/layout/CircleArrowProcess"/>
    <dgm:cxn modelId="{E861EE5C-91C9-4264-9B4F-386CD8317C2D}" type="presParOf" srcId="{F4743DDC-7FA6-4B3F-AC43-E8441619348B}" destId="{991EE55A-4294-47B8-A833-2EF48E89AC7E}" srcOrd="1" destOrd="0" presId="urn:microsoft.com/office/officeart/2009/layout/CircleArrowProcess"/>
    <dgm:cxn modelId="{56E3CBCE-B01F-482D-956A-0B50DBB61442}" type="presParOf" srcId="{F4743DDC-7FA6-4B3F-AC43-E8441619348B}" destId="{34FDAED2-3323-4F16-A95A-4D37E41A5595}" srcOrd="2" destOrd="0" presId="urn:microsoft.com/office/officeart/2009/layout/CircleArrowProcess"/>
    <dgm:cxn modelId="{648542CD-1DFC-4884-845E-1761C81A07DE}" type="presParOf" srcId="{34FDAED2-3323-4F16-A95A-4D37E41A5595}" destId="{271820E6-36F3-4090-BCB9-9435CCD795C4}" srcOrd="0" destOrd="0" presId="urn:microsoft.com/office/officeart/2009/layout/CircleArrowProcess"/>
    <dgm:cxn modelId="{B78AE9C3-0621-4240-973F-209958BCBFBA}" type="presParOf" srcId="{F4743DDC-7FA6-4B3F-AC43-E8441619348B}" destId="{D083FB96-5226-4C4B-AEDC-46473A8DEB62}" srcOrd="3" destOrd="0" presId="urn:microsoft.com/office/officeart/2009/layout/CircleArrowProcess"/>
    <dgm:cxn modelId="{6212A698-A79D-4411-97FD-C34348881445}" type="presParOf" srcId="{F4743DDC-7FA6-4B3F-AC43-E8441619348B}" destId="{DCCC8214-691C-4D0E-A91C-6C8CAA4D9010}" srcOrd="4" destOrd="0" presId="urn:microsoft.com/office/officeart/2009/layout/CircleArrowProcess"/>
    <dgm:cxn modelId="{CE8D174A-3BD1-46FE-94F2-579FE1D0FFB9}" type="presParOf" srcId="{DCCC8214-691C-4D0E-A91C-6C8CAA4D9010}" destId="{2BF36DD2-7A6F-41FC-A874-6B3A492523EA}" srcOrd="0" destOrd="0" presId="urn:microsoft.com/office/officeart/2009/layout/CircleArrowProcess"/>
    <dgm:cxn modelId="{23217F25-5272-485A-8C48-19ADA1D03A87}" type="presParOf" srcId="{F4743DDC-7FA6-4B3F-AC43-E8441619348B}" destId="{1459F5A5-4BD9-43EA-88A0-69F725DEACCB}" srcOrd="5" destOrd="0" presId="urn:microsoft.com/office/officeart/2009/layout/CircleArrowProcess"/>
    <dgm:cxn modelId="{F0107173-3275-4D3E-8E34-800451436894}" type="presParOf" srcId="{F4743DDC-7FA6-4B3F-AC43-E8441619348B}" destId="{5F0222A5-26D1-41D7-A4A4-7EFAD14BC289}" srcOrd="6" destOrd="0" presId="urn:microsoft.com/office/officeart/2009/layout/CircleArrowProcess"/>
    <dgm:cxn modelId="{B8A736D2-D475-47E0-A3B3-9D8AFD1E7C1D}" type="presParOf" srcId="{5F0222A5-26D1-41D7-A4A4-7EFAD14BC289}" destId="{CFF8F3CE-9406-4F78-83C2-7B5EFBD225C4}" srcOrd="0" destOrd="0" presId="urn:microsoft.com/office/officeart/2009/layout/CircleArrowProcess"/>
    <dgm:cxn modelId="{00F80FA9-EF81-459B-9634-872AA77A9998}" type="presParOf" srcId="{F4743DDC-7FA6-4B3F-AC43-E8441619348B}" destId="{D628DBE5-4751-40D9-978E-106694C5CD59}" srcOrd="7" destOrd="0" presId="urn:microsoft.com/office/officeart/2009/layout/CircleArrowProcess"/>
    <dgm:cxn modelId="{8582832B-8D35-47EC-9299-98144F6826D4}" type="presParOf" srcId="{F4743DDC-7FA6-4B3F-AC43-E8441619348B}" destId="{F0454F8F-270A-456A-A2F5-5BAFD3E80815}" srcOrd="8" destOrd="0" presId="urn:microsoft.com/office/officeart/2009/layout/CircleArrowProcess"/>
    <dgm:cxn modelId="{D681EAE1-2C84-4C7F-B7A2-B2CE75A45339}" type="presParOf" srcId="{F0454F8F-270A-456A-A2F5-5BAFD3E80815}" destId="{5603CD1D-3A69-470D-9C3A-D0EFEF1B3531}" srcOrd="0" destOrd="0" presId="urn:microsoft.com/office/officeart/2009/layout/CircleArrowProcess"/>
    <dgm:cxn modelId="{D210FB66-D0F1-4258-9A89-A11B68D9C302}" type="presParOf" srcId="{F4743DDC-7FA6-4B3F-AC43-E8441619348B}" destId="{E9BC5F6E-C57C-4C5D-8D93-A0320D5FE793}" srcOrd="9"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4BB10BC-DDCD-40A3-8156-382C93F2F801}" type="doc">
      <dgm:prSet loTypeId="urn:microsoft.com/office/officeart/2009/layout/CircleArrowProcess" loCatId="process" qsTypeId="urn:microsoft.com/office/officeart/2005/8/quickstyle/simple5" qsCatId="simple" csTypeId="urn:microsoft.com/office/officeart/2005/8/colors/colorful5" csCatId="colorful" phldr="1"/>
      <dgm:spPr/>
      <dgm:t>
        <a:bodyPr/>
        <a:lstStyle/>
        <a:p>
          <a:pPr rtl="1"/>
          <a:endParaRPr lang="ar-SA"/>
        </a:p>
      </dgm:t>
    </dgm:pt>
    <dgm:pt modelId="{B4F524E6-CEF3-4722-B161-9A9E57A04E06}">
      <dgm:prSet phldrT="[نص]" custT="1"/>
      <dgm:spPr/>
      <dgm:t>
        <a:bodyPr/>
        <a:lstStyle/>
        <a:p>
          <a:pPr rtl="1"/>
          <a:r>
            <a:rPr lang="en-US" sz="1600" i="1" dirty="0" smtClean="0">
              <a:solidFill>
                <a:srgbClr val="7030A0"/>
              </a:solidFill>
              <a:latin typeface="Georgia"/>
            </a:rPr>
            <a:t>Kick-off Meetings</a:t>
          </a:r>
          <a:endParaRPr lang="ar-SA" sz="1600" dirty="0"/>
        </a:p>
      </dgm:t>
    </dgm:pt>
    <dgm:pt modelId="{07B38F00-63AC-4C5E-B57D-7C47E47E0D6D}" type="parTrans" cxnId="{E131D78F-8FBE-4D10-8086-763E8C25ADE8}">
      <dgm:prSet/>
      <dgm:spPr/>
      <dgm:t>
        <a:bodyPr/>
        <a:lstStyle/>
        <a:p>
          <a:pPr rtl="1"/>
          <a:endParaRPr lang="ar-SA" sz="2800"/>
        </a:p>
      </dgm:t>
    </dgm:pt>
    <dgm:pt modelId="{D127E576-40C2-4C0D-9D6A-ECCEF80F9354}" type="sibTrans" cxnId="{E131D78F-8FBE-4D10-8086-763E8C25ADE8}">
      <dgm:prSet/>
      <dgm:spPr/>
      <dgm:t>
        <a:bodyPr/>
        <a:lstStyle/>
        <a:p>
          <a:pPr rtl="1"/>
          <a:endParaRPr lang="ar-SA" sz="2800"/>
        </a:p>
      </dgm:t>
    </dgm:pt>
    <dgm:pt modelId="{2A87A71A-AC40-41A3-A41C-47B402F1E072}">
      <dgm:prSet phldrT="[نص]" custT="1"/>
      <dgm:spPr/>
      <dgm:t>
        <a:bodyPr/>
        <a:lstStyle/>
        <a:p>
          <a:pPr rtl="1"/>
          <a:r>
            <a:rPr lang="en-US" sz="1600" i="1" dirty="0" smtClean="0">
              <a:solidFill>
                <a:schemeClr val="accent5">
                  <a:lumMod val="75000"/>
                </a:schemeClr>
              </a:solidFill>
              <a:latin typeface="Georgia"/>
            </a:rPr>
            <a:t>System Understanding</a:t>
          </a:r>
          <a:endParaRPr lang="ar-SA" sz="1600" dirty="0"/>
        </a:p>
      </dgm:t>
    </dgm:pt>
    <dgm:pt modelId="{22E5FFC5-D673-4511-B764-F4705F4814E3}" type="parTrans" cxnId="{2C4AA61D-1521-4D45-9E2F-17A16681BA76}">
      <dgm:prSet/>
      <dgm:spPr/>
      <dgm:t>
        <a:bodyPr/>
        <a:lstStyle/>
        <a:p>
          <a:pPr rtl="1"/>
          <a:endParaRPr lang="ar-SA" sz="2800"/>
        </a:p>
      </dgm:t>
    </dgm:pt>
    <dgm:pt modelId="{B43EEC10-5C9A-47B4-BF58-7BF5E90CBDE9}" type="sibTrans" cxnId="{2C4AA61D-1521-4D45-9E2F-17A16681BA76}">
      <dgm:prSet/>
      <dgm:spPr/>
      <dgm:t>
        <a:bodyPr/>
        <a:lstStyle/>
        <a:p>
          <a:pPr rtl="1"/>
          <a:endParaRPr lang="ar-SA" sz="2800"/>
        </a:p>
      </dgm:t>
    </dgm:pt>
    <dgm:pt modelId="{ABC1F449-4830-4F0B-9832-158DDCA79AE1}">
      <dgm:prSet phldrT="[نص]" custT="1"/>
      <dgm:spPr/>
      <dgm:t>
        <a:bodyPr/>
        <a:lstStyle/>
        <a:p>
          <a:pPr rtl="1"/>
          <a:r>
            <a:rPr lang="en-US" sz="1600" i="1" dirty="0" smtClean="0">
              <a:solidFill>
                <a:srgbClr val="EEB000"/>
              </a:solidFill>
              <a:latin typeface="Georgia"/>
            </a:rPr>
            <a:t>Observation &amp; Data Collection</a:t>
          </a:r>
          <a:endParaRPr lang="ar-SA" sz="1600" dirty="0"/>
        </a:p>
      </dgm:t>
    </dgm:pt>
    <dgm:pt modelId="{721A9613-F225-4836-9545-0F0173C9BF9C}" type="parTrans" cxnId="{41205C87-885D-48D1-8148-196D43E8B9DE}">
      <dgm:prSet/>
      <dgm:spPr/>
      <dgm:t>
        <a:bodyPr/>
        <a:lstStyle/>
        <a:p>
          <a:pPr rtl="1"/>
          <a:endParaRPr lang="ar-SA" sz="2800"/>
        </a:p>
      </dgm:t>
    </dgm:pt>
    <dgm:pt modelId="{FDEC1193-2DB0-4C96-B477-D7D8F7EB7C37}" type="sibTrans" cxnId="{41205C87-885D-48D1-8148-196D43E8B9DE}">
      <dgm:prSet/>
      <dgm:spPr/>
      <dgm:t>
        <a:bodyPr/>
        <a:lstStyle/>
        <a:p>
          <a:pPr rtl="1"/>
          <a:endParaRPr lang="ar-SA" sz="2800"/>
        </a:p>
      </dgm:t>
    </dgm:pt>
    <dgm:pt modelId="{69CD06CD-2B3F-4279-95F8-17EA28636E25}">
      <dgm:prSet custT="1"/>
      <dgm:spPr/>
      <dgm:t>
        <a:bodyPr/>
        <a:lstStyle/>
        <a:p>
          <a:pPr rtl="1"/>
          <a:r>
            <a:rPr lang="en-US" sz="1600" i="1" dirty="0" smtClean="0">
              <a:solidFill>
                <a:schemeClr val="accent1">
                  <a:lumMod val="75000"/>
                </a:schemeClr>
              </a:solidFill>
              <a:latin typeface="Georgia"/>
            </a:rPr>
            <a:t>Data Analysis and tools application</a:t>
          </a:r>
          <a:endParaRPr lang="ar-SA" sz="1600" dirty="0"/>
        </a:p>
      </dgm:t>
    </dgm:pt>
    <dgm:pt modelId="{A95CD388-40E8-44AF-A925-97438E1D92DE}" type="parTrans" cxnId="{1F2CEDE7-56EC-4F59-8443-DD67C71AADD7}">
      <dgm:prSet/>
      <dgm:spPr/>
      <dgm:t>
        <a:bodyPr/>
        <a:lstStyle/>
        <a:p>
          <a:pPr rtl="1"/>
          <a:endParaRPr lang="ar-SA" sz="2800"/>
        </a:p>
      </dgm:t>
    </dgm:pt>
    <dgm:pt modelId="{B414CBEB-F171-4F96-BC39-696DD096E445}" type="sibTrans" cxnId="{1F2CEDE7-56EC-4F59-8443-DD67C71AADD7}">
      <dgm:prSet/>
      <dgm:spPr/>
      <dgm:t>
        <a:bodyPr/>
        <a:lstStyle/>
        <a:p>
          <a:pPr rtl="1"/>
          <a:endParaRPr lang="ar-SA" sz="2800"/>
        </a:p>
      </dgm:t>
    </dgm:pt>
    <dgm:pt modelId="{FFAA3B43-5D9D-409D-B721-0BB5EE6F5A13}">
      <dgm:prSet custT="1"/>
      <dgm:spPr/>
      <dgm:t>
        <a:bodyPr/>
        <a:lstStyle/>
        <a:p>
          <a:pPr rtl="1"/>
          <a:r>
            <a:rPr lang="en-US" sz="1600" i="1" dirty="0" smtClean="0">
              <a:solidFill>
                <a:schemeClr val="accent2">
                  <a:lumMod val="50000"/>
                </a:schemeClr>
              </a:solidFill>
              <a:latin typeface="Georgia"/>
            </a:rPr>
            <a:t>Solutions and findings stages</a:t>
          </a:r>
          <a:endParaRPr lang="ar-SA" sz="1600" dirty="0"/>
        </a:p>
      </dgm:t>
    </dgm:pt>
    <dgm:pt modelId="{0FCB68AC-05E5-4B89-AFBF-069AF3440B1A}" type="parTrans" cxnId="{94FEFA5B-F80C-4B47-8BF3-24348AEEDA67}">
      <dgm:prSet/>
      <dgm:spPr/>
      <dgm:t>
        <a:bodyPr/>
        <a:lstStyle/>
        <a:p>
          <a:pPr rtl="1"/>
          <a:endParaRPr lang="ar-SA" sz="2800"/>
        </a:p>
      </dgm:t>
    </dgm:pt>
    <dgm:pt modelId="{ABDA421E-78C7-4BA2-BF30-3432073382E1}" type="sibTrans" cxnId="{94FEFA5B-F80C-4B47-8BF3-24348AEEDA67}">
      <dgm:prSet/>
      <dgm:spPr/>
      <dgm:t>
        <a:bodyPr/>
        <a:lstStyle/>
        <a:p>
          <a:pPr rtl="1"/>
          <a:endParaRPr lang="ar-SA" sz="2800"/>
        </a:p>
      </dgm:t>
    </dgm:pt>
    <dgm:pt modelId="{F4743DDC-7FA6-4B3F-AC43-E8441619348B}" type="pres">
      <dgm:prSet presAssocID="{94BB10BC-DDCD-40A3-8156-382C93F2F801}" presName="Name0" presStyleCnt="0">
        <dgm:presLayoutVars>
          <dgm:chMax val="7"/>
          <dgm:chPref val="7"/>
          <dgm:dir/>
          <dgm:animLvl val="lvl"/>
        </dgm:presLayoutVars>
      </dgm:prSet>
      <dgm:spPr/>
      <dgm:t>
        <a:bodyPr/>
        <a:lstStyle/>
        <a:p>
          <a:pPr rtl="1"/>
          <a:endParaRPr lang="ar-SA"/>
        </a:p>
      </dgm:t>
    </dgm:pt>
    <dgm:pt modelId="{186FF192-0FBD-40AE-AA28-BD61EE95205A}" type="pres">
      <dgm:prSet presAssocID="{B4F524E6-CEF3-4722-B161-9A9E57A04E06}" presName="Accent1" presStyleCnt="0"/>
      <dgm:spPr/>
    </dgm:pt>
    <dgm:pt modelId="{ED13F148-B8A2-437C-BF52-3539CF9F211A}" type="pres">
      <dgm:prSet presAssocID="{B4F524E6-CEF3-4722-B161-9A9E57A04E06}" presName="Accent" presStyleLbl="node1" presStyleIdx="0" presStyleCnt="5"/>
      <dgm:spPr>
        <a:effectLst/>
      </dgm:spPr>
    </dgm:pt>
    <dgm:pt modelId="{991EE55A-4294-47B8-A833-2EF48E89AC7E}" type="pres">
      <dgm:prSet presAssocID="{B4F524E6-CEF3-4722-B161-9A9E57A04E06}" presName="Parent1" presStyleLbl="revTx" presStyleIdx="0" presStyleCnt="5">
        <dgm:presLayoutVars>
          <dgm:chMax val="1"/>
          <dgm:chPref val="1"/>
          <dgm:bulletEnabled val="1"/>
        </dgm:presLayoutVars>
      </dgm:prSet>
      <dgm:spPr/>
      <dgm:t>
        <a:bodyPr/>
        <a:lstStyle/>
        <a:p>
          <a:pPr rtl="1"/>
          <a:endParaRPr lang="ar-SA"/>
        </a:p>
      </dgm:t>
    </dgm:pt>
    <dgm:pt modelId="{34FDAED2-3323-4F16-A95A-4D37E41A5595}" type="pres">
      <dgm:prSet presAssocID="{2A87A71A-AC40-41A3-A41C-47B402F1E072}" presName="Accent2" presStyleCnt="0"/>
      <dgm:spPr/>
    </dgm:pt>
    <dgm:pt modelId="{271820E6-36F3-4090-BCB9-9435CCD795C4}" type="pres">
      <dgm:prSet presAssocID="{2A87A71A-AC40-41A3-A41C-47B402F1E072}" presName="Accent" presStyleLbl="node1" presStyleIdx="1" presStyleCnt="5"/>
      <dgm:spPr>
        <a:effectLst>
          <a:glow rad="228600">
            <a:schemeClr val="accent5">
              <a:satMod val="175000"/>
              <a:alpha val="40000"/>
            </a:schemeClr>
          </a:glow>
        </a:effectLst>
      </dgm:spPr>
    </dgm:pt>
    <dgm:pt modelId="{D083FB96-5226-4C4B-AEDC-46473A8DEB62}" type="pres">
      <dgm:prSet presAssocID="{2A87A71A-AC40-41A3-A41C-47B402F1E072}" presName="Parent2" presStyleLbl="revTx" presStyleIdx="1" presStyleCnt="5">
        <dgm:presLayoutVars>
          <dgm:chMax val="1"/>
          <dgm:chPref val="1"/>
          <dgm:bulletEnabled val="1"/>
        </dgm:presLayoutVars>
      </dgm:prSet>
      <dgm:spPr/>
      <dgm:t>
        <a:bodyPr/>
        <a:lstStyle/>
        <a:p>
          <a:pPr rtl="1"/>
          <a:endParaRPr lang="ar-SA"/>
        </a:p>
      </dgm:t>
    </dgm:pt>
    <dgm:pt modelId="{DCCC8214-691C-4D0E-A91C-6C8CAA4D9010}" type="pres">
      <dgm:prSet presAssocID="{ABC1F449-4830-4F0B-9832-158DDCA79AE1}" presName="Accent3" presStyleCnt="0"/>
      <dgm:spPr/>
    </dgm:pt>
    <dgm:pt modelId="{2BF36DD2-7A6F-41FC-A874-6B3A492523EA}" type="pres">
      <dgm:prSet presAssocID="{ABC1F449-4830-4F0B-9832-158DDCA79AE1}" presName="Accent" presStyleLbl="node1" presStyleIdx="2" presStyleCnt="5"/>
      <dgm:spPr>
        <a:blipFill rotWithShape="0">
          <a:blip xmlns:r="http://schemas.openxmlformats.org/officeDocument/2006/relationships" r:embed="rId1"/>
          <a:stretch>
            <a:fillRect/>
          </a:stretch>
        </a:blipFill>
      </dgm:spPr>
      <dgm:t>
        <a:bodyPr/>
        <a:lstStyle/>
        <a:p>
          <a:pPr rtl="1"/>
          <a:endParaRPr lang="ar-SA"/>
        </a:p>
      </dgm:t>
    </dgm:pt>
    <dgm:pt modelId="{1459F5A5-4BD9-43EA-88A0-69F725DEACCB}" type="pres">
      <dgm:prSet presAssocID="{ABC1F449-4830-4F0B-9832-158DDCA79AE1}" presName="Parent3" presStyleLbl="revTx" presStyleIdx="2" presStyleCnt="5">
        <dgm:presLayoutVars>
          <dgm:chMax val="1"/>
          <dgm:chPref val="1"/>
          <dgm:bulletEnabled val="1"/>
        </dgm:presLayoutVars>
      </dgm:prSet>
      <dgm:spPr/>
      <dgm:t>
        <a:bodyPr/>
        <a:lstStyle/>
        <a:p>
          <a:pPr rtl="1"/>
          <a:endParaRPr lang="ar-SA"/>
        </a:p>
      </dgm:t>
    </dgm:pt>
    <dgm:pt modelId="{5F0222A5-26D1-41D7-A4A4-7EFAD14BC289}" type="pres">
      <dgm:prSet presAssocID="{69CD06CD-2B3F-4279-95F8-17EA28636E25}" presName="Accent4" presStyleCnt="0"/>
      <dgm:spPr/>
    </dgm:pt>
    <dgm:pt modelId="{CFF8F3CE-9406-4F78-83C2-7B5EFBD225C4}" type="pres">
      <dgm:prSet presAssocID="{69CD06CD-2B3F-4279-95F8-17EA28636E25}" presName="Accent" presStyleLbl="node1" presStyleIdx="3" presStyleCnt="5"/>
      <dgm:spPr/>
    </dgm:pt>
    <dgm:pt modelId="{D628DBE5-4751-40D9-978E-106694C5CD59}" type="pres">
      <dgm:prSet presAssocID="{69CD06CD-2B3F-4279-95F8-17EA28636E25}" presName="Parent4" presStyleLbl="revTx" presStyleIdx="3" presStyleCnt="5">
        <dgm:presLayoutVars>
          <dgm:chMax val="1"/>
          <dgm:chPref val="1"/>
          <dgm:bulletEnabled val="1"/>
        </dgm:presLayoutVars>
      </dgm:prSet>
      <dgm:spPr/>
      <dgm:t>
        <a:bodyPr/>
        <a:lstStyle/>
        <a:p>
          <a:pPr rtl="1"/>
          <a:endParaRPr lang="ar-SA"/>
        </a:p>
      </dgm:t>
    </dgm:pt>
    <dgm:pt modelId="{F0454F8F-270A-456A-A2F5-5BAFD3E80815}" type="pres">
      <dgm:prSet presAssocID="{FFAA3B43-5D9D-409D-B721-0BB5EE6F5A13}" presName="Accent5" presStyleCnt="0"/>
      <dgm:spPr/>
    </dgm:pt>
    <dgm:pt modelId="{5603CD1D-3A69-470D-9C3A-D0EFEF1B3531}" type="pres">
      <dgm:prSet presAssocID="{FFAA3B43-5D9D-409D-B721-0BB5EE6F5A13}" presName="Accent" presStyleLbl="node1" presStyleIdx="4" presStyleCnt="5"/>
      <dgm:spPr/>
    </dgm:pt>
    <dgm:pt modelId="{E9BC5F6E-C57C-4C5D-8D93-A0320D5FE793}" type="pres">
      <dgm:prSet presAssocID="{FFAA3B43-5D9D-409D-B721-0BB5EE6F5A13}" presName="Parent5" presStyleLbl="revTx" presStyleIdx="4" presStyleCnt="5">
        <dgm:presLayoutVars>
          <dgm:chMax val="1"/>
          <dgm:chPref val="1"/>
          <dgm:bulletEnabled val="1"/>
        </dgm:presLayoutVars>
      </dgm:prSet>
      <dgm:spPr/>
      <dgm:t>
        <a:bodyPr/>
        <a:lstStyle/>
        <a:p>
          <a:pPr rtl="1"/>
          <a:endParaRPr lang="ar-SA"/>
        </a:p>
      </dgm:t>
    </dgm:pt>
  </dgm:ptLst>
  <dgm:cxnLst>
    <dgm:cxn modelId="{E131D78F-8FBE-4D10-8086-763E8C25ADE8}" srcId="{94BB10BC-DDCD-40A3-8156-382C93F2F801}" destId="{B4F524E6-CEF3-4722-B161-9A9E57A04E06}" srcOrd="0" destOrd="0" parTransId="{07B38F00-63AC-4C5E-B57D-7C47E47E0D6D}" sibTransId="{D127E576-40C2-4C0D-9D6A-ECCEF80F9354}"/>
    <dgm:cxn modelId="{94BCC6B8-D109-4E56-A069-B615353A6F85}" type="presOf" srcId="{ABC1F449-4830-4F0B-9832-158DDCA79AE1}" destId="{1459F5A5-4BD9-43EA-88A0-69F725DEACCB}" srcOrd="0" destOrd="0" presId="urn:microsoft.com/office/officeart/2009/layout/CircleArrowProcess"/>
    <dgm:cxn modelId="{C9C26AEC-D3C9-4498-BFB2-4C2358C660EC}" type="presOf" srcId="{69CD06CD-2B3F-4279-95F8-17EA28636E25}" destId="{D628DBE5-4751-40D9-978E-106694C5CD59}" srcOrd="0" destOrd="0" presId="urn:microsoft.com/office/officeart/2009/layout/CircleArrowProcess"/>
    <dgm:cxn modelId="{BDC3110F-606D-42D9-A542-A5481FE8BC95}" type="presOf" srcId="{B4F524E6-CEF3-4722-B161-9A9E57A04E06}" destId="{991EE55A-4294-47B8-A833-2EF48E89AC7E}" srcOrd="0" destOrd="0" presId="urn:microsoft.com/office/officeart/2009/layout/CircleArrowProcess"/>
    <dgm:cxn modelId="{DBD7CE25-BE43-45E8-A9D7-073EBAB2C268}" type="presOf" srcId="{FFAA3B43-5D9D-409D-B721-0BB5EE6F5A13}" destId="{E9BC5F6E-C57C-4C5D-8D93-A0320D5FE793}" srcOrd="0" destOrd="0" presId="urn:microsoft.com/office/officeart/2009/layout/CircleArrowProcess"/>
    <dgm:cxn modelId="{94FEFA5B-F80C-4B47-8BF3-24348AEEDA67}" srcId="{94BB10BC-DDCD-40A3-8156-382C93F2F801}" destId="{FFAA3B43-5D9D-409D-B721-0BB5EE6F5A13}" srcOrd="4" destOrd="0" parTransId="{0FCB68AC-05E5-4B89-AFBF-069AF3440B1A}" sibTransId="{ABDA421E-78C7-4BA2-BF30-3432073382E1}"/>
    <dgm:cxn modelId="{3F3AA6C9-DABA-4E74-95A8-2964C50D3604}" type="presOf" srcId="{2A87A71A-AC40-41A3-A41C-47B402F1E072}" destId="{D083FB96-5226-4C4B-AEDC-46473A8DEB62}" srcOrd="0" destOrd="0" presId="urn:microsoft.com/office/officeart/2009/layout/CircleArrowProcess"/>
    <dgm:cxn modelId="{2C4AA61D-1521-4D45-9E2F-17A16681BA76}" srcId="{94BB10BC-DDCD-40A3-8156-382C93F2F801}" destId="{2A87A71A-AC40-41A3-A41C-47B402F1E072}" srcOrd="1" destOrd="0" parTransId="{22E5FFC5-D673-4511-B764-F4705F4814E3}" sibTransId="{B43EEC10-5C9A-47B4-BF58-7BF5E90CBDE9}"/>
    <dgm:cxn modelId="{1F2CEDE7-56EC-4F59-8443-DD67C71AADD7}" srcId="{94BB10BC-DDCD-40A3-8156-382C93F2F801}" destId="{69CD06CD-2B3F-4279-95F8-17EA28636E25}" srcOrd="3" destOrd="0" parTransId="{A95CD388-40E8-44AF-A925-97438E1D92DE}" sibTransId="{B414CBEB-F171-4F96-BC39-696DD096E445}"/>
    <dgm:cxn modelId="{41205C87-885D-48D1-8148-196D43E8B9DE}" srcId="{94BB10BC-DDCD-40A3-8156-382C93F2F801}" destId="{ABC1F449-4830-4F0B-9832-158DDCA79AE1}" srcOrd="2" destOrd="0" parTransId="{721A9613-F225-4836-9545-0F0173C9BF9C}" sibTransId="{FDEC1193-2DB0-4C96-B477-D7D8F7EB7C37}"/>
    <dgm:cxn modelId="{CE6DBD51-BAB6-4549-9A2C-3CA2FFF03F64}" type="presOf" srcId="{94BB10BC-DDCD-40A3-8156-382C93F2F801}" destId="{F4743DDC-7FA6-4B3F-AC43-E8441619348B}" srcOrd="0" destOrd="0" presId="urn:microsoft.com/office/officeart/2009/layout/CircleArrowProcess"/>
    <dgm:cxn modelId="{510B3242-FC66-4D5D-A59E-6762449DBEE0}" type="presParOf" srcId="{F4743DDC-7FA6-4B3F-AC43-E8441619348B}" destId="{186FF192-0FBD-40AE-AA28-BD61EE95205A}" srcOrd="0" destOrd="0" presId="urn:microsoft.com/office/officeart/2009/layout/CircleArrowProcess"/>
    <dgm:cxn modelId="{C91FC2C6-2F88-4E6B-8FF3-4C0CD22A3071}" type="presParOf" srcId="{186FF192-0FBD-40AE-AA28-BD61EE95205A}" destId="{ED13F148-B8A2-437C-BF52-3539CF9F211A}" srcOrd="0" destOrd="0" presId="urn:microsoft.com/office/officeart/2009/layout/CircleArrowProcess"/>
    <dgm:cxn modelId="{1C5A5DC5-4ABA-470A-A3E3-19D4BE1C3428}" type="presParOf" srcId="{F4743DDC-7FA6-4B3F-AC43-E8441619348B}" destId="{991EE55A-4294-47B8-A833-2EF48E89AC7E}" srcOrd="1" destOrd="0" presId="urn:microsoft.com/office/officeart/2009/layout/CircleArrowProcess"/>
    <dgm:cxn modelId="{B8B7535B-E0CD-465B-872D-38947D4BCAC3}" type="presParOf" srcId="{F4743DDC-7FA6-4B3F-AC43-E8441619348B}" destId="{34FDAED2-3323-4F16-A95A-4D37E41A5595}" srcOrd="2" destOrd="0" presId="urn:microsoft.com/office/officeart/2009/layout/CircleArrowProcess"/>
    <dgm:cxn modelId="{FFC2FA8A-F0D7-4FDB-9FAF-9F347BFE3F58}" type="presParOf" srcId="{34FDAED2-3323-4F16-A95A-4D37E41A5595}" destId="{271820E6-36F3-4090-BCB9-9435CCD795C4}" srcOrd="0" destOrd="0" presId="urn:microsoft.com/office/officeart/2009/layout/CircleArrowProcess"/>
    <dgm:cxn modelId="{59C479BF-A788-4CBF-9399-B1BB34E71DAF}" type="presParOf" srcId="{F4743DDC-7FA6-4B3F-AC43-E8441619348B}" destId="{D083FB96-5226-4C4B-AEDC-46473A8DEB62}" srcOrd="3" destOrd="0" presId="urn:microsoft.com/office/officeart/2009/layout/CircleArrowProcess"/>
    <dgm:cxn modelId="{2E747B27-6EA8-4648-9EB4-59E38AB2AEEE}" type="presParOf" srcId="{F4743DDC-7FA6-4B3F-AC43-E8441619348B}" destId="{DCCC8214-691C-4D0E-A91C-6C8CAA4D9010}" srcOrd="4" destOrd="0" presId="urn:microsoft.com/office/officeart/2009/layout/CircleArrowProcess"/>
    <dgm:cxn modelId="{A55DC412-CB2B-43A8-816E-0BE14D07F8B3}" type="presParOf" srcId="{DCCC8214-691C-4D0E-A91C-6C8CAA4D9010}" destId="{2BF36DD2-7A6F-41FC-A874-6B3A492523EA}" srcOrd="0" destOrd="0" presId="urn:microsoft.com/office/officeart/2009/layout/CircleArrowProcess"/>
    <dgm:cxn modelId="{6C703FA5-CCC5-4E4B-8D1C-BBEBD61B12B4}" type="presParOf" srcId="{F4743DDC-7FA6-4B3F-AC43-E8441619348B}" destId="{1459F5A5-4BD9-43EA-88A0-69F725DEACCB}" srcOrd="5" destOrd="0" presId="urn:microsoft.com/office/officeart/2009/layout/CircleArrowProcess"/>
    <dgm:cxn modelId="{1603B80B-633F-4D68-BF3D-9C94601C88E4}" type="presParOf" srcId="{F4743DDC-7FA6-4B3F-AC43-E8441619348B}" destId="{5F0222A5-26D1-41D7-A4A4-7EFAD14BC289}" srcOrd="6" destOrd="0" presId="urn:microsoft.com/office/officeart/2009/layout/CircleArrowProcess"/>
    <dgm:cxn modelId="{73257768-DE37-44BF-AFD4-0CD39ADCBC77}" type="presParOf" srcId="{5F0222A5-26D1-41D7-A4A4-7EFAD14BC289}" destId="{CFF8F3CE-9406-4F78-83C2-7B5EFBD225C4}" srcOrd="0" destOrd="0" presId="urn:microsoft.com/office/officeart/2009/layout/CircleArrowProcess"/>
    <dgm:cxn modelId="{7130805F-92AE-4454-B012-2519BC187A1F}" type="presParOf" srcId="{F4743DDC-7FA6-4B3F-AC43-E8441619348B}" destId="{D628DBE5-4751-40D9-978E-106694C5CD59}" srcOrd="7" destOrd="0" presId="urn:microsoft.com/office/officeart/2009/layout/CircleArrowProcess"/>
    <dgm:cxn modelId="{4593F6B0-B378-4BA9-ADA4-81A9DC35D5B8}" type="presParOf" srcId="{F4743DDC-7FA6-4B3F-AC43-E8441619348B}" destId="{F0454F8F-270A-456A-A2F5-5BAFD3E80815}" srcOrd="8" destOrd="0" presId="urn:microsoft.com/office/officeart/2009/layout/CircleArrowProcess"/>
    <dgm:cxn modelId="{35B947D2-C19E-4DB4-9D5A-E1207ABD6849}" type="presParOf" srcId="{F0454F8F-270A-456A-A2F5-5BAFD3E80815}" destId="{5603CD1D-3A69-470D-9C3A-D0EFEF1B3531}" srcOrd="0" destOrd="0" presId="urn:microsoft.com/office/officeart/2009/layout/CircleArrowProcess"/>
    <dgm:cxn modelId="{1A35D7C9-78AC-4FAB-AD26-D0A83A38581E}" type="presParOf" srcId="{F4743DDC-7FA6-4B3F-AC43-E8441619348B}" destId="{E9BC5F6E-C57C-4C5D-8D93-A0320D5FE793}" srcOrd="9"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4BB10BC-DDCD-40A3-8156-382C93F2F801}" type="doc">
      <dgm:prSet loTypeId="urn:microsoft.com/office/officeart/2009/layout/CircleArrowProcess" loCatId="process" qsTypeId="urn:microsoft.com/office/officeart/2005/8/quickstyle/simple5" qsCatId="simple" csTypeId="urn:microsoft.com/office/officeart/2005/8/colors/colorful5" csCatId="colorful" phldr="1"/>
      <dgm:spPr/>
      <dgm:t>
        <a:bodyPr/>
        <a:lstStyle/>
        <a:p>
          <a:pPr rtl="1"/>
          <a:endParaRPr lang="ar-SA"/>
        </a:p>
      </dgm:t>
    </dgm:pt>
    <dgm:pt modelId="{B4F524E6-CEF3-4722-B161-9A9E57A04E06}">
      <dgm:prSet phldrT="[نص]" custT="1"/>
      <dgm:spPr/>
      <dgm:t>
        <a:bodyPr/>
        <a:lstStyle/>
        <a:p>
          <a:pPr rtl="1"/>
          <a:r>
            <a:rPr lang="en-US" sz="1600" i="1" dirty="0" smtClean="0">
              <a:solidFill>
                <a:srgbClr val="7030A0"/>
              </a:solidFill>
              <a:latin typeface="Georgia"/>
            </a:rPr>
            <a:t>Kick-off Meetings</a:t>
          </a:r>
          <a:endParaRPr lang="ar-SA" sz="1600" dirty="0"/>
        </a:p>
      </dgm:t>
    </dgm:pt>
    <dgm:pt modelId="{07B38F00-63AC-4C5E-B57D-7C47E47E0D6D}" type="parTrans" cxnId="{E131D78F-8FBE-4D10-8086-763E8C25ADE8}">
      <dgm:prSet/>
      <dgm:spPr/>
      <dgm:t>
        <a:bodyPr/>
        <a:lstStyle/>
        <a:p>
          <a:pPr rtl="1"/>
          <a:endParaRPr lang="ar-SA" sz="2800"/>
        </a:p>
      </dgm:t>
    </dgm:pt>
    <dgm:pt modelId="{D127E576-40C2-4C0D-9D6A-ECCEF80F9354}" type="sibTrans" cxnId="{E131D78F-8FBE-4D10-8086-763E8C25ADE8}">
      <dgm:prSet/>
      <dgm:spPr/>
      <dgm:t>
        <a:bodyPr/>
        <a:lstStyle/>
        <a:p>
          <a:pPr rtl="1"/>
          <a:endParaRPr lang="ar-SA" sz="2800"/>
        </a:p>
      </dgm:t>
    </dgm:pt>
    <dgm:pt modelId="{2A87A71A-AC40-41A3-A41C-47B402F1E072}">
      <dgm:prSet phldrT="[نص]" custT="1"/>
      <dgm:spPr/>
      <dgm:t>
        <a:bodyPr/>
        <a:lstStyle/>
        <a:p>
          <a:pPr rtl="1"/>
          <a:r>
            <a:rPr lang="en-US" sz="1600" i="1" dirty="0" smtClean="0">
              <a:solidFill>
                <a:schemeClr val="accent5">
                  <a:lumMod val="75000"/>
                </a:schemeClr>
              </a:solidFill>
              <a:latin typeface="Georgia"/>
            </a:rPr>
            <a:t>System Understanding</a:t>
          </a:r>
          <a:endParaRPr lang="ar-SA" sz="1600" dirty="0"/>
        </a:p>
      </dgm:t>
    </dgm:pt>
    <dgm:pt modelId="{22E5FFC5-D673-4511-B764-F4705F4814E3}" type="parTrans" cxnId="{2C4AA61D-1521-4D45-9E2F-17A16681BA76}">
      <dgm:prSet/>
      <dgm:spPr/>
      <dgm:t>
        <a:bodyPr/>
        <a:lstStyle/>
        <a:p>
          <a:pPr rtl="1"/>
          <a:endParaRPr lang="ar-SA" sz="2800"/>
        </a:p>
      </dgm:t>
    </dgm:pt>
    <dgm:pt modelId="{B43EEC10-5C9A-47B4-BF58-7BF5E90CBDE9}" type="sibTrans" cxnId="{2C4AA61D-1521-4D45-9E2F-17A16681BA76}">
      <dgm:prSet/>
      <dgm:spPr/>
      <dgm:t>
        <a:bodyPr/>
        <a:lstStyle/>
        <a:p>
          <a:pPr rtl="1"/>
          <a:endParaRPr lang="ar-SA" sz="2800"/>
        </a:p>
      </dgm:t>
    </dgm:pt>
    <dgm:pt modelId="{ABC1F449-4830-4F0B-9832-158DDCA79AE1}">
      <dgm:prSet phldrT="[نص]" custT="1"/>
      <dgm:spPr/>
      <dgm:t>
        <a:bodyPr/>
        <a:lstStyle/>
        <a:p>
          <a:pPr rtl="1"/>
          <a:r>
            <a:rPr lang="en-US" sz="1600" i="1" dirty="0" smtClean="0">
              <a:solidFill>
                <a:srgbClr val="EEB000"/>
              </a:solidFill>
              <a:latin typeface="Georgia"/>
            </a:rPr>
            <a:t>Observation &amp; Data Collection</a:t>
          </a:r>
          <a:endParaRPr lang="ar-SA" sz="1600" dirty="0"/>
        </a:p>
      </dgm:t>
    </dgm:pt>
    <dgm:pt modelId="{721A9613-F225-4836-9545-0F0173C9BF9C}" type="parTrans" cxnId="{41205C87-885D-48D1-8148-196D43E8B9DE}">
      <dgm:prSet/>
      <dgm:spPr/>
      <dgm:t>
        <a:bodyPr/>
        <a:lstStyle/>
        <a:p>
          <a:pPr rtl="1"/>
          <a:endParaRPr lang="ar-SA" sz="2800"/>
        </a:p>
      </dgm:t>
    </dgm:pt>
    <dgm:pt modelId="{FDEC1193-2DB0-4C96-B477-D7D8F7EB7C37}" type="sibTrans" cxnId="{41205C87-885D-48D1-8148-196D43E8B9DE}">
      <dgm:prSet/>
      <dgm:spPr/>
      <dgm:t>
        <a:bodyPr/>
        <a:lstStyle/>
        <a:p>
          <a:pPr rtl="1"/>
          <a:endParaRPr lang="ar-SA" sz="2800"/>
        </a:p>
      </dgm:t>
    </dgm:pt>
    <dgm:pt modelId="{69CD06CD-2B3F-4279-95F8-17EA28636E25}">
      <dgm:prSet custT="1"/>
      <dgm:spPr/>
      <dgm:t>
        <a:bodyPr/>
        <a:lstStyle/>
        <a:p>
          <a:pPr rtl="1"/>
          <a:r>
            <a:rPr lang="en-US" sz="1600" i="1" dirty="0" smtClean="0">
              <a:solidFill>
                <a:schemeClr val="accent1">
                  <a:lumMod val="75000"/>
                </a:schemeClr>
              </a:solidFill>
              <a:latin typeface="Georgia"/>
            </a:rPr>
            <a:t>Data Analysis and tools application</a:t>
          </a:r>
          <a:endParaRPr lang="ar-SA" sz="1600" dirty="0"/>
        </a:p>
      </dgm:t>
    </dgm:pt>
    <dgm:pt modelId="{A95CD388-40E8-44AF-A925-97438E1D92DE}" type="parTrans" cxnId="{1F2CEDE7-56EC-4F59-8443-DD67C71AADD7}">
      <dgm:prSet/>
      <dgm:spPr/>
      <dgm:t>
        <a:bodyPr/>
        <a:lstStyle/>
        <a:p>
          <a:pPr rtl="1"/>
          <a:endParaRPr lang="ar-SA" sz="2800"/>
        </a:p>
      </dgm:t>
    </dgm:pt>
    <dgm:pt modelId="{B414CBEB-F171-4F96-BC39-696DD096E445}" type="sibTrans" cxnId="{1F2CEDE7-56EC-4F59-8443-DD67C71AADD7}">
      <dgm:prSet/>
      <dgm:spPr/>
      <dgm:t>
        <a:bodyPr/>
        <a:lstStyle/>
        <a:p>
          <a:pPr rtl="1"/>
          <a:endParaRPr lang="ar-SA" sz="2800"/>
        </a:p>
      </dgm:t>
    </dgm:pt>
    <dgm:pt modelId="{FFAA3B43-5D9D-409D-B721-0BB5EE6F5A13}">
      <dgm:prSet custT="1"/>
      <dgm:spPr/>
      <dgm:t>
        <a:bodyPr/>
        <a:lstStyle/>
        <a:p>
          <a:pPr rtl="1"/>
          <a:r>
            <a:rPr lang="en-US" sz="1600" i="1" dirty="0" smtClean="0">
              <a:solidFill>
                <a:schemeClr val="accent2">
                  <a:lumMod val="50000"/>
                </a:schemeClr>
              </a:solidFill>
              <a:latin typeface="Georgia"/>
            </a:rPr>
            <a:t>Solutions and findings stages</a:t>
          </a:r>
          <a:endParaRPr lang="ar-SA" sz="1600" dirty="0"/>
        </a:p>
      </dgm:t>
    </dgm:pt>
    <dgm:pt modelId="{0FCB68AC-05E5-4B89-AFBF-069AF3440B1A}" type="parTrans" cxnId="{94FEFA5B-F80C-4B47-8BF3-24348AEEDA67}">
      <dgm:prSet/>
      <dgm:spPr/>
      <dgm:t>
        <a:bodyPr/>
        <a:lstStyle/>
        <a:p>
          <a:pPr rtl="1"/>
          <a:endParaRPr lang="ar-SA" sz="2800"/>
        </a:p>
      </dgm:t>
    </dgm:pt>
    <dgm:pt modelId="{ABDA421E-78C7-4BA2-BF30-3432073382E1}" type="sibTrans" cxnId="{94FEFA5B-F80C-4B47-8BF3-24348AEEDA67}">
      <dgm:prSet/>
      <dgm:spPr/>
      <dgm:t>
        <a:bodyPr/>
        <a:lstStyle/>
        <a:p>
          <a:pPr rtl="1"/>
          <a:endParaRPr lang="ar-SA" sz="2800"/>
        </a:p>
      </dgm:t>
    </dgm:pt>
    <dgm:pt modelId="{F4743DDC-7FA6-4B3F-AC43-E8441619348B}" type="pres">
      <dgm:prSet presAssocID="{94BB10BC-DDCD-40A3-8156-382C93F2F801}" presName="Name0" presStyleCnt="0">
        <dgm:presLayoutVars>
          <dgm:chMax val="7"/>
          <dgm:chPref val="7"/>
          <dgm:dir/>
          <dgm:animLvl val="lvl"/>
        </dgm:presLayoutVars>
      </dgm:prSet>
      <dgm:spPr/>
      <dgm:t>
        <a:bodyPr/>
        <a:lstStyle/>
        <a:p>
          <a:pPr rtl="1"/>
          <a:endParaRPr lang="ar-SA"/>
        </a:p>
      </dgm:t>
    </dgm:pt>
    <dgm:pt modelId="{186FF192-0FBD-40AE-AA28-BD61EE95205A}" type="pres">
      <dgm:prSet presAssocID="{B4F524E6-CEF3-4722-B161-9A9E57A04E06}" presName="Accent1" presStyleCnt="0"/>
      <dgm:spPr/>
    </dgm:pt>
    <dgm:pt modelId="{ED13F148-B8A2-437C-BF52-3539CF9F211A}" type="pres">
      <dgm:prSet presAssocID="{B4F524E6-CEF3-4722-B161-9A9E57A04E06}" presName="Accent" presStyleLbl="node1" presStyleIdx="0" presStyleCnt="5"/>
      <dgm:spPr>
        <a:effectLst/>
      </dgm:spPr>
    </dgm:pt>
    <dgm:pt modelId="{991EE55A-4294-47B8-A833-2EF48E89AC7E}" type="pres">
      <dgm:prSet presAssocID="{B4F524E6-CEF3-4722-B161-9A9E57A04E06}" presName="Parent1" presStyleLbl="revTx" presStyleIdx="0" presStyleCnt="5">
        <dgm:presLayoutVars>
          <dgm:chMax val="1"/>
          <dgm:chPref val="1"/>
          <dgm:bulletEnabled val="1"/>
        </dgm:presLayoutVars>
      </dgm:prSet>
      <dgm:spPr/>
      <dgm:t>
        <a:bodyPr/>
        <a:lstStyle/>
        <a:p>
          <a:pPr rtl="1"/>
          <a:endParaRPr lang="ar-SA"/>
        </a:p>
      </dgm:t>
    </dgm:pt>
    <dgm:pt modelId="{34FDAED2-3323-4F16-A95A-4D37E41A5595}" type="pres">
      <dgm:prSet presAssocID="{2A87A71A-AC40-41A3-A41C-47B402F1E072}" presName="Accent2" presStyleCnt="0"/>
      <dgm:spPr/>
    </dgm:pt>
    <dgm:pt modelId="{271820E6-36F3-4090-BCB9-9435CCD795C4}" type="pres">
      <dgm:prSet presAssocID="{2A87A71A-AC40-41A3-A41C-47B402F1E072}" presName="Accent" presStyleLbl="node1" presStyleIdx="1" presStyleCnt="5"/>
      <dgm:spPr>
        <a:effectLst/>
      </dgm:spPr>
    </dgm:pt>
    <dgm:pt modelId="{D083FB96-5226-4C4B-AEDC-46473A8DEB62}" type="pres">
      <dgm:prSet presAssocID="{2A87A71A-AC40-41A3-A41C-47B402F1E072}" presName="Parent2" presStyleLbl="revTx" presStyleIdx="1" presStyleCnt="5">
        <dgm:presLayoutVars>
          <dgm:chMax val="1"/>
          <dgm:chPref val="1"/>
          <dgm:bulletEnabled val="1"/>
        </dgm:presLayoutVars>
      </dgm:prSet>
      <dgm:spPr/>
      <dgm:t>
        <a:bodyPr/>
        <a:lstStyle/>
        <a:p>
          <a:pPr rtl="1"/>
          <a:endParaRPr lang="ar-SA"/>
        </a:p>
      </dgm:t>
    </dgm:pt>
    <dgm:pt modelId="{DCCC8214-691C-4D0E-A91C-6C8CAA4D9010}" type="pres">
      <dgm:prSet presAssocID="{ABC1F449-4830-4F0B-9832-158DDCA79AE1}" presName="Accent3" presStyleCnt="0"/>
      <dgm:spPr/>
    </dgm:pt>
    <dgm:pt modelId="{2BF36DD2-7A6F-41FC-A874-6B3A492523EA}" type="pres">
      <dgm:prSet presAssocID="{ABC1F449-4830-4F0B-9832-158DDCA79AE1}" presName="Accent" presStyleLbl="node1" presStyleIdx="2" presStyleCnt="5"/>
      <dgm:spPr>
        <a:blipFill rotWithShape="0">
          <a:blip xmlns:r="http://schemas.openxmlformats.org/officeDocument/2006/relationships" r:embed="rId1"/>
          <a:stretch>
            <a:fillRect/>
          </a:stretch>
        </a:blipFill>
        <a:effectLst>
          <a:glow rad="228600">
            <a:schemeClr val="accent6">
              <a:satMod val="175000"/>
              <a:alpha val="40000"/>
            </a:schemeClr>
          </a:glow>
        </a:effectLst>
      </dgm:spPr>
      <dgm:t>
        <a:bodyPr/>
        <a:lstStyle/>
        <a:p>
          <a:pPr rtl="1"/>
          <a:endParaRPr lang="ar-SA"/>
        </a:p>
      </dgm:t>
    </dgm:pt>
    <dgm:pt modelId="{1459F5A5-4BD9-43EA-88A0-69F725DEACCB}" type="pres">
      <dgm:prSet presAssocID="{ABC1F449-4830-4F0B-9832-158DDCA79AE1}" presName="Parent3" presStyleLbl="revTx" presStyleIdx="2" presStyleCnt="5">
        <dgm:presLayoutVars>
          <dgm:chMax val="1"/>
          <dgm:chPref val="1"/>
          <dgm:bulletEnabled val="1"/>
        </dgm:presLayoutVars>
      </dgm:prSet>
      <dgm:spPr/>
      <dgm:t>
        <a:bodyPr/>
        <a:lstStyle/>
        <a:p>
          <a:pPr rtl="1"/>
          <a:endParaRPr lang="ar-SA"/>
        </a:p>
      </dgm:t>
    </dgm:pt>
    <dgm:pt modelId="{5F0222A5-26D1-41D7-A4A4-7EFAD14BC289}" type="pres">
      <dgm:prSet presAssocID="{69CD06CD-2B3F-4279-95F8-17EA28636E25}" presName="Accent4" presStyleCnt="0"/>
      <dgm:spPr/>
    </dgm:pt>
    <dgm:pt modelId="{CFF8F3CE-9406-4F78-83C2-7B5EFBD225C4}" type="pres">
      <dgm:prSet presAssocID="{69CD06CD-2B3F-4279-95F8-17EA28636E25}" presName="Accent" presStyleLbl="node1" presStyleIdx="3" presStyleCnt="5"/>
      <dgm:spPr/>
    </dgm:pt>
    <dgm:pt modelId="{D628DBE5-4751-40D9-978E-106694C5CD59}" type="pres">
      <dgm:prSet presAssocID="{69CD06CD-2B3F-4279-95F8-17EA28636E25}" presName="Parent4" presStyleLbl="revTx" presStyleIdx="3" presStyleCnt="5">
        <dgm:presLayoutVars>
          <dgm:chMax val="1"/>
          <dgm:chPref val="1"/>
          <dgm:bulletEnabled val="1"/>
        </dgm:presLayoutVars>
      </dgm:prSet>
      <dgm:spPr/>
      <dgm:t>
        <a:bodyPr/>
        <a:lstStyle/>
        <a:p>
          <a:pPr rtl="1"/>
          <a:endParaRPr lang="ar-SA"/>
        </a:p>
      </dgm:t>
    </dgm:pt>
    <dgm:pt modelId="{F0454F8F-270A-456A-A2F5-5BAFD3E80815}" type="pres">
      <dgm:prSet presAssocID="{FFAA3B43-5D9D-409D-B721-0BB5EE6F5A13}" presName="Accent5" presStyleCnt="0"/>
      <dgm:spPr/>
    </dgm:pt>
    <dgm:pt modelId="{5603CD1D-3A69-470D-9C3A-D0EFEF1B3531}" type="pres">
      <dgm:prSet presAssocID="{FFAA3B43-5D9D-409D-B721-0BB5EE6F5A13}" presName="Accent" presStyleLbl="node1" presStyleIdx="4" presStyleCnt="5"/>
      <dgm:spPr/>
    </dgm:pt>
    <dgm:pt modelId="{E9BC5F6E-C57C-4C5D-8D93-A0320D5FE793}" type="pres">
      <dgm:prSet presAssocID="{FFAA3B43-5D9D-409D-B721-0BB5EE6F5A13}" presName="Parent5" presStyleLbl="revTx" presStyleIdx="4" presStyleCnt="5">
        <dgm:presLayoutVars>
          <dgm:chMax val="1"/>
          <dgm:chPref val="1"/>
          <dgm:bulletEnabled val="1"/>
        </dgm:presLayoutVars>
      </dgm:prSet>
      <dgm:spPr/>
      <dgm:t>
        <a:bodyPr/>
        <a:lstStyle/>
        <a:p>
          <a:pPr rtl="1"/>
          <a:endParaRPr lang="ar-SA"/>
        </a:p>
      </dgm:t>
    </dgm:pt>
  </dgm:ptLst>
  <dgm:cxnLst>
    <dgm:cxn modelId="{E131D78F-8FBE-4D10-8086-763E8C25ADE8}" srcId="{94BB10BC-DDCD-40A3-8156-382C93F2F801}" destId="{B4F524E6-CEF3-4722-B161-9A9E57A04E06}" srcOrd="0" destOrd="0" parTransId="{07B38F00-63AC-4C5E-B57D-7C47E47E0D6D}" sibTransId="{D127E576-40C2-4C0D-9D6A-ECCEF80F9354}"/>
    <dgm:cxn modelId="{8D1D7EC0-EC33-402D-B418-4E0042012D0E}" type="presOf" srcId="{B4F524E6-CEF3-4722-B161-9A9E57A04E06}" destId="{991EE55A-4294-47B8-A833-2EF48E89AC7E}" srcOrd="0" destOrd="0" presId="urn:microsoft.com/office/officeart/2009/layout/CircleArrowProcess"/>
    <dgm:cxn modelId="{72BBE46D-3A70-4802-986F-28CCE26E03AB}" type="presOf" srcId="{69CD06CD-2B3F-4279-95F8-17EA28636E25}" destId="{D628DBE5-4751-40D9-978E-106694C5CD59}" srcOrd="0" destOrd="0" presId="urn:microsoft.com/office/officeart/2009/layout/CircleArrowProcess"/>
    <dgm:cxn modelId="{D1EACA2A-E985-4B74-9ED9-F43692483908}" type="presOf" srcId="{94BB10BC-DDCD-40A3-8156-382C93F2F801}" destId="{F4743DDC-7FA6-4B3F-AC43-E8441619348B}" srcOrd="0" destOrd="0" presId="urn:microsoft.com/office/officeart/2009/layout/CircleArrowProcess"/>
    <dgm:cxn modelId="{94FEFA5B-F80C-4B47-8BF3-24348AEEDA67}" srcId="{94BB10BC-DDCD-40A3-8156-382C93F2F801}" destId="{FFAA3B43-5D9D-409D-B721-0BB5EE6F5A13}" srcOrd="4" destOrd="0" parTransId="{0FCB68AC-05E5-4B89-AFBF-069AF3440B1A}" sibTransId="{ABDA421E-78C7-4BA2-BF30-3432073382E1}"/>
    <dgm:cxn modelId="{2C4AA61D-1521-4D45-9E2F-17A16681BA76}" srcId="{94BB10BC-DDCD-40A3-8156-382C93F2F801}" destId="{2A87A71A-AC40-41A3-A41C-47B402F1E072}" srcOrd="1" destOrd="0" parTransId="{22E5FFC5-D673-4511-B764-F4705F4814E3}" sibTransId="{B43EEC10-5C9A-47B4-BF58-7BF5E90CBDE9}"/>
    <dgm:cxn modelId="{1F2CEDE7-56EC-4F59-8443-DD67C71AADD7}" srcId="{94BB10BC-DDCD-40A3-8156-382C93F2F801}" destId="{69CD06CD-2B3F-4279-95F8-17EA28636E25}" srcOrd="3" destOrd="0" parTransId="{A95CD388-40E8-44AF-A925-97438E1D92DE}" sibTransId="{B414CBEB-F171-4F96-BC39-696DD096E445}"/>
    <dgm:cxn modelId="{D7D757F7-BFF4-4DEF-A0ED-0ED5C7A8B248}" type="presOf" srcId="{ABC1F449-4830-4F0B-9832-158DDCA79AE1}" destId="{1459F5A5-4BD9-43EA-88A0-69F725DEACCB}" srcOrd="0" destOrd="0" presId="urn:microsoft.com/office/officeart/2009/layout/CircleArrowProcess"/>
    <dgm:cxn modelId="{41205C87-885D-48D1-8148-196D43E8B9DE}" srcId="{94BB10BC-DDCD-40A3-8156-382C93F2F801}" destId="{ABC1F449-4830-4F0B-9832-158DDCA79AE1}" srcOrd="2" destOrd="0" parTransId="{721A9613-F225-4836-9545-0F0173C9BF9C}" sibTransId="{FDEC1193-2DB0-4C96-B477-D7D8F7EB7C37}"/>
    <dgm:cxn modelId="{58BFB67C-C092-4F06-B0A9-2ED7FCEFD090}" type="presOf" srcId="{FFAA3B43-5D9D-409D-B721-0BB5EE6F5A13}" destId="{E9BC5F6E-C57C-4C5D-8D93-A0320D5FE793}" srcOrd="0" destOrd="0" presId="urn:microsoft.com/office/officeart/2009/layout/CircleArrowProcess"/>
    <dgm:cxn modelId="{136AE180-20F8-481E-AC48-27B9F9D653C5}" type="presOf" srcId="{2A87A71A-AC40-41A3-A41C-47B402F1E072}" destId="{D083FB96-5226-4C4B-AEDC-46473A8DEB62}" srcOrd="0" destOrd="0" presId="urn:microsoft.com/office/officeart/2009/layout/CircleArrowProcess"/>
    <dgm:cxn modelId="{5A676E1B-9F27-4AFE-887E-7051676ADDB2}" type="presParOf" srcId="{F4743DDC-7FA6-4B3F-AC43-E8441619348B}" destId="{186FF192-0FBD-40AE-AA28-BD61EE95205A}" srcOrd="0" destOrd="0" presId="urn:microsoft.com/office/officeart/2009/layout/CircleArrowProcess"/>
    <dgm:cxn modelId="{D8908CD8-1ABC-49A7-9CEE-602A9B7E1AA5}" type="presParOf" srcId="{186FF192-0FBD-40AE-AA28-BD61EE95205A}" destId="{ED13F148-B8A2-437C-BF52-3539CF9F211A}" srcOrd="0" destOrd="0" presId="urn:microsoft.com/office/officeart/2009/layout/CircleArrowProcess"/>
    <dgm:cxn modelId="{4A535A91-DA27-4553-9945-92194ADCF408}" type="presParOf" srcId="{F4743DDC-7FA6-4B3F-AC43-E8441619348B}" destId="{991EE55A-4294-47B8-A833-2EF48E89AC7E}" srcOrd="1" destOrd="0" presId="urn:microsoft.com/office/officeart/2009/layout/CircleArrowProcess"/>
    <dgm:cxn modelId="{9BC8DECE-7766-46AA-B61A-E8D24D003285}" type="presParOf" srcId="{F4743DDC-7FA6-4B3F-AC43-E8441619348B}" destId="{34FDAED2-3323-4F16-A95A-4D37E41A5595}" srcOrd="2" destOrd="0" presId="urn:microsoft.com/office/officeart/2009/layout/CircleArrowProcess"/>
    <dgm:cxn modelId="{1BBEB767-9CD5-4A65-8AB5-478C17B34BCB}" type="presParOf" srcId="{34FDAED2-3323-4F16-A95A-4D37E41A5595}" destId="{271820E6-36F3-4090-BCB9-9435CCD795C4}" srcOrd="0" destOrd="0" presId="urn:microsoft.com/office/officeart/2009/layout/CircleArrowProcess"/>
    <dgm:cxn modelId="{6B9C1036-1A7A-4527-A42F-A397189F0565}" type="presParOf" srcId="{F4743DDC-7FA6-4B3F-AC43-E8441619348B}" destId="{D083FB96-5226-4C4B-AEDC-46473A8DEB62}" srcOrd="3" destOrd="0" presId="urn:microsoft.com/office/officeart/2009/layout/CircleArrowProcess"/>
    <dgm:cxn modelId="{81AE5A8B-E8B5-4D43-9EEC-F8E225FF8846}" type="presParOf" srcId="{F4743DDC-7FA6-4B3F-AC43-E8441619348B}" destId="{DCCC8214-691C-4D0E-A91C-6C8CAA4D9010}" srcOrd="4" destOrd="0" presId="urn:microsoft.com/office/officeart/2009/layout/CircleArrowProcess"/>
    <dgm:cxn modelId="{3469E938-62C1-47DE-9D81-BEF9F5741729}" type="presParOf" srcId="{DCCC8214-691C-4D0E-A91C-6C8CAA4D9010}" destId="{2BF36DD2-7A6F-41FC-A874-6B3A492523EA}" srcOrd="0" destOrd="0" presId="urn:microsoft.com/office/officeart/2009/layout/CircleArrowProcess"/>
    <dgm:cxn modelId="{A8B45DA6-1D8A-4170-8B4E-088B392F4ED0}" type="presParOf" srcId="{F4743DDC-7FA6-4B3F-AC43-E8441619348B}" destId="{1459F5A5-4BD9-43EA-88A0-69F725DEACCB}" srcOrd="5" destOrd="0" presId="urn:microsoft.com/office/officeart/2009/layout/CircleArrowProcess"/>
    <dgm:cxn modelId="{DD05F593-7968-4C03-883B-69311D2D5A52}" type="presParOf" srcId="{F4743DDC-7FA6-4B3F-AC43-E8441619348B}" destId="{5F0222A5-26D1-41D7-A4A4-7EFAD14BC289}" srcOrd="6" destOrd="0" presId="urn:microsoft.com/office/officeart/2009/layout/CircleArrowProcess"/>
    <dgm:cxn modelId="{AFBCDE7C-0507-4959-8FCF-5A3E9C1B4443}" type="presParOf" srcId="{5F0222A5-26D1-41D7-A4A4-7EFAD14BC289}" destId="{CFF8F3CE-9406-4F78-83C2-7B5EFBD225C4}" srcOrd="0" destOrd="0" presId="urn:microsoft.com/office/officeart/2009/layout/CircleArrowProcess"/>
    <dgm:cxn modelId="{052EB652-EF2C-4B63-802F-72A5F2689861}" type="presParOf" srcId="{F4743DDC-7FA6-4B3F-AC43-E8441619348B}" destId="{D628DBE5-4751-40D9-978E-106694C5CD59}" srcOrd="7" destOrd="0" presId="urn:microsoft.com/office/officeart/2009/layout/CircleArrowProcess"/>
    <dgm:cxn modelId="{B3AD2328-7616-4C86-9743-2D179E11913C}" type="presParOf" srcId="{F4743DDC-7FA6-4B3F-AC43-E8441619348B}" destId="{F0454F8F-270A-456A-A2F5-5BAFD3E80815}" srcOrd="8" destOrd="0" presId="urn:microsoft.com/office/officeart/2009/layout/CircleArrowProcess"/>
    <dgm:cxn modelId="{882CFE9E-8CA7-48FC-ABA7-93FE17473333}" type="presParOf" srcId="{F0454F8F-270A-456A-A2F5-5BAFD3E80815}" destId="{5603CD1D-3A69-470D-9C3A-D0EFEF1B3531}" srcOrd="0" destOrd="0" presId="urn:microsoft.com/office/officeart/2009/layout/CircleArrowProcess"/>
    <dgm:cxn modelId="{1C820E5F-CA0F-4FD5-B724-79739AECA817}" type="presParOf" srcId="{F4743DDC-7FA6-4B3F-AC43-E8441619348B}" destId="{E9BC5F6E-C57C-4C5D-8D93-A0320D5FE793}" srcOrd="9"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4BB10BC-DDCD-40A3-8156-382C93F2F801}" type="doc">
      <dgm:prSet loTypeId="urn:microsoft.com/office/officeart/2009/layout/CircleArrowProcess" loCatId="process" qsTypeId="urn:microsoft.com/office/officeart/2005/8/quickstyle/simple5" qsCatId="simple" csTypeId="urn:microsoft.com/office/officeart/2005/8/colors/colorful5" csCatId="colorful" phldr="1"/>
      <dgm:spPr/>
      <dgm:t>
        <a:bodyPr/>
        <a:lstStyle/>
        <a:p>
          <a:pPr rtl="1"/>
          <a:endParaRPr lang="ar-SA"/>
        </a:p>
      </dgm:t>
    </dgm:pt>
    <dgm:pt modelId="{B4F524E6-CEF3-4722-B161-9A9E57A04E06}">
      <dgm:prSet phldrT="[نص]" custT="1"/>
      <dgm:spPr/>
      <dgm:t>
        <a:bodyPr/>
        <a:lstStyle/>
        <a:p>
          <a:pPr rtl="1"/>
          <a:r>
            <a:rPr lang="en-US" sz="1600" i="1" dirty="0" smtClean="0">
              <a:solidFill>
                <a:srgbClr val="7030A0"/>
              </a:solidFill>
              <a:latin typeface="Georgia"/>
            </a:rPr>
            <a:t>Kick-off Meetings</a:t>
          </a:r>
          <a:endParaRPr lang="ar-SA" sz="1600" dirty="0"/>
        </a:p>
      </dgm:t>
    </dgm:pt>
    <dgm:pt modelId="{07B38F00-63AC-4C5E-B57D-7C47E47E0D6D}" type="parTrans" cxnId="{E131D78F-8FBE-4D10-8086-763E8C25ADE8}">
      <dgm:prSet/>
      <dgm:spPr/>
      <dgm:t>
        <a:bodyPr/>
        <a:lstStyle/>
        <a:p>
          <a:pPr rtl="1"/>
          <a:endParaRPr lang="ar-SA" sz="2800"/>
        </a:p>
      </dgm:t>
    </dgm:pt>
    <dgm:pt modelId="{D127E576-40C2-4C0D-9D6A-ECCEF80F9354}" type="sibTrans" cxnId="{E131D78F-8FBE-4D10-8086-763E8C25ADE8}">
      <dgm:prSet/>
      <dgm:spPr/>
      <dgm:t>
        <a:bodyPr/>
        <a:lstStyle/>
        <a:p>
          <a:pPr rtl="1"/>
          <a:endParaRPr lang="ar-SA" sz="2800"/>
        </a:p>
      </dgm:t>
    </dgm:pt>
    <dgm:pt modelId="{2A87A71A-AC40-41A3-A41C-47B402F1E072}">
      <dgm:prSet phldrT="[نص]" custT="1"/>
      <dgm:spPr/>
      <dgm:t>
        <a:bodyPr/>
        <a:lstStyle/>
        <a:p>
          <a:pPr rtl="1"/>
          <a:r>
            <a:rPr lang="en-US" sz="1600" i="1" dirty="0" smtClean="0">
              <a:solidFill>
                <a:schemeClr val="accent5">
                  <a:lumMod val="75000"/>
                </a:schemeClr>
              </a:solidFill>
              <a:latin typeface="Georgia"/>
            </a:rPr>
            <a:t>System Understanding</a:t>
          </a:r>
          <a:endParaRPr lang="ar-SA" sz="1600" dirty="0"/>
        </a:p>
      </dgm:t>
    </dgm:pt>
    <dgm:pt modelId="{22E5FFC5-D673-4511-B764-F4705F4814E3}" type="parTrans" cxnId="{2C4AA61D-1521-4D45-9E2F-17A16681BA76}">
      <dgm:prSet/>
      <dgm:spPr/>
      <dgm:t>
        <a:bodyPr/>
        <a:lstStyle/>
        <a:p>
          <a:pPr rtl="1"/>
          <a:endParaRPr lang="ar-SA" sz="2800"/>
        </a:p>
      </dgm:t>
    </dgm:pt>
    <dgm:pt modelId="{B43EEC10-5C9A-47B4-BF58-7BF5E90CBDE9}" type="sibTrans" cxnId="{2C4AA61D-1521-4D45-9E2F-17A16681BA76}">
      <dgm:prSet/>
      <dgm:spPr/>
      <dgm:t>
        <a:bodyPr/>
        <a:lstStyle/>
        <a:p>
          <a:pPr rtl="1"/>
          <a:endParaRPr lang="ar-SA" sz="2800"/>
        </a:p>
      </dgm:t>
    </dgm:pt>
    <dgm:pt modelId="{ABC1F449-4830-4F0B-9832-158DDCA79AE1}">
      <dgm:prSet phldrT="[نص]" custT="1"/>
      <dgm:spPr/>
      <dgm:t>
        <a:bodyPr/>
        <a:lstStyle/>
        <a:p>
          <a:pPr rtl="1"/>
          <a:r>
            <a:rPr lang="en-US" sz="1600" i="1" dirty="0" smtClean="0">
              <a:solidFill>
                <a:srgbClr val="EEB000"/>
              </a:solidFill>
              <a:latin typeface="Georgia"/>
            </a:rPr>
            <a:t>Observation &amp; Data Collection</a:t>
          </a:r>
          <a:endParaRPr lang="ar-SA" sz="1600" dirty="0"/>
        </a:p>
      </dgm:t>
    </dgm:pt>
    <dgm:pt modelId="{721A9613-F225-4836-9545-0F0173C9BF9C}" type="parTrans" cxnId="{41205C87-885D-48D1-8148-196D43E8B9DE}">
      <dgm:prSet/>
      <dgm:spPr/>
      <dgm:t>
        <a:bodyPr/>
        <a:lstStyle/>
        <a:p>
          <a:pPr rtl="1"/>
          <a:endParaRPr lang="ar-SA" sz="2800"/>
        </a:p>
      </dgm:t>
    </dgm:pt>
    <dgm:pt modelId="{FDEC1193-2DB0-4C96-B477-D7D8F7EB7C37}" type="sibTrans" cxnId="{41205C87-885D-48D1-8148-196D43E8B9DE}">
      <dgm:prSet/>
      <dgm:spPr/>
      <dgm:t>
        <a:bodyPr/>
        <a:lstStyle/>
        <a:p>
          <a:pPr rtl="1"/>
          <a:endParaRPr lang="ar-SA" sz="2800"/>
        </a:p>
      </dgm:t>
    </dgm:pt>
    <dgm:pt modelId="{69CD06CD-2B3F-4279-95F8-17EA28636E25}">
      <dgm:prSet custT="1"/>
      <dgm:spPr/>
      <dgm:t>
        <a:bodyPr/>
        <a:lstStyle/>
        <a:p>
          <a:pPr rtl="1"/>
          <a:r>
            <a:rPr lang="en-US" sz="1600" i="1" dirty="0" smtClean="0">
              <a:solidFill>
                <a:schemeClr val="accent1">
                  <a:lumMod val="75000"/>
                </a:schemeClr>
              </a:solidFill>
              <a:latin typeface="Georgia"/>
            </a:rPr>
            <a:t>Data Analysis and tools application</a:t>
          </a:r>
          <a:endParaRPr lang="ar-SA" sz="1600" dirty="0"/>
        </a:p>
      </dgm:t>
    </dgm:pt>
    <dgm:pt modelId="{A95CD388-40E8-44AF-A925-97438E1D92DE}" type="parTrans" cxnId="{1F2CEDE7-56EC-4F59-8443-DD67C71AADD7}">
      <dgm:prSet/>
      <dgm:spPr/>
      <dgm:t>
        <a:bodyPr/>
        <a:lstStyle/>
        <a:p>
          <a:pPr rtl="1"/>
          <a:endParaRPr lang="ar-SA" sz="2800"/>
        </a:p>
      </dgm:t>
    </dgm:pt>
    <dgm:pt modelId="{B414CBEB-F171-4F96-BC39-696DD096E445}" type="sibTrans" cxnId="{1F2CEDE7-56EC-4F59-8443-DD67C71AADD7}">
      <dgm:prSet/>
      <dgm:spPr/>
      <dgm:t>
        <a:bodyPr/>
        <a:lstStyle/>
        <a:p>
          <a:pPr rtl="1"/>
          <a:endParaRPr lang="ar-SA" sz="2800"/>
        </a:p>
      </dgm:t>
    </dgm:pt>
    <dgm:pt modelId="{FFAA3B43-5D9D-409D-B721-0BB5EE6F5A13}">
      <dgm:prSet custT="1"/>
      <dgm:spPr/>
      <dgm:t>
        <a:bodyPr/>
        <a:lstStyle/>
        <a:p>
          <a:pPr rtl="1"/>
          <a:r>
            <a:rPr lang="en-US" sz="1600" i="1" dirty="0" smtClean="0">
              <a:solidFill>
                <a:schemeClr val="accent2">
                  <a:lumMod val="50000"/>
                </a:schemeClr>
              </a:solidFill>
              <a:latin typeface="Georgia"/>
            </a:rPr>
            <a:t>Solutions and findings stages</a:t>
          </a:r>
          <a:endParaRPr lang="ar-SA" sz="1600" dirty="0"/>
        </a:p>
      </dgm:t>
    </dgm:pt>
    <dgm:pt modelId="{0FCB68AC-05E5-4B89-AFBF-069AF3440B1A}" type="parTrans" cxnId="{94FEFA5B-F80C-4B47-8BF3-24348AEEDA67}">
      <dgm:prSet/>
      <dgm:spPr/>
      <dgm:t>
        <a:bodyPr/>
        <a:lstStyle/>
        <a:p>
          <a:pPr rtl="1"/>
          <a:endParaRPr lang="ar-SA" sz="2800"/>
        </a:p>
      </dgm:t>
    </dgm:pt>
    <dgm:pt modelId="{ABDA421E-78C7-4BA2-BF30-3432073382E1}" type="sibTrans" cxnId="{94FEFA5B-F80C-4B47-8BF3-24348AEEDA67}">
      <dgm:prSet/>
      <dgm:spPr/>
      <dgm:t>
        <a:bodyPr/>
        <a:lstStyle/>
        <a:p>
          <a:pPr rtl="1"/>
          <a:endParaRPr lang="ar-SA" sz="2800"/>
        </a:p>
      </dgm:t>
    </dgm:pt>
    <dgm:pt modelId="{F4743DDC-7FA6-4B3F-AC43-E8441619348B}" type="pres">
      <dgm:prSet presAssocID="{94BB10BC-DDCD-40A3-8156-382C93F2F801}" presName="Name0" presStyleCnt="0">
        <dgm:presLayoutVars>
          <dgm:chMax val="7"/>
          <dgm:chPref val="7"/>
          <dgm:dir/>
          <dgm:animLvl val="lvl"/>
        </dgm:presLayoutVars>
      </dgm:prSet>
      <dgm:spPr/>
      <dgm:t>
        <a:bodyPr/>
        <a:lstStyle/>
        <a:p>
          <a:pPr rtl="1"/>
          <a:endParaRPr lang="ar-SA"/>
        </a:p>
      </dgm:t>
    </dgm:pt>
    <dgm:pt modelId="{186FF192-0FBD-40AE-AA28-BD61EE95205A}" type="pres">
      <dgm:prSet presAssocID="{B4F524E6-CEF3-4722-B161-9A9E57A04E06}" presName="Accent1" presStyleCnt="0"/>
      <dgm:spPr/>
    </dgm:pt>
    <dgm:pt modelId="{ED13F148-B8A2-437C-BF52-3539CF9F211A}" type="pres">
      <dgm:prSet presAssocID="{B4F524E6-CEF3-4722-B161-9A9E57A04E06}" presName="Accent" presStyleLbl="node1" presStyleIdx="0" presStyleCnt="5"/>
      <dgm:spPr>
        <a:effectLst/>
      </dgm:spPr>
    </dgm:pt>
    <dgm:pt modelId="{991EE55A-4294-47B8-A833-2EF48E89AC7E}" type="pres">
      <dgm:prSet presAssocID="{B4F524E6-CEF3-4722-B161-9A9E57A04E06}" presName="Parent1" presStyleLbl="revTx" presStyleIdx="0" presStyleCnt="5">
        <dgm:presLayoutVars>
          <dgm:chMax val="1"/>
          <dgm:chPref val="1"/>
          <dgm:bulletEnabled val="1"/>
        </dgm:presLayoutVars>
      </dgm:prSet>
      <dgm:spPr/>
      <dgm:t>
        <a:bodyPr/>
        <a:lstStyle/>
        <a:p>
          <a:pPr rtl="1"/>
          <a:endParaRPr lang="ar-SA"/>
        </a:p>
      </dgm:t>
    </dgm:pt>
    <dgm:pt modelId="{34FDAED2-3323-4F16-A95A-4D37E41A5595}" type="pres">
      <dgm:prSet presAssocID="{2A87A71A-AC40-41A3-A41C-47B402F1E072}" presName="Accent2" presStyleCnt="0"/>
      <dgm:spPr/>
    </dgm:pt>
    <dgm:pt modelId="{271820E6-36F3-4090-BCB9-9435CCD795C4}" type="pres">
      <dgm:prSet presAssocID="{2A87A71A-AC40-41A3-A41C-47B402F1E072}" presName="Accent" presStyleLbl="node1" presStyleIdx="1" presStyleCnt="5"/>
      <dgm:spPr>
        <a:effectLst/>
      </dgm:spPr>
    </dgm:pt>
    <dgm:pt modelId="{D083FB96-5226-4C4B-AEDC-46473A8DEB62}" type="pres">
      <dgm:prSet presAssocID="{2A87A71A-AC40-41A3-A41C-47B402F1E072}" presName="Parent2" presStyleLbl="revTx" presStyleIdx="1" presStyleCnt="5">
        <dgm:presLayoutVars>
          <dgm:chMax val="1"/>
          <dgm:chPref val="1"/>
          <dgm:bulletEnabled val="1"/>
        </dgm:presLayoutVars>
      </dgm:prSet>
      <dgm:spPr/>
      <dgm:t>
        <a:bodyPr/>
        <a:lstStyle/>
        <a:p>
          <a:pPr rtl="1"/>
          <a:endParaRPr lang="ar-SA"/>
        </a:p>
      </dgm:t>
    </dgm:pt>
    <dgm:pt modelId="{DCCC8214-691C-4D0E-A91C-6C8CAA4D9010}" type="pres">
      <dgm:prSet presAssocID="{ABC1F449-4830-4F0B-9832-158DDCA79AE1}" presName="Accent3" presStyleCnt="0"/>
      <dgm:spPr/>
    </dgm:pt>
    <dgm:pt modelId="{2BF36DD2-7A6F-41FC-A874-6B3A492523EA}" type="pres">
      <dgm:prSet presAssocID="{ABC1F449-4830-4F0B-9832-158DDCA79AE1}" presName="Accent" presStyleLbl="node1" presStyleIdx="2" presStyleCnt="5"/>
      <dgm:spPr>
        <a:blipFill rotWithShape="0">
          <a:blip xmlns:r="http://schemas.openxmlformats.org/officeDocument/2006/relationships" r:embed="rId1"/>
          <a:stretch>
            <a:fillRect/>
          </a:stretch>
        </a:blipFill>
      </dgm:spPr>
      <dgm:t>
        <a:bodyPr/>
        <a:lstStyle/>
        <a:p>
          <a:pPr rtl="1"/>
          <a:endParaRPr lang="ar-SA"/>
        </a:p>
      </dgm:t>
    </dgm:pt>
    <dgm:pt modelId="{1459F5A5-4BD9-43EA-88A0-69F725DEACCB}" type="pres">
      <dgm:prSet presAssocID="{ABC1F449-4830-4F0B-9832-158DDCA79AE1}" presName="Parent3" presStyleLbl="revTx" presStyleIdx="2" presStyleCnt="5">
        <dgm:presLayoutVars>
          <dgm:chMax val="1"/>
          <dgm:chPref val="1"/>
          <dgm:bulletEnabled val="1"/>
        </dgm:presLayoutVars>
      </dgm:prSet>
      <dgm:spPr/>
      <dgm:t>
        <a:bodyPr/>
        <a:lstStyle/>
        <a:p>
          <a:pPr rtl="1"/>
          <a:endParaRPr lang="ar-SA"/>
        </a:p>
      </dgm:t>
    </dgm:pt>
    <dgm:pt modelId="{5F0222A5-26D1-41D7-A4A4-7EFAD14BC289}" type="pres">
      <dgm:prSet presAssocID="{69CD06CD-2B3F-4279-95F8-17EA28636E25}" presName="Accent4" presStyleCnt="0"/>
      <dgm:spPr/>
    </dgm:pt>
    <dgm:pt modelId="{CFF8F3CE-9406-4F78-83C2-7B5EFBD225C4}" type="pres">
      <dgm:prSet presAssocID="{69CD06CD-2B3F-4279-95F8-17EA28636E25}" presName="Accent" presStyleLbl="node1" presStyleIdx="3" presStyleCnt="5"/>
      <dgm:spPr>
        <a:effectLst>
          <a:glow rad="228600">
            <a:schemeClr val="accent1">
              <a:satMod val="175000"/>
              <a:alpha val="40000"/>
            </a:schemeClr>
          </a:glow>
        </a:effectLst>
      </dgm:spPr>
    </dgm:pt>
    <dgm:pt modelId="{D628DBE5-4751-40D9-978E-106694C5CD59}" type="pres">
      <dgm:prSet presAssocID="{69CD06CD-2B3F-4279-95F8-17EA28636E25}" presName="Parent4" presStyleLbl="revTx" presStyleIdx="3" presStyleCnt="5">
        <dgm:presLayoutVars>
          <dgm:chMax val="1"/>
          <dgm:chPref val="1"/>
          <dgm:bulletEnabled val="1"/>
        </dgm:presLayoutVars>
      </dgm:prSet>
      <dgm:spPr/>
      <dgm:t>
        <a:bodyPr/>
        <a:lstStyle/>
        <a:p>
          <a:pPr rtl="1"/>
          <a:endParaRPr lang="ar-SA"/>
        </a:p>
      </dgm:t>
    </dgm:pt>
    <dgm:pt modelId="{F0454F8F-270A-456A-A2F5-5BAFD3E80815}" type="pres">
      <dgm:prSet presAssocID="{FFAA3B43-5D9D-409D-B721-0BB5EE6F5A13}" presName="Accent5" presStyleCnt="0"/>
      <dgm:spPr/>
    </dgm:pt>
    <dgm:pt modelId="{5603CD1D-3A69-470D-9C3A-D0EFEF1B3531}" type="pres">
      <dgm:prSet presAssocID="{FFAA3B43-5D9D-409D-B721-0BB5EE6F5A13}" presName="Accent" presStyleLbl="node1" presStyleIdx="4" presStyleCnt="5"/>
      <dgm:spPr/>
    </dgm:pt>
    <dgm:pt modelId="{E9BC5F6E-C57C-4C5D-8D93-A0320D5FE793}" type="pres">
      <dgm:prSet presAssocID="{FFAA3B43-5D9D-409D-B721-0BB5EE6F5A13}" presName="Parent5" presStyleLbl="revTx" presStyleIdx="4" presStyleCnt="5">
        <dgm:presLayoutVars>
          <dgm:chMax val="1"/>
          <dgm:chPref val="1"/>
          <dgm:bulletEnabled val="1"/>
        </dgm:presLayoutVars>
      </dgm:prSet>
      <dgm:spPr/>
      <dgm:t>
        <a:bodyPr/>
        <a:lstStyle/>
        <a:p>
          <a:pPr rtl="1"/>
          <a:endParaRPr lang="ar-SA"/>
        </a:p>
      </dgm:t>
    </dgm:pt>
  </dgm:ptLst>
  <dgm:cxnLst>
    <dgm:cxn modelId="{E131D78F-8FBE-4D10-8086-763E8C25ADE8}" srcId="{94BB10BC-DDCD-40A3-8156-382C93F2F801}" destId="{B4F524E6-CEF3-4722-B161-9A9E57A04E06}" srcOrd="0" destOrd="0" parTransId="{07B38F00-63AC-4C5E-B57D-7C47E47E0D6D}" sibTransId="{D127E576-40C2-4C0D-9D6A-ECCEF80F9354}"/>
    <dgm:cxn modelId="{EEEBE8BB-4316-4CFE-88A4-E6DD07F5A53F}" type="presOf" srcId="{2A87A71A-AC40-41A3-A41C-47B402F1E072}" destId="{D083FB96-5226-4C4B-AEDC-46473A8DEB62}" srcOrd="0" destOrd="0" presId="urn:microsoft.com/office/officeart/2009/layout/CircleArrowProcess"/>
    <dgm:cxn modelId="{B2F25F37-6570-4827-9B71-B20A16C2A7AD}" type="presOf" srcId="{69CD06CD-2B3F-4279-95F8-17EA28636E25}" destId="{D628DBE5-4751-40D9-978E-106694C5CD59}" srcOrd="0" destOrd="0" presId="urn:microsoft.com/office/officeart/2009/layout/CircleArrowProcess"/>
    <dgm:cxn modelId="{F6C0E626-F782-47BF-B8FA-10EF25101499}" type="presOf" srcId="{94BB10BC-DDCD-40A3-8156-382C93F2F801}" destId="{F4743DDC-7FA6-4B3F-AC43-E8441619348B}" srcOrd="0" destOrd="0" presId="urn:microsoft.com/office/officeart/2009/layout/CircleArrowProcess"/>
    <dgm:cxn modelId="{0A3010C5-F9D8-4BCB-9396-D270F7D90928}" type="presOf" srcId="{B4F524E6-CEF3-4722-B161-9A9E57A04E06}" destId="{991EE55A-4294-47B8-A833-2EF48E89AC7E}" srcOrd="0" destOrd="0" presId="urn:microsoft.com/office/officeart/2009/layout/CircleArrowProcess"/>
    <dgm:cxn modelId="{94FEFA5B-F80C-4B47-8BF3-24348AEEDA67}" srcId="{94BB10BC-DDCD-40A3-8156-382C93F2F801}" destId="{FFAA3B43-5D9D-409D-B721-0BB5EE6F5A13}" srcOrd="4" destOrd="0" parTransId="{0FCB68AC-05E5-4B89-AFBF-069AF3440B1A}" sibTransId="{ABDA421E-78C7-4BA2-BF30-3432073382E1}"/>
    <dgm:cxn modelId="{2C4AA61D-1521-4D45-9E2F-17A16681BA76}" srcId="{94BB10BC-DDCD-40A3-8156-382C93F2F801}" destId="{2A87A71A-AC40-41A3-A41C-47B402F1E072}" srcOrd="1" destOrd="0" parTransId="{22E5FFC5-D673-4511-B764-F4705F4814E3}" sibTransId="{B43EEC10-5C9A-47B4-BF58-7BF5E90CBDE9}"/>
    <dgm:cxn modelId="{1F2CEDE7-56EC-4F59-8443-DD67C71AADD7}" srcId="{94BB10BC-DDCD-40A3-8156-382C93F2F801}" destId="{69CD06CD-2B3F-4279-95F8-17EA28636E25}" srcOrd="3" destOrd="0" parTransId="{A95CD388-40E8-44AF-A925-97438E1D92DE}" sibTransId="{B414CBEB-F171-4F96-BC39-696DD096E445}"/>
    <dgm:cxn modelId="{41205C87-885D-48D1-8148-196D43E8B9DE}" srcId="{94BB10BC-DDCD-40A3-8156-382C93F2F801}" destId="{ABC1F449-4830-4F0B-9832-158DDCA79AE1}" srcOrd="2" destOrd="0" parTransId="{721A9613-F225-4836-9545-0F0173C9BF9C}" sibTransId="{FDEC1193-2DB0-4C96-B477-D7D8F7EB7C37}"/>
    <dgm:cxn modelId="{1C4950D9-03F9-443A-A42C-0413A342E236}" type="presOf" srcId="{FFAA3B43-5D9D-409D-B721-0BB5EE6F5A13}" destId="{E9BC5F6E-C57C-4C5D-8D93-A0320D5FE793}" srcOrd="0" destOrd="0" presId="urn:microsoft.com/office/officeart/2009/layout/CircleArrowProcess"/>
    <dgm:cxn modelId="{75F20365-9F3A-44D1-8BF3-DBDF056F3148}" type="presOf" srcId="{ABC1F449-4830-4F0B-9832-158DDCA79AE1}" destId="{1459F5A5-4BD9-43EA-88A0-69F725DEACCB}" srcOrd="0" destOrd="0" presId="urn:microsoft.com/office/officeart/2009/layout/CircleArrowProcess"/>
    <dgm:cxn modelId="{8BD44293-1440-48C8-804A-AB40998677A7}" type="presParOf" srcId="{F4743DDC-7FA6-4B3F-AC43-E8441619348B}" destId="{186FF192-0FBD-40AE-AA28-BD61EE95205A}" srcOrd="0" destOrd="0" presId="urn:microsoft.com/office/officeart/2009/layout/CircleArrowProcess"/>
    <dgm:cxn modelId="{C49267E5-0801-4E62-B53F-4A0334839099}" type="presParOf" srcId="{186FF192-0FBD-40AE-AA28-BD61EE95205A}" destId="{ED13F148-B8A2-437C-BF52-3539CF9F211A}" srcOrd="0" destOrd="0" presId="urn:microsoft.com/office/officeart/2009/layout/CircleArrowProcess"/>
    <dgm:cxn modelId="{BAABEB0A-EE50-4E17-9B61-E19676CC8546}" type="presParOf" srcId="{F4743DDC-7FA6-4B3F-AC43-E8441619348B}" destId="{991EE55A-4294-47B8-A833-2EF48E89AC7E}" srcOrd="1" destOrd="0" presId="urn:microsoft.com/office/officeart/2009/layout/CircleArrowProcess"/>
    <dgm:cxn modelId="{0260F910-FF82-4EAF-997D-DEED1E0E922D}" type="presParOf" srcId="{F4743DDC-7FA6-4B3F-AC43-E8441619348B}" destId="{34FDAED2-3323-4F16-A95A-4D37E41A5595}" srcOrd="2" destOrd="0" presId="urn:microsoft.com/office/officeart/2009/layout/CircleArrowProcess"/>
    <dgm:cxn modelId="{506AACB3-6AF7-4C20-97AA-59E89789FD22}" type="presParOf" srcId="{34FDAED2-3323-4F16-A95A-4D37E41A5595}" destId="{271820E6-36F3-4090-BCB9-9435CCD795C4}" srcOrd="0" destOrd="0" presId="urn:microsoft.com/office/officeart/2009/layout/CircleArrowProcess"/>
    <dgm:cxn modelId="{E725A12C-3E86-478C-BA5A-B51EE886EABD}" type="presParOf" srcId="{F4743DDC-7FA6-4B3F-AC43-E8441619348B}" destId="{D083FB96-5226-4C4B-AEDC-46473A8DEB62}" srcOrd="3" destOrd="0" presId="urn:microsoft.com/office/officeart/2009/layout/CircleArrowProcess"/>
    <dgm:cxn modelId="{658C0446-1841-4DB0-B9B9-AFA1495D828A}" type="presParOf" srcId="{F4743DDC-7FA6-4B3F-AC43-E8441619348B}" destId="{DCCC8214-691C-4D0E-A91C-6C8CAA4D9010}" srcOrd="4" destOrd="0" presId="urn:microsoft.com/office/officeart/2009/layout/CircleArrowProcess"/>
    <dgm:cxn modelId="{7BC9812F-F7D2-4CAC-B6F9-817DCB8BFBB2}" type="presParOf" srcId="{DCCC8214-691C-4D0E-A91C-6C8CAA4D9010}" destId="{2BF36DD2-7A6F-41FC-A874-6B3A492523EA}" srcOrd="0" destOrd="0" presId="urn:microsoft.com/office/officeart/2009/layout/CircleArrowProcess"/>
    <dgm:cxn modelId="{847C9917-874B-4F77-9090-9C4BD48A7CD5}" type="presParOf" srcId="{F4743DDC-7FA6-4B3F-AC43-E8441619348B}" destId="{1459F5A5-4BD9-43EA-88A0-69F725DEACCB}" srcOrd="5" destOrd="0" presId="urn:microsoft.com/office/officeart/2009/layout/CircleArrowProcess"/>
    <dgm:cxn modelId="{AFE366E3-8499-45D4-9841-36DB7166FAA3}" type="presParOf" srcId="{F4743DDC-7FA6-4B3F-AC43-E8441619348B}" destId="{5F0222A5-26D1-41D7-A4A4-7EFAD14BC289}" srcOrd="6" destOrd="0" presId="urn:microsoft.com/office/officeart/2009/layout/CircleArrowProcess"/>
    <dgm:cxn modelId="{D447E5BA-63C9-4A97-896B-BDCB44691143}" type="presParOf" srcId="{5F0222A5-26D1-41D7-A4A4-7EFAD14BC289}" destId="{CFF8F3CE-9406-4F78-83C2-7B5EFBD225C4}" srcOrd="0" destOrd="0" presId="urn:microsoft.com/office/officeart/2009/layout/CircleArrowProcess"/>
    <dgm:cxn modelId="{EE532020-111A-4CCB-B568-415FDE9D2FD2}" type="presParOf" srcId="{F4743DDC-7FA6-4B3F-AC43-E8441619348B}" destId="{D628DBE5-4751-40D9-978E-106694C5CD59}" srcOrd="7" destOrd="0" presId="urn:microsoft.com/office/officeart/2009/layout/CircleArrowProcess"/>
    <dgm:cxn modelId="{1A00C67F-91A3-43E1-ACA6-E457DD1D6427}" type="presParOf" srcId="{F4743DDC-7FA6-4B3F-AC43-E8441619348B}" destId="{F0454F8F-270A-456A-A2F5-5BAFD3E80815}" srcOrd="8" destOrd="0" presId="urn:microsoft.com/office/officeart/2009/layout/CircleArrowProcess"/>
    <dgm:cxn modelId="{9949C68C-76D8-491C-8251-36ABDDD5231A}" type="presParOf" srcId="{F0454F8F-270A-456A-A2F5-5BAFD3E80815}" destId="{5603CD1D-3A69-470D-9C3A-D0EFEF1B3531}" srcOrd="0" destOrd="0" presId="urn:microsoft.com/office/officeart/2009/layout/CircleArrowProcess"/>
    <dgm:cxn modelId="{379BFFF7-D0FE-42A5-9309-132FC1CA368B}" type="presParOf" srcId="{F4743DDC-7FA6-4B3F-AC43-E8441619348B}" destId="{E9BC5F6E-C57C-4C5D-8D93-A0320D5FE793}" srcOrd="9"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66ED20-7BB2-4025-99D4-9E9EA5653AED}">
      <dsp:nvSpPr>
        <dsp:cNvPr id="0" name=""/>
        <dsp:cNvSpPr/>
      </dsp:nvSpPr>
      <dsp:spPr>
        <a:xfrm>
          <a:off x="0" y="137380"/>
          <a:ext cx="8640960" cy="5400599"/>
        </a:xfrm>
        <a:prstGeom prst="swooshArrow">
          <a:avLst>
            <a:gd name="adj1" fmla="val 25000"/>
            <a:gd name="adj2" fmla="val 25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sp>
    <dsp:sp modelId="{D30F4D0F-EC6F-4B45-8C75-B538B4B16348}">
      <dsp:nvSpPr>
        <dsp:cNvPr id="0" name=""/>
        <dsp:cNvSpPr/>
      </dsp:nvSpPr>
      <dsp:spPr>
        <a:xfrm>
          <a:off x="851134" y="4290226"/>
          <a:ext cx="198742" cy="198742"/>
        </a:xfrm>
        <a:prstGeom prst="ellipse">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E92A7E-C916-43C5-A8F1-6262AD7B5097}">
      <dsp:nvSpPr>
        <dsp:cNvPr id="0" name=""/>
        <dsp:cNvSpPr/>
      </dsp:nvSpPr>
      <dsp:spPr>
        <a:xfrm>
          <a:off x="789087" y="4389597"/>
          <a:ext cx="1454802" cy="12853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309" tIns="0" rIns="0" bIns="0" numCol="1" spcCol="1270" anchor="t" anchorCtr="0">
          <a:noAutofit/>
        </a:bodyPr>
        <a:lstStyle/>
        <a:p>
          <a:pPr lvl="0" algn="l" defTabSz="1244600" rtl="1">
            <a:lnSpc>
              <a:spcPct val="90000"/>
            </a:lnSpc>
            <a:spcBef>
              <a:spcPct val="0"/>
            </a:spcBef>
            <a:spcAft>
              <a:spcPct val="35000"/>
            </a:spcAft>
          </a:pPr>
          <a:r>
            <a:rPr lang="en-GB" sz="2800" kern="1200" dirty="0" smtClean="0"/>
            <a:t>Ameera Alsaad</a:t>
          </a:r>
          <a:endParaRPr lang="ar-SA" sz="2800" kern="1200" dirty="0"/>
        </a:p>
      </dsp:txBody>
      <dsp:txXfrm>
        <a:off x="789087" y="4389597"/>
        <a:ext cx="1454802" cy="1285342"/>
      </dsp:txXfrm>
    </dsp:sp>
    <dsp:sp modelId="{07283C28-A864-44B2-AA76-F1050EC241DD}">
      <dsp:nvSpPr>
        <dsp:cNvPr id="0" name=""/>
        <dsp:cNvSpPr/>
      </dsp:nvSpPr>
      <dsp:spPr>
        <a:xfrm>
          <a:off x="1926934" y="3256551"/>
          <a:ext cx="311074" cy="311074"/>
        </a:xfrm>
        <a:prstGeom prst="ellipse">
          <a:avLst/>
        </a:prstGeom>
        <a:solidFill>
          <a:schemeClr val="accent2">
            <a:shade val="50000"/>
            <a:hueOff val="-16594"/>
            <a:satOff val="-3364"/>
            <a:lumOff val="18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214F5E-0261-4C2A-B2F6-4ECC88869D8A}">
      <dsp:nvSpPr>
        <dsp:cNvPr id="0" name=""/>
        <dsp:cNvSpPr/>
      </dsp:nvSpPr>
      <dsp:spPr>
        <a:xfrm>
          <a:off x="2082471" y="3412088"/>
          <a:ext cx="1434399" cy="2262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832" tIns="0" rIns="0" bIns="0" numCol="1" spcCol="1270" anchor="t" anchorCtr="0">
          <a:noAutofit/>
        </a:bodyPr>
        <a:lstStyle/>
        <a:p>
          <a:pPr lvl="0" algn="l" defTabSz="1244600" rtl="1">
            <a:lnSpc>
              <a:spcPct val="90000"/>
            </a:lnSpc>
            <a:spcBef>
              <a:spcPct val="0"/>
            </a:spcBef>
            <a:spcAft>
              <a:spcPct val="35000"/>
            </a:spcAft>
          </a:pPr>
          <a:r>
            <a:rPr lang="en-GB" sz="2800" kern="1200" dirty="0" smtClean="0"/>
            <a:t>Ashwaq Mousa</a:t>
          </a:r>
          <a:endParaRPr lang="ar-SA" sz="2800" kern="1200" dirty="0"/>
        </a:p>
      </dsp:txBody>
      <dsp:txXfrm>
        <a:off x="2082471" y="3412088"/>
        <a:ext cx="1434399" cy="2262851"/>
      </dsp:txXfrm>
    </dsp:sp>
    <dsp:sp modelId="{C0FD1851-B7D5-4DC8-88C0-9FCC1DBA600E}">
      <dsp:nvSpPr>
        <dsp:cNvPr id="0" name=""/>
        <dsp:cNvSpPr/>
      </dsp:nvSpPr>
      <dsp:spPr>
        <a:xfrm>
          <a:off x="3309487" y="2432419"/>
          <a:ext cx="414766" cy="414766"/>
        </a:xfrm>
        <a:prstGeom prst="ellipse">
          <a:avLst/>
        </a:prstGeom>
        <a:solidFill>
          <a:schemeClr val="accent2">
            <a:shade val="50000"/>
            <a:hueOff val="-33187"/>
            <a:satOff val="-6727"/>
            <a:lumOff val="3700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D398C6-F430-44A9-9C8E-FBB703F1A618}">
      <dsp:nvSpPr>
        <dsp:cNvPr id="0" name=""/>
        <dsp:cNvSpPr/>
      </dsp:nvSpPr>
      <dsp:spPr>
        <a:xfrm>
          <a:off x="3458034" y="2639802"/>
          <a:ext cx="1785378" cy="30351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9776" tIns="0" rIns="0" bIns="0" numCol="1" spcCol="1270" anchor="t" anchorCtr="0">
          <a:noAutofit/>
        </a:bodyPr>
        <a:lstStyle/>
        <a:p>
          <a:pPr lvl="0" algn="l" defTabSz="1244600" rtl="1">
            <a:lnSpc>
              <a:spcPct val="90000"/>
            </a:lnSpc>
            <a:spcBef>
              <a:spcPct val="0"/>
            </a:spcBef>
            <a:spcAft>
              <a:spcPct val="35000"/>
            </a:spcAft>
          </a:pPr>
          <a:r>
            <a:rPr lang="en-GB" sz="2800" kern="1200" dirty="0" smtClean="0"/>
            <a:t>Duaa Ordoneya</a:t>
          </a:r>
          <a:endParaRPr lang="ar-SA" sz="2800" kern="1200" dirty="0"/>
        </a:p>
      </dsp:txBody>
      <dsp:txXfrm>
        <a:off x="3458034" y="2639802"/>
        <a:ext cx="1785378" cy="3035137"/>
      </dsp:txXfrm>
    </dsp:sp>
    <dsp:sp modelId="{4C60953C-3AF8-41FB-A10C-C4D9E8F06C18}">
      <dsp:nvSpPr>
        <dsp:cNvPr id="0" name=""/>
        <dsp:cNvSpPr/>
      </dsp:nvSpPr>
      <dsp:spPr>
        <a:xfrm>
          <a:off x="4916706" y="1788668"/>
          <a:ext cx="535739" cy="535739"/>
        </a:xfrm>
        <a:prstGeom prst="ellipse">
          <a:avLst/>
        </a:prstGeom>
        <a:solidFill>
          <a:schemeClr val="accent2">
            <a:shade val="50000"/>
            <a:hueOff val="-33187"/>
            <a:satOff val="-6727"/>
            <a:lumOff val="3700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57CAD9-39D3-4578-B301-F6CA6AF52C7C}">
      <dsp:nvSpPr>
        <dsp:cNvPr id="0" name=""/>
        <dsp:cNvSpPr/>
      </dsp:nvSpPr>
      <dsp:spPr>
        <a:xfrm>
          <a:off x="5184576" y="2056538"/>
          <a:ext cx="1728192" cy="3618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3877" tIns="0" rIns="0" bIns="0" numCol="1" spcCol="1270" anchor="t" anchorCtr="0">
          <a:noAutofit/>
        </a:bodyPr>
        <a:lstStyle/>
        <a:p>
          <a:pPr lvl="0" algn="l" defTabSz="1244600" rtl="1">
            <a:lnSpc>
              <a:spcPct val="90000"/>
            </a:lnSpc>
            <a:spcBef>
              <a:spcPct val="0"/>
            </a:spcBef>
            <a:spcAft>
              <a:spcPct val="35000"/>
            </a:spcAft>
          </a:pPr>
          <a:r>
            <a:rPr lang="en-GB" sz="2800" kern="1200" dirty="0" smtClean="0"/>
            <a:t>Lamees Saleh</a:t>
          </a:r>
          <a:endParaRPr lang="ar-SA" sz="2800" kern="1200" dirty="0"/>
        </a:p>
      </dsp:txBody>
      <dsp:txXfrm>
        <a:off x="5184576" y="2056538"/>
        <a:ext cx="1728192" cy="3618402"/>
      </dsp:txXfrm>
    </dsp:sp>
    <dsp:sp modelId="{B58061EC-1A95-4D29-83DF-71073315B2D1}">
      <dsp:nvSpPr>
        <dsp:cNvPr id="0" name=""/>
        <dsp:cNvSpPr/>
      </dsp:nvSpPr>
      <dsp:spPr>
        <a:xfrm>
          <a:off x="6571450" y="1358780"/>
          <a:ext cx="682635" cy="682635"/>
        </a:xfrm>
        <a:prstGeom prst="ellipse">
          <a:avLst/>
        </a:prstGeom>
        <a:solidFill>
          <a:schemeClr val="accent2">
            <a:shade val="50000"/>
            <a:hueOff val="-16594"/>
            <a:satOff val="-3364"/>
            <a:lumOff val="18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2AED49C-CD3F-47DB-B675-F4D9478E360B}">
      <dsp:nvSpPr>
        <dsp:cNvPr id="0" name=""/>
        <dsp:cNvSpPr/>
      </dsp:nvSpPr>
      <dsp:spPr>
        <a:xfrm>
          <a:off x="6912768" y="1700098"/>
          <a:ext cx="1728192" cy="39748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715" tIns="0" rIns="0" bIns="0" numCol="1" spcCol="1270" anchor="t" anchorCtr="0">
          <a:noAutofit/>
        </a:bodyPr>
        <a:lstStyle/>
        <a:p>
          <a:pPr lvl="0" algn="l" defTabSz="1244600" rtl="1">
            <a:lnSpc>
              <a:spcPct val="90000"/>
            </a:lnSpc>
            <a:spcBef>
              <a:spcPct val="0"/>
            </a:spcBef>
            <a:spcAft>
              <a:spcPct val="35000"/>
            </a:spcAft>
          </a:pPr>
          <a:r>
            <a:rPr lang="en-GB" sz="2800" kern="1200" dirty="0" smtClean="0"/>
            <a:t>Roula Qassab</a:t>
          </a:r>
          <a:endParaRPr lang="ar-SA" sz="2800" kern="1200" dirty="0"/>
        </a:p>
      </dsp:txBody>
      <dsp:txXfrm>
        <a:off x="6912768" y="1700098"/>
        <a:ext cx="1728192" cy="397484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B17C6E-6A2C-4DC4-8679-0938287D8F8F}">
      <dsp:nvSpPr>
        <dsp:cNvPr id="0" name=""/>
        <dsp:cNvSpPr/>
      </dsp:nvSpPr>
      <dsp:spPr>
        <a:xfrm>
          <a:off x="-5671184" y="-872376"/>
          <a:ext cx="6785312" cy="6785312"/>
        </a:xfrm>
        <a:prstGeom prst="blockArc">
          <a:avLst>
            <a:gd name="adj1" fmla="val 18900000"/>
            <a:gd name="adj2" fmla="val 2700000"/>
            <a:gd name="adj3" fmla="val 318"/>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30EF1E-5740-422E-9C30-F65EE6F8A6BE}">
      <dsp:nvSpPr>
        <dsp:cNvPr id="0" name=""/>
        <dsp:cNvSpPr/>
      </dsp:nvSpPr>
      <dsp:spPr>
        <a:xfrm>
          <a:off x="835382" y="720080"/>
          <a:ext cx="8179544" cy="1439987"/>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2990" tIns="60960" rIns="60960" bIns="60960" numCol="1" spcCol="1270" anchor="ctr" anchorCtr="0">
          <a:noAutofit/>
        </a:bodyPr>
        <a:lstStyle/>
        <a:p>
          <a:pPr lvl="0" algn="l" defTabSz="1066800" rtl="0">
            <a:lnSpc>
              <a:spcPct val="90000"/>
            </a:lnSpc>
            <a:spcBef>
              <a:spcPct val="0"/>
            </a:spcBef>
            <a:spcAft>
              <a:spcPct val="35000"/>
            </a:spcAft>
          </a:pPr>
          <a:r>
            <a:rPr lang="en-US" sz="2400" kern="1200" dirty="0" smtClean="0">
              <a:solidFill>
                <a:schemeClr val="tx1"/>
              </a:solidFill>
            </a:rPr>
            <a:t>The tourism sector plays an important role in reflecting the cultural and entertainment sides in Palestine. It also contributes prominently in improving the economic and social sides.</a:t>
          </a:r>
          <a:endParaRPr lang="ar-SA" sz="2400" kern="1200" dirty="0">
            <a:solidFill>
              <a:schemeClr val="tx1"/>
            </a:solidFill>
          </a:endParaRPr>
        </a:p>
      </dsp:txBody>
      <dsp:txXfrm>
        <a:off x="835382" y="720080"/>
        <a:ext cx="8179544" cy="1439987"/>
      </dsp:txXfrm>
    </dsp:sp>
    <dsp:sp modelId="{1477FC7B-E4C3-42FD-8F07-27F6097704D2}">
      <dsp:nvSpPr>
        <dsp:cNvPr id="0" name=""/>
        <dsp:cNvSpPr/>
      </dsp:nvSpPr>
      <dsp:spPr>
        <a:xfrm>
          <a:off x="10581" y="540096"/>
          <a:ext cx="1799983" cy="1799983"/>
        </a:xfrm>
        <a:prstGeom prst="ellipse">
          <a:avLst/>
        </a:prstGeom>
        <a:blipFill rotWithShape="0">
          <a:blip xmlns:r="http://schemas.openxmlformats.org/officeDocument/2006/relationships" r:embed="rId1"/>
          <a:stretch>
            <a:fillRect/>
          </a:stretch>
        </a:blip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38EAB3F-F7C8-43DE-8765-4A7966176464}">
      <dsp:nvSpPr>
        <dsp:cNvPr id="0" name=""/>
        <dsp:cNvSpPr/>
      </dsp:nvSpPr>
      <dsp:spPr>
        <a:xfrm>
          <a:off x="910573" y="2880478"/>
          <a:ext cx="8115513" cy="1439987"/>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2990" tIns="60960" rIns="60960" bIns="60960" numCol="1" spcCol="1270" anchor="ctr" anchorCtr="0">
          <a:noAutofit/>
        </a:bodyPr>
        <a:lstStyle/>
        <a:p>
          <a:pPr lvl="0" algn="l" defTabSz="1066800" rtl="0">
            <a:lnSpc>
              <a:spcPct val="90000"/>
            </a:lnSpc>
            <a:spcBef>
              <a:spcPct val="0"/>
            </a:spcBef>
            <a:spcAft>
              <a:spcPct val="35000"/>
            </a:spcAft>
          </a:pPr>
          <a:r>
            <a:rPr lang="en-US" sz="2400" kern="1200" dirty="0" smtClean="0">
              <a:solidFill>
                <a:schemeClr val="tx1"/>
              </a:solidFill>
              <a:cs typeface="+mj-cs"/>
            </a:rPr>
            <a:t>we seek to improve a well-known tourism site and a natural reserve that includes a variety of animals in the west bank which is Qalqilia zoo.</a:t>
          </a:r>
          <a:endParaRPr lang="ar-SA" sz="2400" kern="1200" dirty="0">
            <a:solidFill>
              <a:schemeClr val="tx1"/>
            </a:solidFill>
            <a:cs typeface="+mj-cs"/>
          </a:endParaRPr>
        </a:p>
      </dsp:txBody>
      <dsp:txXfrm>
        <a:off x="910573" y="2880478"/>
        <a:ext cx="8115513" cy="1439987"/>
      </dsp:txXfrm>
    </dsp:sp>
    <dsp:sp modelId="{F6232058-7825-4631-B39B-1FC4B787FE37}">
      <dsp:nvSpPr>
        <dsp:cNvPr id="0" name=""/>
        <dsp:cNvSpPr/>
      </dsp:nvSpPr>
      <dsp:spPr>
        <a:xfrm>
          <a:off x="10581" y="2700480"/>
          <a:ext cx="1799983" cy="1799983"/>
        </a:xfrm>
        <a:prstGeom prst="ellipse">
          <a:avLst/>
        </a:prstGeom>
        <a:blipFill rotWithShape="0">
          <a:blip xmlns:r="http://schemas.openxmlformats.org/officeDocument/2006/relationships" r:embed="rId2"/>
          <a:stretch>
            <a:fillRect/>
          </a:stretch>
        </a:blip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D4EF4C-4A3E-4ECC-B5C4-A1D3F3FB2AD2}">
      <dsp:nvSpPr>
        <dsp:cNvPr id="0" name=""/>
        <dsp:cNvSpPr/>
      </dsp:nvSpPr>
      <dsp:spPr>
        <a:xfrm rot="5400000">
          <a:off x="-222646" y="223826"/>
          <a:ext cx="1484312" cy="1039018"/>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rtl="0">
            <a:lnSpc>
              <a:spcPct val="90000"/>
            </a:lnSpc>
            <a:spcBef>
              <a:spcPct val="0"/>
            </a:spcBef>
            <a:spcAft>
              <a:spcPct val="35000"/>
            </a:spcAft>
          </a:pPr>
          <a:r>
            <a:rPr lang="en-US" sz="2900" kern="1200" dirty="0" smtClean="0">
              <a:solidFill>
                <a:schemeClr val="tx1"/>
              </a:solidFill>
            </a:rPr>
            <a:t>1</a:t>
          </a:r>
          <a:endParaRPr lang="ar-SA" sz="2900" kern="1200" dirty="0">
            <a:solidFill>
              <a:schemeClr val="tx1"/>
            </a:solidFill>
          </a:endParaRPr>
        </a:p>
      </dsp:txBody>
      <dsp:txXfrm rot="-5400000">
        <a:off x="1" y="520688"/>
        <a:ext cx="1039018" cy="445294"/>
      </dsp:txXfrm>
    </dsp:sp>
    <dsp:sp modelId="{C1E7CF95-9976-4B9C-B787-34978BCAA184}">
      <dsp:nvSpPr>
        <dsp:cNvPr id="0" name=""/>
        <dsp:cNvSpPr/>
      </dsp:nvSpPr>
      <dsp:spPr>
        <a:xfrm rot="5400000">
          <a:off x="4249575" y="-3209377"/>
          <a:ext cx="964803" cy="7385917"/>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rtl="0">
            <a:lnSpc>
              <a:spcPct val="90000"/>
            </a:lnSpc>
            <a:spcBef>
              <a:spcPct val="0"/>
            </a:spcBef>
            <a:spcAft>
              <a:spcPct val="15000"/>
            </a:spcAft>
            <a:buChar char="••"/>
          </a:pPr>
          <a:r>
            <a:rPr lang="en-US" sz="2400" kern="1200" dirty="0" smtClean="0">
              <a:solidFill>
                <a:schemeClr val="tx1"/>
              </a:solidFill>
            </a:rPr>
            <a:t>Delays in necessary processes within the Zoo.</a:t>
          </a:r>
          <a:endParaRPr lang="ar-SA" sz="2400" kern="1200" dirty="0">
            <a:solidFill>
              <a:schemeClr val="tx1"/>
            </a:solidFill>
          </a:endParaRPr>
        </a:p>
      </dsp:txBody>
      <dsp:txXfrm rot="-5400000">
        <a:off x="1039018" y="48278"/>
        <a:ext cx="7338819" cy="870607"/>
      </dsp:txXfrm>
    </dsp:sp>
    <dsp:sp modelId="{FB760C9F-B130-46F6-B528-58519D074EC9}">
      <dsp:nvSpPr>
        <dsp:cNvPr id="0" name=""/>
        <dsp:cNvSpPr/>
      </dsp:nvSpPr>
      <dsp:spPr>
        <a:xfrm rot="5400000">
          <a:off x="-222646" y="1512490"/>
          <a:ext cx="1484312" cy="1039018"/>
        </a:xfrm>
        <a:prstGeom prst="chevron">
          <a:avLst/>
        </a:prstGeom>
        <a:solidFill>
          <a:schemeClr val="accent2">
            <a:hueOff val="2340759"/>
            <a:satOff val="-2919"/>
            <a:lumOff val="686"/>
            <a:alphaOff val="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rtl="0">
            <a:lnSpc>
              <a:spcPct val="90000"/>
            </a:lnSpc>
            <a:spcBef>
              <a:spcPct val="0"/>
            </a:spcBef>
            <a:spcAft>
              <a:spcPct val="35000"/>
            </a:spcAft>
          </a:pPr>
          <a:r>
            <a:rPr lang="en-US" sz="2900" kern="1200" dirty="0" smtClean="0">
              <a:solidFill>
                <a:schemeClr val="tx1"/>
              </a:solidFill>
            </a:rPr>
            <a:t>2</a:t>
          </a:r>
          <a:endParaRPr lang="ar-SA" sz="2900" kern="1200" dirty="0">
            <a:solidFill>
              <a:schemeClr val="tx1"/>
            </a:solidFill>
          </a:endParaRPr>
        </a:p>
      </dsp:txBody>
      <dsp:txXfrm rot="-5400000">
        <a:off x="1" y="1809352"/>
        <a:ext cx="1039018" cy="445294"/>
      </dsp:txXfrm>
    </dsp:sp>
    <dsp:sp modelId="{60C3EEF0-4112-4827-823E-9B8BD01F2D4B}">
      <dsp:nvSpPr>
        <dsp:cNvPr id="0" name=""/>
        <dsp:cNvSpPr/>
      </dsp:nvSpPr>
      <dsp:spPr>
        <a:xfrm rot="5400000">
          <a:off x="4249575" y="-1920713"/>
          <a:ext cx="964803" cy="7385917"/>
        </a:xfrm>
        <a:prstGeom prst="round2SameRect">
          <a:avLst/>
        </a:prstGeom>
        <a:solidFill>
          <a:schemeClr val="lt1">
            <a:alpha val="90000"/>
            <a:hueOff val="0"/>
            <a:satOff val="0"/>
            <a:lumOff val="0"/>
            <a:alphaOff val="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rtl="0">
            <a:lnSpc>
              <a:spcPct val="90000"/>
            </a:lnSpc>
            <a:spcBef>
              <a:spcPct val="0"/>
            </a:spcBef>
            <a:spcAft>
              <a:spcPct val="15000"/>
            </a:spcAft>
            <a:buChar char="••"/>
          </a:pPr>
          <a:r>
            <a:rPr lang="en-US" sz="2400" kern="1200" dirty="0" smtClean="0">
              <a:solidFill>
                <a:schemeClr val="tx1"/>
              </a:solidFill>
            </a:rPr>
            <a:t>No clear procedures or step by step instructions related to </a:t>
          </a:r>
          <a:r>
            <a:rPr lang="en-US" sz="2400" b="0" i="0" kern="1200" dirty="0" smtClean="0"/>
            <a:t>ranching</a:t>
          </a:r>
          <a:r>
            <a:rPr lang="en-US" sz="2400" kern="1200" dirty="0" smtClean="0">
              <a:solidFill>
                <a:schemeClr val="tx1"/>
              </a:solidFill>
            </a:rPr>
            <a:t> animals and maintaining the Zoo fixtures. </a:t>
          </a:r>
          <a:endParaRPr lang="ar-SA" sz="2400" kern="1200" dirty="0">
            <a:solidFill>
              <a:schemeClr val="tx1"/>
            </a:solidFill>
          </a:endParaRPr>
        </a:p>
      </dsp:txBody>
      <dsp:txXfrm rot="-5400000">
        <a:off x="1039018" y="1336942"/>
        <a:ext cx="7338819" cy="870607"/>
      </dsp:txXfrm>
    </dsp:sp>
    <dsp:sp modelId="{41978656-194E-4D5C-AE2F-BCEB173FA733}">
      <dsp:nvSpPr>
        <dsp:cNvPr id="0" name=""/>
        <dsp:cNvSpPr/>
      </dsp:nvSpPr>
      <dsp:spPr>
        <a:xfrm rot="5400000">
          <a:off x="-222646" y="2801154"/>
          <a:ext cx="1484312" cy="1039018"/>
        </a:xfrm>
        <a:prstGeom prst="chevron">
          <a:avLst/>
        </a:prstGeom>
        <a:solidFill>
          <a:schemeClr val="accent2">
            <a:hueOff val="4681519"/>
            <a:satOff val="-5839"/>
            <a:lumOff val="1373"/>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rtl="0">
            <a:lnSpc>
              <a:spcPct val="90000"/>
            </a:lnSpc>
            <a:spcBef>
              <a:spcPct val="0"/>
            </a:spcBef>
            <a:spcAft>
              <a:spcPct val="35000"/>
            </a:spcAft>
          </a:pPr>
          <a:r>
            <a:rPr lang="en-US" sz="2900" kern="1200" dirty="0" smtClean="0">
              <a:solidFill>
                <a:schemeClr val="tx1"/>
              </a:solidFill>
            </a:rPr>
            <a:t>3</a:t>
          </a:r>
          <a:endParaRPr lang="ar-SA" sz="2900" kern="1200" dirty="0">
            <a:solidFill>
              <a:schemeClr val="tx1"/>
            </a:solidFill>
          </a:endParaRPr>
        </a:p>
      </dsp:txBody>
      <dsp:txXfrm rot="-5400000">
        <a:off x="1" y="3098016"/>
        <a:ext cx="1039018" cy="445294"/>
      </dsp:txXfrm>
    </dsp:sp>
    <dsp:sp modelId="{B036548D-4602-4398-A852-345B33880CE1}">
      <dsp:nvSpPr>
        <dsp:cNvPr id="0" name=""/>
        <dsp:cNvSpPr/>
      </dsp:nvSpPr>
      <dsp:spPr>
        <a:xfrm rot="5400000">
          <a:off x="4249575" y="-632049"/>
          <a:ext cx="964803" cy="7385917"/>
        </a:xfrm>
        <a:prstGeom prst="round2Same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rtl="0">
            <a:lnSpc>
              <a:spcPct val="90000"/>
            </a:lnSpc>
            <a:spcBef>
              <a:spcPct val="0"/>
            </a:spcBef>
            <a:spcAft>
              <a:spcPct val="15000"/>
            </a:spcAft>
            <a:buChar char="••"/>
          </a:pPr>
          <a:r>
            <a:rPr lang="en-US" sz="2400" kern="1200" dirty="0" smtClean="0">
              <a:solidFill>
                <a:schemeClr val="tx1"/>
              </a:solidFill>
            </a:rPr>
            <a:t>Low level of quality in plans and arrangements of the Zoo layout</a:t>
          </a:r>
          <a:r>
            <a:rPr lang="en-US" sz="2900" kern="1200" dirty="0" smtClean="0"/>
            <a:t>.</a:t>
          </a:r>
          <a:endParaRPr lang="ar-SA" sz="2900" kern="1200" dirty="0"/>
        </a:p>
      </dsp:txBody>
      <dsp:txXfrm rot="-5400000">
        <a:off x="1039018" y="2625606"/>
        <a:ext cx="7338819" cy="87060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760C9F-B130-46F6-B528-58519D074EC9}">
      <dsp:nvSpPr>
        <dsp:cNvPr id="0" name=""/>
        <dsp:cNvSpPr/>
      </dsp:nvSpPr>
      <dsp:spPr>
        <a:xfrm rot="5400000">
          <a:off x="-237731" y="240391"/>
          <a:ext cx="1584877" cy="1109413"/>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rtl="0">
            <a:lnSpc>
              <a:spcPct val="90000"/>
            </a:lnSpc>
            <a:spcBef>
              <a:spcPct val="0"/>
            </a:spcBef>
            <a:spcAft>
              <a:spcPct val="35000"/>
            </a:spcAft>
          </a:pPr>
          <a:r>
            <a:rPr lang="en-US" sz="3100" kern="1200" dirty="0" smtClean="0">
              <a:solidFill>
                <a:schemeClr val="tx1"/>
              </a:solidFill>
            </a:rPr>
            <a:t>4</a:t>
          </a:r>
          <a:endParaRPr lang="ar-SA" sz="3100" kern="1200" dirty="0">
            <a:solidFill>
              <a:schemeClr val="tx1"/>
            </a:solidFill>
          </a:endParaRPr>
        </a:p>
      </dsp:txBody>
      <dsp:txXfrm rot="-5400000">
        <a:off x="2" y="557366"/>
        <a:ext cx="1109413" cy="475464"/>
      </dsp:txXfrm>
    </dsp:sp>
    <dsp:sp modelId="{60C3EEF0-4112-4827-823E-9B8BD01F2D4B}">
      <dsp:nvSpPr>
        <dsp:cNvPr id="0" name=""/>
        <dsp:cNvSpPr/>
      </dsp:nvSpPr>
      <dsp:spPr>
        <a:xfrm rot="5400000">
          <a:off x="4252089" y="-3140015"/>
          <a:ext cx="1030170" cy="7315522"/>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rtl="0">
            <a:lnSpc>
              <a:spcPct val="90000"/>
            </a:lnSpc>
            <a:spcBef>
              <a:spcPct val="0"/>
            </a:spcBef>
            <a:spcAft>
              <a:spcPct val="15000"/>
            </a:spcAft>
            <a:buChar char="••"/>
          </a:pPr>
          <a:r>
            <a:rPr lang="en-US" sz="2400" kern="1200" dirty="0" smtClean="0">
              <a:solidFill>
                <a:schemeClr val="tx1"/>
              </a:solidFill>
            </a:rPr>
            <a:t>The atmosphere sometimes affects the animals negatively . Some animals couldn't live at high or low temperatures as they used to.</a:t>
          </a:r>
          <a:endParaRPr lang="ar-SA" sz="2400" kern="1200" dirty="0">
            <a:solidFill>
              <a:schemeClr val="tx1"/>
            </a:solidFill>
          </a:endParaRPr>
        </a:p>
      </dsp:txBody>
      <dsp:txXfrm rot="-5400000">
        <a:off x="1109414" y="52949"/>
        <a:ext cx="7265233" cy="929592"/>
      </dsp:txXfrm>
    </dsp:sp>
    <dsp:sp modelId="{41978656-194E-4D5C-AE2F-BCEB173FA733}">
      <dsp:nvSpPr>
        <dsp:cNvPr id="0" name=""/>
        <dsp:cNvSpPr/>
      </dsp:nvSpPr>
      <dsp:spPr>
        <a:xfrm rot="5400000">
          <a:off x="-237731" y="1530514"/>
          <a:ext cx="1584877" cy="1109413"/>
        </a:xfrm>
        <a:prstGeom prst="chevron">
          <a:avLst/>
        </a:prstGeom>
        <a:solidFill>
          <a:schemeClr val="accent2">
            <a:hueOff val="4681519"/>
            <a:satOff val="-5839"/>
            <a:lumOff val="1373"/>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rtl="0">
            <a:lnSpc>
              <a:spcPct val="90000"/>
            </a:lnSpc>
            <a:spcBef>
              <a:spcPct val="0"/>
            </a:spcBef>
            <a:spcAft>
              <a:spcPct val="35000"/>
            </a:spcAft>
          </a:pPr>
          <a:r>
            <a:rPr lang="en-US" sz="3100" kern="1200" dirty="0" smtClean="0">
              <a:solidFill>
                <a:schemeClr val="tx1"/>
              </a:solidFill>
            </a:rPr>
            <a:t>5</a:t>
          </a:r>
          <a:endParaRPr lang="ar-SA" sz="3100" kern="1200" dirty="0">
            <a:solidFill>
              <a:schemeClr val="tx1"/>
            </a:solidFill>
          </a:endParaRPr>
        </a:p>
      </dsp:txBody>
      <dsp:txXfrm rot="-5400000">
        <a:off x="2" y="1847489"/>
        <a:ext cx="1109413" cy="475464"/>
      </dsp:txXfrm>
    </dsp:sp>
    <dsp:sp modelId="{B036548D-4602-4398-A852-345B33880CE1}">
      <dsp:nvSpPr>
        <dsp:cNvPr id="0" name=""/>
        <dsp:cNvSpPr/>
      </dsp:nvSpPr>
      <dsp:spPr>
        <a:xfrm rot="5400000">
          <a:off x="4252089" y="-1849893"/>
          <a:ext cx="1030170" cy="7315522"/>
        </a:xfrm>
        <a:prstGeom prst="round2Same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rtl="0">
            <a:lnSpc>
              <a:spcPct val="90000"/>
            </a:lnSpc>
            <a:spcBef>
              <a:spcPct val="0"/>
            </a:spcBef>
            <a:spcAft>
              <a:spcPct val="15000"/>
            </a:spcAft>
            <a:buChar char="••"/>
          </a:pPr>
          <a:r>
            <a:rPr lang="en-US" sz="2400" kern="1200" dirty="0" smtClean="0">
              <a:solidFill>
                <a:schemeClr val="tx1"/>
              </a:solidFill>
            </a:rPr>
            <a:t>Animals are fed by visitors in a wrong way, which causes disorders in the diets that are served to them by dieticians.</a:t>
          </a:r>
          <a:endParaRPr lang="ar-SA" sz="2900" kern="1200" dirty="0"/>
        </a:p>
      </dsp:txBody>
      <dsp:txXfrm rot="-5400000">
        <a:off x="1109414" y="1343071"/>
        <a:ext cx="7265233" cy="92959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0.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diagrams.loki3.com/VaryingWidthList+Icon">
  <dgm:title val="قائمة متغيرة العرض"/>
  <dgm:desc val="تُستخدم لتأكيد عناصر مختلفة العرض.  وهي مفيدة للعمل على كميات كبيرة من نصوص المستوى 1.  ويُحدد عرض كل شكل بصورة مستقلة، بحسب النص الخاص به."/>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C4FC6D-3B41-4189-8339-7F23CD13FE34}" type="datetimeFigureOut">
              <a:rPr lang="en-US" smtClean="0"/>
              <a:pPr/>
              <a:t>5/25/2017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D8832E-9ED6-4EEB-A9A9-492E4D8B8FEA}" type="slidenum">
              <a:rPr lang="en-US" smtClean="0"/>
              <a:pPr/>
              <a:t>‹#›</a:t>
            </a:fld>
            <a:endParaRPr lang="en-US"/>
          </a:p>
        </p:txBody>
      </p:sp>
    </p:spTree>
    <p:extLst>
      <p:ext uri="{BB962C8B-B14F-4D97-AF65-F5344CB8AC3E}">
        <p14:creationId xmlns:p14="http://schemas.microsoft.com/office/powerpoint/2010/main" val="1720882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1143000" y="685800"/>
            <a:ext cx="4572000" cy="3429000"/>
          </a:xfrm>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AF13D557-A323-4F4F-8CB5-862FACE014A4}" type="slidenum">
              <a:rPr lang="ar-SA" smtClean="0"/>
              <a:pPr/>
              <a:t>2</a:t>
            </a:fld>
            <a:endParaRPr lang="ar-SA" dirty="0"/>
          </a:p>
        </p:txBody>
      </p:sp>
    </p:spTree>
    <p:extLst>
      <p:ext uri="{BB962C8B-B14F-4D97-AF65-F5344CB8AC3E}">
        <p14:creationId xmlns:p14="http://schemas.microsoft.com/office/powerpoint/2010/main" val="2481540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ar-JO" dirty="0"/>
          </a:p>
        </p:txBody>
      </p:sp>
      <p:sp>
        <p:nvSpPr>
          <p:cNvPr id="4" name="Slide Number Placeholder 3"/>
          <p:cNvSpPr>
            <a:spLocks noGrp="1"/>
          </p:cNvSpPr>
          <p:nvPr>
            <p:ph type="sldNum" sz="quarter" idx="10"/>
          </p:nvPr>
        </p:nvSpPr>
        <p:spPr/>
        <p:txBody>
          <a:bodyPr/>
          <a:lstStyle/>
          <a:p>
            <a:fld id="{80E73D75-9005-4BEA-A6E8-22B7032E9296}" type="slidenum">
              <a:rPr lang="ar-JO" smtClean="0"/>
              <a:pPr/>
              <a:t>19</a:t>
            </a:fld>
            <a:endParaRPr lang="ar-JO"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1143000" y="685800"/>
            <a:ext cx="4572000" cy="3429000"/>
          </a:xfrm>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803F856E-194F-441A-82E4-10F63AA8FB37}" type="slidenum">
              <a:rPr lang="ar-SA" smtClean="0"/>
              <a:pPr/>
              <a:t>44</a:t>
            </a:fld>
            <a:endParaRPr lang="ar-S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9"/>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pPr/>
              <a:t>5/25/2017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C87196-E2E8-406C-A95B-9173A1EED8CA}" type="slidenum">
              <a:rPr lang="en-US" smtClean="0"/>
              <a:pPr/>
              <a:t>‹#›</a:t>
            </a:fld>
            <a:endParaRPr lang="en-US" dirty="0"/>
          </a:p>
        </p:txBody>
      </p:sp>
    </p:spTree>
    <p:extLst>
      <p:ext uri="{BB962C8B-B14F-4D97-AF65-F5344CB8AC3E}">
        <p14:creationId xmlns:p14="http://schemas.microsoft.com/office/powerpoint/2010/main" val="3658973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pPr/>
              <a:t>5/25/2017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C87196-E2E8-406C-A95B-9173A1EED8CA}" type="slidenum">
              <a:rPr lang="en-US" smtClean="0"/>
              <a:pPr/>
              <a:t>‹#›</a:t>
            </a:fld>
            <a:endParaRPr lang="en-US" dirty="0"/>
          </a:p>
        </p:txBody>
      </p:sp>
    </p:spTree>
    <p:extLst>
      <p:ext uri="{BB962C8B-B14F-4D97-AF65-F5344CB8AC3E}">
        <p14:creationId xmlns:p14="http://schemas.microsoft.com/office/powerpoint/2010/main" val="3554988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2"/>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52"/>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pPr/>
              <a:t>5/25/2017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C87196-E2E8-406C-A95B-9173A1EED8CA}" type="slidenum">
              <a:rPr lang="en-US" smtClean="0"/>
              <a:pPr/>
              <a:t>‹#›</a:t>
            </a:fld>
            <a:endParaRPr lang="en-US" dirty="0"/>
          </a:p>
        </p:txBody>
      </p:sp>
    </p:spTree>
    <p:extLst>
      <p:ext uri="{BB962C8B-B14F-4D97-AF65-F5344CB8AC3E}">
        <p14:creationId xmlns:p14="http://schemas.microsoft.com/office/powerpoint/2010/main" val="3312443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pPr/>
              <a:t>5/25/2017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C87196-E2E8-406C-A95B-9173A1EED8CA}" type="slidenum">
              <a:rPr lang="en-US" smtClean="0"/>
              <a:pPr/>
              <a:t>‹#›</a:t>
            </a:fld>
            <a:endParaRPr lang="en-US" dirty="0"/>
          </a:p>
        </p:txBody>
      </p:sp>
    </p:spTree>
    <p:extLst>
      <p:ext uri="{BB962C8B-B14F-4D97-AF65-F5344CB8AC3E}">
        <p14:creationId xmlns:p14="http://schemas.microsoft.com/office/powerpoint/2010/main" val="2944343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4"/>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6CAB1A-958B-4E23-9B6C-9B4B33B6D4C1}" type="datetimeFigureOut">
              <a:rPr lang="en-US" smtClean="0"/>
              <a:pPr/>
              <a:t>5/25/2017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C87196-E2E8-406C-A95B-9173A1EED8CA}" type="slidenum">
              <a:rPr lang="en-US" smtClean="0"/>
              <a:pPr/>
              <a:t>‹#›</a:t>
            </a:fld>
            <a:endParaRPr lang="en-US" dirty="0"/>
          </a:p>
        </p:txBody>
      </p:sp>
    </p:spTree>
    <p:extLst>
      <p:ext uri="{BB962C8B-B14F-4D97-AF65-F5344CB8AC3E}">
        <p14:creationId xmlns:p14="http://schemas.microsoft.com/office/powerpoint/2010/main" val="199107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6CAB1A-958B-4E23-9B6C-9B4B33B6D4C1}" type="datetimeFigureOut">
              <a:rPr lang="en-US" smtClean="0"/>
              <a:pPr/>
              <a:t>5/25/2017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C87196-E2E8-406C-A95B-9173A1EED8CA}" type="slidenum">
              <a:rPr lang="en-US" smtClean="0"/>
              <a:pPr/>
              <a:t>‹#›</a:t>
            </a:fld>
            <a:endParaRPr lang="en-US" dirty="0"/>
          </a:p>
        </p:txBody>
      </p:sp>
    </p:spTree>
    <p:extLst>
      <p:ext uri="{BB962C8B-B14F-4D97-AF65-F5344CB8AC3E}">
        <p14:creationId xmlns:p14="http://schemas.microsoft.com/office/powerpoint/2010/main" val="2042010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2"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2"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6CAB1A-958B-4E23-9B6C-9B4B33B6D4C1}" type="datetimeFigureOut">
              <a:rPr lang="en-US" smtClean="0"/>
              <a:pPr/>
              <a:t>5/25/2017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7C87196-E2E8-406C-A95B-9173A1EED8CA}" type="slidenum">
              <a:rPr lang="en-US" smtClean="0"/>
              <a:pPr/>
              <a:t>‹#›</a:t>
            </a:fld>
            <a:endParaRPr lang="en-US" dirty="0"/>
          </a:p>
        </p:txBody>
      </p:sp>
    </p:spTree>
    <p:extLst>
      <p:ext uri="{BB962C8B-B14F-4D97-AF65-F5344CB8AC3E}">
        <p14:creationId xmlns:p14="http://schemas.microsoft.com/office/powerpoint/2010/main" val="2388882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6CAB1A-958B-4E23-9B6C-9B4B33B6D4C1}" type="datetimeFigureOut">
              <a:rPr lang="en-US" smtClean="0"/>
              <a:pPr/>
              <a:t>5/25/2017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7C87196-E2E8-406C-A95B-9173A1EED8CA}" type="slidenum">
              <a:rPr lang="en-US" smtClean="0"/>
              <a:pPr/>
              <a:t>‹#›</a:t>
            </a:fld>
            <a:endParaRPr lang="en-US" dirty="0"/>
          </a:p>
        </p:txBody>
      </p:sp>
    </p:spTree>
    <p:extLst>
      <p:ext uri="{BB962C8B-B14F-4D97-AF65-F5344CB8AC3E}">
        <p14:creationId xmlns:p14="http://schemas.microsoft.com/office/powerpoint/2010/main" val="3576214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6CAB1A-958B-4E23-9B6C-9B4B33B6D4C1}" type="datetimeFigureOut">
              <a:rPr lang="en-US" smtClean="0"/>
              <a:pPr/>
              <a:t>5/25/2017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7C87196-E2E8-406C-A95B-9173A1EED8CA}" type="slidenum">
              <a:rPr lang="en-US" smtClean="0"/>
              <a:pPr/>
              <a:t>‹#›</a:t>
            </a:fld>
            <a:endParaRPr lang="en-US" dirty="0"/>
          </a:p>
        </p:txBody>
      </p:sp>
    </p:spTree>
    <p:extLst>
      <p:ext uri="{BB962C8B-B14F-4D97-AF65-F5344CB8AC3E}">
        <p14:creationId xmlns:p14="http://schemas.microsoft.com/office/powerpoint/2010/main" val="519538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6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6CAB1A-958B-4E23-9B6C-9B4B33B6D4C1}" type="datetimeFigureOut">
              <a:rPr lang="en-US" smtClean="0"/>
              <a:pPr/>
              <a:t>5/25/2017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C87196-E2E8-406C-A95B-9173A1EED8CA}" type="slidenum">
              <a:rPr lang="en-US" smtClean="0"/>
              <a:pPr/>
              <a:t>‹#›</a:t>
            </a:fld>
            <a:endParaRPr lang="en-US" dirty="0"/>
          </a:p>
        </p:txBody>
      </p:sp>
    </p:spTree>
    <p:extLst>
      <p:ext uri="{BB962C8B-B14F-4D97-AF65-F5344CB8AC3E}">
        <p14:creationId xmlns:p14="http://schemas.microsoft.com/office/powerpoint/2010/main" val="3961065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6CAB1A-958B-4E23-9B6C-9B4B33B6D4C1}" type="datetimeFigureOut">
              <a:rPr lang="en-US" smtClean="0"/>
              <a:pPr/>
              <a:t>5/25/2017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C87196-E2E8-406C-A95B-9173A1EED8CA}" type="slidenum">
              <a:rPr lang="en-US" smtClean="0"/>
              <a:pPr/>
              <a:t>‹#›</a:t>
            </a:fld>
            <a:endParaRPr lang="en-US" dirty="0"/>
          </a:p>
        </p:txBody>
      </p:sp>
    </p:spTree>
    <p:extLst>
      <p:ext uri="{BB962C8B-B14F-4D97-AF65-F5344CB8AC3E}">
        <p14:creationId xmlns:p14="http://schemas.microsoft.com/office/powerpoint/2010/main" val="918070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6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6CAB1A-958B-4E23-9B6C-9B4B33B6D4C1}" type="datetimeFigureOut">
              <a:rPr lang="en-US" smtClean="0"/>
              <a:pPr/>
              <a:t>5/25/2017</a:t>
            </a:fld>
            <a:endParaRPr lang="en-US" dirty="0"/>
          </a:p>
        </p:txBody>
      </p:sp>
      <p:sp>
        <p:nvSpPr>
          <p:cNvPr id="5" name="Footer Placeholder 4"/>
          <p:cNvSpPr>
            <a:spLocks noGrp="1"/>
          </p:cNvSpPr>
          <p:nvPr>
            <p:ph type="ftr" sz="quarter" idx="3"/>
          </p:nvPr>
        </p:nvSpPr>
        <p:spPr>
          <a:xfrm>
            <a:off x="3124200" y="635636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6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C87196-E2E8-406C-A95B-9173A1EED8CA}" type="slidenum">
              <a:rPr lang="en-US" smtClean="0"/>
              <a:pPr/>
              <a:t>‹#›</a:t>
            </a:fld>
            <a:endParaRPr lang="en-US" dirty="0"/>
          </a:p>
        </p:txBody>
      </p:sp>
    </p:spTree>
    <p:extLst>
      <p:ext uri="{BB962C8B-B14F-4D97-AF65-F5344CB8AC3E}">
        <p14:creationId xmlns:p14="http://schemas.microsoft.com/office/powerpoint/2010/main" val="10843003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Layout" Target="../diagrams/layout5.xml"/><Relationship Id="rId7" Type="http://schemas.openxmlformats.org/officeDocument/2006/relationships/image" Target="../media/image9.png"/><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11" Type="http://schemas.openxmlformats.org/officeDocument/2006/relationships/image" Target="../media/image13.png"/><Relationship Id="rId5" Type="http://schemas.openxmlformats.org/officeDocument/2006/relationships/diagramColors" Target="../diagrams/colors5.xml"/><Relationship Id="rId10" Type="http://schemas.openxmlformats.org/officeDocument/2006/relationships/image" Target="../media/image12.png"/><Relationship Id="rId4" Type="http://schemas.openxmlformats.org/officeDocument/2006/relationships/diagramQuickStyle" Target="../diagrams/quickStyle5.xml"/><Relationship Id="rId9" Type="http://schemas.openxmlformats.org/officeDocument/2006/relationships/image" Target="../media/image11.png"/></Relationships>
</file>

<file path=ppt/slides/_rels/slide1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Layout" Target="../diagrams/layout6.xml"/><Relationship Id="rId7" Type="http://schemas.openxmlformats.org/officeDocument/2006/relationships/image" Target="../media/image9.png"/><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11" Type="http://schemas.openxmlformats.org/officeDocument/2006/relationships/image" Target="../media/image13.png"/><Relationship Id="rId5" Type="http://schemas.openxmlformats.org/officeDocument/2006/relationships/diagramColors" Target="../diagrams/colors6.xml"/><Relationship Id="rId10" Type="http://schemas.openxmlformats.org/officeDocument/2006/relationships/image" Target="../media/image12.png"/><Relationship Id="rId4" Type="http://schemas.openxmlformats.org/officeDocument/2006/relationships/diagramQuickStyle" Target="../diagrams/quickStyle6.xml"/><Relationship Id="rId9" Type="http://schemas.openxmlformats.org/officeDocument/2006/relationships/image" Target="../media/image11.png"/></Relationships>
</file>

<file path=ppt/slides/_rels/slide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Layout" Target="../diagrams/layout7.xml"/><Relationship Id="rId7" Type="http://schemas.openxmlformats.org/officeDocument/2006/relationships/image" Target="../media/image9.png"/><Relationship Id="rId2" Type="http://schemas.openxmlformats.org/officeDocument/2006/relationships/diagramData" Target="../diagrams/data7.xml"/><Relationship Id="rId1" Type="http://schemas.openxmlformats.org/officeDocument/2006/relationships/slideLayout" Target="../slideLayouts/slideLayout1.xml"/><Relationship Id="rId6" Type="http://schemas.microsoft.com/office/2007/relationships/diagramDrawing" Target="../diagrams/drawing7.xml"/><Relationship Id="rId11" Type="http://schemas.openxmlformats.org/officeDocument/2006/relationships/image" Target="../media/image13.png"/><Relationship Id="rId5" Type="http://schemas.openxmlformats.org/officeDocument/2006/relationships/diagramColors" Target="../diagrams/colors7.xml"/><Relationship Id="rId10" Type="http://schemas.openxmlformats.org/officeDocument/2006/relationships/image" Target="../media/image12.png"/><Relationship Id="rId4" Type="http://schemas.openxmlformats.org/officeDocument/2006/relationships/diagramQuickStyle" Target="../diagrams/quickStyle7.xml"/><Relationship Id="rId9" Type="http://schemas.openxmlformats.org/officeDocument/2006/relationships/image" Target="../media/image11.png"/></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Layout" Target="../diagrams/layout8.xml"/><Relationship Id="rId7" Type="http://schemas.openxmlformats.org/officeDocument/2006/relationships/image" Target="../media/image9.png"/><Relationship Id="rId2" Type="http://schemas.openxmlformats.org/officeDocument/2006/relationships/diagramData" Target="../diagrams/data8.xml"/><Relationship Id="rId1" Type="http://schemas.openxmlformats.org/officeDocument/2006/relationships/slideLayout" Target="../slideLayouts/slideLayout1.xml"/><Relationship Id="rId6" Type="http://schemas.microsoft.com/office/2007/relationships/diagramDrawing" Target="../diagrams/drawing8.xml"/><Relationship Id="rId11" Type="http://schemas.openxmlformats.org/officeDocument/2006/relationships/image" Target="../media/image13.png"/><Relationship Id="rId5" Type="http://schemas.openxmlformats.org/officeDocument/2006/relationships/diagramColors" Target="../diagrams/colors8.xml"/><Relationship Id="rId10" Type="http://schemas.openxmlformats.org/officeDocument/2006/relationships/image" Target="../media/image12.png"/><Relationship Id="rId4" Type="http://schemas.openxmlformats.org/officeDocument/2006/relationships/diagramQuickStyle" Target="../diagrams/quickStyle8.xml"/><Relationship Id="rId9" Type="http://schemas.openxmlformats.org/officeDocument/2006/relationships/image" Target="../media/image11.png"/></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Layout" Target="../diagrams/layout9.xml"/><Relationship Id="rId7" Type="http://schemas.openxmlformats.org/officeDocument/2006/relationships/image" Target="../media/image9.png"/><Relationship Id="rId2" Type="http://schemas.openxmlformats.org/officeDocument/2006/relationships/diagramData" Target="../diagrams/data9.xml"/><Relationship Id="rId1" Type="http://schemas.openxmlformats.org/officeDocument/2006/relationships/slideLayout" Target="../slideLayouts/slideLayout1.xml"/><Relationship Id="rId6" Type="http://schemas.microsoft.com/office/2007/relationships/diagramDrawing" Target="../diagrams/drawing9.xml"/><Relationship Id="rId11" Type="http://schemas.openxmlformats.org/officeDocument/2006/relationships/image" Target="../media/image13.png"/><Relationship Id="rId5" Type="http://schemas.openxmlformats.org/officeDocument/2006/relationships/diagramColors" Target="../diagrams/colors9.xml"/><Relationship Id="rId10" Type="http://schemas.openxmlformats.org/officeDocument/2006/relationships/image" Target="../media/image12.png"/><Relationship Id="rId4" Type="http://schemas.openxmlformats.org/officeDocument/2006/relationships/diagramQuickStyle" Target="../diagrams/quickStyle9.xml"/><Relationship Id="rId9" Type="http://schemas.openxmlformats.org/officeDocument/2006/relationships/image" Target="../media/image11.png"/></Relationships>
</file>

<file path=ppt/slides/_rels/slide1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Layout" Target="../diagrams/layout10.xml"/><Relationship Id="rId7" Type="http://schemas.openxmlformats.org/officeDocument/2006/relationships/image" Target="../media/image9.png"/><Relationship Id="rId2" Type="http://schemas.openxmlformats.org/officeDocument/2006/relationships/diagramData" Target="../diagrams/data10.xml"/><Relationship Id="rId1" Type="http://schemas.openxmlformats.org/officeDocument/2006/relationships/slideLayout" Target="../slideLayouts/slideLayout1.xml"/><Relationship Id="rId6" Type="http://schemas.microsoft.com/office/2007/relationships/diagramDrawing" Target="../diagrams/drawing10.xml"/><Relationship Id="rId11" Type="http://schemas.openxmlformats.org/officeDocument/2006/relationships/image" Target="../media/image13.png"/><Relationship Id="rId5" Type="http://schemas.openxmlformats.org/officeDocument/2006/relationships/diagramColors" Target="../diagrams/colors10.xml"/><Relationship Id="rId10" Type="http://schemas.openxmlformats.org/officeDocument/2006/relationships/image" Target="../media/image12.png"/><Relationship Id="rId4" Type="http://schemas.openxmlformats.org/officeDocument/2006/relationships/diagramQuickStyle" Target="../diagrams/quickStyle10.xml"/><Relationship Id="rId9"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4.e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15.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6.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7.e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8.e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9.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20.e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21.e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22.e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23.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24.e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25.e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26.e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27.e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28.e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29.e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30.e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31.e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image" Target="../media/image32.emf"/></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6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مستطيل 2"/>
          <p:cNvSpPr/>
          <p:nvPr/>
        </p:nvSpPr>
        <p:spPr>
          <a:xfrm>
            <a:off x="827584" y="188654"/>
            <a:ext cx="7632848" cy="1200329"/>
          </a:xfrm>
          <a:prstGeom prst="rect">
            <a:avLst/>
          </a:prstGeom>
        </p:spPr>
        <p:txBody>
          <a:bodyPr wrap="square">
            <a:spAutoFit/>
          </a:bodyPr>
          <a:lstStyle/>
          <a:p>
            <a:pPr algn="ctr" rtl="0"/>
            <a:r>
              <a:rPr lang="en-US" sz="2400" b="1" dirty="0"/>
              <a:t>An-Najah National University</a:t>
            </a:r>
          </a:p>
          <a:p>
            <a:pPr algn="ctr" rtl="0"/>
            <a:r>
              <a:rPr lang="en-US" sz="2400" b="1" dirty="0"/>
              <a:t>      Faculty of Engineering &amp; Information Technology</a:t>
            </a:r>
          </a:p>
          <a:p>
            <a:pPr algn="ctr" rtl="0"/>
            <a:r>
              <a:rPr lang="en-US" sz="2400" b="1" dirty="0"/>
              <a:t>       Industrial Engineering Department</a:t>
            </a:r>
          </a:p>
        </p:txBody>
      </p:sp>
      <p:sp>
        <p:nvSpPr>
          <p:cNvPr id="4" name="مستطيل 3"/>
          <p:cNvSpPr/>
          <p:nvPr/>
        </p:nvSpPr>
        <p:spPr>
          <a:xfrm>
            <a:off x="827586" y="5085198"/>
            <a:ext cx="7272808" cy="1200329"/>
          </a:xfrm>
          <a:prstGeom prst="rect">
            <a:avLst/>
          </a:prstGeom>
        </p:spPr>
        <p:txBody>
          <a:bodyPr wrap="square">
            <a:spAutoFit/>
          </a:bodyPr>
          <a:lstStyle/>
          <a:p>
            <a:pPr algn="ctr" rtl="0"/>
            <a:r>
              <a:rPr lang="en-GB" sz="2400" b="1" dirty="0"/>
              <a:t>Implementation of Lean Services principles Using Balanced Scorecard Concepts: The Case of Qalqilia Zoo.</a:t>
            </a:r>
          </a:p>
          <a:p>
            <a:pPr algn="ctr" rtl="0"/>
            <a:r>
              <a:rPr lang="en-US" sz="2400" b="1" dirty="0"/>
              <a:t>Supervisor: </a:t>
            </a:r>
            <a:r>
              <a:rPr lang="en-GB" sz="2400" b="1" dirty="0"/>
              <a:t>Dr. Ayham Jaaron</a:t>
            </a:r>
            <a:endParaRPr lang="en-US" sz="2400" b="1" dirty="0"/>
          </a:p>
        </p:txBody>
      </p:sp>
    </p:spTree>
    <p:extLst>
      <p:ext uri="{BB962C8B-B14F-4D97-AF65-F5344CB8AC3E}">
        <p14:creationId xmlns:p14="http://schemas.microsoft.com/office/powerpoint/2010/main" val="21467914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3579596305"/>
              </p:ext>
            </p:extLst>
          </p:nvPr>
        </p:nvGraphicFramePr>
        <p:xfrm>
          <a:off x="2699793" y="637928"/>
          <a:ext cx="3384376" cy="6220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C:\Users\Anan\Desktop\meeting-ic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88739" y="1052736"/>
            <a:ext cx="1143000" cy="1143000"/>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rot="3141683">
            <a:off x="6526130" y="1067041"/>
            <a:ext cx="1119217" cy="498598"/>
          </a:xfrm>
          <a:prstGeom prst="rect">
            <a:avLst/>
          </a:prstGeom>
        </p:spPr>
        <p:txBody>
          <a:bodyPr wrap="none">
            <a:spAutoFit/>
          </a:bodyPr>
          <a:lstStyle/>
          <a:p>
            <a:pPr lvl="0" algn="l" rtl="0">
              <a:lnSpc>
                <a:spcPct val="110000"/>
              </a:lnSpc>
              <a:spcBef>
                <a:spcPts val="600"/>
              </a:spcBef>
              <a:spcAft>
                <a:spcPts val="600"/>
              </a:spcAft>
              <a:buFont typeface="Calibri" panose="020F0502020204030204" pitchFamily="34" charset="0"/>
              <a:buChar char="​"/>
              <a:defRPr/>
            </a:pPr>
            <a:r>
              <a:rPr lang="en-US" dirty="0">
                <a:solidFill>
                  <a:srgbClr val="7030A0"/>
                </a:solidFill>
                <a:latin typeface="Georgia"/>
              </a:rPr>
              <a:t>Stage </a:t>
            </a:r>
            <a:r>
              <a:rPr lang="en-US" sz="2400" dirty="0">
                <a:solidFill>
                  <a:srgbClr val="7030A0"/>
                </a:solidFill>
                <a:latin typeface="Georgia"/>
              </a:rPr>
              <a:t>01</a:t>
            </a:r>
          </a:p>
        </p:txBody>
      </p:sp>
      <p:pic>
        <p:nvPicPr>
          <p:cNvPr id="5" name="Picture 3" descr="C:\Users\Anan\Desktop\ideas.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339759" y="2195750"/>
            <a:ext cx="1050925" cy="1050925"/>
          </a:xfrm>
          <a:prstGeom prst="rect">
            <a:avLst/>
          </a:prstGeom>
          <a:noFill/>
          <a:extLst>
            <a:ext uri="{909E8E84-426E-40DD-AFC4-6F175D3DCCD1}">
              <a14:hiddenFill xmlns:a14="http://schemas.microsoft.com/office/drawing/2010/main">
                <a:solidFill>
                  <a:srgbClr val="FFFFFF"/>
                </a:solidFill>
              </a14:hiddenFill>
            </a:ext>
          </a:extLst>
        </p:spPr>
      </p:pic>
      <p:sp>
        <p:nvSpPr>
          <p:cNvPr id="6" name="مستطيل 5"/>
          <p:cNvSpPr/>
          <p:nvPr/>
        </p:nvSpPr>
        <p:spPr>
          <a:xfrm rot="19309984">
            <a:off x="1569402" y="2077218"/>
            <a:ext cx="1157689" cy="498598"/>
          </a:xfrm>
          <a:prstGeom prst="rect">
            <a:avLst/>
          </a:prstGeom>
        </p:spPr>
        <p:txBody>
          <a:bodyPr wrap="none">
            <a:spAutoFit/>
          </a:bodyPr>
          <a:lstStyle/>
          <a:p>
            <a:pPr lvl="0" algn="l" rtl="0">
              <a:lnSpc>
                <a:spcPct val="110000"/>
              </a:lnSpc>
              <a:spcBef>
                <a:spcPts val="600"/>
              </a:spcBef>
              <a:spcAft>
                <a:spcPts val="600"/>
              </a:spcAft>
              <a:buFont typeface="Calibri" panose="020F0502020204030204" pitchFamily="34" charset="0"/>
              <a:buChar char="​"/>
              <a:defRPr/>
            </a:pPr>
            <a:r>
              <a:rPr lang="en-US" dirty="0">
                <a:solidFill>
                  <a:schemeClr val="accent5">
                    <a:lumMod val="75000"/>
                  </a:schemeClr>
                </a:solidFill>
                <a:latin typeface="Georgia"/>
              </a:rPr>
              <a:t>Stage </a:t>
            </a:r>
            <a:r>
              <a:rPr lang="en-US" sz="2400" dirty="0">
                <a:solidFill>
                  <a:schemeClr val="accent5">
                    <a:lumMod val="75000"/>
                  </a:schemeClr>
                </a:solidFill>
                <a:latin typeface="Georgia"/>
              </a:rPr>
              <a:t>02</a:t>
            </a:r>
          </a:p>
        </p:txBody>
      </p:sp>
      <p:pic>
        <p:nvPicPr>
          <p:cNvPr id="7" name="Picture 4" descr="C:\Users\Anan\Desktop\Data-Collection.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501842" y="3286672"/>
            <a:ext cx="1188962" cy="1028590"/>
          </a:xfrm>
          <a:prstGeom prst="rect">
            <a:avLst/>
          </a:prstGeom>
          <a:noFill/>
          <a:extLst>
            <a:ext uri="{909E8E84-426E-40DD-AFC4-6F175D3DCCD1}">
              <a14:hiddenFill xmlns:a14="http://schemas.microsoft.com/office/drawing/2010/main">
                <a:solidFill>
                  <a:srgbClr val="FFFFFF"/>
                </a:solidFill>
              </a14:hiddenFill>
            </a:ext>
          </a:extLst>
        </p:spPr>
      </p:pic>
      <p:sp>
        <p:nvSpPr>
          <p:cNvPr id="8" name="مستطيل 7"/>
          <p:cNvSpPr/>
          <p:nvPr/>
        </p:nvSpPr>
        <p:spPr>
          <a:xfrm rot="3473560">
            <a:off x="6631163" y="3037379"/>
            <a:ext cx="1156086" cy="498598"/>
          </a:xfrm>
          <a:prstGeom prst="rect">
            <a:avLst/>
          </a:prstGeom>
        </p:spPr>
        <p:txBody>
          <a:bodyPr wrap="none">
            <a:spAutoFit/>
          </a:bodyPr>
          <a:lstStyle/>
          <a:p>
            <a:pPr lvl="0" algn="l" rtl="0">
              <a:lnSpc>
                <a:spcPct val="110000"/>
              </a:lnSpc>
              <a:spcBef>
                <a:spcPts val="600"/>
              </a:spcBef>
              <a:spcAft>
                <a:spcPts val="600"/>
              </a:spcAft>
              <a:buFont typeface="Calibri" panose="020F0502020204030204" pitchFamily="34" charset="0"/>
              <a:buChar char="​"/>
              <a:defRPr/>
            </a:pPr>
            <a:r>
              <a:rPr lang="en-US" dirty="0">
                <a:solidFill>
                  <a:srgbClr val="FFC000"/>
                </a:solidFill>
                <a:latin typeface="Georgia"/>
              </a:rPr>
              <a:t>Stage </a:t>
            </a:r>
            <a:r>
              <a:rPr lang="en-US" sz="2400" dirty="0">
                <a:solidFill>
                  <a:srgbClr val="FFC000"/>
                </a:solidFill>
                <a:latin typeface="Georgia"/>
              </a:rPr>
              <a:t>03</a:t>
            </a:r>
          </a:p>
        </p:txBody>
      </p:sp>
      <p:pic>
        <p:nvPicPr>
          <p:cNvPr id="9" name="Picture 5" descr="C:\Users\Anan\Desktop\39049.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242247" y="4315262"/>
            <a:ext cx="1030287" cy="1030288"/>
          </a:xfrm>
          <a:prstGeom prst="rect">
            <a:avLst/>
          </a:prstGeom>
          <a:noFill/>
          <a:extLst>
            <a:ext uri="{909E8E84-426E-40DD-AFC4-6F175D3DCCD1}">
              <a14:hiddenFill xmlns:a14="http://schemas.microsoft.com/office/drawing/2010/main">
                <a:solidFill>
                  <a:srgbClr val="FFFFFF"/>
                </a:solidFill>
              </a14:hiddenFill>
            </a:ext>
          </a:extLst>
        </p:spPr>
      </p:pic>
      <p:sp>
        <p:nvSpPr>
          <p:cNvPr id="10" name="مستطيل 9"/>
          <p:cNvSpPr/>
          <p:nvPr/>
        </p:nvSpPr>
        <p:spPr>
          <a:xfrm rot="17889290">
            <a:off x="1266797" y="4246271"/>
            <a:ext cx="1159292" cy="498598"/>
          </a:xfrm>
          <a:prstGeom prst="rect">
            <a:avLst/>
          </a:prstGeom>
        </p:spPr>
        <p:txBody>
          <a:bodyPr wrap="none">
            <a:spAutoFit/>
          </a:bodyPr>
          <a:lstStyle/>
          <a:p>
            <a:pPr lvl="0" algn="l" rtl="0">
              <a:lnSpc>
                <a:spcPct val="110000"/>
              </a:lnSpc>
              <a:spcBef>
                <a:spcPts val="600"/>
              </a:spcBef>
              <a:spcAft>
                <a:spcPts val="600"/>
              </a:spcAft>
              <a:buFont typeface="Calibri" panose="020F0502020204030204" pitchFamily="34" charset="0"/>
              <a:buChar char="​"/>
              <a:defRPr/>
            </a:pPr>
            <a:r>
              <a:rPr lang="en-US" dirty="0">
                <a:solidFill>
                  <a:schemeClr val="accent1">
                    <a:lumMod val="50000"/>
                  </a:schemeClr>
                </a:solidFill>
                <a:latin typeface="Georgia"/>
              </a:rPr>
              <a:t>Stage </a:t>
            </a:r>
            <a:r>
              <a:rPr lang="en-US" sz="2400" dirty="0">
                <a:solidFill>
                  <a:schemeClr val="accent1">
                    <a:lumMod val="50000"/>
                  </a:schemeClr>
                </a:solidFill>
                <a:latin typeface="Georgia"/>
              </a:rPr>
              <a:t>04</a:t>
            </a:r>
          </a:p>
        </p:txBody>
      </p:sp>
      <p:pic>
        <p:nvPicPr>
          <p:cNvPr id="11" name="Picture 10" descr="C:\Users\Anan\Desktop\presentation icons\lightbulb.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436096" y="5373216"/>
            <a:ext cx="1253152" cy="1253152"/>
          </a:xfrm>
          <a:prstGeom prst="rect">
            <a:avLst/>
          </a:prstGeom>
          <a:noFill/>
          <a:extLst>
            <a:ext uri="{909E8E84-426E-40DD-AFC4-6F175D3DCCD1}">
              <a14:hiddenFill xmlns:a14="http://schemas.microsoft.com/office/drawing/2010/main">
                <a:solidFill>
                  <a:srgbClr val="FFFFFF"/>
                </a:solidFill>
              </a14:hiddenFill>
            </a:ext>
          </a:extLst>
        </p:spPr>
      </p:pic>
      <p:sp>
        <p:nvSpPr>
          <p:cNvPr id="12" name="مستطيل 11"/>
          <p:cNvSpPr/>
          <p:nvPr/>
        </p:nvSpPr>
        <p:spPr>
          <a:xfrm rot="3891887">
            <a:off x="6483154" y="5494094"/>
            <a:ext cx="1148071" cy="498598"/>
          </a:xfrm>
          <a:prstGeom prst="rect">
            <a:avLst/>
          </a:prstGeom>
        </p:spPr>
        <p:txBody>
          <a:bodyPr wrap="none">
            <a:spAutoFit/>
          </a:bodyPr>
          <a:lstStyle/>
          <a:p>
            <a:pPr lvl="0" algn="l" rtl="0">
              <a:lnSpc>
                <a:spcPct val="110000"/>
              </a:lnSpc>
              <a:spcBef>
                <a:spcPts val="600"/>
              </a:spcBef>
              <a:spcAft>
                <a:spcPts val="600"/>
              </a:spcAft>
              <a:buFont typeface="Calibri" panose="020F0502020204030204" pitchFamily="34" charset="0"/>
              <a:buChar char="​"/>
              <a:defRPr/>
            </a:pPr>
            <a:r>
              <a:rPr lang="en-US" dirty="0">
                <a:solidFill>
                  <a:srgbClr val="FF0000"/>
                </a:solidFill>
                <a:latin typeface="Georgia"/>
              </a:rPr>
              <a:t>Stage </a:t>
            </a:r>
            <a:r>
              <a:rPr lang="en-US" sz="2400" dirty="0">
                <a:solidFill>
                  <a:srgbClr val="FF0000"/>
                </a:solidFill>
                <a:latin typeface="Georgia"/>
              </a:rPr>
              <a:t>05</a:t>
            </a:r>
          </a:p>
        </p:txBody>
      </p:sp>
      <p:cxnSp>
        <p:nvCxnSpPr>
          <p:cNvPr id="13" name="Straight Connector 6"/>
          <p:cNvCxnSpPr/>
          <p:nvPr/>
        </p:nvCxnSpPr>
        <p:spPr>
          <a:xfrm>
            <a:off x="0" y="692696"/>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14" name="مستطيل 13"/>
          <p:cNvSpPr/>
          <p:nvPr/>
        </p:nvSpPr>
        <p:spPr>
          <a:xfrm>
            <a:off x="7" y="107923"/>
            <a:ext cx="2771977" cy="646331"/>
          </a:xfrm>
          <a:prstGeom prst="rect">
            <a:avLst/>
          </a:prstGeom>
        </p:spPr>
        <p:txBody>
          <a:bodyPr wrap="none">
            <a:spAutoFit/>
          </a:bodyPr>
          <a:lstStyle/>
          <a:p>
            <a:pPr algn="l" rtl="0"/>
            <a:r>
              <a:rPr lang="en-US" sz="3600" b="1" dirty="0">
                <a:solidFill>
                  <a:schemeClr val="tx2">
                    <a:lumMod val="75000"/>
                  </a:schemeClr>
                </a:solidFill>
              </a:rPr>
              <a:t>Methodology</a:t>
            </a:r>
            <a:endParaRPr lang="ar-SA" sz="3200" b="1" dirty="0">
              <a:solidFill>
                <a:schemeClr val="tx2">
                  <a:lumMod val="75000"/>
                </a:schemeClr>
              </a:solidFill>
            </a:endParaRPr>
          </a:p>
        </p:txBody>
      </p:sp>
    </p:spTree>
    <p:extLst>
      <p:ext uri="{BB962C8B-B14F-4D97-AF65-F5344CB8AC3E}">
        <p14:creationId xmlns:p14="http://schemas.microsoft.com/office/powerpoint/2010/main" val="20035848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1961889433"/>
              </p:ext>
            </p:extLst>
          </p:nvPr>
        </p:nvGraphicFramePr>
        <p:xfrm>
          <a:off x="611562" y="25302"/>
          <a:ext cx="3384376"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C:\Users\Anan\Desktop\meeting-ic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37842" y="611062"/>
            <a:ext cx="1143000" cy="1143000"/>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4" name="مستطيل 3"/>
          <p:cNvSpPr/>
          <p:nvPr/>
        </p:nvSpPr>
        <p:spPr>
          <a:xfrm>
            <a:off x="5480841" y="816601"/>
            <a:ext cx="3424335" cy="2025170"/>
          </a:xfrm>
          <a:prstGeom prst="rect">
            <a:avLst/>
          </a:prstGeom>
          <a:ln>
            <a:solidFill>
              <a:schemeClr val="bg1"/>
            </a:solidFill>
          </a:ln>
        </p:spPr>
        <p:txBody>
          <a:bodyPr wrap="none">
            <a:spAutoFit/>
          </a:bodyPr>
          <a:lstStyle/>
          <a:p>
            <a:pPr lvl="0" algn="l" rtl="0">
              <a:lnSpc>
                <a:spcPct val="110000"/>
              </a:lnSpc>
              <a:spcBef>
                <a:spcPts val="600"/>
              </a:spcBef>
              <a:spcAft>
                <a:spcPts val="600"/>
              </a:spcAft>
              <a:buFont typeface="Calibri" panose="020F0502020204030204" pitchFamily="34" charset="0"/>
              <a:buChar char="​"/>
              <a:defRPr/>
            </a:pPr>
            <a:r>
              <a:rPr lang="en-US" sz="2400" b="1" dirty="0">
                <a:solidFill>
                  <a:srgbClr val="7030A0"/>
                </a:solidFill>
                <a:latin typeface="Georgia"/>
              </a:rPr>
              <a:t>Stage </a:t>
            </a:r>
            <a:r>
              <a:rPr lang="en-US" sz="3200" b="1" dirty="0" smtClean="0">
                <a:solidFill>
                  <a:srgbClr val="7030A0"/>
                </a:solidFill>
                <a:latin typeface="Georgia"/>
              </a:rPr>
              <a:t>01</a:t>
            </a:r>
          </a:p>
          <a:p>
            <a:pPr algn="l" rtl="0">
              <a:lnSpc>
                <a:spcPct val="110000"/>
              </a:lnSpc>
              <a:spcBef>
                <a:spcPts val="600"/>
              </a:spcBef>
              <a:spcAft>
                <a:spcPts val="600"/>
              </a:spcAft>
              <a:buFont typeface="Calibri" panose="020F0502020204030204" pitchFamily="34" charset="0"/>
              <a:buChar char="​"/>
              <a:defRPr/>
            </a:pPr>
            <a:r>
              <a:rPr lang="en-US" sz="3200" i="1" dirty="0">
                <a:solidFill>
                  <a:srgbClr val="7030A0"/>
                </a:solidFill>
                <a:latin typeface="Georgia"/>
              </a:rPr>
              <a:t>Kick-off Meetings</a:t>
            </a:r>
            <a:endParaRPr lang="ar-SA" sz="3200" dirty="0"/>
          </a:p>
          <a:p>
            <a:pPr lvl="0" algn="l" rtl="0">
              <a:lnSpc>
                <a:spcPct val="110000"/>
              </a:lnSpc>
              <a:spcBef>
                <a:spcPts val="600"/>
              </a:spcBef>
              <a:spcAft>
                <a:spcPts val="600"/>
              </a:spcAft>
              <a:buFont typeface="Calibri" panose="020F0502020204030204" pitchFamily="34" charset="0"/>
              <a:buChar char="​"/>
              <a:defRPr/>
            </a:pPr>
            <a:endParaRPr lang="en-US" sz="3200" b="1" dirty="0">
              <a:solidFill>
                <a:srgbClr val="7030A0"/>
              </a:solidFill>
              <a:latin typeface="Georgia"/>
            </a:endParaRPr>
          </a:p>
        </p:txBody>
      </p:sp>
      <p:pic>
        <p:nvPicPr>
          <p:cNvPr id="5" name="Picture 3" descr="C:\Users\Anan\Desktop\ideas.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1527" y="1790860"/>
            <a:ext cx="1050925" cy="10509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Users\Anan\Desktop\Data-Collection.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491881" y="2657979"/>
            <a:ext cx="1188962" cy="102859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descr="C:\Users\Anan\Desktop\39049.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18789" y="3909418"/>
            <a:ext cx="1030287" cy="10302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C:\Users\Anan\Desktop\presentation icons\lightbulb.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75856" y="4939706"/>
            <a:ext cx="1253152" cy="1253152"/>
          </a:xfrm>
          <a:prstGeom prst="rect">
            <a:avLst/>
          </a:prstGeom>
          <a:noFill/>
          <a:extLst>
            <a:ext uri="{909E8E84-426E-40DD-AFC4-6F175D3DCCD1}">
              <a14:hiddenFill xmlns:a14="http://schemas.microsoft.com/office/drawing/2010/main">
                <a:solidFill>
                  <a:srgbClr val="FFFFFF"/>
                </a:solidFill>
              </a14:hiddenFill>
            </a:ext>
          </a:extLst>
        </p:spPr>
      </p:pic>
      <p:sp>
        <p:nvSpPr>
          <p:cNvPr id="13" name="مستطيل 12"/>
          <p:cNvSpPr/>
          <p:nvPr/>
        </p:nvSpPr>
        <p:spPr>
          <a:xfrm>
            <a:off x="5004048" y="2492896"/>
            <a:ext cx="4032448" cy="1569660"/>
          </a:xfrm>
          <a:prstGeom prst="rect">
            <a:avLst/>
          </a:prstGeom>
        </p:spPr>
        <p:txBody>
          <a:bodyPr wrap="square">
            <a:spAutoFit/>
          </a:bodyPr>
          <a:lstStyle/>
          <a:p>
            <a:pPr marL="285750" indent="-285750" algn="l" rtl="0">
              <a:buFont typeface="Arial" pitchFamily="34" charset="0"/>
              <a:buChar char="•"/>
            </a:pPr>
            <a:r>
              <a:rPr lang="en-US" sz="3200" dirty="0" smtClean="0"/>
              <a:t>With the zoo general director.</a:t>
            </a:r>
          </a:p>
          <a:p>
            <a:pPr marL="285750" indent="-285750" algn="l" rtl="0">
              <a:buFont typeface="Arial" pitchFamily="34" charset="0"/>
              <a:buChar char="•"/>
            </a:pPr>
            <a:r>
              <a:rPr lang="en-US" sz="3200" dirty="0" smtClean="0"/>
              <a:t>With the vet.</a:t>
            </a:r>
            <a:endParaRPr lang="ar-SA" sz="3200" dirty="0"/>
          </a:p>
        </p:txBody>
      </p:sp>
    </p:spTree>
    <p:extLst>
      <p:ext uri="{BB962C8B-B14F-4D97-AF65-F5344CB8AC3E}">
        <p14:creationId xmlns:p14="http://schemas.microsoft.com/office/powerpoint/2010/main" val="39584044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159024582"/>
              </p:ext>
            </p:extLst>
          </p:nvPr>
        </p:nvGraphicFramePr>
        <p:xfrm>
          <a:off x="611562" y="25302"/>
          <a:ext cx="3384376"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C:\Users\Anan\Desktop\meeting-ic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37842" y="611062"/>
            <a:ext cx="1143000" cy="1143000"/>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5" name="Picture 3" descr="C:\Users\Anan\Desktop\ideas.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1784" y="1728932"/>
            <a:ext cx="1050925" cy="1050925"/>
          </a:xfrm>
          <a:prstGeom prst="rect">
            <a:avLst/>
          </a:prstGeom>
          <a:noFill/>
          <a:effectLst>
            <a:glow rad="228600">
              <a:schemeClr val="accent5">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7" name="Picture 4" descr="C:\Users\Anan\Desktop\Data-Collection.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491881" y="2657979"/>
            <a:ext cx="1188962" cy="102859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descr="C:\Users\Anan\Desktop\39049.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18789" y="3909418"/>
            <a:ext cx="1030287" cy="10302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C:\Users\Anan\Desktop\presentation icons\lightbulb.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75856" y="4939706"/>
            <a:ext cx="1253152" cy="1253152"/>
          </a:xfrm>
          <a:prstGeom prst="rect">
            <a:avLst/>
          </a:prstGeom>
          <a:noFill/>
          <a:extLst>
            <a:ext uri="{909E8E84-426E-40DD-AFC4-6F175D3DCCD1}">
              <a14:hiddenFill xmlns:a14="http://schemas.microsoft.com/office/drawing/2010/main">
                <a:solidFill>
                  <a:srgbClr val="FFFFFF"/>
                </a:solidFill>
              </a14:hiddenFill>
            </a:ext>
          </a:extLst>
        </p:spPr>
      </p:pic>
      <p:sp>
        <p:nvSpPr>
          <p:cNvPr id="6" name="مستطيل 5"/>
          <p:cNvSpPr/>
          <p:nvPr/>
        </p:nvSpPr>
        <p:spPr>
          <a:xfrm>
            <a:off x="4680849" y="981169"/>
            <a:ext cx="4571677" cy="2296013"/>
          </a:xfrm>
          <a:prstGeom prst="rect">
            <a:avLst/>
          </a:prstGeom>
        </p:spPr>
        <p:txBody>
          <a:bodyPr wrap="square">
            <a:spAutoFit/>
          </a:bodyPr>
          <a:lstStyle/>
          <a:p>
            <a:pPr lvl="0" algn="l" rtl="0">
              <a:lnSpc>
                <a:spcPct val="110000"/>
              </a:lnSpc>
              <a:spcBef>
                <a:spcPts val="600"/>
              </a:spcBef>
              <a:spcAft>
                <a:spcPts val="600"/>
              </a:spcAft>
              <a:buFont typeface="Calibri" panose="020F0502020204030204" pitchFamily="34" charset="0"/>
              <a:buChar char="​"/>
              <a:defRPr/>
            </a:pPr>
            <a:r>
              <a:rPr lang="en-US" sz="3200" b="1" dirty="0" smtClean="0">
                <a:solidFill>
                  <a:schemeClr val="accent5">
                    <a:lumMod val="75000"/>
                  </a:schemeClr>
                </a:solidFill>
                <a:latin typeface="Georgia"/>
              </a:rPr>
              <a:t>  Stage </a:t>
            </a:r>
            <a:r>
              <a:rPr lang="en-US" sz="4000" b="1" dirty="0" smtClean="0">
                <a:solidFill>
                  <a:schemeClr val="accent5">
                    <a:lumMod val="75000"/>
                  </a:schemeClr>
                </a:solidFill>
                <a:latin typeface="Georgia"/>
              </a:rPr>
              <a:t>02</a:t>
            </a:r>
          </a:p>
          <a:p>
            <a:pPr algn="l" rtl="0">
              <a:lnSpc>
                <a:spcPct val="110000"/>
              </a:lnSpc>
              <a:spcBef>
                <a:spcPts val="600"/>
              </a:spcBef>
              <a:spcAft>
                <a:spcPts val="600"/>
              </a:spcAft>
              <a:buFont typeface="Calibri" panose="020F0502020204030204" pitchFamily="34" charset="0"/>
              <a:buChar char="​"/>
              <a:defRPr/>
            </a:pPr>
            <a:r>
              <a:rPr lang="en-US" sz="3200" i="1" dirty="0" smtClean="0">
                <a:solidFill>
                  <a:schemeClr val="accent5">
                    <a:lumMod val="75000"/>
                  </a:schemeClr>
                </a:solidFill>
                <a:latin typeface="Georgia"/>
              </a:rPr>
              <a:t> System </a:t>
            </a:r>
            <a:r>
              <a:rPr lang="en-US" sz="3200" i="1" dirty="0">
                <a:solidFill>
                  <a:schemeClr val="accent5">
                    <a:lumMod val="75000"/>
                  </a:schemeClr>
                </a:solidFill>
                <a:latin typeface="Georgia"/>
              </a:rPr>
              <a:t>Understanding</a:t>
            </a:r>
            <a:endParaRPr lang="ar-SA" sz="3200" dirty="0"/>
          </a:p>
          <a:p>
            <a:pPr lvl="0" algn="l" rtl="0">
              <a:lnSpc>
                <a:spcPct val="110000"/>
              </a:lnSpc>
              <a:spcBef>
                <a:spcPts val="600"/>
              </a:spcBef>
              <a:spcAft>
                <a:spcPts val="600"/>
              </a:spcAft>
              <a:buFont typeface="Calibri" panose="020F0502020204030204" pitchFamily="34" charset="0"/>
              <a:buChar char="​"/>
              <a:defRPr/>
            </a:pPr>
            <a:endParaRPr lang="en-US" sz="4000" b="1" dirty="0">
              <a:solidFill>
                <a:schemeClr val="accent5">
                  <a:lumMod val="75000"/>
                </a:schemeClr>
              </a:solidFill>
              <a:latin typeface="Georgia"/>
            </a:endParaRPr>
          </a:p>
        </p:txBody>
      </p:sp>
      <p:sp>
        <p:nvSpPr>
          <p:cNvPr id="4" name="مستطيل 3"/>
          <p:cNvSpPr/>
          <p:nvPr/>
        </p:nvSpPr>
        <p:spPr>
          <a:xfrm>
            <a:off x="4860034" y="3172288"/>
            <a:ext cx="4233650" cy="2554545"/>
          </a:xfrm>
          <a:prstGeom prst="rect">
            <a:avLst/>
          </a:prstGeom>
        </p:spPr>
        <p:txBody>
          <a:bodyPr wrap="square">
            <a:spAutoFit/>
          </a:bodyPr>
          <a:lstStyle/>
          <a:p>
            <a:pPr marL="342900" indent="-342900" algn="l" rtl="0">
              <a:buFont typeface="Arial" pitchFamily="34" charset="0"/>
              <a:buChar char="•"/>
            </a:pPr>
            <a:r>
              <a:rPr lang="en-US" sz="3200" dirty="0" smtClean="0"/>
              <a:t>Understanding </a:t>
            </a:r>
            <a:r>
              <a:rPr lang="en-US" sz="3200" dirty="0"/>
              <a:t>the overall processes in the zoo, including managerial processes about the animal</a:t>
            </a:r>
            <a:r>
              <a:rPr lang="en-US" sz="2400" dirty="0"/>
              <a:t>.</a:t>
            </a:r>
            <a:endParaRPr lang="ar-SA" sz="2400" dirty="0"/>
          </a:p>
        </p:txBody>
      </p:sp>
    </p:spTree>
    <p:extLst>
      <p:ext uri="{BB962C8B-B14F-4D97-AF65-F5344CB8AC3E}">
        <p14:creationId xmlns:p14="http://schemas.microsoft.com/office/powerpoint/2010/main" val="12323020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2799590081"/>
              </p:ext>
            </p:extLst>
          </p:nvPr>
        </p:nvGraphicFramePr>
        <p:xfrm>
          <a:off x="611562" y="25302"/>
          <a:ext cx="3384376"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C:\Users\Anan\Desktop\meeting-ic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37842" y="611062"/>
            <a:ext cx="1143000" cy="1143000"/>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5" name="Picture 3" descr="C:\Users\Anan\Desktop\ideas.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1784" y="1728932"/>
            <a:ext cx="1050925" cy="105092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7" name="Picture 4" descr="C:\Users\Anan\Desktop\Data-Collection.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491881" y="2657979"/>
            <a:ext cx="1188962" cy="1028590"/>
          </a:xfrm>
          <a:prstGeom prst="rect">
            <a:avLst/>
          </a:prstGeom>
          <a:noFill/>
          <a:effectLst>
            <a:glow rad="228600">
              <a:schemeClr val="accent6">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9" name="Picture 5" descr="C:\Users\Anan\Desktop\39049.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18789" y="3909418"/>
            <a:ext cx="1030287" cy="10302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C:\Users\Anan\Desktop\presentation icons\lightbulb.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75856" y="4939706"/>
            <a:ext cx="1253152" cy="1253152"/>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5292080" y="885764"/>
            <a:ext cx="3672408" cy="2566857"/>
          </a:xfrm>
          <a:prstGeom prst="rect">
            <a:avLst/>
          </a:prstGeom>
        </p:spPr>
        <p:txBody>
          <a:bodyPr wrap="square">
            <a:spAutoFit/>
          </a:bodyPr>
          <a:lstStyle/>
          <a:p>
            <a:pPr lvl="0" algn="l" rtl="0">
              <a:lnSpc>
                <a:spcPct val="110000"/>
              </a:lnSpc>
              <a:spcBef>
                <a:spcPts val="600"/>
              </a:spcBef>
              <a:spcAft>
                <a:spcPts val="600"/>
              </a:spcAft>
              <a:buFont typeface="Calibri" panose="020F0502020204030204" pitchFamily="34" charset="0"/>
              <a:buChar char="​"/>
              <a:defRPr/>
            </a:pPr>
            <a:r>
              <a:rPr lang="en-US" sz="3200" b="1" dirty="0">
                <a:solidFill>
                  <a:srgbClr val="FFC000"/>
                </a:solidFill>
                <a:latin typeface="Georgia"/>
              </a:rPr>
              <a:t>Stage </a:t>
            </a:r>
            <a:r>
              <a:rPr lang="en-US" sz="3200" b="1" dirty="0" smtClean="0">
                <a:solidFill>
                  <a:srgbClr val="FFC000"/>
                </a:solidFill>
                <a:latin typeface="Georgia"/>
              </a:rPr>
              <a:t>03</a:t>
            </a:r>
          </a:p>
          <a:p>
            <a:pPr algn="l" rtl="0">
              <a:lnSpc>
                <a:spcPct val="110000"/>
              </a:lnSpc>
              <a:spcBef>
                <a:spcPts val="600"/>
              </a:spcBef>
              <a:spcAft>
                <a:spcPts val="600"/>
              </a:spcAft>
              <a:buFont typeface="Calibri" panose="020F0502020204030204" pitchFamily="34" charset="0"/>
              <a:buChar char="​"/>
              <a:defRPr/>
            </a:pPr>
            <a:r>
              <a:rPr lang="en-US" sz="3200" i="1" dirty="0">
                <a:solidFill>
                  <a:srgbClr val="EEB000"/>
                </a:solidFill>
                <a:latin typeface="Georgia"/>
              </a:rPr>
              <a:t>Observation &amp; Data Collection</a:t>
            </a:r>
            <a:endParaRPr lang="ar-SA" sz="3200" dirty="0"/>
          </a:p>
          <a:p>
            <a:pPr lvl="0" algn="l" rtl="0">
              <a:lnSpc>
                <a:spcPct val="110000"/>
              </a:lnSpc>
              <a:spcBef>
                <a:spcPts val="600"/>
              </a:spcBef>
              <a:spcAft>
                <a:spcPts val="600"/>
              </a:spcAft>
              <a:buFont typeface="Calibri" panose="020F0502020204030204" pitchFamily="34" charset="0"/>
              <a:buChar char="​"/>
              <a:defRPr/>
            </a:pPr>
            <a:endParaRPr lang="en-US" sz="3200" b="1" dirty="0">
              <a:solidFill>
                <a:srgbClr val="FFC000"/>
              </a:solidFill>
              <a:latin typeface="Georgia"/>
            </a:endParaRPr>
          </a:p>
        </p:txBody>
      </p:sp>
      <p:sp>
        <p:nvSpPr>
          <p:cNvPr id="6" name="مستطيل 5"/>
          <p:cNvSpPr/>
          <p:nvPr/>
        </p:nvSpPr>
        <p:spPr>
          <a:xfrm>
            <a:off x="5076056" y="2996952"/>
            <a:ext cx="3888432" cy="2339102"/>
          </a:xfrm>
          <a:prstGeom prst="rect">
            <a:avLst/>
          </a:prstGeom>
        </p:spPr>
        <p:txBody>
          <a:bodyPr wrap="square">
            <a:spAutoFit/>
          </a:bodyPr>
          <a:lstStyle/>
          <a:p>
            <a:pPr marL="285750" indent="-285750" algn="l" rtl="0">
              <a:buFont typeface="Arial" pitchFamily="34" charset="0"/>
              <a:buChar char="•"/>
            </a:pPr>
            <a:r>
              <a:rPr lang="en-US" sz="3200" dirty="0" smtClean="0"/>
              <a:t>Interviews</a:t>
            </a:r>
          </a:p>
          <a:p>
            <a:pPr marL="285750" indent="-285750" algn="l" rtl="0">
              <a:buFont typeface="Arial" pitchFamily="34" charset="0"/>
              <a:buChar char="•"/>
            </a:pPr>
            <a:r>
              <a:rPr lang="en-US" sz="3200" dirty="0" smtClean="0"/>
              <a:t>Process tracking</a:t>
            </a:r>
          </a:p>
          <a:p>
            <a:pPr marL="285750" indent="-285750" algn="l" rtl="0">
              <a:buFont typeface="Arial" pitchFamily="34" charset="0"/>
              <a:buChar char="•"/>
            </a:pPr>
            <a:r>
              <a:rPr lang="en-US" sz="3200" dirty="0" smtClean="0"/>
              <a:t>Work watches</a:t>
            </a:r>
          </a:p>
          <a:p>
            <a:pPr marL="285750" indent="-285750" algn="l" rtl="0">
              <a:buFont typeface="Arial" pitchFamily="34" charset="0"/>
              <a:buChar char="•"/>
            </a:pPr>
            <a:r>
              <a:rPr lang="en-US" sz="3200" dirty="0" smtClean="0"/>
              <a:t>Questionnaire</a:t>
            </a:r>
          </a:p>
          <a:p>
            <a:pPr algn="l" rtl="0"/>
            <a:r>
              <a:rPr lang="en-US" dirty="0" smtClean="0"/>
              <a:t> </a:t>
            </a:r>
            <a:endParaRPr lang="en-US" dirty="0"/>
          </a:p>
        </p:txBody>
      </p:sp>
    </p:spTree>
    <p:extLst>
      <p:ext uri="{BB962C8B-B14F-4D97-AF65-F5344CB8AC3E}">
        <p14:creationId xmlns:p14="http://schemas.microsoft.com/office/powerpoint/2010/main" val="5864208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3250386041"/>
              </p:ext>
            </p:extLst>
          </p:nvPr>
        </p:nvGraphicFramePr>
        <p:xfrm>
          <a:off x="611562" y="25302"/>
          <a:ext cx="3384376" cy="67160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C:\Users\Anan\Desktop\meeting-ic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37842" y="611062"/>
            <a:ext cx="1143000" cy="1143000"/>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5" name="Picture 3" descr="C:\Users\Anan\Desktop\ideas.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1784" y="1728932"/>
            <a:ext cx="1050925" cy="105092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7" name="Picture 4" descr="C:\Users\Anan\Desktop\Data-Collection.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491881" y="2657979"/>
            <a:ext cx="1188962" cy="102859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descr="C:\Users\Anan\Desktop\39049.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18789" y="3909418"/>
            <a:ext cx="1030287" cy="1030288"/>
          </a:xfrm>
          <a:prstGeom prst="rect">
            <a:avLst/>
          </a:prstGeom>
          <a:noFill/>
          <a:effectLst>
            <a:glow rad="228600">
              <a:schemeClr val="accent1">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11" name="Picture 10" descr="C:\Users\Anan\Desktop\presentation icons\lightbulb.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75856" y="4939706"/>
            <a:ext cx="1253152" cy="1253152"/>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4932040" y="706638"/>
            <a:ext cx="3888432" cy="2702278"/>
          </a:xfrm>
          <a:prstGeom prst="rect">
            <a:avLst/>
          </a:prstGeom>
        </p:spPr>
        <p:txBody>
          <a:bodyPr wrap="square">
            <a:spAutoFit/>
          </a:bodyPr>
          <a:lstStyle/>
          <a:p>
            <a:pPr lvl="0" algn="l" rtl="0">
              <a:lnSpc>
                <a:spcPct val="110000"/>
              </a:lnSpc>
              <a:spcBef>
                <a:spcPts val="600"/>
              </a:spcBef>
              <a:spcAft>
                <a:spcPts val="600"/>
              </a:spcAft>
              <a:buFont typeface="Calibri" panose="020F0502020204030204" pitchFamily="34" charset="0"/>
              <a:buChar char="​"/>
              <a:defRPr/>
            </a:pPr>
            <a:r>
              <a:rPr lang="en-US" sz="3200" b="1" dirty="0">
                <a:solidFill>
                  <a:schemeClr val="accent1">
                    <a:lumMod val="50000"/>
                  </a:schemeClr>
                </a:solidFill>
                <a:latin typeface="Georgia"/>
              </a:rPr>
              <a:t>Stage </a:t>
            </a:r>
            <a:r>
              <a:rPr lang="en-US" sz="3200" b="1" dirty="0" smtClean="0">
                <a:solidFill>
                  <a:schemeClr val="accent1">
                    <a:lumMod val="50000"/>
                  </a:schemeClr>
                </a:solidFill>
                <a:latin typeface="Georgia"/>
              </a:rPr>
              <a:t>04</a:t>
            </a:r>
          </a:p>
          <a:p>
            <a:pPr algn="l" rtl="0">
              <a:lnSpc>
                <a:spcPct val="110000"/>
              </a:lnSpc>
              <a:spcBef>
                <a:spcPts val="600"/>
              </a:spcBef>
              <a:spcAft>
                <a:spcPts val="600"/>
              </a:spcAft>
              <a:buFont typeface="Calibri" panose="020F0502020204030204" pitchFamily="34" charset="0"/>
              <a:buChar char="​"/>
              <a:defRPr/>
            </a:pPr>
            <a:r>
              <a:rPr lang="en-US" sz="3200" i="1" dirty="0">
                <a:solidFill>
                  <a:schemeClr val="accent1">
                    <a:lumMod val="75000"/>
                  </a:schemeClr>
                </a:solidFill>
                <a:latin typeface="Georgia"/>
              </a:rPr>
              <a:t>Data Analysis and tools application</a:t>
            </a:r>
            <a:endParaRPr lang="ar-SA" sz="3200" dirty="0"/>
          </a:p>
          <a:p>
            <a:pPr lvl="0" algn="l" rtl="0">
              <a:lnSpc>
                <a:spcPct val="110000"/>
              </a:lnSpc>
              <a:spcBef>
                <a:spcPts val="600"/>
              </a:spcBef>
              <a:spcAft>
                <a:spcPts val="600"/>
              </a:spcAft>
              <a:buFont typeface="Calibri" panose="020F0502020204030204" pitchFamily="34" charset="0"/>
              <a:buChar char="​"/>
              <a:defRPr/>
            </a:pPr>
            <a:endParaRPr lang="en-US" sz="4000" b="1" dirty="0">
              <a:solidFill>
                <a:schemeClr val="accent1">
                  <a:lumMod val="50000"/>
                </a:schemeClr>
              </a:solidFill>
              <a:latin typeface="Georgia"/>
            </a:endParaRPr>
          </a:p>
        </p:txBody>
      </p:sp>
      <p:sp>
        <p:nvSpPr>
          <p:cNvPr id="6" name="مستطيل 5"/>
          <p:cNvSpPr/>
          <p:nvPr/>
        </p:nvSpPr>
        <p:spPr>
          <a:xfrm>
            <a:off x="4738548" y="2715268"/>
            <a:ext cx="4081931" cy="3539430"/>
          </a:xfrm>
          <a:prstGeom prst="rect">
            <a:avLst/>
          </a:prstGeom>
        </p:spPr>
        <p:txBody>
          <a:bodyPr wrap="square">
            <a:spAutoFit/>
          </a:bodyPr>
          <a:lstStyle/>
          <a:p>
            <a:pPr marL="285750" indent="-285750" algn="l" rtl="0">
              <a:buFont typeface="Arial" pitchFamily="34" charset="0"/>
              <a:buChar char="•"/>
            </a:pPr>
            <a:r>
              <a:rPr lang="en-US" sz="2800" dirty="0"/>
              <a:t>Optimizing process </a:t>
            </a:r>
            <a:r>
              <a:rPr lang="en-US" sz="2800" dirty="0" smtClean="0"/>
              <a:t>Flowcharts.</a:t>
            </a:r>
          </a:p>
          <a:p>
            <a:pPr marL="285750" indent="-285750" algn="l" rtl="0">
              <a:buFont typeface="Arial" pitchFamily="34" charset="0"/>
              <a:buChar char="•"/>
            </a:pPr>
            <a:r>
              <a:rPr lang="en-US" sz="2800" dirty="0"/>
              <a:t>Value Stream </a:t>
            </a:r>
            <a:r>
              <a:rPr lang="en-US" sz="2800" dirty="0" smtClean="0"/>
              <a:t>Mapping.</a:t>
            </a:r>
          </a:p>
          <a:p>
            <a:pPr marL="285750" indent="-285750" algn="l" rtl="0">
              <a:buFont typeface="Arial" pitchFamily="34" charset="0"/>
              <a:buChar char="•"/>
            </a:pPr>
            <a:r>
              <a:rPr lang="en-US" sz="2800" dirty="0" smtClean="0"/>
              <a:t>Judoka.</a:t>
            </a:r>
          </a:p>
          <a:p>
            <a:pPr marL="285750" indent="-285750" algn="l" rtl="0">
              <a:buFont typeface="Arial" pitchFamily="34" charset="0"/>
              <a:buChar char="•"/>
            </a:pPr>
            <a:r>
              <a:rPr lang="en-US" sz="2800" dirty="0" smtClean="0"/>
              <a:t>Kaizen.</a:t>
            </a:r>
          </a:p>
          <a:p>
            <a:pPr marL="285750" lvl="1" indent="-285750" algn="l" rtl="0">
              <a:buFont typeface="Arial" pitchFamily="34" charset="0"/>
              <a:buChar char="•"/>
            </a:pPr>
            <a:r>
              <a:rPr lang="en-US" sz="2800" dirty="0" smtClean="0"/>
              <a:t>5S.</a:t>
            </a:r>
            <a:endParaRPr lang="en-US" sz="2800" dirty="0"/>
          </a:p>
          <a:p>
            <a:pPr marL="285750" indent="-285750" algn="l" rtl="0">
              <a:buFont typeface="Arial" pitchFamily="34" charset="0"/>
              <a:buChar char="•"/>
            </a:pPr>
            <a:r>
              <a:rPr lang="en-GB" sz="2800" dirty="0"/>
              <a:t>Key Performance </a:t>
            </a:r>
            <a:r>
              <a:rPr lang="en-GB" sz="2800" dirty="0" smtClean="0"/>
              <a:t>Indicator. </a:t>
            </a:r>
            <a:r>
              <a:rPr lang="en-US" sz="2800" dirty="0" smtClean="0"/>
              <a:t> </a:t>
            </a:r>
            <a:endParaRPr lang="ar-SA" sz="2800" dirty="0"/>
          </a:p>
        </p:txBody>
      </p:sp>
    </p:spTree>
    <p:extLst>
      <p:ext uri="{BB962C8B-B14F-4D97-AF65-F5344CB8AC3E}">
        <p14:creationId xmlns:p14="http://schemas.microsoft.com/office/powerpoint/2010/main" val="22493862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3147959907"/>
              </p:ext>
            </p:extLst>
          </p:nvPr>
        </p:nvGraphicFramePr>
        <p:xfrm>
          <a:off x="611562" y="25302"/>
          <a:ext cx="3384376"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C:\Users\Anan\Desktop\meeting-ic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37842" y="611062"/>
            <a:ext cx="1143000" cy="1143000"/>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5" name="Picture 3" descr="C:\Users\Anan\Desktop\ideas.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1784" y="1728932"/>
            <a:ext cx="1050925" cy="105092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7" name="Picture 4" descr="C:\Users\Anan\Desktop\Data-Collection.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491881" y="2657979"/>
            <a:ext cx="1188962" cy="102859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descr="C:\Users\Anan\Desktop\39049.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18789" y="3909418"/>
            <a:ext cx="1030287" cy="10302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C:\Users\Anan\Desktop\presentation icons\lightbulb.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75856" y="4939706"/>
            <a:ext cx="1253152" cy="1253152"/>
          </a:xfrm>
          <a:prstGeom prst="rect">
            <a:avLst/>
          </a:prstGeom>
          <a:noFill/>
          <a:effectLst>
            <a:glow rad="228600">
              <a:schemeClr val="accent2">
                <a:satMod val="175000"/>
                <a:alpha val="40000"/>
              </a:schemeClr>
            </a:glow>
          </a:effectLst>
          <a:extLst>
            <a:ext uri="{909E8E84-426E-40DD-AFC4-6F175D3DCCD1}">
              <a14:hiddenFill xmlns:a14="http://schemas.microsoft.com/office/drawing/2010/main">
                <a:solidFill>
                  <a:srgbClr val="FFFFFF"/>
                </a:solidFill>
              </a14:hiddenFill>
            </a:ext>
          </a:extLst>
        </p:spPr>
      </p:pic>
      <p:sp>
        <p:nvSpPr>
          <p:cNvPr id="4" name="مستطيل 3"/>
          <p:cNvSpPr/>
          <p:nvPr/>
        </p:nvSpPr>
        <p:spPr>
          <a:xfrm>
            <a:off x="5076063" y="673468"/>
            <a:ext cx="3723887" cy="2702278"/>
          </a:xfrm>
          <a:prstGeom prst="rect">
            <a:avLst/>
          </a:prstGeom>
        </p:spPr>
        <p:txBody>
          <a:bodyPr wrap="square">
            <a:spAutoFit/>
          </a:bodyPr>
          <a:lstStyle/>
          <a:p>
            <a:pPr lvl="0" algn="l" rtl="0">
              <a:lnSpc>
                <a:spcPct val="110000"/>
              </a:lnSpc>
              <a:spcBef>
                <a:spcPts val="600"/>
              </a:spcBef>
              <a:spcAft>
                <a:spcPts val="600"/>
              </a:spcAft>
              <a:buFont typeface="Calibri" panose="020F0502020204030204" pitchFamily="34" charset="0"/>
              <a:buChar char="​"/>
              <a:defRPr/>
            </a:pPr>
            <a:r>
              <a:rPr lang="en-US" sz="3200" b="1" dirty="0">
                <a:solidFill>
                  <a:srgbClr val="FF0000"/>
                </a:solidFill>
                <a:latin typeface="Georgia"/>
              </a:rPr>
              <a:t>Stage </a:t>
            </a:r>
            <a:r>
              <a:rPr lang="en-US" sz="3200" b="1" dirty="0" smtClean="0">
                <a:solidFill>
                  <a:srgbClr val="FF0000"/>
                </a:solidFill>
                <a:latin typeface="Georgia"/>
              </a:rPr>
              <a:t>05</a:t>
            </a:r>
          </a:p>
          <a:p>
            <a:pPr algn="l" rtl="0">
              <a:lnSpc>
                <a:spcPct val="110000"/>
              </a:lnSpc>
              <a:spcBef>
                <a:spcPts val="600"/>
              </a:spcBef>
              <a:spcAft>
                <a:spcPts val="600"/>
              </a:spcAft>
              <a:buFont typeface="Calibri" panose="020F0502020204030204" pitchFamily="34" charset="0"/>
              <a:buChar char="​"/>
              <a:defRPr/>
            </a:pPr>
            <a:r>
              <a:rPr lang="en-US" sz="3200" i="1" dirty="0">
                <a:solidFill>
                  <a:schemeClr val="accent2">
                    <a:lumMod val="50000"/>
                  </a:schemeClr>
                </a:solidFill>
                <a:latin typeface="Georgia"/>
              </a:rPr>
              <a:t>Solutions and findings stages</a:t>
            </a:r>
            <a:endParaRPr lang="ar-SA" sz="3200" dirty="0"/>
          </a:p>
          <a:p>
            <a:pPr lvl="0" algn="l" rtl="0">
              <a:lnSpc>
                <a:spcPct val="110000"/>
              </a:lnSpc>
              <a:spcBef>
                <a:spcPts val="600"/>
              </a:spcBef>
              <a:spcAft>
                <a:spcPts val="600"/>
              </a:spcAft>
              <a:buFont typeface="Calibri" panose="020F0502020204030204" pitchFamily="34" charset="0"/>
              <a:buChar char="​"/>
              <a:defRPr/>
            </a:pPr>
            <a:endParaRPr lang="en-US" sz="4000" b="1" dirty="0">
              <a:solidFill>
                <a:srgbClr val="FF0000"/>
              </a:solidFill>
              <a:latin typeface="Georgia"/>
            </a:endParaRPr>
          </a:p>
        </p:txBody>
      </p:sp>
      <p:sp>
        <p:nvSpPr>
          <p:cNvPr id="6" name="مستطيل 5"/>
          <p:cNvSpPr/>
          <p:nvPr/>
        </p:nvSpPr>
        <p:spPr>
          <a:xfrm>
            <a:off x="5076063" y="2939921"/>
            <a:ext cx="3723887" cy="1569660"/>
          </a:xfrm>
          <a:prstGeom prst="rect">
            <a:avLst/>
          </a:prstGeom>
        </p:spPr>
        <p:txBody>
          <a:bodyPr wrap="square">
            <a:spAutoFit/>
          </a:bodyPr>
          <a:lstStyle/>
          <a:p>
            <a:pPr algn="l" rtl="0"/>
            <a:r>
              <a:rPr lang="en-US" sz="3200" dirty="0" smtClean="0"/>
              <a:t>Results gained </a:t>
            </a:r>
            <a:r>
              <a:rPr lang="en-US" sz="3200" dirty="0"/>
              <a:t>from applying each of the previous tools</a:t>
            </a:r>
          </a:p>
        </p:txBody>
      </p:sp>
    </p:spTree>
    <p:extLst>
      <p:ext uri="{BB962C8B-B14F-4D97-AF65-F5344CB8AC3E}">
        <p14:creationId xmlns:p14="http://schemas.microsoft.com/office/powerpoint/2010/main" val="7621490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 y="22177"/>
            <a:ext cx="2977931" cy="646331"/>
          </a:xfrm>
          <a:prstGeom prst="rect">
            <a:avLst/>
          </a:prstGeom>
        </p:spPr>
        <p:txBody>
          <a:bodyPr wrap="none">
            <a:spAutoFit/>
          </a:bodyPr>
          <a:lstStyle/>
          <a:p>
            <a:pPr algn="l" rtl="0"/>
            <a:r>
              <a:rPr lang="en-US" sz="3600" b="1" dirty="0">
                <a:solidFill>
                  <a:schemeClr val="tx2">
                    <a:lumMod val="75000"/>
                  </a:schemeClr>
                </a:solidFill>
              </a:rPr>
              <a:t>Questionnaire</a:t>
            </a:r>
            <a:r>
              <a:rPr lang="en-US" b="1" dirty="0">
                <a:solidFill>
                  <a:schemeClr val="tx2">
                    <a:lumMod val="75000"/>
                  </a:schemeClr>
                </a:solidFill>
              </a:rPr>
              <a:t>:</a:t>
            </a:r>
          </a:p>
        </p:txBody>
      </p:sp>
      <p:cxnSp>
        <p:nvCxnSpPr>
          <p:cNvPr id="3" name="Straight Connector 6"/>
          <p:cNvCxnSpPr/>
          <p:nvPr/>
        </p:nvCxnSpPr>
        <p:spPr>
          <a:xfrm>
            <a:off x="0" y="658558"/>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4" name="مستطيل 3"/>
          <p:cNvSpPr/>
          <p:nvPr/>
        </p:nvSpPr>
        <p:spPr>
          <a:xfrm>
            <a:off x="179513" y="1124744"/>
            <a:ext cx="8784975" cy="526297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buFont typeface="Arial" pitchFamily="34" charset="0"/>
              <a:buChar char="•"/>
            </a:pPr>
            <a:r>
              <a:rPr lang="en-US" sz="2800" dirty="0" smtClean="0"/>
              <a:t>     Questionnaires have been developed and completed       </a:t>
            </a:r>
          </a:p>
          <a:p>
            <a:pPr algn="just"/>
            <a:r>
              <a:rPr lang="en-US" sz="2800" dirty="0" smtClean="0"/>
              <a:t>      by the targeted entities</a:t>
            </a:r>
          </a:p>
          <a:p>
            <a:pPr algn="just"/>
            <a:endParaRPr lang="en-US" sz="2800" dirty="0"/>
          </a:p>
          <a:p>
            <a:pPr marL="457200" indent="-457200" algn="just" rtl="0">
              <a:buFont typeface="Arial" pitchFamily="34" charset="0"/>
              <a:buChar char="•"/>
            </a:pPr>
            <a:r>
              <a:rPr lang="en-US" sz="2800" dirty="0" smtClean="0"/>
              <a:t>The </a:t>
            </a:r>
            <a:r>
              <a:rPr lang="en-US" sz="2800" dirty="0"/>
              <a:t>questionnaire contained 2 parts. The first part has 10 questions related to employees’ challenges and problems they face during their work </a:t>
            </a:r>
            <a:r>
              <a:rPr lang="en-US" sz="2800" dirty="0" smtClean="0"/>
              <a:t>day. The </a:t>
            </a:r>
            <a:r>
              <a:rPr lang="en-US" sz="2800" dirty="0"/>
              <a:t>second part is 17 questions special to understand the visitors’ level of expectation and their satisfaction with the services provided </a:t>
            </a:r>
            <a:r>
              <a:rPr lang="en-US" sz="2800" dirty="0" smtClean="0"/>
              <a:t>25 </a:t>
            </a:r>
            <a:r>
              <a:rPr lang="en-US" sz="2800" dirty="0"/>
              <a:t>employees and 160 visitors participated in the questionnaire and provided excellent data and feedback. Using Destructive Statistics and SPSS programs we were able to analyze the </a:t>
            </a:r>
            <a:r>
              <a:rPr lang="en-US" sz="2800" dirty="0" smtClean="0"/>
              <a:t>data.</a:t>
            </a:r>
            <a:endParaRPr lang="ar-SA" sz="2800" dirty="0"/>
          </a:p>
        </p:txBody>
      </p:sp>
    </p:spTree>
    <p:extLst>
      <p:ext uri="{BB962C8B-B14F-4D97-AF65-F5344CB8AC3E}">
        <p14:creationId xmlns:p14="http://schemas.microsoft.com/office/powerpoint/2010/main" val="28268987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14"/>
            <a:ext cx="3040448" cy="646331"/>
          </a:xfrm>
          <a:prstGeom prst="rect">
            <a:avLst/>
          </a:prstGeom>
        </p:spPr>
        <p:txBody>
          <a:bodyPr wrap="none">
            <a:spAutoFit/>
          </a:bodyPr>
          <a:lstStyle/>
          <a:p>
            <a:pPr algn="l" rtl="0"/>
            <a:r>
              <a:rPr lang="en-US" sz="3600" b="1" dirty="0">
                <a:solidFill>
                  <a:schemeClr val="tx2">
                    <a:lumMod val="75000"/>
                  </a:schemeClr>
                </a:solidFill>
              </a:rPr>
              <a:t>Questionnaire:</a:t>
            </a:r>
          </a:p>
        </p:txBody>
      </p:sp>
      <p:cxnSp>
        <p:nvCxnSpPr>
          <p:cNvPr id="4" name="Straight Connector 6"/>
          <p:cNvCxnSpPr/>
          <p:nvPr/>
        </p:nvCxnSpPr>
        <p:spPr>
          <a:xfrm>
            <a:off x="0" y="658558"/>
            <a:ext cx="9144000" cy="0"/>
          </a:xfrm>
          <a:prstGeom prst="line">
            <a:avLst/>
          </a:prstGeom>
        </p:spPr>
        <p:style>
          <a:lnRef idx="2">
            <a:schemeClr val="accent2"/>
          </a:lnRef>
          <a:fillRef idx="0">
            <a:schemeClr val="accent2"/>
          </a:fillRef>
          <a:effectRef idx="1">
            <a:schemeClr val="accent2"/>
          </a:effectRef>
          <a:fontRef idx="minor">
            <a:schemeClr val="tx1"/>
          </a:fontRef>
        </p:style>
      </p:cxnSp>
      <p:graphicFrame>
        <p:nvGraphicFramePr>
          <p:cNvPr id="7" name="رسم تخطيطي 6"/>
          <p:cNvGraphicFramePr/>
          <p:nvPr>
            <p:extLst>
              <p:ext uri="{D42A27DB-BD31-4B8C-83A1-F6EECF244321}">
                <p14:modId xmlns:p14="http://schemas.microsoft.com/office/powerpoint/2010/main" val="150165361"/>
              </p:ext>
            </p:extLst>
          </p:nvPr>
        </p:nvGraphicFramePr>
        <p:xfrm>
          <a:off x="0" y="692696"/>
          <a:ext cx="8964488" cy="6165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673140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 Same Side Corner Rectangle 37"/>
          <p:cNvSpPr/>
          <p:nvPr/>
        </p:nvSpPr>
        <p:spPr bwMode="auto">
          <a:xfrm flipV="1">
            <a:off x="500034" y="0"/>
            <a:ext cx="467544"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VSM</a:t>
            </a:r>
            <a:endParaRPr lang="en-US" sz="2000" b="1" dirty="0">
              <a:solidFill>
                <a:schemeClr val="bg1"/>
              </a:solidFill>
            </a:endParaRPr>
          </a:p>
        </p:txBody>
      </p:sp>
      <p:sp>
        <p:nvSpPr>
          <p:cNvPr id="3" name="Round Same Side Corner Rectangle 37"/>
          <p:cNvSpPr/>
          <p:nvPr/>
        </p:nvSpPr>
        <p:spPr bwMode="auto">
          <a:xfrm flipV="1">
            <a:off x="1000100" y="0"/>
            <a:ext cx="467544"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5S</a:t>
            </a:r>
            <a:endParaRPr lang="en-US" sz="2000" b="1" dirty="0">
              <a:solidFill>
                <a:schemeClr val="bg1"/>
              </a:solidFill>
            </a:endParaRPr>
          </a:p>
        </p:txBody>
      </p:sp>
      <p:sp>
        <p:nvSpPr>
          <p:cNvPr id="4" name="Round Same Side Corner Rectangle 37"/>
          <p:cNvSpPr/>
          <p:nvPr/>
        </p:nvSpPr>
        <p:spPr bwMode="auto">
          <a:xfrm flipV="1">
            <a:off x="2000232" y="0"/>
            <a:ext cx="467544"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Kaizen</a:t>
            </a:r>
            <a:endParaRPr lang="en-US" sz="2000" b="1" dirty="0">
              <a:solidFill>
                <a:schemeClr val="bg1"/>
              </a:solidFill>
            </a:endParaRPr>
          </a:p>
        </p:txBody>
      </p:sp>
      <p:sp>
        <p:nvSpPr>
          <p:cNvPr id="5" name="Round Same Side Corner Rectangle 37"/>
          <p:cNvSpPr/>
          <p:nvPr/>
        </p:nvSpPr>
        <p:spPr bwMode="auto">
          <a:xfrm flipV="1">
            <a:off x="1500166" y="0"/>
            <a:ext cx="467544"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Jidoka</a:t>
            </a:r>
            <a:endParaRPr lang="en-US" sz="2000" b="1" dirty="0">
              <a:solidFill>
                <a:schemeClr val="bg1"/>
              </a:solidFill>
            </a:endParaRPr>
          </a:p>
        </p:txBody>
      </p:sp>
      <p:sp>
        <p:nvSpPr>
          <p:cNvPr id="6" name="Round Same Side Corner Rectangle 37"/>
          <p:cNvSpPr/>
          <p:nvPr/>
        </p:nvSpPr>
        <p:spPr bwMode="auto">
          <a:xfrm flipV="1">
            <a:off x="1" y="0"/>
            <a:ext cx="504056" cy="1268760"/>
          </a:xfrm>
          <a:prstGeom prst="round2SameRect">
            <a:avLst>
              <a:gd name="adj1" fmla="val 31818"/>
              <a:gd name="adj2" fmla="val 0"/>
            </a:avLst>
          </a:prstGeom>
          <a:solidFill>
            <a:schemeClr val="tx1">
              <a:lumMod val="65000"/>
              <a:lumOff val="35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dirty="0" smtClean="0">
                <a:solidFill>
                  <a:schemeClr val="bg1"/>
                </a:solidFill>
              </a:rPr>
              <a:t>PFC</a:t>
            </a:r>
            <a:endParaRPr lang="en-US" sz="2000" dirty="0">
              <a:solidFill>
                <a:schemeClr val="bg1"/>
              </a:solidFill>
            </a:endParaRPr>
          </a:p>
        </p:txBody>
      </p:sp>
      <p:sp>
        <p:nvSpPr>
          <p:cNvPr id="7" name="Title 1"/>
          <p:cNvSpPr txBox="1">
            <a:spLocks/>
          </p:cNvSpPr>
          <p:nvPr/>
        </p:nvSpPr>
        <p:spPr>
          <a:xfrm>
            <a:off x="2500298" y="428604"/>
            <a:ext cx="6257940" cy="1143000"/>
          </a:xfrm>
          <a:prstGeom prst="rect">
            <a:avLst/>
          </a:prstGeom>
        </p:spPr>
        <p:txBody>
          <a:bodyPr>
            <a:normAutofit/>
          </a:bodyPr>
          <a:lstStyle/>
          <a:p>
            <a:pPr lvl="0" algn="ctr">
              <a:spcBef>
                <a:spcPct val="0"/>
              </a:spcBef>
            </a:pPr>
            <a:r>
              <a:rPr lang="en-US" sz="2800" dirty="0" smtClean="0">
                <a:latin typeface="+mj-lt"/>
                <a:ea typeface="+mj-ea"/>
                <a:cs typeface="+mj-cs"/>
              </a:rPr>
              <a:t>Optimizing process Flow Charts in the Zoo</a:t>
            </a:r>
            <a:endParaRPr kumimoji="0" lang="ar-JO" sz="28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وسيلة شرح مستطيلة 14"/>
          <p:cNvSpPr/>
          <p:nvPr/>
        </p:nvSpPr>
        <p:spPr>
          <a:xfrm>
            <a:off x="500035" y="1428736"/>
            <a:ext cx="8064896" cy="2000264"/>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en-US" sz="2000" dirty="0" smtClean="0">
                <a:cs typeface="+mj-cs"/>
              </a:rPr>
              <a:t>A flowchart is a type of diagram that represents an algorithm, workflow or process, showing the steps as boxes of various kinds, and their order by connecting them with arrows. This diagrammatic representation illustrates a solution model to a given problem. Flowcharts are used in analyzing, designing, documenting or managing a process or program in various fields</a:t>
            </a:r>
            <a:endParaRPr lang="ar-SA" sz="2000" dirty="0">
              <a:cs typeface="+mj-cs"/>
            </a:endParaRPr>
          </a:p>
        </p:txBody>
      </p:sp>
      <p:sp>
        <p:nvSpPr>
          <p:cNvPr id="9" name="مستطيل 25"/>
          <p:cNvSpPr/>
          <p:nvPr/>
        </p:nvSpPr>
        <p:spPr>
          <a:xfrm>
            <a:off x="571473" y="3786190"/>
            <a:ext cx="7920880" cy="20882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en-US" sz="2000" dirty="0" smtClean="0"/>
              <a:t> Due to the fact that any system should be deeply understood in order to be improved, our very first tool used in the project was flowcharting the general processes in the zoo. We have built the flowcharts of the current state of 10 operations. In addition, we have proposed significant new processes for the park and have drawn up its flowcharts</a:t>
            </a:r>
            <a:endParaRPr lang="ar-SA"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3042" y="285728"/>
            <a:ext cx="6257940" cy="1143000"/>
          </a:xfrm>
        </p:spPr>
        <p:txBody>
          <a:bodyPr>
            <a:normAutofit/>
          </a:bodyPr>
          <a:lstStyle/>
          <a:p>
            <a:r>
              <a:rPr lang="en-US" sz="2800" dirty="0" smtClean="0"/>
              <a:t>Applying VSM on the zoo</a:t>
            </a:r>
            <a:endParaRPr lang="ar-JO" sz="2800" dirty="0"/>
          </a:p>
        </p:txBody>
      </p:sp>
      <p:sp>
        <p:nvSpPr>
          <p:cNvPr id="4" name="Round Same Side Corner Rectangle 37"/>
          <p:cNvSpPr/>
          <p:nvPr/>
        </p:nvSpPr>
        <p:spPr bwMode="auto">
          <a:xfrm flipV="1">
            <a:off x="0" y="0"/>
            <a:ext cx="467544"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PFC</a:t>
            </a:r>
            <a:endParaRPr lang="en-US" sz="2000" b="1" dirty="0">
              <a:solidFill>
                <a:schemeClr val="bg1"/>
              </a:solidFill>
            </a:endParaRPr>
          </a:p>
        </p:txBody>
      </p:sp>
      <p:sp>
        <p:nvSpPr>
          <p:cNvPr id="6" name="Round Same Side Corner Rectangle 37"/>
          <p:cNvSpPr/>
          <p:nvPr/>
        </p:nvSpPr>
        <p:spPr bwMode="auto">
          <a:xfrm flipV="1">
            <a:off x="928662" y="0"/>
            <a:ext cx="467544"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5S</a:t>
            </a:r>
            <a:endParaRPr lang="en-US" sz="2000" b="1" dirty="0">
              <a:solidFill>
                <a:schemeClr val="bg1"/>
              </a:solidFill>
            </a:endParaRPr>
          </a:p>
        </p:txBody>
      </p:sp>
      <p:sp>
        <p:nvSpPr>
          <p:cNvPr id="7" name="Round Same Side Corner Rectangle 37"/>
          <p:cNvSpPr/>
          <p:nvPr/>
        </p:nvSpPr>
        <p:spPr bwMode="auto">
          <a:xfrm flipV="1">
            <a:off x="1928794" y="0"/>
            <a:ext cx="467544"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Kaizen</a:t>
            </a:r>
            <a:endParaRPr lang="en-US" sz="2000" b="1" dirty="0">
              <a:solidFill>
                <a:schemeClr val="bg1"/>
              </a:solidFill>
            </a:endParaRPr>
          </a:p>
        </p:txBody>
      </p:sp>
      <p:sp>
        <p:nvSpPr>
          <p:cNvPr id="8" name="Round Same Side Corner Rectangle 37"/>
          <p:cNvSpPr/>
          <p:nvPr/>
        </p:nvSpPr>
        <p:spPr bwMode="auto">
          <a:xfrm flipV="1">
            <a:off x="1428728" y="0"/>
            <a:ext cx="467544"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Jidoka</a:t>
            </a:r>
            <a:endParaRPr lang="en-US" sz="2000" b="1" dirty="0">
              <a:solidFill>
                <a:schemeClr val="bg1"/>
              </a:solidFill>
            </a:endParaRPr>
          </a:p>
        </p:txBody>
      </p:sp>
      <p:sp>
        <p:nvSpPr>
          <p:cNvPr id="10" name="Round Same Side Corner Rectangle 37"/>
          <p:cNvSpPr/>
          <p:nvPr/>
        </p:nvSpPr>
        <p:spPr bwMode="auto">
          <a:xfrm flipV="1">
            <a:off x="428596" y="0"/>
            <a:ext cx="504056" cy="1268760"/>
          </a:xfrm>
          <a:prstGeom prst="round2SameRect">
            <a:avLst>
              <a:gd name="adj1" fmla="val 31818"/>
              <a:gd name="adj2" fmla="val 0"/>
            </a:avLst>
          </a:prstGeom>
          <a:solidFill>
            <a:schemeClr val="tx1">
              <a:lumMod val="65000"/>
              <a:lumOff val="35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VSM</a:t>
            </a:r>
            <a:endParaRPr lang="en-US" sz="2000" b="1" dirty="0">
              <a:solidFill>
                <a:schemeClr val="bg1"/>
              </a:solidFill>
            </a:endParaRPr>
          </a:p>
        </p:txBody>
      </p:sp>
      <p:sp>
        <p:nvSpPr>
          <p:cNvPr id="11" name="وسيلة شرح مستطيلة 14"/>
          <p:cNvSpPr/>
          <p:nvPr/>
        </p:nvSpPr>
        <p:spPr>
          <a:xfrm>
            <a:off x="500035" y="1428736"/>
            <a:ext cx="8064896" cy="2000264"/>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dirty="0" smtClean="0">
                <a:cs typeface="+mj-cs"/>
              </a:rPr>
              <a:t>Value stream mapping (VSM) is a lean techniques and a preferred tool to visualize and understand a process flow that involves process mapping technique. VSM is drawn as pictures of processes with the purpose of identifying the flow of work, information, as well as understanding the structure of departments. It helps to reduce waste and lead time in delivery service and even support the administration and management. </a:t>
            </a:r>
            <a:endParaRPr lang="ar-SA" sz="2000" dirty="0">
              <a:cs typeface="+mj-cs"/>
            </a:endParaRPr>
          </a:p>
        </p:txBody>
      </p:sp>
      <p:sp>
        <p:nvSpPr>
          <p:cNvPr id="12" name="مستطيل 25"/>
          <p:cNvSpPr/>
          <p:nvPr/>
        </p:nvSpPr>
        <p:spPr>
          <a:xfrm>
            <a:off x="571473" y="3786190"/>
            <a:ext cx="7920880" cy="20882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0">
              <a:buNone/>
            </a:pPr>
            <a:r>
              <a:rPr lang="en-US" sz="2400" dirty="0" smtClean="0"/>
              <a:t> </a:t>
            </a:r>
            <a:r>
              <a:rPr lang="en-US" sz="2000" dirty="0" smtClean="0"/>
              <a:t>Based on the constructed flowcharts of the process in different departments, we have built the Value Stream Map for each process. </a:t>
            </a:r>
          </a:p>
          <a:p>
            <a:pPr algn="just" rtl="0">
              <a:buNone/>
            </a:pPr>
            <a:r>
              <a:rPr lang="en-US" sz="2000" dirty="0" smtClean="0"/>
              <a:t>And VSM’s include the needed processes between the related units and the time of value added and non-value added activities.</a:t>
            </a:r>
            <a:endParaRPr lang="ar-SA"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1736"/>
            <a:ext cx="2037930" cy="646331"/>
          </a:xfrm>
          <a:prstGeom prst="rect">
            <a:avLst/>
          </a:prstGeom>
        </p:spPr>
        <p:txBody>
          <a:bodyPr wrap="none">
            <a:spAutoFit/>
          </a:bodyPr>
          <a:lstStyle/>
          <a:p>
            <a:pPr algn="l" rtl="0"/>
            <a:r>
              <a:rPr lang="en-US" sz="3600" b="1" dirty="0">
                <a:solidFill>
                  <a:schemeClr val="tx2">
                    <a:lumMod val="75000"/>
                  </a:schemeClr>
                </a:solidFill>
              </a:rPr>
              <a:t>Our Team</a:t>
            </a:r>
          </a:p>
        </p:txBody>
      </p:sp>
      <p:cxnSp>
        <p:nvCxnSpPr>
          <p:cNvPr id="3" name="Straight Connector 70"/>
          <p:cNvCxnSpPr/>
          <p:nvPr/>
        </p:nvCxnSpPr>
        <p:spPr>
          <a:xfrm>
            <a:off x="0" y="658558"/>
            <a:ext cx="9144000" cy="0"/>
          </a:xfrm>
          <a:prstGeom prst="line">
            <a:avLst/>
          </a:prstGeom>
        </p:spPr>
        <p:style>
          <a:lnRef idx="2">
            <a:schemeClr val="accent2"/>
          </a:lnRef>
          <a:fillRef idx="0">
            <a:schemeClr val="accent2"/>
          </a:fillRef>
          <a:effectRef idx="1">
            <a:schemeClr val="accent2"/>
          </a:effectRef>
          <a:fontRef idx="minor">
            <a:schemeClr val="tx1"/>
          </a:fontRef>
        </p:style>
      </p:cxnSp>
      <p:graphicFrame>
        <p:nvGraphicFramePr>
          <p:cNvPr id="4" name="رسم تخطيطي 3"/>
          <p:cNvGraphicFramePr/>
          <p:nvPr>
            <p:extLst>
              <p:ext uri="{D42A27DB-BD31-4B8C-83A1-F6EECF244321}">
                <p14:modId xmlns:p14="http://schemas.microsoft.com/office/powerpoint/2010/main" val="1681507321"/>
              </p:ext>
            </p:extLst>
          </p:nvPr>
        </p:nvGraphicFramePr>
        <p:xfrm>
          <a:off x="179512" y="908720"/>
          <a:ext cx="8640960" cy="5949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791753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 y="6536541"/>
            <a:ext cx="4214810" cy="642918"/>
          </a:xfrm>
        </p:spPr>
        <p:txBody>
          <a:bodyPr>
            <a:normAutofit fontScale="90000"/>
          </a:bodyPr>
          <a:lstStyle/>
          <a:p>
            <a:r>
              <a:rPr lang="en-US" sz="1300" dirty="0" smtClean="0"/>
              <a:t>Figure 1: Maintenance process flowchart.                </a:t>
            </a:r>
            <a:r>
              <a:rPr lang="en-US" dirty="0" smtClean="0"/>
              <a:t/>
            </a:r>
            <a:br>
              <a:rPr lang="en-US" dirty="0" smtClean="0"/>
            </a:br>
            <a:endParaRPr lang="ar-JO" dirty="0"/>
          </a:p>
        </p:txBody>
      </p:sp>
      <p:sp>
        <p:nvSpPr>
          <p:cNvPr id="75778" name="Rectangle 2"/>
          <p:cNvSpPr>
            <a:spLocks noChangeArrowheads="1"/>
          </p:cNvSpPr>
          <p:nvPr/>
        </p:nvSpPr>
        <p:spPr bwMode="auto">
          <a:xfrm>
            <a:off x="7"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dirty="0"/>
          </a:p>
        </p:txBody>
      </p:sp>
      <p:graphicFrame>
        <p:nvGraphicFramePr>
          <p:cNvPr id="75777" name="Object 1"/>
          <p:cNvGraphicFramePr>
            <a:graphicFrameLocks noChangeAspect="1"/>
          </p:cNvGraphicFramePr>
          <p:nvPr/>
        </p:nvGraphicFramePr>
        <p:xfrm>
          <a:off x="683568" y="188640"/>
          <a:ext cx="7920880" cy="6192688"/>
        </p:xfrm>
        <a:graphic>
          <a:graphicData uri="http://schemas.openxmlformats.org/presentationml/2006/ole">
            <mc:AlternateContent xmlns:mc="http://schemas.openxmlformats.org/markup-compatibility/2006">
              <mc:Choice xmlns:v="urn:schemas-microsoft-com:vml" Requires="v">
                <p:oleObj spid="_x0000_s1027" name="Visio" r:id="rId3" imgW="7825046" imgH="11686504" progId="Visio.Drawing.11">
                  <p:embed/>
                </p:oleObj>
              </mc:Choice>
              <mc:Fallback>
                <p:oleObj name="Visio" r:id="rId3" imgW="7825046" imgH="11686504"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188640"/>
                        <a:ext cx="7920880" cy="6192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 y="6286520"/>
            <a:ext cx="3786182" cy="785794"/>
          </a:xfrm>
        </p:spPr>
        <p:txBody>
          <a:bodyPr>
            <a:normAutofit/>
          </a:bodyPr>
          <a:lstStyle/>
          <a:p>
            <a:r>
              <a:rPr lang="en-US" sz="1200" dirty="0" smtClean="0"/>
              <a:t>Figure 2: maintenance process new flowchart</a:t>
            </a:r>
            <a:br>
              <a:rPr lang="en-US" sz="1200" dirty="0" smtClean="0"/>
            </a:br>
            <a:endParaRPr lang="ar-JO" sz="1200" dirty="0"/>
          </a:p>
        </p:txBody>
      </p:sp>
      <p:sp>
        <p:nvSpPr>
          <p:cNvPr id="74754" name="Rectangle 2"/>
          <p:cNvSpPr>
            <a:spLocks noChangeArrowheads="1"/>
          </p:cNvSpPr>
          <p:nvPr/>
        </p:nvSpPr>
        <p:spPr bwMode="auto">
          <a:xfrm>
            <a:off x="7"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dirty="0"/>
          </a:p>
        </p:txBody>
      </p:sp>
      <p:graphicFrame>
        <p:nvGraphicFramePr>
          <p:cNvPr id="74753" name="Object 1"/>
          <p:cNvGraphicFramePr>
            <a:graphicFrameLocks noChangeAspect="1"/>
          </p:cNvGraphicFramePr>
          <p:nvPr/>
        </p:nvGraphicFramePr>
        <p:xfrm>
          <a:off x="539553" y="0"/>
          <a:ext cx="8064896" cy="6286520"/>
        </p:xfrm>
        <a:graphic>
          <a:graphicData uri="http://schemas.openxmlformats.org/presentationml/2006/ole">
            <mc:AlternateContent xmlns:mc="http://schemas.openxmlformats.org/markup-compatibility/2006">
              <mc:Choice xmlns:v="urn:schemas-microsoft-com:vml" Requires="v">
                <p:oleObj spid="_x0000_s2051" name="Visio" r:id="rId3" imgW="11217663" imgH="11425749" progId="Visio.Drawing.11">
                  <p:embed/>
                </p:oleObj>
              </mc:Choice>
              <mc:Fallback>
                <p:oleObj name="Visio" r:id="rId3" imgW="11217663" imgH="11425749"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3" y="0"/>
                        <a:ext cx="8064896" cy="628652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15082"/>
            <a:ext cx="4143372" cy="642918"/>
          </a:xfrm>
        </p:spPr>
        <p:txBody>
          <a:bodyPr>
            <a:normAutofit/>
          </a:bodyPr>
          <a:lstStyle/>
          <a:p>
            <a:r>
              <a:rPr lang="en-GB" sz="1200" dirty="0" smtClean="0"/>
              <a:t>Figure 12: Maintenance process VSM</a:t>
            </a:r>
            <a:endParaRPr lang="ar-JO" sz="1200" dirty="0"/>
          </a:p>
        </p:txBody>
      </p:sp>
      <p:sp>
        <p:nvSpPr>
          <p:cNvPr id="73730" name="Rectangle 2"/>
          <p:cNvSpPr>
            <a:spLocks noChangeArrowheads="1"/>
          </p:cNvSpPr>
          <p:nvPr/>
        </p:nvSpPr>
        <p:spPr bwMode="auto">
          <a:xfrm>
            <a:off x="7"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dirty="0"/>
          </a:p>
        </p:txBody>
      </p:sp>
      <p:graphicFrame>
        <p:nvGraphicFramePr>
          <p:cNvPr id="73729" name="Object 1"/>
          <p:cNvGraphicFramePr>
            <a:graphicFrameLocks noChangeAspect="1"/>
          </p:cNvGraphicFramePr>
          <p:nvPr/>
        </p:nvGraphicFramePr>
        <p:xfrm>
          <a:off x="-285784" y="332656"/>
          <a:ext cx="9429784" cy="5976664"/>
        </p:xfrm>
        <a:graphic>
          <a:graphicData uri="http://schemas.openxmlformats.org/presentationml/2006/ole">
            <mc:AlternateContent xmlns:mc="http://schemas.openxmlformats.org/markup-compatibility/2006">
              <mc:Choice xmlns:v="urn:schemas-microsoft-com:vml" Requires="v">
                <p:oleObj spid="_x0000_s3075" name="Visio" r:id="rId3" imgW="25886520" imgH="13234573" progId="Visio.Drawing.11">
                  <p:embed/>
                </p:oleObj>
              </mc:Choice>
              <mc:Fallback>
                <p:oleObj name="Visio" r:id="rId3" imgW="25886520" imgH="13234573"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784" y="332656"/>
                        <a:ext cx="9429784" cy="59766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143644"/>
            <a:ext cx="4143372" cy="714356"/>
          </a:xfrm>
        </p:spPr>
        <p:txBody>
          <a:bodyPr>
            <a:normAutofit/>
          </a:bodyPr>
          <a:lstStyle/>
          <a:p>
            <a:r>
              <a:rPr lang="en-US" sz="1200" dirty="0" smtClean="0"/>
              <a:t>Figure 13: Maintenance process new VSM.</a:t>
            </a:r>
            <a:endParaRPr lang="ar-JO" sz="1200" dirty="0"/>
          </a:p>
        </p:txBody>
      </p:sp>
      <p:sp>
        <p:nvSpPr>
          <p:cNvPr id="86018" name="Rectangle 2"/>
          <p:cNvSpPr>
            <a:spLocks noChangeArrowheads="1"/>
          </p:cNvSpPr>
          <p:nvPr/>
        </p:nvSpPr>
        <p:spPr bwMode="auto">
          <a:xfrm>
            <a:off x="7"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dirty="0"/>
          </a:p>
        </p:txBody>
      </p:sp>
      <p:graphicFrame>
        <p:nvGraphicFramePr>
          <p:cNvPr id="86017" name="Object 1"/>
          <p:cNvGraphicFramePr>
            <a:graphicFrameLocks noChangeAspect="1"/>
          </p:cNvGraphicFramePr>
          <p:nvPr/>
        </p:nvGraphicFramePr>
        <p:xfrm>
          <a:off x="0" y="548680"/>
          <a:ext cx="9144000" cy="5832648"/>
        </p:xfrm>
        <a:graphic>
          <a:graphicData uri="http://schemas.openxmlformats.org/presentationml/2006/ole">
            <mc:AlternateContent xmlns:mc="http://schemas.openxmlformats.org/markup-compatibility/2006">
              <mc:Choice xmlns:v="urn:schemas-microsoft-com:vml" Requires="v">
                <p:oleObj spid="_x0000_s4099" name="Visio" r:id="rId3" imgW="21317501" imgH="10732559" progId="Visio.Drawing.11">
                  <p:embed/>
                </p:oleObj>
              </mc:Choice>
              <mc:Fallback>
                <p:oleObj name="Visio" r:id="rId3" imgW="21317501" imgH="10732559"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48680"/>
                        <a:ext cx="9144000" cy="58326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86520"/>
            <a:ext cx="4071934" cy="785794"/>
          </a:xfrm>
        </p:spPr>
        <p:txBody>
          <a:bodyPr>
            <a:normAutofit fontScale="90000"/>
          </a:bodyPr>
          <a:lstStyle/>
          <a:p>
            <a:r>
              <a:rPr lang="en-US" sz="1300" dirty="0" smtClean="0"/>
              <a:t>Figure 3: Feeding process flowchart.</a:t>
            </a:r>
            <a:r>
              <a:rPr lang="en-US" dirty="0" smtClean="0"/>
              <a:t/>
            </a:r>
            <a:br>
              <a:rPr lang="en-US" dirty="0" smtClean="0"/>
            </a:br>
            <a:endParaRPr lang="ar-JO" dirty="0"/>
          </a:p>
        </p:txBody>
      </p:sp>
      <p:sp>
        <p:nvSpPr>
          <p:cNvPr id="77826" name="Rectangle 2"/>
          <p:cNvSpPr>
            <a:spLocks noChangeArrowheads="1"/>
          </p:cNvSpPr>
          <p:nvPr/>
        </p:nvSpPr>
        <p:spPr bwMode="auto">
          <a:xfrm>
            <a:off x="7"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dirty="0"/>
          </a:p>
        </p:txBody>
      </p:sp>
      <p:graphicFrame>
        <p:nvGraphicFramePr>
          <p:cNvPr id="77825" name="Object 1"/>
          <p:cNvGraphicFramePr>
            <a:graphicFrameLocks noChangeAspect="1"/>
          </p:cNvGraphicFramePr>
          <p:nvPr/>
        </p:nvGraphicFramePr>
        <p:xfrm>
          <a:off x="251520" y="692696"/>
          <a:ext cx="8424936" cy="5877272"/>
        </p:xfrm>
        <a:graphic>
          <a:graphicData uri="http://schemas.openxmlformats.org/presentationml/2006/ole">
            <mc:AlternateContent xmlns:mc="http://schemas.openxmlformats.org/markup-compatibility/2006">
              <mc:Choice xmlns:v="urn:schemas-microsoft-com:vml" Requires="v">
                <p:oleObj spid="_x0000_s5123" name="Visio" r:id="rId3" imgW="8005636" imgH="12201268" progId="Visio.Drawing.11">
                  <p:embed/>
                </p:oleObj>
              </mc:Choice>
              <mc:Fallback>
                <p:oleObj name="Visio" r:id="rId3" imgW="8005636" imgH="12201268"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692696"/>
                        <a:ext cx="8424936" cy="58772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6072206"/>
            <a:ext cx="4214810" cy="785794"/>
          </a:xfrm>
        </p:spPr>
        <p:txBody>
          <a:bodyPr>
            <a:normAutofit/>
          </a:bodyPr>
          <a:lstStyle/>
          <a:p>
            <a:r>
              <a:rPr lang="en-US" sz="1200" dirty="0" smtClean="0"/>
              <a:t>Figure 4: feeding process new flowchart</a:t>
            </a:r>
            <a:br>
              <a:rPr lang="en-US" sz="1200" dirty="0" smtClean="0"/>
            </a:br>
            <a:endParaRPr lang="ar-JO" sz="1200" dirty="0"/>
          </a:p>
        </p:txBody>
      </p:sp>
      <p:sp>
        <p:nvSpPr>
          <p:cNvPr id="76802" name="Rectangle 2"/>
          <p:cNvSpPr>
            <a:spLocks noChangeArrowheads="1"/>
          </p:cNvSpPr>
          <p:nvPr/>
        </p:nvSpPr>
        <p:spPr bwMode="auto">
          <a:xfrm>
            <a:off x="7"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dirty="0"/>
          </a:p>
        </p:txBody>
      </p:sp>
      <p:graphicFrame>
        <p:nvGraphicFramePr>
          <p:cNvPr id="76801" name="Object 1"/>
          <p:cNvGraphicFramePr>
            <a:graphicFrameLocks noChangeAspect="1"/>
          </p:cNvGraphicFramePr>
          <p:nvPr/>
        </p:nvGraphicFramePr>
        <p:xfrm>
          <a:off x="539552" y="476672"/>
          <a:ext cx="8136904" cy="6120680"/>
        </p:xfrm>
        <a:graphic>
          <a:graphicData uri="http://schemas.openxmlformats.org/presentationml/2006/ole">
            <mc:AlternateContent xmlns:mc="http://schemas.openxmlformats.org/markup-compatibility/2006">
              <mc:Choice xmlns:v="urn:schemas-microsoft-com:vml" Requires="v">
                <p:oleObj spid="_x0000_s6147" name="Visio" r:id="rId3" imgW="8905619" imgH="14329154" progId="Visio.Drawing.11">
                  <p:embed/>
                </p:oleObj>
              </mc:Choice>
              <mc:Fallback>
                <p:oleObj name="Visio" r:id="rId3" imgW="8905619" imgH="14329154"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476672"/>
                        <a:ext cx="8136904" cy="61206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ChangeArrowheads="1"/>
          </p:cNvSpPr>
          <p:nvPr/>
        </p:nvSpPr>
        <p:spPr bwMode="auto">
          <a:xfrm>
            <a:off x="7"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dirty="0"/>
          </a:p>
        </p:txBody>
      </p:sp>
      <p:graphicFrame>
        <p:nvGraphicFramePr>
          <p:cNvPr id="82945" name="Object 1"/>
          <p:cNvGraphicFramePr>
            <a:graphicFrameLocks noChangeAspect="1"/>
          </p:cNvGraphicFramePr>
          <p:nvPr/>
        </p:nvGraphicFramePr>
        <p:xfrm>
          <a:off x="0" y="188640"/>
          <a:ext cx="9144000" cy="5832648"/>
        </p:xfrm>
        <a:graphic>
          <a:graphicData uri="http://schemas.openxmlformats.org/presentationml/2006/ole">
            <mc:AlternateContent xmlns:mc="http://schemas.openxmlformats.org/markup-compatibility/2006">
              <mc:Choice xmlns:v="urn:schemas-microsoft-com:vml" Requires="v">
                <p:oleObj spid="_x0000_s7171" name="Visio" r:id="rId3" imgW="21444103" imgH="9079216" progId="Visio.Drawing.11">
                  <p:embed/>
                </p:oleObj>
              </mc:Choice>
              <mc:Fallback>
                <p:oleObj name="Visio" r:id="rId3" imgW="21444103" imgH="9079216"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88640"/>
                        <a:ext cx="9144000" cy="58326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5"/>
          <p:cNvSpPr/>
          <p:nvPr/>
        </p:nvSpPr>
        <p:spPr>
          <a:xfrm>
            <a:off x="0" y="6088573"/>
            <a:ext cx="2643174" cy="569387"/>
          </a:xfrm>
          <a:prstGeom prst="rect">
            <a:avLst/>
          </a:prstGeom>
        </p:spPr>
        <p:txBody>
          <a:bodyPr wrap="square">
            <a:spAutoFit/>
          </a:bodyPr>
          <a:lstStyle/>
          <a:p>
            <a:r>
              <a:rPr lang="en-US" sz="1300" dirty="0">
                <a:solidFill>
                  <a:prstClr val="black"/>
                </a:solidFill>
                <a:ea typeface="+mj-ea"/>
                <a:cs typeface="+mj-cs"/>
              </a:rPr>
              <a:t>Figure </a:t>
            </a:r>
            <a:r>
              <a:rPr lang="en-US" sz="1300" dirty="0" smtClean="0">
                <a:solidFill>
                  <a:prstClr val="black"/>
                </a:solidFill>
                <a:ea typeface="+mj-ea"/>
                <a:cs typeface="+mj-cs"/>
              </a:rPr>
              <a:t>14: </a:t>
            </a:r>
            <a:r>
              <a:rPr lang="en-US" sz="1300" dirty="0">
                <a:solidFill>
                  <a:prstClr val="black"/>
                </a:solidFill>
                <a:ea typeface="+mj-ea"/>
                <a:cs typeface="+mj-cs"/>
              </a:rPr>
              <a:t>Feeding process VSM.</a:t>
            </a:r>
            <a:br>
              <a:rPr lang="en-US" sz="1300" dirty="0">
                <a:solidFill>
                  <a:prstClr val="black"/>
                </a:solidFill>
                <a:ea typeface="+mj-ea"/>
                <a:cs typeface="+mj-cs"/>
              </a:rPr>
            </a:br>
            <a:endParaRPr lang="ar-JO"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00768"/>
            <a:ext cx="4143372" cy="857232"/>
          </a:xfrm>
        </p:spPr>
        <p:txBody>
          <a:bodyPr>
            <a:normAutofit/>
          </a:bodyPr>
          <a:lstStyle/>
          <a:p>
            <a:r>
              <a:rPr lang="en-US" sz="1200" dirty="0" smtClean="0"/>
              <a:t>Figure 15: Feeding process new VSM.</a:t>
            </a:r>
            <a:endParaRPr lang="ar-JO" sz="1200" dirty="0"/>
          </a:p>
        </p:txBody>
      </p:sp>
      <p:sp>
        <p:nvSpPr>
          <p:cNvPr id="87042" name="Rectangle 2"/>
          <p:cNvSpPr>
            <a:spLocks noChangeArrowheads="1"/>
          </p:cNvSpPr>
          <p:nvPr/>
        </p:nvSpPr>
        <p:spPr bwMode="auto">
          <a:xfrm>
            <a:off x="7"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dirty="0"/>
          </a:p>
        </p:txBody>
      </p:sp>
      <p:graphicFrame>
        <p:nvGraphicFramePr>
          <p:cNvPr id="87041" name="Object 1"/>
          <p:cNvGraphicFramePr>
            <a:graphicFrameLocks noChangeAspect="1"/>
          </p:cNvGraphicFramePr>
          <p:nvPr/>
        </p:nvGraphicFramePr>
        <p:xfrm>
          <a:off x="0" y="260648"/>
          <a:ext cx="9144000" cy="5976664"/>
        </p:xfrm>
        <a:graphic>
          <a:graphicData uri="http://schemas.openxmlformats.org/presentationml/2006/ole">
            <mc:AlternateContent xmlns:mc="http://schemas.openxmlformats.org/markup-compatibility/2006">
              <mc:Choice xmlns:v="urn:schemas-microsoft-com:vml" Requires="v">
                <p:oleObj spid="_x0000_s8195" name="Visio" r:id="rId3" imgW="19139078" imgH="8344727" progId="Visio.Drawing.11">
                  <p:embed/>
                </p:oleObj>
              </mc:Choice>
              <mc:Fallback>
                <p:oleObj name="Visio" r:id="rId3" imgW="19139078" imgH="8344727"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60648"/>
                        <a:ext cx="9144000" cy="59766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86520"/>
            <a:ext cx="4143372" cy="785794"/>
          </a:xfrm>
        </p:spPr>
        <p:txBody>
          <a:bodyPr>
            <a:normAutofit fontScale="90000"/>
          </a:bodyPr>
          <a:lstStyle/>
          <a:p>
            <a:r>
              <a:rPr lang="en-US" sz="1300" dirty="0" smtClean="0"/>
              <a:t>Figure 5: Risk prevention process flowchart.</a:t>
            </a:r>
            <a:r>
              <a:rPr lang="en-US" dirty="0" smtClean="0"/>
              <a:t/>
            </a:r>
            <a:br>
              <a:rPr lang="en-US" dirty="0" smtClean="0"/>
            </a:br>
            <a:endParaRPr lang="ar-JO" dirty="0"/>
          </a:p>
        </p:txBody>
      </p:sp>
      <p:sp>
        <p:nvSpPr>
          <p:cNvPr id="81922" name="Rectangle 2"/>
          <p:cNvSpPr>
            <a:spLocks noChangeArrowheads="1"/>
          </p:cNvSpPr>
          <p:nvPr/>
        </p:nvSpPr>
        <p:spPr bwMode="auto">
          <a:xfrm>
            <a:off x="7"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dirty="0"/>
          </a:p>
        </p:txBody>
      </p:sp>
      <p:graphicFrame>
        <p:nvGraphicFramePr>
          <p:cNvPr id="81921" name="Object 1"/>
          <p:cNvGraphicFramePr>
            <a:graphicFrameLocks noChangeAspect="1"/>
          </p:cNvGraphicFramePr>
          <p:nvPr/>
        </p:nvGraphicFramePr>
        <p:xfrm>
          <a:off x="179512" y="332656"/>
          <a:ext cx="8712968" cy="5976664"/>
        </p:xfrm>
        <a:graphic>
          <a:graphicData uri="http://schemas.openxmlformats.org/presentationml/2006/ole">
            <mc:AlternateContent xmlns:mc="http://schemas.openxmlformats.org/markup-compatibility/2006">
              <mc:Choice xmlns:v="urn:schemas-microsoft-com:vml" Requires="v">
                <p:oleObj spid="_x0000_s9219" name="Visio" r:id="rId3" imgW="9805602" imgH="14197696" progId="Visio.Drawing.11">
                  <p:embed/>
                </p:oleObj>
              </mc:Choice>
              <mc:Fallback>
                <p:oleObj name="Visio" r:id="rId3" imgW="9805602" imgH="14197696"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332656"/>
                        <a:ext cx="8712968" cy="59766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00768"/>
            <a:ext cx="4500562" cy="857232"/>
          </a:xfrm>
        </p:spPr>
        <p:txBody>
          <a:bodyPr>
            <a:normAutofit/>
          </a:bodyPr>
          <a:lstStyle/>
          <a:p>
            <a:r>
              <a:rPr lang="en-US" sz="1200" dirty="0" smtClean="0"/>
              <a:t>Figure 6: Risk prevention process new flowchart.</a:t>
            </a:r>
            <a:endParaRPr lang="ar-JO" sz="1200" dirty="0"/>
          </a:p>
        </p:txBody>
      </p:sp>
      <p:sp>
        <p:nvSpPr>
          <p:cNvPr id="78850" name="Rectangle 2"/>
          <p:cNvSpPr>
            <a:spLocks noChangeArrowheads="1"/>
          </p:cNvSpPr>
          <p:nvPr/>
        </p:nvSpPr>
        <p:spPr bwMode="auto">
          <a:xfrm>
            <a:off x="7"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dirty="0"/>
          </a:p>
        </p:txBody>
      </p:sp>
      <p:graphicFrame>
        <p:nvGraphicFramePr>
          <p:cNvPr id="78849" name="Object 1"/>
          <p:cNvGraphicFramePr>
            <a:graphicFrameLocks noChangeAspect="1"/>
          </p:cNvGraphicFramePr>
          <p:nvPr/>
        </p:nvGraphicFramePr>
        <p:xfrm>
          <a:off x="251520" y="25128"/>
          <a:ext cx="8280920" cy="6404268"/>
        </p:xfrm>
        <a:graphic>
          <a:graphicData uri="http://schemas.openxmlformats.org/presentationml/2006/ole">
            <mc:AlternateContent xmlns:mc="http://schemas.openxmlformats.org/markup-compatibility/2006">
              <mc:Choice xmlns:v="urn:schemas-microsoft-com:vml" Requires="v">
                <p:oleObj spid="_x0000_s10243" name="Visio" r:id="rId3" imgW="10057727" imgH="15701227" progId="Visio.Drawing.11">
                  <p:embed/>
                </p:oleObj>
              </mc:Choice>
              <mc:Fallback>
                <p:oleObj name="Visio" r:id="rId3" imgW="10057727" imgH="15701227"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25128"/>
                        <a:ext cx="8280920" cy="640426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 Diagonal Corner Rectangle 2"/>
          <p:cNvSpPr/>
          <p:nvPr/>
        </p:nvSpPr>
        <p:spPr>
          <a:xfrm>
            <a:off x="1219200" y="609600"/>
            <a:ext cx="533400" cy="5791200"/>
          </a:xfrm>
          <a:custGeom>
            <a:avLst/>
            <a:gdLst>
              <a:gd name="connsiteX0" fmla="*/ 88902 w 533400"/>
              <a:gd name="connsiteY0" fmla="*/ 0 h 5791200"/>
              <a:gd name="connsiteX1" fmla="*/ 533400 w 533400"/>
              <a:gd name="connsiteY1" fmla="*/ 0 h 5791200"/>
              <a:gd name="connsiteX2" fmla="*/ 533400 w 533400"/>
              <a:gd name="connsiteY2" fmla="*/ 0 h 5791200"/>
              <a:gd name="connsiteX3" fmla="*/ 533400 w 533400"/>
              <a:gd name="connsiteY3" fmla="*/ 5702298 h 5791200"/>
              <a:gd name="connsiteX4" fmla="*/ 444498 w 533400"/>
              <a:gd name="connsiteY4" fmla="*/ 5791200 h 5791200"/>
              <a:gd name="connsiteX5" fmla="*/ 0 w 533400"/>
              <a:gd name="connsiteY5" fmla="*/ 5791200 h 5791200"/>
              <a:gd name="connsiteX6" fmla="*/ 0 w 533400"/>
              <a:gd name="connsiteY6" fmla="*/ 5791200 h 5791200"/>
              <a:gd name="connsiteX7" fmla="*/ 0 w 533400"/>
              <a:gd name="connsiteY7" fmla="*/ 88902 h 5791200"/>
              <a:gd name="connsiteX8" fmla="*/ 88902 w 533400"/>
              <a:gd name="connsiteY8" fmla="*/ 0 h 5791200"/>
              <a:gd name="connsiteX0" fmla="*/ 88902 w 533400"/>
              <a:gd name="connsiteY0" fmla="*/ 0 h 5791200"/>
              <a:gd name="connsiteX1" fmla="*/ 533400 w 533400"/>
              <a:gd name="connsiteY1" fmla="*/ 0 h 5791200"/>
              <a:gd name="connsiteX2" fmla="*/ 533400 w 533400"/>
              <a:gd name="connsiteY2" fmla="*/ 0 h 5791200"/>
              <a:gd name="connsiteX3" fmla="*/ 533400 w 533400"/>
              <a:gd name="connsiteY3" fmla="*/ 5702298 h 5791200"/>
              <a:gd name="connsiteX4" fmla="*/ 444498 w 533400"/>
              <a:gd name="connsiteY4" fmla="*/ 5791200 h 5791200"/>
              <a:gd name="connsiteX5" fmla="*/ 0 w 533400"/>
              <a:gd name="connsiteY5" fmla="*/ 5791200 h 5791200"/>
              <a:gd name="connsiteX6" fmla="*/ 0 w 533400"/>
              <a:gd name="connsiteY6" fmla="*/ 4654815 h 5791200"/>
              <a:gd name="connsiteX7" fmla="*/ 0 w 533400"/>
              <a:gd name="connsiteY7" fmla="*/ 88902 h 5791200"/>
              <a:gd name="connsiteX8" fmla="*/ 88902 w 533400"/>
              <a:gd name="connsiteY8" fmla="*/ 0 h 579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400" h="5791200">
                <a:moveTo>
                  <a:pt x="88902" y="0"/>
                </a:moveTo>
                <a:lnTo>
                  <a:pt x="533400" y="0"/>
                </a:lnTo>
                <a:lnTo>
                  <a:pt x="533400" y="0"/>
                </a:lnTo>
                <a:lnTo>
                  <a:pt x="533400" y="5702298"/>
                </a:lnTo>
                <a:cubicBezTo>
                  <a:pt x="533400" y="5751397"/>
                  <a:pt x="493597" y="5791200"/>
                  <a:pt x="444498" y="5791200"/>
                </a:cubicBezTo>
                <a:lnTo>
                  <a:pt x="0" y="5791200"/>
                </a:lnTo>
                <a:lnTo>
                  <a:pt x="0" y="4654815"/>
                </a:lnTo>
                <a:lnTo>
                  <a:pt x="0" y="88902"/>
                </a:lnTo>
                <a:cubicBezTo>
                  <a:pt x="0" y="39803"/>
                  <a:pt x="39803" y="0"/>
                  <a:pt x="88902" y="0"/>
                </a:cubicBezTo>
                <a:close/>
              </a:path>
            </a:pathLst>
          </a:custGeom>
          <a:solidFill>
            <a:schemeClr val="accent3">
              <a:lumMod val="60000"/>
              <a:lumOff val="40000"/>
              <a:alpha val="7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extBox 5"/>
          <p:cNvSpPr txBox="1"/>
          <p:nvPr/>
        </p:nvSpPr>
        <p:spPr>
          <a:xfrm rot="16200000">
            <a:off x="725098" y="3235807"/>
            <a:ext cx="1420582" cy="584775"/>
          </a:xfrm>
          <a:prstGeom prst="rect">
            <a:avLst/>
          </a:prstGeom>
          <a:noFill/>
          <a:effectLst>
            <a:glow rad="127000">
              <a:schemeClr val="accent1">
                <a:alpha val="0"/>
              </a:schemeClr>
            </a:glow>
            <a:softEdge rad="0"/>
          </a:effectLst>
        </p:spPr>
        <p:txBody>
          <a:bodyPr wrap="none" rtlCol="0">
            <a:spAutoFit/>
          </a:bodyPr>
          <a:lstStyle/>
          <a:p>
            <a:r>
              <a:rPr lang="en-US" sz="3200" dirty="0" smtClean="0">
                <a:solidFill>
                  <a:srgbClr val="17375E"/>
                </a:solidFill>
              </a:rPr>
              <a:t>Outline</a:t>
            </a:r>
            <a:endParaRPr lang="en-US" sz="3200" dirty="0">
              <a:solidFill>
                <a:srgbClr val="17375E"/>
              </a:solidFill>
            </a:endParaRPr>
          </a:p>
        </p:txBody>
      </p:sp>
      <p:grpSp>
        <p:nvGrpSpPr>
          <p:cNvPr id="4" name="Group 20"/>
          <p:cNvGrpSpPr/>
          <p:nvPr/>
        </p:nvGrpSpPr>
        <p:grpSpPr>
          <a:xfrm>
            <a:off x="2255305" y="1678100"/>
            <a:ext cx="5591958" cy="667469"/>
            <a:chOff x="987693" y="1911745"/>
            <a:chExt cx="5591958" cy="667469"/>
          </a:xfrm>
        </p:grpSpPr>
        <p:sp>
          <p:nvSpPr>
            <p:cNvPr id="5" name="Round Diagonal Corner Rectangle 6"/>
            <p:cNvSpPr/>
            <p:nvPr/>
          </p:nvSpPr>
          <p:spPr>
            <a:xfrm>
              <a:off x="987693" y="1911745"/>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1">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Rectangle 8"/>
            <p:cNvSpPr/>
            <p:nvPr/>
          </p:nvSpPr>
          <p:spPr>
            <a:xfrm>
              <a:off x="1834287" y="2107967"/>
              <a:ext cx="4745364"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chemeClr val="bg1">
                <a:lumMod val="95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7" name="Group 23"/>
          <p:cNvGrpSpPr/>
          <p:nvPr/>
        </p:nvGrpSpPr>
        <p:grpSpPr>
          <a:xfrm>
            <a:off x="2250337" y="4345394"/>
            <a:ext cx="5596928" cy="667189"/>
            <a:chOff x="987693" y="4918675"/>
            <a:chExt cx="5596928" cy="667189"/>
          </a:xfrm>
        </p:grpSpPr>
        <p:sp>
          <p:nvSpPr>
            <p:cNvPr id="8" name="Round Diagonal Corner Rectangle 6"/>
            <p:cNvSpPr/>
            <p:nvPr/>
          </p:nvSpPr>
          <p:spPr>
            <a:xfrm>
              <a:off x="987693" y="4918675"/>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6">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p:cNvSpPr/>
            <p:nvPr/>
          </p:nvSpPr>
          <p:spPr>
            <a:xfrm>
              <a:off x="1834287" y="5114617"/>
              <a:ext cx="4750334"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rgbClr val="D9D9D9">
                <a:alpha val="90000"/>
              </a:srgb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0" name="Hexagon 30"/>
          <p:cNvSpPr/>
          <p:nvPr/>
        </p:nvSpPr>
        <p:spPr>
          <a:xfrm>
            <a:off x="2305834" y="1709319"/>
            <a:ext cx="448736" cy="386842"/>
          </a:xfrm>
          <a:prstGeom prst="hexagon">
            <a:avLst/>
          </a:prstGeom>
          <a:solidFill>
            <a:schemeClr val="bg1">
              <a:lumMod val="85000"/>
              <a:alpha val="8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rgbClr val="17375E"/>
                </a:solidFill>
              </a:rPr>
              <a:t>2</a:t>
            </a:r>
          </a:p>
        </p:txBody>
      </p:sp>
      <p:grpSp>
        <p:nvGrpSpPr>
          <p:cNvPr id="11" name="Group 37"/>
          <p:cNvGrpSpPr/>
          <p:nvPr/>
        </p:nvGrpSpPr>
        <p:grpSpPr>
          <a:xfrm>
            <a:off x="2246775" y="821569"/>
            <a:ext cx="5600495" cy="685800"/>
            <a:chOff x="987693" y="909435"/>
            <a:chExt cx="5600495" cy="685800"/>
          </a:xfrm>
        </p:grpSpPr>
        <p:grpSp>
          <p:nvGrpSpPr>
            <p:cNvPr id="12" name="Group 19"/>
            <p:cNvGrpSpPr/>
            <p:nvPr/>
          </p:nvGrpSpPr>
          <p:grpSpPr>
            <a:xfrm>
              <a:off x="987693" y="909435"/>
              <a:ext cx="5600495" cy="685800"/>
              <a:chOff x="987693" y="909435"/>
              <a:chExt cx="5600495" cy="685800"/>
            </a:xfrm>
          </p:grpSpPr>
          <p:sp>
            <p:nvSpPr>
              <p:cNvPr id="15" name="Round Diagonal Corner Rectangle 6"/>
              <p:cNvSpPr/>
              <p:nvPr/>
            </p:nvSpPr>
            <p:spPr>
              <a:xfrm>
                <a:off x="987693" y="909435"/>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2">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ectangle 8"/>
              <p:cNvSpPr/>
              <p:nvPr/>
            </p:nvSpPr>
            <p:spPr>
              <a:xfrm>
                <a:off x="1834287" y="1123988"/>
                <a:ext cx="4753901"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rgbClr val="D9D9D9">
                  <a:alpha val="90000"/>
                </a:srgb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3" name="Hexagon 25"/>
            <p:cNvSpPr/>
            <p:nvPr/>
          </p:nvSpPr>
          <p:spPr>
            <a:xfrm>
              <a:off x="1009599" y="968076"/>
              <a:ext cx="448736" cy="386842"/>
            </a:xfrm>
            <a:prstGeom prst="hexagon">
              <a:avLst/>
            </a:prstGeom>
            <a:solidFill>
              <a:srgbClr val="FFFFFF">
                <a:alpha val="80000"/>
              </a:srgb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17375E"/>
                  </a:solidFill>
                </a:rPr>
                <a:t>1</a:t>
              </a:r>
              <a:endParaRPr lang="en-US" sz="2400" dirty="0">
                <a:solidFill>
                  <a:srgbClr val="17375E"/>
                </a:solidFill>
              </a:endParaRPr>
            </a:p>
          </p:txBody>
        </p:sp>
        <p:sp>
          <p:nvSpPr>
            <p:cNvPr id="14" name="TextBox 31"/>
            <p:cNvSpPr txBox="1"/>
            <p:nvPr/>
          </p:nvSpPr>
          <p:spPr>
            <a:xfrm>
              <a:off x="2309994" y="1123988"/>
              <a:ext cx="1738169" cy="461665"/>
            </a:xfrm>
            <a:prstGeom prst="rect">
              <a:avLst/>
            </a:prstGeom>
            <a:noFill/>
          </p:spPr>
          <p:txBody>
            <a:bodyPr wrap="none" rtlCol="0">
              <a:spAutoFit/>
            </a:bodyPr>
            <a:lstStyle/>
            <a:p>
              <a:pPr algn="ctr" rtl="0"/>
              <a:r>
                <a:rPr lang="en-US" sz="2400" dirty="0" smtClean="0">
                  <a:solidFill>
                    <a:srgbClr val="17375E"/>
                  </a:solidFill>
                </a:rPr>
                <a:t>Introduction</a:t>
              </a:r>
            </a:p>
          </p:txBody>
        </p:sp>
      </p:grpSp>
      <p:sp>
        <p:nvSpPr>
          <p:cNvPr id="17" name="TextBox 32"/>
          <p:cNvSpPr txBox="1"/>
          <p:nvPr/>
        </p:nvSpPr>
        <p:spPr>
          <a:xfrm>
            <a:off x="3610285" y="1883918"/>
            <a:ext cx="2606611" cy="461665"/>
          </a:xfrm>
          <a:prstGeom prst="rect">
            <a:avLst/>
          </a:prstGeom>
          <a:noFill/>
        </p:spPr>
        <p:txBody>
          <a:bodyPr wrap="none" rtlCol="0">
            <a:spAutoFit/>
          </a:bodyPr>
          <a:lstStyle/>
          <a:p>
            <a:r>
              <a:rPr lang="en-US" sz="2400" dirty="0" smtClean="0">
                <a:solidFill>
                  <a:srgbClr val="17375E"/>
                </a:solidFill>
              </a:rPr>
              <a:t>Problem Statement</a:t>
            </a:r>
            <a:endParaRPr lang="en-US" sz="2400" dirty="0">
              <a:solidFill>
                <a:srgbClr val="17375E"/>
              </a:solidFill>
            </a:endParaRPr>
          </a:p>
        </p:txBody>
      </p:sp>
      <p:grpSp>
        <p:nvGrpSpPr>
          <p:cNvPr id="18" name="Group 45"/>
          <p:cNvGrpSpPr/>
          <p:nvPr/>
        </p:nvGrpSpPr>
        <p:grpSpPr>
          <a:xfrm>
            <a:off x="2263843" y="2534645"/>
            <a:ext cx="5583420" cy="653603"/>
            <a:chOff x="987693" y="2914055"/>
            <a:chExt cx="5583420" cy="653603"/>
          </a:xfrm>
        </p:grpSpPr>
        <p:grpSp>
          <p:nvGrpSpPr>
            <p:cNvPr id="19" name="Group 44"/>
            <p:cNvGrpSpPr/>
            <p:nvPr/>
          </p:nvGrpSpPr>
          <p:grpSpPr>
            <a:xfrm>
              <a:off x="987693" y="2914055"/>
              <a:ext cx="5583420" cy="649138"/>
              <a:chOff x="987693" y="2914055"/>
              <a:chExt cx="5583420" cy="649138"/>
            </a:xfrm>
          </p:grpSpPr>
          <p:grpSp>
            <p:nvGrpSpPr>
              <p:cNvPr id="21" name="Group 21"/>
              <p:cNvGrpSpPr/>
              <p:nvPr/>
            </p:nvGrpSpPr>
            <p:grpSpPr>
              <a:xfrm>
                <a:off x="987693" y="2914055"/>
                <a:ext cx="5583420" cy="649138"/>
                <a:chOff x="987693" y="2914055"/>
                <a:chExt cx="5583420" cy="649138"/>
              </a:xfrm>
            </p:grpSpPr>
            <p:sp>
              <p:nvSpPr>
                <p:cNvPr id="23" name="Round Diagonal Corner Rectangle 6"/>
                <p:cNvSpPr/>
                <p:nvPr/>
              </p:nvSpPr>
              <p:spPr>
                <a:xfrm>
                  <a:off x="987693" y="2914055"/>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bg2">
                    <a:lumMod val="5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Rectangle 8"/>
                <p:cNvSpPr/>
                <p:nvPr/>
              </p:nvSpPr>
              <p:spPr>
                <a:xfrm>
                  <a:off x="1834287" y="3091946"/>
                  <a:ext cx="4736826"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chemeClr val="bg1">
                    <a:lumMod val="85000"/>
                    <a:alpha val="92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22" name="Hexagon 29"/>
              <p:cNvSpPr/>
              <p:nvPr/>
            </p:nvSpPr>
            <p:spPr>
              <a:xfrm>
                <a:off x="1001201" y="2980902"/>
                <a:ext cx="448736" cy="386842"/>
              </a:xfrm>
              <a:prstGeom prst="hexagon">
                <a:avLst/>
              </a:prstGeom>
              <a:solidFill>
                <a:srgbClr val="FFFFFF">
                  <a:alpha val="80000"/>
                </a:srgb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17375E"/>
                    </a:solidFill>
                  </a:rPr>
                  <a:t>3</a:t>
                </a:r>
                <a:endParaRPr lang="en-US" sz="2400" dirty="0">
                  <a:solidFill>
                    <a:srgbClr val="17375E"/>
                  </a:solidFill>
                </a:endParaRPr>
              </a:p>
            </p:txBody>
          </p:sp>
        </p:grpSp>
        <p:sp>
          <p:nvSpPr>
            <p:cNvPr id="20" name="TextBox 33"/>
            <p:cNvSpPr txBox="1"/>
            <p:nvPr/>
          </p:nvSpPr>
          <p:spPr>
            <a:xfrm>
              <a:off x="2304616" y="3105993"/>
              <a:ext cx="1491306" cy="461665"/>
            </a:xfrm>
            <a:prstGeom prst="rect">
              <a:avLst/>
            </a:prstGeom>
            <a:noFill/>
          </p:spPr>
          <p:txBody>
            <a:bodyPr wrap="none" rtlCol="0">
              <a:spAutoFit/>
            </a:bodyPr>
            <a:lstStyle/>
            <a:p>
              <a:r>
                <a:rPr lang="en-US" sz="2400" dirty="0" smtClean="0">
                  <a:solidFill>
                    <a:srgbClr val="17375E"/>
                  </a:solidFill>
                </a:rPr>
                <a:t>Objectives</a:t>
              </a:r>
              <a:endParaRPr lang="en-US" sz="2400" dirty="0">
                <a:solidFill>
                  <a:srgbClr val="17375E"/>
                </a:solidFill>
              </a:endParaRPr>
            </a:p>
          </p:txBody>
        </p:sp>
      </p:grpSp>
      <p:sp>
        <p:nvSpPr>
          <p:cNvPr id="25" name="TextBox 35"/>
          <p:cNvSpPr txBox="1"/>
          <p:nvPr/>
        </p:nvSpPr>
        <p:spPr>
          <a:xfrm>
            <a:off x="3569069" y="4554201"/>
            <a:ext cx="2689904" cy="461665"/>
          </a:xfrm>
          <a:prstGeom prst="rect">
            <a:avLst/>
          </a:prstGeom>
          <a:noFill/>
        </p:spPr>
        <p:txBody>
          <a:bodyPr wrap="none" rtlCol="0">
            <a:spAutoFit/>
          </a:bodyPr>
          <a:lstStyle/>
          <a:p>
            <a:r>
              <a:rPr lang="en-GB" sz="2400" dirty="0">
                <a:solidFill>
                  <a:srgbClr val="17375E"/>
                </a:solidFill>
              </a:rPr>
              <a:t>Results and Analysis</a:t>
            </a:r>
            <a:endParaRPr lang="en-US" sz="2400" dirty="0">
              <a:solidFill>
                <a:srgbClr val="17375E"/>
              </a:solidFill>
            </a:endParaRPr>
          </a:p>
        </p:txBody>
      </p:sp>
      <p:grpSp>
        <p:nvGrpSpPr>
          <p:cNvPr id="26" name="Group 48"/>
          <p:cNvGrpSpPr/>
          <p:nvPr/>
        </p:nvGrpSpPr>
        <p:grpSpPr>
          <a:xfrm>
            <a:off x="2229559" y="3379732"/>
            <a:ext cx="5682967" cy="2485084"/>
            <a:chOff x="979021" y="3338206"/>
            <a:chExt cx="5682967" cy="2485084"/>
          </a:xfrm>
        </p:grpSpPr>
        <p:grpSp>
          <p:nvGrpSpPr>
            <p:cNvPr id="27" name="Group 47"/>
            <p:cNvGrpSpPr/>
            <p:nvPr/>
          </p:nvGrpSpPr>
          <p:grpSpPr>
            <a:xfrm>
              <a:off x="979021" y="3338206"/>
              <a:ext cx="5617704" cy="2485084"/>
              <a:chOff x="979021" y="3338206"/>
              <a:chExt cx="5617704" cy="2485084"/>
            </a:xfrm>
          </p:grpSpPr>
          <p:grpSp>
            <p:nvGrpSpPr>
              <p:cNvPr id="29" name="Group 24"/>
              <p:cNvGrpSpPr/>
              <p:nvPr/>
            </p:nvGrpSpPr>
            <p:grpSpPr>
              <a:xfrm>
                <a:off x="987693" y="5177159"/>
                <a:ext cx="5609032" cy="646131"/>
                <a:chOff x="987693" y="5920985"/>
                <a:chExt cx="5609032" cy="646131"/>
              </a:xfrm>
            </p:grpSpPr>
            <p:sp>
              <p:nvSpPr>
                <p:cNvPr id="37" name="Round Diagonal Corner Rectangle 6"/>
                <p:cNvSpPr/>
                <p:nvPr/>
              </p:nvSpPr>
              <p:spPr>
                <a:xfrm>
                  <a:off x="987693" y="5920985"/>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4">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 name="Rectangle 8"/>
                <p:cNvSpPr/>
                <p:nvPr/>
              </p:nvSpPr>
              <p:spPr>
                <a:xfrm>
                  <a:off x="1834287" y="6095869"/>
                  <a:ext cx="4762438"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chemeClr val="bg1">
                    <a:lumMod val="95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30" name="Hexagon 26"/>
              <p:cNvSpPr/>
              <p:nvPr/>
            </p:nvSpPr>
            <p:spPr>
              <a:xfrm>
                <a:off x="1050441" y="5240637"/>
                <a:ext cx="448736" cy="386842"/>
              </a:xfrm>
              <a:prstGeom prst="hexagon">
                <a:avLst/>
              </a:prstGeom>
              <a:solidFill>
                <a:schemeClr val="bg1">
                  <a:lumMod val="85000"/>
                  <a:alpha val="8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rgbClr val="17375E"/>
                    </a:solidFill>
                  </a:rPr>
                  <a:t>6</a:t>
                </a:r>
              </a:p>
            </p:txBody>
          </p:sp>
          <p:sp>
            <p:nvSpPr>
              <p:cNvPr id="31" name="Hexagon 27"/>
              <p:cNvSpPr/>
              <p:nvPr/>
            </p:nvSpPr>
            <p:spPr>
              <a:xfrm>
                <a:off x="1066119" y="4355604"/>
                <a:ext cx="448736" cy="386842"/>
              </a:xfrm>
              <a:prstGeom prst="hexagon">
                <a:avLst>
                  <a:gd name="adj" fmla="val 16895"/>
                  <a:gd name="vf" fmla="val 115470"/>
                </a:avLst>
              </a:prstGeom>
              <a:solidFill>
                <a:schemeClr val="bg1">
                  <a:alpha val="8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17375E"/>
                    </a:solidFill>
                  </a:rPr>
                  <a:t>5</a:t>
                </a:r>
                <a:endParaRPr lang="en-US" sz="2400" dirty="0">
                  <a:solidFill>
                    <a:srgbClr val="17375E"/>
                  </a:solidFill>
                </a:endParaRPr>
              </a:p>
            </p:txBody>
          </p:sp>
          <p:grpSp>
            <p:nvGrpSpPr>
              <p:cNvPr id="32" name="Group 46"/>
              <p:cNvGrpSpPr/>
              <p:nvPr/>
            </p:nvGrpSpPr>
            <p:grpSpPr>
              <a:xfrm>
                <a:off x="979021" y="3338206"/>
                <a:ext cx="5617704" cy="656284"/>
                <a:chOff x="987693" y="3916365"/>
                <a:chExt cx="5617704" cy="656284"/>
              </a:xfrm>
            </p:grpSpPr>
            <p:grpSp>
              <p:nvGrpSpPr>
                <p:cNvPr id="33" name="Group 22"/>
                <p:cNvGrpSpPr/>
                <p:nvPr/>
              </p:nvGrpSpPr>
              <p:grpSpPr>
                <a:xfrm>
                  <a:off x="987693" y="3916365"/>
                  <a:ext cx="5617704" cy="656284"/>
                  <a:chOff x="987693" y="3916365"/>
                  <a:chExt cx="5617704" cy="656284"/>
                </a:xfrm>
              </p:grpSpPr>
              <p:sp>
                <p:nvSpPr>
                  <p:cNvPr id="35" name="Round Diagonal Corner Rectangle 6"/>
                  <p:cNvSpPr/>
                  <p:nvPr/>
                </p:nvSpPr>
                <p:spPr>
                  <a:xfrm>
                    <a:off x="987693" y="3916365"/>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5">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6" name="Rectangle 8"/>
                  <p:cNvSpPr/>
                  <p:nvPr/>
                </p:nvSpPr>
                <p:spPr>
                  <a:xfrm>
                    <a:off x="1834287" y="4101402"/>
                    <a:ext cx="4771110"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chemeClr val="bg1">
                      <a:lumMod val="95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34" name="Hexagon 28"/>
                <p:cNvSpPr/>
                <p:nvPr/>
              </p:nvSpPr>
              <p:spPr>
                <a:xfrm>
                  <a:off x="1017997" y="3987315"/>
                  <a:ext cx="448736" cy="386842"/>
                </a:xfrm>
                <a:prstGeom prst="hexagon">
                  <a:avLst/>
                </a:prstGeom>
                <a:solidFill>
                  <a:schemeClr val="bg1">
                    <a:lumMod val="85000"/>
                    <a:alpha val="8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17375E"/>
                      </a:solidFill>
                    </a:rPr>
                    <a:t>4</a:t>
                  </a:r>
                  <a:endParaRPr lang="en-US" sz="2400" dirty="0">
                    <a:solidFill>
                      <a:srgbClr val="17375E"/>
                    </a:solidFill>
                  </a:endParaRPr>
                </a:p>
              </p:txBody>
            </p:sp>
          </p:grpSp>
        </p:grpSp>
        <p:sp>
          <p:nvSpPr>
            <p:cNvPr id="28" name="TextBox 36"/>
            <p:cNvSpPr txBox="1"/>
            <p:nvPr/>
          </p:nvSpPr>
          <p:spPr>
            <a:xfrm>
              <a:off x="2289894" y="5352043"/>
              <a:ext cx="4372094" cy="461665"/>
            </a:xfrm>
            <a:prstGeom prst="rect">
              <a:avLst/>
            </a:prstGeom>
            <a:noFill/>
          </p:spPr>
          <p:txBody>
            <a:bodyPr wrap="none" rtlCol="0">
              <a:spAutoFit/>
            </a:bodyPr>
            <a:lstStyle/>
            <a:p>
              <a:pPr algn="l" rtl="0"/>
              <a:r>
                <a:rPr lang="en-US" sz="2400" dirty="0" smtClean="0">
                  <a:solidFill>
                    <a:srgbClr val="17375E"/>
                  </a:solidFill>
                </a:rPr>
                <a:t>Conclusion and Recommendation</a:t>
              </a:r>
              <a:endParaRPr lang="en-US" sz="2400" dirty="0">
                <a:solidFill>
                  <a:srgbClr val="17375E"/>
                </a:solidFill>
              </a:endParaRPr>
            </a:p>
          </p:txBody>
        </p:sp>
      </p:grpSp>
      <p:sp>
        <p:nvSpPr>
          <p:cNvPr id="45" name="TextBox 50"/>
          <p:cNvSpPr txBox="1"/>
          <p:nvPr/>
        </p:nvSpPr>
        <p:spPr>
          <a:xfrm>
            <a:off x="3625658" y="3564769"/>
            <a:ext cx="1866152" cy="461665"/>
          </a:xfrm>
          <a:prstGeom prst="rect">
            <a:avLst/>
          </a:prstGeom>
          <a:noFill/>
        </p:spPr>
        <p:txBody>
          <a:bodyPr wrap="none" rtlCol="0">
            <a:spAutoFit/>
          </a:bodyPr>
          <a:lstStyle/>
          <a:p>
            <a:pPr algn="l" rtl="0"/>
            <a:r>
              <a:rPr lang="en-US" sz="2400" dirty="0" smtClean="0">
                <a:solidFill>
                  <a:srgbClr val="17375E"/>
                </a:solidFill>
              </a:rPr>
              <a:t>Methodology</a:t>
            </a:r>
            <a:endParaRPr lang="en-US" sz="2400" dirty="0">
              <a:solidFill>
                <a:srgbClr val="17375E"/>
              </a:solidFill>
            </a:endParaRPr>
          </a:p>
        </p:txBody>
      </p:sp>
    </p:spTree>
    <p:extLst>
      <p:ext uri="{BB962C8B-B14F-4D97-AF65-F5344CB8AC3E}">
        <p14:creationId xmlns:p14="http://schemas.microsoft.com/office/powerpoint/2010/main" val="4023967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00768"/>
            <a:ext cx="4143372" cy="857232"/>
          </a:xfrm>
        </p:spPr>
        <p:txBody>
          <a:bodyPr>
            <a:normAutofit fontScale="90000"/>
          </a:bodyPr>
          <a:lstStyle/>
          <a:p>
            <a:r>
              <a:rPr lang="en-GB" sz="1300" dirty="0" smtClean="0"/>
              <a:t>Figure 16: Risk prevention process VSM.</a:t>
            </a:r>
            <a:r>
              <a:rPr lang="en-GB" dirty="0" smtClean="0"/>
              <a:t/>
            </a:r>
            <a:br>
              <a:rPr lang="en-GB" dirty="0" smtClean="0"/>
            </a:br>
            <a:endParaRPr lang="ar-JO" dirty="0"/>
          </a:p>
        </p:txBody>
      </p:sp>
      <p:sp>
        <p:nvSpPr>
          <p:cNvPr id="83970" name="Rectangle 2"/>
          <p:cNvSpPr>
            <a:spLocks noChangeArrowheads="1"/>
          </p:cNvSpPr>
          <p:nvPr/>
        </p:nvSpPr>
        <p:spPr bwMode="auto">
          <a:xfrm>
            <a:off x="7"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dirty="0"/>
          </a:p>
        </p:txBody>
      </p:sp>
      <p:graphicFrame>
        <p:nvGraphicFramePr>
          <p:cNvPr id="83969" name="Object 1"/>
          <p:cNvGraphicFramePr>
            <a:graphicFrameLocks noChangeAspect="1"/>
          </p:cNvGraphicFramePr>
          <p:nvPr/>
        </p:nvGraphicFramePr>
        <p:xfrm>
          <a:off x="0" y="260648"/>
          <a:ext cx="9144000" cy="5616624"/>
        </p:xfrm>
        <a:graphic>
          <a:graphicData uri="http://schemas.openxmlformats.org/presentationml/2006/ole">
            <mc:AlternateContent xmlns:mc="http://schemas.openxmlformats.org/markup-compatibility/2006">
              <mc:Choice xmlns:v="urn:schemas-microsoft-com:vml" Requires="v">
                <p:oleObj spid="_x0000_s11267" name="Visio" r:id="rId3" imgW="17264068" imgH="7452056" progId="Visio.Drawing.11">
                  <p:embed/>
                </p:oleObj>
              </mc:Choice>
              <mc:Fallback>
                <p:oleObj name="Visio" r:id="rId3" imgW="17264068" imgH="7452056"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60648"/>
                        <a:ext cx="9144000" cy="561662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143644"/>
            <a:ext cx="4143372" cy="714356"/>
          </a:xfrm>
        </p:spPr>
        <p:txBody>
          <a:bodyPr>
            <a:normAutofit/>
          </a:bodyPr>
          <a:lstStyle/>
          <a:p>
            <a:r>
              <a:rPr lang="en-US" sz="1200" dirty="0" smtClean="0"/>
              <a:t>Figure 17: Risk prevention process new VSM.</a:t>
            </a:r>
            <a:endParaRPr lang="ar-JO" sz="1200" dirty="0"/>
          </a:p>
        </p:txBody>
      </p:sp>
      <p:sp>
        <p:nvSpPr>
          <p:cNvPr id="88066" name="Rectangle 2"/>
          <p:cNvSpPr>
            <a:spLocks noChangeArrowheads="1"/>
          </p:cNvSpPr>
          <p:nvPr/>
        </p:nvSpPr>
        <p:spPr bwMode="auto">
          <a:xfrm>
            <a:off x="7"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dirty="0"/>
          </a:p>
        </p:txBody>
      </p:sp>
      <p:graphicFrame>
        <p:nvGraphicFramePr>
          <p:cNvPr id="88065" name="Object 1"/>
          <p:cNvGraphicFramePr>
            <a:graphicFrameLocks noChangeAspect="1"/>
          </p:cNvGraphicFramePr>
          <p:nvPr/>
        </p:nvGraphicFramePr>
        <p:xfrm>
          <a:off x="0" y="404664"/>
          <a:ext cx="9144000" cy="5832648"/>
        </p:xfrm>
        <a:graphic>
          <a:graphicData uri="http://schemas.openxmlformats.org/presentationml/2006/ole">
            <mc:AlternateContent xmlns:mc="http://schemas.openxmlformats.org/markup-compatibility/2006">
              <mc:Choice xmlns:v="urn:schemas-microsoft-com:vml" Requires="v">
                <p:oleObj spid="_x0000_s15363" name="Visio" r:id="rId3" imgW="21443293" imgH="7329237" progId="Visio.Drawing.11">
                  <p:embed/>
                </p:oleObj>
              </mc:Choice>
              <mc:Fallback>
                <p:oleObj name="Visio" r:id="rId3" imgW="21443293" imgH="7329237"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04664"/>
                        <a:ext cx="9144000" cy="58326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500822"/>
            <a:ext cx="4143372" cy="714356"/>
          </a:xfrm>
        </p:spPr>
        <p:txBody>
          <a:bodyPr>
            <a:normAutofit fontScale="90000"/>
          </a:bodyPr>
          <a:lstStyle/>
          <a:p>
            <a:r>
              <a:rPr lang="en-US" sz="1300" dirty="0" smtClean="0"/>
              <a:t>Figure 7: Training process flowchart.</a:t>
            </a:r>
            <a:r>
              <a:rPr lang="en-US" dirty="0" smtClean="0"/>
              <a:t/>
            </a:r>
            <a:br>
              <a:rPr lang="en-US" dirty="0" smtClean="0"/>
            </a:br>
            <a:endParaRPr lang="ar-JO" dirty="0"/>
          </a:p>
        </p:txBody>
      </p:sp>
      <p:sp>
        <p:nvSpPr>
          <p:cNvPr id="80898" name="Rectangle 2"/>
          <p:cNvSpPr>
            <a:spLocks noChangeArrowheads="1"/>
          </p:cNvSpPr>
          <p:nvPr/>
        </p:nvSpPr>
        <p:spPr bwMode="auto">
          <a:xfrm>
            <a:off x="7"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dirty="0"/>
          </a:p>
        </p:txBody>
      </p:sp>
      <p:graphicFrame>
        <p:nvGraphicFramePr>
          <p:cNvPr id="80897" name="Object 1"/>
          <p:cNvGraphicFramePr>
            <a:graphicFrameLocks noChangeAspect="1"/>
          </p:cNvGraphicFramePr>
          <p:nvPr/>
        </p:nvGraphicFramePr>
        <p:xfrm>
          <a:off x="395536" y="0"/>
          <a:ext cx="8208912" cy="6143644"/>
        </p:xfrm>
        <a:graphic>
          <a:graphicData uri="http://schemas.openxmlformats.org/presentationml/2006/ole">
            <mc:AlternateContent xmlns:mc="http://schemas.openxmlformats.org/markup-compatibility/2006">
              <mc:Choice xmlns:v="urn:schemas-microsoft-com:vml" Requires="v">
                <p:oleObj spid="_x0000_s12291" name="Visio" r:id="rId3" imgW="6893210" imgH="5993335" progId="Visio.Drawing.11">
                  <p:embed/>
                </p:oleObj>
              </mc:Choice>
              <mc:Fallback>
                <p:oleObj name="Visio" r:id="rId3" imgW="6893210" imgH="5993335"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0"/>
                        <a:ext cx="8208912" cy="61436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346" y="6286520"/>
            <a:ext cx="4143372" cy="785794"/>
          </a:xfrm>
        </p:spPr>
        <p:txBody>
          <a:bodyPr>
            <a:normAutofit/>
          </a:bodyPr>
          <a:lstStyle/>
          <a:p>
            <a:r>
              <a:rPr lang="en-US" sz="1200" dirty="0" smtClean="0"/>
              <a:t>Figure 8: Training process new flowchart</a:t>
            </a:r>
            <a:br>
              <a:rPr lang="en-US" sz="1200" dirty="0" smtClean="0"/>
            </a:br>
            <a:endParaRPr lang="ar-JO" sz="1200" dirty="0"/>
          </a:p>
        </p:txBody>
      </p:sp>
      <p:sp>
        <p:nvSpPr>
          <p:cNvPr id="79874" name="Rectangle 2"/>
          <p:cNvSpPr>
            <a:spLocks noChangeArrowheads="1"/>
          </p:cNvSpPr>
          <p:nvPr/>
        </p:nvSpPr>
        <p:spPr bwMode="auto">
          <a:xfrm>
            <a:off x="7"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dirty="0"/>
          </a:p>
        </p:txBody>
      </p:sp>
      <p:graphicFrame>
        <p:nvGraphicFramePr>
          <p:cNvPr id="79873" name="Object 1"/>
          <p:cNvGraphicFramePr>
            <a:graphicFrameLocks noChangeAspect="1"/>
          </p:cNvGraphicFramePr>
          <p:nvPr/>
        </p:nvGraphicFramePr>
        <p:xfrm>
          <a:off x="395536" y="0"/>
          <a:ext cx="8424936" cy="6524592"/>
        </p:xfrm>
        <a:graphic>
          <a:graphicData uri="http://schemas.openxmlformats.org/presentationml/2006/ole">
            <mc:AlternateContent xmlns:mc="http://schemas.openxmlformats.org/markup-compatibility/2006">
              <mc:Choice xmlns:v="urn:schemas-microsoft-com:vml" Requires="v">
                <p:oleObj spid="_x0000_s13315" name="Visio" r:id="rId3" imgW="8316338" imgH="12317339" progId="Visio.Drawing.11">
                  <p:embed/>
                </p:oleObj>
              </mc:Choice>
              <mc:Fallback>
                <p:oleObj name="Visio" r:id="rId3" imgW="8316338" imgH="12317339"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0"/>
                        <a:ext cx="8424936" cy="652459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222" y="6465103"/>
            <a:ext cx="4143372" cy="785794"/>
          </a:xfrm>
        </p:spPr>
        <p:txBody>
          <a:bodyPr>
            <a:normAutofit fontScale="90000"/>
          </a:bodyPr>
          <a:lstStyle/>
          <a:p>
            <a:r>
              <a:rPr lang="en-US" sz="1300" dirty="0" smtClean="0"/>
              <a:t>Figure 18: Training process VSM.</a:t>
            </a:r>
            <a:r>
              <a:rPr lang="en-US" dirty="0" smtClean="0"/>
              <a:t/>
            </a:r>
            <a:br>
              <a:rPr lang="en-US" dirty="0" smtClean="0"/>
            </a:br>
            <a:endParaRPr lang="ar-JO" dirty="0"/>
          </a:p>
        </p:txBody>
      </p:sp>
      <p:sp>
        <p:nvSpPr>
          <p:cNvPr id="84994" name="Rectangle 2"/>
          <p:cNvSpPr>
            <a:spLocks noChangeArrowheads="1"/>
          </p:cNvSpPr>
          <p:nvPr/>
        </p:nvSpPr>
        <p:spPr bwMode="auto">
          <a:xfrm>
            <a:off x="7"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dirty="0"/>
          </a:p>
        </p:txBody>
      </p:sp>
      <p:graphicFrame>
        <p:nvGraphicFramePr>
          <p:cNvPr id="84993" name="Object 1"/>
          <p:cNvGraphicFramePr>
            <a:graphicFrameLocks noChangeAspect="1"/>
          </p:cNvGraphicFramePr>
          <p:nvPr/>
        </p:nvGraphicFramePr>
        <p:xfrm>
          <a:off x="0" y="332656"/>
          <a:ext cx="9144000" cy="6120680"/>
        </p:xfrm>
        <a:graphic>
          <a:graphicData uri="http://schemas.openxmlformats.org/presentationml/2006/ole">
            <mc:AlternateContent xmlns:mc="http://schemas.openxmlformats.org/markup-compatibility/2006">
              <mc:Choice xmlns:v="urn:schemas-microsoft-com:vml" Requires="v">
                <p:oleObj spid="_x0000_s14339" name="Visio" r:id="rId3" imgW="9731368" imgH="6526454" progId="Visio.Drawing.11">
                  <p:embed/>
                </p:oleObj>
              </mc:Choice>
              <mc:Fallback>
                <p:oleObj name="Visio" r:id="rId3" imgW="9731368" imgH="6526454"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32656"/>
                        <a:ext cx="9144000" cy="61206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500822"/>
            <a:ext cx="4143372" cy="714356"/>
          </a:xfrm>
        </p:spPr>
        <p:txBody>
          <a:bodyPr>
            <a:normAutofit fontScale="90000"/>
          </a:bodyPr>
          <a:lstStyle/>
          <a:p>
            <a:r>
              <a:rPr lang="en-US" sz="1300" dirty="0" smtClean="0"/>
              <a:t>Figure 19: Training process new VSM.</a:t>
            </a:r>
            <a:r>
              <a:rPr lang="en-US" dirty="0" smtClean="0"/>
              <a:t/>
            </a:r>
            <a:br>
              <a:rPr lang="en-US" dirty="0" smtClean="0"/>
            </a:br>
            <a:endParaRPr lang="ar-JO" dirty="0"/>
          </a:p>
        </p:txBody>
      </p:sp>
      <p:sp>
        <p:nvSpPr>
          <p:cNvPr id="89090" name="Rectangle 2"/>
          <p:cNvSpPr>
            <a:spLocks noChangeArrowheads="1"/>
          </p:cNvSpPr>
          <p:nvPr/>
        </p:nvSpPr>
        <p:spPr bwMode="auto">
          <a:xfrm>
            <a:off x="7"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dirty="0"/>
          </a:p>
        </p:txBody>
      </p:sp>
      <p:graphicFrame>
        <p:nvGraphicFramePr>
          <p:cNvPr id="89089" name="Object 1"/>
          <p:cNvGraphicFramePr>
            <a:graphicFrameLocks noChangeAspect="1"/>
          </p:cNvGraphicFramePr>
          <p:nvPr/>
        </p:nvGraphicFramePr>
        <p:xfrm>
          <a:off x="0" y="476672"/>
          <a:ext cx="9144000" cy="5760640"/>
        </p:xfrm>
        <a:graphic>
          <a:graphicData uri="http://schemas.openxmlformats.org/presentationml/2006/ole">
            <mc:AlternateContent xmlns:mc="http://schemas.openxmlformats.org/markup-compatibility/2006">
              <mc:Choice xmlns:v="urn:schemas-microsoft-com:vml" Requires="v">
                <p:oleObj spid="_x0000_s16387" name="Visio" r:id="rId3" imgW="13198759" imgH="8512625" progId="Visio.Drawing.11">
                  <p:embed/>
                </p:oleObj>
              </mc:Choice>
              <mc:Fallback>
                <p:oleObj name="Visio" r:id="rId3" imgW="13198759" imgH="8512625"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76672"/>
                        <a:ext cx="9144000" cy="57606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143644"/>
            <a:ext cx="4500562" cy="928670"/>
          </a:xfrm>
        </p:spPr>
        <p:txBody>
          <a:bodyPr>
            <a:normAutofit/>
          </a:bodyPr>
          <a:lstStyle/>
          <a:p>
            <a:r>
              <a:rPr lang="en-US" sz="1200" dirty="0" smtClean="0"/>
              <a:t>Figure 9: Request material from the store process flowchart.</a:t>
            </a:r>
            <a:br>
              <a:rPr lang="en-US" sz="1200" dirty="0" smtClean="0"/>
            </a:br>
            <a:endParaRPr lang="ar-JO" sz="1200" dirty="0"/>
          </a:p>
        </p:txBody>
      </p:sp>
      <p:graphicFrame>
        <p:nvGraphicFramePr>
          <p:cNvPr id="70658" name="Object 2"/>
          <p:cNvGraphicFramePr>
            <a:graphicFrameLocks noChangeAspect="1"/>
          </p:cNvGraphicFramePr>
          <p:nvPr/>
        </p:nvGraphicFramePr>
        <p:xfrm>
          <a:off x="251520" y="0"/>
          <a:ext cx="8568952" cy="6357938"/>
        </p:xfrm>
        <a:graphic>
          <a:graphicData uri="http://schemas.openxmlformats.org/presentationml/2006/ole">
            <mc:AlternateContent xmlns:mc="http://schemas.openxmlformats.org/markup-compatibility/2006">
              <mc:Choice xmlns:v="urn:schemas-microsoft-com:vml" Requires="v">
                <p:oleObj spid="_x0000_s17411" name="Visio" r:id="rId3" imgW="6568201" imgH="7139743" progId="Visio.Drawing.11">
                  <p:embed/>
                </p:oleObj>
              </mc:Choice>
              <mc:Fallback>
                <p:oleObj name="Visio" r:id="rId3" imgW="6568201" imgH="7139743"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0"/>
                        <a:ext cx="8568952" cy="6357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429384"/>
            <a:ext cx="4071934" cy="857232"/>
          </a:xfrm>
        </p:spPr>
        <p:txBody>
          <a:bodyPr>
            <a:normAutofit fontScale="90000"/>
          </a:bodyPr>
          <a:lstStyle/>
          <a:p>
            <a:r>
              <a:rPr lang="en-US" sz="1300" dirty="0" smtClean="0"/>
              <a:t>Figure 10: External training process flowchart</a:t>
            </a:r>
            <a:r>
              <a:rPr lang="en-US" dirty="0" smtClean="0"/>
              <a:t/>
            </a:r>
            <a:br>
              <a:rPr lang="en-US" dirty="0" smtClean="0"/>
            </a:br>
            <a:endParaRPr lang="ar-JO" dirty="0"/>
          </a:p>
        </p:txBody>
      </p:sp>
      <p:sp>
        <p:nvSpPr>
          <p:cNvPr id="71682" name="Rectangle 2"/>
          <p:cNvSpPr>
            <a:spLocks noChangeArrowheads="1"/>
          </p:cNvSpPr>
          <p:nvPr/>
        </p:nvSpPr>
        <p:spPr bwMode="auto">
          <a:xfrm>
            <a:off x="7"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dirty="0"/>
          </a:p>
        </p:txBody>
      </p:sp>
      <p:graphicFrame>
        <p:nvGraphicFramePr>
          <p:cNvPr id="71681" name="Object 1"/>
          <p:cNvGraphicFramePr>
            <a:graphicFrameLocks noChangeAspect="1"/>
          </p:cNvGraphicFramePr>
          <p:nvPr/>
        </p:nvGraphicFramePr>
        <p:xfrm>
          <a:off x="323528" y="14"/>
          <a:ext cx="8208912" cy="6612807"/>
        </p:xfrm>
        <a:graphic>
          <a:graphicData uri="http://schemas.openxmlformats.org/presentationml/2006/ole">
            <mc:AlternateContent xmlns:mc="http://schemas.openxmlformats.org/markup-compatibility/2006">
              <mc:Choice xmlns:v="urn:schemas-microsoft-com:vml" Requires="v">
                <p:oleObj spid="_x0000_s18435" name="Visio" r:id="rId3" imgW="5525150" imgH="13121201" progId="Visio.Drawing.11">
                  <p:embed/>
                </p:oleObj>
              </mc:Choice>
              <mc:Fallback>
                <p:oleObj name="Visio" r:id="rId3" imgW="5525150" imgH="13121201"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4"/>
                        <a:ext cx="8208912" cy="661280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143644"/>
            <a:ext cx="4143372" cy="714356"/>
          </a:xfrm>
        </p:spPr>
        <p:txBody>
          <a:bodyPr>
            <a:normAutofit/>
          </a:bodyPr>
          <a:lstStyle/>
          <a:p>
            <a:r>
              <a:rPr lang="en-US" sz="1200" dirty="0" smtClean="0"/>
              <a:t>Figure 11: Purchase process flowchart.</a:t>
            </a:r>
            <a:endParaRPr lang="ar-JO" sz="1200" dirty="0"/>
          </a:p>
        </p:txBody>
      </p:sp>
      <p:sp>
        <p:nvSpPr>
          <p:cNvPr id="72706" name="Rectangle 2"/>
          <p:cNvSpPr>
            <a:spLocks noChangeArrowheads="1"/>
          </p:cNvSpPr>
          <p:nvPr/>
        </p:nvSpPr>
        <p:spPr bwMode="auto">
          <a:xfrm>
            <a:off x="7"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dirty="0"/>
          </a:p>
        </p:txBody>
      </p:sp>
      <p:graphicFrame>
        <p:nvGraphicFramePr>
          <p:cNvPr id="72705" name="Object 1"/>
          <p:cNvGraphicFramePr>
            <a:graphicFrameLocks noChangeAspect="1"/>
          </p:cNvGraphicFramePr>
          <p:nvPr/>
        </p:nvGraphicFramePr>
        <p:xfrm>
          <a:off x="323528" y="0"/>
          <a:ext cx="8568952" cy="6692662"/>
        </p:xfrm>
        <a:graphic>
          <a:graphicData uri="http://schemas.openxmlformats.org/presentationml/2006/ole">
            <mc:AlternateContent xmlns:mc="http://schemas.openxmlformats.org/markup-compatibility/2006">
              <mc:Choice xmlns:v="urn:schemas-microsoft-com:vml" Requires="v">
                <p:oleObj spid="_x0000_s19459" name="Visio" r:id="rId3" imgW="6111191" imgH="17369686" progId="Visio.Drawing.11">
                  <p:embed/>
                </p:oleObj>
              </mc:Choice>
              <mc:Fallback>
                <p:oleObj name="Visio" r:id="rId3" imgW="6111191" imgH="17369686"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0"/>
                        <a:ext cx="8568952" cy="66926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37"/>
          <p:cNvSpPr/>
          <p:nvPr/>
        </p:nvSpPr>
        <p:spPr bwMode="auto">
          <a:xfrm flipV="1">
            <a:off x="0" y="0"/>
            <a:ext cx="467544"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PFC</a:t>
            </a:r>
            <a:endParaRPr lang="en-US" sz="2000" b="1" dirty="0">
              <a:solidFill>
                <a:schemeClr val="bg1"/>
              </a:solidFill>
            </a:endParaRPr>
          </a:p>
        </p:txBody>
      </p:sp>
      <p:sp>
        <p:nvSpPr>
          <p:cNvPr id="6" name="Round Same Side Corner Rectangle 37"/>
          <p:cNvSpPr/>
          <p:nvPr/>
        </p:nvSpPr>
        <p:spPr bwMode="auto">
          <a:xfrm flipV="1">
            <a:off x="467545" y="0"/>
            <a:ext cx="504056"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VSM</a:t>
            </a:r>
            <a:endParaRPr lang="en-US" sz="2000" b="1" dirty="0">
              <a:solidFill>
                <a:schemeClr val="bg1"/>
              </a:solidFill>
            </a:endParaRPr>
          </a:p>
        </p:txBody>
      </p:sp>
      <p:sp>
        <p:nvSpPr>
          <p:cNvPr id="7" name="Round Same Side Corner Rectangle 37"/>
          <p:cNvSpPr/>
          <p:nvPr/>
        </p:nvSpPr>
        <p:spPr bwMode="auto">
          <a:xfrm flipV="1">
            <a:off x="971602" y="0"/>
            <a:ext cx="504056" cy="1268760"/>
          </a:xfrm>
          <a:prstGeom prst="round2SameRect">
            <a:avLst>
              <a:gd name="adj1" fmla="val 31818"/>
              <a:gd name="adj2" fmla="val 0"/>
            </a:avLst>
          </a:prstGeom>
          <a:solidFill>
            <a:schemeClr val="tx1">
              <a:lumMod val="65000"/>
              <a:lumOff val="35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5S</a:t>
            </a:r>
            <a:endParaRPr lang="en-US" sz="2000" b="1" dirty="0">
              <a:solidFill>
                <a:schemeClr val="bg1"/>
              </a:solidFill>
            </a:endParaRPr>
          </a:p>
        </p:txBody>
      </p:sp>
      <p:sp>
        <p:nvSpPr>
          <p:cNvPr id="8" name="Round Same Side Corner Rectangle 37"/>
          <p:cNvSpPr/>
          <p:nvPr/>
        </p:nvSpPr>
        <p:spPr bwMode="auto">
          <a:xfrm flipV="1">
            <a:off x="1475656" y="0"/>
            <a:ext cx="504056" cy="11247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GB" sz="2000" b="1" dirty="0" smtClean="0"/>
              <a:t>Jidoka</a:t>
            </a:r>
            <a:endParaRPr lang="en-US" sz="2000" b="1" dirty="0" smtClean="0">
              <a:solidFill>
                <a:schemeClr val="bg1"/>
              </a:solidFill>
            </a:endParaRPr>
          </a:p>
        </p:txBody>
      </p:sp>
      <p:sp>
        <p:nvSpPr>
          <p:cNvPr id="9" name="Round Same Side Corner Rectangle 37"/>
          <p:cNvSpPr/>
          <p:nvPr/>
        </p:nvSpPr>
        <p:spPr bwMode="auto">
          <a:xfrm flipV="1">
            <a:off x="1979713" y="0"/>
            <a:ext cx="504056"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Kaizen </a:t>
            </a:r>
            <a:endParaRPr lang="en-US" sz="2000" b="1" dirty="0">
              <a:solidFill>
                <a:schemeClr val="bg1"/>
              </a:solidFill>
            </a:endParaRPr>
          </a:p>
        </p:txBody>
      </p:sp>
      <p:sp>
        <p:nvSpPr>
          <p:cNvPr id="15" name="وسيلة شرح مستطيلة 14"/>
          <p:cNvSpPr/>
          <p:nvPr/>
        </p:nvSpPr>
        <p:spPr>
          <a:xfrm>
            <a:off x="539552" y="1700808"/>
            <a:ext cx="8064896" cy="2160240"/>
          </a:xfrm>
          <a:prstGeom prst="wedgeRectCallout">
            <a:avLst>
              <a:gd name="adj1" fmla="val -7972"/>
              <a:gd name="adj2" fmla="val 68818"/>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23" name="مستطيل 22"/>
          <p:cNvSpPr/>
          <p:nvPr/>
        </p:nvSpPr>
        <p:spPr>
          <a:xfrm>
            <a:off x="755576" y="1844824"/>
            <a:ext cx="7488832" cy="1938992"/>
          </a:xfrm>
          <a:prstGeom prst="rect">
            <a:avLst/>
          </a:prstGeom>
        </p:spPr>
        <p:txBody>
          <a:bodyPr wrap="square">
            <a:spAutoFit/>
          </a:bodyPr>
          <a:lstStyle/>
          <a:p>
            <a:pPr algn="just" rtl="0"/>
            <a:r>
              <a:rPr lang="en-US" sz="2400" dirty="0" smtClean="0">
                <a:solidFill>
                  <a:schemeClr val="bg1"/>
                </a:solidFill>
              </a:rPr>
              <a:t> 5S is a tool used to organize and arrange the work place and set the technique to keep it organized. This tool is used to make maximum use of existing space and improve the utilization of transport and storage equipment and reduce time and waste. </a:t>
            </a:r>
            <a:endParaRPr lang="ar-SA" sz="2400" dirty="0">
              <a:solidFill>
                <a:schemeClr val="bg1"/>
              </a:solidFill>
            </a:endParaRPr>
          </a:p>
        </p:txBody>
      </p:sp>
      <p:sp>
        <p:nvSpPr>
          <p:cNvPr id="24" name="مستطيل 23"/>
          <p:cNvSpPr/>
          <p:nvPr/>
        </p:nvSpPr>
        <p:spPr>
          <a:xfrm>
            <a:off x="2555777" y="332656"/>
            <a:ext cx="5328592" cy="523220"/>
          </a:xfrm>
          <a:prstGeom prst="rect">
            <a:avLst/>
          </a:prstGeom>
        </p:spPr>
        <p:txBody>
          <a:bodyPr wrap="square">
            <a:spAutoFit/>
          </a:bodyPr>
          <a:lstStyle/>
          <a:p>
            <a:pPr algn="ctr"/>
            <a:r>
              <a:rPr lang="en-US" sz="2800" b="1" dirty="0" smtClean="0"/>
              <a:t>Applying 5S on the Zoo</a:t>
            </a:r>
            <a:endParaRPr lang="ar-SA" sz="2800" dirty="0"/>
          </a:p>
        </p:txBody>
      </p:sp>
      <p:pic>
        <p:nvPicPr>
          <p:cNvPr id="27" name="Picture 3" descr="C:\Users\HP\Desktop\ss.png"/>
          <p:cNvPicPr>
            <a:picLocks noChangeAspect="1" noChangeArrowheads="1"/>
          </p:cNvPicPr>
          <p:nvPr/>
        </p:nvPicPr>
        <p:blipFill>
          <a:blip r:embed="rId2" cstate="print"/>
          <a:srcRect/>
          <a:stretch>
            <a:fillRect/>
          </a:stretch>
        </p:blipFill>
        <p:spPr bwMode="auto">
          <a:xfrm>
            <a:off x="2123728" y="4077072"/>
            <a:ext cx="4968552" cy="252028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70"/>
          <p:cNvCxnSpPr/>
          <p:nvPr/>
        </p:nvCxnSpPr>
        <p:spPr>
          <a:xfrm>
            <a:off x="0" y="658558"/>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5" name="مربع نص 4"/>
          <p:cNvSpPr txBox="1"/>
          <p:nvPr/>
        </p:nvSpPr>
        <p:spPr>
          <a:xfrm>
            <a:off x="3059832" y="0"/>
            <a:ext cx="2685029" cy="646331"/>
          </a:xfrm>
          <a:prstGeom prst="rect">
            <a:avLst/>
          </a:prstGeom>
          <a:noFill/>
        </p:spPr>
        <p:txBody>
          <a:bodyPr wrap="none" rtlCol="1">
            <a:spAutoFit/>
          </a:bodyPr>
          <a:lstStyle/>
          <a:p>
            <a:pPr algn="l" rtl="0"/>
            <a:r>
              <a:rPr lang="en-US" sz="3600" b="1" dirty="0">
                <a:solidFill>
                  <a:schemeClr val="tx2">
                    <a:lumMod val="75000"/>
                  </a:schemeClr>
                </a:solidFill>
              </a:rPr>
              <a:t>Introduction </a:t>
            </a:r>
            <a:endParaRPr lang="ar-SA" sz="3600" b="1" dirty="0">
              <a:solidFill>
                <a:schemeClr val="tx2">
                  <a:lumMod val="75000"/>
                </a:schemeClr>
              </a:solidFill>
            </a:endParaRPr>
          </a:p>
        </p:txBody>
      </p:sp>
      <p:graphicFrame>
        <p:nvGraphicFramePr>
          <p:cNvPr id="9" name="رسم تخطيطي 8"/>
          <p:cNvGraphicFramePr/>
          <p:nvPr>
            <p:extLst>
              <p:ext uri="{D42A27DB-BD31-4B8C-83A1-F6EECF244321}">
                <p14:modId xmlns:p14="http://schemas.microsoft.com/office/powerpoint/2010/main" val="2807303066"/>
              </p:ext>
            </p:extLst>
          </p:nvPr>
        </p:nvGraphicFramePr>
        <p:xfrm>
          <a:off x="75323" y="1052736"/>
          <a:ext cx="9068683"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308058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67544" y="1412776"/>
            <a:ext cx="7992889" cy="33843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0">
              <a:buNone/>
            </a:pPr>
            <a:r>
              <a:rPr lang="en-US" sz="2400" dirty="0" smtClean="0"/>
              <a:t>We proposed to apply the 5S in the zoo to the stores (the large store and the small store) and on the refrigerator In order to get rid of the chaos in them and keep the working environment clean and tidy.</a:t>
            </a:r>
            <a:endParaRPr lang="ar-SA" sz="24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767653" y="404664"/>
            <a:ext cx="2799677" cy="523220"/>
          </a:xfrm>
          <a:prstGeom prst="rect">
            <a:avLst/>
          </a:prstGeom>
        </p:spPr>
        <p:txBody>
          <a:bodyPr wrap="none">
            <a:spAutoFit/>
          </a:bodyPr>
          <a:lstStyle/>
          <a:p>
            <a:pPr algn="ctr"/>
            <a:r>
              <a:rPr lang="en-US" sz="2800" b="1" dirty="0" smtClean="0"/>
              <a:t>Current situation </a:t>
            </a:r>
            <a:endParaRPr lang="ar-SA" sz="2800" dirty="0"/>
          </a:p>
        </p:txBody>
      </p:sp>
      <p:sp>
        <p:nvSpPr>
          <p:cNvPr id="6" name="مستطيل ذو زوايا قطرية مستديرة 5"/>
          <p:cNvSpPr/>
          <p:nvPr/>
        </p:nvSpPr>
        <p:spPr>
          <a:xfrm>
            <a:off x="179512" y="1268760"/>
            <a:ext cx="8640960" cy="5256584"/>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7" name="عنصر نائب للمحتوى 2"/>
          <p:cNvSpPr>
            <a:spLocks noGrp="1"/>
          </p:cNvSpPr>
          <p:nvPr>
            <p:ph idx="1"/>
          </p:nvPr>
        </p:nvSpPr>
        <p:spPr>
          <a:xfrm>
            <a:off x="539552" y="1052736"/>
            <a:ext cx="7992888" cy="5390059"/>
          </a:xfrm>
        </p:spPr>
        <p:txBody>
          <a:bodyPr>
            <a:normAutofit lnSpcReduction="10000"/>
          </a:bodyPr>
          <a:lstStyle/>
          <a:p>
            <a:pPr algn="just" rtl="0">
              <a:buNone/>
            </a:pPr>
            <a:endParaRPr lang="en-US" sz="3000" dirty="0"/>
          </a:p>
          <a:p>
            <a:pPr algn="just"/>
            <a:r>
              <a:rPr lang="en-US" dirty="0" smtClean="0"/>
              <a:t> </a:t>
            </a:r>
            <a:r>
              <a:rPr lang="en-US" dirty="0"/>
              <a:t>The existence of large areas in the warehouse is not exploited </a:t>
            </a:r>
          </a:p>
          <a:p>
            <a:pPr algn="just"/>
            <a:r>
              <a:rPr lang="en-US" dirty="0" smtClean="0"/>
              <a:t> </a:t>
            </a:r>
            <a:r>
              <a:rPr lang="en-US" dirty="0"/>
              <a:t>The lack of special places for tools such as cleaning tools and skinning protective clothing </a:t>
            </a:r>
          </a:p>
          <a:p>
            <a:pPr algn="just"/>
            <a:r>
              <a:rPr lang="en-US" dirty="0" smtClean="0"/>
              <a:t> </a:t>
            </a:r>
            <a:r>
              <a:rPr lang="en-US" dirty="0"/>
              <a:t>Place all food items with each other without classifying them </a:t>
            </a:r>
          </a:p>
          <a:p>
            <a:pPr algn="just"/>
            <a:r>
              <a:rPr lang="en-US" dirty="0" smtClean="0"/>
              <a:t> </a:t>
            </a:r>
            <a:r>
              <a:rPr lang="en-US" dirty="0"/>
              <a:t>Lack of cleanliness of the stores and the refrigerator and the tools in them </a:t>
            </a:r>
          </a:p>
          <a:p>
            <a:pPr algn="just"/>
            <a:r>
              <a:rPr lang="en-US" dirty="0" smtClean="0"/>
              <a:t> </a:t>
            </a:r>
            <a:r>
              <a:rPr lang="en-US" dirty="0"/>
              <a:t>There are many tools that are not usable. </a:t>
            </a:r>
            <a:endParaRPr lang="ar-SA"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C:\Users\HP\Desktop\b.jpg"/>
          <p:cNvPicPr>
            <a:picLocks noChangeAspect="1" noChangeArrowheads="1"/>
          </p:cNvPicPr>
          <p:nvPr/>
        </p:nvPicPr>
        <p:blipFill>
          <a:blip r:embed="rId2" cstate="print"/>
          <a:srcRect/>
          <a:stretch>
            <a:fillRect/>
          </a:stretch>
        </p:blipFill>
        <p:spPr bwMode="auto">
          <a:xfrm>
            <a:off x="0" y="764704"/>
            <a:ext cx="4680520" cy="2843808"/>
          </a:xfrm>
          <a:prstGeom prst="rect">
            <a:avLst/>
          </a:prstGeom>
          <a:ln>
            <a:noFill/>
          </a:ln>
          <a:effectLst>
            <a:softEdge rad="112500"/>
          </a:effectLst>
        </p:spPr>
      </p:pic>
      <p:pic>
        <p:nvPicPr>
          <p:cNvPr id="1033" name="Picture 9" descr="C:\Users\HP\Desktop\s.jpg"/>
          <p:cNvPicPr>
            <a:picLocks noChangeAspect="1" noChangeArrowheads="1"/>
          </p:cNvPicPr>
          <p:nvPr/>
        </p:nvPicPr>
        <p:blipFill>
          <a:blip r:embed="rId3" cstate="print"/>
          <a:srcRect/>
          <a:stretch>
            <a:fillRect/>
          </a:stretch>
        </p:blipFill>
        <p:spPr bwMode="auto">
          <a:xfrm>
            <a:off x="4716018" y="692696"/>
            <a:ext cx="4248472" cy="2880320"/>
          </a:xfrm>
          <a:prstGeom prst="rect">
            <a:avLst/>
          </a:prstGeom>
          <a:ln>
            <a:noFill/>
          </a:ln>
          <a:effectLst>
            <a:softEdge rad="112500"/>
          </a:effectLst>
        </p:spPr>
      </p:pic>
      <p:pic>
        <p:nvPicPr>
          <p:cNvPr id="1034" name="Picture 10" descr="C:\Users\HP\Desktop\c.jpg"/>
          <p:cNvPicPr>
            <a:picLocks noChangeAspect="1" noChangeArrowheads="1"/>
          </p:cNvPicPr>
          <p:nvPr/>
        </p:nvPicPr>
        <p:blipFill>
          <a:blip r:embed="rId4" cstate="print"/>
          <a:srcRect/>
          <a:stretch>
            <a:fillRect/>
          </a:stretch>
        </p:blipFill>
        <p:spPr bwMode="auto">
          <a:xfrm>
            <a:off x="2267744" y="3789040"/>
            <a:ext cx="4536504" cy="280831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4" name="AutoShape 7"/>
          <p:cNvSpPr>
            <a:spLocks noChangeArrowheads="1"/>
          </p:cNvSpPr>
          <p:nvPr/>
        </p:nvSpPr>
        <p:spPr bwMode="gray">
          <a:xfrm rot="2838943">
            <a:off x="4046106" y="2029918"/>
            <a:ext cx="697172" cy="441927"/>
          </a:xfrm>
          <a:prstGeom prst="rightArrow">
            <a:avLst>
              <a:gd name="adj1" fmla="val 50000"/>
              <a:gd name="adj2" fmla="val 67751"/>
            </a:avLst>
          </a:prstGeom>
          <a:gradFill flip="none" rotWithShape="1">
            <a:gsLst>
              <a:gs pos="42000">
                <a:srgbClr val="969696"/>
              </a:gs>
              <a:gs pos="100000">
                <a:srgbClr val="DDDDDD"/>
              </a:gs>
            </a:gsLst>
            <a:lin ang="10800000" scaled="0"/>
            <a:tileRect/>
          </a:gradFill>
          <a:ln w="9525" algn="ctr">
            <a:noFill/>
            <a:miter lim="800000"/>
            <a:headEnd/>
            <a:tailEnd/>
          </a:ln>
          <a:effectLst/>
          <a:scene3d>
            <a:camera prst="legacyPerspectiveFront">
              <a:rot lat="17699998" lon="21299999" rev="0"/>
            </a:camera>
            <a:lightRig rig="legacyFlat3" dir="l"/>
          </a:scene3d>
          <a:sp3d extrusionH="11100" prstMaterial="legacyMatte">
            <a:bevelT w="13500" h="13500" prst="angle"/>
            <a:bevelB w="13500" h="13500" prst="angle"/>
            <a:extrusionClr>
              <a:srgbClr val="4D4D4D"/>
            </a:extrusionClr>
          </a:sp3d>
        </p:spPr>
        <p:txBody>
          <a:bodyPr wrap="none" anchor="ctr">
            <a:flatTx/>
          </a:bodyPr>
          <a:lstStyle/>
          <a:p>
            <a:endParaRPr lang="en-US" dirty="0">
              <a:solidFill>
                <a:prstClr val="black"/>
              </a:solidFill>
            </a:endParaRPr>
          </a:p>
        </p:txBody>
      </p:sp>
      <p:sp>
        <p:nvSpPr>
          <p:cNvPr id="1385" name="AutoShape 8"/>
          <p:cNvSpPr>
            <a:spLocks noChangeArrowheads="1"/>
          </p:cNvSpPr>
          <p:nvPr/>
        </p:nvSpPr>
        <p:spPr bwMode="gray">
          <a:xfrm rot="1042471">
            <a:off x="3120889" y="3521676"/>
            <a:ext cx="1193306" cy="591241"/>
          </a:xfrm>
          <a:prstGeom prst="rightArrow">
            <a:avLst>
              <a:gd name="adj1" fmla="val 57785"/>
              <a:gd name="adj2" fmla="val 88818"/>
            </a:avLst>
          </a:prstGeom>
          <a:gradFill flip="none" rotWithShape="0">
            <a:gsLst>
              <a:gs pos="42000">
                <a:srgbClr val="969696"/>
              </a:gs>
              <a:gs pos="100000">
                <a:srgbClr val="DDDDDD"/>
              </a:gs>
            </a:gsLst>
            <a:lin ang="16200000" scaled="1"/>
            <a:tileRect/>
          </a:gradFill>
          <a:ln>
            <a:noFill/>
          </a:ln>
          <a:effectLst/>
          <a:scene3d>
            <a:camera prst="perspectiveRelaxed" fov="3300000">
              <a:rot lat="20371124" lon="3504754" rev="18860012"/>
            </a:camera>
            <a:lightRig rig="soft" dir="t"/>
          </a:scene3d>
          <a:sp3d>
            <a:bevelT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86" name="AutoShape 9"/>
          <p:cNvSpPr>
            <a:spLocks noChangeArrowheads="1"/>
          </p:cNvSpPr>
          <p:nvPr/>
        </p:nvSpPr>
        <p:spPr bwMode="gray">
          <a:xfrm rot="8175070">
            <a:off x="3633528" y="2769619"/>
            <a:ext cx="989680" cy="471572"/>
          </a:xfrm>
          <a:prstGeom prst="rightArrow">
            <a:avLst>
              <a:gd name="adj1" fmla="val 50000"/>
              <a:gd name="adj2" fmla="val 132397"/>
            </a:avLst>
          </a:prstGeom>
          <a:gradFill flip="none" rotWithShape="1">
            <a:gsLst>
              <a:gs pos="42000">
                <a:srgbClr val="969696"/>
              </a:gs>
              <a:gs pos="100000">
                <a:srgbClr val="DDDDDD"/>
              </a:gs>
            </a:gsLst>
            <a:lin ang="10800000" scaled="0"/>
            <a:tileRect/>
          </a:gradFill>
          <a:ln w="9525" algn="ctr">
            <a:noFill/>
            <a:miter lim="800000"/>
            <a:headEnd/>
            <a:tailEnd/>
          </a:ln>
          <a:effectLst/>
          <a:scene3d>
            <a:camera prst="legacyPerspectiveFront">
              <a:rot lat="17699998" lon="21299999" rev="0"/>
            </a:camera>
            <a:lightRig rig="legacyFlat3" dir="l"/>
          </a:scene3d>
          <a:sp3d extrusionH="11100" prstMaterial="legacyMatte">
            <a:bevelT w="13500" h="13500" prst="angle"/>
            <a:bevelB w="13500" h="13500" prst="angle"/>
            <a:extrusionClr>
              <a:srgbClr val="4D4D4D"/>
            </a:extrusionClr>
          </a:sp3d>
        </p:spPr>
        <p:txBody>
          <a:bodyPr wrap="none" anchor="ctr">
            <a:flatTx/>
          </a:bodyPr>
          <a:lstStyle/>
          <a:p>
            <a:endParaRPr lang="en-US" dirty="0">
              <a:solidFill>
                <a:prstClr val="black"/>
              </a:solidFill>
            </a:endParaRPr>
          </a:p>
        </p:txBody>
      </p:sp>
      <p:grpSp>
        <p:nvGrpSpPr>
          <p:cNvPr id="2" name="Group 1386"/>
          <p:cNvGrpSpPr/>
          <p:nvPr/>
        </p:nvGrpSpPr>
        <p:grpSpPr bwMode="gray">
          <a:xfrm>
            <a:off x="4067946" y="1124744"/>
            <a:ext cx="2366392" cy="2808312"/>
            <a:chOff x="4491608" y="1143000"/>
            <a:chExt cx="2366392" cy="2895600"/>
          </a:xfrm>
          <a:effectLst>
            <a:outerShdw blurRad="50800" dist="50800" dir="5400000" algn="ctr" rotWithShape="0">
              <a:srgbClr val="000000">
                <a:alpha val="21000"/>
              </a:srgbClr>
            </a:outerShdw>
          </a:effectLst>
        </p:grpSpPr>
        <p:sp>
          <p:nvSpPr>
            <p:cNvPr id="1388" name="AutoShape 13"/>
            <p:cNvSpPr>
              <a:spLocks noChangeArrowheads="1"/>
            </p:cNvSpPr>
            <p:nvPr/>
          </p:nvSpPr>
          <p:spPr bwMode="gray">
            <a:xfrm>
              <a:off x="4491608" y="1143000"/>
              <a:ext cx="2366392" cy="2895600"/>
            </a:xfrm>
            <a:prstGeom prst="diamond">
              <a:avLst/>
            </a:prstGeom>
            <a:gradFill>
              <a:gsLst>
                <a:gs pos="42000">
                  <a:srgbClr val="EAEAEA"/>
                </a:gs>
                <a:gs pos="100000">
                  <a:srgbClr val="B2B2B2"/>
                </a:gs>
              </a:gsLst>
              <a:lin ang="5400000" scaled="1"/>
            </a:gradFill>
            <a:ln>
              <a:noFill/>
            </a:ln>
            <a:effectLst>
              <a:outerShdw blurRad="50800" dist="50800" dir="5400000" algn="t" rotWithShape="0">
                <a:prstClr val="black">
                  <a:alpha val="40000"/>
                </a:prstClr>
              </a:outerShdw>
            </a:effectLst>
            <a:scene3d>
              <a:camera prst="perspectiveRelaxed" fov="3300000">
                <a:rot lat="17435421" lon="860923" rev="20791999"/>
              </a:camera>
              <a:lightRig rig="balanced" dir="t">
                <a:rot lat="0" lon="0" rev="17400000"/>
              </a:lightRig>
            </a:scene3d>
            <a:sp3d extrusionH="127000" prstMaterial="plastic">
              <a:bevelT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89" name="AutoShape 11"/>
            <p:cNvSpPr>
              <a:spLocks noChangeArrowheads="1"/>
            </p:cNvSpPr>
            <p:nvPr/>
          </p:nvSpPr>
          <p:spPr bwMode="gray">
            <a:xfrm>
              <a:off x="4851648" y="1371600"/>
              <a:ext cx="1593602" cy="1918458"/>
            </a:xfrm>
            <a:prstGeom prst="diamond">
              <a:avLst/>
            </a:prstGeom>
            <a:solidFill>
              <a:srgbClr val="0070C0"/>
            </a:solidFill>
            <a:ln>
              <a:noFill/>
            </a:ln>
            <a:effectLst>
              <a:outerShdw blurRad="50800" dist="50800" dir="5400000" algn="t" rotWithShape="0">
                <a:prstClr val="black">
                  <a:alpha val="40000"/>
                </a:prstClr>
              </a:outerShdw>
            </a:effectLst>
            <a:scene3d>
              <a:camera prst="perspectiveRelaxed" fov="3300000">
                <a:rot lat="17435432" lon="860917" rev="20792002"/>
              </a:camera>
              <a:lightRig rig="balanced" dir="t">
                <a:rot lat="0" lon="0" rev="15000000"/>
              </a:lightRig>
            </a:scene3d>
            <a:sp3d extrusionH="254000" prstMaterial="plastic">
              <a:bevelT w="508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3" name="Group 1389"/>
          <p:cNvGrpSpPr/>
          <p:nvPr/>
        </p:nvGrpSpPr>
        <p:grpSpPr>
          <a:xfrm>
            <a:off x="1619674" y="1844824"/>
            <a:ext cx="2664296" cy="2736304"/>
            <a:chOff x="1621939" y="2057400"/>
            <a:chExt cx="2645260" cy="2736304"/>
          </a:xfrm>
          <a:effectLst>
            <a:outerShdw blurRad="50800" dist="50800" dir="5400000" algn="ctr" rotWithShape="0">
              <a:srgbClr val="000000">
                <a:alpha val="21000"/>
              </a:srgbClr>
            </a:outerShdw>
          </a:effectLst>
        </p:grpSpPr>
        <p:sp>
          <p:nvSpPr>
            <p:cNvPr id="1391" name="AutoShape 13"/>
            <p:cNvSpPr>
              <a:spLocks noChangeArrowheads="1"/>
            </p:cNvSpPr>
            <p:nvPr/>
          </p:nvSpPr>
          <p:spPr bwMode="ltGray">
            <a:xfrm>
              <a:off x="1621939" y="2057400"/>
              <a:ext cx="2645260" cy="2736304"/>
            </a:xfrm>
            <a:prstGeom prst="diamond">
              <a:avLst/>
            </a:prstGeom>
            <a:gradFill>
              <a:gsLst>
                <a:gs pos="42000">
                  <a:srgbClr val="EAEAEA"/>
                </a:gs>
                <a:gs pos="100000">
                  <a:srgbClr val="B2B2B2"/>
                </a:gs>
              </a:gsLst>
              <a:lin ang="5400000" scaled="1"/>
            </a:gradFill>
            <a:ln>
              <a:noFill/>
            </a:ln>
            <a:effectLst>
              <a:outerShdw blurRad="50800" dist="50800" dir="5400000" algn="t" rotWithShape="0">
                <a:prstClr val="black">
                  <a:alpha val="40000"/>
                </a:prstClr>
              </a:outerShdw>
            </a:effectLst>
            <a:scene3d>
              <a:camera prst="perspectiveRelaxed" fov="3300000">
                <a:rot lat="17808329" lon="1358834" rev="20374483"/>
              </a:camera>
              <a:lightRig rig="balanced" dir="t">
                <a:rot lat="0" lon="0" rev="17400000"/>
              </a:lightRig>
            </a:scene3d>
            <a:sp3d extrusionH="152400" prstMaterial="plastic">
              <a:bevelT w="317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92" name="AutoShape 12"/>
            <p:cNvSpPr>
              <a:spLocks noChangeArrowheads="1"/>
            </p:cNvSpPr>
            <p:nvPr/>
          </p:nvSpPr>
          <p:spPr bwMode="ltGray">
            <a:xfrm>
              <a:off x="1979407" y="2286000"/>
              <a:ext cx="1830593" cy="1859632"/>
            </a:xfrm>
            <a:prstGeom prst="diamond">
              <a:avLst/>
            </a:prstGeom>
            <a:solidFill>
              <a:schemeClr val="tx2">
                <a:lumMod val="60000"/>
                <a:lumOff val="40000"/>
              </a:schemeClr>
            </a:solidFill>
            <a:ln>
              <a:noFill/>
            </a:ln>
            <a:effectLst>
              <a:outerShdw blurRad="50800" dist="50800" dir="5400000" algn="t" rotWithShape="0">
                <a:prstClr val="black">
                  <a:alpha val="40000"/>
                </a:prstClr>
              </a:outerShdw>
            </a:effectLst>
            <a:scene3d>
              <a:camera prst="perspectiveRelaxed" fov="3300000">
                <a:rot lat="17808333" lon="1358840" rev="20374478"/>
              </a:camera>
              <a:lightRig rig="balanced" dir="t">
                <a:rot lat="0" lon="0" rev="15000000"/>
              </a:lightRig>
            </a:scene3d>
            <a:sp3d extrusionH="254000" prstMaterial="plastic">
              <a:bevelT w="508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4" name="Group 1392"/>
          <p:cNvGrpSpPr/>
          <p:nvPr/>
        </p:nvGrpSpPr>
        <p:grpSpPr>
          <a:xfrm>
            <a:off x="2987826" y="3212976"/>
            <a:ext cx="3600400" cy="2304256"/>
            <a:chOff x="3801616" y="3585592"/>
            <a:chExt cx="3657600" cy="2304256"/>
          </a:xfrm>
          <a:effectLst>
            <a:outerShdw blurRad="50800" dist="50800" dir="5400000" algn="ctr" rotWithShape="0">
              <a:srgbClr val="000000">
                <a:alpha val="21000"/>
              </a:srgbClr>
            </a:outerShdw>
          </a:effectLst>
        </p:grpSpPr>
        <p:sp>
          <p:nvSpPr>
            <p:cNvPr id="1394" name="AutoShape 13"/>
            <p:cNvSpPr>
              <a:spLocks noChangeArrowheads="1"/>
            </p:cNvSpPr>
            <p:nvPr/>
          </p:nvSpPr>
          <p:spPr bwMode="ltGray">
            <a:xfrm>
              <a:off x="3801616" y="3585592"/>
              <a:ext cx="3657600" cy="2304256"/>
            </a:xfrm>
            <a:prstGeom prst="diamond">
              <a:avLst/>
            </a:prstGeom>
            <a:gradFill>
              <a:gsLst>
                <a:gs pos="42000">
                  <a:srgbClr val="EAEAEA"/>
                </a:gs>
                <a:gs pos="100000">
                  <a:srgbClr val="B2B2B2"/>
                </a:gs>
              </a:gsLst>
              <a:lin ang="5400000" scaled="1"/>
            </a:gradFill>
            <a:ln>
              <a:noFill/>
            </a:ln>
            <a:effectLst>
              <a:outerShdw blurRad="50800" dist="50800" dir="5400000" algn="t" rotWithShape="0">
                <a:prstClr val="black">
                  <a:alpha val="40000"/>
                </a:prstClr>
              </a:outerShdw>
            </a:effectLst>
            <a:scene3d>
              <a:camera prst="perspectiveRelaxed">
                <a:rot lat="18589392" lon="469304" rev="21238644"/>
              </a:camera>
              <a:lightRig rig="balanced" dir="t">
                <a:rot lat="0" lon="0" rev="18600000"/>
              </a:lightRig>
            </a:scene3d>
            <a:sp3d extrusionH="215900" prstMaterial="plastic">
              <a:bevelT w="4445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95" name="AutoShape 13"/>
            <p:cNvSpPr>
              <a:spLocks noChangeArrowheads="1"/>
            </p:cNvSpPr>
            <p:nvPr/>
          </p:nvSpPr>
          <p:spPr bwMode="ltGray">
            <a:xfrm>
              <a:off x="4305672" y="3729608"/>
              <a:ext cx="2667000" cy="1440160"/>
            </a:xfrm>
            <a:prstGeom prst="diamond">
              <a:avLst/>
            </a:prstGeom>
            <a:solidFill>
              <a:schemeClr val="tx2">
                <a:lumMod val="40000"/>
                <a:lumOff val="60000"/>
              </a:schemeClr>
            </a:solidFill>
            <a:ln>
              <a:noFill/>
            </a:ln>
            <a:effectLst/>
            <a:scene3d>
              <a:camera prst="perspectiveRelaxed">
                <a:rot lat="18589395" lon="469304" rev="21238644"/>
              </a:camera>
              <a:lightRig rig="balanced" dir="t">
                <a:rot lat="0" lon="0" rev="13800000"/>
              </a:lightRig>
            </a:scene3d>
            <a:sp3d extrusionH="406400" prstMaterial="plastic">
              <a:bevelT w="635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5" name="Group 1395"/>
          <p:cNvGrpSpPr/>
          <p:nvPr/>
        </p:nvGrpSpPr>
        <p:grpSpPr>
          <a:xfrm>
            <a:off x="2915816" y="692696"/>
            <a:ext cx="1828800" cy="2286000"/>
            <a:chOff x="2281808" y="613792"/>
            <a:chExt cx="1828800" cy="2286000"/>
          </a:xfrm>
          <a:effectLst>
            <a:outerShdw blurRad="50800" dist="50800" dir="5400000" algn="ctr" rotWithShape="0">
              <a:srgbClr val="000000">
                <a:alpha val="21000"/>
              </a:srgbClr>
            </a:outerShdw>
          </a:effectLst>
        </p:grpSpPr>
        <p:sp>
          <p:nvSpPr>
            <p:cNvPr id="1397" name="AutoShape 13"/>
            <p:cNvSpPr>
              <a:spLocks noChangeArrowheads="1"/>
            </p:cNvSpPr>
            <p:nvPr/>
          </p:nvSpPr>
          <p:spPr bwMode="ltGray">
            <a:xfrm>
              <a:off x="2281808" y="613792"/>
              <a:ext cx="1828800" cy="2286000"/>
            </a:xfrm>
            <a:prstGeom prst="diamond">
              <a:avLst/>
            </a:prstGeom>
            <a:gradFill>
              <a:gsLst>
                <a:gs pos="42000">
                  <a:srgbClr val="EAEAEA"/>
                </a:gs>
                <a:gs pos="100000">
                  <a:srgbClr val="969696"/>
                </a:gs>
              </a:gsLst>
              <a:lin ang="5400000" scaled="1"/>
            </a:gradFill>
            <a:ln>
              <a:noFill/>
            </a:ln>
            <a:effectLst>
              <a:outerShdw blurRad="50800" dist="50800" dir="5400000" algn="t" rotWithShape="0">
                <a:prstClr val="black">
                  <a:alpha val="40000"/>
                </a:prstClr>
              </a:outerShdw>
            </a:effectLst>
            <a:scene3d>
              <a:camera prst="perspectiveRelaxed" fov="3300000">
                <a:rot lat="17450789" lon="2776273" rev="19073541"/>
              </a:camera>
              <a:lightRig rig="balanced" dir="t">
                <a:rot lat="0" lon="0" rev="18000000"/>
              </a:lightRig>
            </a:scene3d>
            <a:sp3d extrusionH="101600" prstMaterial="plastic">
              <a:bevelT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98" name="AutoShape 11"/>
            <p:cNvSpPr>
              <a:spLocks noChangeArrowheads="1"/>
            </p:cNvSpPr>
            <p:nvPr/>
          </p:nvSpPr>
          <p:spPr bwMode="ltGray">
            <a:xfrm>
              <a:off x="2389096" y="838200"/>
              <a:ext cx="1295399" cy="1524000"/>
            </a:xfrm>
            <a:prstGeom prst="diamond">
              <a:avLst/>
            </a:prstGeom>
            <a:solidFill>
              <a:srgbClr val="002060"/>
            </a:solidFill>
            <a:ln>
              <a:noFill/>
            </a:ln>
            <a:effectLst>
              <a:outerShdw blurRad="50800" dist="50800" dir="5400000" algn="t" rotWithShape="0">
                <a:prstClr val="black">
                  <a:alpha val="40000"/>
                </a:prstClr>
              </a:outerShdw>
            </a:effectLst>
            <a:scene3d>
              <a:camera prst="perspectiveRelaxed" fov="3300000">
                <a:rot lat="17455693" lon="2772314" rev="19025230"/>
              </a:camera>
              <a:lightRig rig="balanced" dir="t">
                <a:rot lat="0" lon="0" rev="15000000"/>
              </a:lightRig>
            </a:scene3d>
            <a:sp3d extrusionH="190500" prstMaterial="plastic">
              <a:bevelT w="508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1403" name="Rectangle 1402"/>
          <p:cNvSpPr/>
          <p:nvPr/>
        </p:nvSpPr>
        <p:spPr bwMode="auto">
          <a:xfrm>
            <a:off x="0" y="3861062"/>
            <a:ext cx="2843808" cy="1384995"/>
          </a:xfrm>
          <a:prstGeom prst="rect">
            <a:avLst/>
          </a:prstGeom>
        </p:spPr>
        <p:txBody>
          <a:bodyPr wrap="square">
            <a:spAutoFit/>
          </a:bodyPr>
          <a:lstStyle/>
          <a:p>
            <a:pPr marL="342900" lvl="0" indent="-342900" algn="justLow" rtl="0">
              <a:spcAft>
                <a:spcPts val="0"/>
              </a:spcAft>
              <a:buFont typeface="+mj-lt"/>
              <a:buAutoNum type="arabicPeriod"/>
            </a:pPr>
            <a:r>
              <a:rPr lang="en-GB" sz="1400" dirty="0" smtClean="0">
                <a:latin typeface="Times New Roman"/>
                <a:ea typeface="Calibri"/>
              </a:rPr>
              <a:t>Maintain the cleanliness of Refrigerator constantly.</a:t>
            </a:r>
            <a:endParaRPr lang="en-US" sz="1400" dirty="0" smtClean="0"/>
          </a:p>
          <a:p>
            <a:pPr marL="342900" lvl="0" indent="-342900" algn="justLow" rtl="0">
              <a:spcAft>
                <a:spcPts val="0"/>
              </a:spcAft>
              <a:buFont typeface="+mj-lt"/>
              <a:buAutoNum type="arabicPeriod"/>
            </a:pPr>
            <a:r>
              <a:rPr lang="en-GB" sz="1400" dirty="0" smtClean="0">
                <a:latin typeface="Times New Roman"/>
                <a:ea typeface="Calibri"/>
              </a:rPr>
              <a:t>Maintain the order of the food in the refrigerator.</a:t>
            </a:r>
            <a:endParaRPr lang="en-US" sz="1400" dirty="0" smtClean="0"/>
          </a:p>
          <a:p>
            <a:pPr algn="justLow" rtl="0"/>
            <a:endParaRPr lang="en-US" sz="1400" dirty="0" smtClean="0">
              <a:solidFill>
                <a:prstClr val="black"/>
              </a:solidFill>
            </a:endParaRPr>
          </a:p>
          <a:p>
            <a:pPr algn="justLow" rtl="0"/>
            <a:endParaRPr lang="en-US" sz="1400" dirty="0" smtClean="0">
              <a:solidFill>
                <a:prstClr val="black"/>
              </a:solidFill>
            </a:endParaRPr>
          </a:p>
        </p:txBody>
      </p:sp>
      <p:sp>
        <p:nvSpPr>
          <p:cNvPr id="1406" name="Rectangle 1405"/>
          <p:cNvSpPr/>
          <p:nvPr/>
        </p:nvSpPr>
        <p:spPr bwMode="auto">
          <a:xfrm>
            <a:off x="0" y="1484787"/>
            <a:ext cx="3059832" cy="1169551"/>
          </a:xfrm>
          <a:prstGeom prst="rect">
            <a:avLst/>
          </a:prstGeom>
        </p:spPr>
        <p:txBody>
          <a:bodyPr wrap="square">
            <a:spAutoFit/>
          </a:bodyPr>
          <a:lstStyle/>
          <a:p>
            <a:pPr marL="342900" lvl="0" indent="-342900" algn="just" rtl="0">
              <a:spcAft>
                <a:spcPts val="0"/>
              </a:spcAft>
              <a:buFont typeface="+mj-lt"/>
              <a:buAutoNum type="arabicPeriod"/>
            </a:pPr>
            <a:r>
              <a:rPr lang="en-GB" sz="1400" dirty="0" smtClean="0">
                <a:latin typeface="Times New Roman"/>
                <a:ea typeface="Times New Roman"/>
              </a:rPr>
              <a:t>Classification items (meat, vegetables, fruits, dead animals) to necessary and unnecessary.</a:t>
            </a:r>
            <a:endParaRPr lang="en-US" sz="1400" dirty="0" smtClean="0"/>
          </a:p>
          <a:p>
            <a:pPr marL="342900" lvl="0" indent="-342900" algn="just" rtl="0">
              <a:spcAft>
                <a:spcPts val="0"/>
              </a:spcAft>
              <a:buFont typeface="+mj-lt"/>
              <a:buAutoNum type="arabicPeriod"/>
            </a:pPr>
            <a:r>
              <a:rPr lang="en-GB" sz="1400" dirty="0" smtClean="0">
                <a:latin typeface="Times New Roman"/>
                <a:ea typeface="Times New Roman"/>
              </a:rPr>
              <a:t>Remove and dispose all items that unnecessary</a:t>
            </a:r>
            <a:endParaRPr lang="fr-FR" sz="1400" dirty="0" smtClean="0"/>
          </a:p>
        </p:txBody>
      </p:sp>
      <p:cxnSp>
        <p:nvCxnSpPr>
          <p:cNvPr id="1407" name="Elbow Connector 42"/>
          <p:cNvCxnSpPr/>
          <p:nvPr/>
        </p:nvCxnSpPr>
        <p:spPr>
          <a:xfrm rot="10800000" flipV="1">
            <a:off x="6012160" y="3429000"/>
            <a:ext cx="2664296" cy="576064"/>
          </a:xfrm>
          <a:prstGeom prst="bentConnector3">
            <a:avLst>
              <a:gd name="adj1" fmla="val 99765"/>
            </a:avLst>
          </a:prstGeom>
          <a:ln w="6350">
            <a:headEnd type="diamond" w="med" len="med"/>
            <a:tailEnd type="diamond" w="med" len="med"/>
          </a:ln>
        </p:spPr>
        <p:style>
          <a:lnRef idx="2">
            <a:schemeClr val="accent5"/>
          </a:lnRef>
          <a:fillRef idx="0">
            <a:schemeClr val="accent5"/>
          </a:fillRef>
          <a:effectRef idx="1">
            <a:schemeClr val="accent5"/>
          </a:effectRef>
          <a:fontRef idx="minor">
            <a:schemeClr val="tx1"/>
          </a:fontRef>
        </p:style>
      </p:cxnSp>
      <p:cxnSp>
        <p:nvCxnSpPr>
          <p:cNvPr id="1408" name="Elbow Connector 1407"/>
          <p:cNvCxnSpPr/>
          <p:nvPr/>
        </p:nvCxnSpPr>
        <p:spPr>
          <a:xfrm rot="10800000" flipV="1">
            <a:off x="5652120" y="980728"/>
            <a:ext cx="3024336" cy="1080120"/>
          </a:xfrm>
          <a:prstGeom prst="bentConnector3">
            <a:avLst>
              <a:gd name="adj1" fmla="val 99383"/>
            </a:avLst>
          </a:prstGeom>
          <a:ln w="12700">
            <a:headEnd type="diamond" w="med" len="med"/>
            <a:tailEnd type="diamond" w="med" len="med"/>
          </a:ln>
        </p:spPr>
        <p:style>
          <a:lnRef idx="3">
            <a:schemeClr val="accent1"/>
          </a:lnRef>
          <a:fillRef idx="0">
            <a:schemeClr val="accent1"/>
          </a:fillRef>
          <a:effectRef idx="2">
            <a:schemeClr val="accent1"/>
          </a:effectRef>
          <a:fontRef idx="minor">
            <a:schemeClr val="tx1"/>
          </a:fontRef>
        </p:style>
      </p:cxnSp>
      <p:cxnSp>
        <p:nvCxnSpPr>
          <p:cNvPr id="1409" name="Elbow Connector 59"/>
          <p:cNvCxnSpPr/>
          <p:nvPr/>
        </p:nvCxnSpPr>
        <p:spPr>
          <a:xfrm flipV="1">
            <a:off x="467544" y="4005064"/>
            <a:ext cx="2376264" cy="936104"/>
          </a:xfrm>
          <a:prstGeom prst="bentConnector3">
            <a:avLst>
              <a:gd name="adj1" fmla="val 100025"/>
            </a:avLst>
          </a:prstGeom>
          <a:ln>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410" name="Elbow Connector 1409"/>
          <p:cNvCxnSpPr/>
          <p:nvPr/>
        </p:nvCxnSpPr>
        <p:spPr>
          <a:xfrm>
            <a:off x="755576" y="1340768"/>
            <a:ext cx="2595282" cy="183776"/>
          </a:xfrm>
          <a:prstGeom prst="bentConnector3">
            <a:avLst>
              <a:gd name="adj1" fmla="val 100086"/>
            </a:avLst>
          </a:prstGeom>
          <a:ln w="19050">
            <a:solidFill>
              <a:schemeClr val="accent1"/>
            </a:solidFill>
            <a:headEnd type="diamond" w="med" len="med"/>
            <a:tailEnd type="diamond" w="med" len="med"/>
          </a:ln>
        </p:spPr>
        <p:style>
          <a:lnRef idx="3">
            <a:schemeClr val="dk1"/>
          </a:lnRef>
          <a:fillRef idx="0">
            <a:schemeClr val="dk1"/>
          </a:fillRef>
          <a:effectRef idx="2">
            <a:schemeClr val="dk1"/>
          </a:effectRef>
          <a:fontRef idx="minor">
            <a:schemeClr val="tx1"/>
          </a:fontRef>
        </p:style>
      </p:cxnSp>
      <p:sp>
        <p:nvSpPr>
          <p:cNvPr id="1414" name="Rectangle 1413"/>
          <p:cNvSpPr/>
          <p:nvPr/>
        </p:nvSpPr>
        <p:spPr bwMode="gray">
          <a:xfrm>
            <a:off x="3203855" y="1484797"/>
            <a:ext cx="835485" cy="355803"/>
          </a:xfrm>
          <a:prstGeom prst="rect">
            <a:avLst/>
          </a:prstGeom>
        </p:spPr>
        <p:txBody>
          <a:bodyPr wrap="none">
            <a:spAutoFit/>
          </a:bodyPr>
          <a:lstStyle/>
          <a:p>
            <a:pPr algn="just" rtl="0">
              <a:lnSpc>
                <a:spcPct val="107000"/>
              </a:lnSpc>
              <a:spcAft>
                <a:spcPts val="0"/>
              </a:spcAft>
            </a:pPr>
            <a:r>
              <a:rPr lang="en-GB" sz="1600" b="1" dirty="0" smtClean="0">
                <a:solidFill>
                  <a:schemeClr val="bg1"/>
                </a:solidFill>
                <a:latin typeface="Times New Roman"/>
                <a:ea typeface="Times New Roman"/>
                <a:cs typeface="Arial"/>
              </a:rPr>
              <a:t>Sorting</a:t>
            </a:r>
            <a:endParaRPr lang="en-US" sz="1600" dirty="0">
              <a:solidFill>
                <a:schemeClr val="bg1"/>
              </a:solidFill>
              <a:ea typeface="Calibri"/>
              <a:cs typeface="Arial"/>
            </a:endParaRPr>
          </a:p>
        </p:txBody>
      </p:sp>
      <p:sp>
        <p:nvSpPr>
          <p:cNvPr id="42" name="Rectangle 41"/>
          <p:cNvSpPr/>
          <p:nvPr/>
        </p:nvSpPr>
        <p:spPr bwMode="auto">
          <a:xfrm>
            <a:off x="6191673" y="3501009"/>
            <a:ext cx="2952328" cy="954107"/>
          </a:xfrm>
          <a:prstGeom prst="rect">
            <a:avLst/>
          </a:prstGeom>
        </p:spPr>
        <p:txBody>
          <a:bodyPr wrap="square">
            <a:spAutoFit/>
          </a:bodyPr>
          <a:lstStyle/>
          <a:p>
            <a:pPr marL="342900" lvl="0" indent="-342900" algn="just" rtl="0">
              <a:spcAft>
                <a:spcPts val="0"/>
              </a:spcAft>
              <a:buFont typeface="+mj-lt"/>
              <a:buAutoNum type="arabicPeriod"/>
            </a:pPr>
            <a:r>
              <a:rPr lang="en-GB" sz="1400" dirty="0" smtClean="0">
                <a:latin typeface="Times New Roman"/>
                <a:ea typeface="Calibri"/>
              </a:rPr>
              <a:t>Put an instructions plate determine amount of food for each animals.</a:t>
            </a:r>
            <a:endParaRPr lang="en-US" sz="1400" dirty="0" smtClean="0"/>
          </a:p>
          <a:p>
            <a:pPr marL="342900" lvl="0" indent="-342900" algn="just" rtl="0">
              <a:spcAft>
                <a:spcPts val="0"/>
              </a:spcAft>
              <a:buFont typeface="+mj-lt"/>
              <a:buAutoNum type="arabicPeriod"/>
            </a:pPr>
            <a:r>
              <a:rPr lang="en-GB" sz="1400" dirty="0" smtClean="0">
                <a:latin typeface="Times New Roman"/>
                <a:ea typeface="Calibri"/>
              </a:rPr>
              <a:t>Put system to enter and leave</a:t>
            </a:r>
            <a:endParaRPr lang="en-US" sz="1500" dirty="0" smtClean="0"/>
          </a:p>
        </p:txBody>
      </p:sp>
      <p:sp>
        <p:nvSpPr>
          <p:cNvPr id="44" name="Rectangle 43"/>
          <p:cNvSpPr/>
          <p:nvPr/>
        </p:nvSpPr>
        <p:spPr bwMode="auto">
          <a:xfrm>
            <a:off x="5868144" y="1052743"/>
            <a:ext cx="3275856" cy="2462213"/>
          </a:xfrm>
          <a:prstGeom prst="rect">
            <a:avLst/>
          </a:prstGeom>
        </p:spPr>
        <p:txBody>
          <a:bodyPr wrap="square">
            <a:spAutoFit/>
          </a:bodyPr>
          <a:lstStyle/>
          <a:p>
            <a:pPr marL="342900" lvl="0" indent="-342900" algn="just" rtl="0">
              <a:spcAft>
                <a:spcPts val="0"/>
              </a:spcAft>
              <a:buFont typeface="+mj-lt"/>
              <a:buAutoNum type="arabicPeriod"/>
            </a:pPr>
            <a:r>
              <a:rPr lang="en-GB" sz="1400" dirty="0" smtClean="0">
                <a:latin typeface="Times New Roman"/>
                <a:ea typeface="Calibri"/>
              </a:rPr>
              <a:t>Making stands u-shaped and arranged on top of each inside the refrigerator.</a:t>
            </a:r>
          </a:p>
          <a:p>
            <a:pPr marL="342900" indent="-342900" algn="just" rtl="0">
              <a:buFont typeface="+mj-lt"/>
              <a:buAutoNum type="arabicPeriod"/>
            </a:pPr>
            <a:r>
              <a:rPr lang="en-GB" sz="1400" dirty="0" smtClean="0">
                <a:latin typeface="Times New Roman"/>
                <a:ea typeface="Calibri"/>
              </a:rPr>
              <a:t>Give the number or code for each type.</a:t>
            </a:r>
          </a:p>
          <a:p>
            <a:pPr marL="342900" lvl="0" indent="-342900" algn="just" rtl="0">
              <a:buFont typeface="+mj-lt"/>
              <a:buAutoNum type="arabicPeriod"/>
            </a:pPr>
            <a:r>
              <a:rPr lang="en-GB" sz="1400" dirty="0" smtClean="0">
                <a:latin typeface="Times New Roman"/>
                <a:ea typeface="Calibri"/>
              </a:rPr>
              <a:t>Dividing freezer into two parts to separate animals' dead from the meat part.</a:t>
            </a:r>
          </a:p>
          <a:p>
            <a:pPr marL="342900" lvl="0" indent="-342900" algn="just" rtl="0">
              <a:buFont typeface="+mj-lt"/>
              <a:buAutoNum type="arabicPeriod"/>
            </a:pPr>
            <a:r>
              <a:rPr lang="en-GB" sz="1400" dirty="0" smtClean="0">
                <a:latin typeface="Times New Roman"/>
                <a:ea typeface="Calibri"/>
              </a:rPr>
              <a:t>Arrange food in the place dedicated in the refrigerator</a:t>
            </a:r>
            <a:endParaRPr lang="en-US" sz="1400" dirty="0" smtClean="0"/>
          </a:p>
          <a:p>
            <a:pPr marL="342900" indent="-342900" algn="just" rtl="0">
              <a:buFont typeface="+mj-lt"/>
              <a:buAutoNum type="arabicPeriod"/>
            </a:pPr>
            <a:endParaRPr lang="en-US" sz="1400" dirty="0" smtClean="0"/>
          </a:p>
          <a:p>
            <a:pPr marL="342900" lvl="0" indent="-342900" algn="just" rtl="0">
              <a:spcAft>
                <a:spcPts val="0"/>
              </a:spcAft>
              <a:buFont typeface="+mj-lt"/>
              <a:buAutoNum type="arabicPeriod"/>
            </a:pPr>
            <a:endParaRPr lang="en-US" sz="1400" dirty="0" smtClean="0"/>
          </a:p>
        </p:txBody>
      </p:sp>
      <p:sp>
        <p:nvSpPr>
          <p:cNvPr id="54" name="Round Same Side Corner Rectangle 53"/>
          <p:cNvSpPr/>
          <p:nvPr/>
        </p:nvSpPr>
        <p:spPr bwMode="auto">
          <a:xfrm flipV="1">
            <a:off x="467545" y="0"/>
            <a:ext cx="504056"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VSM</a:t>
            </a:r>
            <a:endParaRPr lang="en-US" sz="1600" b="1" dirty="0">
              <a:solidFill>
                <a:schemeClr val="bg1"/>
              </a:solidFill>
            </a:endParaRPr>
          </a:p>
        </p:txBody>
      </p:sp>
      <p:sp>
        <p:nvSpPr>
          <p:cNvPr id="55" name="Round Same Side Corner Rectangle 54"/>
          <p:cNvSpPr/>
          <p:nvPr/>
        </p:nvSpPr>
        <p:spPr bwMode="auto">
          <a:xfrm flipV="1">
            <a:off x="971601" y="0"/>
            <a:ext cx="576064" cy="1327664"/>
          </a:xfrm>
          <a:prstGeom prst="round2SameRect">
            <a:avLst>
              <a:gd name="adj1" fmla="val 31818"/>
              <a:gd name="adj2" fmla="val 0"/>
            </a:avLst>
          </a:prstGeom>
          <a:solidFill>
            <a:schemeClr val="tx1">
              <a:lumMod val="65000"/>
              <a:lumOff val="35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2000" b="1" dirty="0" smtClean="0">
                <a:solidFill>
                  <a:schemeClr val="bg1"/>
                </a:solidFill>
              </a:rPr>
              <a:t>5S </a:t>
            </a:r>
            <a:endParaRPr lang="en-US" sz="2000" b="1" dirty="0">
              <a:solidFill>
                <a:schemeClr val="bg1"/>
              </a:solidFill>
            </a:endParaRPr>
          </a:p>
        </p:txBody>
      </p:sp>
      <p:sp>
        <p:nvSpPr>
          <p:cNvPr id="56" name="Round Same Side Corner Rectangle 55"/>
          <p:cNvSpPr/>
          <p:nvPr/>
        </p:nvSpPr>
        <p:spPr bwMode="auto">
          <a:xfrm flipV="1">
            <a:off x="1547665" y="0"/>
            <a:ext cx="504056" cy="1039632"/>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GB" sz="2000" b="1" dirty="0" smtClean="0"/>
              <a:t>Jidoka</a:t>
            </a:r>
            <a:endParaRPr lang="en-US" sz="2000" b="1" dirty="0">
              <a:solidFill>
                <a:schemeClr val="bg1"/>
              </a:solidFill>
            </a:endParaRPr>
          </a:p>
        </p:txBody>
      </p:sp>
      <p:sp>
        <p:nvSpPr>
          <p:cNvPr id="38" name="Round Same Side Corner Rectangle 37"/>
          <p:cNvSpPr/>
          <p:nvPr/>
        </p:nvSpPr>
        <p:spPr bwMode="auto">
          <a:xfrm flipV="1">
            <a:off x="0" y="0"/>
            <a:ext cx="467544"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PFC</a:t>
            </a:r>
            <a:endParaRPr lang="en-US" sz="2000" b="1" dirty="0">
              <a:solidFill>
                <a:schemeClr val="bg1"/>
              </a:solidFill>
            </a:endParaRPr>
          </a:p>
        </p:txBody>
      </p:sp>
      <p:sp>
        <p:nvSpPr>
          <p:cNvPr id="53" name="TextBox 52"/>
          <p:cNvSpPr txBox="1"/>
          <p:nvPr/>
        </p:nvSpPr>
        <p:spPr>
          <a:xfrm>
            <a:off x="2987826" y="260662"/>
            <a:ext cx="3600400" cy="584775"/>
          </a:xfrm>
          <a:prstGeom prst="rect">
            <a:avLst/>
          </a:prstGeom>
          <a:noFill/>
        </p:spPr>
        <p:txBody>
          <a:bodyPr wrap="square" rtlCol="0">
            <a:spAutoFit/>
          </a:bodyPr>
          <a:lstStyle/>
          <a:p>
            <a:pPr algn="ctr"/>
            <a:r>
              <a:rPr lang="en-US" sz="3000" b="1" dirty="0" smtClean="0"/>
              <a:t>   </a:t>
            </a:r>
            <a:r>
              <a:rPr lang="en-US" sz="3200" b="1" dirty="0" smtClean="0"/>
              <a:t> food Refrigerators</a:t>
            </a:r>
            <a:endParaRPr lang="en-US" sz="3000" b="1" dirty="0">
              <a:solidFill>
                <a:srgbClr val="002060"/>
              </a:solidFill>
            </a:endParaRPr>
          </a:p>
        </p:txBody>
      </p:sp>
      <p:sp>
        <p:nvSpPr>
          <p:cNvPr id="39" name="Round Same Side Corner Rectangle 55"/>
          <p:cNvSpPr/>
          <p:nvPr/>
        </p:nvSpPr>
        <p:spPr bwMode="auto">
          <a:xfrm flipV="1">
            <a:off x="2051722" y="0"/>
            <a:ext cx="504056" cy="1039632"/>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Kaizen </a:t>
            </a:r>
            <a:endParaRPr lang="en-US" sz="2000" b="1" dirty="0">
              <a:solidFill>
                <a:schemeClr val="bg1"/>
              </a:solidFill>
            </a:endParaRPr>
          </a:p>
        </p:txBody>
      </p:sp>
      <p:grpSp>
        <p:nvGrpSpPr>
          <p:cNvPr id="6" name="Group 1392"/>
          <p:cNvGrpSpPr/>
          <p:nvPr/>
        </p:nvGrpSpPr>
        <p:grpSpPr>
          <a:xfrm>
            <a:off x="5004048" y="4221088"/>
            <a:ext cx="4680520" cy="2880320"/>
            <a:chOff x="3967336" y="3585592"/>
            <a:chExt cx="3491880" cy="2304256"/>
          </a:xfrm>
          <a:effectLst>
            <a:outerShdw blurRad="50800" dist="50800" dir="5400000" algn="ctr" rotWithShape="0">
              <a:srgbClr val="000000">
                <a:alpha val="21000"/>
              </a:srgbClr>
            </a:outerShdw>
          </a:effectLst>
        </p:grpSpPr>
        <p:sp>
          <p:nvSpPr>
            <p:cNvPr id="47" name="AutoShape 13"/>
            <p:cNvSpPr>
              <a:spLocks noChangeArrowheads="1"/>
            </p:cNvSpPr>
            <p:nvPr/>
          </p:nvSpPr>
          <p:spPr bwMode="ltGray">
            <a:xfrm>
              <a:off x="3967336" y="3585592"/>
              <a:ext cx="3491880" cy="2304256"/>
            </a:xfrm>
            <a:prstGeom prst="diamond">
              <a:avLst/>
            </a:prstGeom>
            <a:gradFill>
              <a:gsLst>
                <a:gs pos="42000">
                  <a:srgbClr val="EAEAEA"/>
                </a:gs>
                <a:gs pos="100000">
                  <a:srgbClr val="B2B2B2"/>
                </a:gs>
              </a:gsLst>
              <a:lin ang="5400000" scaled="1"/>
            </a:gradFill>
            <a:ln>
              <a:noFill/>
            </a:ln>
            <a:effectLst>
              <a:outerShdw blurRad="50800" dist="50800" dir="5400000" algn="t" rotWithShape="0">
                <a:prstClr val="black">
                  <a:alpha val="40000"/>
                </a:prstClr>
              </a:outerShdw>
            </a:effectLst>
            <a:scene3d>
              <a:camera prst="perspectiveRelaxed">
                <a:rot lat="18589392" lon="469304" rev="21238644"/>
              </a:camera>
              <a:lightRig rig="balanced" dir="t">
                <a:rot lat="0" lon="0" rev="18600000"/>
              </a:lightRig>
            </a:scene3d>
            <a:sp3d extrusionH="215900" prstMaterial="plastic">
              <a:bevelT w="4445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8" name="AutoShape 13"/>
            <p:cNvSpPr>
              <a:spLocks noChangeArrowheads="1"/>
            </p:cNvSpPr>
            <p:nvPr/>
          </p:nvSpPr>
          <p:spPr bwMode="ltGray">
            <a:xfrm>
              <a:off x="4305260" y="3729608"/>
              <a:ext cx="2667413" cy="1440160"/>
            </a:xfrm>
            <a:prstGeom prst="diamond">
              <a:avLst/>
            </a:prstGeom>
            <a:solidFill>
              <a:schemeClr val="tx2">
                <a:lumMod val="40000"/>
                <a:lumOff val="60000"/>
              </a:schemeClr>
            </a:solidFill>
            <a:ln>
              <a:noFill/>
            </a:ln>
            <a:effectLst/>
            <a:scene3d>
              <a:camera prst="perspectiveRelaxed">
                <a:rot lat="18589395" lon="469304" rev="21238644"/>
              </a:camera>
              <a:lightRig rig="balanced" dir="t">
                <a:rot lat="0" lon="0" rev="13800000"/>
              </a:lightRig>
            </a:scene3d>
            <a:sp3d extrusionH="406400" prstMaterial="plastic">
              <a:bevelT w="635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49" name="AutoShape 8"/>
          <p:cNvSpPr>
            <a:spLocks noChangeArrowheads="1"/>
          </p:cNvSpPr>
          <p:nvPr/>
        </p:nvSpPr>
        <p:spPr bwMode="gray">
          <a:xfrm rot="1042471">
            <a:off x="5573013" y="4724059"/>
            <a:ext cx="730231" cy="591241"/>
          </a:xfrm>
          <a:prstGeom prst="rightArrow">
            <a:avLst>
              <a:gd name="adj1" fmla="val 57785"/>
              <a:gd name="adj2" fmla="val 88818"/>
            </a:avLst>
          </a:prstGeom>
          <a:gradFill flip="none" rotWithShape="0">
            <a:gsLst>
              <a:gs pos="42000">
                <a:srgbClr val="969696"/>
              </a:gs>
              <a:gs pos="100000">
                <a:srgbClr val="DDDDDD"/>
              </a:gs>
            </a:gsLst>
            <a:lin ang="16200000" scaled="1"/>
            <a:tileRect/>
          </a:gradFill>
          <a:ln>
            <a:noFill/>
          </a:ln>
          <a:effectLst/>
          <a:scene3d>
            <a:camera prst="perspectiveRelaxed" fov="3300000">
              <a:rot lat="20371124" lon="3504754" rev="18860012"/>
            </a:camera>
            <a:lightRig rig="soft" dir="t"/>
          </a:scene3d>
          <a:sp3d>
            <a:bevelT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1" name="Rectangle 1413"/>
          <p:cNvSpPr/>
          <p:nvPr/>
        </p:nvSpPr>
        <p:spPr bwMode="gray">
          <a:xfrm>
            <a:off x="4572000" y="2060861"/>
            <a:ext cx="1223412" cy="355803"/>
          </a:xfrm>
          <a:prstGeom prst="rect">
            <a:avLst/>
          </a:prstGeom>
        </p:spPr>
        <p:txBody>
          <a:bodyPr wrap="none">
            <a:spAutoFit/>
          </a:bodyPr>
          <a:lstStyle/>
          <a:p>
            <a:pPr algn="just" rtl="0">
              <a:lnSpc>
                <a:spcPct val="107000"/>
              </a:lnSpc>
              <a:spcAft>
                <a:spcPts val="0"/>
              </a:spcAft>
            </a:pPr>
            <a:r>
              <a:rPr lang="en-GB" sz="1600" b="1" dirty="0" smtClean="0">
                <a:solidFill>
                  <a:schemeClr val="bg1"/>
                </a:solidFill>
                <a:latin typeface="Times New Roman"/>
                <a:ea typeface="Times New Roman"/>
                <a:cs typeface="Arial"/>
              </a:rPr>
              <a:t>Set in order</a:t>
            </a:r>
            <a:endParaRPr lang="en-US" sz="1600" dirty="0">
              <a:solidFill>
                <a:schemeClr val="bg1"/>
              </a:solidFill>
              <a:ea typeface="Calibri"/>
              <a:cs typeface="Arial"/>
            </a:endParaRPr>
          </a:p>
        </p:txBody>
      </p:sp>
      <p:sp>
        <p:nvSpPr>
          <p:cNvPr id="52" name="مستطيل 51"/>
          <p:cNvSpPr/>
          <p:nvPr/>
        </p:nvSpPr>
        <p:spPr>
          <a:xfrm>
            <a:off x="2339759" y="2780928"/>
            <a:ext cx="941283" cy="388696"/>
          </a:xfrm>
          <a:prstGeom prst="rect">
            <a:avLst/>
          </a:prstGeom>
        </p:spPr>
        <p:txBody>
          <a:bodyPr wrap="none">
            <a:spAutoFit/>
          </a:bodyPr>
          <a:lstStyle/>
          <a:p>
            <a:pPr algn="just" rtl="0">
              <a:lnSpc>
                <a:spcPct val="107000"/>
              </a:lnSpc>
              <a:spcAft>
                <a:spcPts val="0"/>
              </a:spcAft>
            </a:pPr>
            <a:r>
              <a:rPr lang="en-GB" b="1" dirty="0" smtClean="0">
                <a:solidFill>
                  <a:schemeClr val="bg1"/>
                </a:solidFill>
                <a:latin typeface="Times New Roman"/>
                <a:ea typeface="Times New Roman"/>
                <a:cs typeface="Arial"/>
              </a:rPr>
              <a:t>Shining</a:t>
            </a:r>
            <a:endParaRPr lang="en-US" dirty="0">
              <a:solidFill>
                <a:schemeClr val="bg1"/>
              </a:solidFill>
              <a:ea typeface="Calibri"/>
              <a:cs typeface="Arial"/>
            </a:endParaRPr>
          </a:p>
        </p:txBody>
      </p:sp>
      <p:sp>
        <p:nvSpPr>
          <p:cNvPr id="57" name="مستطيل 56"/>
          <p:cNvSpPr/>
          <p:nvPr/>
        </p:nvSpPr>
        <p:spPr>
          <a:xfrm>
            <a:off x="4067944" y="3861048"/>
            <a:ext cx="1467068" cy="388696"/>
          </a:xfrm>
          <a:prstGeom prst="rect">
            <a:avLst/>
          </a:prstGeom>
        </p:spPr>
        <p:txBody>
          <a:bodyPr wrap="none">
            <a:spAutoFit/>
          </a:bodyPr>
          <a:lstStyle/>
          <a:p>
            <a:pPr algn="just" rtl="0">
              <a:lnSpc>
                <a:spcPct val="107000"/>
              </a:lnSpc>
              <a:spcAft>
                <a:spcPts val="0"/>
              </a:spcAft>
            </a:pPr>
            <a:r>
              <a:rPr lang="en-GB" b="1" dirty="0" smtClean="0">
                <a:solidFill>
                  <a:schemeClr val="bg1"/>
                </a:solidFill>
                <a:latin typeface="Times New Roman"/>
                <a:ea typeface="Times New Roman"/>
                <a:cs typeface="Arial"/>
              </a:rPr>
              <a:t>Standardizes</a:t>
            </a:r>
            <a:endParaRPr lang="en-US" dirty="0">
              <a:solidFill>
                <a:schemeClr val="bg1"/>
              </a:solidFill>
              <a:ea typeface="Calibri"/>
              <a:cs typeface="Arial"/>
            </a:endParaRPr>
          </a:p>
        </p:txBody>
      </p:sp>
      <p:sp>
        <p:nvSpPr>
          <p:cNvPr id="58" name="مستطيل 57"/>
          <p:cNvSpPr/>
          <p:nvPr/>
        </p:nvSpPr>
        <p:spPr>
          <a:xfrm>
            <a:off x="6876256" y="5085184"/>
            <a:ext cx="1152128" cy="388696"/>
          </a:xfrm>
          <a:prstGeom prst="rect">
            <a:avLst/>
          </a:prstGeom>
        </p:spPr>
        <p:txBody>
          <a:bodyPr wrap="square">
            <a:spAutoFit/>
          </a:bodyPr>
          <a:lstStyle/>
          <a:p>
            <a:pPr algn="just" rtl="0">
              <a:lnSpc>
                <a:spcPct val="107000"/>
              </a:lnSpc>
              <a:spcAft>
                <a:spcPts val="0"/>
              </a:spcAft>
            </a:pPr>
            <a:r>
              <a:rPr lang="en-GB" b="1" dirty="0" smtClean="0">
                <a:solidFill>
                  <a:schemeClr val="bg1"/>
                </a:solidFill>
                <a:latin typeface="Times New Roman"/>
                <a:ea typeface="Times New Roman"/>
                <a:cs typeface="Arial"/>
              </a:rPr>
              <a:t>Sustain</a:t>
            </a:r>
            <a:endParaRPr lang="en-US" dirty="0">
              <a:solidFill>
                <a:schemeClr val="bg1"/>
              </a:solidFill>
              <a:ea typeface="Calibri"/>
              <a:cs typeface="Arial"/>
            </a:endParaRPr>
          </a:p>
        </p:txBody>
      </p:sp>
      <p:sp>
        <p:nvSpPr>
          <p:cNvPr id="73" name="مستطيل 72"/>
          <p:cNvSpPr/>
          <p:nvPr/>
        </p:nvSpPr>
        <p:spPr>
          <a:xfrm>
            <a:off x="1043610" y="5445231"/>
            <a:ext cx="4248472" cy="954107"/>
          </a:xfrm>
          <a:prstGeom prst="rect">
            <a:avLst/>
          </a:prstGeom>
        </p:spPr>
        <p:txBody>
          <a:bodyPr wrap="square">
            <a:spAutoFit/>
          </a:bodyPr>
          <a:lstStyle/>
          <a:p>
            <a:pPr marL="342900" lvl="0" indent="-342900" algn="just" rtl="0">
              <a:spcAft>
                <a:spcPts val="0"/>
              </a:spcAft>
              <a:buFont typeface="+mj-lt"/>
              <a:buAutoNum type="arabicPeriod"/>
            </a:pPr>
            <a:r>
              <a:rPr lang="en-GB" sz="1400" dirty="0" smtClean="0">
                <a:latin typeface="Times New Roman"/>
                <a:ea typeface="Calibri"/>
              </a:rPr>
              <a:t>Meetings and courses on the need to educate workers applying the above criteria.</a:t>
            </a:r>
            <a:endParaRPr lang="en-US" sz="1400" dirty="0" smtClean="0"/>
          </a:p>
          <a:p>
            <a:pPr marL="342900" lvl="0" indent="-342900" algn="just" rtl="0">
              <a:spcAft>
                <a:spcPts val="0"/>
              </a:spcAft>
              <a:buFont typeface="+mj-lt"/>
              <a:buAutoNum type="arabicPeriod"/>
            </a:pPr>
            <a:r>
              <a:rPr lang="en-GB" sz="1400" dirty="0" smtClean="0">
                <a:latin typeface="Times New Roman"/>
                <a:ea typeface="Calibri"/>
              </a:rPr>
              <a:t>Train warehouse manager on special programs to facilitate the work.</a:t>
            </a:r>
            <a:endParaRPr lang="en-US" sz="1400" dirty="0"/>
          </a:p>
        </p:txBody>
      </p:sp>
      <p:cxnSp>
        <p:nvCxnSpPr>
          <p:cNvPr id="74" name="Elbow Connector 1409"/>
          <p:cNvCxnSpPr/>
          <p:nvPr/>
        </p:nvCxnSpPr>
        <p:spPr>
          <a:xfrm flipV="1">
            <a:off x="1619672" y="5412976"/>
            <a:ext cx="3891426" cy="32248"/>
          </a:xfrm>
          <a:prstGeom prst="bentConnector3">
            <a:avLst>
              <a:gd name="adj1" fmla="val 100129"/>
            </a:avLst>
          </a:prstGeom>
          <a:ln w="19050">
            <a:solidFill>
              <a:schemeClr val="accent1"/>
            </a:solidFill>
            <a:headEnd type="diamond" w="med" len="med"/>
            <a:tailEnd type="diamond" w="med" len="med"/>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59757083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3" descr="C:\Users\HP\Desktop\r.PNG"/>
          <p:cNvPicPr>
            <a:picLocks noChangeAspect="1" noChangeArrowheads="1"/>
          </p:cNvPicPr>
          <p:nvPr/>
        </p:nvPicPr>
        <p:blipFill>
          <a:blip r:embed="rId3" cstate="print"/>
          <a:srcRect/>
          <a:stretch>
            <a:fillRect/>
          </a:stretch>
        </p:blipFill>
        <p:spPr bwMode="auto">
          <a:xfrm>
            <a:off x="4355977" y="548680"/>
            <a:ext cx="4392488" cy="6309320"/>
          </a:xfrm>
          <a:prstGeom prst="rect">
            <a:avLst/>
          </a:prstGeom>
          <a:noFill/>
        </p:spPr>
      </p:pic>
      <p:pic>
        <p:nvPicPr>
          <p:cNvPr id="20484" name="Picture 4" descr="C:\Users\HP\Desktop\dd.PNG"/>
          <p:cNvPicPr>
            <a:picLocks noChangeAspect="1" noChangeArrowheads="1"/>
          </p:cNvPicPr>
          <p:nvPr/>
        </p:nvPicPr>
        <p:blipFill>
          <a:blip r:embed="rId4" cstate="print"/>
          <a:srcRect/>
          <a:stretch>
            <a:fillRect/>
          </a:stretch>
        </p:blipFill>
        <p:spPr bwMode="auto">
          <a:xfrm>
            <a:off x="395536" y="764704"/>
            <a:ext cx="4093840" cy="5904656"/>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4" name="AutoShape 7"/>
          <p:cNvSpPr>
            <a:spLocks noChangeArrowheads="1"/>
          </p:cNvSpPr>
          <p:nvPr/>
        </p:nvSpPr>
        <p:spPr bwMode="gray">
          <a:xfrm rot="2838943">
            <a:off x="4046106" y="2029918"/>
            <a:ext cx="697172" cy="441927"/>
          </a:xfrm>
          <a:prstGeom prst="rightArrow">
            <a:avLst>
              <a:gd name="adj1" fmla="val 50000"/>
              <a:gd name="adj2" fmla="val 67751"/>
            </a:avLst>
          </a:prstGeom>
          <a:gradFill flip="none" rotWithShape="1">
            <a:gsLst>
              <a:gs pos="42000">
                <a:srgbClr val="969696"/>
              </a:gs>
              <a:gs pos="100000">
                <a:srgbClr val="DDDDDD"/>
              </a:gs>
            </a:gsLst>
            <a:lin ang="10800000" scaled="0"/>
            <a:tileRect/>
          </a:gradFill>
          <a:ln w="9525" algn="ctr">
            <a:noFill/>
            <a:miter lim="800000"/>
            <a:headEnd/>
            <a:tailEnd/>
          </a:ln>
          <a:effectLst/>
          <a:scene3d>
            <a:camera prst="legacyPerspectiveFront">
              <a:rot lat="17699998" lon="21299999" rev="0"/>
            </a:camera>
            <a:lightRig rig="legacyFlat3" dir="l"/>
          </a:scene3d>
          <a:sp3d extrusionH="11100" prstMaterial="legacyMatte">
            <a:bevelT w="13500" h="13500" prst="angle"/>
            <a:bevelB w="13500" h="13500" prst="angle"/>
            <a:extrusionClr>
              <a:srgbClr val="4D4D4D"/>
            </a:extrusionClr>
          </a:sp3d>
        </p:spPr>
        <p:txBody>
          <a:bodyPr wrap="none" anchor="ctr">
            <a:flatTx/>
          </a:bodyPr>
          <a:lstStyle/>
          <a:p>
            <a:endParaRPr lang="en-US" dirty="0">
              <a:solidFill>
                <a:prstClr val="black"/>
              </a:solidFill>
            </a:endParaRPr>
          </a:p>
        </p:txBody>
      </p:sp>
      <p:sp>
        <p:nvSpPr>
          <p:cNvPr id="1385" name="AutoShape 8"/>
          <p:cNvSpPr>
            <a:spLocks noChangeArrowheads="1"/>
          </p:cNvSpPr>
          <p:nvPr/>
        </p:nvSpPr>
        <p:spPr bwMode="gray">
          <a:xfrm rot="1042471">
            <a:off x="3120889" y="3521676"/>
            <a:ext cx="1193306" cy="591241"/>
          </a:xfrm>
          <a:prstGeom prst="rightArrow">
            <a:avLst>
              <a:gd name="adj1" fmla="val 57785"/>
              <a:gd name="adj2" fmla="val 88818"/>
            </a:avLst>
          </a:prstGeom>
          <a:gradFill flip="none" rotWithShape="0">
            <a:gsLst>
              <a:gs pos="42000">
                <a:srgbClr val="969696"/>
              </a:gs>
              <a:gs pos="100000">
                <a:srgbClr val="DDDDDD"/>
              </a:gs>
            </a:gsLst>
            <a:lin ang="16200000" scaled="1"/>
            <a:tileRect/>
          </a:gradFill>
          <a:ln>
            <a:noFill/>
          </a:ln>
          <a:effectLst/>
          <a:scene3d>
            <a:camera prst="perspectiveRelaxed" fov="3300000">
              <a:rot lat="20371124" lon="3504754" rev="18860012"/>
            </a:camera>
            <a:lightRig rig="soft" dir="t"/>
          </a:scene3d>
          <a:sp3d>
            <a:bevelT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86" name="AutoShape 9"/>
          <p:cNvSpPr>
            <a:spLocks noChangeArrowheads="1"/>
          </p:cNvSpPr>
          <p:nvPr/>
        </p:nvSpPr>
        <p:spPr bwMode="gray">
          <a:xfrm rot="8175070">
            <a:off x="3633528" y="2769619"/>
            <a:ext cx="989680" cy="471572"/>
          </a:xfrm>
          <a:prstGeom prst="rightArrow">
            <a:avLst>
              <a:gd name="adj1" fmla="val 50000"/>
              <a:gd name="adj2" fmla="val 132397"/>
            </a:avLst>
          </a:prstGeom>
          <a:gradFill flip="none" rotWithShape="1">
            <a:gsLst>
              <a:gs pos="42000">
                <a:srgbClr val="969696"/>
              </a:gs>
              <a:gs pos="100000">
                <a:srgbClr val="DDDDDD"/>
              </a:gs>
            </a:gsLst>
            <a:lin ang="10800000" scaled="0"/>
            <a:tileRect/>
          </a:gradFill>
          <a:ln w="9525" algn="ctr">
            <a:noFill/>
            <a:miter lim="800000"/>
            <a:headEnd/>
            <a:tailEnd/>
          </a:ln>
          <a:effectLst/>
          <a:scene3d>
            <a:camera prst="legacyPerspectiveFront">
              <a:rot lat="17699998" lon="21299999" rev="0"/>
            </a:camera>
            <a:lightRig rig="legacyFlat3" dir="l"/>
          </a:scene3d>
          <a:sp3d extrusionH="11100" prstMaterial="legacyMatte">
            <a:bevelT w="13500" h="13500" prst="angle"/>
            <a:bevelB w="13500" h="13500" prst="angle"/>
            <a:extrusionClr>
              <a:srgbClr val="4D4D4D"/>
            </a:extrusionClr>
          </a:sp3d>
        </p:spPr>
        <p:txBody>
          <a:bodyPr wrap="none" anchor="ctr">
            <a:flatTx/>
          </a:bodyPr>
          <a:lstStyle/>
          <a:p>
            <a:endParaRPr lang="en-US" dirty="0">
              <a:solidFill>
                <a:prstClr val="black"/>
              </a:solidFill>
            </a:endParaRPr>
          </a:p>
        </p:txBody>
      </p:sp>
      <p:grpSp>
        <p:nvGrpSpPr>
          <p:cNvPr id="2" name="Group 1386"/>
          <p:cNvGrpSpPr/>
          <p:nvPr/>
        </p:nvGrpSpPr>
        <p:grpSpPr bwMode="gray">
          <a:xfrm>
            <a:off x="4067946" y="1124744"/>
            <a:ext cx="2366392" cy="2808312"/>
            <a:chOff x="4491608" y="1143000"/>
            <a:chExt cx="2366392" cy="2895600"/>
          </a:xfrm>
          <a:effectLst>
            <a:outerShdw blurRad="50800" dist="50800" dir="5400000" algn="ctr" rotWithShape="0">
              <a:srgbClr val="000000">
                <a:alpha val="21000"/>
              </a:srgbClr>
            </a:outerShdw>
          </a:effectLst>
        </p:grpSpPr>
        <p:sp>
          <p:nvSpPr>
            <p:cNvPr id="1388" name="AutoShape 13"/>
            <p:cNvSpPr>
              <a:spLocks noChangeArrowheads="1"/>
            </p:cNvSpPr>
            <p:nvPr/>
          </p:nvSpPr>
          <p:spPr bwMode="gray">
            <a:xfrm>
              <a:off x="4491608" y="1143000"/>
              <a:ext cx="2366392" cy="2895600"/>
            </a:xfrm>
            <a:prstGeom prst="diamond">
              <a:avLst/>
            </a:prstGeom>
            <a:gradFill>
              <a:gsLst>
                <a:gs pos="42000">
                  <a:srgbClr val="EAEAEA"/>
                </a:gs>
                <a:gs pos="100000">
                  <a:srgbClr val="B2B2B2"/>
                </a:gs>
              </a:gsLst>
              <a:lin ang="5400000" scaled="1"/>
            </a:gradFill>
            <a:ln>
              <a:noFill/>
            </a:ln>
            <a:effectLst>
              <a:outerShdw blurRad="50800" dist="50800" dir="5400000" algn="t" rotWithShape="0">
                <a:prstClr val="black">
                  <a:alpha val="40000"/>
                </a:prstClr>
              </a:outerShdw>
            </a:effectLst>
            <a:scene3d>
              <a:camera prst="perspectiveRelaxed" fov="3300000">
                <a:rot lat="17435421" lon="860923" rev="20791999"/>
              </a:camera>
              <a:lightRig rig="balanced" dir="t">
                <a:rot lat="0" lon="0" rev="17400000"/>
              </a:lightRig>
            </a:scene3d>
            <a:sp3d extrusionH="127000" prstMaterial="plastic">
              <a:bevelT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89" name="AutoShape 11"/>
            <p:cNvSpPr>
              <a:spLocks noChangeArrowheads="1"/>
            </p:cNvSpPr>
            <p:nvPr/>
          </p:nvSpPr>
          <p:spPr bwMode="gray">
            <a:xfrm>
              <a:off x="4851648" y="1371600"/>
              <a:ext cx="1593602" cy="1918458"/>
            </a:xfrm>
            <a:prstGeom prst="diamond">
              <a:avLst/>
            </a:prstGeom>
            <a:solidFill>
              <a:srgbClr val="0070C0"/>
            </a:solidFill>
            <a:ln>
              <a:noFill/>
            </a:ln>
            <a:effectLst>
              <a:outerShdw blurRad="50800" dist="50800" dir="5400000" algn="t" rotWithShape="0">
                <a:prstClr val="black">
                  <a:alpha val="40000"/>
                </a:prstClr>
              </a:outerShdw>
            </a:effectLst>
            <a:scene3d>
              <a:camera prst="perspectiveRelaxed" fov="3300000">
                <a:rot lat="17435432" lon="860917" rev="20792002"/>
              </a:camera>
              <a:lightRig rig="balanced" dir="t">
                <a:rot lat="0" lon="0" rev="15000000"/>
              </a:lightRig>
            </a:scene3d>
            <a:sp3d extrusionH="254000" prstMaterial="plastic">
              <a:bevelT w="508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3" name="Group 1389"/>
          <p:cNvGrpSpPr/>
          <p:nvPr/>
        </p:nvGrpSpPr>
        <p:grpSpPr>
          <a:xfrm>
            <a:off x="1619674" y="1844824"/>
            <a:ext cx="2664296" cy="2736304"/>
            <a:chOff x="1621939" y="2057400"/>
            <a:chExt cx="2645260" cy="2736304"/>
          </a:xfrm>
          <a:effectLst>
            <a:outerShdw blurRad="50800" dist="50800" dir="5400000" algn="ctr" rotWithShape="0">
              <a:srgbClr val="000000">
                <a:alpha val="21000"/>
              </a:srgbClr>
            </a:outerShdw>
          </a:effectLst>
        </p:grpSpPr>
        <p:sp>
          <p:nvSpPr>
            <p:cNvPr id="1391" name="AutoShape 13"/>
            <p:cNvSpPr>
              <a:spLocks noChangeArrowheads="1"/>
            </p:cNvSpPr>
            <p:nvPr/>
          </p:nvSpPr>
          <p:spPr bwMode="ltGray">
            <a:xfrm>
              <a:off x="1621939" y="2057400"/>
              <a:ext cx="2645260" cy="2736304"/>
            </a:xfrm>
            <a:prstGeom prst="diamond">
              <a:avLst/>
            </a:prstGeom>
            <a:gradFill>
              <a:gsLst>
                <a:gs pos="42000">
                  <a:srgbClr val="EAEAEA"/>
                </a:gs>
                <a:gs pos="100000">
                  <a:srgbClr val="B2B2B2"/>
                </a:gs>
              </a:gsLst>
              <a:lin ang="5400000" scaled="1"/>
            </a:gradFill>
            <a:ln>
              <a:noFill/>
            </a:ln>
            <a:effectLst>
              <a:outerShdw blurRad="50800" dist="50800" dir="5400000" algn="t" rotWithShape="0">
                <a:prstClr val="black">
                  <a:alpha val="40000"/>
                </a:prstClr>
              </a:outerShdw>
            </a:effectLst>
            <a:scene3d>
              <a:camera prst="perspectiveRelaxed" fov="3300000">
                <a:rot lat="17808329" lon="1358834" rev="20374483"/>
              </a:camera>
              <a:lightRig rig="balanced" dir="t">
                <a:rot lat="0" lon="0" rev="17400000"/>
              </a:lightRig>
            </a:scene3d>
            <a:sp3d extrusionH="152400" prstMaterial="plastic">
              <a:bevelT w="317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92" name="AutoShape 12"/>
            <p:cNvSpPr>
              <a:spLocks noChangeArrowheads="1"/>
            </p:cNvSpPr>
            <p:nvPr/>
          </p:nvSpPr>
          <p:spPr bwMode="ltGray">
            <a:xfrm>
              <a:off x="1979407" y="2286000"/>
              <a:ext cx="1830593" cy="1859632"/>
            </a:xfrm>
            <a:prstGeom prst="diamond">
              <a:avLst/>
            </a:prstGeom>
            <a:solidFill>
              <a:schemeClr val="tx2">
                <a:lumMod val="60000"/>
                <a:lumOff val="40000"/>
              </a:schemeClr>
            </a:solidFill>
            <a:ln>
              <a:noFill/>
            </a:ln>
            <a:effectLst>
              <a:outerShdw blurRad="50800" dist="50800" dir="5400000" algn="t" rotWithShape="0">
                <a:prstClr val="black">
                  <a:alpha val="40000"/>
                </a:prstClr>
              </a:outerShdw>
            </a:effectLst>
            <a:scene3d>
              <a:camera prst="perspectiveRelaxed" fov="3300000">
                <a:rot lat="17808333" lon="1358840" rev="20374478"/>
              </a:camera>
              <a:lightRig rig="balanced" dir="t">
                <a:rot lat="0" lon="0" rev="15000000"/>
              </a:lightRig>
            </a:scene3d>
            <a:sp3d extrusionH="254000" prstMaterial="plastic">
              <a:bevelT w="508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4" name="Group 1392"/>
          <p:cNvGrpSpPr/>
          <p:nvPr/>
        </p:nvGrpSpPr>
        <p:grpSpPr>
          <a:xfrm>
            <a:off x="2987826" y="3212976"/>
            <a:ext cx="3600400" cy="2304256"/>
            <a:chOff x="3801616" y="3585592"/>
            <a:chExt cx="3657600" cy="2304256"/>
          </a:xfrm>
          <a:effectLst>
            <a:outerShdw blurRad="50800" dist="50800" dir="5400000" algn="ctr" rotWithShape="0">
              <a:srgbClr val="000000">
                <a:alpha val="21000"/>
              </a:srgbClr>
            </a:outerShdw>
          </a:effectLst>
        </p:grpSpPr>
        <p:sp>
          <p:nvSpPr>
            <p:cNvPr id="1394" name="AutoShape 13"/>
            <p:cNvSpPr>
              <a:spLocks noChangeArrowheads="1"/>
            </p:cNvSpPr>
            <p:nvPr/>
          </p:nvSpPr>
          <p:spPr bwMode="ltGray">
            <a:xfrm>
              <a:off x="3801616" y="3585592"/>
              <a:ext cx="3657600" cy="2304256"/>
            </a:xfrm>
            <a:prstGeom prst="diamond">
              <a:avLst/>
            </a:prstGeom>
            <a:gradFill>
              <a:gsLst>
                <a:gs pos="42000">
                  <a:srgbClr val="EAEAEA"/>
                </a:gs>
                <a:gs pos="100000">
                  <a:srgbClr val="B2B2B2"/>
                </a:gs>
              </a:gsLst>
              <a:lin ang="5400000" scaled="1"/>
            </a:gradFill>
            <a:ln>
              <a:noFill/>
            </a:ln>
            <a:effectLst>
              <a:outerShdw blurRad="50800" dist="50800" dir="5400000" algn="t" rotWithShape="0">
                <a:prstClr val="black">
                  <a:alpha val="40000"/>
                </a:prstClr>
              </a:outerShdw>
            </a:effectLst>
            <a:scene3d>
              <a:camera prst="perspectiveRelaxed">
                <a:rot lat="18589392" lon="469304" rev="21238644"/>
              </a:camera>
              <a:lightRig rig="balanced" dir="t">
                <a:rot lat="0" lon="0" rev="18600000"/>
              </a:lightRig>
            </a:scene3d>
            <a:sp3d extrusionH="215900" prstMaterial="plastic">
              <a:bevelT w="4445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95" name="AutoShape 13"/>
            <p:cNvSpPr>
              <a:spLocks noChangeArrowheads="1"/>
            </p:cNvSpPr>
            <p:nvPr/>
          </p:nvSpPr>
          <p:spPr bwMode="ltGray">
            <a:xfrm>
              <a:off x="4305672" y="3729608"/>
              <a:ext cx="2667000" cy="1440160"/>
            </a:xfrm>
            <a:prstGeom prst="diamond">
              <a:avLst/>
            </a:prstGeom>
            <a:solidFill>
              <a:schemeClr val="tx2">
                <a:lumMod val="40000"/>
                <a:lumOff val="60000"/>
              </a:schemeClr>
            </a:solidFill>
            <a:ln>
              <a:noFill/>
            </a:ln>
            <a:effectLst/>
            <a:scene3d>
              <a:camera prst="perspectiveRelaxed">
                <a:rot lat="18589395" lon="469304" rev="21238644"/>
              </a:camera>
              <a:lightRig rig="balanced" dir="t">
                <a:rot lat="0" lon="0" rev="13800000"/>
              </a:lightRig>
            </a:scene3d>
            <a:sp3d extrusionH="406400" prstMaterial="plastic">
              <a:bevelT w="635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5" name="Group 1395"/>
          <p:cNvGrpSpPr/>
          <p:nvPr/>
        </p:nvGrpSpPr>
        <p:grpSpPr>
          <a:xfrm>
            <a:off x="2915816" y="692696"/>
            <a:ext cx="1828800" cy="2286000"/>
            <a:chOff x="2281808" y="613792"/>
            <a:chExt cx="1828800" cy="2286000"/>
          </a:xfrm>
          <a:effectLst>
            <a:outerShdw blurRad="50800" dist="50800" dir="5400000" algn="ctr" rotWithShape="0">
              <a:srgbClr val="000000">
                <a:alpha val="21000"/>
              </a:srgbClr>
            </a:outerShdw>
          </a:effectLst>
        </p:grpSpPr>
        <p:sp>
          <p:nvSpPr>
            <p:cNvPr id="1397" name="AutoShape 13"/>
            <p:cNvSpPr>
              <a:spLocks noChangeArrowheads="1"/>
            </p:cNvSpPr>
            <p:nvPr/>
          </p:nvSpPr>
          <p:spPr bwMode="ltGray">
            <a:xfrm>
              <a:off x="2281808" y="613792"/>
              <a:ext cx="1828800" cy="2286000"/>
            </a:xfrm>
            <a:prstGeom prst="diamond">
              <a:avLst/>
            </a:prstGeom>
            <a:gradFill>
              <a:gsLst>
                <a:gs pos="42000">
                  <a:srgbClr val="EAEAEA"/>
                </a:gs>
                <a:gs pos="100000">
                  <a:srgbClr val="969696"/>
                </a:gs>
              </a:gsLst>
              <a:lin ang="5400000" scaled="1"/>
            </a:gradFill>
            <a:ln>
              <a:noFill/>
            </a:ln>
            <a:effectLst>
              <a:outerShdw blurRad="50800" dist="50800" dir="5400000" algn="t" rotWithShape="0">
                <a:prstClr val="black">
                  <a:alpha val="40000"/>
                </a:prstClr>
              </a:outerShdw>
            </a:effectLst>
            <a:scene3d>
              <a:camera prst="perspectiveRelaxed" fov="3300000">
                <a:rot lat="17450789" lon="2776273" rev="19073541"/>
              </a:camera>
              <a:lightRig rig="balanced" dir="t">
                <a:rot lat="0" lon="0" rev="18000000"/>
              </a:lightRig>
            </a:scene3d>
            <a:sp3d extrusionH="101600" prstMaterial="plastic">
              <a:bevelT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98" name="AutoShape 11"/>
            <p:cNvSpPr>
              <a:spLocks noChangeArrowheads="1"/>
            </p:cNvSpPr>
            <p:nvPr/>
          </p:nvSpPr>
          <p:spPr bwMode="ltGray">
            <a:xfrm>
              <a:off x="2389096" y="838200"/>
              <a:ext cx="1295399" cy="1524000"/>
            </a:xfrm>
            <a:prstGeom prst="diamond">
              <a:avLst/>
            </a:prstGeom>
            <a:solidFill>
              <a:srgbClr val="002060"/>
            </a:solidFill>
            <a:ln>
              <a:noFill/>
            </a:ln>
            <a:effectLst>
              <a:outerShdw blurRad="50800" dist="50800" dir="5400000" algn="t" rotWithShape="0">
                <a:prstClr val="black">
                  <a:alpha val="40000"/>
                </a:prstClr>
              </a:outerShdw>
            </a:effectLst>
            <a:scene3d>
              <a:camera prst="perspectiveRelaxed" fov="3300000">
                <a:rot lat="17455693" lon="2772314" rev="19025230"/>
              </a:camera>
              <a:lightRig rig="balanced" dir="t">
                <a:rot lat="0" lon="0" rev="15000000"/>
              </a:lightRig>
            </a:scene3d>
            <a:sp3d extrusionH="190500" prstMaterial="plastic">
              <a:bevelT w="508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1403" name="Rectangle 1402"/>
          <p:cNvSpPr/>
          <p:nvPr/>
        </p:nvSpPr>
        <p:spPr bwMode="auto">
          <a:xfrm>
            <a:off x="0" y="3861062"/>
            <a:ext cx="3203848" cy="1384995"/>
          </a:xfrm>
          <a:prstGeom prst="rect">
            <a:avLst/>
          </a:prstGeom>
        </p:spPr>
        <p:txBody>
          <a:bodyPr wrap="square">
            <a:spAutoFit/>
          </a:bodyPr>
          <a:lstStyle/>
          <a:p>
            <a:pPr marL="342900" lvl="0" indent="-342900" algn="just" rtl="0">
              <a:spcAft>
                <a:spcPts val="0"/>
              </a:spcAft>
              <a:buFont typeface="+mj-lt"/>
              <a:buAutoNum type="arabicPeriod"/>
            </a:pPr>
            <a:r>
              <a:rPr lang="en-GB" sz="1400" dirty="0" smtClean="0">
                <a:latin typeface="Times New Roman"/>
                <a:ea typeface="Calibri"/>
              </a:rPr>
              <a:t>Clean floor warehouse constantly.</a:t>
            </a:r>
            <a:endParaRPr lang="en-US" sz="1400" dirty="0" smtClean="0"/>
          </a:p>
          <a:p>
            <a:pPr marL="342900" lvl="0" indent="-342900" algn="just" rtl="0">
              <a:spcAft>
                <a:spcPts val="0"/>
              </a:spcAft>
              <a:buFont typeface="+mj-lt"/>
              <a:buAutoNum type="arabicPeriod"/>
            </a:pPr>
            <a:r>
              <a:rPr lang="en-GB" sz="1400" dirty="0" smtClean="0">
                <a:latin typeface="Times New Roman"/>
                <a:ea typeface="Calibri"/>
              </a:rPr>
              <a:t>Cleaning cupboards and office administrator and transport vehicles after each use.</a:t>
            </a:r>
            <a:endParaRPr lang="en-US" sz="1400" dirty="0" smtClean="0"/>
          </a:p>
          <a:p>
            <a:pPr algn="just" rtl="0"/>
            <a:endParaRPr lang="en-US" sz="1400" dirty="0" smtClean="0">
              <a:solidFill>
                <a:prstClr val="black"/>
              </a:solidFill>
            </a:endParaRPr>
          </a:p>
          <a:p>
            <a:pPr algn="just" rtl="0"/>
            <a:endParaRPr lang="en-US" sz="1400" dirty="0" smtClean="0">
              <a:solidFill>
                <a:prstClr val="black"/>
              </a:solidFill>
            </a:endParaRPr>
          </a:p>
        </p:txBody>
      </p:sp>
      <p:sp>
        <p:nvSpPr>
          <p:cNvPr id="1406" name="Rectangle 1405"/>
          <p:cNvSpPr/>
          <p:nvPr/>
        </p:nvSpPr>
        <p:spPr bwMode="auto">
          <a:xfrm>
            <a:off x="1" y="1484787"/>
            <a:ext cx="3347864" cy="1169551"/>
          </a:xfrm>
          <a:prstGeom prst="rect">
            <a:avLst/>
          </a:prstGeom>
        </p:spPr>
        <p:txBody>
          <a:bodyPr wrap="square">
            <a:spAutoFit/>
          </a:bodyPr>
          <a:lstStyle/>
          <a:p>
            <a:pPr marL="342900" lvl="0" indent="-342900" algn="just" rtl="0">
              <a:spcAft>
                <a:spcPts val="0"/>
              </a:spcAft>
              <a:buFont typeface="+mj-lt"/>
              <a:buAutoNum type="arabicPeriod"/>
            </a:pPr>
            <a:r>
              <a:rPr lang="en-GB" sz="1400" dirty="0" smtClean="0">
                <a:latin typeface="Times New Roman"/>
                <a:ea typeface="Times New Roman"/>
              </a:rPr>
              <a:t>Rid of all non-essential purposes, undamaged and unused.</a:t>
            </a:r>
            <a:endParaRPr lang="en-US" sz="1400" dirty="0" smtClean="0"/>
          </a:p>
          <a:p>
            <a:pPr marL="342900" lvl="0" indent="-342900" algn="just" rtl="0">
              <a:spcAft>
                <a:spcPts val="0"/>
              </a:spcAft>
              <a:buFont typeface="+mj-lt"/>
              <a:buAutoNum type="arabicPeriod"/>
            </a:pPr>
            <a:r>
              <a:rPr lang="en-GB" sz="1400" dirty="0" smtClean="0">
                <a:latin typeface="Times New Roman"/>
                <a:ea typeface="Times New Roman"/>
              </a:rPr>
              <a:t>Study the cause of the chaos and the reason for the existence of obstacles in the workplace to overcome them.</a:t>
            </a:r>
            <a:endParaRPr lang="en-US" sz="1400" dirty="0"/>
          </a:p>
        </p:txBody>
      </p:sp>
      <p:cxnSp>
        <p:nvCxnSpPr>
          <p:cNvPr id="1407" name="Elbow Connector 42"/>
          <p:cNvCxnSpPr/>
          <p:nvPr/>
        </p:nvCxnSpPr>
        <p:spPr>
          <a:xfrm rot="10800000" flipV="1">
            <a:off x="6012162" y="3068960"/>
            <a:ext cx="2520280" cy="936104"/>
          </a:xfrm>
          <a:prstGeom prst="bentConnector3">
            <a:avLst>
              <a:gd name="adj1" fmla="val 100794"/>
            </a:avLst>
          </a:prstGeom>
          <a:ln w="6350">
            <a:headEnd type="diamond" w="med" len="med"/>
            <a:tailEnd type="diamond" w="med" len="med"/>
          </a:ln>
        </p:spPr>
        <p:style>
          <a:lnRef idx="2">
            <a:schemeClr val="accent5"/>
          </a:lnRef>
          <a:fillRef idx="0">
            <a:schemeClr val="accent5"/>
          </a:fillRef>
          <a:effectRef idx="1">
            <a:schemeClr val="accent5"/>
          </a:effectRef>
          <a:fontRef idx="minor">
            <a:schemeClr val="tx1"/>
          </a:fontRef>
        </p:style>
      </p:cxnSp>
      <p:cxnSp>
        <p:nvCxnSpPr>
          <p:cNvPr id="1408" name="Elbow Connector 1407"/>
          <p:cNvCxnSpPr/>
          <p:nvPr/>
        </p:nvCxnSpPr>
        <p:spPr>
          <a:xfrm rot="10800000" flipV="1">
            <a:off x="5652120" y="980728"/>
            <a:ext cx="3024336" cy="1080120"/>
          </a:xfrm>
          <a:prstGeom prst="bentConnector3">
            <a:avLst>
              <a:gd name="adj1" fmla="val 99383"/>
            </a:avLst>
          </a:prstGeom>
          <a:ln w="12700">
            <a:headEnd type="diamond" w="med" len="med"/>
            <a:tailEnd type="diamond" w="med" len="med"/>
          </a:ln>
        </p:spPr>
        <p:style>
          <a:lnRef idx="3">
            <a:schemeClr val="accent1"/>
          </a:lnRef>
          <a:fillRef idx="0">
            <a:schemeClr val="accent1"/>
          </a:fillRef>
          <a:effectRef idx="2">
            <a:schemeClr val="accent1"/>
          </a:effectRef>
          <a:fontRef idx="minor">
            <a:schemeClr val="tx1"/>
          </a:fontRef>
        </p:style>
      </p:cxnSp>
      <p:cxnSp>
        <p:nvCxnSpPr>
          <p:cNvPr id="1409" name="Elbow Connector 59"/>
          <p:cNvCxnSpPr/>
          <p:nvPr/>
        </p:nvCxnSpPr>
        <p:spPr>
          <a:xfrm flipV="1">
            <a:off x="467544" y="3933056"/>
            <a:ext cx="2592288" cy="1008112"/>
          </a:xfrm>
          <a:prstGeom prst="bentConnector3">
            <a:avLst>
              <a:gd name="adj1" fmla="val 101147"/>
            </a:avLst>
          </a:prstGeom>
          <a:ln>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410" name="Elbow Connector 1409"/>
          <p:cNvCxnSpPr/>
          <p:nvPr/>
        </p:nvCxnSpPr>
        <p:spPr>
          <a:xfrm>
            <a:off x="755576" y="1340768"/>
            <a:ext cx="2595282" cy="183776"/>
          </a:xfrm>
          <a:prstGeom prst="bentConnector3">
            <a:avLst>
              <a:gd name="adj1" fmla="val 100086"/>
            </a:avLst>
          </a:prstGeom>
          <a:ln w="19050">
            <a:solidFill>
              <a:schemeClr val="accent1"/>
            </a:solidFill>
            <a:headEnd type="diamond" w="med" len="med"/>
            <a:tailEnd type="diamond" w="med" len="med"/>
          </a:ln>
        </p:spPr>
        <p:style>
          <a:lnRef idx="3">
            <a:schemeClr val="dk1"/>
          </a:lnRef>
          <a:fillRef idx="0">
            <a:schemeClr val="dk1"/>
          </a:fillRef>
          <a:effectRef idx="2">
            <a:schemeClr val="dk1"/>
          </a:effectRef>
          <a:fontRef idx="minor">
            <a:schemeClr val="tx1"/>
          </a:fontRef>
        </p:style>
      </p:cxnSp>
      <p:sp>
        <p:nvSpPr>
          <p:cNvPr id="1414" name="Rectangle 1413"/>
          <p:cNvSpPr/>
          <p:nvPr/>
        </p:nvSpPr>
        <p:spPr bwMode="gray">
          <a:xfrm>
            <a:off x="3203855" y="1484797"/>
            <a:ext cx="835485" cy="355803"/>
          </a:xfrm>
          <a:prstGeom prst="rect">
            <a:avLst/>
          </a:prstGeom>
        </p:spPr>
        <p:txBody>
          <a:bodyPr wrap="none">
            <a:spAutoFit/>
          </a:bodyPr>
          <a:lstStyle/>
          <a:p>
            <a:pPr algn="just" rtl="0">
              <a:lnSpc>
                <a:spcPct val="107000"/>
              </a:lnSpc>
              <a:spcAft>
                <a:spcPts val="0"/>
              </a:spcAft>
            </a:pPr>
            <a:r>
              <a:rPr lang="en-GB" sz="1600" b="1" dirty="0" smtClean="0">
                <a:solidFill>
                  <a:schemeClr val="bg1"/>
                </a:solidFill>
                <a:latin typeface="Times New Roman"/>
                <a:ea typeface="Times New Roman"/>
                <a:cs typeface="Arial"/>
              </a:rPr>
              <a:t>Sorting</a:t>
            </a:r>
            <a:endParaRPr lang="en-US" sz="1600" dirty="0">
              <a:solidFill>
                <a:schemeClr val="bg1"/>
              </a:solidFill>
              <a:ea typeface="Calibri"/>
              <a:cs typeface="Arial"/>
            </a:endParaRPr>
          </a:p>
        </p:txBody>
      </p:sp>
      <p:sp>
        <p:nvSpPr>
          <p:cNvPr id="44" name="Rectangle 43"/>
          <p:cNvSpPr/>
          <p:nvPr/>
        </p:nvSpPr>
        <p:spPr bwMode="auto">
          <a:xfrm>
            <a:off x="5868145" y="1052748"/>
            <a:ext cx="3528392" cy="2246769"/>
          </a:xfrm>
          <a:prstGeom prst="rect">
            <a:avLst/>
          </a:prstGeom>
        </p:spPr>
        <p:txBody>
          <a:bodyPr wrap="square">
            <a:spAutoFit/>
          </a:bodyPr>
          <a:lstStyle/>
          <a:p>
            <a:pPr marL="342900" lvl="0" indent="-342900" algn="l" rtl="0">
              <a:spcAft>
                <a:spcPts val="0"/>
              </a:spcAft>
              <a:buFont typeface="+mj-lt"/>
              <a:buAutoNum type="arabicPeriod"/>
            </a:pPr>
            <a:r>
              <a:rPr lang="en-GB" sz="1400" dirty="0" smtClean="0">
                <a:latin typeface="Times New Roman"/>
                <a:ea typeface="Calibri"/>
              </a:rPr>
              <a:t>Put a wardrobe for cleaning materials.</a:t>
            </a:r>
            <a:endParaRPr lang="en-US" sz="1400" dirty="0" smtClean="0"/>
          </a:p>
          <a:p>
            <a:pPr marL="342900" lvl="0" indent="-342900" algn="l" rtl="0">
              <a:spcAft>
                <a:spcPts val="0"/>
              </a:spcAft>
              <a:buFont typeface="+mj-lt"/>
              <a:buAutoNum type="arabicPeriod"/>
            </a:pPr>
            <a:r>
              <a:rPr lang="en-GB" sz="1400" dirty="0" smtClean="0">
                <a:latin typeface="Times New Roman"/>
                <a:ea typeface="Calibri"/>
              </a:rPr>
              <a:t>Numbering tools as steps to use.</a:t>
            </a:r>
          </a:p>
          <a:p>
            <a:pPr marL="342900" lvl="0" indent="-342900" algn="l" rtl="0">
              <a:spcAft>
                <a:spcPts val="0"/>
              </a:spcAft>
              <a:buFont typeface="+mj-lt"/>
              <a:buAutoNum type="arabicPeriod"/>
            </a:pPr>
            <a:r>
              <a:rPr lang="en-GB" sz="1400" dirty="0" smtClean="0">
                <a:latin typeface="Times New Roman"/>
                <a:ea typeface="Calibri"/>
              </a:rPr>
              <a:t>The allocation of a place to store feed.</a:t>
            </a:r>
            <a:endParaRPr lang="en-US" sz="1400" dirty="0" smtClean="0"/>
          </a:p>
          <a:p>
            <a:pPr marL="342900" lvl="0" indent="-342900" algn="l" rtl="0">
              <a:spcAft>
                <a:spcPts val="0"/>
              </a:spcAft>
              <a:buFont typeface="+mj-lt"/>
              <a:buAutoNum type="arabicPeriod"/>
            </a:pPr>
            <a:r>
              <a:rPr lang="en-GB" sz="1400" dirty="0" smtClean="0">
                <a:latin typeface="Times New Roman"/>
                <a:ea typeface="Calibri"/>
              </a:rPr>
              <a:t>A special place for the warehouse manager.</a:t>
            </a:r>
          </a:p>
          <a:p>
            <a:pPr marL="342900" indent="-342900" algn="l" rtl="0">
              <a:buFont typeface="+mj-lt"/>
              <a:buAutoNum type="arabicPeriod"/>
            </a:pPr>
            <a:r>
              <a:rPr lang="en-GB" sz="1400" dirty="0" smtClean="0">
                <a:latin typeface="Times New Roman"/>
                <a:ea typeface="Calibri"/>
              </a:rPr>
              <a:t>A special place to transport vehicles.</a:t>
            </a:r>
            <a:endParaRPr lang="en-US" sz="1400" dirty="0" smtClean="0"/>
          </a:p>
          <a:p>
            <a:pPr marL="342900" lvl="0" indent="-342900" algn="l" rtl="0">
              <a:spcAft>
                <a:spcPts val="0"/>
              </a:spcAft>
              <a:buFont typeface="+mj-lt"/>
              <a:buAutoNum type="arabicPeriod"/>
            </a:pPr>
            <a:endParaRPr lang="en-US" sz="1400" dirty="0" smtClean="0"/>
          </a:p>
          <a:p>
            <a:pPr marL="342900" lvl="0" indent="-342900" algn="l" rtl="0">
              <a:spcAft>
                <a:spcPts val="0"/>
              </a:spcAft>
              <a:buFont typeface="+mj-lt"/>
              <a:buAutoNum type="arabicPeriod"/>
            </a:pPr>
            <a:endParaRPr lang="en-US" sz="1400" dirty="0" smtClean="0"/>
          </a:p>
          <a:p>
            <a:pPr marL="342900" indent="-342900" algn="just" rtl="0">
              <a:buFont typeface="+mj-lt"/>
              <a:buAutoNum type="arabicPeriod"/>
            </a:pPr>
            <a:endParaRPr lang="en-US" sz="1400" dirty="0" smtClean="0"/>
          </a:p>
          <a:p>
            <a:pPr marL="342900" lvl="0" indent="-342900" algn="just" rtl="0">
              <a:spcAft>
                <a:spcPts val="0"/>
              </a:spcAft>
              <a:buFont typeface="+mj-lt"/>
              <a:buAutoNum type="arabicPeriod"/>
            </a:pPr>
            <a:endParaRPr lang="en-US" sz="1400" dirty="0" smtClean="0"/>
          </a:p>
        </p:txBody>
      </p:sp>
      <p:sp>
        <p:nvSpPr>
          <p:cNvPr id="54" name="Round Same Side Corner Rectangle 53"/>
          <p:cNvSpPr/>
          <p:nvPr/>
        </p:nvSpPr>
        <p:spPr bwMode="auto">
          <a:xfrm flipV="1">
            <a:off x="467544" y="0"/>
            <a:ext cx="524519"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VSM</a:t>
            </a:r>
            <a:endParaRPr lang="en-US" sz="1600" b="1" dirty="0">
              <a:solidFill>
                <a:schemeClr val="bg1"/>
              </a:solidFill>
            </a:endParaRPr>
          </a:p>
        </p:txBody>
      </p:sp>
      <p:sp>
        <p:nvSpPr>
          <p:cNvPr id="55" name="Round Same Side Corner Rectangle 54"/>
          <p:cNvSpPr/>
          <p:nvPr/>
        </p:nvSpPr>
        <p:spPr bwMode="auto">
          <a:xfrm flipV="1">
            <a:off x="971602" y="0"/>
            <a:ext cx="504056" cy="1327664"/>
          </a:xfrm>
          <a:prstGeom prst="round2SameRect">
            <a:avLst>
              <a:gd name="adj1" fmla="val 31818"/>
              <a:gd name="adj2" fmla="val 0"/>
            </a:avLst>
          </a:prstGeom>
          <a:solidFill>
            <a:schemeClr val="tx1">
              <a:lumMod val="65000"/>
              <a:lumOff val="35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2000" b="1" dirty="0" smtClean="0">
                <a:solidFill>
                  <a:schemeClr val="bg1"/>
                </a:solidFill>
              </a:rPr>
              <a:t>5S </a:t>
            </a:r>
            <a:endParaRPr lang="en-US" sz="2000" b="1" dirty="0">
              <a:solidFill>
                <a:schemeClr val="bg1"/>
              </a:solidFill>
            </a:endParaRPr>
          </a:p>
        </p:txBody>
      </p:sp>
      <p:sp>
        <p:nvSpPr>
          <p:cNvPr id="56" name="Round Same Side Corner Rectangle 55"/>
          <p:cNvSpPr/>
          <p:nvPr/>
        </p:nvSpPr>
        <p:spPr bwMode="auto">
          <a:xfrm flipV="1">
            <a:off x="1475656" y="0"/>
            <a:ext cx="504056" cy="1039632"/>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GB" sz="2000" b="1" dirty="0" smtClean="0"/>
              <a:t>Jidoka</a:t>
            </a:r>
            <a:endParaRPr lang="en-US" sz="2000" b="1" dirty="0">
              <a:solidFill>
                <a:schemeClr val="bg1"/>
              </a:solidFill>
            </a:endParaRPr>
          </a:p>
        </p:txBody>
      </p:sp>
      <p:sp>
        <p:nvSpPr>
          <p:cNvPr id="38" name="Round Same Side Corner Rectangle 37"/>
          <p:cNvSpPr/>
          <p:nvPr/>
        </p:nvSpPr>
        <p:spPr bwMode="auto">
          <a:xfrm flipV="1">
            <a:off x="0" y="0"/>
            <a:ext cx="467544"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PFC</a:t>
            </a:r>
            <a:endParaRPr lang="en-US" sz="2000" b="1" dirty="0">
              <a:solidFill>
                <a:schemeClr val="bg1"/>
              </a:solidFill>
            </a:endParaRPr>
          </a:p>
        </p:txBody>
      </p:sp>
      <p:sp>
        <p:nvSpPr>
          <p:cNvPr id="53" name="TextBox 52"/>
          <p:cNvSpPr txBox="1"/>
          <p:nvPr/>
        </p:nvSpPr>
        <p:spPr>
          <a:xfrm>
            <a:off x="3347865" y="188640"/>
            <a:ext cx="3600400" cy="553998"/>
          </a:xfrm>
          <a:prstGeom prst="rect">
            <a:avLst/>
          </a:prstGeom>
          <a:noFill/>
        </p:spPr>
        <p:txBody>
          <a:bodyPr wrap="square" rtlCol="0">
            <a:spAutoFit/>
          </a:bodyPr>
          <a:lstStyle/>
          <a:p>
            <a:pPr algn="ctr"/>
            <a:r>
              <a:rPr lang="en-US" sz="3000" b="1" dirty="0" smtClean="0"/>
              <a:t>Big store </a:t>
            </a:r>
            <a:endParaRPr lang="en-US" sz="3000" b="1" dirty="0">
              <a:solidFill>
                <a:srgbClr val="002060"/>
              </a:solidFill>
            </a:endParaRPr>
          </a:p>
        </p:txBody>
      </p:sp>
      <p:sp>
        <p:nvSpPr>
          <p:cNvPr id="39" name="Round Same Side Corner Rectangle 55"/>
          <p:cNvSpPr/>
          <p:nvPr/>
        </p:nvSpPr>
        <p:spPr bwMode="auto">
          <a:xfrm flipV="1">
            <a:off x="1979713" y="0"/>
            <a:ext cx="504056" cy="1039632"/>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Kaizen </a:t>
            </a:r>
            <a:endParaRPr lang="en-US" sz="2000" b="1" dirty="0">
              <a:solidFill>
                <a:schemeClr val="bg1"/>
              </a:solidFill>
            </a:endParaRPr>
          </a:p>
        </p:txBody>
      </p:sp>
      <p:grpSp>
        <p:nvGrpSpPr>
          <p:cNvPr id="6" name="Group 1392"/>
          <p:cNvGrpSpPr/>
          <p:nvPr/>
        </p:nvGrpSpPr>
        <p:grpSpPr>
          <a:xfrm>
            <a:off x="5004048" y="4221088"/>
            <a:ext cx="4680520" cy="2880320"/>
            <a:chOff x="3967336" y="3585592"/>
            <a:chExt cx="3491880" cy="2304256"/>
          </a:xfrm>
          <a:effectLst>
            <a:outerShdw blurRad="50800" dist="50800" dir="5400000" algn="ctr" rotWithShape="0">
              <a:srgbClr val="000000">
                <a:alpha val="21000"/>
              </a:srgbClr>
            </a:outerShdw>
          </a:effectLst>
        </p:grpSpPr>
        <p:sp>
          <p:nvSpPr>
            <p:cNvPr id="47" name="AutoShape 13"/>
            <p:cNvSpPr>
              <a:spLocks noChangeArrowheads="1"/>
            </p:cNvSpPr>
            <p:nvPr/>
          </p:nvSpPr>
          <p:spPr bwMode="ltGray">
            <a:xfrm>
              <a:off x="3967336" y="3585592"/>
              <a:ext cx="3491880" cy="2304256"/>
            </a:xfrm>
            <a:prstGeom prst="diamond">
              <a:avLst/>
            </a:prstGeom>
            <a:gradFill>
              <a:gsLst>
                <a:gs pos="42000">
                  <a:srgbClr val="EAEAEA"/>
                </a:gs>
                <a:gs pos="100000">
                  <a:srgbClr val="B2B2B2"/>
                </a:gs>
              </a:gsLst>
              <a:lin ang="5400000" scaled="1"/>
            </a:gradFill>
            <a:ln>
              <a:noFill/>
            </a:ln>
            <a:effectLst>
              <a:outerShdw blurRad="50800" dist="50800" dir="5400000" algn="t" rotWithShape="0">
                <a:prstClr val="black">
                  <a:alpha val="40000"/>
                </a:prstClr>
              </a:outerShdw>
            </a:effectLst>
            <a:scene3d>
              <a:camera prst="perspectiveRelaxed">
                <a:rot lat="18589392" lon="469304" rev="21238644"/>
              </a:camera>
              <a:lightRig rig="balanced" dir="t">
                <a:rot lat="0" lon="0" rev="18600000"/>
              </a:lightRig>
            </a:scene3d>
            <a:sp3d extrusionH="215900" prstMaterial="plastic">
              <a:bevelT w="4445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8" name="AutoShape 13"/>
            <p:cNvSpPr>
              <a:spLocks noChangeArrowheads="1"/>
            </p:cNvSpPr>
            <p:nvPr/>
          </p:nvSpPr>
          <p:spPr bwMode="ltGray">
            <a:xfrm>
              <a:off x="4305260" y="3729608"/>
              <a:ext cx="2667413" cy="1440160"/>
            </a:xfrm>
            <a:prstGeom prst="diamond">
              <a:avLst/>
            </a:prstGeom>
            <a:solidFill>
              <a:schemeClr val="tx2">
                <a:lumMod val="40000"/>
                <a:lumOff val="60000"/>
              </a:schemeClr>
            </a:solidFill>
            <a:ln>
              <a:noFill/>
            </a:ln>
            <a:effectLst/>
            <a:scene3d>
              <a:camera prst="perspectiveRelaxed">
                <a:rot lat="18589395" lon="469304" rev="21238644"/>
              </a:camera>
              <a:lightRig rig="balanced" dir="t">
                <a:rot lat="0" lon="0" rev="13800000"/>
              </a:lightRig>
            </a:scene3d>
            <a:sp3d extrusionH="406400" prstMaterial="plastic">
              <a:bevelT w="635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49" name="AutoShape 8"/>
          <p:cNvSpPr>
            <a:spLocks noChangeArrowheads="1"/>
          </p:cNvSpPr>
          <p:nvPr/>
        </p:nvSpPr>
        <p:spPr bwMode="gray">
          <a:xfrm rot="1042471">
            <a:off x="5573013" y="4724059"/>
            <a:ext cx="730231" cy="591241"/>
          </a:xfrm>
          <a:prstGeom prst="rightArrow">
            <a:avLst>
              <a:gd name="adj1" fmla="val 57785"/>
              <a:gd name="adj2" fmla="val 88818"/>
            </a:avLst>
          </a:prstGeom>
          <a:gradFill flip="none" rotWithShape="0">
            <a:gsLst>
              <a:gs pos="42000">
                <a:srgbClr val="969696"/>
              </a:gs>
              <a:gs pos="100000">
                <a:srgbClr val="DDDDDD"/>
              </a:gs>
            </a:gsLst>
            <a:lin ang="16200000" scaled="1"/>
            <a:tileRect/>
          </a:gradFill>
          <a:ln>
            <a:noFill/>
          </a:ln>
          <a:effectLst/>
          <a:scene3d>
            <a:camera prst="perspectiveRelaxed" fov="3300000">
              <a:rot lat="20371124" lon="3504754" rev="18860012"/>
            </a:camera>
            <a:lightRig rig="soft" dir="t"/>
          </a:scene3d>
          <a:sp3d>
            <a:bevelT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1" name="Rectangle 1413"/>
          <p:cNvSpPr/>
          <p:nvPr/>
        </p:nvSpPr>
        <p:spPr bwMode="gray">
          <a:xfrm>
            <a:off x="4572000" y="2060861"/>
            <a:ext cx="1223412" cy="355803"/>
          </a:xfrm>
          <a:prstGeom prst="rect">
            <a:avLst/>
          </a:prstGeom>
        </p:spPr>
        <p:txBody>
          <a:bodyPr wrap="none">
            <a:spAutoFit/>
          </a:bodyPr>
          <a:lstStyle/>
          <a:p>
            <a:pPr algn="just" rtl="0">
              <a:lnSpc>
                <a:spcPct val="107000"/>
              </a:lnSpc>
              <a:spcAft>
                <a:spcPts val="0"/>
              </a:spcAft>
            </a:pPr>
            <a:r>
              <a:rPr lang="en-GB" sz="1600" b="1" dirty="0" smtClean="0">
                <a:solidFill>
                  <a:schemeClr val="bg1"/>
                </a:solidFill>
                <a:latin typeface="Times New Roman"/>
                <a:ea typeface="Times New Roman"/>
                <a:cs typeface="Arial"/>
              </a:rPr>
              <a:t>Set in order</a:t>
            </a:r>
            <a:endParaRPr lang="en-US" sz="1600" dirty="0">
              <a:solidFill>
                <a:schemeClr val="bg1"/>
              </a:solidFill>
              <a:ea typeface="Calibri"/>
              <a:cs typeface="Arial"/>
            </a:endParaRPr>
          </a:p>
        </p:txBody>
      </p:sp>
      <p:sp>
        <p:nvSpPr>
          <p:cNvPr id="52" name="مستطيل 51"/>
          <p:cNvSpPr/>
          <p:nvPr/>
        </p:nvSpPr>
        <p:spPr>
          <a:xfrm>
            <a:off x="2339759" y="2780928"/>
            <a:ext cx="941283" cy="388696"/>
          </a:xfrm>
          <a:prstGeom prst="rect">
            <a:avLst/>
          </a:prstGeom>
        </p:spPr>
        <p:txBody>
          <a:bodyPr wrap="none">
            <a:spAutoFit/>
          </a:bodyPr>
          <a:lstStyle/>
          <a:p>
            <a:pPr algn="just" rtl="0">
              <a:lnSpc>
                <a:spcPct val="107000"/>
              </a:lnSpc>
              <a:spcAft>
                <a:spcPts val="0"/>
              </a:spcAft>
            </a:pPr>
            <a:r>
              <a:rPr lang="en-GB" b="1" dirty="0" smtClean="0">
                <a:solidFill>
                  <a:schemeClr val="bg1"/>
                </a:solidFill>
                <a:latin typeface="Times New Roman"/>
                <a:ea typeface="Times New Roman"/>
                <a:cs typeface="Arial"/>
              </a:rPr>
              <a:t>Shining</a:t>
            </a:r>
            <a:endParaRPr lang="en-US" dirty="0">
              <a:solidFill>
                <a:schemeClr val="bg1"/>
              </a:solidFill>
              <a:ea typeface="Calibri"/>
              <a:cs typeface="Arial"/>
            </a:endParaRPr>
          </a:p>
        </p:txBody>
      </p:sp>
      <p:sp>
        <p:nvSpPr>
          <p:cNvPr id="57" name="مستطيل 56"/>
          <p:cNvSpPr/>
          <p:nvPr/>
        </p:nvSpPr>
        <p:spPr>
          <a:xfrm>
            <a:off x="4067944" y="3861048"/>
            <a:ext cx="1467068" cy="388696"/>
          </a:xfrm>
          <a:prstGeom prst="rect">
            <a:avLst/>
          </a:prstGeom>
        </p:spPr>
        <p:txBody>
          <a:bodyPr wrap="none">
            <a:spAutoFit/>
          </a:bodyPr>
          <a:lstStyle/>
          <a:p>
            <a:pPr algn="just" rtl="0">
              <a:lnSpc>
                <a:spcPct val="107000"/>
              </a:lnSpc>
              <a:spcAft>
                <a:spcPts val="0"/>
              </a:spcAft>
            </a:pPr>
            <a:r>
              <a:rPr lang="en-GB" b="1" dirty="0" smtClean="0">
                <a:solidFill>
                  <a:schemeClr val="bg1"/>
                </a:solidFill>
                <a:latin typeface="Times New Roman"/>
                <a:ea typeface="Times New Roman"/>
                <a:cs typeface="Arial"/>
              </a:rPr>
              <a:t>Standardizes</a:t>
            </a:r>
            <a:endParaRPr lang="en-US" dirty="0">
              <a:solidFill>
                <a:schemeClr val="bg1"/>
              </a:solidFill>
              <a:ea typeface="Calibri"/>
              <a:cs typeface="Arial"/>
            </a:endParaRPr>
          </a:p>
        </p:txBody>
      </p:sp>
      <p:sp>
        <p:nvSpPr>
          <p:cNvPr id="58" name="مستطيل 57"/>
          <p:cNvSpPr/>
          <p:nvPr/>
        </p:nvSpPr>
        <p:spPr>
          <a:xfrm>
            <a:off x="6876256" y="5085184"/>
            <a:ext cx="1152128" cy="388696"/>
          </a:xfrm>
          <a:prstGeom prst="rect">
            <a:avLst/>
          </a:prstGeom>
        </p:spPr>
        <p:txBody>
          <a:bodyPr wrap="square">
            <a:spAutoFit/>
          </a:bodyPr>
          <a:lstStyle/>
          <a:p>
            <a:pPr algn="just" rtl="0">
              <a:lnSpc>
                <a:spcPct val="107000"/>
              </a:lnSpc>
              <a:spcAft>
                <a:spcPts val="0"/>
              </a:spcAft>
            </a:pPr>
            <a:r>
              <a:rPr lang="en-GB" b="1" dirty="0" smtClean="0">
                <a:solidFill>
                  <a:schemeClr val="bg1"/>
                </a:solidFill>
                <a:latin typeface="Times New Roman"/>
                <a:ea typeface="Times New Roman"/>
                <a:cs typeface="Arial"/>
              </a:rPr>
              <a:t>Sustain</a:t>
            </a:r>
            <a:endParaRPr lang="en-US" dirty="0">
              <a:solidFill>
                <a:schemeClr val="bg1"/>
              </a:solidFill>
              <a:ea typeface="Calibri"/>
              <a:cs typeface="Arial"/>
            </a:endParaRPr>
          </a:p>
        </p:txBody>
      </p:sp>
      <p:sp>
        <p:nvSpPr>
          <p:cNvPr id="73" name="مستطيل 72"/>
          <p:cNvSpPr/>
          <p:nvPr/>
        </p:nvSpPr>
        <p:spPr>
          <a:xfrm>
            <a:off x="1043610" y="5445231"/>
            <a:ext cx="4248472" cy="954107"/>
          </a:xfrm>
          <a:prstGeom prst="rect">
            <a:avLst/>
          </a:prstGeom>
        </p:spPr>
        <p:txBody>
          <a:bodyPr wrap="square">
            <a:spAutoFit/>
          </a:bodyPr>
          <a:lstStyle/>
          <a:p>
            <a:pPr marL="342900" lvl="0" indent="-342900" algn="just" rtl="0">
              <a:spcAft>
                <a:spcPts val="0"/>
              </a:spcAft>
              <a:buFont typeface="+mj-lt"/>
              <a:buAutoNum type="arabicPeriod"/>
            </a:pPr>
            <a:r>
              <a:rPr lang="en-GB" sz="1400" dirty="0" smtClean="0">
                <a:latin typeface="Times New Roman"/>
                <a:ea typeface="Calibri"/>
              </a:rPr>
              <a:t>Meetings and courses on the need to educate workers applying the above criteria.</a:t>
            </a:r>
            <a:endParaRPr lang="en-US" sz="1400" dirty="0" smtClean="0"/>
          </a:p>
          <a:p>
            <a:pPr marL="342900" lvl="0" indent="-342900" algn="just" rtl="0">
              <a:spcAft>
                <a:spcPts val="0"/>
              </a:spcAft>
              <a:buFont typeface="+mj-lt"/>
              <a:buAutoNum type="arabicPeriod"/>
            </a:pPr>
            <a:r>
              <a:rPr lang="en-GB" sz="1400" dirty="0" smtClean="0">
                <a:latin typeface="Times New Roman"/>
                <a:ea typeface="Calibri"/>
              </a:rPr>
              <a:t>Train warehouse manager on special programs to facilitate the work.</a:t>
            </a:r>
            <a:endParaRPr lang="en-US" sz="1400" dirty="0"/>
          </a:p>
        </p:txBody>
      </p:sp>
      <p:cxnSp>
        <p:nvCxnSpPr>
          <p:cNvPr id="74" name="Elbow Connector 1409"/>
          <p:cNvCxnSpPr/>
          <p:nvPr/>
        </p:nvCxnSpPr>
        <p:spPr>
          <a:xfrm flipV="1">
            <a:off x="1619672" y="5412976"/>
            <a:ext cx="3891426" cy="32248"/>
          </a:xfrm>
          <a:prstGeom prst="bentConnector3">
            <a:avLst>
              <a:gd name="adj1" fmla="val 100129"/>
            </a:avLst>
          </a:prstGeom>
          <a:ln w="19050">
            <a:solidFill>
              <a:schemeClr val="accent1"/>
            </a:solidFill>
            <a:headEnd type="diamond" w="med" len="med"/>
            <a:tailEnd type="diamond" w="med" len="med"/>
          </a:ln>
        </p:spPr>
        <p:style>
          <a:lnRef idx="3">
            <a:schemeClr val="dk1"/>
          </a:lnRef>
          <a:fillRef idx="0">
            <a:schemeClr val="dk1"/>
          </a:fillRef>
          <a:effectRef idx="2">
            <a:schemeClr val="dk1"/>
          </a:effectRef>
          <a:fontRef idx="minor">
            <a:schemeClr val="tx1"/>
          </a:fontRef>
        </p:style>
      </p:cxnSp>
      <p:sp>
        <p:nvSpPr>
          <p:cNvPr id="64" name="مستطيل 63"/>
          <p:cNvSpPr/>
          <p:nvPr/>
        </p:nvSpPr>
        <p:spPr>
          <a:xfrm>
            <a:off x="6084168" y="3140975"/>
            <a:ext cx="3059832" cy="1600438"/>
          </a:xfrm>
          <a:prstGeom prst="rect">
            <a:avLst/>
          </a:prstGeom>
        </p:spPr>
        <p:txBody>
          <a:bodyPr wrap="square">
            <a:spAutoFit/>
          </a:bodyPr>
          <a:lstStyle/>
          <a:p>
            <a:pPr marL="342900" lvl="0" indent="-342900" algn="just" rtl="0">
              <a:spcAft>
                <a:spcPts val="0"/>
              </a:spcAft>
              <a:buFont typeface="+mj-lt"/>
              <a:buAutoNum type="arabicPeriod"/>
            </a:pPr>
            <a:r>
              <a:rPr lang="en-GB" sz="1400" dirty="0" smtClean="0">
                <a:latin typeface="Times New Roman"/>
                <a:ea typeface="Calibri"/>
              </a:rPr>
              <a:t>System to clean the store and continue checking it.</a:t>
            </a:r>
            <a:endParaRPr lang="en-US" sz="1400" dirty="0" smtClean="0"/>
          </a:p>
          <a:p>
            <a:pPr marL="342900" lvl="0" indent="-342900" algn="just" rtl="0">
              <a:spcAft>
                <a:spcPts val="0"/>
              </a:spcAft>
              <a:buFont typeface="+mj-lt"/>
              <a:buAutoNum type="arabicPeriod"/>
            </a:pPr>
            <a:r>
              <a:rPr lang="en-GB" sz="1400" dirty="0" smtClean="0">
                <a:latin typeface="Times New Roman"/>
                <a:ea typeface="Calibri"/>
              </a:rPr>
              <a:t>System to recording material entering and leaving the warehouse.</a:t>
            </a:r>
            <a:endParaRPr lang="en-US" sz="1400" dirty="0" smtClean="0"/>
          </a:p>
          <a:p>
            <a:pPr marL="342900" lvl="0" indent="-342900" algn="just" rtl="0">
              <a:spcAft>
                <a:spcPts val="0"/>
              </a:spcAft>
              <a:buFont typeface="+mj-lt"/>
              <a:buAutoNum type="arabicPeriod"/>
            </a:pPr>
            <a:r>
              <a:rPr lang="en-GB" sz="1400" dirty="0" smtClean="0">
                <a:latin typeface="Times New Roman"/>
                <a:ea typeface="Calibri"/>
              </a:rPr>
              <a:t>Place an instructions plate in the warehouse.</a:t>
            </a:r>
            <a:endParaRPr lang="en-US" sz="1400" dirty="0"/>
          </a:p>
        </p:txBody>
      </p:sp>
    </p:spTree>
    <p:extLst>
      <p:ext uri="{BB962C8B-B14F-4D97-AF65-F5344CB8AC3E}">
        <p14:creationId xmlns:p14="http://schemas.microsoft.com/office/powerpoint/2010/main" val="359757083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Users\HP\Desktop\l.PNG"/>
          <p:cNvPicPr>
            <a:picLocks noChangeAspect="1" noChangeArrowheads="1"/>
          </p:cNvPicPr>
          <p:nvPr/>
        </p:nvPicPr>
        <p:blipFill>
          <a:blip r:embed="rId2" cstate="print"/>
          <a:srcRect/>
          <a:stretch>
            <a:fillRect/>
          </a:stretch>
        </p:blipFill>
        <p:spPr bwMode="auto">
          <a:xfrm>
            <a:off x="323529" y="476672"/>
            <a:ext cx="4032448" cy="6048672"/>
          </a:xfrm>
          <a:prstGeom prst="rect">
            <a:avLst/>
          </a:prstGeom>
          <a:noFill/>
        </p:spPr>
      </p:pic>
      <p:pic>
        <p:nvPicPr>
          <p:cNvPr id="21507" name="Picture 3" descr="C:\Users\HP\Desktop\le.PNG"/>
          <p:cNvPicPr>
            <a:picLocks noChangeAspect="1" noChangeArrowheads="1"/>
          </p:cNvPicPr>
          <p:nvPr/>
        </p:nvPicPr>
        <p:blipFill>
          <a:blip r:embed="rId3" cstate="print"/>
          <a:srcRect/>
          <a:stretch>
            <a:fillRect/>
          </a:stretch>
        </p:blipFill>
        <p:spPr bwMode="auto">
          <a:xfrm>
            <a:off x="4427984" y="404664"/>
            <a:ext cx="4359027" cy="6192688"/>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37"/>
          <p:cNvSpPr/>
          <p:nvPr/>
        </p:nvSpPr>
        <p:spPr bwMode="auto">
          <a:xfrm flipV="1">
            <a:off x="0" y="0"/>
            <a:ext cx="467544"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PFC</a:t>
            </a:r>
            <a:endParaRPr lang="en-US" sz="2000" b="1" dirty="0">
              <a:solidFill>
                <a:schemeClr val="bg1"/>
              </a:solidFill>
            </a:endParaRPr>
          </a:p>
        </p:txBody>
      </p:sp>
      <p:sp>
        <p:nvSpPr>
          <p:cNvPr id="6" name="Round Same Side Corner Rectangle 37"/>
          <p:cNvSpPr/>
          <p:nvPr/>
        </p:nvSpPr>
        <p:spPr bwMode="auto">
          <a:xfrm flipV="1">
            <a:off x="467545" y="0"/>
            <a:ext cx="504056"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VSM</a:t>
            </a:r>
            <a:endParaRPr lang="en-US" sz="2000" b="1" dirty="0">
              <a:solidFill>
                <a:schemeClr val="bg1"/>
              </a:solidFill>
            </a:endParaRPr>
          </a:p>
        </p:txBody>
      </p:sp>
      <p:sp>
        <p:nvSpPr>
          <p:cNvPr id="7" name="Round Same Side Corner Rectangle 37"/>
          <p:cNvSpPr/>
          <p:nvPr/>
        </p:nvSpPr>
        <p:spPr bwMode="auto">
          <a:xfrm flipV="1">
            <a:off x="971602" y="0"/>
            <a:ext cx="504056" cy="11247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5S</a:t>
            </a:r>
            <a:endParaRPr lang="en-US" sz="2000" b="1" dirty="0">
              <a:solidFill>
                <a:schemeClr val="bg1"/>
              </a:solidFill>
            </a:endParaRPr>
          </a:p>
        </p:txBody>
      </p:sp>
      <p:sp>
        <p:nvSpPr>
          <p:cNvPr id="8" name="Round Same Side Corner Rectangle 37"/>
          <p:cNvSpPr/>
          <p:nvPr/>
        </p:nvSpPr>
        <p:spPr bwMode="auto">
          <a:xfrm flipV="1">
            <a:off x="1475656" y="0"/>
            <a:ext cx="504056" cy="1196752"/>
          </a:xfrm>
          <a:prstGeom prst="round2SameRect">
            <a:avLst>
              <a:gd name="adj1" fmla="val 31818"/>
              <a:gd name="adj2" fmla="val 0"/>
            </a:avLst>
          </a:prstGeom>
          <a:solidFill>
            <a:schemeClr val="tx1">
              <a:lumMod val="65000"/>
              <a:lumOff val="35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GB" sz="2000" b="1" dirty="0" smtClean="0"/>
              <a:t>Jidoka</a:t>
            </a:r>
            <a:endParaRPr lang="en-US" sz="2000" b="1" dirty="0" smtClean="0">
              <a:solidFill>
                <a:schemeClr val="bg1"/>
              </a:solidFill>
            </a:endParaRPr>
          </a:p>
        </p:txBody>
      </p:sp>
      <p:sp>
        <p:nvSpPr>
          <p:cNvPr id="9" name="Round Same Side Corner Rectangle 37"/>
          <p:cNvSpPr/>
          <p:nvPr/>
        </p:nvSpPr>
        <p:spPr bwMode="auto">
          <a:xfrm flipV="1">
            <a:off x="1979713" y="0"/>
            <a:ext cx="504056"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Kaizen </a:t>
            </a:r>
            <a:endParaRPr lang="en-US" sz="2000" b="1" dirty="0">
              <a:solidFill>
                <a:schemeClr val="bg1"/>
              </a:solidFill>
            </a:endParaRPr>
          </a:p>
        </p:txBody>
      </p:sp>
      <p:sp>
        <p:nvSpPr>
          <p:cNvPr id="10" name="مربع نص 9"/>
          <p:cNvSpPr txBox="1"/>
          <p:nvPr/>
        </p:nvSpPr>
        <p:spPr>
          <a:xfrm>
            <a:off x="2483768" y="260662"/>
            <a:ext cx="5040560" cy="584775"/>
          </a:xfrm>
          <a:prstGeom prst="rect">
            <a:avLst/>
          </a:prstGeom>
          <a:noFill/>
        </p:spPr>
        <p:txBody>
          <a:bodyPr wrap="square" rtlCol="1">
            <a:spAutoFit/>
          </a:bodyPr>
          <a:lstStyle/>
          <a:p>
            <a:pPr algn="ctr">
              <a:defRPr/>
            </a:pPr>
            <a:r>
              <a:rPr lang="en-GB" sz="3200" b="1" dirty="0" smtClean="0">
                <a:cs typeface="+mj-cs"/>
              </a:rPr>
              <a:t>Jidoka</a:t>
            </a:r>
            <a:endParaRPr lang="en-US" sz="3200" b="1" dirty="0" smtClean="0">
              <a:solidFill>
                <a:schemeClr val="bg1"/>
              </a:solidFill>
              <a:cs typeface="+mj-cs"/>
            </a:endParaRPr>
          </a:p>
        </p:txBody>
      </p:sp>
      <p:sp>
        <p:nvSpPr>
          <p:cNvPr id="15" name="وسيلة شرح مستطيلة 14"/>
          <p:cNvSpPr/>
          <p:nvPr/>
        </p:nvSpPr>
        <p:spPr>
          <a:xfrm>
            <a:off x="539553" y="1268760"/>
            <a:ext cx="7920880" cy="208823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6" name="مستطيل 25"/>
          <p:cNvSpPr/>
          <p:nvPr/>
        </p:nvSpPr>
        <p:spPr>
          <a:xfrm>
            <a:off x="539553" y="3861048"/>
            <a:ext cx="7920880" cy="18722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0">
              <a:buNone/>
            </a:pPr>
            <a:r>
              <a:rPr lang="en-US" sz="2400" dirty="0" smtClean="0"/>
              <a:t>Apply </a:t>
            </a:r>
            <a:r>
              <a:rPr lang="en-US" sz="2400" dirty="0" err="1" smtClean="0"/>
              <a:t>Jidoka</a:t>
            </a:r>
            <a:r>
              <a:rPr lang="en-US" sz="2400" dirty="0" smtClean="0"/>
              <a:t> in the zoo to enable a process to keep equipment running without human assistance or supervision.</a:t>
            </a:r>
            <a:endParaRPr lang="ar-SA" sz="2400" dirty="0"/>
          </a:p>
        </p:txBody>
      </p:sp>
      <p:sp>
        <p:nvSpPr>
          <p:cNvPr id="16" name="مستطيل 15"/>
          <p:cNvSpPr/>
          <p:nvPr/>
        </p:nvSpPr>
        <p:spPr>
          <a:xfrm>
            <a:off x="683568" y="1196752"/>
            <a:ext cx="7560840" cy="1938992"/>
          </a:xfrm>
          <a:prstGeom prst="rect">
            <a:avLst/>
          </a:prstGeom>
        </p:spPr>
        <p:txBody>
          <a:bodyPr wrap="square">
            <a:spAutoFit/>
          </a:bodyPr>
          <a:lstStyle/>
          <a:p>
            <a:pPr algn="just" rtl="0"/>
            <a:r>
              <a:rPr lang="en-US" sz="2400" dirty="0" smtClean="0">
                <a:solidFill>
                  <a:schemeClr val="bg1">
                    <a:lumMod val="95000"/>
                  </a:schemeClr>
                </a:solidFill>
              </a:rPr>
              <a:t> </a:t>
            </a:r>
            <a:r>
              <a:rPr lang="en-US" sz="2400" dirty="0" err="1" smtClean="0">
                <a:solidFill>
                  <a:schemeClr val="bg1">
                    <a:lumMod val="95000"/>
                  </a:schemeClr>
                </a:solidFill>
              </a:rPr>
              <a:t>Jidoka</a:t>
            </a:r>
            <a:r>
              <a:rPr lang="en-US" sz="2400" dirty="0" smtClean="0">
                <a:solidFill>
                  <a:schemeClr val="bg1">
                    <a:lumMod val="95000"/>
                  </a:schemeClr>
                </a:solidFill>
              </a:rPr>
              <a:t> uses mistake proofing methods, such as </a:t>
            </a:r>
            <a:r>
              <a:rPr lang="en-US" sz="2400" dirty="0" err="1" smtClean="0">
                <a:solidFill>
                  <a:schemeClr val="bg1">
                    <a:lumMod val="95000"/>
                  </a:schemeClr>
                </a:solidFill>
              </a:rPr>
              <a:t>poka</a:t>
            </a:r>
            <a:r>
              <a:rPr lang="en-US" sz="2400" dirty="0" smtClean="0">
                <a:solidFill>
                  <a:schemeClr val="bg1">
                    <a:lumMod val="95000"/>
                  </a:schemeClr>
                </a:solidFill>
              </a:rPr>
              <a:t> yoke, self-check, and successive check, as well as visual control. It brings human intelligence into the automation process to ensure reliability, flexibility, and precision and to reduce process malfunctions in the maintenance department. </a:t>
            </a:r>
            <a:endParaRPr lang="ar-SA" sz="2400" dirty="0">
              <a:solidFill>
                <a:schemeClr val="bg1">
                  <a:lumMod val="95000"/>
                </a:schemeClr>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سحابة 3"/>
          <p:cNvSpPr/>
          <p:nvPr/>
        </p:nvSpPr>
        <p:spPr>
          <a:xfrm>
            <a:off x="1403649" y="620688"/>
            <a:ext cx="7056784" cy="244827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en-US" sz="2000" dirty="0" smtClean="0"/>
              <a:t> In order to increase safety for visitors and animals, especially in the area of predators, it was suggested that the installation of several sensors</a:t>
            </a:r>
            <a:endParaRPr lang="ar-SA" sz="2000" dirty="0"/>
          </a:p>
        </p:txBody>
      </p:sp>
      <p:sp>
        <p:nvSpPr>
          <p:cNvPr id="5" name="Round Same Side Corner Rectangle 37"/>
          <p:cNvSpPr/>
          <p:nvPr/>
        </p:nvSpPr>
        <p:spPr bwMode="auto">
          <a:xfrm flipV="1">
            <a:off x="0" y="0"/>
            <a:ext cx="467544"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PFC</a:t>
            </a:r>
            <a:endParaRPr lang="en-US" sz="2000" b="1" dirty="0">
              <a:solidFill>
                <a:schemeClr val="bg1"/>
              </a:solidFill>
            </a:endParaRPr>
          </a:p>
        </p:txBody>
      </p:sp>
      <p:sp>
        <p:nvSpPr>
          <p:cNvPr id="6" name="Round Same Side Corner Rectangle 37"/>
          <p:cNvSpPr/>
          <p:nvPr/>
        </p:nvSpPr>
        <p:spPr bwMode="auto">
          <a:xfrm flipV="1">
            <a:off x="467545" y="0"/>
            <a:ext cx="504056"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VSM</a:t>
            </a:r>
            <a:endParaRPr lang="en-US" sz="2000" b="1" dirty="0">
              <a:solidFill>
                <a:schemeClr val="bg1"/>
              </a:solidFill>
            </a:endParaRPr>
          </a:p>
        </p:txBody>
      </p:sp>
      <p:sp>
        <p:nvSpPr>
          <p:cNvPr id="7" name="Round Same Side Corner Rectangle 37"/>
          <p:cNvSpPr/>
          <p:nvPr/>
        </p:nvSpPr>
        <p:spPr bwMode="auto">
          <a:xfrm flipV="1">
            <a:off x="971602" y="0"/>
            <a:ext cx="504056"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5S</a:t>
            </a:r>
            <a:endParaRPr lang="en-US" sz="2000" b="1" dirty="0">
              <a:solidFill>
                <a:schemeClr val="bg1"/>
              </a:solidFill>
            </a:endParaRPr>
          </a:p>
        </p:txBody>
      </p:sp>
      <p:sp>
        <p:nvSpPr>
          <p:cNvPr id="8" name="Round Same Side Corner Rectangle 37"/>
          <p:cNvSpPr/>
          <p:nvPr/>
        </p:nvSpPr>
        <p:spPr bwMode="auto">
          <a:xfrm flipV="1">
            <a:off x="1475656" y="0"/>
            <a:ext cx="504056" cy="1268760"/>
          </a:xfrm>
          <a:prstGeom prst="round2SameRect">
            <a:avLst>
              <a:gd name="adj1" fmla="val 31818"/>
              <a:gd name="adj2" fmla="val 0"/>
            </a:avLst>
          </a:prstGeom>
          <a:solidFill>
            <a:schemeClr val="tx1">
              <a:lumMod val="65000"/>
              <a:lumOff val="35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GB" sz="2000" b="1" dirty="0" smtClean="0"/>
              <a:t>Jidoka</a:t>
            </a:r>
            <a:endParaRPr lang="en-US" sz="2000" b="1" dirty="0" smtClean="0">
              <a:solidFill>
                <a:schemeClr val="bg1"/>
              </a:solidFill>
            </a:endParaRPr>
          </a:p>
        </p:txBody>
      </p:sp>
      <p:sp>
        <p:nvSpPr>
          <p:cNvPr id="9" name="Round Same Side Corner Rectangle 37"/>
          <p:cNvSpPr/>
          <p:nvPr/>
        </p:nvSpPr>
        <p:spPr bwMode="auto">
          <a:xfrm flipV="1">
            <a:off x="1979713" y="0"/>
            <a:ext cx="504056" cy="112570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Kaizen </a:t>
            </a:r>
            <a:endParaRPr lang="en-US" sz="2000" b="1" dirty="0">
              <a:solidFill>
                <a:schemeClr val="bg1"/>
              </a:solidFill>
            </a:endParaRPr>
          </a:p>
        </p:txBody>
      </p:sp>
      <p:sp>
        <p:nvSpPr>
          <p:cNvPr id="10" name="مربع نص 9"/>
          <p:cNvSpPr txBox="1"/>
          <p:nvPr/>
        </p:nvSpPr>
        <p:spPr>
          <a:xfrm>
            <a:off x="2411761" y="692710"/>
            <a:ext cx="5040560" cy="954107"/>
          </a:xfrm>
          <a:prstGeom prst="rect">
            <a:avLst/>
          </a:prstGeom>
          <a:noFill/>
        </p:spPr>
        <p:txBody>
          <a:bodyPr wrap="square" rtlCol="1">
            <a:spAutoFit/>
          </a:bodyPr>
          <a:lstStyle/>
          <a:p>
            <a:pPr algn="ctr"/>
            <a:r>
              <a:rPr lang="en-US" sz="2800" dirty="0" smtClean="0">
                <a:solidFill>
                  <a:schemeClr val="bg1"/>
                </a:solidFill>
              </a:rPr>
              <a:t>sensors</a:t>
            </a:r>
            <a:endParaRPr lang="ar-SA" sz="2800" dirty="0" smtClean="0">
              <a:solidFill>
                <a:schemeClr val="bg1"/>
              </a:solidFill>
            </a:endParaRPr>
          </a:p>
          <a:p>
            <a:endParaRPr lang="ar-SA" sz="2800" dirty="0">
              <a:solidFill>
                <a:schemeClr val="bg1"/>
              </a:solidFill>
            </a:endParaRPr>
          </a:p>
        </p:txBody>
      </p:sp>
      <p:sp>
        <p:nvSpPr>
          <p:cNvPr id="16" name="وسيلة شرح مستطيلة مستديرة الزوايا 15"/>
          <p:cNvSpPr/>
          <p:nvPr/>
        </p:nvSpPr>
        <p:spPr>
          <a:xfrm>
            <a:off x="251521" y="3284984"/>
            <a:ext cx="3960440" cy="2016224"/>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7" name="وسيلة شرح مستطيلة مستديرة الزوايا 16"/>
          <p:cNvSpPr/>
          <p:nvPr/>
        </p:nvSpPr>
        <p:spPr>
          <a:xfrm>
            <a:off x="4572001" y="3284984"/>
            <a:ext cx="3960440" cy="2088232"/>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9" name="مستطيل 18"/>
          <p:cNvSpPr/>
          <p:nvPr/>
        </p:nvSpPr>
        <p:spPr>
          <a:xfrm>
            <a:off x="395536" y="3573023"/>
            <a:ext cx="3312368" cy="1569660"/>
          </a:xfrm>
          <a:prstGeom prst="rect">
            <a:avLst/>
          </a:prstGeom>
        </p:spPr>
        <p:txBody>
          <a:bodyPr wrap="square">
            <a:spAutoFit/>
          </a:bodyPr>
          <a:lstStyle/>
          <a:p>
            <a:pPr algn="l" rtl="0"/>
            <a:r>
              <a:rPr lang="en-US" sz="2400" dirty="0" smtClean="0">
                <a:solidFill>
                  <a:schemeClr val="bg1"/>
                </a:solidFill>
              </a:rPr>
              <a:t>Ultrasonic sensor</a:t>
            </a:r>
            <a:r>
              <a:rPr lang="en-US" sz="2400" b="1" dirty="0" smtClean="0">
                <a:solidFill>
                  <a:schemeClr val="bg1"/>
                </a:solidFill>
              </a:rPr>
              <a:t>:</a:t>
            </a:r>
            <a:r>
              <a:rPr lang="en-US" sz="2400" dirty="0" smtClean="0">
                <a:solidFill>
                  <a:schemeClr val="bg1"/>
                </a:solidFill>
              </a:rPr>
              <a:t> It's a device that </a:t>
            </a:r>
            <a:r>
              <a:rPr lang="en-US" sz="2000" dirty="0" smtClean="0">
                <a:solidFill>
                  <a:schemeClr val="bg1"/>
                </a:solidFill>
              </a:rPr>
              <a:t>can</a:t>
            </a:r>
            <a:r>
              <a:rPr lang="en-US" sz="2400" dirty="0" smtClean="0">
                <a:solidFill>
                  <a:schemeClr val="bg1"/>
                </a:solidFill>
              </a:rPr>
              <a:t> measure the distance to an object by using sound waves.</a:t>
            </a:r>
          </a:p>
        </p:txBody>
      </p:sp>
      <p:sp>
        <p:nvSpPr>
          <p:cNvPr id="20" name="مستطيل 19"/>
          <p:cNvSpPr/>
          <p:nvPr/>
        </p:nvSpPr>
        <p:spPr>
          <a:xfrm>
            <a:off x="4788025" y="3284984"/>
            <a:ext cx="3960440" cy="1938992"/>
          </a:xfrm>
          <a:prstGeom prst="rect">
            <a:avLst/>
          </a:prstGeom>
        </p:spPr>
        <p:txBody>
          <a:bodyPr wrap="square">
            <a:spAutoFit/>
          </a:bodyPr>
          <a:lstStyle/>
          <a:p>
            <a:pPr algn="l" rtl="0"/>
            <a:r>
              <a:rPr lang="en-US" sz="2400" dirty="0" smtClean="0">
                <a:solidFill>
                  <a:schemeClr val="bg1"/>
                </a:solidFill>
              </a:rPr>
              <a:t>Passive infrared sensor (PIR):Its fundamentally made of a </a:t>
            </a:r>
            <a:r>
              <a:rPr lang="en-US" sz="2400" dirty="0" err="1" smtClean="0">
                <a:solidFill>
                  <a:schemeClr val="bg1"/>
                </a:solidFill>
              </a:rPr>
              <a:t>pyro</a:t>
            </a:r>
            <a:r>
              <a:rPr lang="en-US" sz="2400" dirty="0" smtClean="0">
                <a:solidFill>
                  <a:schemeClr val="bg1"/>
                </a:solidFill>
              </a:rPr>
              <a:t> electric sensor, which can detect levels of infrared radiation. </a:t>
            </a:r>
          </a:p>
        </p:txBody>
      </p:sp>
      <p:pic>
        <p:nvPicPr>
          <p:cNvPr id="21" name="Picture 4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5733256"/>
            <a:ext cx="2736304" cy="1124744"/>
          </a:xfrm>
          <a:prstGeom prst="rect">
            <a:avLst/>
          </a:prstGeom>
          <a:noFill/>
        </p:spPr>
      </p:pic>
      <p:pic>
        <p:nvPicPr>
          <p:cNvPr id="22" name="Picture 5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5661248"/>
            <a:ext cx="3456384" cy="1008112"/>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ular Callout 10"/>
          <p:cNvSpPr/>
          <p:nvPr/>
        </p:nvSpPr>
        <p:spPr>
          <a:xfrm>
            <a:off x="4790444" y="1412776"/>
            <a:ext cx="4353563" cy="4104456"/>
          </a:xfrm>
          <a:custGeom>
            <a:avLst/>
            <a:gdLst>
              <a:gd name="connsiteX0" fmla="*/ 0 w 3810000"/>
              <a:gd name="connsiteY0" fmla="*/ 279406 h 1676400"/>
              <a:gd name="connsiteX1" fmla="*/ 279406 w 3810000"/>
              <a:gd name="connsiteY1" fmla="*/ 0 h 1676400"/>
              <a:gd name="connsiteX2" fmla="*/ 635000 w 3810000"/>
              <a:gd name="connsiteY2" fmla="*/ 0 h 1676400"/>
              <a:gd name="connsiteX3" fmla="*/ 635000 w 3810000"/>
              <a:gd name="connsiteY3" fmla="*/ 0 h 1676400"/>
              <a:gd name="connsiteX4" fmla="*/ 1587500 w 3810000"/>
              <a:gd name="connsiteY4" fmla="*/ 0 h 1676400"/>
              <a:gd name="connsiteX5" fmla="*/ 3530594 w 3810000"/>
              <a:gd name="connsiteY5" fmla="*/ 0 h 1676400"/>
              <a:gd name="connsiteX6" fmla="*/ 3810000 w 3810000"/>
              <a:gd name="connsiteY6" fmla="*/ 279406 h 1676400"/>
              <a:gd name="connsiteX7" fmla="*/ 3810000 w 3810000"/>
              <a:gd name="connsiteY7" fmla="*/ 977900 h 1676400"/>
              <a:gd name="connsiteX8" fmla="*/ 3810000 w 3810000"/>
              <a:gd name="connsiteY8" fmla="*/ 977900 h 1676400"/>
              <a:gd name="connsiteX9" fmla="*/ 3810000 w 3810000"/>
              <a:gd name="connsiteY9" fmla="*/ 1397000 h 1676400"/>
              <a:gd name="connsiteX10" fmla="*/ 3810000 w 3810000"/>
              <a:gd name="connsiteY10" fmla="*/ 1396994 h 1676400"/>
              <a:gd name="connsiteX11" fmla="*/ 3530594 w 3810000"/>
              <a:gd name="connsiteY11" fmla="*/ 1676400 h 1676400"/>
              <a:gd name="connsiteX12" fmla="*/ 1587500 w 3810000"/>
              <a:gd name="connsiteY12" fmla="*/ 1676400 h 1676400"/>
              <a:gd name="connsiteX13" fmla="*/ 1111263 w 3810000"/>
              <a:gd name="connsiteY13" fmla="*/ 1885950 h 1676400"/>
              <a:gd name="connsiteX14" fmla="*/ 635000 w 3810000"/>
              <a:gd name="connsiteY14" fmla="*/ 1676400 h 1676400"/>
              <a:gd name="connsiteX15" fmla="*/ 279406 w 3810000"/>
              <a:gd name="connsiteY15" fmla="*/ 1676400 h 1676400"/>
              <a:gd name="connsiteX16" fmla="*/ 0 w 3810000"/>
              <a:gd name="connsiteY16" fmla="*/ 1396994 h 1676400"/>
              <a:gd name="connsiteX17" fmla="*/ 0 w 3810000"/>
              <a:gd name="connsiteY17" fmla="*/ 1397000 h 1676400"/>
              <a:gd name="connsiteX18" fmla="*/ 0 w 3810000"/>
              <a:gd name="connsiteY18" fmla="*/ 977900 h 1676400"/>
              <a:gd name="connsiteX19" fmla="*/ 0 w 3810000"/>
              <a:gd name="connsiteY19" fmla="*/ 977900 h 1676400"/>
              <a:gd name="connsiteX20" fmla="*/ 0 w 3810000"/>
              <a:gd name="connsiteY20" fmla="*/ 279406 h 1676400"/>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1587500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985976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635000 w 3810000"/>
              <a:gd name="connsiteY14" fmla="*/ 1676400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601669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268942 w 3811540"/>
              <a:gd name="connsiteY14" fmla="*/ 1693112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35016 w 3811540"/>
              <a:gd name="connsiteY14" fmla="*/ 1709824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16767 w 3810000"/>
              <a:gd name="connsiteY14" fmla="*/ 1642978 h 2069777"/>
              <a:gd name="connsiteX15" fmla="*/ 158782 w 3810000"/>
              <a:gd name="connsiteY15" fmla="*/ 1846392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822 w 3811822"/>
              <a:gd name="connsiteY0" fmla="*/ 279406 h 2069777"/>
              <a:gd name="connsiteX1" fmla="*/ 281228 w 3811822"/>
              <a:gd name="connsiteY1" fmla="*/ 0 h 2069777"/>
              <a:gd name="connsiteX2" fmla="*/ 636822 w 3811822"/>
              <a:gd name="connsiteY2" fmla="*/ 0 h 2069777"/>
              <a:gd name="connsiteX3" fmla="*/ 636822 w 3811822"/>
              <a:gd name="connsiteY3" fmla="*/ 0 h 2069777"/>
              <a:gd name="connsiteX4" fmla="*/ 1589322 w 3811822"/>
              <a:gd name="connsiteY4" fmla="*/ 0 h 2069777"/>
              <a:gd name="connsiteX5" fmla="*/ 3532416 w 3811822"/>
              <a:gd name="connsiteY5" fmla="*/ 0 h 2069777"/>
              <a:gd name="connsiteX6" fmla="*/ 3811822 w 3811822"/>
              <a:gd name="connsiteY6" fmla="*/ 279406 h 2069777"/>
              <a:gd name="connsiteX7" fmla="*/ 3811822 w 3811822"/>
              <a:gd name="connsiteY7" fmla="*/ 977900 h 2069777"/>
              <a:gd name="connsiteX8" fmla="*/ 3811822 w 3811822"/>
              <a:gd name="connsiteY8" fmla="*/ 977900 h 2069777"/>
              <a:gd name="connsiteX9" fmla="*/ 3811822 w 3811822"/>
              <a:gd name="connsiteY9" fmla="*/ 1397000 h 2069777"/>
              <a:gd name="connsiteX10" fmla="*/ 3811822 w 3811822"/>
              <a:gd name="connsiteY10" fmla="*/ 1396994 h 2069777"/>
              <a:gd name="connsiteX11" fmla="*/ 3532416 w 3811822"/>
              <a:gd name="connsiteY11" fmla="*/ 1676400 h 2069777"/>
              <a:gd name="connsiteX12" fmla="*/ 419692 w 3811822"/>
              <a:gd name="connsiteY12" fmla="*/ 1693111 h 2069777"/>
              <a:gd name="connsiteX13" fmla="*/ 110545 w 3811822"/>
              <a:gd name="connsiteY13" fmla="*/ 2069777 h 2069777"/>
              <a:gd name="connsiteX14" fmla="*/ 18589 w 3811822"/>
              <a:gd name="connsiteY14" fmla="*/ 1642978 h 2069777"/>
              <a:gd name="connsiteX15" fmla="*/ 129084 w 3811822"/>
              <a:gd name="connsiteY15" fmla="*/ 1663917 h 2069777"/>
              <a:gd name="connsiteX16" fmla="*/ 1822 w 3811822"/>
              <a:gd name="connsiteY16" fmla="*/ 1396994 h 2069777"/>
              <a:gd name="connsiteX17" fmla="*/ 1822 w 3811822"/>
              <a:gd name="connsiteY17" fmla="*/ 1397000 h 2069777"/>
              <a:gd name="connsiteX18" fmla="*/ 1822 w 3811822"/>
              <a:gd name="connsiteY18" fmla="*/ 977900 h 2069777"/>
              <a:gd name="connsiteX19" fmla="*/ 1822 w 3811822"/>
              <a:gd name="connsiteY19" fmla="*/ 977900 h 2069777"/>
              <a:gd name="connsiteX20" fmla="*/ 1822 w 3811822"/>
              <a:gd name="connsiteY20" fmla="*/ 279406 h 2069777"/>
              <a:gd name="connsiteX0" fmla="*/ 1822 w 3811822"/>
              <a:gd name="connsiteY0" fmla="*/ 279406 h 2142767"/>
              <a:gd name="connsiteX1" fmla="*/ 281228 w 3811822"/>
              <a:gd name="connsiteY1" fmla="*/ 0 h 2142767"/>
              <a:gd name="connsiteX2" fmla="*/ 636822 w 3811822"/>
              <a:gd name="connsiteY2" fmla="*/ 0 h 2142767"/>
              <a:gd name="connsiteX3" fmla="*/ 636822 w 3811822"/>
              <a:gd name="connsiteY3" fmla="*/ 0 h 2142767"/>
              <a:gd name="connsiteX4" fmla="*/ 1589322 w 3811822"/>
              <a:gd name="connsiteY4" fmla="*/ 0 h 2142767"/>
              <a:gd name="connsiteX5" fmla="*/ 3532416 w 3811822"/>
              <a:gd name="connsiteY5" fmla="*/ 0 h 2142767"/>
              <a:gd name="connsiteX6" fmla="*/ 3811822 w 3811822"/>
              <a:gd name="connsiteY6" fmla="*/ 279406 h 2142767"/>
              <a:gd name="connsiteX7" fmla="*/ 3811822 w 3811822"/>
              <a:gd name="connsiteY7" fmla="*/ 977900 h 2142767"/>
              <a:gd name="connsiteX8" fmla="*/ 3811822 w 3811822"/>
              <a:gd name="connsiteY8" fmla="*/ 977900 h 2142767"/>
              <a:gd name="connsiteX9" fmla="*/ 3811822 w 3811822"/>
              <a:gd name="connsiteY9" fmla="*/ 1397000 h 2142767"/>
              <a:gd name="connsiteX10" fmla="*/ 3811822 w 3811822"/>
              <a:gd name="connsiteY10" fmla="*/ 1396994 h 2142767"/>
              <a:gd name="connsiteX11" fmla="*/ 3532416 w 3811822"/>
              <a:gd name="connsiteY11" fmla="*/ 1676400 h 2142767"/>
              <a:gd name="connsiteX12" fmla="*/ 419692 w 3811822"/>
              <a:gd name="connsiteY12" fmla="*/ 1693111 h 2142767"/>
              <a:gd name="connsiteX13" fmla="*/ 63264 w 3811822"/>
              <a:gd name="connsiteY13" fmla="*/ 2142767 h 2142767"/>
              <a:gd name="connsiteX14" fmla="*/ 18589 w 3811822"/>
              <a:gd name="connsiteY14" fmla="*/ 1642978 h 2142767"/>
              <a:gd name="connsiteX15" fmla="*/ 129084 w 3811822"/>
              <a:gd name="connsiteY15" fmla="*/ 1663917 h 2142767"/>
              <a:gd name="connsiteX16" fmla="*/ 1822 w 3811822"/>
              <a:gd name="connsiteY16" fmla="*/ 1396994 h 2142767"/>
              <a:gd name="connsiteX17" fmla="*/ 1822 w 3811822"/>
              <a:gd name="connsiteY17" fmla="*/ 1397000 h 2142767"/>
              <a:gd name="connsiteX18" fmla="*/ 1822 w 3811822"/>
              <a:gd name="connsiteY18" fmla="*/ 977900 h 2142767"/>
              <a:gd name="connsiteX19" fmla="*/ 1822 w 3811822"/>
              <a:gd name="connsiteY19" fmla="*/ 977900 h 2142767"/>
              <a:gd name="connsiteX20" fmla="*/ 1822 w 3811822"/>
              <a:gd name="connsiteY20" fmla="*/ 279406 h 2142767"/>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130337 w 3813075"/>
              <a:gd name="connsiteY15" fmla="*/ 1663917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349391 w 3813075"/>
              <a:gd name="connsiteY15" fmla="*/ 1533324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349391 w 3813075"/>
              <a:gd name="connsiteY15" fmla="*/ 1533324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20809 w 3830809"/>
              <a:gd name="connsiteY0" fmla="*/ 279406 h 2201159"/>
              <a:gd name="connsiteX1" fmla="*/ 300215 w 3830809"/>
              <a:gd name="connsiteY1" fmla="*/ 0 h 2201159"/>
              <a:gd name="connsiteX2" fmla="*/ 655809 w 3830809"/>
              <a:gd name="connsiteY2" fmla="*/ 0 h 2201159"/>
              <a:gd name="connsiteX3" fmla="*/ 655809 w 3830809"/>
              <a:gd name="connsiteY3" fmla="*/ 0 h 2201159"/>
              <a:gd name="connsiteX4" fmla="*/ 1608309 w 3830809"/>
              <a:gd name="connsiteY4" fmla="*/ 0 h 2201159"/>
              <a:gd name="connsiteX5" fmla="*/ 3551403 w 3830809"/>
              <a:gd name="connsiteY5" fmla="*/ 0 h 2201159"/>
              <a:gd name="connsiteX6" fmla="*/ 3830809 w 3830809"/>
              <a:gd name="connsiteY6" fmla="*/ 279406 h 2201159"/>
              <a:gd name="connsiteX7" fmla="*/ 3830809 w 3830809"/>
              <a:gd name="connsiteY7" fmla="*/ 977900 h 2201159"/>
              <a:gd name="connsiteX8" fmla="*/ 3830809 w 3830809"/>
              <a:gd name="connsiteY8" fmla="*/ 977900 h 2201159"/>
              <a:gd name="connsiteX9" fmla="*/ 3830809 w 3830809"/>
              <a:gd name="connsiteY9" fmla="*/ 1397000 h 2201159"/>
              <a:gd name="connsiteX10" fmla="*/ 3830809 w 3830809"/>
              <a:gd name="connsiteY10" fmla="*/ 1396994 h 2201159"/>
              <a:gd name="connsiteX11" fmla="*/ 3551403 w 3830809"/>
              <a:gd name="connsiteY11" fmla="*/ 1676400 h 2201159"/>
              <a:gd name="connsiteX12" fmla="*/ 438679 w 3830809"/>
              <a:gd name="connsiteY12" fmla="*/ 1693111 h 2201159"/>
              <a:gd name="connsiteX13" fmla="*/ 50731 w 3830809"/>
              <a:gd name="connsiteY13" fmla="*/ 2201159 h 2201159"/>
              <a:gd name="connsiteX14" fmla="*/ 37576 w 3830809"/>
              <a:gd name="connsiteY14" fmla="*/ 1642978 h 2201159"/>
              <a:gd name="connsiteX15" fmla="*/ 94967 w 3830809"/>
              <a:gd name="connsiteY15" fmla="*/ 1669595 h 2201159"/>
              <a:gd name="connsiteX16" fmla="*/ 20809 w 3830809"/>
              <a:gd name="connsiteY16" fmla="*/ 1396994 h 2201159"/>
              <a:gd name="connsiteX17" fmla="*/ 20809 w 3830809"/>
              <a:gd name="connsiteY17" fmla="*/ 1397000 h 2201159"/>
              <a:gd name="connsiteX18" fmla="*/ 20809 w 3830809"/>
              <a:gd name="connsiteY18" fmla="*/ 977900 h 2201159"/>
              <a:gd name="connsiteX19" fmla="*/ 20809 w 3830809"/>
              <a:gd name="connsiteY19" fmla="*/ 977900 h 2201159"/>
              <a:gd name="connsiteX20" fmla="*/ 20809 w 3830809"/>
              <a:gd name="connsiteY20" fmla="*/ 279406 h 22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30809" h="2201159">
                <a:moveTo>
                  <a:pt x="20809" y="279406"/>
                </a:moveTo>
                <a:cubicBezTo>
                  <a:pt x="20809" y="125094"/>
                  <a:pt x="145903" y="0"/>
                  <a:pt x="300215" y="0"/>
                </a:cubicBezTo>
                <a:lnTo>
                  <a:pt x="655809" y="0"/>
                </a:lnTo>
                <a:lnTo>
                  <a:pt x="655809" y="0"/>
                </a:lnTo>
                <a:lnTo>
                  <a:pt x="1608309" y="0"/>
                </a:lnTo>
                <a:lnTo>
                  <a:pt x="3551403" y="0"/>
                </a:lnTo>
                <a:cubicBezTo>
                  <a:pt x="3705715" y="0"/>
                  <a:pt x="3830809" y="125094"/>
                  <a:pt x="3830809" y="279406"/>
                </a:cubicBezTo>
                <a:lnTo>
                  <a:pt x="3830809" y="977900"/>
                </a:lnTo>
                <a:lnTo>
                  <a:pt x="3830809" y="977900"/>
                </a:lnTo>
                <a:lnTo>
                  <a:pt x="3830809" y="1397000"/>
                </a:lnTo>
                <a:lnTo>
                  <a:pt x="3830809" y="1396994"/>
                </a:lnTo>
                <a:cubicBezTo>
                  <a:pt x="3830809" y="1551306"/>
                  <a:pt x="3705715" y="1676400"/>
                  <a:pt x="3551403" y="1676400"/>
                </a:cubicBezTo>
                <a:lnTo>
                  <a:pt x="438679" y="1693111"/>
                </a:lnTo>
                <a:lnTo>
                  <a:pt x="50731" y="2201159"/>
                </a:lnTo>
                <a:cubicBezTo>
                  <a:pt x="20079" y="2058893"/>
                  <a:pt x="1392" y="1584706"/>
                  <a:pt x="37576" y="1642978"/>
                </a:cubicBezTo>
                <a:cubicBezTo>
                  <a:pt x="42867" y="1684039"/>
                  <a:pt x="-56095" y="1669918"/>
                  <a:pt x="94967" y="1669595"/>
                </a:cubicBezTo>
                <a:cubicBezTo>
                  <a:pt x="-59345" y="1669595"/>
                  <a:pt x="20809" y="1551306"/>
                  <a:pt x="20809" y="1396994"/>
                </a:cubicBezTo>
                <a:lnTo>
                  <a:pt x="20809" y="1397000"/>
                </a:lnTo>
                <a:lnTo>
                  <a:pt x="20809" y="977900"/>
                </a:lnTo>
                <a:lnTo>
                  <a:pt x="20809" y="977900"/>
                </a:lnTo>
                <a:lnTo>
                  <a:pt x="20809" y="279406"/>
                </a:lnTo>
                <a:close/>
              </a:path>
            </a:pathLst>
          </a:custGeom>
          <a:solidFill>
            <a:schemeClr val="accent2">
              <a:lumMod val="75000"/>
              <a:alpha val="54000"/>
            </a:schemeClr>
          </a:solidFill>
          <a:ln w="9525" cmpd="sng">
            <a:solidFill>
              <a:schemeClr val="accent6">
                <a:lumMod val="50000"/>
              </a:schemeClr>
            </a:solidFill>
          </a:ln>
          <a:scene3d>
            <a:camera prst="orthographicFront">
              <a:rot lat="0" lon="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2" cstate="print"/>
          <a:stretch>
            <a:fillRect/>
          </a:stretch>
        </p:blipFill>
        <p:spPr>
          <a:xfrm>
            <a:off x="2987825" y="5011943"/>
            <a:ext cx="3490707" cy="1846071"/>
          </a:xfrm>
          <a:prstGeom prst="rect">
            <a:avLst/>
          </a:prstGeom>
          <a:effectLst>
            <a:reflection stA="50000" endPos="75000" dist="12700" dir="5400000" sy="-100000" algn="bl" rotWithShape="0"/>
          </a:effectLst>
          <a:scene3d>
            <a:camera prst="orthographicFront">
              <a:rot lat="1980000" lon="0" rev="0"/>
            </a:camera>
            <a:lightRig rig="threePt" dir="t"/>
          </a:scene3d>
        </p:spPr>
      </p:pic>
      <p:sp>
        <p:nvSpPr>
          <p:cNvPr id="11" name="Rounded Rectangular Callout 10"/>
          <p:cNvSpPr/>
          <p:nvPr/>
        </p:nvSpPr>
        <p:spPr>
          <a:xfrm>
            <a:off x="0" y="1340768"/>
            <a:ext cx="4716016" cy="4464496"/>
          </a:xfrm>
          <a:custGeom>
            <a:avLst/>
            <a:gdLst>
              <a:gd name="connsiteX0" fmla="*/ 0 w 3810000"/>
              <a:gd name="connsiteY0" fmla="*/ 279406 h 1676400"/>
              <a:gd name="connsiteX1" fmla="*/ 279406 w 3810000"/>
              <a:gd name="connsiteY1" fmla="*/ 0 h 1676400"/>
              <a:gd name="connsiteX2" fmla="*/ 635000 w 3810000"/>
              <a:gd name="connsiteY2" fmla="*/ 0 h 1676400"/>
              <a:gd name="connsiteX3" fmla="*/ 635000 w 3810000"/>
              <a:gd name="connsiteY3" fmla="*/ 0 h 1676400"/>
              <a:gd name="connsiteX4" fmla="*/ 1587500 w 3810000"/>
              <a:gd name="connsiteY4" fmla="*/ 0 h 1676400"/>
              <a:gd name="connsiteX5" fmla="*/ 3530594 w 3810000"/>
              <a:gd name="connsiteY5" fmla="*/ 0 h 1676400"/>
              <a:gd name="connsiteX6" fmla="*/ 3810000 w 3810000"/>
              <a:gd name="connsiteY6" fmla="*/ 279406 h 1676400"/>
              <a:gd name="connsiteX7" fmla="*/ 3810000 w 3810000"/>
              <a:gd name="connsiteY7" fmla="*/ 977900 h 1676400"/>
              <a:gd name="connsiteX8" fmla="*/ 3810000 w 3810000"/>
              <a:gd name="connsiteY8" fmla="*/ 977900 h 1676400"/>
              <a:gd name="connsiteX9" fmla="*/ 3810000 w 3810000"/>
              <a:gd name="connsiteY9" fmla="*/ 1397000 h 1676400"/>
              <a:gd name="connsiteX10" fmla="*/ 3810000 w 3810000"/>
              <a:gd name="connsiteY10" fmla="*/ 1396994 h 1676400"/>
              <a:gd name="connsiteX11" fmla="*/ 3530594 w 3810000"/>
              <a:gd name="connsiteY11" fmla="*/ 1676400 h 1676400"/>
              <a:gd name="connsiteX12" fmla="*/ 1587500 w 3810000"/>
              <a:gd name="connsiteY12" fmla="*/ 1676400 h 1676400"/>
              <a:gd name="connsiteX13" fmla="*/ 1111263 w 3810000"/>
              <a:gd name="connsiteY13" fmla="*/ 1885950 h 1676400"/>
              <a:gd name="connsiteX14" fmla="*/ 635000 w 3810000"/>
              <a:gd name="connsiteY14" fmla="*/ 1676400 h 1676400"/>
              <a:gd name="connsiteX15" fmla="*/ 279406 w 3810000"/>
              <a:gd name="connsiteY15" fmla="*/ 1676400 h 1676400"/>
              <a:gd name="connsiteX16" fmla="*/ 0 w 3810000"/>
              <a:gd name="connsiteY16" fmla="*/ 1396994 h 1676400"/>
              <a:gd name="connsiteX17" fmla="*/ 0 w 3810000"/>
              <a:gd name="connsiteY17" fmla="*/ 1397000 h 1676400"/>
              <a:gd name="connsiteX18" fmla="*/ 0 w 3810000"/>
              <a:gd name="connsiteY18" fmla="*/ 977900 h 1676400"/>
              <a:gd name="connsiteX19" fmla="*/ 0 w 3810000"/>
              <a:gd name="connsiteY19" fmla="*/ 977900 h 1676400"/>
              <a:gd name="connsiteX20" fmla="*/ 0 w 3810000"/>
              <a:gd name="connsiteY20" fmla="*/ 279406 h 1676400"/>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1587500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985976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635000 w 3810000"/>
              <a:gd name="connsiteY14" fmla="*/ 1676400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601669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268942 w 3811540"/>
              <a:gd name="connsiteY14" fmla="*/ 1693112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35016 w 3811540"/>
              <a:gd name="connsiteY14" fmla="*/ 1709824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120888 w 3819387"/>
              <a:gd name="connsiteY15" fmla="*/ 1693112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332857 w 3819387"/>
              <a:gd name="connsiteY15" fmla="*/ 1616087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332857 w 3819387"/>
              <a:gd name="connsiteY15" fmla="*/ 1616087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178698 w 3819387"/>
              <a:gd name="connsiteY15" fmla="*/ 1786644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178698 w 3819387"/>
              <a:gd name="connsiteY15" fmla="*/ 1786644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23190 w 3810000"/>
              <a:gd name="connsiteY14" fmla="*/ 1472422 h 2069777"/>
              <a:gd name="connsiteX15" fmla="*/ 169311 w 3810000"/>
              <a:gd name="connsiteY15" fmla="*/ 1786644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10343 w 3810000"/>
              <a:gd name="connsiteY14" fmla="*/ 1466920 h 2069777"/>
              <a:gd name="connsiteX15" fmla="*/ 169311 w 3810000"/>
              <a:gd name="connsiteY15" fmla="*/ 1786644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10000" h="2069777">
                <a:moveTo>
                  <a:pt x="0" y="279406"/>
                </a:moveTo>
                <a:cubicBezTo>
                  <a:pt x="0" y="125094"/>
                  <a:pt x="125094" y="0"/>
                  <a:pt x="279406" y="0"/>
                </a:cubicBezTo>
                <a:lnTo>
                  <a:pt x="635000" y="0"/>
                </a:lnTo>
                <a:lnTo>
                  <a:pt x="635000" y="0"/>
                </a:lnTo>
                <a:lnTo>
                  <a:pt x="1587500" y="0"/>
                </a:lnTo>
                <a:lnTo>
                  <a:pt x="3530594" y="0"/>
                </a:lnTo>
                <a:cubicBezTo>
                  <a:pt x="3684906" y="0"/>
                  <a:pt x="3810000" y="125094"/>
                  <a:pt x="3810000" y="279406"/>
                </a:cubicBezTo>
                <a:lnTo>
                  <a:pt x="3810000" y="977900"/>
                </a:lnTo>
                <a:lnTo>
                  <a:pt x="3810000" y="977900"/>
                </a:lnTo>
                <a:lnTo>
                  <a:pt x="3810000" y="1397000"/>
                </a:lnTo>
                <a:lnTo>
                  <a:pt x="3810000" y="1396994"/>
                </a:lnTo>
                <a:cubicBezTo>
                  <a:pt x="3810000" y="1551306"/>
                  <a:pt x="3684906" y="1676400"/>
                  <a:pt x="3530594" y="1676400"/>
                </a:cubicBezTo>
                <a:lnTo>
                  <a:pt x="417870" y="1693111"/>
                </a:lnTo>
                <a:lnTo>
                  <a:pt x="108723" y="2069777"/>
                </a:lnTo>
                <a:cubicBezTo>
                  <a:pt x="78071" y="1927511"/>
                  <a:pt x="-25841" y="1408648"/>
                  <a:pt x="10343" y="1466920"/>
                </a:cubicBezTo>
                <a:cubicBezTo>
                  <a:pt x="15634" y="1507981"/>
                  <a:pt x="9267" y="1780937"/>
                  <a:pt x="169311" y="1786644"/>
                </a:cubicBezTo>
                <a:cubicBezTo>
                  <a:pt x="14999" y="1786644"/>
                  <a:pt x="0" y="1551306"/>
                  <a:pt x="0" y="1396994"/>
                </a:cubicBezTo>
                <a:lnTo>
                  <a:pt x="0" y="1397000"/>
                </a:lnTo>
                <a:lnTo>
                  <a:pt x="0" y="977900"/>
                </a:lnTo>
                <a:lnTo>
                  <a:pt x="0" y="977900"/>
                </a:lnTo>
                <a:lnTo>
                  <a:pt x="0" y="279406"/>
                </a:lnTo>
                <a:close/>
              </a:path>
            </a:pathLst>
          </a:custGeom>
          <a:solidFill>
            <a:schemeClr val="accent5">
              <a:lumMod val="75000"/>
              <a:alpha val="90000"/>
            </a:schemeClr>
          </a:solidFill>
          <a:ln w="28575" cmpd="sng">
            <a:solidFill>
              <a:schemeClr val="accent5">
                <a:lumMod val="50000"/>
              </a:schemeClr>
            </a:solidFill>
          </a:ln>
          <a:effectLst>
            <a:outerShdw blurRad="40000" dist="23000" dir="5400000" rotWithShape="0">
              <a:srgbClr val="000000">
                <a:alpha val="35000"/>
              </a:srgbClr>
            </a:outerShdw>
            <a:reflection stA="0" endPos="41000" dist="228600" dir="5400000" sy="-100000" algn="bl" rotWithShape="0"/>
          </a:effectLst>
          <a:scene3d>
            <a:camera prst="orthographicFront">
              <a:rot lat="0" lon="1080000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l"/>
            <a:endParaRPr lang="en-US" dirty="0"/>
          </a:p>
        </p:txBody>
      </p:sp>
      <p:sp>
        <p:nvSpPr>
          <p:cNvPr id="15" name="TextBox 14"/>
          <p:cNvSpPr txBox="1"/>
          <p:nvPr/>
        </p:nvSpPr>
        <p:spPr>
          <a:xfrm>
            <a:off x="0" y="1556806"/>
            <a:ext cx="4724400" cy="2585323"/>
          </a:xfrm>
          <a:prstGeom prst="rect">
            <a:avLst/>
          </a:prstGeom>
          <a:noFill/>
        </p:spPr>
        <p:txBody>
          <a:bodyPr wrap="square" rtlCol="0">
            <a:spAutoFit/>
          </a:bodyPr>
          <a:lstStyle/>
          <a:p>
            <a:pPr algn="just" rtl="0"/>
            <a:r>
              <a:rPr lang="en-US" dirty="0" smtClean="0">
                <a:solidFill>
                  <a:schemeClr val="bg1"/>
                </a:solidFill>
                <a:latin typeface="Times New Roman"/>
                <a:ea typeface="Calibri"/>
                <a:cs typeface="Arial"/>
              </a:rPr>
              <a:t>Stand-off barriers should be designed to prevent children getting through, under or over them and adults from reaching the animal or enclosure. A space of approximately 1.25 meters and approximately 110 cm in height between the stand-off and normal barrier will ensure a safe distance from the enclosure or fence. However, some animals may reach further than this</a:t>
            </a:r>
            <a:r>
              <a:rPr lang="en-GB" dirty="0" smtClean="0">
                <a:solidFill>
                  <a:schemeClr val="bg1"/>
                </a:solidFill>
                <a:latin typeface="Times New Roman"/>
                <a:ea typeface="Calibri"/>
                <a:cs typeface="Arial"/>
              </a:rPr>
              <a:t>.</a:t>
            </a:r>
            <a:endParaRPr lang="en-US" dirty="0" smtClean="0">
              <a:solidFill>
                <a:schemeClr val="bg1"/>
              </a:solidFill>
              <a:ea typeface="Calibri"/>
              <a:cs typeface="Arial"/>
            </a:endParaRPr>
          </a:p>
          <a:p>
            <a:pPr algn="l" rtl="0"/>
            <a:endParaRPr lang="en-US" dirty="0">
              <a:solidFill>
                <a:srgbClr val="FFFFFF"/>
              </a:solidFill>
            </a:endParaRPr>
          </a:p>
        </p:txBody>
      </p:sp>
      <p:sp>
        <p:nvSpPr>
          <p:cNvPr id="16" name="TextBox 15"/>
          <p:cNvSpPr txBox="1"/>
          <p:nvPr/>
        </p:nvSpPr>
        <p:spPr>
          <a:xfrm>
            <a:off x="4860033" y="1628807"/>
            <a:ext cx="4283968" cy="3416320"/>
          </a:xfrm>
          <a:prstGeom prst="rect">
            <a:avLst/>
          </a:prstGeom>
          <a:noFill/>
        </p:spPr>
        <p:txBody>
          <a:bodyPr wrap="square" rtlCol="0">
            <a:spAutoFit/>
          </a:bodyPr>
          <a:lstStyle/>
          <a:p>
            <a:pPr algn="l" rtl="0"/>
            <a:r>
              <a:rPr lang="en-US" dirty="0" smtClean="0">
                <a:solidFill>
                  <a:schemeClr val="bg1"/>
                </a:solidFill>
                <a:latin typeface="Times New Roman"/>
                <a:ea typeface="Calibri"/>
                <a:cs typeface="Arial"/>
              </a:rPr>
              <a:t>Ultrasonic </a:t>
            </a:r>
            <a:r>
              <a:rPr lang="en-GB" dirty="0" smtClean="0">
                <a:solidFill>
                  <a:schemeClr val="bg1"/>
                </a:solidFill>
                <a:latin typeface="Times New Roman"/>
                <a:ea typeface="Calibri"/>
                <a:cs typeface="Arial"/>
              </a:rPr>
              <a:t>and  PIR sensors :</a:t>
            </a:r>
          </a:p>
          <a:p>
            <a:pPr algn="just" rtl="0"/>
            <a:r>
              <a:rPr lang="en-GB" dirty="0" smtClean="0">
                <a:solidFill>
                  <a:schemeClr val="bg1"/>
                </a:solidFill>
                <a:latin typeface="Times New Roman"/>
                <a:ea typeface="Calibri"/>
                <a:cs typeface="Arial"/>
              </a:rPr>
              <a:t> In the event that a visitor in the area of predators penetrating the front barrier and trying to access the animal display These two Sensors give a warning sound indicates the existence of a danger and alert the workers and the other visitors for the existence of danger and also the removal of cloth or plastic reinforced to prevent the arrival to animal to the visitor and his injury </a:t>
            </a:r>
            <a:r>
              <a:rPr lang="ar-SA" dirty="0" smtClean="0">
                <a:solidFill>
                  <a:schemeClr val="bg1"/>
                </a:solidFill>
                <a:ea typeface="Calibri"/>
                <a:cs typeface="Times New Roman"/>
              </a:rPr>
              <a:t>  </a:t>
            </a:r>
            <a:endParaRPr lang="en-US" dirty="0" smtClean="0">
              <a:solidFill>
                <a:schemeClr val="bg1"/>
              </a:solidFill>
              <a:ea typeface="Calibri"/>
              <a:cs typeface="Arial"/>
            </a:endParaRPr>
          </a:p>
          <a:p>
            <a:pPr algn="l" rtl="0"/>
            <a:endParaRPr lang="en-US" dirty="0">
              <a:solidFill>
                <a:srgbClr val="FFFFFF"/>
              </a:solidFill>
            </a:endParaRPr>
          </a:p>
        </p:txBody>
      </p:sp>
      <p:sp>
        <p:nvSpPr>
          <p:cNvPr id="17" name="TextBox 16"/>
          <p:cNvSpPr txBox="1"/>
          <p:nvPr/>
        </p:nvSpPr>
        <p:spPr>
          <a:xfrm rot="583199">
            <a:off x="3393521" y="5401293"/>
            <a:ext cx="1240485" cy="646331"/>
          </a:xfrm>
          <a:prstGeom prst="rect">
            <a:avLst/>
          </a:prstGeom>
          <a:noFill/>
        </p:spPr>
        <p:txBody>
          <a:bodyPr wrap="square" rtlCol="0">
            <a:spAutoFit/>
          </a:bodyPr>
          <a:lstStyle/>
          <a:p>
            <a:pPr algn="l"/>
            <a:r>
              <a:rPr lang="en-US" b="1" dirty="0" smtClean="0">
                <a:latin typeface="Times New Roman"/>
                <a:ea typeface="Calibri"/>
                <a:cs typeface="Arial"/>
              </a:rPr>
              <a:t>Human work</a:t>
            </a:r>
            <a:endParaRPr lang="en-US" dirty="0"/>
          </a:p>
        </p:txBody>
      </p:sp>
      <p:sp>
        <p:nvSpPr>
          <p:cNvPr id="2" name="Rectangle 1"/>
          <p:cNvSpPr/>
          <p:nvPr/>
        </p:nvSpPr>
        <p:spPr>
          <a:xfrm rot="21051557">
            <a:off x="4555055" y="5445672"/>
            <a:ext cx="1456275" cy="646331"/>
          </a:xfrm>
          <a:prstGeom prst="rect">
            <a:avLst/>
          </a:prstGeom>
        </p:spPr>
        <p:txBody>
          <a:bodyPr wrap="square">
            <a:spAutoFit/>
          </a:bodyPr>
          <a:lstStyle/>
          <a:p>
            <a:pPr algn="ctr"/>
            <a:r>
              <a:rPr lang="en-US" b="1" i="1" dirty="0" smtClean="0">
                <a:latin typeface="Times New Roman"/>
                <a:ea typeface="Times New Roman"/>
                <a:cs typeface="Arial"/>
              </a:rPr>
              <a:t>Machine work </a:t>
            </a:r>
          </a:p>
        </p:txBody>
      </p:sp>
      <p:sp>
        <p:nvSpPr>
          <p:cNvPr id="14" name="مستطيل 13"/>
          <p:cNvSpPr/>
          <p:nvPr/>
        </p:nvSpPr>
        <p:spPr>
          <a:xfrm>
            <a:off x="3131842" y="260662"/>
            <a:ext cx="2232248" cy="584775"/>
          </a:xfrm>
          <a:prstGeom prst="rect">
            <a:avLst/>
          </a:prstGeom>
        </p:spPr>
        <p:txBody>
          <a:bodyPr wrap="square">
            <a:spAutoFit/>
          </a:bodyPr>
          <a:lstStyle/>
          <a:p>
            <a:pPr algn="ctr"/>
            <a:r>
              <a:rPr lang="en-GB" sz="3200" b="1" dirty="0" smtClean="0">
                <a:latin typeface="Times New Roman"/>
                <a:ea typeface="Calibri"/>
                <a:cs typeface="Arial"/>
              </a:rPr>
              <a:t>sensors</a:t>
            </a:r>
            <a:endParaRPr lang="ar-SA" sz="3200" b="1" dirty="0"/>
          </a:p>
        </p:txBody>
      </p:sp>
      <p:pic>
        <p:nvPicPr>
          <p:cNvPr id="19" name="صورة 18" descr="C:\Users\HP\Desktop\iiiid.PNG"/>
          <p:cNvPicPr/>
          <p:nvPr/>
        </p:nvPicPr>
        <p:blipFill>
          <a:blip r:embed="rId3" cstate="print"/>
          <a:srcRect/>
          <a:stretch>
            <a:fillRect/>
          </a:stretch>
        </p:blipFill>
        <p:spPr bwMode="auto">
          <a:xfrm>
            <a:off x="1187626" y="3933056"/>
            <a:ext cx="2232248" cy="936104"/>
          </a:xfrm>
          <a:prstGeom prst="rect">
            <a:avLst/>
          </a:prstGeom>
          <a:noFill/>
          <a:ln w="9525">
            <a:noFill/>
            <a:miter lim="800000"/>
            <a:headEnd/>
            <a:tailEnd/>
          </a:ln>
        </p:spPr>
      </p:pic>
    </p:spTree>
    <p:extLst>
      <p:ext uri="{BB962C8B-B14F-4D97-AF65-F5344CB8AC3E}">
        <p14:creationId xmlns:p14="http://schemas.microsoft.com/office/powerpoint/2010/main" val="29491635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70"/>
          <p:cNvCxnSpPr/>
          <p:nvPr/>
        </p:nvCxnSpPr>
        <p:spPr>
          <a:xfrm>
            <a:off x="0" y="658558"/>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3" name="مستطيل 2"/>
          <p:cNvSpPr/>
          <p:nvPr/>
        </p:nvSpPr>
        <p:spPr>
          <a:xfrm>
            <a:off x="0" y="0"/>
            <a:ext cx="2685030" cy="646331"/>
          </a:xfrm>
          <a:prstGeom prst="rect">
            <a:avLst/>
          </a:prstGeom>
        </p:spPr>
        <p:txBody>
          <a:bodyPr wrap="none">
            <a:spAutoFit/>
          </a:bodyPr>
          <a:lstStyle/>
          <a:p>
            <a:pPr algn="l" rtl="0"/>
            <a:r>
              <a:rPr lang="en-US" sz="3600" b="1" dirty="0" smtClean="0">
                <a:solidFill>
                  <a:schemeClr val="tx2">
                    <a:lumMod val="75000"/>
                  </a:schemeClr>
                </a:solidFill>
              </a:rPr>
              <a:t>Introduction </a:t>
            </a:r>
            <a:endParaRPr lang="ar-SA" sz="3600" b="1" dirty="0"/>
          </a:p>
        </p:txBody>
      </p:sp>
      <p:sp>
        <p:nvSpPr>
          <p:cNvPr id="11" name="مستطيل ذو زوايا قطرية مستديرة 10"/>
          <p:cNvSpPr/>
          <p:nvPr/>
        </p:nvSpPr>
        <p:spPr>
          <a:xfrm>
            <a:off x="395538" y="3861048"/>
            <a:ext cx="8136904" cy="2664296"/>
          </a:xfrm>
          <a:prstGeom prst="round2DiagRect">
            <a:avLst/>
          </a:prstGeom>
        </p:spPr>
        <p:style>
          <a:lnRef idx="1">
            <a:schemeClr val="accent2"/>
          </a:lnRef>
          <a:fillRef idx="2">
            <a:schemeClr val="accent2"/>
          </a:fillRef>
          <a:effectRef idx="1">
            <a:schemeClr val="accent2"/>
          </a:effectRef>
          <a:fontRef idx="minor">
            <a:schemeClr val="dk1"/>
          </a:fontRef>
        </p:style>
        <p:txBody>
          <a:bodyPr rtlCol="1" anchor="ctr"/>
          <a:lstStyle/>
          <a:p>
            <a:pPr algn="just" rtl="0"/>
            <a:r>
              <a:rPr lang="en-US" sz="2400" b="1" dirty="0"/>
              <a:t>The Balanced Scorecard (BSC) </a:t>
            </a:r>
            <a:r>
              <a:rPr lang="en-US" sz="2400" dirty="0"/>
              <a:t>is a performance measurement system that was created in 1990 by Kaplan and Norton. It aims at measuring how well the organization is doing in view of competing stakeholder needs. </a:t>
            </a:r>
            <a:endParaRPr lang="ar-SA" sz="2400" dirty="0"/>
          </a:p>
        </p:txBody>
      </p:sp>
      <p:sp>
        <p:nvSpPr>
          <p:cNvPr id="12" name="مستطيل ذو زوايا قطرية مستديرة 11"/>
          <p:cNvSpPr/>
          <p:nvPr/>
        </p:nvSpPr>
        <p:spPr>
          <a:xfrm>
            <a:off x="395536" y="1124744"/>
            <a:ext cx="8280920" cy="2304256"/>
          </a:xfrm>
          <a:prstGeom prst="round2DiagRect">
            <a:avLst/>
          </a:prstGeom>
        </p:spPr>
        <p:style>
          <a:lnRef idx="1">
            <a:schemeClr val="accent2"/>
          </a:lnRef>
          <a:fillRef idx="2">
            <a:schemeClr val="accent2"/>
          </a:fillRef>
          <a:effectRef idx="1">
            <a:schemeClr val="accent2"/>
          </a:effectRef>
          <a:fontRef idx="minor">
            <a:schemeClr val="dk1"/>
          </a:fontRef>
        </p:style>
        <p:txBody>
          <a:bodyPr rtlCol="1" anchor="ctr"/>
          <a:lstStyle/>
          <a:p>
            <a:pPr algn="just" rtl="0"/>
            <a:r>
              <a:rPr lang="en-US" dirty="0"/>
              <a:t> </a:t>
            </a:r>
            <a:r>
              <a:rPr lang="en-US" sz="2400" b="1" dirty="0"/>
              <a:t>Lean thinking </a:t>
            </a:r>
            <a:r>
              <a:rPr lang="en-US" sz="2400" dirty="0"/>
              <a:t>is generally related to doing the best practices and processes which optimizing resources that yields the best service with least waste and at the lowest cost.</a:t>
            </a:r>
            <a:endParaRPr lang="ar-SA" sz="2400" dirty="0"/>
          </a:p>
        </p:txBody>
      </p:sp>
    </p:spTree>
    <p:extLst>
      <p:ext uri="{BB962C8B-B14F-4D97-AF65-F5344CB8AC3E}">
        <p14:creationId xmlns:p14="http://schemas.microsoft.com/office/powerpoint/2010/main" val="93276978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ular Callout 10"/>
          <p:cNvSpPr/>
          <p:nvPr/>
        </p:nvSpPr>
        <p:spPr>
          <a:xfrm>
            <a:off x="4860039" y="1268760"/>
            <a:ext cx="3888433" cy="3600400"/>
          </a:xfrm>
          <a:custGeom>
            <a:avLst/>
            <a:gdLst>
              <a:gd name="connsiteX0" fmla="*/ 0 w 3810000"/>
              <a:gd name="connsiteY0" fmla="*/ 279406 h 1676400"/>
              <a:gd name="connsiteX1" fmla="*/ 279406 w 3810000"/>
              <a:gd name="connsiteY1" fmla="*/ 0 h 1676400"/>
              <a:gd name="connsiteX2" fmla="*/ 635000 w 3810000"/>
              <a:gd name="connsiteY2" fmla="*/ 0 h 1676400"/>
              <a:gd name="connsiteX3" fmla="*/ 635000 w 3810000"/>
              <a:gd name="connsiteY3" fmla="*/ 0 h 1676400"/>
              <a:gd name="connsiteX4" fmla="*/ 1587500 w 3810000"/>
              <a:gd name="connsiteY4" fmla="*/ 0 h 1676400"/>
              <a:gd name="connsiteX5" fmla="*/ 3530594 w 3810000"/>
              <a:gd name="connsiteY5" fmla="*/ 0 h 1676400"/>
              <a:gd name="connsiteX6" fmla="*/ 3810000 w 3810000"/>
              <a:gd name="connsiteY6" fmla="*/ 279406 h 1676400"/>
              <a:gd name="connsiteX7" fmla="*/ 3810000 w 3810000"/>
              <a:gd name="connsiteY7" fmla="*/ 977900 h 1676400"/>
              <a:gd name="connsiteX8" fmla="*/ 3810000 w 3810000"/>
              <a:gd name="connsiteY8" fmla="*/ 977900 h 1676400"/>
              <a:gd name="connsiteX9" fmla="*/ 3810000 w 3810000"/>
              <a:gd name="connsiteY9" fmla="*/ 1397000 h 1676400"/>
              <a:gd name="connsiteX10" fmla="*/ 3810000 w 3810000"/>
              <a:gd name="connsiteY10" fmla="*/ 1396994 h 1676400"/>
              <a:gd name="connsiteX11" fmla="*/ 3530594 w 3810000"/>
              <a:gd name="connsiteY11" fmla="*/ 1676400 h 1676400"/>
              <a:gd name="connsiteX12" fmla="*/ 1587500 w 3810000"/>
              <a:gd name="connsiteY12" fmla="*/ 1676400 h 1676400"/>
              <a:gd name="connsiteX13" fmla="*/ 1111263 w 3810000"/>
              <a:gd name="connsiteY13" fmla="*/ 1885950 h 1676400"/>
              <a:gd name="connsiteX14" fmla="*/ 635000 w 3810000"/>
              <a:gd name="connsiteY14" fmla="*/ 1676400 h 1676400"/>
              <a:gd name="connsiteX15" fmla="*/ 279406 w 3810000"/>
              <a:gd name="connsiteY15" fmla="*/ 1676400 h 1676400"/>
              <a:gd name="connsiteX16" fmla="*/ 0 w 3810000"/>
              <a:gd name="connsiteY16" fmla="*/ 1396994 h 1676400"/>
              <a:gd name="connsiteX17" fmla="*/ 0 w 3810000"/>
              <a:gd name="connsiteY17" fmla="*/ 1397000 h 1676400"/>
              <a:gd name="connsiteX18" fmla="*/ 0 w 3810000"/>
              <a:gd name="connsiteY18" fmla="*/ 977900 h 1676400"/>
              <a:gd name="connsiteX19" fmla="*/ 0 w 3810000"/>
              <a:gd name="connsiteY19" fmla="*/ 977900 h 1676400"/>
              <a:gd name="connsiteX20" fmla="*/ 0 w 3810000"/>
              <a:gd name="connsiteY20" fmla="*/ 279406 h 1676400"/>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1587500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985976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635000 w 3810000"/>
              <a:gd name="connsiteY14" fmla="*/ 1676400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601669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268942 w 3811540"/>
              <a:gd name="connsiteY14" fmla="*/ 1693112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35016 w 3811540"/>
              <a:gd name="connsiteY14" fmla="*/ 1709824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16767 w 3810000"/>
              <a:gd name="connsiteY14" fmla="*/ 1642978 h 2069777"/>
              <a:gd name="connsiteX15" fmla="*/ 158782 w 3810000"/>
              <a:gd name="connsiteY15" fmla="*/ 1846392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822 w 3811822"/>
              <a:gd name="connsiteY0" fmla="*/ 279406 h 2069777"/>
              <a:gd name="connsiteX1" fmla="*/ 281228 w 3811822"/>
              <a:gd name="connsiteY1" fmla="*/ 0 h 2069777"/>
              <a:gd name="connsiteX2" fmla="*/ 636822 w 3811822"/>
              <a:gd name="connsiteY2" fmla="*/ 0 h 2069777"/>
              <a:gd name="connsiteX3" fmla="*/ 636822 w 3811822"/>
              <a:gd name="connsiteY3" fmla="*/ 0 h 2069777"/>
              <a:gd name="connsiteX4" fmla="*/ 1589322 w 3811822"/>
              <a:gd name="connsiteY4" fmla="*/ 0 h 2069777"/>
              <a:gd name="connsiteX5" fmla="*/ 3532416 w 3811822"/>
              <a:gd name="connsiteY5" fmla="*/ 0 h 2069777"/>
              <a:gd name="connsiteX6" fmla="*/ 3811822 w 3811822"/>
              <a:gd name="connsiteY6" fmla="*/ 279406 h 2069777"/>
              <a:gd name="connsiteX7" fmla="*/ 3811822 w 3811822"/>
              <a:gd name="connsiteY7" fmla="*/ 977900 h 2069777"/>
              <a:gd name="connsiteX8" fmla="*/ 3811822 w 3811822"/>
              <a:gd name="connsiteY8" fmla="*/ 977900 h 2069777"/>
              <a:gd name="connsiteX9" fmla="*/ 3811822 w 3811822"/>
              <a:gd name="connsiteY9" fmla="*/ 1397000 h 2069777"/>
              <a:gd name="connsiteX10" fmla="*/ 3811822 w 3811822"/>
              <a:gd name="connsiteY10" fmla="*/ 1396994 h 2069777"/>
              <a:gd name="connsiteX11" fmla="*/ 3532416 w 3811822"/>
              <a:gd name="connsiteY11" fmla="*/ 1676400 h 2069777"/>
              <a:gd name="connsiteX12" fmla="*/ 419692 w 3811822"/>
              <a:gd name="connsiteY12" fmla="*/ 1693111 h 2069777"/>
              <a:gd name="connsiteX13" fmla="*/ 110545 w 3811822"/>
              <a:gd name="connsiteY13" fmla="*/ 2069777 h 2069777"/>
              <a:gd name="connsiteX14" fmla="*/ 18589 w 3811822"/>
              <a:gd name="connsiteY14" fmla="*/ 1642978 h 2069777"/>
              <a:gd name="connsiteX15" fmla="*/ 129084 w 3811822"/>
              <a:gd name="connsiteY15" fmla="*/ 1663917 h 2069777"/>
              <a:gd name="connsiteX16" fmla="*/ 1822 w 3811822"/>
              <a:gd name="connsiteY16" fmla="*/ 1396994 h 2069777"/>
              <a:gd name="connsiteX17" fmla="*/ 1822 w 3811822"/>
              <a:gd name="connsiteY17" fmla="*/ 1397000 h 2069777"/>
              <a:gd name="connsiteX18" fmla="*/ 1822 w 3811822"/>
              <a:gd name="connsiteY18" fmla="*/ 977900 h 2069777"/>
              <a:gd name="connsiteX19" fmla="*/ 1822 w 3811822"/>
              <a:gd name="connsiteY19" fmla="*/ 977900 h 2069777"/>
              <a:gd name="connsiteX20" fmla="*/ 1822 w 3811822"/>
              <a:gd name="connsiteY20" fmla="*/ 279406 h 2069777"/>
              <a:gd name="connsiteX0" fmla="*/ 1822 w 3811822"/>
              <a:gd name="connsiteY0" fmla="*/ 279406 h 2142767"/>
              <a:gd name="connsiteX1" fmla="*/ 281228 w 3811822"/>
              <a:gd name="connsiteY1" fmla="*/ 0 h 2142767"/>
              <a:gd name="connsiteX2" fmla="*/ 636822 w 3811822"/>
              <a:gd name="connsiteY2" fmla="*/ 0 h 2142767"/>
              <a:gd name="connsiteX3" fmla="*/ 636822 w 3811822"/>
              <a:gd name="connsiteY3" fmla="*/ 0 h 2142767"/>
              <a:gd name="connsiteX4" fmla="*/ 1589322 w 3811822"/>
              <a:gd name="connsiteY4" fmla="*/ 0 h 2142767"/>
              <a:gd name="connsiteX5" fmla="*/ 3532416 w 3811822"/>
              <a:gd name="connsiteY5" fmla="*/ 0 h 2142767"/>
              <a:gd name="connsiteX6" fmla="*/ 3811822 w 3811822"/>
              <a:gd name="connsiteY6" fmla="*/ 279406 h 2142767"/>
              <a:gd name="connsiteX7" fmla="*/ 3811822 w 3811822"/>
              <a:gd name="connsiteY7" fmla="*/ 977900 h 2142767"/>
              <a:gd name="connsiteX8" fmla="*/ 3811822 w 3811822"/>
              <a:gd name="connsiteY8" fmla="*/ 977900 h 2142767"/>
              <a:gd name="connsiteX9" fmla="*/ 3811822 w 3811822"/>
              <a:gd name="connsiteY9" fmla="*/ 1397000 h 2142767"/>
              <a:gd name="connsiteX10" fmla="*/ 3811822 w 3811822"/>
              <a:gd name="connsiteY10" fmla="*/ 1396994 h 2142767"/>
              <a:gd name="connsiteX11" fmla="*/ 3532416 w 3811822"/>
              <a:gd name="connsiteY11" fmla="*/ 1676400 h 2142767"/>
              <a:gd name="connsiteX12" fmla="*/ 419692 w 3811822"/>
              <a:gd name="connsiteY12" fmla="*/ 1693111 h 2142767"/>
              <a:gd name="connsiteX13" fmla="*/ 63264 w 3811822"/>
              <a:gd name="connsiteY13" fmla="*/ 2142767 h 2142767"/>
              <a:gd name="connsiteX14" fmla="*/ 18589 w 3811822"/>
              <a:gd name="connsiteY14" fmla="*/ 1642978 h 2142767"/>
              <a:gd name="connsiteX15" fmla="*/ 129084 w 3811822"/>
              <a:gd name="connsiteY15" fmla="*/ 1663917 h 2142767"/>
              <a:gd name="connsiteX16" fmla="*/ 1822 w 3811822"/>
              <a:gd name="connsiteY16" fmla="*/ 1396994 h 2142767"/>
              <a:gd name="connsiteX17" fmla="*/ 1822 w 3811822"/>
              <a:gd name="connsiteY17" fmla="*/ 1397000 h 2142767"/>
              <a:gd name="connsiteX18" fmla="*/ 1822 w 3811822"/>
              <a:gd name="connsiteY18" fmla="*/ 977900 h 2142767"/>
              <a:gd name="connsiteX19" fmla="*/ 1822 w 3811822"/>
              <a:gd name="connsiteY19" fmla="*/ 977900 h 2142767"/>
              <a:gd name="connsiteX20" fmla="*/ 1822 w 3811822"/>
              <a:gd name="connsiteY20" fmla="*/ 279406 h 2142767"/>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130337 w 3813075"/>
              <a:gd name="connsiteY15" fmla="*/ 1663917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349391 w 3813075"/>
              <a:gd name="connsiteY15" fmla="*/ 1533324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349391 w 3813075"/>
              <a:gd name="connsiteY15" fmla="*/ 1533324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20809 w 3830809"/>
              <a:gd name="connsiteY0" fmla="*/ 279406 h 2201159"/>
              <a:gd name="connsiteX1" fmla="*/ 300215 w 3830809"/>
              <a:gd name="connsiteY1" fmla="*/ 0 h 2201159"/>
              <a:gd name="connsiteX2" fmla="*/ 655809 w 3830809"/>
              <a:gd name="connsiteY2" fmla="*/ 0 h 2201159"/>
              <a:gd name="connsiteX3" fmla="*/ 655809 w 3830809"/>
              <a:gd name="connsiteY3" fmla="*/ 0 h 2201159"/>
              <a:gd name="connsiteX4" fmla="*/ 1608309 w 3830809"/>
              <a:gd name="connsiteY4" fmla="*/ 0 h 2201159"/>
              <a:gd name="connsiteX5" fmla="*/ 3551403 w 3830809"/>
              <a:gd name="connsiteY5" fmla="*/ 0 h 2201159"/>
              <a:gd name="connsiteX6" fmla="*/ 3830809 w 3830809"/>
              <a:gd name="connsiteY6" fmla="*/ 279406 h 2201159"/>
              <a:gd name="connsiteX7" fmla="*/ 3830809 w 3830809"/>
              <a:gd name="connsiteY7" fmla="*/ 977900 h 2201159"/>
              <a:gd name="connsiteX8" fmla="*/ 3830809 w 3830809"/>
              <a:gd name="connsiteY8" fmla="*/ 977900 h 2201159"/>
              <a:gd name="connsiteX9" fmla="*/ 3830809 w 3830809"/>
              <a:gd name="connsiteY9" fmla="*/ 1397000 h 2201159"/>
              <a:gd name="connsiteX10" fmla="*/ 3830809 w 3830809"/>
              <a:gd name="connsiteY10" fmla="*/ 1396994 h 2201159"/>
              <a:gd name="connsiteX11" fmla="*/ 3551403 w 3830809"/>
              <a:gd name="connsiteY11" fmla="*/ 1676400 h 2201159"/>
              <a:gd name="connsiteX12" fmla="*/ 438679 w 3830809"/>
              <a:gd name="connsiteY12" fmla="*/ 1693111 h 2201159"/>
              <a:gd name="connsiteX13" fmla="*/ 50731 w 3830809"/>
              <a:gd name="connsiteY13" fmla="*/ 2201159 h 2201159"/>
              <a:gd name="connsiteX14" fmla="*/ 37576 w 3830809"/>
              <a:gd name="connsiteY14" fmla="*/ 1642978 h 2201159"/>
              <a:gd name="connsiteX15" fmla="*/ 94967 w 3830809"/>
              <a:gd name="connsiteY15" fmla="*/ 1669595 h 2201159"/>
              <a:gd name="connsiteX16" fmla="*/ 20809 w 3830809"/>
              <a:gd name="connsiteY16" fmla="*/ 1396994 h 2201159"/>
              <a:gd name="connsiteX17" fmla="*/ 20809 w 3830809"/>
              <a:gd name="connsiteY17" fmla="*/ 1397000 h 2201159"/>
              <a:gd name="connsiteX18" fmla="*/ 20809 w 3830809"/>
              <a:gd name="connsiteY18" fmla="*/ 977900 h 2201159"/>
              <a:gd name="connsiteX19" fmla="*/ 20809 w 3830809"/>
              <a:gd name="connsiteY19" fmla="*/ 977900 h 2201159"/>
              <a:gd name="connsiteX20" fmla="*/ 20809 w 3830809"/>
              <a:gd name="connsiteY20" fmla="*/ 279406 h 22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30809" h="2201159">
                <a:moveTo>
                  <a:pt x="20809" y="279406"/>
                </a:moveTo>
                <a:cubicBezTo>
                  <a:pt x="20809" y="125094"/>
                  <a:pt x="145903" y="0"/>
                  <a:pt x="300215" y="0"/>
                </a:cubicBezTo>
                <a:lnTo>
                  <a:pt x="655809" y="0"/>
                </a:lnTo>
                <a:lnTo>
                  <a:pt x="655809" y="0"/>
                </a:lnTo>
                <a:lnTo>
                  <a:pt x="1608309" y="0"/>
                </a:lnTo>
                <a:lnTo>
                  <a:pt x="3551403" y="0"/>
                </a:lnTo>
                <a:cubicBezTo>
                  <a:pt x="3705715" y="0"/>
                  <a:pt x="3830809" y="125094"/>
                  <a:pt x="3830809" y="279406"/>
                </a:cubicBezTo>
                <a:lnTo>
                  <a:pt x="3830809" y="977900"/>
                </a:lnTo>
                <a:lnTo>
                  <a:pt x="3830809" y="977900"/>
                </a:lnTo>
                <a:lnTo>
                  <a:pt x="3830809" y="1397000"/>
                </a:lnTo>
                <a:lnTo>
                  <a:pt x="3830809" y="1396994"/>
                </a:lnTo>
                <a:cubicBezTo>
                  <a:pt x="3830809" y="1551306"/>
                  <a:pt x="3705715" y="1676400"/>
                  <a:pt x="3551403" y="1676400"/>
                </a:cubicBezTo>
                <a:lnTo>
                  <a:pt x="438679" y="1693111"/>
                </a:lnTo>
                <a:lnTo>
                  <a:pt x="50731" y="2201159"/>
                </a:lnTo>
                <a:cubicBezTo>
                  <a:pt x="20079" y="2058893"/>
                  <a:pt x="1392" y="1584706"/>
                  <a:pt x="37576" y="1642978"/>
                </a:cubicBezTo>
                <a:cubicBezTo>
                  <a:pt x="42867" y="1684039"/>
                  <a:pt x="-56095" y="1669918"/>
                  <a:pt x="94967" y="1669595"/>
                </a:cubicBezTo>
                <a:cubicBezTo>
                  <a:pt x="-59345" y="1669595"/>
                  <a:pt x="20809" y="1551306"/>
                  <a:pt x="20809" y="1396994"/>
                </a:cubicBezTo>
                <a:lnTo>
                  <a:pt x="20809" y="1397000"/>
                </a:lnTo>
                <a:lnTo>
                  <a:pt x="20809" y="977900"/>
                </a:lnTo>
                <a:lnTo>
                  <a:pt x="20809" y="977900"/>
                </a:lnTo>
                <a:lnTo>
                  <a:pt x="20809" y="279406"/>
                </a:lnTo>
                <a:close/>
              </a:path>
            </a:pathLst>
          </a:custGeom>
          <a:solidFill>
            <a:schemeClr val="accent2">
              <a:lumMod val="75000"/>
              <a:alpha val="54000"/>
            </a:schemeClr>
          </a:solidFill>
          <a:ln w="9525" cmpd="sng">
            <a:solidFill>
              <a:schemeClr val="accent6">
                <a:lumMod val="50000"/>
              </a:schemeClr>
            </a:solidFill>
          </a:ln>
          <a:scene3d>
            <a:camera prst="orthographicFront">
              <a:rot lat="0" lon="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just"/>
            <a:endParaRPr lang="en-US" dirty="0"/>
          </a:p>
        </p:txBody>
      </p:sp>
      <p:pic>
        <p:nvPicPr>
          <p:cNvPr id="10" name="Picture 9"/>
          <p:cNvPicPr>
            <a:picLocks noChangeAspect="1"/>
          </p:cNvPicPr>
          <p:nvPr/>
        </p:nvPicPr>
        <p:blipFill>
          <a:blip r:embed="rId2" cstate="print"/>
          <a:stretch>
            <a:fillRect/>
          </a:stretch>
        </p:blipFill>
        <p:spPr>
          <a:xfrm>
            <a:off x="3059834" y="4365118"/>
            <a:ext cx="3490707" cy="1846071"/>
          </a:xfrm>
          <a:prstGeom prst="rect">
            <a:avLst/>
          </a:prstGeom>
          <a:effectLst>
            <a:reflection stA="50000" endPos="75000" dist="12700" dir="5400000" sy="-100000" algn="bl" rotWithShape="0"/>
          </a:effectLst>
          <a:scene3d>
            <a:camera prst="orthographicFront">
              <a:rot lat="1980000" lon="0" rev="0"/>
            </a:camera>
            <a:lightRig rig="threePt" dir="t"/>
          </a:scene3d>
        </p:spPr>
      </p:pic>
      <p:sp>
        <p:nvSpPr>
          <p:cNvPr id="11" name="Rounded Rectangular Callout 10"/>
          <p:cNvSpPr/>
          <p:nvPr/>
        </p:nvSpPr>
        <p:spPr>
          <a:xfrm>
            <a:off x="611560" y="1340768"/>
            <a:ext cx="4104456" cy="3456384"/>
          </a:xfrm>
          <a:custGeom>
            <a:avLst/>
            <a:gdLst>
              <a:gd name="connsiteX0" fmla="*/ 0 w 3810000"/>
              <a:gd name="connsiteY0" fmla="*/ 279406 h 1676400"/>
              <a:gd name="connsiteX1" fmla="*/ 279406 w 3810000"/>
              <a:gd name="connsiteY1" fmla="*/ 0 h 1676400"/>
              <a:gd name="connsiteX2" fmla="*/ 635000 w 3810000"/>
              <a:gd name="connsiteY2" fmla="*/ 0 h 1676400"/>
              <a:gd name="connsiteX3" fmla="*/ 635000 w 3810000"/>
              <a:gd name="connsiteY3" fmla="*/ 0 h 1676400"/>
              <a:gd name="connsiteX4" fmla="*/ 1587500 w 3810000"/>
              <a:gd name="connsiteY4" fmla="*/ 0 h 1676400"/>
              <a:gd name="connsiteX5" fmla="*/ 3530594 w 3810000"/>
              <a:gd name="connsiteY5" fmla="*/ 0 h 1676400"/>
              <a:gd name="connsiteX6" fmla="*/ 3810000 w 3810000"/>
              <a:gd name="connsiteY6" fmla="*/ 279406 h 1676400"/>
              <a:gd name="connsiteX7" fmla="*/ 3810000 w 3810000"/>
              <a:gd name="connsiteY7" fmla="*/ 977900 h 1676400"/>
              <a:gd name="connsiteX8" fmla="*/ 3810000 w 3810000"/>
              <a:gd name="connsiteY8" fmla="*/ 977900 h 1676400"/>
              <a:gd name="connsiteX9" fmla="*/ 3810000 w 3810000"/>
              <a:gd name="connsiteY9" fmla="*/ 1397000 h 1676400"/>
              <a:gd name="connsiteX10" fmla="*/ 3810000 w 3810000"/>
              <a:gd name="connsiteY10" fmla="*/ 1396994 h 1676400"/>
              <a:gd name="connsiteX11" fmla="*/ 3530594 w 3810000"/>
              <a:gd name="connsiteY11" fmla="*/ 1676400 h 1676400"/>
              <a:gd name="connsiteX12" fmla="*/ 1587500 w 3810000"/>
              <a:gd name="connsiteY12" fmla="*/ 1676400 h 1676400"/>
              <a:gd name="connsiteX13" fmla="*/ 1111263 w 3810000"/>
              <a:gd name="connsiteY13" fmla="*/ 1885950 h 1676400"/>
              <a:gd name="connsiteX14" fmla="*/ 635000 w 3810000"/>
              <a:gd name="connsiteY14" fmla="*/ 1676400 h 1676400"/>
              <a:gd name="connsiteX15" fmla="*/ 279406 w 3810000"/>
              <a:gd name="connsiteY15" fmla="*/ 1676400 h 1676400"/>
              <a:gd name="connsiteX16" fmla="*/ 0 w 3810000"/>
              <a:gd name="connsiteY16" fmla="*/ 1396994 h 1676400"/>
              <a:gd name="connsiteX17" fmla="*/ 0 w 3810000"/>
              <a:gd name="connsiteY17" fmla="*/ 1397000 h 1676400"/>
              <a:gd name="connsiteX18" fmla="*/ 0 w 3810000"/>
              <a:gd name="connsiteY18" fmla="*/ 977900 h 1676400"/>
              <a:gd name="connsiteX19" fmla="*/ 0 w 3810000"/>
              <a:gd name="connsiteY19" fmla="*/ 977900 h 1676400"/>
              <a:gd name="connsiteX20" fmla="*/ 0 w 3810000"/>
              <a:gd name="connsiteY20" fmla="*/ 279406 h 1676400"/>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1587500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985976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635000 w 3810000"/>
              <a:gd name="connsiteY14" fmla="*/ 1676400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601669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268942 w 3811540"/>
              <a:gd name="connsiteY14" fmla="*/ 1693112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35016 w 3811540"/>
              <a:gd name="connsiteY14" fmla="*/ 1709824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120888 w 3819387"/>
              <a:gd name="connsiteY15" fmla="*/ 1693112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332857 w 3819387"/>
              <a:gd name="connsiteY15" fmla="*/ 1616087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332857 w 3819387"/>
              <a:gd name="connsiteY15" fmla="*/ 1616087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178698 w 3819387"/>
              <a:gd name="connsiteY15" fmla="*/ 1786644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178698 w 3819387"/>
              <a:gd name="connsiteY15" fmla="*/ 1786644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23190 w 3810000"/>
              <a:gd name="connsiteY14" fmla="*/ 1472422 h 2069777"/>
              <a:gd name="connsiteX15" fmla="*/ 169311 w 3810000"/>
              <a:gd name="connsiteY15" fmla="*/ 1786644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10343 w 3810000"/>
              <a:gd name="connsiteY14" fmla="*/ 1466920 h 2069777"/>
              <a:gd name="connsiteX15" fmla="*/ 169311 w 3810000"/>
              <a:gd name="connsiteY15" fmla="*/ 1786644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10000" h="2069777">
                <a:moveTo>
                  <a:pt x="0" y="279406"/>
                </a:moveTo>
                <a:cubicBezTo>
                  <a:pt x="0" y="125094"/>
                  <a:pt x="125094" y="0"/>
                  <a:pt x="279406" y="0"/>
                </a:cubicBezTo>
                <a:lnTo>
                  <a:pt x="635000" y="0"/>
                </a:lnTo>
                <a:lnTo>
                  <a:pt x="635000" y="0"/>
                </a:lnTo>
                <a:lnTo>
                  <a:pt x="1587500" y="0"/>
                </a:lnTo>
                <a:lnTo>
                  <a:pt x="3530594" y="0"/>
                </a:lnTo>
                <a:cubicBezTo>
                  <a:pt x="3684906" y="0"/>
                  <a:pt x="3810000" y="125094"/>
                  <a:pt x="3810000" y="279406"/>
                </a:cubicBezTo>
                <a:lnTo>
                  <a:pt x="3810000" y="977900"/>
                </a:lnTo>
                <a:lnTo>
                  <a:pt x="3810000" y="977900"/>
                </a:lnTo>
                <a:lnTo>
                  <a:pt x="3810000" y="1397000"/>
                </a:lnTo>
                <a:lnTo>
                  <a:pt x="3810000" y="1396994"/>
                </a:lnTo>
                <a:cubicBezTo>
                  <a:pt x="3810000" y="1551306"/>
                  <a:pt x="3684906" y="1676400"/>
                  <a:pt x="3530594" y="1676400"/>
                </a:cubicBezTo>
                <a:lnTo>
                  <a:pt x="417870" y="1693111"/>
                </a:lnTo>
                <a:lnTo>
                  <a:pt x="108723" y="2069777"/>
                </a:lnTo>
                <a:cubicBezTo>
                  <a:pt x="78071" y="1927511"/>
                  <a:pt x="-25841" y="1408648"/>
                  <a:pt x="10343" y="1466920"/>
                </a:cubicBezTo>
                <a:cubicBezTo>
                  <a:pt x="15634" y="1507981"/>
                  <a:pt x="9267" y="1780937"/>
                  <a:pt x="169311" y="1786644"/>
                </a:cubicBezTo>
                <a:cubicBezTo>
                  <a:pt x="14999" y="1786644"/>
                  <a:pt x="0" y="1551306"/>
                  <a:pt x="0" y="1396994"/>
                </a:cubicBezTo>
                <a:lnTo>
                  <a:pt x="0" y="1397000"/>
                </a:lnTo>
                <a:lnTo>
                  <a:pt x="0" y="977900"/>
                </a:lnTo>
                <a:lnTo>
                  <a:pt x="0" y="977900"/>
                </a:lnTo>
                <a:lnTo>
                  <a:pt x="0" y="279406"/>
                </a:lnTo>
                <a:close/>
              </a:path>
            </a:pathLst>
          </a:custGeom>
          <a:solidFill>
            <a:schemeClr val="accent5">
              <a:lumMod val="75000"/>
              <a:alpha val="90000"/>
            </a:schemeClr>
          </a:solidFill>
          <a:ln w="28575" cmpd="sng">
            <a:solidFill>
              <a:schemeClr val="accent5">
                <a:lumMod val="50000"/>
              </a:schemeClr>
            </a:solidFill>
          </a:ln>
          <a:effectLst>
            <a:outerShdw blurRad="40000" dist="23000" dir="5400000" rotWithShape="0">
              <a:srgbClr val="000000">
                <a:alpha val="35000"/>
              </a:srgbClr>
            </a:outerShdw>
            <a:reflection stA="0" endPos="41000" dist="228600" dir="5400000" sy="-100000" algn="bl" rotWithShape="0"/>
          </a:effectLst>
          <a:scene3d>
            <a:camera prst="orthographicFront">
              <a:rot lat="0" lon="1080000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l"/>
            <a:endParaRPr lang="en-US" dirty="0"/>
          </a:p>
        </p:txBody>
      </p:sp>
      <p:sp>
        <p:nvSpPr>
          <p:cNvPr id="15" name="TextBox 14"/>
          <p:cNvSpPr txBox="1"/>
          <p:nvPr/>
        </p:nvSpPr>
        <p:spPr>
          <a:xfrm>
            <a:off x="827584" y="1556796"/>
            <a:ext cx="3896816" cy="1015663"/>
          </a:xfrm>
          <a:prstGeom prst="rect">
            <a:avLst/>
          </a:prstGeom>
          <a:noFill/>
        </p:spPr>
        <p:txBody>
          <a:bodyPr wrap="square" rtlCol="0">
            <a:spAutoFit/>
          </a:bodyPr>
          <a:lstStyle/>
          <a:p>
            <a:pPr algn="just" rtl="0"/>
            <a:r>
              <a:rPr lang="en-GB" sz="2000" dirty="0" smtClean="0">
                <a:solidFill>
                  <a:schemeClr val="bg1"/>
                </a:solidFill>
                <a:latin typeface="Times New Roman"/>
                <a:ea typeface="Calibri"/>
              </a:rPr>
              <a:t>Animal’s doors are closed manually after entering the animal into the feeding room by the keeper animal</a:t>
            </a:r>
            <a:endParaRPr lang="en-US" sz="2000" dirty="0">
              <a:solidFill>
                <a:schemeClr val="bg1"/>
              </a:solidFill>
            </a:endParaRPr>
          </a:p>
        </p:txBody>
      </p:sp>
      <p:sp>
        <p:nvSpPr>
          <p:cNvPr id="16" name="TextBox 15"/>
          <p:cNvSpPr txBox="1"/>
          <p:nvPr/>
        </p:nvSpPr>
        <p:spPr>
          <a:xfrm>
            <a:off x="4860032" y="1628800"/>
            <a:ext cx="3888432" cy="1754326"/>
          </a:xfrm>
          <a:prstGeom prst="rect">
            <a:avLst/>
          </a:prstGeom>
          <a:noFill/>
        </p:spPr>
        <p:txBody>
          <a:bodyPr wrap="square" rtlCol="0">
            <a:spAutoFit/>
          </a:bodyPr>
          <a:lstStyle/>
          <a:p>
            <a:pPr algn="just" rtl="0"/>
            <a:r>
              <a:rPr lang="en-GB" dirty="0" smtClean="0">
                <a:solidFill>
                  <a:schemeClr val="bg1"/>
                </a:solidFill>
                <a:latin typeface="Times New Roman"/>
                <a:ea typeface="Calibri"/>
              </a:rPr>
              <a:t>the animal is introduced into the feeding room and the responsible worker will automatically close the door while he standing outside the cage.</a:t>
            </a:r>
            <a:endParaRPr lang="en-US" dirty="0" smtClean="0">
              <a:solidFill>
                <a:schemeClr val="bg1"/>
              </a:solidFill>
            </a:endParaRPr>
          </a:p>
          <a:p>
            <a:pPr algn="just" rtl="0"/>
            <a:endParaRPr lang="en-US" dirty="0" smtClean="0">
              <a:solidFill>
                <a:schemeClr val="bg1"/>
              </a:solidFill>
              <a:ea typeface="Calibri"/>
              <a:cs typeface="Arial"/>
            </a:endParaRPr>
          </a:p>
          <a:p>
            <a:pPr algn="just" rtl="0"/>
            <a:endParaRPr lang="en-US" dirty="0">
              <a:solidFill>
                <a:schemeClr val="bg1"/>
              </a:solidFill>
            </a:endParaRPr>
          </a:p>
        </p:txBody>
      </p:sp>
      <p:sp>
        <p:nvSpPr>
          <p:cNvPr id="17" name="TextBox 16"/>
          <p:cNvSpPr txBox="1"/>
          <p:nvPr/>
        </p:nvSpPr>
        <p:spPr>
          <a:xfrm rot="583199">
            <a:off x="3393521" y="4897237"/>
            <a:ext cx="1240485" cy="646331"/>
          </a:xfrm>
          <a:prstGeom prst="rect">
            <a:avLst/>
          </a:prstGeom>
          <a:noFill/>
        </p:spPr>
        <p:txBody>
          <a:bodyPr wrap="square" rtlCol="0">
            <a:spAutoFit/>
          </a:bodyPr>
          <a:lstStyle/>
          <a:p>
            <a:pPr algn="l"/>
            <a:r>
              <a:rPr lang="en-US" b="1" dirty="0" smtClean="0">
                <a:latin typeface="Times New Roman"/>
                <a:ea typeface="Calibri"/>
                <a:cs typeface="Arial"/>
              </a:rPr>
              <a:t>Human work</a:t>
            </a:r>
            <a:endParaRPr lang="en-US" dirty="0"/>
          </a:p>
        </p:txBody>
      </p:sp>
      <p:sp>
        <p:nvSpPr>
          <p:cNvPr id="2" name="Rectangle 1"/>
          <p:cNvSpPr/>
          <p:nvPr/>
        </p:nvSpPr>
        <p:spPr>
          <a:xfrm rot="21051557">
            <a:off x="4758110" y="4836719"/>
            <a:ext cx="1456275" cy="646331"/>
          </a:xfrm>
          <a:prstGeom prst="rect">
            <a:avLst/>
          </a:prstGeom>
        </p:spPr>
        <p:txBody>
          <a:bodyPr wrap="square">
            <a:spAutoFit/>
          </a:bodyPr>
          <a:lstStyle/>
          <a:p>
            <a:pPr algn="ctr"/>
            <a:r>
              <a:rPr lang="en-US" b="1" i="1" dirty="0" smtClean="0">
                <a:latin typeface="Times New Roman"/>
                <a:ea typeface="Times New Roman"/>
                <a:cs typeface="Arial"/>
              </a:rPr>
              <a:t>Machine work </a:t>
            </a:r>
          </a:p>
        </p:txBody>
      </p:sp>
      <p:sp>
        <p:nvSpPr>
          <p:cNvPr id="14" name="مستطيل 13"/>
          <p:cNvSpPr/>
          <p:nvPr/>
        </p:nvSpPr>
        <p:spPr>
          <a:xfrm>
            <a:off x="3131841" y="260662"/>
            <a:ext cx="3168352" cy="584775"/>
          </a:xfrm>
          <a:prstGeom prst="rect">
            <a:avLst/>
          </a:prstGeom>
        </p:spPr>
        <p:txBody>
          <a:bodyPr wrap="square">
            <a:spAutoFit/>
          </a:bodyPr>
          <a:lstStyle/>
          <a:p>
            <a:pPr algn="ctr"/>
            <a:r>
              <a:rPr lang="en-US" sz="3200" b="1" dirty="0" smtClean="0"/>
              <a:t>Automatic Door</a:t>
            </a:r>
            <a:endParaRPr lang="ar-SA" sz="3200" dirty="0"/>
          </a:p>
        </p:txBody>
      </p:sp>
    </p:spTree>
    <p:extLst>
      <p:ext uri="{BB962C8B-B14F-4D97-AF65-F5344CB8AC3E}">
        <p14:creationId xmlns:p14="http://schemas.microsoft.com/office/powerpoint/2010/main" val="294916355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55834" y="188640"/>
            <a:ext cx="4224811" cy="584775"/>
          </a:xfrm>
          <a:prstGeom prst="rect">
            <a:avLst/>
          </a:prstGeom>
        </p:spPr>
        <p:txBody>
          <a:bodyPr wrap="none">
            <a:spAutoFit/>
          </a:bodyPr>
          <a:lstStyle/>
          <a:p>
            <a:pPr algn="ctr"/>
            <a:r>
              <a:rPr lang="en-US" sz="3200" b="1" dirty="0" smtClean="0">
                <a:effectLst/>
                <a:latin typeface="Times New Roman" panose="02020603050405020304" pitchFamily="18" charset="0"/>
                <a:ea typeface="Calibri" panose="020F0502020204030204" pitchFamily="34" charset="0"/>
                <a:cs typeface="Times New Roman" panose="02020603050405020304" pitchFamily="18" charset="0"/>
              </a:rPr>
              <a:t>Electro-Magnetic Lock</a:t>
            </a:r>
            <a:endParaRPr lang="en-GB" sz="3200" dirty="0"/>
          </a:p>
        </p:txBody>
      </p:sp>
      <p:sp>
        <p:nvSpPr>
          <p:cNvPr id="3" name="Rectangle 2"/>
          <p:cNvSpPr/>
          <p:nvPr/>
        </p:nvSpPr>
        <p:spPr>
          <a:xfrm>
            <a:off x="251520" y="714362"/>
            <a:ext cx="8352928" cy="5355312"/>
          </a:xfrm>
          <a:prstGeom prst="rect">
            <a:avLst/>
          </a:prstGeom>
        </p:spPr>
        <p:txBody>
          <a:bodyPr wrap="square">
            <a:spAutoFit/>
          </a:bodyPr>
          <a:lstStyle/>
          <a:p>
            <a:r>
              <a:rPr lang="en-US" dirty="0" smtClean="0">
                <a:solidFill>
                  <a:srgbClr val="4F81BD"/>
                </a:solidFill>
                <a:effectLst/>
                <a:latin typeface="Times New Roman" panose="02020603050405020304" pitchFamily="18" charset="0"/>
                <a:ea typeface="Calibri" panose="020F0502020204030204" pitchFamily="34" charset="0"/>
              </a:rPr>
              <a:t>Current method at the zoo</a:t>
            </a:r>
            <a:r>
              <a:rPr lang="en-US" dirty="0" smtClean="0">
                <a:effectLst/>
                <a:latin typeface="Times New Roman" panose="02020603050405020304" pitchFamily="18" charset="0"/>
                <a:ea typeface="Calibri" panose="020F0502020204030204" pitchFamily="34" charset="0"/>
              </a:rPr>
              <a:t>: Opening and locking the cages doors can be done manually by the animal’s keeper. These locks are not reliable where the visitors and employees don’t feel safe in the event the doors are left open.</a:t>
            </a:r>
            <a:br>
              <a:rPr lang="en-US" dirty="0" smtClean="0">
                <a:effectLst/>
                <a:latin typeface="Times New Roman" panose="02020603050405020304" pitchFamily="18" charset="0"/>
                <a:ea typeface="Calibri" panose="020F0502020204030204" pitchFamily="34" charset="0"/>
              </a:rPr>
            </a:br>
            <a:r>
              <a:rPr lang="en-US" dirty="0" smtClean="0">
                <a:effectLst/>
                <a:latin typeface="Times New Roman" panose="02020603050405020304" pitchFamily="18" charset="0"/>
                <a:ea typeface="Calibri" panose="020F0502020204030204" pitchFamily="34" charset="0"/>
              </a:rPr>
              <a:t/>
            </a:r>
            <a:br>
              <a:rPr lang="en-US" dirty="0" smtClean="0">
                <a:effectLst/>
                <a:latin typeface="Times New Roman" panose="02020603050405020304" pitchFamily="18" charset="0"/>
                <a:ea typeface="Calibri" panose="020F0502020204030204" pitchFamily="34" charset="0"/>
              </a:rPr>
            </a:br>
            <a:r>
              <a:rPr lang="en-US" dirty="0" smtClean="0">
                <a:effectLst/>
                <a:latin typeface="Times New Roman" panose="02020603050405020304" pitchFamily="18" charset="0"/>
                <a:ea typeface="Calibri" panose="020F0502020204030204" pitchFamily="34" charset="0"/>
              </a:rPr>
              <a:t>These locks are exposed to weather conditions such as rain and humidity; as a result they are</a:t>
            </a:r>
            <a:r>
              <a:rPr lang="en-US" dirty="0" smtClean="0">
                <a:solidFill>
                  <a:srgbClr val="222222"/>
                </a:solidFill>
                <a:effectLst/>
                <a:latin typeface="Times New Roman" panose="02020603050405020304" pitchFamily="18" charset="0"/>
                <a:ea typeface="Calibri" panose="020F0502020204030204" pitchFamily="34" charset="0"/>
              </a:rPr>
              <a:t> subject to rust</a:t>
            </a:r>
            <a:r>
              <a:rPr lang="en-US" dirty="0" smtClean="0">
                <a:effectLst/>
                <a:latin typeface="Times New Roman" panose="02020603050405020304" pitchFamily="18" charset="0"/>
                <a:ea typeface="Calibri" panose="020F0502020204030204" pitchFamily="34" charset="0"/>
              </a:rPr>
              <a:t>. These locks can be easily manipulated and opened without a key, which is dangerous and unacceptable.</a:t>
            </a:r>
            <a:br>
              <a:rPr lang="en-US" dirty="0" smtClean="0">
                <a:effectLst/>
                <a:latin typeface="Times New Roman" panose="02020603050405020304" pitchFamily="18" charset="0"/>
                <a:ea typeface="Calibri" panose="020F0502020204030204" pitchFamily="34" charset="0"/>
              </a:rPr>
            </a:br>
            <a:r>
              <a:rPr lang="en-US" dirty="0" smtClean="0">
                <a:effectLst/>
                <a:latin typeface="Times New Roman" panose="02020603050405020304" pitchFamily="18" charset="0"/>
                <a:ea typeface="Calibri" panose="020F0502020204030204" pitchFamily="34" charset="0"/>
              </a:rPr>
              <a:t/>
            </a:r>
            <a:br>
              <a:rPr lang="en-US" dirty="0" smtClean="0">
                <a:effectLst/>
                <a:latin typeface="Times New Roman" panose="02020603050405020304" pitchFamily="18" charset="0"/>
                <a:ea typeface="Calibri" panose="020F0502020204030204" pitchFamily="34" charset="0"/>
              </a:rPr>
            </a:br>
            <a:r>
              <a:rPr lang="en-US" dirty="0" smtClean="0">
                <a:solidFill>
                  <a:srgbClr val="4F81BD"/>
                </a:solidFill>
                <a:effectLst/>
                <a:latin typeface="Times New Roman" panose="02020603050405020304" pitchFamily="18" charset="0"/>
                <a:ea typeface="Calibri" panose="020F0502020204030204" pitchFamily="34" charset="0"/>
              </a:rPr>
              <a:t>Proposed situation</a:t>
            </a:r>
            <a:r>
              <a:rPr lang="en-US" dirty="0" smtClean="0">
                <a:effectLst/>
                <a:latin typeface="Times New Roman" panose="02020603050405020304" pitchFamily="18" charset="0"/>
                <a:ea typeface="Calibri" panose="020F0502020204030204" pitchFamily="34" charset="0"/>
              </a:rPr>
              <a:t>: Replace the manual locks with automatic electromagnetic locks to ensure safety for visitors and employees.</a:t>
            </a:r>
            <a:br>
              <a:rPr lang="en-US" dirty="0" smtClean="0">
                <a:effectLst/>
                <a:latin typeface="Times New Roman" panose="02020603050405020304" pitchFamily="18" charset="0"/>
                <a:ea typeface="Calibri" panose="020F0502020204030204" pitchFamily="34" charset="0"/>
              </a:rPr>
            </a:br>
            <a:r>
              <a:rPr lang="en-US" dirty="0" smtClean="0">
                <a:effectLst/>
                <a:latin typeface="Times New Roman" panose="02020603050405020304" pitchFamily="18" charset="0"/>
                <a:ea typeface="Calibri" panose="020F0502020204030204" pitchFamily="34" charset="0"/>
              </a:rPr>
              <a:t/>
            </a:r>
            <a:br>
              <a:rPr lang="en-US" dirty="0" smtClean="0">
                <a:effectLst/>
                <a:latin typeface="Times New Roman" panose="02020603050405020304" pitchFamily="18" charset="0"/>
                <a:ea typeface="Calibri" panose="020F0502020204030204" pitchFamily="34" charset="0"/>
              </a:rPr>
            </a:br>
            <a:r>
              <a:rPr lang="en-US" dirty="0" smtClean="0">
                <a:effectLst/>
                <a:latin typeface="Times New Roman" panose="02020603050405020304" pitchFamily="18" charset="0"/>
                <a:ea typeface="Calibri" panose="020F0502020204030204" pitchFamily="34" charset="0"/>
              </a:rPr>
              <a:t>The lock contains a sensor to send the door status signals to the building maintenance department to help in remote monitoring and ensuring all doors are in the closed position.</a:t>
            </a:r>
            <a:br>
              <a:rPr lang="en-US" dirty="0" smtClean="0">
                <a:effectLst/>
                <a:latin typeface="Times New Roman" panose="02020603050405020304" pitchFamily="18" charset="0"/>
                <a:ea typeface="Calibri" panose="020F0502020204030204" pitchFamily="34" charset="0"/>
              </a:rPr>
            </a:br>
            <a:r>
              <a:rPr lang="en-US" dirty="0" smtClean="0">
                <a:effectLst/>
                <a:latin typeface="Times New Roman" panose="02020603050405020304" pitchFamily="18" charset="0"/>
                <a:ea typeface="Calibri" panose="020F0502020204030204" pitchFamily="34" charset="0"/>
              </a:rPr>
              <a:t/>
            </a:r>
            <a:br>
              <a:rPr lang="en-US" dirty="0" smtClean="0">
                <a:effectLst/>
                <a:latin typeface="Times New Roman" panose="02020603050405020304" pitchFamily="18" charset="0"/>
                <a:ea typeface="Calibri" panose="020F0502020204030204" pitchFamily="34" charset="0"/>
              </a:rPr>
            </a:br>
            <a:r>
              <a:rPr lang="en-US" dirty="0" smtClean="0">
                <a:effectLst/>
                <a:latin typeface="Times New Roman" panose="02020603050405020304" pitchFamily="18" charset="0"/>
                <a:ea typeface="Calibri" panose="020F0502020204030204" pitchFamily="34" charset="0"/>
              </a:rPr>
              <a:t>The status signal can be sent in a form of indication light or a beep sound. Upon receiving the indication signal the maintenance department will provide the required action based on the signal type.</a:t>
            </a:r>
            <a:br>
              <a:rPr lang="en-US" dirty="0" smtClean="0">
                <a:effectLst/>
                <a:latin typeface="Times New Roman" panose="02020603050405020304" pitchFamily="18" charset="0"/>
                <a:ea typeface="Calibri" panose="020F0502020204030204" pitchFamily="34" charset="0"/>
              </a:rPr>
            </a:br>
            <a:endParaRPr lang="en-GB" dirty="0"/>
          </a:p>
        </p:txBody>
      </p:sp>
    </p:spTree>
    <p:extLst>
      <p:ext uri="{BB962C8B-B14F-4D97-AF65-F5344CB8AC3E}">
        <p14:creationId xmlns:p14="http://schemas.microsoft.com/office/powerpoint/2010/main" val="5718863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28794" y="214290"/>
            <a:ext cx="4361066" cy="584775"/>
          </a:xfrm>
          <a:prstGeom prst="rect">
            <a:avLst/>
          </a:prstGeom>
        </p:spPr>
        <p:txBody>
          <a:bodyPr wrap="none">
            <a:spAutoFit/>
          </a:bodyPr>
          <a:lstStyle/>
          <a:p>
            <a:r>
              <a:rPr lang="en-US" sz="3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Electro-Magnetic </a:t>
            </a:r>
            <a:r>
              <a:rPr lang="en-US" sz="3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Lock:</a:t>
            </a:r>
            <a:endParaRPr lang="en-GB" sz="3200" dirty="0">
              <a:solidFill>
                <a:prstClr val="black"/>
              </a:solidFill>
            </a:endParaRPr>
          </a:p>
        </p:txBody>
      </p:sp>
      <p:sp>
        <p:nvSpPr>
          <p:cNvPr id="4" name="Rectangle 3"/>
          <p:cNvSpPr/>
          <p:nvPr/>
        </p:nvSpPr>
        <p:spPr>
          <a:xfrm>
            <a:off x="179512" y="908720"/>
            <a:ext cx="6609453" cy="5687711"/>
          </a:xfrm>
          <a:prstGeom prst="rect">
            <a:avLst/>
          </a:prstGeom>
        </p:spPr>
        <p:txBody>
          <a:bodyPr wrap="square">
            <a:spAutoFit/>
          </a:bodyPr>
          <a:lstStyle/>
          <a:p>
            <a:pPr>
              <a:lnSpc>
                <a:spcPct val="115000"/>
              </a:lnSpc>
              <a:spcAft>
                <a:spcPts val="0"/>
              </a:spcAft>
            </a:pPr>
            <a:r>
              <a:rPr lang="en-US" sz="2400" dirty="0" smtClean="0">
                <a:effectLst/>
                <a:latin typeface="Times New Roman" panose="02020603050405020304" pitchFamily="18" charset="0"/>
                <a:ea typeface="Calibri" panose="020F0502020204030204" pitchFamily="34" charset="0"/>
              </a:rPr>
              <a:t> </a:t>
            </a:r>
            <a:endParaRPr lang="en-GB" sz="2400" dirty="0" smtClean="0">
              <a:effectLst/>
            </a:endParaRPr>
          </a:p>
          <a:p>
            <a:r>
              <a:rPr lang="en-US" sz="2400" b="1" u="sng" dirty="0" smtClean="0">
                <a:solidFill>
                  <a:srgbClr val="4F81BD"/>
                </a:solidFill>
                <a:effectLst/>
                <a:latin typeface="Times New Roman" panose="02020603050405020304" pitchFamily="18" charset="0"/>
                <a:ea typeface="Calibri" panose="020F0502020204030204" pitchFamily="34" charset="0"/>
              </a:rPr>
              <a:t>Components</a:t>
            </a:r>
            <a:r>
              <a:rPr lang="ar-SA" sz="2400" b="1" u="sng" dirty="0" smtClean="0">
                <a:solidFill>
                  <a:srgbClr val="4F81BD"/>
                </a:solidFill>
                <a:effectLst/>
                <a:ea typeface="Calibri" panose="020F0502020204030204" pitchFamily="34" charset="0"/>
                <a:cs typeface="Times New Roman" panose="02020603050405020304" pitchFamily="18" charset="0"/>
              </a:rPr>
              <a:t>:</a:t>
            </a:r>
            <a:r>
              <a:rPr lang="en-US" sz="2400" b="1" u="sng" dirty="0" smtClean="0">
                <a:solidFill>
                  <a:srgbClr val="4F81BD"/>
                </a:solidFill>
                <a:effectLst/>
                <a:latin typeface="Times New Roman" panose="02020603050405020304" pitchFamily="18" charset="0"/>
                <a:ea typeface="Calibri" panose="020F0502020204030204" pitchFamily="34" charset="0"/>
              </a:rPr>
              <a:t/>
            </a:r>
            <a:br>
              <a:rPr lang="en-US" sz="2400" b="1" u="sng" dirty="0" smtClean="0">
                <a:solidFill>
                  <a:srgbClr val="4F81BD"/>
                </a:solidFill>
                <a:effectLst/>
                <a:latin typeface="Times New Roman" panose="02020603050405020304" pitchFamily="18" charset="0"/>
                <a:ea typeface="Calibri" panose="020F0502020204030204" pitchFamily="34" charset="0"/>
              </a:rPr>
            </a:br>
            <a:r>
              <a:rPr lang="en-US" sz="2400" b="1" u="sng" dirty="0" smtClean="0">
                <a:solidFill>
                  <a:srgbClr val="4F81BD"/>
                </a:solidFill>
                <a:effectLst/>
                <a:latin typeface="Times New Roman" panose="02020603050405020304" pitchFamily="18" charset="0"/>
                <a:ea typeface="Calibri" panose="020F0502020204030204" pitchFamily="34" charset="0"/>
              </a:rPr>
              <a:t/>
            </a:r>
            <a:br>
              <a:rPr lang="en-US" sz="2400" b="1" u="sng" dirty="0" smtClean="0">
                <a:solidFill>
                  <a:srgbClr val="4F81BD"/>
                </a:solidFill>
                <a:effectLst/>
                <a:latin typeface="Times New Roman" panose="02020603050405020304" pitchFamily="18" charset="0"/>
                <a:ea typeface="Calibri" panose="020F0502020204030204" pitchFamily="34" charset="0"/>
              </a:rPr>
            </a:br>
            <a:r>
              <a:rPr lang="en-US" sz="2400" b="1" dirty="0" smtClean="0">
                <a:effectLst/>
                <a:latin typeface="Times New Roman" panose="02020603050405020304" pitchFamily="18" charset="0"/>
                <a:ea typeface="Calibri" panose="020F0502020204030204" pitchFamily="34" charset="0"/>
              </a:rPr>
              <a:t>1. LIGHT PANEL (LP)</a:t>
            </a:r>
            <a:r>
              <a:rPr lang="en-US" sz="2400" dirty="0" smtClean="0">
                <a:effectLst/>
                <a:latin typeface="Times New Roman" panose="02020603050405020304" pitchFamily="18" charset="0"/>
                <a:ea typeface="Calibri" panose="020F0502020204030204" pitchFamily="34" charset="0"/>
              </a:rPr>
              <a:t> is the external long distance visibility indicator panel (color change, red/green/off),visible from both the rear and side of the Electromagnetic Lock, indicating the status, insecure/secure or power-off.</a:t>
            </a:r>
            <a:r>
              <a:rPr lang="en-US" sz="2400" b="1" u="sng" dirty="0" smtClean="0">
                <a:effectLst/>
                <a:latin typeface="Times New Roman" panose="02020603050405020304" pitchFamily="18" charset="0"/>
                <a:ea typeface="Calibri" panose="020F0502020204030204" pitchFamily="34" charset="0"/>
              </a:rPr>
              <a:t/>
            </a:r>
            <a:br>
              <a:rPr lang="en-US" sz="2400" b="1" u="sng" dirty="0" smtClean="0">
                <a:effectLst/>
                <a:latin typeface="Times New Roman" panose="02020603050405020304" pitchFamily="18" charset="0"/>
                <a:ea typeface="Calibri" panose="020F0502020204030204" pitchFamily="34" charset="0"/>
              </a:rPr>
            </a:br>
            <a:r>
              <a:rPr lang="en-US" sz="2400" b="1" u="sng" dirty="0" smtClean="0">
                <a:effectLst/>
                <a:latin typeface="Times New Roman" panose="02020603050405020304" pitchFamily="18" charset="0"/>
                <a:ea typeface="Calibri" panose="020F0502020204030204" pitchFamily="34" charset="0"/>
              </a:rPr>
              <a:t/>
            </a:r>
            <a:br>
              <a:rPr lang="en-US" sz="2400" b="1" u="sng" dirty="0" smtClean="0">
                <a:effectLst/>
                <a:latin typeface="Times New Roman" panose="02020603050405020304" pitchFamily="18" charset="0"/>
                <a:ea typeface="Calibri" panose="020F0502020204030204" pitchFamily="34" charset="0"/>
              </a:rPr>
            </a:br>
            <a:r>
              <a:rPr lang="en-US" sz="2400" b="1" dirty="0" smtClean="0">
                <a:effectLst/>
                <a:latin typeface="Times New Roman" panose="02020603050405020304" pitchFamily="18" charset="0"/>
                <a:ea typeface="Calibri" panose="020F0502020204030204" pitchFamily="34" charset="0"/>
              </a:rPr>
              <a:t>2. DOOR STATUS SENSOR (DSS)</a:t>
            </a:r>
            <a:r>
              <a:rPr lang="en-US" sz="2400" dirty="0" smtClean="0">
                <a:effectLst/>
                <a:latin typeface="Times New Roman" panose="02020603050405020304" pitchFamily="18" charset="0"/>
                <a:ea typeface="Calibri" panose="020F0502020204030204" pitchFamily="34" charset="0"/>
              </a:rPr>
              <a:t> is the monitoring device of the door position by a switch within the magnetic lock body (door open/door closed), providing switching of normally open dry contacts for remote alarm indication.</a:t>
            </a:r>
            <a:r>
              <a:rPr lang="en-US" sz="2400" dirty="0" smtClean="0">
                <a:solidFill>
                  <a:srgbClr val="141414"/>
                </a:solidFill>
                <a:effectLst/>
                <a:latin typeface="Times New Roman" panose="02020603050405020304" pitchFamily="18" charset="0"/>
                <a:ea typeface="Times New Roman" panose="02020603050405020304" pitchFamily="18" charset="0"/>
              </a:rPr>
              <a:t/>
            </a:r>
            <a:br>
              <a:rPr lang="en-US" sz="2400" dirty="0" smtClean="0">
                <a:solidFill>
                  <a:srgbClr val="141414"/>
                </a:solidFill>
                <a:effectLst/>
                <a:latin typeface="Times New Roman" panose="02020603050405020304" pitchFamily="18" charset="0"/>
                <a:ea typeface="Times New Roman" panose="02020603050405020304" pitchFamily="18" charset="0"/>
              </a:rPr>
            </a:br>
            <a:endParaRPr lang="en-GB" sz="2400" dirty="0"/>
          </a:p>
        </p:txBody>
      </p:sp>
      <p:pic>
        <p:nvPicPr>
          <p:cNvPr id="7" name="Picture 6"/>
          <p:cNvPicPr>
            <a:picLocks noChangeAspect="1"/>
          </p:cNvPicPr>
          <p:nvPr/>
        </p:nvPicPr>
        <p:blipFill>
          <a:blip r:embed="rId2" cstate="print"/>
          <a:stretch>
            <a:fillRect/>
          </a:stretch>
        </p:blipFill>
        <p:spPr>
          <a:xfrm>
            <a:off x="6858001" y="1893195"/>
            <a:ext cx="1897544" cy="4517528"/>
          </a:xfrm>
          <a:prstGeom prst="rect">
            <a:avLst/>
          </a:prstGeom>
        </p:spPr>
      </p:pic>
    </p:spTree>
    <p:extLst>
      <p:ext uri="{BB962C8B-B14F-4D97-AF65-F5344CB8AC3E}">
        <p14:creationId xmlns:p14="http://schemas.microsoft.com/office/powerpoint/2010/main" val="109923247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ular Callout 10"/>
          <p:cNvSpPr/>
          <p:nvPr/>
        </p:nvSpPr>
        <p:spPr>
          <a:xfrm>
            <a:off x="4499993" y="1052736"/>
            <a:ext cx="4644008" cy="5544616"/>
          </a:xfrm>
          <a:custGeom>
            <a:avLst/>
            <a:gdLst>
              <a:gd name="connsiteX0" fmla="*/ 0 w 3810000"/>
              <a:gd name="connsiteY0" fmla="*/ 279406 h 1676400"/>
              <a:gd name="connsiteX1" fmla="*/ 279406 w 3810000"/>
              <a:gd name="connsiteY1" fmla="*/ 0 h 1676400"/>
              <a:gd name="connsiteX2" fmla="*/ 635000 w 3810000"/>
              <a:gd name="connsiteY2" fmla="*/ 0 h 1676400"/>
              <a:gd name="connsiteX3" fmla="*/ 635000 w 3810000"/>
              <a:gd name="connsiteY3" fmla="*/ 0 h 1676400"/>
              <a:gd name="connsiteX4" fmla="*/ 1587500 w 3810000"/>
              <a:gd name="connsiteY4" fmla="*/ 0 h 1676400"/>
              <a:gd name="connsiteX5" fmla="*/ 3530594 w 3810000"/>
              <a:gd name="connsiteY5" fmla="*/ 0 h 1676400"/>
              <a:gd name="connsiteX6" fmla="*/ 3810000 w 3810000"/>
              <a:gd name="connsiteY6" fmla="*/ 279406 h 1676400"/>
              <a:gd name="connsiteX7" fmla="*/ 3810000 w 3810000"/>
              <a:gd name="connsiteY7" fmla="*/ 977900 h 1676400"/>
              <a:gd name="connsiteX8" fmla="*/ 3810000 w 3810000"/>
              <a:gd name="connsiteY8" fmla="*/ 977900 h 1676400"/>
              <a:gd name="connsiteX9" fmla="*/ 3810000 w 3810000"/>
              <a:gd name="connsiteY9" fmla="*/ 1397000 h 1676400"/>
              <a:gd name="connsiteX10" fmla="*/ 3810000 w 3810000"/>
              <a:gd name="connsiteY10" fmla="*/ 1396994 h 1676400"/>
              <a:gd name="connsiteX11" fmla="*/ 3530594 w 3810000"/>
              <a:gd name="connsiteY11" fmla="*/ 1676400 h 1676400"/>
              <a:gd name="connsiteX12" fmla="*/ 1587500 w 3810000"/>
              <a:gd name="connsiteY12" fmla="*/ 1676400 h 1676400"/>
              <a:gd name="connsiteX13" fmla="*/ 1111263 w 3810000"/>
              <a:gd name="connsiteY13" fmla="*/ 1885950 h 1676400"/>
              <a:gd name="connsiteX14" fmla="*/ 635000 w 3810000"/>
              <a:gd name="connsiteY14" fmla="*/ 1676400 h 1676400"/>
              <a:gd name="connsiteX15" fmla="*/ 279406 w 3810000"/>
              <a:gd name="connsiteY15" fmla="*/ 1676400 h 1676400"/>
              <a:gd name="connsiteX16" fmla="*/ 0 w 3810000"/>
              <a:gd name="connsiteY16" fmla="*/ 1396994 h 1676400"/>
              <a:gd name="connsiteX17" fmla="*/ 0 w 3810000"/>
              <a:gd name="connsiteY17" fmla="*/ 1397000 h 1676400"/>
              <a:gd name="connsiteX18" fmla="*/ 0 w 3810000"/>
              <a:gd name="connsiteY18" fmla="*/ 977900 h 1676400"/>
              <a:gd name="connsiteX19" fmla="*/ 0 w 3810000"/>
              <a:gd name="connsiteY19" fmla="*/ 977900 h 1676400"/>
              <a:gd name="connsiteX20" fmla="*/ 0 w 3810000"/>
              <a:gd name="connsiteY20" fmla="*/ 279406 h 1676400"/>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1587500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985976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635000 w 3810000"/>
              <a:gd name="connsiteY14" fmla="*/ 1676400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601669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268942 w 3811540"/>
              <a:gd name="connsiteY14" fmla="*/ 1693112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35016 w 3811540"/>
              <a:gd name="connsiteY14" fmla="*/ 1709824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16767 w 3810000"/>
              <a:gd name="connsiteY14" fmla="*/ 1642978 h 2069777"/>
              <a:gd name="connsiteX15" fmla="*/ 158782 w 3810000"/>
              <a:gd name="connsiteY15" fmla="*/ 1846392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822 w 3811822"/>
              <a:gd name="connsiteY0" fmla="*/ 279406 h 2069777"/>
              <a:gd name="connsiteX1" fmla="*/ 281228 w 3811822"/>
              <a:gd name="connsiteY1" fmla="*/ 0 h 2069777"/>
              <a:gd name="connsiteX2" fmla="*/ 636822 w 3811822"/>
              <a:gd name="connsiteY2" fmla="*/ 0 h 2069777"/>
              <a:gd name="connsiteX3" fmla="*/ 636822 w 3811822"/>
              <a:gd name="connsiteY3" fmla="*/ 0 h 2069777"/>
              <a:gd name="connsiteX4" fmla="*/ 1589322 w 3811822"/>
              <a:gd name="connsiteY4" fmla="*/ 0 h 2069777"/>
              <a:gd name="connsiteX5" fmla="*/ 3532416 w 3811822"/>
              <a:gd name="connsiteY5" fmla="*/ 0 h 2069777"/>
              <a:gd name="connsiteX6" fmla="*/ 3811822 w 3811822"/>
              <a:gd name="connsiteY6" fmla="*/ 279406 h 2069777"/>
              <a:gd name="connsiteX7" fmla="*/ 3811822 w 3811822"/>
              <a:gd name="connsiteY7" fmla="*/ 977900 h 2069777"/>
              <a:gd name="connsiteX8" fmla="*/ 3811822 w 3811822"/>
              <a:gd name="connsiteY8" fmla="*/ 977900 h 2069777"/>
              <a:gd name="connsiteX9" fmla="*/ 3811822 w 3811822"/>
              <a:gd name="connsiteY9" fmla="*/ 1397000 h 2069777"/>
              <a:gd name="connsiteX10" fmla="*/ 3811822 w 3811822"/>
              <a:gd name="connsiteY10" fmla="*/ 1396994 h 2069777"/>
              <a:gd name="connsiteX11" fmla="*/ 3532416 w 3811822"/>
              <a:gd name="connsiteY11" fmla="*/ 1676400 h 2069777"/>
              <a:gd name="connsiteX12" fmla="*/ 419692 w 3811822"/>
              <a:gd name="connsiteY12" fmla="*/ 1693111 h 2069777"/>
              <a:gd name="connsiteX13" fmla="*/ 110545 w 3811822"/>
              <a:gd name="connsiteY13" fmla="*/ 2069777 h 2069777"/>
              <a:gd name="connsiteX14" fmla="*/ 18589 w 3811822"/>
              <a:gd name="connsiteY14" fmla="*/ 1642978 h 2069777"/>
              <a:gd name="connsiteX15" fmla="*/ 129084 w 3811822"/>
              <a:gd name="connsiteY15" fmla="*/ 1663917 h 2069777"/>
              <a:gd name="connsiteX16" fmla="*/ 1822 w 3811822"/>
              <a:gd name="connsiteY16" fmla="*/ 1396994 h 2069777"/>
              <a:gd name="connsiteX17" fmla="*/ 1822 w 3811822"/>
              <a:gd name="connsiteY17" fmla="*/ 1397000 h 2069777"/>
              <a:gd name="connsiteX18" fmla="*/ 1822 w 3811822"/>
              <a:gd name="connsiteY18" fmla="*/ 977900 h 2069777"/>
              <a:gd name="connsiteX19" fmla="*/ 1822 w 3811822"/>
              <a:gd name="connsiteY19" fmla="*/ 977900 h 2069777"/>
              <a:gd name="connsiteX20" fmla="*/ 1822 w 3811822"/>
              <a:gd name="connsiteY20" fmla="*/ 279406 h 2069777"/>
              <a:gd name="connsiteX0" fmla="*/ 1822 w 3811822"/>
              <a:gd name="connsiteY0" fmla="*/ 279406 h 2142767"/>
              <a:gd name="connsiteX1" fmla="*/ 281228 w 3811822"/>
              <a:gd name="connsiteY1" fmla="*/ 0 h 2142767"/>
              <a:gd name="connsiteX2" fmla="*/ 636822 w 3811822"/>
              <a:gd name="connsiteY2" fmla="*/ 0 h 2142767"/>
              <a:gd name="connsiteX3" fmla="*/ 636822 w 3811822"/>
              <a:gd name="connsiteY3" fmla="*/ 0 h 2142767"/>
              <a:gd name="connsiteX4" fmla="*/ 1589322 w 3811822"/>
              <a:gd name="connsiteY4" fmla="*/ 0 h 2142767"/>
              <a:gd name="connsiteX5" fmla="*/ 3532416 w 3811822"/>
              <a:gd name="connsiteY5" fmla="*/ 0 h 2142767"/>
              <a:gd name="connsiteX6" fmla="*/ 3811822 w 3811822"/>
              <a:gd name="connsiteY6" fmla="*/ 279406 h 2142767"/>
              <a:gd name="connsiteX7" fmla="*/ 3811822 w 3811822"/>
              <a:gd name="connsiteY7" fmla="*/ 977900 h 2142767"/>
              <a:gd name="connsiteX8" fmla="*/ 3811822 w 3811822"/>
              <a:gd name="connsiteY8" fmla="*/ 977900 h 2142767"/>
              <a:gd name="connsiteX9" fmla="*/ 3811822 w 3811822"/>
              <a:gd name="connsiteY9" fmla="*/ 1397000 h 2142767"/>
              <a:gd name="connsiteX10" fmla="*/ 3811822 w 3811822"/>
              <a:gd name="connsiteY10" fmla="*/ 1396994 h 2142767"/>
              <a:gd name="connsiteX11" fmla="*/ 3532416 w 3811822"/>
              <a:gd name="connsiteY11" fmla="*/ 1676400 h 2142767"/>
              <a:gd name="connsiteX12" fmla="*/ 419692 w 3811822"/>
              <a:gd name="connsiteY12" fmla="*/ 1693111 h 2142767"/>
              <a:gd name="connsiteX13" fmla="*/ 63264 w 3811822"/>
              <a:gd name="connsiteY13" fmla="*/ 2142767 h 2142767"/>
              <a:gd name="connsiteX14" fmla="*/ 18589 w 3811822"/>
              <a:gd name="connsiteY14" fmla="*/ 1642978 h 2142767"/>
              <a:gd name="connsiteX15" fmla="*/ 129084 w 3811822"/>
              <a:gd name="connsiteY15" fmla="*/ 1663917 h 2142767"/>
              <a:gd name="connsiteX16" fmla="*/ 1822 w 3811822"/>
              <a:gd name="connsiteY16" fmla="*/ 1396994 h 2142767"/>
              <a:gd name="connsiteX17" fmla="*/ 1822 w 3811822"/>
              <a:gd name="connsiteY17" fmla="*/ 1397000 h 2142767"/>
              <a:gd name="connsiteX18" fmla="*/ 1822 w 3811822"/>
              <a:gd name="connsiteY18" fmla="*/ 977900 h 2142767"/>
              <a:gd name="connsiteX19" fmla="*/ 1822 w 3811822"/>
              <a:gd name="connsiteY19" fmla="*/ 977900 h 2142767"/>
              <a:gd name="connsiteX20" fmla="*/ 1822 w 3811822"/>
              <a:gd name="connsiteY20" fmla="*/ 279406 h 2142767"/>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130337 w 3813075"/>
              <a:gd name="connsiteY15" fmla="*/ 1663917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349391 w 3813075"/>
              <a:gd name="connsiteY15" fmla="*/ 1533324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349391 w 3813075"/>
              <a:gd name="connsiteY15" fmla="*/ 1533324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20809 w 3830809"/>
              <a:gd name="connsiteY0" fmla="*/ 279406 h 2201159"/>
              <a:gd name="connsiteX1" fmla="*/ 300215 w 3830809"/>
              <a:gd name="connsiteY1" fmla="*/ 0 h 2201159"/>
              <a:gd name="connsiteX2" fmla="*/ 655809 w 3830809"/>
              <a:gd name="connsiteY2" fmla="*/ 0 h 2201159"/>
              <a:gd name="connsiteX3" fmla="*/ 655809 w 3830809"/>
              <a:gd name="connsiteY3" fmla="*/ 0 h 2201159"/>
              <a:gd name="connsiteX4" fmla="*/ 1608309 w 3830809"/>
              <a:gd name="connsiteY4" fmla="*/ 0 h 2201159"/>
              <a:gd name="connsiteX5" fmla="*/ 3551403 w 3830809"/>
              <a:gd name="connsiteY5" fmla="*/ 0 h 2201159"/>
              <a:gd name="connsiteX6" fmla="*/ 3830809 w 3830809"/>
              <a:gd name="connsiteY6" fmla="*/ 279406 h 2201159"/>
              <a:gd name="connsiteX7" fmla="*/ 3830809 w 3830809"/>
              <a:gd name="connsiteY7" fmla="*/ 977900 h 2201159"/>
              <a:gd name="connsiteX8" fmla="*/ 3830809 w 3830809"/>
              <a:gd name="connsiteY8" fmla="*/ 977900 h 2201159"/>
              <a:gd name="connsiteX9" fmla="*/ 3830809 w 3830809"/>
              <a:gd name="connsiteY9" fmla="*/ 1397000 h 2201159"/>
              <a:gd name="connsiteX10" fmla="*/ 3830809 w 3830809"/>
              <a:gd name="connsiteY10" fmla="*/ 1396994 h 2201159"/>
              <a:gd name="connsiteX11" fmla="*/ 3551403 w 3830809"/>
              <a:gd name="connsiteY11" fmla="*/ 1676400 h 2201159"/>
              <a:gd name="connsiteX12" fmla="*/ 438679 w 3830809"/>
              <a:gd name="connsiteY12" fmla="*/ 1693111 h 2201159"/>
              <a:gd name="connsiteX13" fmla="*/ 50731 w 3830809"/>
              <a:gd name="connsiteY13" fmla="*/ 2201159 h 2201159"/>
              <a:gd name="connsiteX14" fmla="*/ 37576 w 3830809"/>
              <a:gd name="connsiteY14" fmla="*/ 1642978 h 2201159"/>
              <a:gd name="connsiteX15" fmla="*/ 94967 w 3830809"/>
              <a:gd name="connsiteY15" fmla="*/ 1669595 h 2201159"/>
              <a:gd name="connsiteX16" fmla="*/ 20809 w 3830809"/>
              <a:gd name="connsiteY16" fmla="*/ 1396994 h 2201159"/>
              <a:gd name="connsiteX17" fmla="*/ 20809 w 3830809"/>
              <a:gd name="connsiteY17" fmla="*/ 1397000 h 2201159"/>
              <a:gd name="connsiteX18" fmla="*/ 20809 w 3830809"/>
              <a:gd name="connsiteY18" fmla="*/ 977900 h 2201159"/>
              <a:gd name="connsiteX19" fmla="*/ 20809 w 3830809"/>
              <a:gd name="connsiteY19" fmla="*/ 977900 h 2201159"/>
              <a:gd name="connsiteX20" fmla="*/ 20809 w 3830809"/>
              <a:gd name="connsiteY20" fmla="*/ 279406 h 22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30809" h="2201159">
                <a:moveTo>
                  <a:pt x="20809" y="279406"/>
                </a:moveTo>
                <a:cubicBezTo>
                  <a:pt x="20809" y="125094"/>
                  <a:pt x="145903" y="0"/>
                  <a:pt x="300215" y="0"/>
                </a:cubicBezTo>
                <a:lnTo>
                  <a:pt x="655809" y="0"/>
                </a:lnTo>
                <a:lnTo>
                  <a:pt x="655809" y="0"/>
                </a:lnTo>
                <a:lnTo>
                  <a:pt x="1608309" y="0"/>
                </a:lnTo>
                <a:lnTo>
                  <a:pt x="3551403" y="0"/>
                </a:lnTo>
                <a:cubicBezTo>
                  <a:pt x="3705715" y="0"/>
                  <a:pt x="3830809" y="125094"/>
                  <a:pt x="3830809" y="279406"/>
                </a:cubicBezTo>
                <a:lnTo>
                  <a:pt x="3830809" y="977900"/>
                </a:lnTo>
                <a:lnTo>
                  <a:pt x="3830809" y="977900"/>
                </a:lnTo>
                <a:lnTo>
                  <a:pt x="3830809" y="1397000"/>
                </a:lnTo>
                <a:lnTo>
                  <a:pt x="3830809" y="1396994"/>
                </a:lnTo>
                <a:cubicBezTo>
                  <a:pt x="3830809" y="1551306"/>
                  <a:pt x="3705715" y="1676400"/>
                  <a:pt x="3551403" y="1676400"/>
                </a:cubicBezTo>
                <a:lnTo>
                  <a:pt x="438679" y="1693111"/>
                </a:lnTo>
                <a:lnTo>
                  <a:pt x="50731" y="2201159"/>
                </a:lnTo>
                <a:cubicBezTo>
                  <a:pt x="20079" y="2058893"/>
                  <a:pt x="1392" y="1584706"/>
                  <a:pt x="37576" y="1642978"/>
                </a:cubicBezTo>
                <a:cubicBezTo>
                  <a:pt x="42867" y="1684039"/>
                  <a:pt x="-56095" y="1669918"/>
                  <a:pt x="94967" y="1669595"/>
                </a:cubicBezTo>
                <a:cubicBezTo>
                  <a:pt x="-59345" y="1669595"/>
                  <a:pt x="20809" y="1551306"/>
                  <a:pt x="20809" y="1396994"/>
                </a:cubicBezTo>
                <a:lnTo>
                  <a:pt x="20809" y="1397000"/>
                </a:lnTo>
                <a:lnTo>
                  <a:pt x="20809" y="977900"/>
                </a:lnTo>
                <a:lnTo>
                  <a:pt x="20809" y="977900"/>
                </a:lnTo>
                <a:lnTo>
                  <a:pt x="20809" y="279406"/>
                </a:lnTo>
                <a:close/>
              </a:path>
            </a:pathLst>
          </a:custGeom>
          <a:solidFill>
            <a:schemeClr val="accent2">
              <a:lumMod val="75000"/>
              <a:alpha val="54000"/>
            </a:schemeClr>
          </a:solidFill>
          <a:ln w="9525" cmpd="sng">
            <a:solidFill>
              <a:schemeClr val="accent6">
                <a:lumMod val="50000"/>
              </a:schemeClr>
            </a:solidFill>
          </a:ln>
          <a:scene3d>
            <a:camera prst="orthographicFront">
              <a:rot lat="0" lon="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just"/>
            <a:endParaRPr lang="en-US" dirty="0"/>
          </a:p>
        </p:txBody>
      </p:sp>
      <p:pic>
        <p:nvPicPr>
          <p:cNvPr id="10" name="Picture 9"/>
          <p:cNvPicPr>
            <a:picLocks noChangeAspect="1"/>
          </p:cNvPicPr>
          <p:nvPr/>
        </p:nvPicPr>
        <p:blipFill>
          <a:blip r:embed="rId2" cstate="print"/>
          <a:stretch>
            <a:fillRect/>
          </a:stretch>
        </p:blipFill>
        <p:spPr>
          <a:xfrm>
            <a:off x="3059832" y="5334734"/>
            <a:ext cx="2880319" cy="1523266"/>
          </a:xfrm>
          <a:prstGeom prst="rect">
            <a:avLst/>
          </a:prstGeom>
          <a:effectLst>
            <a:reflection stA="50000" endPos="75000" dist="12700" dir="5400000" sy="-100000" algn="bl" rotWithShape="0"/>
          </a:effectLst>
          <a:scene3d>
            <a:camera prst="orthographicFront">
              <a:rot lat="1980000" lon="0" rev="0"/>
            </a:camera>
            <a:lightRig rig="threePt" dir="t"/>
          </a:scene3d>
        </p:spPr>
      </p:pic>
      <p:sp>
        <p:nvSpPr>
          <p:cNvPr id="11" name="Rounded Rectangular Callout 10"/>
          <p:cNvSpPr/>
          <p:nvPr/>
        </p:nvSpPr>
        <p:spPr>
          <a:xfrm>
            <a:off x="0" y="1052736"/>
            <a:ext cx="4499992" cy="5184576"/>
          </a:xfrm>
          <a:custGeom>
            <a:avLst/>
            <a:gdLst>
              <a:gd name="connsiteX0" fmla="*/ 0 w 3810000"/>
              <a:gd name="connsiteY0" fmla="*/ 279406 h 1676400"/>
              <a:gd name="connsiteX1" fmla="*/ 279406 w 3810000"/>
              <a:gd name="connsiteY1" fmla="*/ 0 h 1676400"/>
              <a:gd name="connsiteX2" fmla="*/ 635000 w 3810000"/>
              <a:gd name="connsiteY2" fmla="*/ 0 h 1676400"/>
              <a:gd name="connsiteX3" fmla="*/ 635000 w 3810000"/>
              <a:gd name="connsiteY3" fmla="*/ 0 h 1676400"/>
              <a:gd name="connsiteX4" fmla="*/ 1587500 w 3810000"/>
              <a:gd name="connsiteY4" fmla="*/ 0 h 1676400"/>
              <a:gd name="connsiteX5" fmla="*/ 3530594 w 3810000"/>
              <a:gd name="connsiteY5" fmla="*/ 0 h 1676400"/>
              <a:gd name="connsiteX6" fmla="*/ 3810000 w 3810000"/>
              <a:gd name="connsiteY6" fmla="*/ 279406 h 1676400"/>
              <a:gd name="connsiteX7" fmla="*/ 3810000 w 3810000"/>
              <a:gd name="connsiteY7" fmla="*/ 977900 h 1676400"/>
              <a:gd name="connsiteX8" fmla="*/ 3810000 w 3810000"/>
              <a:gd name="connsiteY8" fmla="*/ 977900 h 1676400"/>
              <a:gd name="connsiteX9" fmla="*/ 3810000 w 3810000"/>
              <a:gd name="connsiteY9" fmla="*/ 1397000 h 1676400"/>
              <a:gd name="connsiteX10" fmla="*/ 3810000 w 3810000"/>
              <a:gd name="connsiteY10" fmla="*/ 1396994 h 1676400"/>
              <a:gd name="connsiteX11" fmla="*/ 3530594 w 3810000"/>
              <a:gd name="connsiteY11" fmla="*/ 1676400 h 1676400"/>
              <a:gd name="connsiteX12" fmla="*/ 1587500 w 3810000"/>
              <a:gd name="connsiteY12" fmla="*/ 1676400 h 1676400"/>
              <a:gd name="connsiteX13" fmla="*/ 1111263 w 3810000"/>
              <a:gd name="connsiteY13" fmla="*/ 1885950 h 1676400"/>
              <a:gd name="connsiteX14" fmla="*/ 635000 w 3810000"/>
              <a:gd name="connsiteY14" fmla="*/ 1676400 h 1676400"/>
              <a:gd name="connsiteX15" fmla="*/ 279406 w 3810000"/>
              <a:gd name="connsiteY15" fmla="*/ 1676400 h 1676400"/>
              <a:gd name="connsiteX16" fmla="*/ 0 w 3810000"/>
              <a:gd name="connsiteY16" fmla="*/ 1396994 h 1676400"/>
              <a:gd name="connsiteX17" fmla="*/ 0 w 3810000"/>
              <a:gd name="connsiteY17" fmla="*/ 1397000 h 1676400"/>
              <a:gd name="connsiteX18" fmla="*/ 0 w 3810000"/>
              <a:gd name="connsiteY18" fmla="*/ 977900 h 1676400"/>
              <a:gd name="connsiteX19" fmla="*/ 0 w 3810000"/>
              <a:gd name="connsiteY19" fmla="*/ 977900 h 1676400"/>
              <a:gd name="connsiteX20" fmla="*/ 0 w 3810000"/>
              <a:gd name="connsiteY20" fmla="*/ 279406 h 1676400"/>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1587500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985976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635000 w 3810000"/>
              <a:gd name="connsiteY14" fmla="*/ 1676400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601669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268942 w 3811540"/>
              <a:gd name="connsiteY14" fmla="*/ 1693112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35016 w 3811540"/>
              <a:gd name="connsiteY14" fmla="*/ 1709824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120888 w 3819387"/>
              <a:gd name="connsiteY15" fmla="*/ 1693112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332857 w 3819387"/>
              <a:gd name="connsiteY15" fmla="*/ 1616087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332857 w 3819387"/>
              <a:gd name="connsiteY15" fmla="*/ 1616087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178698 w 3819387"/>
              <a:gd name="connsiteY15" fmla="*/ 1786644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178698 w 3819387"/>
              <a:gd name="connsiteY15" fmla="*/ 1786644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23190 w 3810000"/>
              <a:gd name="connsiteY14" fmla="*/ 1472422 h 2069777"/>
              <a:gd name="connsiteX15" fmla="*/ 169311 w 3810000"/>
              <a:gd name="connsiteY15" fmla="*/ 1786644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10343 w 3810000"/>
              <a:gd name="connsiteY14" fmla="*/ 1466920 h 2069777"/>
              <a:gd name="connsiteX15" fmla="*/ 169311 w 3810000"/>
              <a:gd name="connsiteY15" fmla="*/ 1786644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10000" h="2069777">
                <a:moveTo>
                  <a:pt x="0" y="279406"/>
                </a:moveTo>
                <a:cubicBezTo>
                  <a:pt x="0" y="125094"/>
                  <a:pt x="125094" y="0"/>
                  <a:pt x="279406" y="0"/>
                </a:cubicBezTo>
                <a:lnTo>
                  <a:pt x="635000" y="0"/>
                </a:lnTo>
                <a:lnTo>
                  <a:pt x="635000" y="0"/>
                </a:lnTo>
                <a:lnTo>
                  <a:pt x="1587500" y="0"/>
                </a:lnTo>
                <a:lnTo>
                  <a:pt x="3530594" y="0"/>
                </a:lnTo>
                <a:cubicBezTo>
                  <a:pt x="3684906" y="0"/>
                  <a:pt x="3810000" y="125094"/>
                  <a:pt x="3810000" y="279406"/>
                </a:cubicBezTo>
                <a:lnTo>
                  <a:pt x="3810000" y="977900"/>
                </a:lnTo>
                <a:lnTo>
                  <a:pt x="3810000" y="977900"/>
                </a:lnTo>
                <a:lnTo>
                  <a:pt x="3810000" y="1397000"/>
                </a:lnTo>
                <a:lnTo>
                  <a:pt x="3810000" y="1396994"/>
                </a:lnTo>
                <a:cubicBezTo>
                  <a:pt x="3810000" y="1551306"/>
                  <a:pt x="3684906" y="1676400"/>
                  <a:pt x="3530594" y="1676400"/>
                </a:cubicBezTo>
                <a:lnTo>
                  <a:pt x="417870" y="1693111"/>
                </a:lnTo>
                <a:lnTo>
                  <a:pt x="108723" y="2069777"/>
                </a:lnTo>
                <a:cubicBezTo>
                  <a:pt x="78071" y="1927511"/>
                  <a:pt x="-25841" y="1408648"/>
                  <a:pt x="10343" y="1466920"/>
                </a:cubicBezTo>
                <a:cubicBezTo>
                  <a:pt x="15634" y="1507981"/>
                  <a:pt x="9267" y="1780937"/>
                  <a:pt x="169311" y="1786644"/>
                </a:cubicBezTo>
                <a:cubicBezTo>
                  <a:pt x="14999" y="1786644"/>
                  <a:pt x="0" y="1551306"/>
                  <a:pt x="0" y="1396994"/>
                </a:cubicBezTo>
                <a:lnTo>
                  <a:pt x="0" y="1397000"/>
                </a:lnTo>
                <a:lnTo>
                  <a:pt x="0" y="977900"/>
                </a:lnTo>
                <a:lnTo>
                  <a:pt x="0" y="977900"/>
                </a:lnTo>
                <a:lnTo>
                  <a:pt x="0" y="279406"/>
                </a:lnTo>
                <a:close/>
              </a:path>
            </a:pathLst>
          </a:custGeom>
          <a:solidFill>
            <a:schemeClr val="accent5">
              <a:lumMod val="75000"/>
              <a:alpha val="90000"/>
            </a:schemeClr>
          </a:solidFill>
          <a:ln w="28575" cmpd="sng">
            <a:solidFill>
              <a:schemeClr val="accent5">
                <a:lumMod val="50000"/>
              </a:schemeClr>
            </a:solidFill>
          </a:ln>
          <a:effectLst>
            <a:outerShdw blurRad="40000" dist="23000" dir="5400000" rotWithShape="0">
              <a:srgbClr val="000000">
                <a:alpha val="35000"/>
              </a:srgbClr>
            </a:outerShdw>
            <a:reflection stA="0" endPos="41000" dist="228600" dir="5400000" sy="-100000" algn="bl" rotWithShape="0"/>
          </a:effectLst>
          <a:scene3d>
            <a:camera prst="orthographicFront">
              <a:rot lat="0" lon="1080000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l"/>
            <a:endParaRPr lang="en-US" dirty="0"/>
          </a:p>
        </p:txBody>
      </p:sp>
      <p:sp>
        <p:nvSpPr>
          <p:cNvPr id="15" name="TextBox 14"/>
          <p:cNvSpPr txBox="1"/>
          <p:nvPr/>
        </p:nvSpPr>
        <p:spPr>
          <a:xfrm>
            <a:off x="179512" y="1196752"/>
            <a:ext cx="4256856" cy="3180358"/>
          </a:xfrm>
          <a:prstGeom prst="rect">
            <a:avLst/>
          </a:prstGeom>
          <a:noFill/>
        </p:spPr>
        <p:txBody>
          <a:bodyPr wrap="square" rtlCol="0">
            <a:spAutoFit/>
          </a:bodyPr>
          <a:lstStyle/>
          <a:p>
            <a:pPr marL="342900" lvl="0" indent="-342900" algn="just">
              <a:lnSpc>
                <a:spcPct val="115000"/>
              </a:lnSpc>
              <a:spcAft>
                <a:spcPts val="1000"/>
              </a:spcAft>
              <a:buSzPts val="1000"/>
              <a:buFont typeface="Symbol" panose="05050102010706020507" pitchFamily="18" charset="2"/>
              <a:buChar char=""/>
              <a:tabLst>
                <a:tab pos="228600" algn="l"/>
              </a:tabLst>
            </a:pPr>
            <a:r>
              <a:rPr lang="en-US" sz="2000" dirty="0" smtClean="0"/>
              <a:t>Take time in the morning session of the regular test by keeper the animal</a:t>
            </a:r>
            <a:endParaRPr lang="en-GB" sz="2000" dirty="0" smtClean="0"/>
          </a:p>
          <a:p>
            <a:pPr marL="342900" marR="0" lvl="0" indent="-342900" algn="just">
              <a:lnSpc>
                <a:spcPct val="115000"/>
              </a:lnSpc>
              <a:spcBef>
                <a:spcPts val="0"/>
              </a:spcBef>
              <a:spcAft>
                <a:spcPts val="1000"/>
              </a:spcAft>
              <a:buSzPts val="1000"/>
              <a:buFont typeface="Symbol" panose="05050102010706020507" pitchFamily="18" charset="2"/>
              <a:buChar char=""/>
              <a:tabLst>
                <a:tab pos="228600" algn="l"/>
              </a:tabLst>
            </a:pPr>
            <a:r>
              <a:rPr lang="en-US" sz="2000" kern="1800" dirty="0" smtClean="0"/>
              <a:t>The keeper may not pay attention that the animal suffers from a health problem.</a:t>
            </a:r>
          </a:p>
          <a:p>
            <a:pPr marL="342900" marR="0" lvl="0" indent="-342900" algn="just">
              <a:lnSpc>
                <a:spcPct val="115000"/>
              </a:lnSpc>
              <a:spcBef>
                <a:spcPts val="0"/>
              </a:spcBef>
              <a:spcAft>
                <a:spcPts val="1000"/>
              </a:spcAft>
              <a:buSzPts val="1000"/>
              <a:buFont typeface="Symbol" panose="05050102010706020507" pitchFamily="18" charset="2"/>
              <a:buChar char=""/>
              <a:tabLst>
                <a:tab pos="228600" algn="l"/>
              </a:tabLst>
            </a:pPr>
            <a:r>
              <a:rPr lang="en-GB" sz="2000" dirty="0" smtClean="0"/>
              <a:t>the lateness of finding out a health problem in the animal.</a:t>
            </a:r>
            <a:endParaRPr lang="en-GB" sz="2000" dirty="0">
              <a:latin typeface="Calibri" panose="020F0502020204030204" pitchFamily="34" charset="0"/>
            </a:endParaRPr>
          </a:p>
        </p:txBody>
      </p:sp>
      <p:sp>
        <p:nvSpPr>
          <p:cNvPr id="16" name="TextBox 15"/>
          <p:cNvSpPr txBox="1"/>
          <p:nvPr/>
        </p:nvSpPr>
        <p:spPr>
          <a:xfrm>
            <a:off x="4644008" y="1124744"/>
            <a:ext cx="4283968" cy="4237570"/>
          </a:xfrm>
          <a:prstGeom prst="rect">
            <a:avLst/>
          </a:prstGeom>
          <a:noFill/>
        </p:spPr>
        <p:txBody>
          <a:bodyPr wrap="square" rtlCol="0">
            <a:spAutoFit/>
          </a:bodyPr>
          <a:lstStyle/>
          <a:p>
            <a:pPr marL="342900" lvl="0" indent="-342900" algn="just">
              <a:lnSpc>
                <a:spcPct val="115000"/>
              </a:lnSpc>
              <a:spcAft>
                <a:spcPts val="1000"/>
              </a:spcAft>
              <a:buSzPts val="1000"/>
              <a:buFont typeface="Symbol" panose="05050102010706020507" pitchFamily="18" charset="2"/>
              <a:buChar char=""/>
              <a:tabLst>
                <a:tab pos="228600" algn="l"/>
              </a:tabLst>
            </a:pPr>
            <a:r>
              <a:rPr lang="en-US" dirty="0" smtClean="0"/>
              <a:t>Watching animal's health constantly.</a:t>
            </a:r>
            <a:endParaRPr lang="en-GB" dirty="0" smtClean="0"/>
          </a:p>
          <a:p>
            <a:pPr marL="342900" marR="0" lvl="0" indent="-342900" algn="just">
              <a:lnSpc>
                <a:spcPct val="115000"/>
              </a:lnSpc>
              <a:spcBef>
                <a:spcPts val="0"/>
              </a:spcBef>
              <a:spcAft>
                <a:spcPts val="1000"/>
              </a:spcAft>
              <a:buSzPts val="1000"/>
              <a:buFont typeface="Symbol" panose="05050102010706020507" pitchFamily="18" charset="2"/>
              <a:buChar char=""/>
              <a:tabLst>
                <a:tab pos="228600" algn="l"/>
              </a:tabLst>
            </a:pPr>
            <a:r>
              <a:rPr lang="en-US" dirty="0" smtClean="0"/>
              <a:t>Early detection of diseases.</a:t>
            </a:r>
            <a:endParaRPr lang="en-GB" dirty="0" smtClean="0"/>
          </a:p>
          <a:p>
            <a:pPr marL="342900" marR="0" lvl="0" indent="-342900" algn="just">
              <a:lnSpc>
                <a:spcPct val="115000"/>
              </a:lnSpc>
              <a:spcBef>
                <a:spcPts val="0"/>
              </a:spcBef>
              <a:spcAft>
                <a:spcPts val="1000"/>
              </a:spcAft>
              <a:buSzPts val="1000"/>
              <a:buFont typeface="Symbol" panose="05050102010706020507" pitchFamily="18" charset="2"/>
              <a:buChar char=""/>
              <a:tabLst>
                <a:tab pos="228600" algn="l"/>
              </a:tabLst>
            </a:pPr>
            <a:r>
              <a:rPr lang="en-US" dirty="0" smtClean="0"/>
              <a:t>Watching and being sure of the safety of barriers, doors and locks.</a:t>
            </a:r>
            <a:endParaRPr lang="en-GB" dirty="0" smtClean="0"/>
          </a:p>
          <a:p>
            <a:pPr marL="342900" marR="0" lvl="0" indent="-342900" algn="just">
              <a:lnSpc>
                <a:spcPct val="115000"/>
              </a:lnSpc>
              <a:spcBef>
                <a:spcPts val="0"/>
              </a:spcBef>
              <a:spcAft>
                <a:spcPts val="1000"/>
              </a:spcAft>
              <a:buSzPts val="1000"/>
              <a:buFont typeface="Symbol" panose="05050102010706020507" pitchFamily="18" charset="2"/>
              <a:buChar char=""/>
              <a:tabLst>
                <a:tab pos="228600" algn="l"/>
              </a:tabLst>
            </a:pPr>
            <a:r>
              <a:rPr lang="en-GB" dirty="0" smtClean="0"/>
              <a:t>Watching the behaviours of the keeper and the extent of mastering his work.</a:t>
            </a:r>
          </a:p>
          <a:p>
            <a:pPr marL="342900" marR="0" lvl="0" indent="-342900" algn="just">
              <a:lnSpc>
                <a:spcPct val="115000"/>
              </a:lnSpc>
              <a:spcBef>
                <a:spcPts val="0"/>
              </a:spcBef>
              <a:spcAft>
                <a:spcPts val="1000"/>
              </a:spcAft>
              <a:buSzPts val="1000"/>
              <a:buFont typeface="Symbol" panose="05050102010706020507" pitchFamily="18" charset="2"/>
              <a:buChar char=""/>
              <a:tabLst>
                <a:tab pos="228600" algn="l"/>
              </a:tabLst>
            </a:pPr>
            <a:r>
              <a:rPr lang="en-GB" dirty="0" smtClean="0"/>
              <a:t>Watching visitors' behaviours with animals.</a:t>
            </a:r>
          </a:p>
          <a:p>
            <a:pPr marL="342900" marR="0" lvl="0" indent="-342900" algn="just">
              <a:lnSpc>
                <a:spcPct val="115000"/>
              </a:lnSpc>
              <a:spcBef>
                <a:spcPts val="0"/>
              </a:spcBef>
              <a:spcAft>
                <a:spcPts val="1000"/>
              </a:spcAft>
              <a:buSzPts val="1000"/>
              <a:buFont typeface="Symbol" panose="05050102010706020507" pitchFamily="18" charset="2"/>
              <a:buChar char=""/>
              <a:tabLst>
                <a:tab pos="228600" algn="l"/>
              </a:tabLst>
            </a:pPr>
            <a:r>
              <a:rPr lang="en-GB" dirty="0" smtClean="0"/>
              <a:t>Making sure of the animals' nutritional health through the meals provided to him.</a:t>
            </a:r>
          </a:p>
        </p:txBody>
      </p:sp>
      <p:sp>
        <p:nvSpPr>
          <p:cNvPr id="17" name="TextBox 16"/>
          <p:cNvSpPr txBox="1"/>
          <p:nvPr/>
        </p:nvSpPr>
        <p:spPr>
          <a:xfrm rot="583199">
            <a:off x="3393522" y="5761326"/>
            <a:ext cx="1240485" cy="646331"/>
          </a:xfrm>
          <a:prstGeom prst="rect">
            <a:avLst/>
          </a:prstGeom>
          <a:noFill/>
        </p:spPr>
        <p:txBody>
          <a:bodyPr wrap="square" rtlCol="0">
            <a:spAutoFit/>
          </a:bodyPr>
          <a:lstStyle/>
          <a:p>
            <a:pPr algn="l"/>
            <a:r>
              <a:rPr lang="en-US" b="1" dirty="0" smtClean="0">
                <a:latin typeface="Times New Roman"/>
                <a:ea typeface="Calibri"/>
                <a:cs typeface="Arial"/>
              </a:rPr>
              <a:t>Human work</a:t>
            </a:r>
            <a:endParaRPr lang="en-US" dirty="0"/>
          </a:p>
        </p:txBody>
      </p:sp>
      <p:sp>
        <p:nvSpPr>
          <p:cNvPr id="2" name="Rectangle 1"/>
          <p:cNvSpPr/>
          <p:nvPr/>
        </p:nvSpPr>
        <p:spPr>
          <a:xfrm rot="21051557">
            <a:off x="4542083" y="5700807"/>
            <a:ext cx="1456275" cy="646331"/>
          </a:xfrm>
          <a:prstGeom prst="rect">
            <a:avLst/>
          </a:prstGeom>
        </p:spPr>
        <p:txBody>
          <a:bodyPr wrap="square">
            <a:spAutoFit/>
          </a:bodyPr>
          <a:lstStyle/>
          <a:p>
            <a:pPr algn="ctr"/>
            <a:r>
              <a:rPr lang="en-US" b="1" i="1" dirty="0" smtClean="0">
                <a:latin typeface="Times New Roman"/>
                <a:ea typeface="Times New Roman"/>
                <a:cs typeface="Arial"/>
              </a:rPr>
              <a:t>Machine work </a:t>
            </a:r>
          </a:p>
        </p:txBody>
      </p:sp>
      <p:sp>
        <p:nvSpPr>
          <p:cNvPr id="14" name="مستطيل 13"/>
          <p:cNvSpPr/>
          <p:nvPr/>
        </p:nvSpPr>
        <p:spPr>
          <a:xfrm>
            <a:off x="1835696" y="260662"/>
            <a:ext cx="4896543" cy="584775"/>
          </a:xfrm>
          <a:prstGeom prst="rect">
            <a:avLst/>
          </a:prstGeom>
        </p:spPr>
        <p:txBody>
          <a:bodyPr wrap="square">
            <a:spAutoFit/>
          </a:bodyPr>
          <a:lstStyle/>
          <a:p>
            <a:pPr algn="ctr"/>
            <a:r>
              <a:rPr lang="en-US" sz="3200" b="1" dirty="0" smtClean="0">
                <a:latin typeface="Times New Roman" panose="02020603050405020304" pitchFamily="18" charset="0"/>
                <a:ea typeface="Calibri" panose="020F0502020204030204" pitchFamily="34" charset="0"/>
                <a:cs typeface="Times New Roman" panose="02020603050405020304" pitchFamily="18" charset="0"/>
              </a:rPr>
              <a:t>Surveillance cameras</a:t>
            </a:r>
            <a:endParaRPr lang="ar-SA" sz="3200" dirty="0"/>
          </a:p>
        </p:txBody>
      </p:sp>
    </p:spTree>
    <p:extLst>
      <p:ext uri="{BB962C8B-B14F-4D97-AF65-F5344CB8AC3E}">
        <p14:creationId xmlns:p14="http://schemas.microsoft.com/office/powerpoint/2010/main" val="294916355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500430" y="142852"/>
            <a:ext cx="3828099" cy="584775"/>
          </a:xfrm>
          <a:prstGeom prst="rect">
            <a:avLst/>
          </a:prstGeom>
          <a:noFill/>
        </p:spPr>
        <p:txBody>
          <a:bodyPr wrap="none" rtlCol="0">
            <a:spAutoFit/>
          </a:bodyPr>
          <a:lstStyle/>
          <a:p>
            <a:r>
              <a:rPr lang="en-US" sz="3200" b="1" dirty="0" smtClean="0"/>
              <a:t>proposed Kaizen Plan</a:t>
            </a:r>
            <a:endParaRPr lang="en-GB" sz="3200" b="1" dirty="0"/>
          </a:p>
        </p:txBody>
      </p:sp>
      <p:sp>
        <p:nvSpPr>
          <p:cNvPr id="2" name="Rectangle 1"/>
          <p:cNvSpPr/>
          <p:nvPr/>
        </p:nvSpPr>
        <p:spPr>
          <a:xfrm>
            <a:off x="642910" y="1000108"/>
            <a:ext cx="1150956" cy="646331"/>
          </a:xfrm>
          <a:prstGeom prst="rect">
            <a:avLst/>
          </a:prstGeom>
        </p:spPr>
        <p:txBody>
          <a:bodyPr wrap="square">
            <a:spAutoFit/>
          </a:bodyPr>
          <a:lstStyle/>
          <a:p>
            <a:r>
              <a:rPr lang="en-US" b="1" kern="1800" dirty="0">
                <a:solidFill>
                  <a:prstClr val="black"/>
                </a:solidFill>
                <a:latin typeface="Times New Roman" panose="02020603050405020304" pitchFamily="18" charset="0"/>
                <a:ea typeface="Times New Roman" panose="02020603050405020304" pitchFamily="18" charset="0"/>
              </a:rPr>
              <a:t/>
            </a:r>
            <a:br>
              <a:rPr lang="en-US" b="1" kern="1800" dirty="0">
                <a:solidFill>
                  <a:prstClr val="black"/>
                </a:solidFill>
                <a:latin typeface="Times New Roman" panose="02020603050405020304" pitchFamily="18" charset="0"/>
                <a:ea typeface="Times New Roman" panose="02020603050405020304" pitchFamily="18" charset="0"/>
              </a:rPr>
            </a:br>
            <a:endParaRPr lang="en-GB" dirty="0">
              <a:solidFill>
                <a:prstClr val="black"/>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436543119"/>
              </p:ext>
            </p:extLst>
          </p:nvPr>
        </p:nvGraphicFramePr>
        <p:xfrm>
          <a:off x="467544" y="1268760"/>
          <a:ext cx="8136906" cy="428627"/>
        </p:xfrm>
        <a:graphic>
          <a:graphicData uri="http://schemas.openxmlformats.org/drawingml/2006/table">
            <a:tbl>
              <a:tblPr>
                <a:tableStyleId>{22838BEF-8BB2-4498-84A7-C5851F593DF1}</a:tableStyleId>
              </a:tblPr>
              <a:tblGrid>
                <a:gridCol w="1344427"/>
                <a:gridCol w="764768"/>
                <a:gridCol w="856795"/>
                <a:gridCol w="1838935"/>
                <a:gridCol w="492394"/>
                <a:gridCol w="417820"/>
                <a:gridCol w="417820"/>
                <a:gridCol w="417820"/>
                <a:gridCol w="1586127"/>
              </a:tblGrid>
              <a:tr h="428627">
                <a:tc>
                  <a:txBody>
                    <a:bodyPr/>
                    <a:lstStyle/>
                    <a:p>
                      <a:pPr marL="0" marR="0" algn="ctr">
                        <a:lnSpc>
                          <a:spcPct val="107000"/>
                        </a:lnSpc>
                        <a:spcBef>
                          <a:spcPts val="0"/>
                        </a:spcBef>
                        <a:spcAft>
                          <a:spcPts val="0"/>
                        </a:spcAft>
                      </a:pPr>
                      <a:r>
                        <a:rPr lang="en-GB" sz="1200" dirty="0">
                          <a:effectLst/>
                        </a:rPr>
                        <a:t>Action</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07000"/>
                        </a:lnSpc>
                        <a:spcBef>
                          <a:spcPts val="0"/>
                        </a:spcBef>
                        <a:spcAft>
                          <a:spcPts val="0"/>
                        </a:spcAft>
                      </a:pPr>
                      <a:r>
                        <a:rPr lang="en-GB" sz="1200" dirty="0">
                          <a:effectLst/>
                        </a:rPr>
                        <a:t>Frequency</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07000"/>
                        </a:lnSpc>
                        <a:spcBef>
                          <a:spcPts val="0"/>
                        </a:spcBef>
                        <a:spcAft>
                          <a:spcPts val="0"/>
                        </a:spcAft>
                      </a:pPr>
                      <a:r>
                        <a:rPr lang="en-GB" sz="1200">
                          <a:effectLst/>
                        </a:rPr>
                        <a:t>Responsible</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07000"/>
                        </a:lnSpc>
                        <a:spcBef>
                          <a:spcPts val="0"/>
                        </a:spcBef>
                        <a:spcAft>
                          <a:spcPts val="0"/>
                        </a:spcAft>
                      </a:pPr>
                      <a:r>
                        <a:rPr lang="en-GB" sz="1200">
                          <a:effectLst/>
                        </a:rPr>
                        <a:t>Justification</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a:effectLst/>
                        </a:rPr>
                        <a:t>1year</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dirty="0">
                          <a:effectLst/>
                        </a:rPr>
                        <a:t>2year</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a:effectLst/>
                        </a:rPr>
                        <a:t>3year</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a:effectLst/>
                        </a:rPr>
                        <a:t>4year</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dirty="0">
                          <a:effectLst/>
                        </a:rPr>
                        <a:t>5year</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17566988"/>
              </p:ext>
            </p:extLst>
          </p:nvPr>
        </p:nvGraphicFramePr>
        <p:xfrm>
          <a:off x="500032" y="1714490"/>
          <a:ext cx="8072496" cy="1304007"/>
        </p:xfrm>
        <a:graphic>
          <a:graphicData uri="http://schemas.openxmlformats.org/drawingml/2006/table">
            <a:tbl>
              <a:tblPr>
                <a:tableStyleId>{22838BEF-8BB2-4498-84A7-C5851F593DF1}</a:tableStyleId>
              </a:tblPr>
              <a:tblGrid>
                <a:gridCol w="1333785"/>
                <a:gridCol w="758715"/>
                <a:gridCol w="850013"/>
                <a:gridCol w="1824377"/>
                <a:gridCol w="488495"/>
                <a:gridCol w="414513"/>
                <a:gridCol w="414513"/>
                <a:gridCol w="414513"/>
                <a:gridCol w="1573572"/>
              </a:tblGrid>
              <a:tr h="1304007">
                <a:tc>
                  <a:txBody>
                    <a:bodyPr/>
                    <a:lstStyle/>
                    <a:p>
                      <a:pPr marL="0" marR="0">
                        <a:lnSpc>
                          <a:spcPct val="107000"/>
                        </a:lnSpc>
                        <a:spcBef>
                          <a:spcPts val="0"/>
                        </a:spcBef>
                        <a:spcAft>
                          <a:spcPts val="0"/>
                        </a:spcAft>
                      </a:pPr>
                      <a:r>
                        <a:rPr lang="en-GB" sz="1200" dirty="0">
                          <a:effectLst/>
                        </a:rPr>
                        <a:t>Check refrigerators</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dirty="0">
                          <a:effectLst/>
                        </a:rPr>
                        <a:t>Daily </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dirty="0">
                          <a:effectLst/>
                        </a:rPr>
                        <a:t>Storekeeper</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just">
                        <a:lnSpc>
                          <a:spcPct val="107000"/>
                        </a:lnSpc>
                        <a:spcBef>
                          <a:spcPts val="0"/>
                        </a:spcBef>
                        <a:spcAft>
                          <a:spcPts val="0"/>
                        </a:spcAft>
                      </a:pPr>
                      <a:r>
                        <a:rPr lang="en-GB" sz="1200" dirty="0">
                          <a:effectLst/>
                        </a:rPr>
                        <a:t>To ensure the cleanliness of the shelves and put the vegetables and meat in the places allocated according to the divisions of each shelf.</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a:effectLst/>
                        </a:rPr>
                        <a:t>yes</a:t>
                      </a:r>
                      <a:r>
                        <a:rPr lang="en-US" sz="1200">
                          <a:effectLst/>
                        </a:rPr>
                        <a:t>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a:effectLst/>
                        </a:rPr>
                        <a:t>yes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a:effectLst/>
                        </a:rPr>
                        <a:t>yes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a:effectLst/>
                        </a:rPr>
                        <a:t>yes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dirty="0">
                          <a:effectLst/>
                        </a:rPr>
                        <a:t>Yes</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bl>
          </a:graphicData>
        </a:graphic>
      </p:graphicFrame>
      <p:grpSp>
        <p:nvGrpSpPr>
          <p:cNvPr id="3" name="Canvas 16"/>
          <p:cNvGrpSpPr>
            <a:grpSpLocks/>
          </p:cNvGrpSpPr>
          <p:nvPr/>
        </p:nvGrpSpPr>
        <p:grpSpPr bwMode="auto">
          <a:xfrm>
            <a:off x="1134913" y="1923853"/>
            <a:ext cx="269796" cy="192087"/>
            <a:chOff x="0" y="0"/>
            <a:chExt cx="320040" cy="191770"/>
          </a:xfrm>
        </p:grpSpPr>
        <p:sp>
          <p:nvSpPr>
            <p:cNvPr id="11" name="AutoShape 2"/>
            <p:cNvSpPr>
              <a:spLocks noChangeAspect="1" noChangeArrowheads="1"/>
            </p:cNvSpPr>
            <p:nvPr/>
          </p:nvSpPr>
          <p:spPr bwMode="auto">
            <a:xfrm>
              <a:off x="0" y="0"/>
              <a:ext cx="320040" cy="19177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graphicFrame>
        <p:nvGraphicFramePr>
          <p:cNvPr id="12" name="Table 11"/>
          <p:cNvGraphicFramePr>
            <a:graphicFrameLocks noGrp="1"/>
          </p:cNvGraphicFramePr>
          <p:nvPr>
            <p:extLst>
              <p:ext uri="{D42A27DB-BD31-4B8C-83A1-F6EECF244321}">
                <p14:modId xmlns:p14="http://schemas.microsoft.com/office/powerpoint/2010/main" val="3721659618"/>
              </p:ext>
            </p:extLst>
          </p:nvPr>
        </p:nvGraphicFramePr>
        <p:xfrm>
          <a:off x="502763" y="2910907"/>
          <a:ext cx="8074570" cy="2152777"/>
        </p:xfrm>
        <a:graphic>
          <a:graphicData uri="http://schemas.openxmlformats.org/drawingml/2006/table">
            <a:tbl>
              <a:tblPr>
                <a:tableStyleId>{22838BEF-8BB2-4498-84A7-C5851F593DF1}</a:tableStyleId>
              </a:tblPr>
              <a:tblGrid>
                <a:gridCol w="1334128"/>
                <a:gridCol w="758910"/>
                <a:gridCol w="850231"/>
                <a:gridCol w="1824847"/>
                <a:gridCol w="488621"/>
                <a:gridCol w="414619"/>
                <a:gridCol w="414619"/>
                <a:gridCol w="414619"/>
                <a:gridCol w="1573976"/>
              </a:tblGrid>
              <a:tr h="44450">
                <a:tc>
                  <a:txBody>
                    <a:bodyPr/>
                    <a:lstStyle/>
                    <a:p>
                      <a:pPr marL="0" marR="0">
                        <a:lnSpc>
                          <a:spcPct val="107000"/>
                        </a:lnSpc>
                        <a:spcBef>
                          <a:spcPts val="0"/>
                        </a:spcBef>
                        <a:spcAft>
                          <a:spcPts val="0"/>
                        </a:spcAft>
                      </a:pPr>
                      <a:r>
                        <a:rPr lang="en-GB" sz="1200" dirty="0">
                          <a:effectLst/>
                        </a:rPr>
                        <a:t>External audit</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a:effectLst/>
                        </a:rPr>
                        <a:t>Every 6 months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a:effectLst/>
                        </a:rPr>
                        <a:t>Employee from Qalqilia Municipality</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342900" marR="0" lvl="0" indent="-342900" algn="just">
                        <a:lnSpc>
                          <a:spcPct val="107000"/>
                        </a:lnSpc>
                        <a:spcBef>
                          <a:spcPts val="0"/>
                        </a:spcBef>
                        <a:spcAft>
                          <a:spcPts val="0"/>
                        </a:spcAft>
                        <a:buFont typeface="+mj-lt"/>
                        <a:buAutoNum type="arabicPeriod"/>
                      </a:pPr>
                      <a:r>
                        <a:rPr lang="en-GB" sz="1200" dirty="0" smtClean="0">
                          <a:effectLst/>
                        </a:rPr>
                        <a:t>Effectiveness</a:t>
                      </a:r>
                      <a:r>
                        <a:rPr lang="en-GB" sz="1200" baseline="0" dirty="0" smtClean="0">
                          <a:effectLst/>
                        </a:rPr>
                        <a:t> </a:t>
                      </a:r>
                      <a:r>
                        <a:rPr lang="en-GB" sz="1200" dirty="0" smtClean="0">
                          <a:effectLst/>
                        </a:rPr>
                        <a:t>and </a:t>
                      </a:r>
                      <a:r>
                        <a:rPr lang="en-GB" sz="1200" dirty="0">
                          <a:effectLst/>
                        </a:rPr>
                        <a:t>efficiency of operations.</a:t>
                      </a:r>
                      <a:endParaRPr lang="en-GB" sz="1100" dirty="0">
                        <a:effectLst/>
                      </a:endParaRPr>
                    </a:p>
                    <a:p>
                      <a:pPr marL="342900" marR="0" lvl="0" indent="-342900" algn="just">
                        <a:lnSpc>
                          <a:spcPct val="107000"/>
                        </a:lnSpc>
                        <a:spcBef>
                          <a:spcPts val="0"/>
                        </a:spcBef>
                        <a:spcAft>
                          <a:spcPts val="0"/>
                        </a:spcAft>
                        <a:buFont typeface="+mj-lt"/>
                        <a:buAutoNum type="arabicPeriod"/>
                      </a:pPr>
                      <a:r>
                        <a:rPr lang="en-GB" sz="1200" dirty="0">
                          <a:effectLst/>
                        </a:rPr>
                        <a:t>Reliability of financial and management reporting.</a:t>
                      </a:r>
                      <a:endParaRPr lang="en-GB" sz="1100" dirty="0">
                        <a:effectLst/>
                      </a:endParaRPr>
                    </a:p>
                    <a:p>
                      <a:pPr marL="342900" marR="0" lvl="0" indent="-342900" algn="just">
                        <a:lnSpc>
                          <a:spcPct val="107000"/>
                        </a:lnSpc>
                        <a:spcBef>
                          <a:spcPts val="0"/>
                        </a:spcBef>
                        <a:spcAft>
                          <a:spcPts val="0"/>
                        </a:spcAft>
                        <a:buFont typeface="+mj-lt"/>
                        <a:buAutoNum type="arabicPeriod"/>
                      </a:pPr>
                      <a:r>
                        <a:rPr lang="en-GB" sz="1200" dirty="0">
                          <a:effectLst/>
                        </a:rPr>
                        <a:t>Compliance with laws and regulations.</a:t>
                      </a:r>
                      <a:endParaRPr lang="en-GB" sz="1100" dirty="0">
                        <a:effectLst/>
                      </a:endParaRPr>
                    </a:p>
                    <a:p>
                      <a:pPr marL="342900" marR="0" lvl="0" indent="-342900" algn="just">
                        <a:lnSpc>
                          <a:spcPct val="107000"/>
                        </a:lnSpc>
                        <a:spcBef>
                          <a:spcPts val="0"/>
                        </a:spcBef>
                        <a:spcAft>
                          <a:spcPts val="0"/>
                        </a:spcAft>
                        <a:buFont typeface="+mj-lt"/>
                        <a:buAutoNum type="arabicPeriod"/>
                      </a:pPr>
                      <a:r>
                        <a:rPr lang="en-GB" sz="1200" dirty="0">
                          <a:effectLst/>
                        </a:rPr>
                        <a:t>Safeguarding of Assets</a:t>
                      </a:r>
                      <a:endParaRPr lang="en-GB" sz="1100" dirty="0">
                        <a:effectLst/>
                      </a:endParaRPr>
                    </a:p>
                    <a:p>
                      <a:pPr marL="318770" marR="0" algn="just">
                        <a:lnSpc>
                          <a:spcPct val="107000"/>
                        </a:lnSpc>
                        <a:spcBef>
                          <a:spcPts val="0"/>
                        </a:spcBef>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a:effectLst/>
                        </a:rPr>
                        <a:t>Yes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a:effectLst/>
                        </a:rPr>
                        <a:t>Yes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a:effectLst/>
                        </a:rPr>
                        <a:t>Yes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a:effectLst/>
                        </a:rPr>
                        <a:t>Yes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dirty="0">
                          <a:effectLst/>
                        </a:rPr>
                        <a:t>Yes </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169955608"/>
              </p:ext>
            </p:extLst>
          </p:nvPr>
        </p:nvGraphicFramePr>
        <p:xfrm>
          <a:off x="502763" y="4108158"/>
          <a:ext cx="8074570" cy="2357453"/>
        </p:xfrm>
        <a:graphic>
          <a:graphicData uri="http://schemas.openxmlformats.org/drawingml/2006/table">
            <a:tbl>
              <a:tblPr>
                <a:tableStyleId>{22838BEF-8BB2-4498-84A7-C5851F593DF1}</a:tableStyleId>
              </a:tblPr>
              <a:tblGrid>
                <a:gridCol w="1334128"/>
                <a:gridCol w="758910"/>
                <a:gridCol w="850231"/>
                <a:gridCol w="1824847"/>
                <a:gridCol w="488621"/>
                <a:gridCol w="414619"/>
                <a:gridCol w="414619"/>
                <a:gridCol w="414619"/>
                <a:gridCol w="1573976"/>
              </a:tblGrid>
              <a:tr h="2357453">
                <a:tc>
                  <a:txBody>
                    <a:bodyPr/>
                    <a:lstStyle/>
                    <a:p>
                      <a:pPr marL="0" marR="0">
                        <a:lnSpc>
                          <a:spcPct val="107000"/>
                        </a:lnSpc>
                        <a:spcBef>
                          <a:spcPts val="0"/>
                        </a:spcBef>
                        <a:spcAft>
                          <a:spcPts val="0"/>
                        </a:spcAft>
                      </a:pPr>
                      <a:r>
                        <a:rPr lang="en-GB" sz="1200" dirty="0">
                          <a:effectLst/>
                        </a:rPr>
                        <a:t>Training [for Electro-Magnetic Lock, Automatic Door]</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a:effectLst/>
                        </a:rPr>
                        <a:t>2 months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a:effectLst/>
                        </a:rPr>
                        <a:t>Maintenance department official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342900" marR="0" lvl="0" indent="-342900" algn="just">
                        <a:lnSpc>
                          <a:spcPct val="107000"/>
                        </a:lnSpc>
                        <a:spcBef>
                          <a:spcPts val="0"/>
                        </a:spcBef>
                        <a:spcAft>
                          <a:spcPts val="0"/>
                        </a:spcAft>
                        <a:buFont typeface="+mj-lt"/>
                        <a:buAutoNum type="arabicPeriod"/>
                      </a:pPr>
                      <a:r>
                        <a:rPr lang="en-GB" sz="1100" dirty="0">
                          <a:effectLst/>
                        </a:rPr>
                        <a:t>To teach the workers the mechanism of using the electromagnetic door as it's a new addition to the zoo and it hasn't been used before.</a:t>
                      </a:r>
                      <a:endParaRPr lang="en-GB" sz="1050" dirty="0">
                        <a:effectLst/>
                      </a:endParaRPr>
                    </a:p>
                    <a:p>
                      <a:pPr marL="342900" marR="0" lvl="0" indent="-342900" algn="just">
                        <a:lnSpc>
                          <a:spcPct val="107000"/>
                        </a:lnSpc>
                        <a:spcBef>
                          <a:spcPts val="0"/>
                        </a:spcBef>
                        <a:spcAft>
                          <a:spcPts val="0"/>
                        </a:spcAft>
                        <a:buFont typeface="+mj-lt"/>
                        <a:buAutoNum type="arabicPeriod"/>
                      </a:pPr>
                      <a:r>
                        <a:rPr lang="en-GB" sz="1100" dirty="0">
                          <a:effectLst/>
                        </a:rPr>
                        <a:t>Increasing awareness about the benefits and risks of using electromagnetic doors.</a:t>
                      </a:r>
                      <a:endParaRPr lang="en-GB" sz="105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a:effectLst/>
                        </a:rPr>
                        <a:t>yes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a:effectLst/>
                        </a:rPr>
                        <a:t>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a:effectLst/>
                        </a:rPr>
                        <a:t>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a:effectLst/>
                        </a:rPr>
                        <a:t>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07000"/>
                        </a:lnSpc>
                        <a:spcBef>
                          <a:spcPts val="0"/>
                        </a:spcBef>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bl>
          </a:graphicData>
        </a:graphic>
      </p:graphicFrame>
      <p:sp>
        <p:nvSpPr>
          <p:cNvPr id="14" name="Round Same Side Corner Rectangle 13"/>
          <p:cNvSpPr/>
          <p:nvPr/>
        </p:nvSpPr>
        <p:spPr bwMode="auto">
          <a:xfrm flipV="1">
            <a:off x="0" y="0"/>
            <a:ext cx="467544" cy="908720"/>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PFC</a:t>
            </a:r>
            <a:endParaRPr lang="en-US" sz="2000" b="1" dirty="0">
              <a:solidFill>
                <a:schemeClr val="bg1"/>
              </a:solidFill>
            </a:endParaRPr>
          </a:p>
        </p:txBody>
      </p:sp>
      <p:sp>
        <p:nvSpPr>
          <p:cNvPr id="15" name="Round Same Side Corner Rectangle 14"/>
          <p:cNvSpPr/>
          <p:nvPr/>
        </p:nvSpPr>
        <p:spPr bwMode="auto">
          <a:xfrm flipV="1">
            <a:off x="467544" y="0"/>
            <a:ext cx="524519" cy="908720"/>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VSM</a:t>
            </a:r>
            <a:endParaRPr lang="en-US" sz="1600" b="1" dirty="0">
              <a:solidFill>
                <a:schemeClr val="bg1"/>
              </a:solidFill>
            </a:endParaRPr>
          </a:p>
        </p:txBody>
      </p:sp>
      <p:sp>
        <p:nvSpPr>
          <p:cNvPr id="16" name="Round Same Side Corner Rectangle 15"/>
          <p:cNvSpPr/>
          <p:nvPr/>
        </p:nvSpPr>
        <p:spPr bwMode="auto">
          <a:xfrm flipV="1">
            <a:off x="971602" y="0"/>
            <a:ext cx="504056" cy="908720"/>
          </a:xfrm>
          <a:prstGeom prst="round2SameRect">
            <a:avLst>
              <a:gd name="adj1" fmla="val 31818"/>
              <a:gd name="adj2" fmla="val 0"/>
            </a:avLst>
          </a:prstGeom>
          <a:solidFill>
            <a:schemeClr val="accent1">
              <a:lumMod val="60000"/>
              <a:lumOff val="40000"/>
            </a:schemeClr>
          </a:solidFill>
          <a:ln>
            <a:solidFill>
              <a:schemeClr val="accent1"/>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2000" b="1" dirty="0" smtClean="0">
                <a:solidFill>
                  <a:schemeClr val="bg1"/>
                </a:solidFill>
              </a:rPr>
              <a:t>5S </a:t>
            </a:r>
            <a:endParaRPr lang="en-US" sz="2000" b="1" dirty="0">
              <a:solidFill>
                <a:schemeClr val="bg1"/>
              </a:solidFill>
            </a:endParaRPr>
          </a:p>
        </p:txBody>
      </p:sp>
      <p:sp>
        <p:nvSpPr>
          <p:cNvPr id="18" name="Round Same Side Corner Rectangle 17"/>
          <p:cNvSpPr/>
          <p:nvPr/>
        </p:nvSpPr>
        <p:spPr bwMode="auto">
          <a:xfrm flipV="1">
            <a:off x="1500166" y="0"/>
            <a:ext cx="504056" cy="908720"/>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GB" sz="2000" b="1" dirty="0" smtClean="0"/>
              <a:t>Jidoka</a:t>
            </a:r>
            <a:endParaRPr lang="en-US" sz="2000" b="1" dirty="0">
              <a:solidFill>
                <a:schemeClr val="bg1"/>
              </a:solidFill>
            </a:endParaRPr>
          </a:p>
        </p:txBody>
      </p:sp>
      <p:sp>
        <p:nvSpPr>
          <p:cNvPr id="19" name="Round Same Side Corner Rectangle 55"/>
          <p:cNvSpPr/>
          <p:nvPr/>
        </p:nvSpPr>
        <p:spPr bwMode="auto">
          <a:xfrm flipV="1">
            <a:off x="1979713" y="0"/>
            <a:ext cx="504056" cy="1124744"/>
          </a:xfrm>
          <a:prstGeom prst="round2SameRect">
            <a:avLst>
              <a:gd name="adj1" fmla="val 39940"/>
              <a:gd name="adj2" fmla="val 0"/>
            </a:avLst>
          </a:prstGeom>
          <a:solidFill>
            <a:schemeClr val="tx1">
              <a:lumMod val="50000"/>
              <a:lumOff val="5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2000" b="1" dirty="0" smtClean="0">
                <a:solidFill>
                  <a:schemeClr val="bg1"/>
                </a:solidFill>
              </a:rPr>
              <a:t>Kaizen </a:t>
            </a:r>
            <a:endParaRPr lang="en-US" sz="2000" b="1" dirty="0">
              <a:solidFill>
                <a:schemeClr val="bg1"/>
              </a:solidFill>
            </a:endParaRPr>
          </a:p>
        </p:txBody>
      </p:sp>
    </p:spTree>
    <p:extLst>
      <p:ext uri="{BB962C8B-B14F-4D97-AF65-F5344CB8AC3E}">
        <p14:creationId xmlns:p14="http://schemas.microsoft.com/office/powerpoint/2010/main" val="284819292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657682"/>
            <a:ext cx="6858000" cy="0"/>
          </a:xfrm>
          <a:prstGeom prst="line">
            <a:avLst/>
          </a:prstGeom>
        </p:spPr>
        <p:style>
          <a:lnRef idx="2">
            <a:schemeClr val="accent2"/>
          </a:lnRef>
          <a:fillRef idx="0">
            <a:schemeClr val="accent2"/>
          </a:fillRef>
          <a:effectRef idx="1">
            <a:schemeClr val="accent2"/>
          </a:effectRef>
          <a:fontRef idx="minor">
            <a:schemeClr val="tx1"/>
          </a:fontRef>
        </p:style>
      </p:cxnSp>
      <p:sp>
        <p:nvSpPr>
          <p:cNvPr id="6" name="TextBox 5"/>
          <p:cNvSpPr txBox="1"/>
          <p:nvPr/>
        </p:nvSpPr>
        <p:spPr>
          <a:xfrm>
            <a:off x="248548" y="11352"/>
            <a:ext cx="3828099" cy="584775"/>
          </a:xfrm>
          <a:prstGeom prst="rect">
            <a:avLst/>
          </a:prstGeom>
          <a:noFill/>
        </p:spPr>
        <p:txBody>
          <a:bodyPr wrap="none" rtlCol="0">
            <a:spAutoFit/>
          </a:bodyPr>
          <a:lstStyle/>
          <a:p>
            <a:r>
              <a:rPr lang="en-US" sz="3200" b="1" dirty="0" smtClean="0">
                <a:solidFill>
                  <a:prstClr val="black"/>
                </a:solidFill>
              </a:rPr>
              <a:t>proposed Kaizen Plan</a:t>
            </a:r>
            <a:endParaRPr lang="en-GB" sz="3200" b="1" dirty="0">
              <a:solidFill>
                <a:prstClr val="black"/>
              </a:solidFill>
            </a:endParaRPr>
          </a:p>
        </p:txBody>
      </p:sp>
      <p:sp>
        <p:nvSpPr>
          <p:cNvPr id="2" name="Rectangle 1"/>
          <p:cNvSpPr/>
          <p:nvPr/>
        </p:nvSpPr>
        <p:spPr>
          <a:xfrm>
            <a:off x="248547" y="934681"/>
            <a:ext cx="3080330" cy="923330"/>
          </a:xfrm>
          <a:prstGeom prst="rect">
            <a:avLst/>
          </a:prstGeom>
        </p:spPr>
        <p:txBody>
          <a:bodyPr wrap="none">
            <a:spAutoFit/>
          </a:bodyPr>
          <a:lstStyle/>
          <a:p>
            <a:pPr marL="285750" indent="-285750">
              <a:buFont typeface="Wingdings" panose="05000000000000000000" pitchFamily="2" charset="2"/>
              <a:buChar char="Ø"/>
            </a:pPr>
            <a:r>
              <a:rPr lang="en-US" b="1" dirty="0" smtClean="0"/>
              <a:t>Gantt </a:t>
            </a:r>
            <a:r>
              <a:rPr lang="en-US" b="1" dirty="0"/>
              <a:t>chart for kaizen plan</a:t>
            </a:r>
            <a:r>
              <a:rPr lang="en-US" b="1" dirty="0" smtClean="0"/>
              <a:t>:</a:t>
            </a:r>
            <a:endParaRPr lang="en-US"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endParaRPr>
          </a:p>
          <a:p>
            <a:r>
              <a:rPr lang="en-US" b="1" kern="1800" dirty="0">
                <a:solidFill>
                  <a:prstClr val="black"/>
                </a:solidFill>
                <a:latin typeface="Times New Roman" panose="02020603050405020304" pitchFamily="18" charset="0"/>
                <a:ea typeface="Times New Roman" panose="02020603050405020304" pitchFamily="18" charset="0"/>
              </a:rPr>
              <a:t/>
            </a:r>
            <a:br>
              <a:rPr lang="en-US" b="1" kern="1800" dirty="0">
                <a:solidFill>
                  <a:prstClr val="black"/>
                </a:solidFill>
                <a:latin typeface="Times New Roman" panose="02020603050405020304" pitchFamily="18" charset="0"/>
                <a:ea typeface="Times New Roman" panose="02020603050405020304" pitchFamily="18" charset="0"/>
              </a:rPr>
            </a:br>
            <a:endParaRPr lang="en-GB" dirty="0">
              <a:solidFill>
                <a:prstClr val="black"/>
              </a:solidFill>
            </a:endParaRPr>
          </a:p>
        </p:txBody>
      </p:sp>
      <p:pic>
        <p:nvPicPr>
          <p:cNvPr id="3" name="Picture 2"/>
          <p:cNvPicPr>
            <a:picLocks noChangeAspect="1"/>
          </p:cNvPicPr>
          <p:nvPr/>
        </p:nvPicPr>
        <p:blipFill>
          <a:blip r:embed="rId2" cstate="print"/>
          <a:stretch>
            <a:fillRect/>
          </a:stretch>
        </p:blipFill>
        <p:spPr>
          <a:xfrm>
            <a:off x="338072" y="1304014"/>
            <a:ext cx="8432442" cy="5285393"/>
          </a:xfrm>
          <a:prstGeom prst="rect">
            <a:avLst/>
          </a:prstGeom>
        </p:spPr>
      </p:pic>
    </p:spTree>
    <p:extLst>
      <p:ext uri="{BB962C8B-B14F-4D97-AF65-F5344CB8AC3E}">
        <p14:creationId xmlns:p14="http://schemas.microsoft.com/office/powerpoint/2010/main" val="257881362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latin typeface="Times New Roman" pitchFamily="18" charset="0"/>
                <a:cs typeface="Times New Roman" pitchFamily="18" charset="0"/>
              </a:rPr>
              <a:t>Balanced scorecard </a:t>
            </a:r>
            <a:endParaRPr lang="en-US" sz="4800" dirty="0">
              <a:latin typeface="Times New Roman" pitchFamily="18" charset="0"/>
              <a:cs typeface="Times New Roman" pitchFamily="18" charset="0"/>
            </a:endParaRPr>
          </a:p>
        </p:txBody>
      </p:sp>
      <p:sp>
        <p:nvSpPr>
          <p:cNvPr id="4" name="مستطيل مستدير الزوايا 5"/>
          <p:cNvSpPr>
            <a:spLocks noGrp="1"/>
          </p:cNvSpPr>
          <p:nvPr>
            <p:ph idx="1"/>
          </p:nvPr>
        </p:nvSpPr>
        <p:spPr>
          <a:xfrm>
            <a:off x="457200" y="1357298"/>
            <a:ext cx="8229600" cy="3286148"/>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normAutofit/>
          </a:bodyPr>
          <a:lstStyle/>
          <a:p>
            <a:endParaRPr lang="ar-SA" sz="2400" dirty="0" smtClean="0">
              <a:solidFill>
                <a:schemeClr val="tx1"/>
              </a:solidFill>
            </a:endParaRPr>
          </a:p>
          <a:p>
            <a:r>
              <a:rPr lang="en-US" sz="2400" dirty="0" smtClean="0">
                <a:solidFill>
                  <a:schemeClr val="tx1"/>
                </a:solidFill>
              </a:rPr>
              <a:t>is a strategy performance management tool, that can be used by managers to keep track of the execution of activities by the staff .</a:t>
            </a:r>
            <a:endParaRPr lang="ar-SA" sz="2400" dirty="0" smtClean="0">
              <a:solidFill>
                <a:schemeClr val="tx1"/>
              </a:solidFill>
            </a:endParaRPr>
          </a:p>
          <a:p>
            <a:pPr>
              <a:buNone/>
            </a:pPr>
            <a:endParaRPr lang="en-US" sz="2400" dirty="0" smtClean="0">
              <a:solidFill>
                <a:schemeClr val="tx1"/>
              </a:solidFill>
            </a:endParaRPr>
          </a:p>
          <a:p>
            <a:r>
              <a:rPr lang="en-US" sz="2400" dirty="0" smtClean="0">
                <a:solidFill>
                  <a:schemeClr val="tx1"/>
                </a:solidFill>
              </a:rPr>
              <a:t>To maintain a balance between perspectives; it must know score of a set of Key Performance Indicators (KPIs)</a:t>
            </a:r>
            <a:endParaRPr lang="ar-SA" sz="2400" dirty="0" smtClean="0">
              <a:solidFill>
                <a:schemeClr val="tx1"/>
              </a:solidFill>
            </a:endParaRPr>
          </a:p>
          <a:p>
            <a:pPr>
              <a:buNone/>
            </a:pPr>
            <a:endParaRPr lang="ar-SA" dirty="0" smtClean="0">
              <a:solidFill>
                <a:schemeClr val="tx1"/>
              </a:solidFill>
              <a:cs typeface="+mj-cs"/>
            </a:endParaRPr>
          </a:p>
          <a:p>
            <a:endParaRPr lang="en-US" dirty="0"/>
          </a:p>
        </p:txBody>
      </p:sp>
      <p:pic>
        <p:nvPicPr>
          <p:cNvPr id="6" name="Picture 2" descr="نتيجة بحث الصور عن ‪Bsc and kpi‬‏"/>
          <p:cNvPicPr>
            <a:picLocks noChangeAspect="1" noChangeArrowheads="1"/>
          </p:cNvPicPr>
          <p:nvPr/>
        </p:nvPicPr>
        <p:blipFill>
          <a:blip r:embed="rId2" cstate="print"/>
          <a:srcRect/>
          <a:stretch>
            <a:fillRect/>
          </a:stretch>
        </p:blipFill>
        <p:spPr bwMode="auto">
          <a:xfrm>
            <a:off x="500035" y="5072074"/>
            <a:ext cx="2214578" cy="1428760"/>
          </a:xfrm>
          <a:prstGeom prst="rect">
            <a:avLst/>
          </a:prstGeom>
          <a:noFill/>
        </p:spPr>
      </p:pic>
      <p:pic>
        <p:nvPicPr>
          <p:cNvPr id="7" name="Picture 4" descr="نتيجة بحث الصور عن ‪Bsc and kpi‬‏"/>
          <p:cNvPicPr>
            <a:picLocks noChangeAspect="1" noChangeArrowheads="1"/>
          </p:cNvPicPr>
          <p:nvPr/>
        </p:nvPicPr>
        <p:blipFill>
          <a:blip r:embed="rId3" cstate="print"/>
          <a:srcRect/>
          <a:stretch>
            <a:fillRect/>
          </a:stretch>
        </p:blipFill>
        <p:spPr bwMode="auto">
          <a:xfrm>
            <a:off x="2857488" y="5072088"/>
            <a:ext cx="5328592" cy="1431033"/>
          </a:xfrm>
          <a:prstGeom prst="rect">
            <a:avLst/>
          </a:prstGeom>
          <a:noFill/>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5470"/>
          </a:xfrm>
        </p:spPr>
        <p:txBody>
          <a:bodyPr>
            <a:noAutofit/>
          </a:bodyPr>
          <a:lstStyle/>
          <a:p>
            <a:r>
              <a:rPr lang="en-US" sz="4800" dirty="0" smtClean="0">
                <a:latin typeface="Times New Roman" pitchFamily="18" charset="0"/>
                <a:cs typeface="Times New Roman" pitchFamily="18" charset="0"/>
              </a:rPr>
              <a:t>Applying KPI on the Zoo</a:t>
            </a:r>
            <a:endParaRPr lang="en-US" sz="4800" dirty="0">
              <a:latin typeface="Times New Roman" pitchFamily="18" charset="0"/>
              <a:cs typeface="Times New Roman" pitchFamily="18" charset="0"/>
            </a:endParaRPr>
          </a:p>
        </p:txBody>
      </p:sp>
      <p:sp>
        <p:nvSpPr>
          <p:cNvPr id="4" name="مستطيل مستدير الزوايا 7"/>
          <p:cNvSpPr>
            <a:spLocks noGrp="1"/>
          </p:cNvSpPr>
          <p:nvPr>
            <p:ph idx="1"/>
          </p:nvPr>
        </p:nvSpPr>
        <p:spPr>
          <a:xfrm>
            <a:off x="428596" y="1214436"/>
            <a:ext cx="8229600" cy="3500463"/>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normAutofit/>
          </a:bodyPr>
          <a:lstStyle/>
          <a:p>
            <a:r>
              <a:rPr lang="en-US" sz="2000" dirty="0" smtClean="0">
                <a:solidFill>
                  <a:schemeClr val="tx1"/>
                </a:solidFill>
              </a:rPr>
              <a:t>Measurable indicators that will be used to report progress that is chosen to reflect the critical success </a:t>
            </a:r>
            <a:r>
              <a:rPr lang="en-GB" sz="2000" dirty="0" smtClean="0">
                <a:solidFill>
                  <a:schemeClr val="tx1"/>
                </a:solidFill>
              </a:rPr>
              <a:t>Strategic. </a:t>
            </a:r>
            <a:endParaRPr lang="ar-SA" sz="2000" dirty="0" smtClean="0">
              <a:solidFill>
                <a:schemeClr val="tx1"/>
              </a:solidFill>
            </a:endParaRPr>
          </a:p>
          <a:p>
            <a:r>
              <a:rPr lang="en-US" sz="2000" dirty="0" smtClean="0">
                <a:solidFill>
                  <a:schemeClr val="tx1"/>
                </a:solidFill>
              </a:rPr>
              <a:t>Determine the gap between actual and targeted performance and determine organization effectiveness and operational efficiency</a:t>
            </a:r>
            <a:r>
              <a:rPr lang="en-US" sz="2000" dirty="0" smtClean="0"/>
              <a:t>. </a:t>
            </a:r>
            <a:endParaRPr lang="ar-SA" sz="2000" dirty="0" smtClean="0"/>
          </a:p>
          <a:p>
            <a:r>
              <a:rPr lang="en-US" sz="2000" b="1" dirty="0" smtClean="0">
                <a:solidFill>
                  <a:schemeClr val="accent2"/>
                </a:solidFill>
                <a:latin typeface="Times New Roman" pitchFamily="18" charset="0"/>
                <a:cs typeface="Times New Roman" pitchFamily="18" charset="0"/>
              </a:rPr>
              <a:t>In this project, </a:t>
            </a:r>
            <a:r>
              <a:rPr lang="en-US" sz="2000" dirty="0" smtClean="0">
                <a:solidFill>
                  <a:schemeClr val="tx1"/>
                </a:solidFill>
                <a:cs typeface="+mj-cs"/>
              </a:rPr>
              <a:t>KBI was used as a measure of the performance of the</a:t>
            </a:r>
            <a:r>
              <a:rPr lang="ar-SA" sz="2000" dirty="0" smtClean="0">
                <a:solidFill>
                  <a:schemeClr val="tx1"/>
                </a:solidFill>
                <a:cs typeface="+mj-cs"/>
              </a:rPr>
              <a:t> </a:t>
            </a:r>
            <a:r>
              <a:rPr lang="en-US" sz="2000" dirty="0" smtClean="0">
                <a:solidFill>
                  <a:schemeClr val="tx1"/>
                </a:solidFill>
                <a:cs typeface="+mj-cs"/>
              </a:rPr>
              <a:t>development plan and</a:t>
            </a:r>
            <a:r>
              <a:rPr lang="ar-SA" sz="2000" dirty="0" smtClean="0">
                <a:solidFill>
                  <a:schemeClr val="tx1"/>
                </a:solidFill>
                <a:cs typeface="+mj-cs"/>
              </a:rPr>
              <a:t> </a:t>
            </a:r>
            <a:r>
              <a:rPr lang="en-US" sz="2000" dirty="0" smtClean="0">
                <a:solidFill>
                  <a:schemeClr val="tx1"/>
                </a:solidFill>
                <a:cs typeface="+mj-cs"/>
              </a:rPr>
              <a:t>improvements in the processes that was carried out, in order to achieve the objectives of the park.</a:t>
            </a:r>
            <a:endParaRPr lang="en-US" sz="2000" dirty="0">
              <a:solidFill>
                <a:schemeClr val="tx1"/>
              </a:solidFill>
              <a:cs typeface="+mj-cs"/>
            </a:endParaRPr>
          </a:p>
        </p:txBody>
      </p:sp>
      <p:pic>
        <p:nvPicPr>
          <p:cNvPr id="6" name="Picture 2" descr="نتيجة بحث الصور عن ‪Bsc and kpi‬‏"/>
          <p:cNvPicPr>
            <a:picLocks noChangeAspect="1" noChangeArrowheads="1"/>
          </p:cNvPicPr>
          <p:nvPr/>
        </p:nvPicPr>
        <p:blipFill>
          <a:blip r:embed="rId2" cstate="print"/>
          <a:srcRect/>
          <a:stretch>
            <a:fillRect/>
          </a:stretch>
        </p:blipFill>
        <p:spPr bwMode="auto">
          <a:xfrm>
            <a:off x="500035" y="5072074"/>
            <a:ext cx="2214578" cy="1428760"/>
          </a:xfrm>
          <a:prstGeom prst="rect">
            <a:avLst/>
          </a:prstGeom>
          <a:noFill/>
        </p:spPr>
      </p:pic>
      <p:pic>
        <p:nvPicPr>
          <p:cNvPr id="7" name="Picture 4" descr="نتيجة بحث الصور عن ‪Bsc and kpi‬‏"/>
          <p:cNvPicPr>
            <a:picLocks noChangeAspect="1" noChangeArrowheads="1"/>
          </p:cNvPicPr>
          <p:nvPr/>
        </p:nvPicPr>
        <p:blipFill>
          <a:blip r:embed="rId3" cstate="print"/>
          <a:srcRect/>
          <a:stretch>
            <a:fillRect/>
          </a:stretch>
        </p:blipFill>
        <p:spPr bwMode="auto">
          <a:xfrm>
            <a:off x="2857488" y="5072088"/>
            <a:ext cx="5328592" cy="1431033"/>
          </a:xfrm>
          <a:prstGeom prst="rect">
            <a:avLst/>
          </a:prstGeom>
          <a:noFill/>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428604"/>
          </a:xfrm>
        </p:spPr>
        <p:txBody>
          <a:bodyPr>
            <a:noAutofit/>
          </a:bodyPr>
          <a:lstStyle/>
          <a:p>
            <a:r>
              <a:rPr lang="en-US" sz="3200" dirty="0" smtClean="0">
                <a:solidFill>
                  <a:srgbClr val="C00000"/>
                </a:solidFill>
                <a:latin typeface="Times New Roman" pitchFamily="18" charset="0"/>
                <a:cs typeface="Times New Roman" pitchFamily="18" charset="0"/>
              </a:rPr>
              <a:t>KPI selected for the Balanced Scorecard</a:t>
            </a:r>
            <a:endParaRPr lang="en-US" sz="3200" dirty="0">
              <a:solidFill>
                <a:srgbClr val="C00000"/>
              </a:solidFill>
              <a:latin typeface="Times New Roman" pitchFamily="18" charset="0"/>
              <a:cs typeface="Times New Roman" pitchFamily="18" charset="0"/>
            </a:endParaRPr>
          </a:p>
        </p:txBody>
      </p:sp>
      <p:pic>
        <p:nvPicPr>
          <p:cNvPr id="5" name="Content Placeholder 4" descr="Capture66.PNG"/>
          <p:cNvPicPr>
            <a:picLocks noGrp="1" noChangeAspect="1"/>
          </p:cNvPicPr>
          <p:nvPr>
            <p:ph idx="1"/>
          </p:nvPr>
        </p:nvPicPr>
        <p:blipFill>
          <a:blip r:embed="rId2"/>
          <a:stretch>
            <a:fillRect/>
          </a:stretch>
        </p:blipFill>
        <p:spPr>
          <a:xfrm>
            <a:off x="214282" y="714356"/>
            <a:ext cx="8572560" cy="6143644"/>
          </a:xfrm>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71480"/>
            <a:ext cx="8229600" cy="796908"/>
          </a:xfrm>
        </p:spPr>
        <p:txBody>
          <a:bodyPr>
            <a:normAutofit fontScale="90000"/>
          </a:bodyPr>
          <a:lstStyle/>
          <a:p>
            <a:r>
              <a:rPr lang="en-GB" sz="3600" dirty="0" smtClean="0">
                <a:latin typeface="Times New Roman" pitchFamily="18" charset="0"/>
                <a:cs typeface="Times New Roman" pitchFamily="18" charset="0"/>
              </a:rPr>
              <a:t>Strategy Map</a:t>
            </a:r>
            <a:r>
              <a:rPr lang="ar-SA" dirty="0" smtClean="0"/>
              <a:t/>
            </a:r>
            <a:br>
              <a:rPr lang="ar-SA" dirty="0" smtClean="0"/>
            </a:br>
            <a:endParaRPr lang="en-US" dirty="0"/>
          </a:p>
        </p:txBody>
      </p:sp>
      <p:sp>
        <p:nvSpPr>
          <p:cNvPr id="4" name="عنصر نائب للمحتوى 3"/>
          <p:cNvSpPr>
            <a:spLocks noGrp="1"/>
          </p:cNvSpPr>
          <p:nvPr>
            <p:ph idx="1"/>
          </p:nvPr>
        </p:nvSpPr>
        <p:spPr>
          <a:xfrm>
            <a:off x="457200" y="1600215"/>
            <a:ext cx="5329246" cy="3186121"/>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normAutofit fontScale="92500" lnSpcReduction="10000"/>
          </a:bodyPr>
          <a:lstStyle/>
          <a:p>
            <a:pPr algn="l" rtl="0"/>
            <a:r>
              <a:rPr lang="en-US" sz="2400" dirty="0"/>
              <a:t>Strategy </a:t>
            </a:r>
            <a:r>
              <a:rPr lang="en-US" sz="2400" dirty="0" smtClean="0"/>
              <a:t>Map is </a:t>
            </a:r>
            <a:r>
              <a:rPr lang="en-US" sz="2400" dirty="0"/>
              <a:t>a logical and comprehensive architecture for describing </a:t>
            </a:r>
            <a:r>
              <a:rPr lang="en-US" sz="2400" dirty="0" smtClean="0"/>
              <a:t>strategy and </a:t>
            </a:r>
            <a:r>
              <a:rPr lang="en-US" sz="2400" dirty="0"/>
              <a:t>can be useful </a:t>
            </a:r>
            <a:r>
              <a:rPr lang="en-US" sz="2400" dirty="0" smtClean="0"/>
              <a:t>in determining </a:t>
            </a:r>
            <a:r>
              <a:rPr lang="en-US" sz="2400" dirty="0"/>
              <a:t>the main sources and their connections for </a:t>
            </a:r>
            <a:r>
              <a:rPr lang="en-US" sz="2400" dirty="0" smtClean="0"/>
              <a:t>an organization's </a:t>
            </a:r>
            <a:r>
              <a:rPr lang="en-US" sz="2400" dirty="0"/>
              <a:t>strategy</a:t>
            </a:r>
            <a:endParaRPr lang="ar-SA" sz="2400" dirty="0"/>
          </a:p>
        </p:txBody>
      </p:sp>
      <p:pic>
        <p:nvPicPr>
          <p:cNvPr id="5" name="Picture 2" descr="C:\Users\HP\Desktop\324c9fa1509e4d90f65e0421171cb7bb.jpg"/>
          <p:cNvPicPr>
            <a:picLocks noChangeAspect="1" noChangeArrowheads="1"/>
          </p:cNvPicPr>
          <p:nvPr/>
        </p:nvPicPr>
        <p:blipFill>
          <a:blip r:embed="rId2" cstate="print"/>
          <a:srcRect/>
          <a:stretch>
            <a:fillRect/>
          </a:stretch>
        </p:blipFill>
        <p:spPr bwMode="auto">
          <a:xfrm>
            <a:off x="6000760" y="3786190"/>
            <a:ext cx="2843808" cy="261266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261" y="4365104"/>
            <a:ext cx="9131739" cy="2492896"/>
          </a:xfrm>
          <a:prstGeom prst="rect">
            <a:avLst/>
          </a:prstGeom>
        </p:spPr>
      </p:pic>
      <p:sp>
        <p:nvSpPr>
          <p:cNvPr id="3" name="Rectangle 5"/>
          <p:cNvSpPr/>
          <p:nvPr/>
        </p:nvSpPr>
        <p:spPr>
          <a:xfrm>
            <a:off x="0" y="-47040"/>
            <a:ext cx="9144000" cy="595720"/>
          </a:xfrm>
          <a:prstGeom prst="rect">
            <a:avLst/>
          </a:prstGeom>
          <a:solidFill>
            <a:schemeClr val="tx2">
              <a:lumMod val="40000"/>
              <a:lumOff val="60000"/>
              <a:alpha val="33000"/>
            </a:scheme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t> </a:t>
            </a:r>
            <a:r>
              <a:rPr lang="en-US" sz="3600" dirty="0" smtClean="0">
                <a:solidFill>
                  <a:schemeClr val="accent1">
                    <a:lumMod val="50000"/>
                  </a:schemeClr>
                </a:solidFill>
              </a:rPr>
              <a:t>Qalqilia Zoo</a:t>
            </a:r>
            <a:endParaRPr lang="en-US" sz="3600" dirty="0">
              <a:solidFill>
                <a:schemeClr val="accent1">
                  <a:lumMod val="50000"/>
                </a:schemeClr>
              </a:solidFill>
            </a:endParaRPr>
          </a:p>
        </p:txBody>
      </p:sp>
      <p:sp>
        <p:nvSpPr>
          <p:cNvPr id="5" name="مربع نص 4"/>
          <p:cNvSpPr txBox="1"/>
          <p:nvPr/>
        </p:nvSpPr>
        <p:spPr>
          <a:xfrm>
            <a:off x="0" y="620688"/>
            <a:ext cx="9144000" cy="4154984"/>
          </a:xfrm>
          <a:prstGeom prst="rect">
            <a:avLst/>
          </a:prstGeom>
          <a:noFill/>
        </p:spPr>
        <p:txBody>
          <a:bodyPr wrap="square" rtlCol="1">
            <a:spAutoFit/>
          </a:bodyPr>
          <a:lstStyle/>
          <a:p>
            <a:pPr marL="342900" indent="-342900" algn="l" rtl="0">
              <a:buFont typeface="Arial" pitchFamily="34" charset="0"/>
              <a:buChar char="•"/>
            </a:pPr>
            <a:r>
              <a:rPr lang="en-US" sz="2400" dirty="0" smtClean="0"/>
              <a:t>Founded </a:t>
            </a:r>
            <a:r>
              <a:rPr lang="en-US" sz="2400" dirty="0"/>
              <a:t>in 1986  with an area of 50 Acres</a:t>
            </a:r>
            <a:r>
              <a:rPr lang="en-US" sz="2400" dirty="0" smtClean="0"/>
              <a:t>.</a:t>
            </a:r>
          </a:p>
          <a:p>
            <a:pPr marL="342900" indent="-342900" algn="l" rtl="0">
              <a:buFont typeface="Arial" pitchFamily="34" charset="0"/>
              <a:buChar char="•"/>
            </a:pPr>
            <a:r>
              <a:rPr lang="en-US" sz="2400" dirty="0" smtClean="0"/>
              <a:t>The </a:t>
            </a:r>
            <a:r>
              <a:rPr lang="en-US" sz="2400" dirty="0"/>
              <a:t>visitor finds in it animals, recreational integrated city, also it includes family meeting place, it also includes games and special pool for the children, and restaurant for visitor’s services</a:t>
            </a:r>
            <a:r>
              <a:rPr lang="en-US" sz="2400" dirty="0" smtClean="0"/>
              <a:t>.</a:t>
            </a:r>
          </a:p>
          <a:p>
            <a:pPr marL="285750" indent="-285750" algn="l" rtl="0">
              <a:buFont typeface="Arial" pitchFamily="34" charset="0"/>
              <a:buChar char="•"/>
            </a:pPr>
            <a:r>
              <a:rPr lang="en-US" sz="2400" dirty="0"/>
              <a:t> it has scientific, geology, space and agriculture museums, and the establishment of Palestinian Medical </a:t>
            </a:r>
            <a:r>
              <a:rPr lang="en-US" sz="2400" dirty="0" smtClean="0"/>
              <a:t>Wildlife</a:t>
            </a:r>
            <a:r>
              <a:rPr lang="en-US" sz="2400" dirty="0"/>
              <a:t>.</a:t>
            </a:r>
            <a:endParaRPr lang="en-US" sz="2400" dirty="0" smtClean="0"/>
          </a:p>
          <a:p>
            <a:pPr marL="285750" indent="-285750" algn="l" rtl="0">
              <a:buFont typeface="Arial" pitchFamily="34" charset="0"/>
              <a:buChar char="•"/>
            </a:pPr>
            <a:r>
              <a:rPr lang="en-US" sz="2400" dirty="0" smtClean="0"/>
              <a:t>The </a:t>
            </a:r>
            <a:r>
              <a:rPr lang="en-US" sz="2400" dirty="0"/>
              <a:t>zoo is being an important tourist site as the only, biggest in Palestine</a:t>
            </a:r>
            <a:r>
              <a:rPr lang="en-US" sz="2400" dirty="0" smtClean="0"/>
              <a:t>.</a:t>
            </a:r>
          </a:p>
          <a:p>
            <a:pPr marL="285750" indent="-285750" algn="l" rtl="0">
              <a:buFont typeface="Arial" pitchFamily="34" charset="0"/>
              <a:buChar char="•"/>
            </a:pPr>
            <a:r>
              <a:rPr lang="en-US" sz="2400" dirty="0"/>
              <a:t>The Zoo contains 60 kinds of animals, 30 kinds of mammals, 7 kinds of reptiles, 22 kinds of birds, and one kind of amphibians.</a:t>
            </a:r>
            <a:r>
              <a:rPr lang="en-GB" sz="2400" dirty="0" smtClean="0"/>
              <a:t> </a:t>
            </a:r>
          </a:p>
          <a:p>
            <a:pPr marL="285750" indent="-285750" algn="l" rtl="0">
              <a:buFont typeface="Arial" pitchFamily="34" charset="0"/>
              <a:buChar char="•"/>
            </a:pPr>
            <a:endParaRPr lang="ar-SA" sz="2400" dirty="0"/>
          </a:p>
        </p:txBody>
      </p:sp>
    </p:spTree>
    <p:extLst>
      <p:ext uri="{BB962C8B-B14F-4D97-AF65-F5344CB8AC3E}">
        <p14:creationId xmlns:p14="http://schemas.microsoft.com/office/powerpoint/2010/main" val="166702352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smtClean="0"/>
              <a:t>Strategy Map</a:t>
            </a:r>
            <a:r>
              <a:rPr lang="ar-SA" sz="2400" dirty="0" smtClean="0"/>
              <a:t> </a:t>
            </a:r>
            <a:r>
              <a:rPr lang="en-GB" sz="2400" dirty="0" smtClean="0"/>
              <a:t>based on the four Balanced Scorecard Perspectives</a:t>
            </a:r>
            <a:endParaRPr lang="en-US" sz="2400" dirty="0"/>
          </a:p>
        </p:txBody>
      </p:sp>
      <p:pic>
        <p:nvPicPr>
          <p:cNvPr id="4" name="Content Placeholder 3" descr="Capture1.PNG"/>
          <p:cNvPicPr>
            <a:picLocks noGrp="1" noChangeAspect="1"/>
          </p:cNvPicPr>
          <p:nvPr>
            <p:ph idx="1"/>
          </p:nvPr>
        </p:nvPicPr>
        <p:blipFill>
          <a:blip r:embed="rId2" cstate="print"/>
          <a:stretch>
            <a:fillRect/>
          </a:stretch>
        </p:blipFill>
        <p:spPr>
          <a:xfrm>
            <a:off x="1000107" y="1428736"/>
            <a:ext cx="7072361" cy="4643470"/>
          </a:xfr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0"/>
            <a:ext cx="8229600" cy="1143000"/>
          </a:xfrm>
        </p:spPr>
        <p:txBody>
          <a:bodyPr>
            <a:normAutofit/>
          </a:bodyPr>
          <a:lstStyle/>
          <a:p>
            <a:r>
              <a:rPr lang="en-US" sz="3200" dirty="0" smtClean="0">
                <a:latin typeface="Times New Roman" pitchFamily="18" charset="0"/>
                <a:cs typeface="Times New Roman" pitchFamily="18" charset="0"/>
              </a:rPr>
              <a:t>Organizational structure and Job description </a:t>
            </a:r>
            <a:endParaRPr lang="en-US" sz="3200" dirty="0">
              <a:latin typeface="Times New Roman" pitchFamily="18" charset="0"/>
              <a:cs typeface="Times New Roman" pitchFamily="18" charset="0"/>
            </a:endParaRPr>
          </a:p>
        </p:txBody>
      </p:sp>
      <p:sp>
        <p:nvSpPr>
          <p:cNvPr id="6" name="Flowchart: Document 5"/>
          <p:cNvSpPr/>
          <p:nvPr/>
        </p:nvSpPr>
        <p:spPr>
          <a:xfrm>
            <a:off x="714349" y="1052736"/>
            <a:ext cx="7572428" cy="3888432"/>
          </a:xfrm>
          <a:prstGeom prst="flowChartDocument">
            <a:avLst/>
          </a:prstGeom>
        </p:spPr>
        <p:style>
          <a:lnRef idx="1">
            <a:schemeClr val="accent4"/>
          </a:lnRef>
          <a:fillRef idx="2">
            <a:schemeClr val="accent4"/>
          </a:fillRef>
          <a:effectRef idx="1">
            <a:schemeClr val="accent4"/>
          </a:effectRef>
          <a:fontRef idx="minor">
            <a:schemeClr val="dk1"/>
          </a:fontRef>
        </p:style>
        <p:txBody>
          <a:bodyPr rtlCol="0" anchor="ctr"/>
          <a:lstStyle/>
          <a:p>
            <a:pPr algn="just">
              <a:buFont typeface="Arial" pitchFamily="34" charset="0"/>
              <a:buChar char="•"/>
            </a:pPr>
            <a:r>
              <a:rPr lang="en-US" sz="2400" dirty="0" smtClean="0">
                <a:cs typeface="+mj-cs"/>
              </a:rPr>
              <a:t>After take a closer look at the tasks and responsibilities assigned to the workers in the zoo, especially in animals section. It shows that the zoo needs to re-distribute of workers functions and to determine each one’s capacities and</a:t>
            </a:r>
            <a:r>
              <a:rPr lang="ar-SA" sz="2400" dirty="0" smtClean="0">
                <a:cs typeface="+mj-cs"/>
              </a:rPr>
              <a:t> </a:t>
            </a:r>
            <a:r>
              <a:rPr lang="en-US" sz="2400" dirty="0" smtClean="0">
                <a:cs typeface="+mj-cs"/>
              </a:rPr>
              <a:t>qualifications.</a:t>
            </a:r>
            <a:br>
              <a:rPr lang="en-US" sz="2400" dirty="0" smtClean="0">
                <a:cs typeface="+mj-cs"/>
              </a:rPr>
            </a:br>
            <a:endParaRPr lang="en-US" sz="2400" dirty="0" smtClean="0">
              <a:latin typeface="Times New Roman" pitchFamily="18" charset="0"/>
              <a:cs typeface="Times New Roman" pitchFamily="18" charset="0"/>
            </a:endParaRPr>
          </a:p>
          <a:p>
            <a:pPr algn="just">
              <a:buFont typeface="Arial" pitchFamily="34" charset="0"/>
              <a:buChar char="•"/>
            </a:pPr>
            <a:r>
              <a:rPr lang="en-US" sz="2400" dirty="0" smtClean="0">
                <a:latin typeface="Times New Roman" pitchFamily="18" charset="0"/>
                <a:cs typeface="Times New Roman" pitchFamily="18" charset="0"/>
              </a:rPr>
              <a:t>a new organizational structure has been put</a:t>
            </a:r>
          </a:p>
          <a:p>
            <a:pPr algn="just">
              <a:buFont typeface="Arial" pitchFamily="34" charset="0"/>
              <a:buChar char="•"/>
            </a:pPr>
            <a:r>
              <a:rPr lang="en-US" sz="2400" dirty="0" smtClean="0">
                <a:latin typeface="Times New Roman" pitchFamily="18" charset="0"/>
                <a:cs typeface="Times New Roman" pitchFamily="18" charset="0"/>
              </a:rPr>
              <a:t>a new job description has also been developed</a:t>
            </a:r>
            <a:endParaRPr lang="en-US" sz="2400" dirty="0">
              <a:latin typeface="Times New Roman" pitchFamily="18" charset="0"/>
              <a:cs typeface="Times New Roman" pitchFamily="18" charset="0"/>
            </a:endParaRPr>
          </a:p>
        </p:txBody>
      </p:sp>
      <p:pic>
        <p:nvPicPr>
          <p:cNvPr id="15" name="Content Placeholder 14" descr="images (1).jpg"/>
          <p:cNvPicPr>
            <a:picLocks noGrp="1" noChangeAspect="1"/>
          </p:cNvPicPr>
          <p:nvPr>
            <p:ph idx="1"/>
          </p:nvPr>
        </p:nvPicPr>
        <p:blipFill>
          <a:blip r:embed="rId2" cstate="print"/>
          <a:stretch>
            <a:fillRect/>
          </a:stretch>
        </p:blipFill>
        <p:spPr>
          <a:xfrm>
            <a:off x="4357686" y="4725144"/>
            <a:ext cx="3976696" cy="16470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Times New Roman" pitchFamily="18" charset="0"/>
                <a:cs typeface="Times New Roman" pitchFamily="18" charset="0"/>
              </a:rPr>
              <a:t>The new organizational structure</a:t>
            </a:r>
            <a:endParaRPr lang="en-US" sz="3200"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457200" y="1643050"/>
            <a:ext cx="8229600" cy="4643470"/>
          </a:xfrm>
          <a:prstGeom prst="rect">
            <a:avLst/>
          </a:prstGeom>
          <a:noFill/>
          <a:ln w="9525">
            <a:noFill/>
            <a:miter lim="800000"/>
            <a:headEnd/>
            <a:tailEnd/>
          </a:ln>
          <a:effectLst/>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make-yourself-a-good-communicator.jpg"/>
          <p:cNvPicPr>
            <a:picLocks noGrp="1" noChangeAspect="1"/>
          </p:cNvPicPr>
          <p:nvPr>
            <p:ph idx="1"/>
          </p:nvPr>
        </p:nvPicPr>
        <p:blipFill>
          <a:blip r:embed="rId2" cstate="print"/>
          <a:stretch>
            <a:fillRect/>
          </a:stretch>
        </p:blipFill>
        <p:spPr>
          <a:xfrm>
            <a:off x="1571604" y="4357708"/>
            <a:ext cx="6191250" cy="2143125"/>
          </a:xfrm>
        </p:spPr>
      </p:pic>
      <p:sp>
        <p:nvSpPr>
          <p:cNvPr id="7" name="Pentagon 6"/>
          <p:cNvSpPr/>
          <p:nvPr/>
        </p:nvSpPr>
        <p:spPr>
          <a:xfrm rot="5400000">
            <a:off x="2536029" y="678649"/>
            <a:ext cx="4143380" cy="2786082"/>
          </a:xfrm>
          <a:prstGeom prst="homePlat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3357555" y="428611"/>
            <a:ext cx="2500330" cy="1754326"/>
          </a:xfrm>
          <a:prstGeom prst="rect">
            <a:avLst/>
          </a:prstGeom>
          <a:noFill/>
        </p:spPr>
        <p:txBody>
          <a:bodyPr wrap="square" rtlCol="0">
            <a:spAutoFit/>
          </a:bodyPr>
          <a:lstStyle/>
          <a:p>
            <a:pPr algn="ctr"/>
            <a:r>
              <a:rPr lang="en-US" sz="3600" dirty="0" smtClean="0">
                <a:solidFill>
                  <a:schemeClr val="bg1"/>
                </a:solidFill>
              </a:rPr>
              <a:t>The new         job description </a:t>
            </a:r>
            <a:endParaRPr lang="en-US" sz="3600" dirty="0">
              <a:solidFill>
                <a:schemeClr val="bg1"/>
              </a:solidFill>
            </a:endParaRPr>
          </a:p>
        </p:txBody>
      </p:sp>
      <p:pic>
        <p:nvPicPr>
          <p:cNvPr id="10" name="Picture 9" descr="Læring.jpg"/>
          <p:cNvPicPr>
            <a:picLocks noChangeAspect="1"/>
          </p:cNvPicPr>
          <p:nvPr/>
        </p:nvPicPr>
        <p:blipFill>
          <a:blip r:embed="rId3" cstate="print"/>
          <a:stretch>
            <a:fillRect/>
          </a:stretch>
        </p:blipFill>
        <p:spPr>
          <a:xfrm>
            <a:off x="7000877" y="0"/>
            <a:ext cx="2143125" cy="1928826"/>
          </a:xfrm>
          <a:prstGeom prst="rect">
            <a:avLst/>
          </a:prstGeom>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apture6.PNG"/>
          <p:cNvPicPr>
            <a:picLocks noGrp="1" noChangeAspect="1"/>
          </p:cNvPicPr>
          <p:nvPr>
            <p:ph idx="1"/>
          </p:nvPr>
        </p:nvPicPr>
        <p:blipFill>
          <a:blip r:embed="rId2" cstate="print"/>
          <a:stretch>
            <a:fillRect/>
          </a:stretch>
        </p:blipFill>
        <p:spPr>
          <a:xfrm>
            <a:off x="0" y="14"/>
            <a:ext cx="9144000" cy="6126163"/>
          </a:xfrm>
          <a:prstGeom prst="rect">
            <a:avLst/>
          </a:prstGeom>
          <a:ln>
            <a:noFill/>
          </a:ln>
          <a:effectLst>
            <a:outerShdw blurRad="190500" algn="tl" rotWithShape="0">
              <a:srgbClr val="000000">
                <a:alpha val="70000"/>
              </a:srgbClr>
            </a:outerShdw>
          </a:effectLst>
        </p:spPr>
      </p:pic>
      <p:pic>
        <p:nvPicPr>
          <p:cNvPr id="5" name="Picture 4" descr="55.PNG"/>
          <p:cNvPicPr>
            <a:picLocks noChangeAspect="1"/>
          </p:cNvPicPr>
          <p:nvPr/>
        </p:nvPicPr>
        <p:blipFill>
          <a:blip r:embed="rId3" cstate="print"/>
          <a:stretch>
            <a:fillRect/>
          </a:stretch>
        </p:blipFill>
        <p:spPr>
          <a:xfrm>
            <a:off x="1571604" y="5572140"/>
            <a:ext cx="7572396" cy="500066"/>
          </a:xfrm>
          <a:prstGeom prst="rect">
            <a:avLst/>
          </a:prstGeom>
        </p:spPr>
      </p:pic>
      <p:pic>
        <p:nvPicPr>
          <p:cNvPr id="6" name="Picture 5" descr="66.PNG"/>
          <p:cNvPicPr>
            <a:picLocks noChangeAspect="1"/>
          </p:cNvPicPr>
          <p:nvPr/>
        </p:nvPicPr>
        <p:blipFill>
          <a:blip r:embed="rId4" cstate="print"/>
          <a:stretch>
            <a:fillRect/>
          </a:stretch>
        </p:blipFill>
        <p:spPr>
          <a:xfrm>
            <a:off x="0" y="6072206"/>
            <a:ext cx="9144000" cy="785794"/>
          </a:xfrm>
          <a:prstGeom prst="rect">
            <a:avLst/>
          </a:prstGeom>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apture1.PNG"/>
          <p:cNvPicPr>
            <a:picLocks noGrp="1" noChangeAspect="1"/>
          </p:cNvPicPr>
          <p:nvPr>
            <p:ph idx="1"/>
          </p:nvPr>
        </p:nvPicPr>
        <p:blipFill>
          <a:blip r:embed="rId2" cstate="print"/>
          <a:stretch>
            <a:fillRect/>
          </a:stretch>
        </p:blipFill>
        <p:spPr>
          <a:xfrm>
            <a:off x="0" y="0"/>
            <a:ext cx="9144000" cy="6858000"/>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apture2.PNG"/>
          <p:cNvPicPr>
            <a:picLocks noGrp="1" noChangeAspect="1"/>
          </p:cNvPicPr>
          <p:nvPr>
            <p:ph idx="1"/>
          </p:nvPr>
        </p:nvPicPr>
        <p:blipFill>
          <a:blip r:embed="rId2" cstate="print"/>
          <a:stretch>
            <a:fillRect/>
          </a:stretch>
        </p:blipFill>
        <p:spPr>
          <a:xfrm>
            <a:off x="0" y="0"/>
            <a:ext cx="9144000" cy="6858000"/>
          </a:xfrm>
          <a:prstGeom prst="rect">
            <a:avLst/>
          </a:prstGeom>
          <a:ln>
            <a:noFill/>
          </a:ln>
          <a:effectLst>
            <a:outerShdw blurRad="292100" dist="139700" dir="2700000" algn="tl" rotWithShape="0">
              <a:srgbClr val="333333">
                <a:alpha val="65000"/>
              </a:srgbClr>
            </a:outerShdw>
          </a:effectLst>
        </p:spPr>
      </p:pic>
      <p:pic>
        <p:nvPicPr>
          <p:cNvPr id="5" name="Picture 4" descr="11.PNG"/>
          <p:cNvPicPr>
            <a:picLocks noChangeAspect="1"/>
          </p:cNvPicPr>
          <p:nvPr/>
        </p:nvPicPr>
        <p:blipFill>
          <a:blip r:embed="rId3" cstate="print"/>
          <a:stretch>
            <a:fillRect/>
          </a:stretch>
        </p:blipFill>
        <p:spPr>
          <a:xfrm>
            <a:off x="2500298" y="6215082"/>
            <a:ext cx="5929695" cy="323650"/>
          </a:xfrm>
          <a:prstGeom prst="rect">
            <a:avLst/>
          </a:prstGeom>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apture3.PNG"/>
          <p:cNvPicPr>
            <a:picLocks noGrp="1" noChangeAspect="1"/>
          </p:cNvPicPr>
          <p:nvPr>
            <p:ph idx="1"/>
          </p:nvPr>
        </p:nvPicPr>
        <p:blipFill>
          <a:blip r:embed="rId2" cstate="print"/>
          <a:stretch>
            <a:fillRect/>
          </a:stretch>
        </p:blipFill>
        <p:spPr>
          <a:xfrm>
            <a:off x="0" y="0"/>
            <a:ext cx="9144000" cy="6858000"/>
          </a:xfrm>
          <a:prstGeom prst="rect">
            <a:avLst/>
          </a:prstGeom>
          <a:ln>
            <a:noFill/>
          </a:ln>
          <a:effectLst>
            <a:outerShdw blurRad="190500" algn="tl" rotWithShape="0">
              <a:srgbClr val="000000">
                <a:alpha val="70000"/>
              </a:srgbClr>
            </a:outerShdw>
          </a:effectLst>
        </p:spPr>
      </p:pic>
      <p:pic>
        <p:nvPicPr>
          <p:cNvPr id="5" name="Picture 4" descr="22.PNG"/>
          <p:cNvPicPr>
            <a:picLocks noChangeAspect="1"/>
          </p:cNvPicPr>
          <p:nvPr/>
        </p:nvPicPr>
        <p:blipFill>
          <a:blip r:embed="rId3" cstate="print"/>
          <a:stretch>
            <a:fillRect/>
          </a:stretch>
        </p:blipFill>
        <p:spPr>
          <a:xfrm>
            <a:off x="3500430" y="6072220"/>
            <a:ext cx="5348646" cy="600159"/>
          </a:xfrm>
          <a:prstGeom prst="rect">
            <a:avLst/>
          </a:prstGeom>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apture4.PNG"/>
          <p:cNvPicPr>
            <a:picLocks noGrp="1" noChangeAspect="1"/>
          </p:cNvPicPr>
          <p:nvPr>
            <p:ph idx="1"/>
          </p:nvPr>
        </p:nvPicPr>
        <p:blipFill>
          <a:blip r:embed="rId2" cstate="print"/>
          <a:stretch>
            <a:fillRect/>
          </a:stretch>
        </p:blipFill>
        <p:spPr>
          <a:xfrm>
            <a:off x="0" y="0"/>
            <a:ext cx="9144000" cy="68580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apture5.PNG"/>
          <p:cNvPicPr>
            <a:picLocks noGrp="1" noChangeAspect="1"/>
          </p:cNvPicPr>
          <p:nvPr>
            <p:ph idx="1"/>
          </p:nvPr>
        </p:nvPicPr>
        <p:blipFill>
          <a:blip r:embed="rId2" cstate="print"/>
          <a:stretch>
            <a:fillRect/>
          </a:stretch>
        </p:blipFill>
        <p:spPr>
          <a:xfrm>
            <a:off x="7" y="1"/>
            <a:ext cx="9143999" cy="6000768"/>
          </a:xfrm>
        </p:spPr>
      </p:pic>
      <p:pic>
        <p:nvPicPr>
          <p:cNvPr id="5" name="Picture 4" descr="33.PNG"/>
          <p:cNvPicPr>
            <a:picLocks noChangeAspect="1"/>
          </p:cNvPicPr>
          <p:nvPr/>
        </p:nvPicPr>
        <p:blipFill>
          <a:blip r:embed="rId3" cstate="print"/>
          <a:stretch>
            <a:fillRect/>
          </a:stretch>
        </p:blipFill>
        <p:spPr>
          <a:xfrm>
            <a:off x="3214679" y="5429278"/>
            <a:ext cx="4662921" cy="285753"/>
          </a:xfrm>
          <a:prstGeom prst="rect">
            <a:avLst/>
          </a:prstGeom>
        </p:spPr>
      </p:pic>
      <p:pic>
        <p:nvPicPr>
          <p:cNvPr id="7" name="Picture 6" descr="44.PNG"/>
          <p:cNvPicPr>
            <a:picLocks noChangeAspect="1"/>
          </p:cNvPicPr>
          <p:nvPr/>
        </p:nvPicPr>
        <p:blipFill>
          <a:blip r:embed="rId4" cstate="print"/>
          <a:stretch>
            <a:fillRect/>
          </a:stretch>
        </p:blipFill>
        <p:spPr>
          <a:xfrm>
            <a:off x="0" y="5643578"/>
            <a:ext cx="9144000" cy="121442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رسم تخطيطي 7"/>
          <p:cNvGraphicFramePr/>
          <p:nvPr>
            <p:extLst>
              <p:ext uri="{D42A27DB-BD31-4B8C-83A1-F6EECF244321}">
                <p14:modId xmlns:p14="http://schemas.microsoft.com/office/powerpoint/2010/main" val="2210426288"/>
              </p:ext>
            </p:extLst>
          </p:nvPr>
        </p:nvGraphicFramePr>
        <p:xfrm>
          <a:off x="359532" y="1628800"/>
          <a:ext cx="842493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5" name="Straight Connector 70"/>
          <p:cNvCxnSpPr/>
          <p:nvPr/>
        </p:nvCxnSpPr>
        <p:spPr>
          <a:xfrm>
            <a:off x="0" y="658558"/>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16" name="مستطيل 15"/>
          <p:cNvSpPr/>
          <p:nvPr/>
        </p:nvSpPr>
        <p:spPr>
          <a:xfrm>
            <a:off x="7" y="14"/>
            <a:ext cx="3906519" cy="646331"/>
          </a:xfrm>
          <a:prstGeom prst="rect">
            <a:avLst/>
          </a:prstGeom>
        </p:spPr>
        <p:txBody>
          <a:bodyPr wrap="none">
            <a:spAutoFit/>
          </a:bodyPr>
          <a:lstStyle/>
          <a:p>
            <a:pPr algn="l" rtl="0"/>
            <a:r>
              <a:rPr lang="en-US" sz="3600" b="1" dirty="0">
                <a:solidFill>
                  <a:schemeClr val="tx2">
                    <a:lumMod val="75000"/>
                  </a:schemeClr>
                </a:solidFill>
              </a:rPr>
              <a:t>Problem Statement</a:t>
            </a:r>
          </a:p>
        </p:txBody>
      </p:sp>
    </p:spTree>
    <p:extLst>
      <p:ext uri="{BB962C8B-B14F-4D97-AF65-F5344CB8AC3E}">
        <p14:creationId xmlns:p14="http://schemas.microsoft.com/office/powerpoint/2010/main" val="120625062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658558"/>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6" name="TextBox 5"/>
          <p:cNvSpPr txBox="1"/>
          <p:nvPr/>
        </p:nvSpPr>
        <p:spPr>
          <a:xfrm>
            <a:off x="1187624" y="0"/>
            <a:ext cx="6326797" cy="584775"/>
          </a:xfrm>
          <a:prstGeom prst="rect">
            <a:avLst/>
          </a:prstGeom>
          <a:noFill/>
        </p:spPr>
        <p:txBody>
          <a:bodyPr wrap="none" rtlCol="0">
            <a:spAutoFit/>
          </a:bodyPr>
          <a:lstStyle/>
          <a:p>
            <a:pPr algn="ctr"/>
            <a:r>
              <a:rPr lang="en-US" sz="3200" b="1" dirty="0" smtClean="0"/>
              <a:t>Conclusions and Recommendations</a:t>
            </a:r>
            <a:endParaRPr lang="en-US" sz="3200" dirty="0">
              <a:solidFill>
                <a:schemeClr val="accent1">
                  <a:lumMod val="50000"/>
                </a:schemeClr>
              </a:solidFill>
            </a:endParaRPr>
          </a:p>
        </p:txBody>
      </p:sp>
      <p:pic>
        <p:nvPicPr>
          <p:cNvPr id="10" name="Picture 9"/>
          <p:cNvPicPr>
            <a:picLocks noChangeAspect="1"/>
          </p:cNvPicPr>
          <p:nvPr/>
        </p:nvPicPr>
        <p:blipFill>
          <a:blip r:embed="rId2" cstate="print"/>
          <a:stretch>
            <a:fillRect/>
          </a:stretch>
        </p:blipFill>
        <p:spPr>
          <a:xfrm>
            <a:off x="899592" y="4437112"/>
            <a:ext cx="3490707" cy="1928826"/>
          </a:xfrm>
          <a:prstGeom prst="rect">
            <a:avLst/>
          </a:prstGeom>
          <a:effectLst>
            <a:reflection stA="50000" endPos="75000" dist="12700" dir="5400000" sy="-100000" algn="bl" rotWithShape="0"/>
          </a:effectLst>
          <a:scene3d>
            <a:camera prst="orthographicFront">
              <a:rot lat="1980000" lon="0" rev="0"/>
            </a:camera>
            <a:lightRig rig="threePt" dir="t"/>
          </a:scene3d>
        </p:spPr>
      </p:pic>
      <p:sp>
        <p:nvSpPr>
          <p:cNvPr id="14" name="TextBox 13"/>
          <p:cNvSpPr txBox="1"/>
          <p:nvPr/>
        </p:nvSpPr>
        <p:spPr>
          <a:xfrm>
            <a:off x="5257807" y="685804"/>
            <a:ext cx="184731" cy="461665"/>
          </a:xfrm>
          <a:prstGeom prst="rect">
            <a:avLst/>
          </a:prstGeom>
          <a:noFill/>
        </p:spPr>
        <p:txBody>
          <a:bodyPr wrap="none" rtlCol="0">
            <a:spAutoFit/>
          </a:bodyPr>
          <a:lstStyle/>
          <a:p>
            <a:endParaRPr lang="en-US" sz="2400" b="1" dirty="0">
              <a:solidFill>
                <a:schemeClr val="bg1"/>
              </a:solidFill>
            </a:endParaRPr>
          </a:p>
        </p:txBody>
      </p:sp>
      <p:sp>
        <p:nvSpPr>
          <p:cNvPr id="16" name="TextBox 15"/>
          <p:cNvSpPr txBox="1"/>
          <p:nvPr/>
        </p:nvSpPr>
        <p:spPr>
          <a:xfrm>
            <a:off x="4724400" y="1066800"/>
            <a:ext cx="4419600" cy="369332"/>
          </a:xfrm>
          <a:prstGeom prst="rect">
            <a:avLst/>
          </a:prstGeom>
          <a:noFill/>
        </p:spPr>
        <p:txBody>
          <a:bodyPr wrap="square" rtlCol="0">
            <a:spAutoFit/>
          </a:bodyPr>
          <a:lstStyle/>
          <a:p>
            <a:endParaRPr lang="en-US" dirty="0">
              <a:solidFill>
                <a:srgbClr val="FFFFFF"/>
              </a:solidFill>
            </a:endParaRPr>
          </a:p>
        </p:txBody>
      </p:sp>
      <p:sp>
        <p:nvSpPr>
          <p:cNvPr id="17" name="Text Placeholder 5"/>
          <p:cNvSpPr>
            <a:spLocks noGrp="1"/>
          </p:cNvSpPr>
          <p:nvPr>
            <p:ph idx="1"/>
          </p:nvPr>
        </p:nvSpPr>
        <p:spPr>
          <a:xfrm>
            <a:off x="428596" y="1340768"/>
            <a:ext cx="7615266" cy="2592288"/>
          </a:xfrm>
          <a:prstGeom prst="wedgeRoundRectCallout">
            <a:avLst>
              <a:gd name="adj1" fmla="val -20833"/>
              <a:gd name="adj2" fmla="val 69329"/>
              <a:gd name="adj3" fmla="val 16667"/>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ctr">
            <a:noAutofit/>
          </a:bodyPr>
          <a:lstStyle/>
          <a:p>
            <a:pPr algn="ctr" eaLnBrk="1" hangingPunct="1">
              <a:buFontTx/>
              <a:buNone/>
              <a:defRPr/>
            </a:pPr>
            <a:endParaRPr lang="en-US" sz="2400" dirty="0" smtClean="0"/>
          </a:p>
          <a:p>
            <a:pPr algn="ctr" eaLnBrk="1" hangingPunct="1">
              <a:buFontTx/>
              <a:buNone/>
              <a:defRPr/>
            </a:pPr>
            <a:endParaRPr lang="en-US" sz="2400" dirty="0" smtClean="0"/>
          </a:p>
          <a:p>
            <a:pPr algn="ctr" eaLnBrk="1" hangingPunct="1">
              <a:buFontTx/>
              <a:buNone/>
              <a:defRPr/>
            </a:pPr>
            <a:endParaRPr lang="en-US" sz="2400" dirty="0" smtClean="0"/>
          </a:p>
          <a:p>
            <a:pPr algn="ctr" eaLnBrk="1" hangingPunct="1">
              <a:buFontTx/>
              <a:buNone/>
              <a:defRPr/>
            </a:pPr>
            <a:endParaRPr lang="en-US" sz="2400" dirty="0" smtClean="0"/>
          </a:p>
          <a:p>
            <a:pPr algn="just"/>
            <a:r>
              <a:rPr lang="en-US" sz="2400" dirty="0" smtClean="0">
                <a:cs typeface="+mj-cs"/>
              </a:rPr>
              <a:t>After the deep understanding of the zoos' systems in general and Qalqilia zoo system</a:t>
            </a:r>
            <a:r>
              <a:rPr lang="ar-SA" sz="2400" dirty="0" smtClean="0">
                <a:cs typeface="+mj-cs"/>
              </a:rPr>
              <a:t> </a:t>
            </a:r>
            <a:r>
              <a:rPr lang="en-US" sz="2400" dirty="0" smtClean="0">
                <a:cs typeface="+mj-cs"/>
              </a:rPr>
              <a:t>in specific, we have run into diverse some recommendations.</a:t>
            </a:r>
            <a:endParaRPr lang="en-US" sz="2400" dirty="0" smtClean="0">
              <a:solidFill>
                <a:schemeClr val="accent1">
                  <a:lumMod val="50000"/>
                </a:schemeClr>
              </a:solidFill>
              <a:latin typeface="Times New Roman" pitchFamily="18" charset="0"/>
              <a:cs typeface="+mj-cs"/>
            </a:endParaRPr>
          </a:p>
          <a:p>
            <a:pPr algn="ctr" eaLnBrk="1" hangingPunct="1">
              <a:buFontTx/>
              <a:buNone/>
              <a:defRPr/>
            </a:pPr>
            <a:endParaRPr lang="en-US" sz="2400" dirty="0" smtClean="0">
              <a:solidFill>
                <a:schemeClr val="accent1">
                  <a:lumMod val="50000"/>
                </a:schemeClr>
              </a:solidFill>
              <a:latin typeface="Times New Roman" pitchFamily="18" charset="0"/>
              <a:cs typeface="Times New Roman" pitchFamily="18" charset="0"/>
            </a:endParaRPr>
          </a:p>
          <a:p>
            <a:pPr algn="ctr" eaLnBrk="1" hangingPunct="1">
              <a:buFontTx/>
              <a:buNone/>
              <a:defRPr/>
            </a:pPr>
            <a:endParaRPr lang="en-US" sz="2400" dirty="0" smtClean="0">
              <a:solidFill>
                <a:schemeClr val="accent1">
                  <a:lumMod val="50000"/>
                </a:schemeClr>
              </a:solidFill>
              <a:latin typeface="Times New Roman" pitchFamily="18" charset="0"/>
              <a:cs typeface="Times New Roman" pitchFamily="18" charset="0"/>
            </a:endParaRPr>
          </a:p>
          <a:p>
            <a:pPr algn="ctr" eaLnBrk="1" hangingPunct="1">
              <a:buFontTx/>
              <a:buNone/>
              <a:defRPr/>
            </a:pPr>
            <a:endParaRPr lang="en-US" sz="2400" dirty="0" smtClean="0">
              <a:solidFill>
                <a:schemeClr val="accent1">
                  <a:lumMod val="50000"/>
                </a:schemeClr>
              </a:solidFill>
              <a:latin typeface="Times New Roman" pitchFamily="18" charset="0"/>
              <a:cs typeface="Times New Roman" pitchFamily="18" charset="0"/>
            </a:endParaRPr>
          </a:p>
          <a:p>
            <a:pPr algn="ctr" eaLnBrk="1" hangingPunct="1">
              <a:buFontTx/>
              <a:buNone/>
              <a:defRPr/>
            </a:pPr>
            <a:endParaRPr lang="en-US" sz="2400" dirty="0" smtClean="0">
              <a:solidFill>
                <a:schemeClr val="accent1">
                  <a:lumMod val="50000"/>
                </a:schemeClr>
              </a:solidFill>
              <a:latin typeface="Times New Roman" pitchFamily="18" charset="0"/>
              <a:cs typeface="Times New Roman" pitchFamily="18" charset="0"/>
            </a:endParaRPr>
          </a:p>
          <a:p>
            <a:pPr algn="ctr" eaLnBrk="1" hangingPunct="1">
              <a:buFontTx/>
              <a:buNone/>
              <a:defRPr/>
            </a:pPr>
            <a:endParaRPr lang="en-US" sz="2400" dirty="0" smtClean="0">
              <a:solidFill>
                <a:schemeClr val="accent1">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83111454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357298"/>
            <a:ext cx="8229600" cy="4525963"/>
          </a:xfrm>
        </p:spPr>
        <p:txBody>
          <a:bodyPr>
            <a:normAutofit/>
          </a:bodyPr>
          <a:lstStyle/>
          <a:p>
            <a:endParaRPr lang="en-US" sz="2400" dirty="0" smtClean="0"/>
          </a:p>
          <a:p>
            <a:endParaRPr lang="en-US" sz="2400" dirty="0" smtClean="0"/>
          </a:p>
        </p:txBody>
      </p:sp>
      <p:pic>
        <p:nvPicPr>
          <p:cNvPr id="12" name="Content Placeholder 3"/>
          <p:cNvPicPr>
            <a:picLocks noChangeAspect="1"/>
          </p:cNvPicPr>
          <p:nvPr/>
        </p:nvPicPr>
        <p:blipFill>
          <a:blip r:embed="rId2"/>
          <a:stretch>
            <a:fillRect/>
          </a:stretch>
        </p:blipFill>
        <p:spPr>
          <a:xfrm>
            <a:off x="533400" y="3352800"/>
            <a:ext cx="1619250" cy="2362200"/>
          </a:xfrm>
          <a:prstGeom prst="rect">
            <a:avLst/>
          </a:prstGeom>
          <a:effectLst>
            <a:glow rad="1384300">
              <a:schemeClr val="accent1">
                <a:alpha val="27000"/>
              </a:schemeClr>
            </a:glow>
            <a:outerShdw blurRad="50800" dist="50800" dir="5400000" algn="ctr" rotWithShape="0">
              <a:srgbClr val="000000">
                <a:alpha val="0"/>
              </a:srgbClr>
            </a:outerShdw>
          </a:effectLst>
          <a:scene3d>
            <a:camera prst="orthographicFront">
              <a:rot lat="0" lon="10200000" rev="0"/>
            </a:camera>
            <a:lightRig rig="threePt" dir="t"/>
          </a:scene3d>
        </p:spPr>
      </p:pic>
      <p:grpSp>
        <p:nvGrpSpPr>
          <p:cNvPr id="13" name="Group 25"/>
          <p:cNvGrpSpPr/>
          <p:nvPr/>
        </p:nvGrpSpPr>
        <p:grpSpPr>
          <a:xfrm>
            <a:off x="2286000" y="1143000"/>
            <a:ext cx="2771102" cy="3596422"/>
            <a:chOff x="2177171" y="1005825"/>
            <a:chExt cx="3018590" cy="3596422"/>
          </a:xfrm>
          <a:solidFill>
            <a:schemeClr val="accent3">
              <a:alpha val="39000"/>
            </a:schemeClr>
          </a:solidFill>
        </p:grpSpPr>
        <p:sp>
          <p:nvSpPr>
            <p:cNvPr id="14" name="Right Triangle 20"/>
            <p:cNvSpPr/>
            <p:nvPr/>
          </p:nvSpPr>
          <p:spPr>
            <a:xfrm rot="16200000">
              <a:off x="2004504" y="1178492"/>
              <a:ext cx="3363921" cy="3018588"/>
            </a:xfrm>
            <a:custGeom>
              <a:avLst/>
              <a:gdLst>
                <a:gd name="connsiteX0" fmla="*/ 0 w 1120535"/>
                <a:gd name="connsiteY0" fmla="*/ 1863990 h 1863990"/>
                <a:gd name="connsiteX1" fmla="*/ 0 w 1120535"/>
                <a:gd name="connsiteY1" fmla="*/ 0 h 1863990"/>
                <a:gd name="connsiteX2" fmla="*/ 1120535 w 1120535"/>
                <a:gd name="connsiteY2" fmla="*/ 1863990 h 1863990"/>
                <a:gd name="connsiteX3" fmla="*/ 0 w 1120535"/>
                <a:gd name="connsiteY3" fmla="*/ 1863990 h 1863990"/>
                <a:gd name="connsiteX0" fmla="*/ 2243386 w 3363921"/>
                <a:gd name="connsiteY0" fmla="*/ 3018588 h 3018588"/>
                <a:gd name="connsiteX1" fmla="*/ 0 w 3363921"/>
                <a:gd name="connsiteY1" fmla="*/ 0 h 3018588"/>
                <a:gd name="connsiteX2" fmla="*/ 3363921 w 3363921"/>
                <a:gd name="connsiteY2" fmla="*/ 3018588 h 3018588"/>
                <a:gd name="connsiteX3" fmla="*/ 2243386 w 3363921"/>
                <a:gd name="connsiteY3" fmla="*/ 3018588 h 3018588"/>
              </a:gdLst>
              <a:ahLst/>
              <a:cxnLst>
                <a:cxn ang="0">
                  <a:pos x="connsiteX0" y="connsiteY0"/>
                </a:cxn>
                <a:cxn ang="0">
                  <a:pos x="connsiteX1" y="connsiteY1"/>
                </a:cxn>
                <a:cxn ang="0">
                  <a:pos x="connsiteX2" y="connsiteY2"/>
                </a:cxn>
                <a:cxn ang="0">
                  <a:pos x="connsiteX3" y="connsiteY3"/>
                </a:cxn>
              </a:cxnLst>
              <a:rect l="l" t="t" r="r" b="b"/>
              <a:pathLst>
                <a:path w="3363921" h="3018588">
                  <a:moveTo>
                    <a:pt x="2243386" y="3018588"/>
                  </a:moveTo>
                  <a:lnTo>
                    <a:pt x="0" y="0"/>
                  </a:lnTo>
                  <a:lnTo>
                    <a:pt x="3363921" y="3018588"/>
                  </a:lnTo>
                  <a:lnTo>
                    <a:pt x="2243386" y="3018588"/>
                  </a:lnTo>
                  <a:close/>
                </a:path>
              </a:pathLst>
            </a:cu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Right Triangle 21"/>
            <p:cNvSpPr/>
            <p:nvPr/>
          </p:nvSpPr>
          <p:spPr>
            <a:xfrm rot="16200000">
              <a:off x="2606051" y="1864078"/>
              <a:ext cx="2193849" cy="2985570"/>
            </a:xfrm>
            <a:custGeom>
              <a:avLst/>
              <a:gdLst>
                <a:gd name="connsiteX0" fmla="*/ 0 w 1088651"/>
                <a:gd name="connsiteY0" fmla="*/ 1468099 h 1468099"/>
                <a:gd name="connsiteX1" fmla="*/ 0 w 1088651"/>
                <a:gd name="connsiteY1" fmla="*/ 0 h 1468099"/>
                <a:gd name="connsiteX2" fmla="*/ 1088651 w 1088651"/>
                <a:gd name="connsiteY2" fmla="*/ 1468099 h 1468099"/>
                <a:gd name="connsiteX3" fmla="*/ 0 w 1088651"/>
                <a:gd name="connsiteY3" fmla="*/ 1468099 h 1468099"/>
                <a:gd name="connsiteX0" fmla="*/ 1105198 w 2193849"/>
                <a:gd name="connsiteY0" fmla="*/ 2985570 h 2985570"/>
                <a:gd name="connsiteX1" fmla="*/ 0 w 2193849"/>
                <a:gd name="connsiteY1" fmla="*/ 0 h 2985570"/>
                <a:gd name="connsiteX2" fmla="*/ 2193849 w 2193849"/>
                <a:gd name="connsiteY2" fmla="*/ 2985570 h 2985570"/>
                <a:gd name="connsiteX3" fmla="*/ 1105198 w 2193849"/>
                <a:gd name="connsiteY3" fmla="*/ 2985570 h 2985570"/>
              </a:gdLst>
              <a:ahLst/>
              <a:cxnLst>
                <a:cxn ang="0">
                  <a:pos x="connsiteX0" y="connsiteY0"/>
                </a:cxn>
                <a:cxn ang="0">
                  <a:pos x="connsiteX1" y="connsiteY1"/>
                </a:cxn>
                <a:cxn ang="0">
                  <a:pos x="connsiteX2" y="connsiteY2"/>
                </a:cxn>
                <a:cxn ang="0">
                  <a:pos x="connsiteX3" y="connsiteY3"/>
                </a:cxn>
              </a:cxnLst>
              <a:rect l="l" t="t" r="r" b="b"/>
              <a:pathLst>
                <a:path w="2193849" h="2985570">
                  <a:moveTo>
                    <a:pt x="1105198" y="2985570"/>
                  </a:moveTo>
                  <a:lnTo>
                    <a:pt x="0" y="0"/>
                  </a:lnTo>
                  <a:lnTo>
                    <a:pt x="2193849" y="2985570"/>
                  </a:lnTo>
                  <a:lnTo>
                    <a:pt x="1105198" y="2985570"/>
                  </a:lnTo>
                  <a:close/>
                </a:path>
              </a:pathLst>
            </a:custGeom>
            <a:solidFill>
              <a:schemeClr val="accent4">
                <a:lumMod val="75000"/>
                <a:alpha val="5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ight Triangle 23"/>
            <p:cNvSpPr/>
            <p:nvPr/>
          </p:nvSpPr>
          <p:spPr>
            <a:xfrm rot="10800000">
              <a:off x="2325687" y="3480553"/>
              <a:ext cx="2870071" cy="1121694"/>
            </a:xfrm>
            <a:custGeom>
              <a:avLst/>
              <a:gdLst>
                <a:gd name="connsiteX0" fmla="*/ 0 w 1946392"/>
                <a:gd name="connsiteY0" fmla="*/ 1121694 h 1121694"/>
                <a:gd name="connsiteX1" fmla="*/ 0 w 1946392"/>
                <a:gd name="connsiteY1" fmla="*/ 0 h 1121694"/>
                <a:gd name="connsiteX2" fmla="*/ 1946392 w 1946392"/>
                <a:gd name="connsiteY2" fmla="*/ 1121694 h 1121694"/>
                <a:gd name="connsiteX3" fmla="*/ 0 w 1946392"/>
                <a:gd name="connsiteY3" fmla="*/ 1121694 h 1121694"/>
                <a:gd name="connsiteX0" fmla="*/ 0 w 2919553"/>
                <a:gd name="connsiteY0" fmla="*/ 1121694 h 1121694"/>
                <a:gd name="connsiteX1" fmla="*/ 0 w 2919553"/>
                <a:gd name="connsiteY1" fmla="*/ 0 h 1121694"/>
                <a:gd name="connsiteX2" fmla="*/ 2919553 w 2919553"/>
                <a:gd name="connsiteY2" fmla="*/ 197946 h 1121694"/>
                <a:gd name="connsiteX3" fmla="*/ 0 w 2919553"/>
                <a:gd name="connsiteY3" fmla="*/ 1121694 h 1121694"/>
                <a:gd name="connsiteX0" fmla="*/ 0 w 2886565"/>
                <a:gd name="connsiteY0" fmla="*/ 1121694 h 1121694"/>
                <a:gd name="connsiteX1" fmla="*/ 0 w 2886565"/>
                <a:gd name="connsiteY1" fmla="*/ 0 h 1121694"/>
                <a:gd name="connsiteX2" fmla="*/ 2886565 w 2886565"/>
                <a:gd name="connsiteY2" fmla="*/ 131964 h 1121694"/>
                <a:gd name="connsiteX3" fmla="*/ 0 w 2886565"/>
                <a:gd name="connsiteY3" fmla="*/ 1121694 h 1121694"/>
                <a:gd name="connsiteX0" fmla="*/ 0 w 2870071"/>
                <a:gd name="connsiteY0" fmla="*/ 1121694 h 1121694"/>
                <a:gd name="connsiteX1" fmla="*/ 0 w 2870071"/>
                <a:gd name="connsiteY1" fmla="*/ 0 h 1121694"/>
                <a:gd name="connsiteX2" fmla="*/ 2870071 w 2870071"/>
                <a:gd name="connsiteY2" fmla="*/ 65982 h 1121694"/>
                <a:gd name="connsiteX3" fmla="*/ 0 w 2870071"/>
                <a:gd name="connsiteY3" fmla="*/ 1121694 h 1121694"/>
                <a:gd name="connsiteX0" fmla="*/ 0 w 2870071"/>
                <a:gd name="connsiteY0" fmla="*/ 1121694 h 1121694"/>
                <a:gd name="connsiteX1" fmla="*/ 0 w 2870071"/>
                <a:gd name="connsiteY1" fmla="*/ 0 h 1121694"/>
                <a:gd name="connsiteX2" fmla="*/ 2870071 w 2870071"/>
                <a:gd name="connsiteY2" fmla="*/ 98973 h 1121694"/>
                <a:gd name="connsiteX3" fmla="*/ 0 w 2870071"/>
                <a:gd name="connsiteY3" fmla="*/ 1121694 h 1121694"/>
              </a:gdLst>
              <a:ahLst/>
              <a:cxnLst>
                <a:cxn ang="0">
                  <a:pos x="connsiteX0" y="connsiteY0"/>
                </a:cxn>
                <a:cxn ang="0">
                  <a:pos x="connsiteX1" y="connsiteY1"/>
                </a:cxn>
                <a:cxn ang="0">
                  <a:pos x="connsiteX2" y="connsiteY2"/>
                </a:cxn>
                <a:cxn ang="0">
                  <a:pos x="connsiteX3" y="connsiteY3"/>
                </a:cxn>
              </a:cxnLst>
              <a:rect l="l" t="t" r="r" b="b"/>
              <a:pathLst>
                <a:path w="2870071" h="1121694">
                  <a:moveTo>
                    <a:pt x="0" y="1121694"/>
                  </a:moveTo>
                  <a:lnTo>
                    <a:pt x="0" y="0"/>
                  </a:lnTo>
                  <a:lnTo>
                    <a:pt x="2870071" y="98973"/>
                  </a:lnTo>
                  <a:lnTo>
                    <a:pt x="0" y="1121694"/>
                  </a:lnTo>
                  <a:close/>
                </a:path>
              </a:pathLst>
            </a:custGeom>
            <a:solidFill>
              <a:schemeClr val="accent6">
                <a:lumMod val="75000"/>
                <a:alpha val="4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7" name="TextBox 16"/>
          <p:cNvSpPr txBox="1"/>
          <p:nvPr/>
        </p:nvSpPr>
        <p:spPr>
          <a:xfrm rot="18629250">
            <a:off x="3258309" y="2305461"/>
            <a:ext cx="1884249" cy="369332"/>
          </a:xfrm>
          <a:prstGeom prst="rect">
            <a:avLst/>
          </a:prstGeom>
          <a:noFill/>
        </p:spPr>
        <p:txBody>
          <a:bodyPr wrap="square" rtlCol="0">
            <a:spAutoFit/>
          </a:bodyPr>
          <a:lstStyle/>
          <a:p>
            <a:r>
              <a:rPr lang="en-US" dirty="0" smtClean="0"/>
              <a:t>Lean services </a:t>
            </a:r>
            <a:endParaRPr lang="en-US" dirty="0"/>
          </a:p>
        </p:txBody>
      </p:sp>
      <p:sp>
        <p:nvSpPr>
          <p:cNvPr id="18" name="TextBox 17"/>
          <p:cNvSpPr txBox="1"/>
          <p:nvPr/>
        </p:nvSpPr>
        <p:spPr>
          <a:xfrm rot="19502155">
            <a:off x="3473494" y="3222744"/>
            <a:ext cx="1524000" cy="369332"/>
          </a:xfrm>
          <a:prstGeom prst="rect">
            <a:avLst/>
          </a:prstGeom>
          <a:noFill/>
        </p:spPr>
        <p:txBody>
          <a:bodyPr wrap="square" rtlCol="0">
            <a:spAutoFit/>
          </a:bodyPr>
          <a:lstStyle/>
          <a:p>
            <a:r>
              <a:rPr lang="en-US" dirty="0" smtClean="0"/>
              <a:t>BSC</a:t>
            </a:r>
            <a:endParaRPr lang="en-US" dirty="0"/>
          </a:p>
        </p:txBody>
      </p:sp>
      <p:sp>
        <p:nvSpPr>
          <p:cNvPr id="19" name="TextBox 18"/>
          <p:cNvSpPr txBox="1"/>
          <p:nvPr/>
        </p:nvSpPr>
        <p:spPr>
          <a:xfrm rot="20823069">
            <a:off x="3092861" y="4143464"/>
            <a:ext cx="1756470" cy="369332"/>
          </a:xfrm>
          <a:prstGeom prst="rect">
            <a:avLst/>
          </a:prstGeom>
          <a:noFill/>
        </p:spPr>
        <p:txBody>
          <a:bodyPr wrap="square" rtlCol="0">
            <a:spAutoFit/>
          </a:bodyPr>
          <a:lstStyle/>
          <a:p>
            <a:r>
              <a:rPr lang="en-US" dirty="0" smtClean="0"/>
              <a:t>Job description</a:t>
            </a:r>
            <a:endParaRPr lang="en-US" dirty="0"/>
          </a:p>
        </p:txBody>
      </p:sp>
      <p:sp>
        <p:nvSpPr>
          <p:cNvPr id="20" name="Pentagon 19"/>
          <p:cNvSpPr/>
          <p:nvPr/>
        </p:nvSpPr>
        <p:spPr>
          <a:xfrm>
            <a:off x="5152388" y="1143000"/>
            <a:ext cx="3991612" cy="1138588"/>
          </a:xfrm>
          <a:prstGeom prst="homePlate">
            <a:avLst/>
          </a:prstGeom>
          <a:solidFill>
            <a:srgbClr val="9BBB59">
              <a:alpha val="3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Apply the principles of lean to achieve the desired goals of this research. </a:t>
            </a:r>
          </a:p>
        </p:txBody>
      </p:sp>
      <p:sp>
        <p:nvSpPr>
          <p:cNvPr id="21" name="Pentagon 20"/>
          <p:cNvSpPr/>
          <p:nvPr/>
        </p:nvSpPr>
        <p:spPr>
          <a:xfrm>
            <a:off x="5152388" y="2362200"/>
            <a:ext cx="3991612" cy="1105143"/>
          </a:xfrm>
          <a:prstGeom prst="homePlate">
            <a:avLst/>
          </a:prstGeom>
          <a:solidFill>
            <a:schemeClr val="accent4">
              <a:lumMod val="75000"/>
              <a:alpha val="3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Measure the effectiveness of lean by using BSC concepts.</a:t>
            </a:r>
          </a:p>
        </p:txBody>
      </p:sp>
      <p:sp>
        <p:nvSpPr>
          <p:cNvPr id="22" name="Pentagon 21"/>
          <p:cNvSpPr/>
          <p:nvPr/>
        </p:nvSpPr>
        <p:spPr>
          <a:xfrm>
            <a:off x="5152388" y="3581400"/>
            <a:ext cx="3991612" cy="1143000"/>
          </a:xfrm>
          <a:prstGeom prst="homePlate">
            <a:avLst>
              <a:gd name="adj" fmla="val 50000"/>
            </a:avLst>
          </a:prstGeom>
          <a:solidFill>
            <a:schemeClr val="accent6">
              <a:lumMod val="75000"/>
              <a:alpha val="3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 Make a functional description of the positions we mentioned</a:t>
            </a:r>
          </a:p>
        </p:txBody>
      </p:sp>
      <p:sp>
        <p:nvSpPr>
          <p:cNvPr id="23" name="TextBox 22"/>
          <p:cNvSpPr txBox="1"/>
          <p:nvPr/>
        </p:nvSpPr>
        <p:spPr>
          <a:xfrm>
            <a:off x="2357422" y="214291"/>
            <a:ext cx="4429156" cy="861774"/>
          </a:xfrm>
          <a:prstGeom prst="rect">
            <a:avLst/>
          </a:prstGeom>
          <a:noFill/>
        </p:spPr>
        <p:txBody>
          <a:bodyPr wrap="square" rtlCol="0">
            <a:spAutoFit/>
          </a:bodyPr>
          <a:lstStyle/>
          <a:p>
            <a:r>
              <a:rPr lang="en-US" sz="3200" b="1" dirty="0" smtClean="0">
                <a:latin typeface="Times New Roman" pitchFamily="18" charset="0"/>
                <a:cs typeface="Times New Roman" pitchFamily="18" charset="0"/>
              </a:rPr>
              <a:t>Recommendations</a:t>
            </a:r>
            <a:endParaRPr lang="en-US" sz="3200" dirty="0" smtClean="0">
              <a:solidFill>
                <a:schemeClr val="accent1">
                  <a:lumMod val="50000"/>
                </a:schemeClr>
              </a:solidFill>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Recommendations</a:t>
            </a:r>
            <a:endParaRPr lang="en-US" dirty="0">
              <a:solidFill>
                <a:schemeClr val="accent1">
                  <a:lumMod val="50000"/>
                </a:schemeClr>
              </a:solidFill>
            </a:endParaRPr>
          </a:p>
        </p:txBody>
      </p:sp>
      <p:sp>
        <p:nvSpPr>
          <p:cNvPr id="3" name="Content Placeholder 2"/>
          <p:cNvSpPr>
            <a:spLocks noGrp="1"/>
          </p:cNvSpPr>
          <p:nvPr>
            <p:ph idx="1"/>
          </p:nvPr>
        </p:nvSpPr>
        <p:spPr/>
        <p:txBody>
          <a:bodyPr>
            <a:normAutofit fontScale="55000" lnSpcReduction="20000"/>
          </a:bodyPr>
          <a:lstStyle/>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r>
              <a:rPr lang="en-US" dirty="0" smtClean="0"/>
              <a:t>Increase the number of safety guidelines and distribute them throughout the zoo.</a:t>
            </a:r>
          </a:p>
          <a:p>
            <a:pPr marL="514350" indent="-514350">
              <a:buFont typeface="+mj-lt"/>
              <a:buAutoNum type="arabicPeriod"/>
            </a:pPr>
            <a:endParaRPr lang="ar-SA" dirty="0" smtClean="0"/>
          </a:p>
          <a:p>
            <a:pPr marL="514350" indent="-514350">
              <a:buFont typeface="+mj-lt"/>
              <a:buAutoNum type="arabicPeriod"/>
            </a:pPr>
            <a:r>
              <a:rPr lang="en-US" dirty="0" smtClean="0"/>
              <a:t>There is a need for guidance boards on the location of each animal to facilitate the</a:t>
            </a:r>
            <a:r>
              <a:rPr lang="ar-SA" dirty="0" smtClean="0"/>
              <a:t> </a:t>
            </a:r>
            <a:r>
              <a:rPr lang="en-US" dirty="0" smtClean="0"/>
              <a:t>arrival of visitors to the desired place.</a:t>
            </a:r>
          </a:p>
          <a:p>
            <a:pPr marL="514350" indent="-514350">
              <a:buFont typeface="+mj-lt"/>
              <a:buAutoNum type="arabicPeriod"/>
            </a:pPr>
            <a:endParaRPr lang="ar-SA" dirty="0" smtClean="0"/>
          </a:p>
          <a:p>
            <a:pPr marL="514350" indent="-514350">
              <a:buFont typeface="+mj-lt"/>
              <a:buAutoNum type="arabicPeriod"/>
            </a:pPr>
            <a:r>
              <a:rPr lang="en-US" dirty="0" smtClean="0"/>
              <a:t>The need for attention to clean sanitation.</a:t>
            </a:r>
          </a:p>
          <a:p>
            <a:pPr marL="514350" indent="-514350">
              <a:buFont typeface="+mj-lt"/>
              <a:buAutoNum type="arabicPeriod"/>
            </a:pPr>
            <a:endParaRPr lang="ar-SA" dirty="0" smtClean="0"/>
          </a:p>
          <a:p>
            <a:pPr marL="514350" indent="-514350">
              <a:buFont typeface="+mj-lt"/>
              <a:buAutoNum type="arabicPeriod"/>
            </a:pPr>
            <a:r>
              <a:rPr lang="en-US" dirty="0" smtClean="0"/>
              <a:t>The need to take care of the psychological aspect of the animal through the process of entertainment and the creation of new ways of entertainment.</a:t>
            </a:r>
          </a:p>
          <a:p>
            <a:pPr marL="514350" indent="-514350">
              <a:buFont typeface="+mj-lt"/>
              <a:buAutoNum type="arabicPeriod"/>
            </a:pPr>
            <a:endParaRPr lang="ar-SA" dirty="0" smtClean="0"/>
          </a:p>
          <a:p>
            <a:pPr marL="514350" indent="-514350">
              <a:buFont typeface="+mj-lt"/>
              <a:buAutoNum type="arabicPeriod"/>
            </a:pPr>
            <a:r>
              <a:rPr lang="en-US" dirty="0" smtClean="0"/>
              <a:t>Refreshing and activating the marketing aspect through social media and campaigns.</a:t>
            </a:r>
          </a:p>
          <a:p>
            <a:pPr marL="514350" indent="-514350">
              <a:buFont typeface="+mj-lt"/>
              <a:buAutoNum type="arabicPeriod"/>
            </a:pPr>
            <a:endParaRPr lang="ar-SA" dirty="0" smtClean="0"/>
          </a:p>
          <a:p>
            <a:pPr marL="514350" indent="-514350">
              <a:buFont typeface="+mj-lt"/>
              <a:buAutoNum type="arabicPeriod"/>
            </a:pPr>
            <a:r>
              <a:rPr lang="en-US" dirty="0" smtClean="0"/>
              <a:t>Train workers to respond to emergencies in case something happens.</a:t>
            </a:r>
            <a:endParaRPr lang="ar-SA" dirty="0" smtClean="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Recommendations</a:t>
            </a:r>
            <a:endParaRPr lang="en-US" dirty="0"/>
          </a:p>
        </p:txBody>
      </p:sp>
      <p:sp>
        <p:nvSpPr>
          <p:cNvPr id="3" name="Content Placeholder 2"/>
          <p:cNvSpPr>
            <a:spLocks noGrp="1"/>
          </p:cNvSpPr>
          <p:nvPr>
            <p:ph idx="1"/>
          </p:nvPr>
        </p:nvSpPr>
        <p:spPr/>
        <p:txBody>
          <a:bodyPr>
            <a:normAutofit fontScale="70000" lnSpcReduction="20000"/>
          </a:bodyPr>
          <a:lstStyle/>
          <a:p>
            <a:pPr marL="514350" indent="-514350">
              <a:buAutoNum type="arabicPeriod" startAt="7"/>
            </a:pPr>
            <a:r>
              <a:rPr lang="en-US" dirty="0" smtClean="0"/>
              <a:t>Each employee at the zoo should wear an identification card displaying their names</a:t>
            </a:r>
            <a:r>
              <a:rPr lang="ar-SA" dirty="0" smtClean="0"/>
              <a:t> </a:t>
            </a:r>
            <a:r>
              <a:rPr lang="en-US" dirty="0" smtClean="0"/>
              <a:t>and an emergency contact number along with a suitable dress.</a:t>
            </a:r>
            <a:endParaRPr lang="ar-SA" dirty="0" smtClean="0"/>
          </a:p>
          <a:p>
            <a:pPr marL="514350" indent="-514350">
              <a:buNone/>
            </a:pPr>
            <a:endParaRPr lang="ar-SA" dirty="0" smtClean="0"/>
          </a:p>
          <a:p>
            <a:pPr marL="514350" indent="-514350">
              <a:buAutoNum type="arabicPeriod" startAt="8"/>
            </a:pPr>
            <a:r>
              <a:rPr lang="en-US" dirty="0" smtClean="0"/>
              <a:t>Contracting with a qualified staff with experience in the field of high animal parks</a:t>
            </a:r>
            <a:r>
              <a:rPr lang="ar-SA" dirty="0" smtClean="0"/>
              <a:t> </a:t>
            </a:r>
            <a:r>
              <a:rPr lang="en-US" dirty="0" smtClean="0"/>
              <a:t>either administratively or technically and if not found this crew, people are selected,</a:t>
            </a:r>
            <a:r>
              <a:rPr lang="ar-SA" dirty="0" smtClean="0"/>
              <a:t> </a:t>
            </a:r>
            <a:r>
              <a:rPr lang="en-US" dirty="0" smtClean="0"/>
              <a:t>trained and sent to zoos to learn and intensive training.</a:t>
            </a:r>
            <a:endParaRPr lang="ar-SA" dirty="0" smtClean="0"/>
          </a:p>
          <a:p>
            <a:pPr marL="514350" indent="-514350">
              <a:buAutoNum type="arabicPeriod" startAt="8"/>
            </a:pPr>
            <a:endParaRPr lang="ar-SA" dirty="0" smtClean="0"/>
          </a:p>
          <a:p>
            <a:pPr marL="514350" indent="-514350" algn="just">
              <a:buNone/>
            </a:pPr>
            <a:r>
              <a:rPr lang="en-US" dirty="0" smtClean="0"/>
              <a:t>9.   When animals are brought in, they must be isolated and equipped with a special</a:t>
            </a:r>
            <a:r>
              <a:rPr lang="ar-SA" dirty="0" smtClean="0"/>
              <a:t> </a:t>
            </a:r>
            <a:r>
              <a:rPr lang="en-US" dirty="0" smtClean="0"/>
              <a:t>location within them to accommodate them and not to be exposed to any injuries caused by changing the place.</a:t>
            </a:r>
          </a:p>
          <a:p>
            <a:pPr marL="514350" indent="-514350" algn="just">
              <a:buNone/>
            </a:pPr>
            <a:endParaRPr lang="ar-SA" dirty="0" smtClean="0"/>
          </a:p>
          <a:p>
            <a:pPr marL="514350" indent="-514350" algn="just">
              <a:buNone/>
            </a:pPr>
            <a:r>
              <a:rPr lang="en-US" dirty="0" smtClean="0"/>
              <a:t>10 . Guiding plates talking about recycling and the economy in the water and electricity.</a:t>
            </a:r>
            <a:endParaRPr lang="ar-SA" dirty="0" smtClean="0"/>
          </a:p>
          <a:p>
            <a:pPr>
              <a:buNone/>
            </a:pPr>
            <a:endParaRPr 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C:\Users\HP\Desktop\aqaq.jpg"/>
          <p:cNvPicPr>
            <a:picLocks noChangeAspect="1" noChangeArrowheads="1"/>
          </p:cNvPicPr>
          <p:nvPr/>
        </p:nvPicPr>
        <p:blipFill>
          <a:blip r:embed="rId2" cstate="print"/>
          <a:srcRect/>
          <a:stretch>
            <a:fillRect/>
          </a:stretch>
        </p:blipFill>
        <p:spPr bwMode="auto">
          <a:xfrm>
            <a:off x="4067944" y="0"/>
            <a:ext cx="5076056" cy="6858000"/>
          </a:xfrm>
          <a:prstGeom prst="rect">
            <a:avLst/>
          </a:prstGeom>
          <a:noFill/>
        </p:spPr>
      </p:pic>
      <p:pic>
        <p:nvPicPr>
          <p:cNvPr id="55300" name="Picture 4" descr="C:\Users\HP\Desktop\qwqw.jpg"/>
          <p:cNvPicPr>
            <a:picLocks noChangeAspect="1" noChangeArrowheads="1"/>
          </p:cNvPicPr>
          <p:nvPr/>
        </p:nvPicPr>
        <p:blipFill>
          <a:blip r:embed="rId3" cstate="print"/>
          <a:srcRect/>
          <a:stretch>
            <a:fillRect/>
          </a:stretch>
        </p:blipFill>
        <p:spPr bwMode="auto">
          <a:xfrm>
            <a:off x="-396552" y="0"/>
            <a:ext cx="6408712" cy="6858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3257992507"/>
              </p:ext>
            </p:extLst>
          </p:nvPr>
        </p:nvGraphicFramePr>
        <p:xfrm>
          <a:off x="323528" y="1844824"/>
          <a:ext cx="8424936" cy="2880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Straight Connector 70"/>
          <p:cNvCxnSpPr/>
          <p:nvPr/>
        </p:nvCxnSpPr>
        <p:spPr>
          <a:xfrm>
            <a:off x="0" y="658558"/>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6" name="مستطيل 5"/>
          <p:cNvSpPr/>
          <p:nvPr/>
        </p:nvSpPr>
        <p:spPr>
          <a:xfrm>
            <a:off x="179519" y="116637"/>
            <a:ext cx="3906519" cy="646331"/>
          </a:xfrm>
          <a:prstGeom prst="rect">
            <a:avLst/>
          </a:prstGeom>
        </p:spPr>
        <p:txBody>
          <a:bodyPr wrap="none">
            <a:spAutoFit/>
          </a:bodyPr>
          <a:lstStyle/>
          <a:p>
            <a:pPr algn="l" rtl="0"/>
            <a:r>
              <a:rPr lang="en-US" sz="3600" b="1" dirty="0">
                <a:solidFill>
                  <a:schemeClr val="tx2">
                    <a:lumMod val="75000"/>
                  </a:schemeClr>
                </a:solidFill>
              </a:rPr>
              <a:t>Problem Statement</a:t>
            </a:r>
          </a:p>
        </p:txBody>
      </p:sp>
    </p:spTree>
    <p:extLst>
      <p:ext uri="{BB962C8B-B14F-4D97-AF65-F5344CB8AC3E}">
        <p14:creationId xmlns:p14="http://schemas.microsoft.com/office/powerpoint/2010/main" val="36940603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2" cstate="print">
            <a:duotone>
              <a:schemeClr val="accent1">
                <a:shade val="45000"/>
                <a:satMod val="135000"/>
              </a:schemeClr>
              <a:prstClr val="white"/>
            </a:duotone>
            <a:extLst/>
          </a:blip>
          <a:srcRect l="26574" t="14528" b="16315"/>
          <a:stretch/>
        </p:blipFill>
        <p:spPr>
          <a:xfrm>
            <a:off x="1745680" y="1484117"/>
            <a:ext cx="8226920" cy="972154"/>
          </a:xfrm>
          <a:prstGeom prst="rect">
            <a:avLst/>
          </a:prstGeom>
        </p:spPr>
      </p:pic>
      <p:cxnSp>
        <p:nvCxnSpPr>
          <p:cNvPr id="7" name="Straight Connector 6"/>
          <p:cNvCxnSpPr/>
          <p:nvPr/>
        </p:nvCxnSpPr>
        <p:spPr>
          <a:xfrm>
            <a:off x="0" y="658558"/>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TextBox 7"/>
          <p:cNvSpPr txBox="1"/>
          <p:nvPr/>
        </p:nvSpPr>
        <p:spPr>
          <a:xfrm>
            <a:off x="-6058" y="34836"/>
            <a:ext cx="2195345" cy="646331"/>
          </a:xfrm>
          <a:prstGeom prst="rect">
            <a:avLst/>
          </a:prstGeom>
          <a:noFill/>
        </p:spPr>
        <p:txBody>
          <a:bodyPr wrap="none" rtlCol="0">
            <a:spAutoFit/>
          </a:bodyPr>
          <a:lstStyle/>
          <a:p>
            <a:r>
              <a:rPr lang="en-US" sz="3600" b="1" dirty="0">
                <a:solidFill>
                  <a:schemeClr val="tx2">
                    <a:lumMod val="75000"/>
                  </a:schemeClr>
                </a:solidFill>
              </a:rPr>
              <a:t>Objectives</a:t>
            </a:r>
            <a:endParaRPr lang="en-US" sz="3200" b="1" dirty="0">
              <a:solidFill>
                <a:schemeClr val="tx2">
                  <a:lumMod val="75000"/>
                </a:schemeClr>
              </a:solidFill>
            </a:endParaRPr>
          </a:p>
        </p:txBody>
      </p:sp>
      <p:pic>
        <p:nvPicPr>
          <p:cNvPr id="9" name="Picture 8"/>
          <p:cNvPicPr>
            <a:picLocks noChangeAspect="1"/>
          </p:cNvPicPr>
          <p:nvPr/>
        </p:nvPicPr>
        <p:blipFill rotWithShape="1">
          <a:blip r:embed="rId2" cstate="print">
            <a:duotone>
              <a:schemeClr val="accent1">
                <a:shade val="45000"/>
                <a:satMod val="135000"/>
              </a:schemeClr>
              <a:prstClr val="white"/>
            </a:duotone>
            <a:extLst/>
          </a:blip>
          <a:srcRect l="26574" t="14528" b="16315"/>
          <a:stretch/>
        </p:blipFill>
        <p:spPr>
          <a:xfrm>
            <a:off x="2840185" y="2414706"/>
            <a:ext cx="7009040" cy="972154"/>
          </a:xfrm>
          <a:prstGeom prst="rect">
            <a:avLst/>
          </a:prstGeom>
        </p:spPr>
      </p:pic>
      <p:pic>
        <p:nvPicPr>
          <p:cNvPr id="12" name="Picture 11"/>
          <p:cNvPicPr>
            <a:picLocks noChangeAspect="1"/>
          </p:cNvPicPr>
          <p:nvPr/>
        </p:nvPicPr>
        <p:blipFill rotWithShape="1">
          <a:blip r:embed="rId2" cstate="print">
            <a:duotone>
              <a:schemeClr val="accent1">
                <a:shade val="45000"/>
                <a:satMod val="135000"/>
              </a:schemeClr>
              <a:prstClr val="white"/>
            </a:duotone>
            <a:extLst/>
          </a:blip>
          <a:srcRect l="26574" t="14528" b="16315"/>
          <a:stretch/>
        </p:blipFill>
        <p:spPr>
          <a:xfrm>
            <a:off x="3034145" y="3361365"/>
            <a:ext cx="6865383" cy="972154"/>
          </a:xfrm>
          <a:prstGeom prst="rect">
            <a:avLst/>
          </a:prstGeom>
        </p:spPr>
      </p:pic>
      <p:pic>
        <p:nvPicPr>
          <p:cNvPr id="13" name="Picture 12"/>
          <p:cNvPicPr>
            <a:picLocks noChangeAspect="1"/>
          </p:cNvPicPr>
          <p:nvPr/>
        </p:nvPicPr>
        <p:blipFill rotWithShape="1">
          <a:blip r:embed="rId2" cstate="print">
            <a:duotone>
              <a:schemeClr val="accent1">
                <a:shade val="45000"/>
                <a:satMod val="135000"/>
              </a:schemeClr>
              <a:prstClr val="white"/>
            </a:duotone>
            <a:extLst/>
          </a:blip>
          <a:srcRect l="26574" t="14528" b="16315"/>
          <a:stretch/>
        </p:blipFill>
        <p:spPr>
          <a:xfrm>
            <a:off x="2867900" y="4309459"/>
            <a:ext cx="7053319" cy="972154"/>
          </a:xfrm>
          <a:prstGeom prst="rect">
            <a:avLst/>
          </a:prstGeom>
        </p:spPr>
      </p:pic>
      <p:sp>
        <p:nvSpPr>
          <p:cNvPr id="14" name="TextBox 13"/>
          <p:cNvSpPr txBox="1"/>
          <p:nvPr/>
        </p:nvSpPr>
        <p:spPr>
          <a:xfrm>
            <a:off x="7797946" y="1738215"/>
            <a:ext cx="583466" cy="707886"/>
          </a:xfrm>
          <a:prstGeom prst="rect">
            <a:avLst/>
          </a:prstGeom>
          <a:noFill/>
        </p:spPr>
        <p:txBody>
          <a:bodyPr wrap="square" rtlCol="0">
            <a:spAutoFit/>
          </a:bodyPr>
          <a:lstStyle/>
          <a:p>
            <a:r>
              <a:rPr lang="en-US" sz="4000" b="1" dirty="0" smtClean="0">
                <a:ln w="10541" cmpd="sng">
                  <a:solidFill>
                    <a:schemeClr val="accent1">
                      <a:shade val="88000"/>
                      <a:satMod val="110000"/>
                    </a:schemeClr>
                  </a:solidFill>
                  <a:prstDash val="solid"/>
                </a:ln>
                <a:solidFill>
                  <a:srgbClr val="953735"/>
                </a:solidFill>
              </a:rPr>
              <a:t>1</a:t>
            </a:r>
            <a:endParaRPr lang="en-US" sz="4000" b="1" dirty="0">
              <a:ln w="10541" cmpd="sng">
                <a:solidFill>
                  <a:schemeClr val="accent1">
                    <a:shade val="88000"/>
                    <a:satMod val="110000"/>
                  </a:schemeClr>
                </a:solidFill>
                <a:prstDash val="solid"/>
              </a:ln>
              <a:solidFill>
                <a:srgbClr val="953735"/>
              </a:solidFill>
            </a:endParaRPr>
          </a:p>
        </p:txBody>
      </p:sp>
      <p:sp>
        <p:nvSpPr>
          <p:cNvPr id="15" name="TextBox 14"/>
          <p:cNvSpPr txBox="1"/>
          <p:nvPr/>
        </p:nvSpPr>
        <p:spPr>
          <a:xfrm>
            <a:off x="7880485" y="3625633"/>
            <a:ext cx="583466" cy="707886"/>
          </a:xfrm>
          <a:prstGeom prst="rect">
            <a:avLst/>
          </a:prstGeom>
          <a:noFill/>
        </p:spPr>
        <p:txBody>
          <a:bodyPr wrap="square" rtlCol="0">
            <a:spAutoFit/>
          </a:bodyPr>
          <a:lstStyle/>
          <a:p>
            <a:r>
              <a:rPr lang="en-US" sz="4000" b="1" dirty="0">
                <a:ln w="10541" cmpd="sng">
                  <a:solidFill>
                    <a:schemeClr val="accent1">
                      <a:shade val="88000"/>
                      <a:satMod val="110000"/>
                    </a:schemeClr>
                  </a:solidFill>
                  <a:prstDash val="solid"/>
                </a:ln>
                <a:solidFill>
                  <a:srgbClr val="953735"/>
                </a:solidFill>
              </a:rPr>
              <a:t>3</a:t>
            </a:r>
          </a:p>
        </p:txBody>
      </p:sp>
      <p:sp>
        <p:nvSpPr>
          <p:cNvPr id="16" name="TextBox 15"/>
          <p:cNvSpPr txBox="1"/>
          <p:nvPr/>
        </p:nvSpPr>
        <p:spPr>
          <a:xfrm>
            <a:off x="7838920" y="2678974"/>
            <a:ext cx="583466" cy="707886"/>
          </a:xfrm>
          <a:prstGeom prst="rect">
            <a:avLst/>
          </a:prstGeom>
          <a:noFill/>
        </p:spPr>
        <p:txBody>
          <a:bodyPr wrap="square" rtlCol="0">
            <a:spAutoFit/>
          </a:bodyPr>
          <a:lstStyle/>
          <a:p>
            <a:r>
              <a:rPr lang="en-US" sz="4000" b="1" dirty="0">
                <a:ln w="10541" cmpd="sng">
                  <a:solidFill>
                    <a:schemeClr val="accent1">
                      <a:shade val="88000"/>
                      <a:satMod val="110000"/>
                    </a:schemeClr>
                  </a:solidFill>
                  <a:prstDash val="solid"/>
                </a:ln>
                <a:solidFill>
                  <a:srgbClr val="953735"/>
                </a:solidFill>
              </a:rPr>
              <a:t>2</a:t>
            </a:r>
          </a:p>
        </p:txBody>
      </p:sp>
      <p:pic>
        <p:nvPicPr>
          <p:cNvPr id="18" name="Picture 17"/>
          <p:cNvPicPr>
            <a:picLocks noChangeAspect="1"/>
          </p:cNvPicPr>
          <p:nvPr/>
        </p:nvPicPr>
        <p:blipFill rotWithShape="1">
          <a:blip r:embed="rId2" cstate="print">
            <a:duotone>
              <a:schemeClr val="accent1">
                <a:shade val="45000"/>
                <a:satMod val="135000"/>
              </a:schemeClr>
              <a:prstClr val="white"/>
            </a:duotone>
            <a:extLst/>
          </a:blip>
          <a:srcRect l="26574" t="14528" b="16315"/>
          <a:stretch/>
        </p:blipFill>
        <p:spPr>
          <a:xfrm>
            <a:off x="1773384" y="5214502"/>
            <a:ext cx="8271224" cy="1310842"/>
          </a:xfrm>
          <a:prstGeom prst="rect">
            <a:avLst/>
          </a:prstGeom>
        </p:spPr>
      </p:pic>
      <p:pic>
        <p:nvPicPr>
          <p:cNvPr id="6" name="Picture 5"/>
          <p:cNvPicPr>
            <a:picLocks noChangeAspect="1"/>
          </p:cNvPicPr>
          <p:nvPr/>
        </p:nvPicPr>
        <p:blipFill>
          <a:blip r:embed="rId3" cstate="print"/>
          <a:stretch>
            <a:fillRect/>
          </a:stretch>
        </p:blipFill>
        <p:spPr>
          <a:xfrm>
            <a:off x="-31356" y="2252617"/>
            <a:ext cx="3065501" cy="3065501"/>
          </a:xfrm>
          <a:prstGeom prst="rect">
            <a:avLst/>
          </a:prstGeom>
        </p:spPr>
      </p:pic>
      <p:sp>
        <p:nvSpPr>
          <p:cNvPr id="19" name="TextBox 18"/>
          <p:cNvSpPr txBox="1"/>
          <p:nvPr/>
        </p:nvSpPr>
        <p:spPr>
          <a:xfrm>
            <a:off x="7866040" y="5467986"/>
            <a:ext cx="583466" cy="707886"/>
          </a:xfrm>
          <a:prstGeom prst="rect">
            <a:avLst/>
          </a:prstGeom>
          <a:noFill/>
        </p:spPr>
        <p:txBody>
          <a:bodyPr wrap="square" rtlCol="0">
            <a:spAutoFit/>
          </a:bodyPr>
          <a:lstStyle/>
          <a:p>
            <a:r>
              <a:rPr lang="en-US" sz="4000" b="1" dirty="0">
                <a:ln w="10541" cmpd="sng">
                  <a:solidFill>
                    <a:schemeClr val="accent1">
                      <a:shade val="88000"/>
                      <a:satMod val="110000"/>
                    </a:schemeClr>
                  </a:solidFill>
                  <a:prstDash val="solid"/>
                </a:ln>
                <a:solidFill>
                  <a:srgbClr val="953735"/>
                </a:solidFill>
              </a:rPr>
              <a:t>5</a:t>
            </a:r>
          </a:p>
        </p:txBody>
      </p:sp>
      <p:sp>
        <p:nvSpPr>
          <p:cNvPr id="20" name="TextBox 19"/>
          <p:cNvSpPr txBox="1"/>
          <p:nvPr/>
        </p:nvSpPr>
        <p:spPr>
          <a:xfrm>
            <a:off x="7893550" y="4573727"/>
            <a:ext cx="583466" cy="707886"/>
          </a:xfrm>
          <a:prstGeom prst="rect">
            <a:avLst/>
          </a:prstGeom>
          <a:noFill/>
        </p:spPr>
        <p:txBody>
          <a:bodyPr wrap="square" rtlCol="0">
            <a:spAutoFit/>
          </a:bodyPr>
          <a:lstStyle/>
          <a:p>
            <a:r>
              <a:rPr lang="en-US" sz="4000" b="1" dirty="0">
                <a:ln w="10541" cmpd="sng">
                  <a:solidFill>
                    <a:schemeClr val="accent1">
                      <a:shade val="88000"/>
                      <a:satMod val="110000"/>
                    </a:schemeClr>
                  </a:solidFill>
                  <a:prstDash val="solid"/>
                </a:ln>
                <a:solidFill>
                  <a:srgbClr val="953735"/>
                </a:solidFill>
              </a:rPr>
              <a:t>4</a:t>
            </a:r>
          </a:p>
        </p:txBody>
      </p:sp>
      <p:sp>
        <p:nvSpPr>
          <p:cNvPr id="22" name="TextBox 21"/>
          <p:cNvSpPr txBox="1"/>
          <p:nvPr/>
        </p:nvSpPr>
        <p:spPr>
          <a:xfrm>
            <a:off x="3181059" y="2641121"/>
            <a:ext cx="2478114" cy="461665"/>
          </a:xfrm>
          <a:prstGeom prst="rect">
            <a:avLst/>
          </a:prstGeom>
          <a:noFill/>
        </p:spPr>
        <p:txBody>
          <a:bodyPr wrap="none" rtlCol="0">
            <a:spAutoFit/>
          </a:bodyPr>
          <a:lstStyle/>
          <a:p>
            <a:pPr marL="285750" indent="-285750" algn="l" rtl="0">
              <a:buFont typeface="Arial" charset="0"/>
              <a:buChar char="•"/>
            </a:pPr>
            <a:r>
              <a:rPr lang="en-US" sz="2400" b="1" dirty="0" smtClean="0">
                <a:solidFill>
                  <a:schemeClr val="tx2">
                    <a:lumMod val="75000"/>
                  </a:schemeClr>
                </a:solidFill>
              </a:rPr>
              <a:t>Improve layout </a:t>
            </a:r>
          </a:p>
        </p:txBody>
      </p:sp>
      <p:sp>
        <p:nvSpPr>
          <p:cNvPr id="23" name="مستطيل 22"/>
          <p:cNvSpPr/>
          <p:nvPr/>
        </p:nvSpPr>
        <p:spPr>
          <a:xfrm>
            <a:off x="1824492" y="1484785"/>
            <a:ext cx="6203892" cy="830997"/>
          </a:xfrm>
          <a:prstGeom prst="rect">
            <a:avLst/>
          </a:prstGeom>
        </p:spPr>
        <p:txBody>
          <a:bodyPr wrap="square">
            <a:spAutoFit/>
          </a:bodyPr>
          <a:lstStyle/>
          <a:p>
            <a:pPr marL="285750" indent="-285750" algn="l" rtl="0">
              <a:buFont typeface="Arial" pitchFamily="34" charset="0"/>
              <a:buChar char="•"/>
            </a:pPr>
            <a:r>
              <a:rPr lang="en-US" sz="2400" b="1" dirty="0" smtClean="0">
                <a:solidFill>
                  <a:schemeClr val="tx2">
                    <a:lumMod val="75000"/>
                  </a:schemeClr>
                </a:solidFill>
              </a:rPr>
              <a:t>Documentation of </a:t>
            </a:r>
            <a:r>
              <a:rPr lang="en-US" sz="2400" b="1" dirty="0">
                <a:solidFill>
                  <a:schemeClr val="tx2">
                    <a:lumMod val="75000"/>
                  </a:schemeClr>
                </a:solidFill>
              </a:rPr>
              <a:t>the steps for </a:t>
            </a:r>
            <a:r>
              <a:rPr lang="en-US" sz="2400" b="1" dirty="0" smtClean="0">
                <a:solidFill>
                  <a:schemeClr val="tx2">
                    <a:lumMod val="75000"/>
                  </a:schemeClr>
                </a:solidFill>
              </a:rPr>
              <a:t>each  operation.</a:t>
            </a:r>
            <a:endParaRPr lang="ar-SA" sz="2400" b="1" dirty="0">
              <a:solidFill>
                <a:schemeClr val="tx2">
                  <a:lumMod val="75000"/>
                </a:schemeClr>
              </a:solidFill>
            </a:endParaRPr>
          </a:p>
        </p:txBody>
      </p:sp>
      <p:sp>
        <p:nvSpPr>
          <p:cNvPr id="25" name="TextBox 1"/>
          <p:cNvSpPr txBox="1"/>
          <p:nvPr/>
        </p:nvSpPr>
        <p:spPr>
          <a:xfrm>
            <a:off x="3075773" y="3607432"/>
            <a:ext cx="4138251" cy="830997"/>
          </a:xfrm>
          <a:prstGeom prst="rect">
            <a:avLst/>
          </a:prstGeom>
          <a:noFill/>
        </p:spPr>
        <p:txBody>
          <a:bodyPr wrap="square" rtlCol="0">
            <a:spAutoFit/>
          </a:bodyPr>
          <a:lstStyle/>
          <a:p>
            <a:pPr marL="285750" indent="-285750" algn="l" rtl="0">
              <a:buFont typeface="Arial" charset="0"/>
              <a:buChar char="•"/>
            </a:pPr>
            <a:r>
              <a:rPr lang="en-US" sz="2400" b="1" dirty="0">
                <a:solidFill>
                  <a:schemeClr val="tx2">
                    <a:lumMod val="75000"/>
                  </a:schemeClr>
                </a:solidFill>
              </a:rPr>
              <a:t>Eliminate NVA activities.</a:t>
            </a:r>
          </a:p>
          <a:p>
            <a:endParaRPr lang="en-US" sz="2400" b="1" dirty="0">
              <a:solidFill>
                <a:schemeClr val="tx2">
                  <a:lumMod val="75000"/>
                </a:schemeClr>
              </a:solidFill>
            </a:endParaRPr>
          </a:p>
        </p:txBody>
      </p:sp>
      <p:sp>
        <p:nvSpPr>
          <p:cNvPr id="26" name="TextBox 20"/>
          <p:cNvSpPr txBox="1"/>
          <p:nvPr/>
        </p:nvSpPr>
        <p:spPr>
          <a:xfrm>
            <a:off x="3144122" y="4427056"/>
            <a:ext cx="2168735" cy="461665"/>
          </a:xfrm>
          <a:prstGeom prst="rect">
            <a:avLst/>
          </a:prstGeom>
          <a:noFill/>
        </p:spPr>
        <p:txBody>
          <a:bodyPr wrap="none" rtlCol="0">
            <a:spAutoFit/>
          </a:bodyPr>
          <a:lstStyle/>
          <a:p>
            <a:pPr marL="285750" indent="-285750" algn="l" rtl="0">
              <a:buFont typeface="Arial" charset="0"/>
              <a:buChar char="•"/>
            </a:pPr>
            <a:r>
              <a:rPr lang="en-US" sz="2400" b="1" dirty="0" smtClean="0">
                <a:solidFill>
                  <a:schemeClr val="tx2">
                    <a:lumMod val="75000"/>
                  </a:schemeClr>
                </a:solidFill>
              </a:rPr>
              <a:t>Reduce delay</a:t>
            </a:r>
          </a:p>
        </p:txBody>
      </p:sp>
      <p:sp>
        <p:nvSpPr>
          <p:cNvPr id="21" name="مستطيل 20"/>
          <p:cNvSpPr/>
          <p:nvPr/>
        </p:nvSpPr>
        <p:spPr>
          <a:xfrm>
            <a:off x="1863414" y="5318126"/>
            <a:ext cx="5948946" cy="1200329"/>
          </a:xfrm>
          <a:prstGeom prst="rect">
            <a:avLst/>
          </a:prstGeom>
        </p:spPr>
        <p:txBody>
          <a:bodyPr wrap="square">
            <a:spAutoFit/>
          </a:bodyPr>
          <a:lstStyle/>
          <a:p>
            <a:pPr marL="285750" indent="-285750" algn="l" rtl="0">
              <a:buFont typeface="Arial" pitchFamily="34" charset="0"/>
              <a:buChar char="•"/>
            </a:pPr>
            <a:r>
              <a:rPr lang="en-US" sz="2400" b="1" dirty="0" smtClean="0">
                <a:solidFill>
                  <a:schemeClr val="tx2">
                    <a:lumMod val="75000"/>
                  </a:schemeClr>
                </a:solidFill>
              </a:rPr>
              <a:t>Improve  </a:t>
            </a:r>
            <a:r>
              <a:rPr lang="en-US" sz="2400" b="1" dirty="0">
                <a:solidFill>
                  <a:schemeClr val="tx2">
                    <a:lumMod val="75000"/>
                  </a:schemeClr>
                </a:solidFill>
              </a:rPr>
              <a:t>the services provided </a:t>
            </a:r>
            <a:r>
              <a:rPr lang="en-US" sz="2400" b="1" dirty="0" smtClean="0">
                <a:solidFill>
                  <a:schemeClr val="tx2">
                    <a:lumMod val="75000"/>
                  </a:schemeClr>
                </a:solidFill>
              </a:rPr>
              <a:t>through </a:t>
            </a:r>
            <a:r>
              <a:rPr lang="en-US" sz="2400" b="1" dirty="0">
                <a:solidFill>
                  <a:schemeClr val="tx2">
                    <a:lumMod val="75000"/>
                  </a:schemeClr>
                </a:solidFill>
              </a:rPr>
              <a:t>the development of the </a:t>
            </a:r>
            <a:r>
              <a:rPr lang="en-US" sz="2400" b="1" dirty="0" smtClean="0">
                <a:solidFill>
                  <a:schemeClr val="tx2">
                    <a:lumMod val="75000"/>
                  </a:schemeClr>
                </a:solidFill>
              </a:rPr>
              <a:t>current management </a:t>
            </a:r>
            <a:r>
              <a:rPr lang="en-US" sz="2400" b="1" dirty="0">
                <a:solidFill>
                  <a:schemeClr val="tx2">
                    <a:lumMod val="75000"/>
                  </a:schemeClr>
                </a:solidFill>
              </a:rPr>
              <a:t>system </a:t>
            </a:r>
          </a:p>
        </p:txBody>
      </p:sp>
    </p:spTree>
    <p:extLst>
      <p:ext uri="{BB962C8B-B14F-4D97-AF65-F5344CB8AC3E}">
        <p14:creationId xmlns:p14="http://schemas.microsoft.com/office/powerpoint/2010/main" val="18478442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6566</TotalTime>
  <Words>2779</Words>
  <Application>Microsoft Office PowerPoint</Application>
  <PresentationFormat>On-screen Show (4:3)</PresentationFormat>
  <Paragraphs>386</Paragraphs>
  <Slides>74</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74</vt:i4>
      </vt:variant>
    </vt:vector>
  </HeadingPairs>
  <TitlesOfParts>
    <vt:vector size="76" baseType="lpstr">
      <vt:lpstr>Office Theme</vt:lpstr>
      <vt:lpstr>Visio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Applying VSM on the zoo</vt:lpstr>
      <vt:lpstr>Figure 1: Maintenance process flowchart.                 </vt:lpstr>
      <vt:lpstr>Figure 2: maintenance process new flowchart </vt:lpstr>
      <vt:lpstr>Figure 12: Maintenance process VSM</vt:lpstr>
      <vt:lpstr>Figure 13: Maintenance process new VSM.</vt:lpstr>
      <vt:lpstr>Figure 3: Feeding process flowchart. </vt:lpstr>
      <vt:lpstr>Figure 4: feeding process new flowchart </vt:lpstr>
      <vt:lpstr>PowerPoint Presentation</vt:lpstr>
      <vt:lpstr>Figure 15: Feeding process new VSM.</vt:lpstr>
      <vt:lpstr>Figure 5: Risk prevention process flowchart. </vt:lpstr>
      <vt:lpstr>Figure 6: Risk prevention process new flowchart.</vt:lpstr>
      <vt:lpstr>Figure 16: Risk prevention process VSM. </vt:lpstr>
      <vt:lpstr>Figure 17: Risk prevention process new VSM.</vt:lpstr>
      <vt:lpstr>Figure 7: Training process flowchart. </vt:lpstr>
      <vt:lpstr>Figure 8: Training process new flowchart </vt:lpstr>
      <vt:lpstr>Figure 18: Training process VSM. </vt:lpstr>
      <vt:lpstr>Figure 19: Training process new VSM. </vt:lpstr>
      <vt:lpstr>Figure 9: Request material from the store process flowchart. </vt:lpstr>
      <vt:lpstr>Figure 10: External training process flowchart </vt:lpstr>
      <vt:lpstr>Figure 11: Purchase process flowchart.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Balanced scorecard </vt:lpstr>
      <vt:lpstr>Applying KPI on the Zoo</vt:lpstr>
      <vt:lpstr>KPI selected for the Balanced Scorecard</vt:lpstr>
      <vt:lpstr>Strategy Map </vt:lpstr>
      <vt:lpstr>Strategy Map based on the four Balanced Scorecard Perspectives</vt:lpstr>
      <vt:lpstr>Organizational structure and Job description </vt:lpstr>
      <vt:lpstr>The new organizational structure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Recommendations</vt:lpstr>
      <vt:lpstr>Recommendations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Anan Aghbar</dc:creator>
  <cp:lastModifiedBy>lab</cp:lastModifiedBy>
  <cp:revision>160</cp:revision>
  <dcterms:created xsi:type="dcterms:W3CDTF">2015-12-19T13:23:56Z</dcterms:created>
  <dcterms:modified xsi:type="dcterms:W3CDTF">2017-05-25T09:29:30Z</dcterms:modified>
</cp:coreProperties>
</file>