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7" r:id="rId2"/>
    <p:sldId id="258" r:id="rId3"/>
    <p:sldId id="259" r:id="rId4"/>
    <p:sldId id="260" r:id="rId5"/>
    <p:sldId id="261" r:id="rId6"/>
    <p:sldId id="263" r:id="rId7"/>
    <p:sldId id="275" r:id="rId8"/>
    <p:sldId id="290" r:id="rId9"/>
    <p:sldId id="277" r:id="rId10"/>
    <p:sldId id="278" r:id="rId11"/>
    <p:sldId id="279" r:id="rId12"/>
    <p:sldId id="280" r:id="rId13"/>
    <p:sldId id="288" r:id="rId14"/>
    <p:sldId id="291" r:id="rId15"/>
    <p:sldId id="287" r:id="rId16"/>
    <p:sldId id="262" r:id="rId17"/>
    <p:sldId id="281" r:id="rId18"/>
    <p:sldId id="282" r:id="rId19"/>
    <p:sldId id="283" r:id="rId20"/>
    <p:sldId id="284" r:id="rId21"/>
    <p:sldId id="285" r:id="rId22"/>
    <p:sldId id="272" r:id="rId23"/>
    <p:sldId id="286" r:id="rId24"/>
    <p:sldId id="273" r:id="rId25"/>
    <p:sldId id="274"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5" d="100"/>
          <a:sy n="65" d="100"/>
        </p:scale>
        <p:origin x="66"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176B61-F98D-4F79-8158-F0E90849627F}" type="datetimeFigureOut">
              <a:rPr lang="en-US" smtClean="0"/>
              <a:t>12/30/2021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1B7C0C-7D6D-4581-B82B-EEE45867787F}" type="slidenum">
              <a:rPr lang="en-US" smtClean="0"/>
              <a:t>‹#›</a:t>
            </a:fld>
            <a:endParaRPr lang="en-US"/>
          </a:p>
        </p:txBody>
      </p:sp>
    </p:spTree>
    <p:extLst>
      <p:ext uri="{BB962C8B-B14F-4D97-AF65-F5344CB8AC3E}">
        <p14:creationId xmlns:p14="http://schemas.microsoft.com/office/powerpoint/2010/main" val="15879033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
        <p:cNvGrpSpPr/>
        <p:nvPr/>
      </p:nvGrpSpPr>
      <p:grpSpPr>
        <a:xfrm>
          <a:off x="0" y="0"/>
          <a:ext cx="0" cy="0"/>
          <a:chOff x="0" y="0"/>
          <a:chExt cx="0" cy="0"/>
        </a:xfrm>
      </p:grpSpPr>
      <p:sp>
        <p:nvSpPr>
          <p:cNvPr id="35" name="Google Shape;3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 name="Google Shape;3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d86ba988df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8" name="Google Shape;128;gd86ba988df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50481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d83d93a7a4_2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4" name="Google Shape;114;gd83d93a7a4_2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1" name="Google Shape;331;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5" name="Google Shape;345;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9" name="Google Shape;359;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6" name="Google Shape;5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 name="Google Shape;7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 name="Google Shape;7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3430978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0" name="Google Shape;100;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d83d93a7a4_2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4" name="Google Shape;114;gd83d93a7a4_2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267660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d86ba988df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8" name="Google Shape;128;gd86ba988df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d86ba988df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8" name="Google Shape;128;gd86ba988df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01056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d86ba988df_2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8" name="Google Shape;138;gd86ba988df_2_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ABAAFC-828D-4408-8B18-F9CDC6391F0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09209EC-CAA3-4C49-997C-C219BF79D8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4D687D-7D39-4900-8534-B46740E2291A}"/>
              </a:ext>
            </a:extLst>
          </p:cNvPr>
          <p:cNvSpPr>
            <a:spLocks noGrp="1"/>
          </p:cNvSpPr>
          <p:nvPr>
            <p:ph type="dt" sz="half" idx="10"/>
          </p:nvPr>
        </p:nvSpPr>
        <p:spPr/>
        <p:txBody>
          <a:bodyPr/>
          <a:lstStyle/>
          <a:p>
            <a:fld id="{0023FFC1-E456-4D13-BE90-1F249B2690A7}" type="datetimeFigureOut">
              <a:rPr lang="en-US" smtClean="0"/>
              <a:t>12/30/2021</a:t>
            </a:fld>
            <a:endParaRPr lang="en-US"/>
          </a:p>
        </p:txBody>
      </p:sp>
      <p:sp>
        <p:nvSpPr>
          <p:cNvPr id="5" name="Footer Placeholder 4">
            <a:extLst>
              <a:ext uri="{FF2B5EF4-FFF2-40B4-BE49-F238E27FC236}">
                <a16:creationId xmlns:a16="http://schemas.microsoft.com/office/drawing/2014/main" id="{B8046750-1B4E-4831-99C8-BB20FADB37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9B5057-560D-4945-965D-6200B4CD7679}"/>
              </a:ext>
            </a:extLst>
          </p:cNvPr>
          <p:cNvSpPr>
            <a:spLocks noGrp="1"/>
          </p:cNvSpPr>
          <p:nvPr>
            <p:ph type="sldNum" sz="quarter" idx="12"/>
          </p:nvPr>
        </p:nvSpPr>
        <p:spPr/>
        <p:txBody>
          <a:bodyPr/>
          <a:lstStyle/>
          <a:p>
            <a:fld id="{A907982E-E9DD-48A4-B9B6-6032CE330444}" type="slidenum">
              <a:rPr lang="en-US" smtClean="0"/>
              <a:t>‹#›</a:t>
            </a:fld>
            <a:endParaRPr lang="en-US"/>
          </a:p>
        </p:txBody>
      </p:sp>
    </p:spTree>
    <p:extLst>
      <p:ext uri="{BB962C8B-B14F-4D97-AF65-F5344CB8AC3E}">
        <p14:creationId xmlns:p14="http://schemas.microsoft.com/office/powerpoint/2010/main" val="2957853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C2A39-5BAF-43C3-A6D5-35133E4811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76DAE4E-2A4D-4649-910C-1A3573FB78A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B3726B-C9B8-475A-B6FB-A7C617A3244B}"/>
              </a:ext>
            </a:extLst>
          </p:cNvPr>
          <p:cNvSpPr>
            <a:spLocks noGrp="1"/>
          </p:cNvSpPr>
          <p:nvPr>
            <p:ph type="dt" sz="half" idx="10"/>
          </p:nvPr>
        </p:nvSpPr>
        <p:spPr/>
        <p:txBody>
          <a:bodyPr/>
          <a:lstStyle/>
          <a:p>
            <a:fld id="{0023FFC1-E456-4D13-BE90-1F249B2690A7}" type="datetimeFigureOut">
              <a:rPr lang="en-US" smtClean="0"/>
              <a:t>12/30/2021</a:t>
            </a:fld>
            <a:endParaRPr lang="en-US"/>
          </a:p>
        </p:txBody>
      </p:sp>
      <p:sp>
        <p:nvSpPr>
          <p:cNvPr id="5" name="Footer Placeholder 4">
            <a:extLst>
              <a:ext uri="{FF2B5EF4-FFF2-40B4-BE49-F238E27FC236}">
                <a16:creationId xmlns:a16="http://schemas.microsoft.com/office/drawing/2014/main" id="{7719A45A-024F-4470-84B5-C854748DC6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70C52D-1A89-43B8-885E-5D2E1E01A8B5}"/>
              </a:ext>
            </a:extLst>
          </p:cNvPr>
          <p:cNvSpPr>
            <a:spLocks noGrp="1"/>
          </p:cNvSpPr>
          <p:nvPr>
            <p:ph type="sldNum" sz="quarter" idx="12"/>
          </p:nvPr>
        </p:nvSpPr>
        <p:spPr/>
        <p:txBody>
          <a:bodyPr/>
          <a:lstStyle/>
          <a:p>
            <a:fld id="{A907982E-E9DD-48A4-B9B6-6032CE330444}" type="slidenum">
              <a:rPr lang="en-US" smtClean="0"/>
              <a:t>‹#›</a:t>
            </a:fld>
            <a:endParaRPr lang="en-US"/>
          </a:p>
        </p:txBody>
      </p:sp>
    </p:spTree>
    <p:extLst>
      <p:ext uri="{BB962C8B-B14F-4D97-AF65-F5344CB8AC3E}">
        <p14:creationId xmlns:p14="http://schemas.microsoft.com/office/powerpoint/2010/main" val="2450760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E3DD29-3C14-46B2-A262-B62986F60C4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C2B7887-8743-4B9A-816B-831385F4299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CFE033-4D87-4563-B299-206E0C229F7E}"/>
              </a:ext>
            </a:extLst>
          </p:cNvPr>
          <p:cNvSpPr>
            <a:spLocks noGrp="1"/>
          </p:cNvSpPr>
          <p:nvPr>
            <p:ph type="dt" sz="half" idx="10"/>
          </p:nvPr>
        </p:nvSpPr>
        <p:spPr/>
        <p:txBody>
          <a:bodyPr/>
          <a:lstStyle/>
          <a:p>
            <a:fld id="{0023FFC1-E456-4D13-BE90-1F249B2690A7}" type="datetimeFigureOut">
              <a:rPr lang="en-US" smtClean="0"/>
              <a:t>12/30/2021</a:t>
            </a:fld>
            <a:endParaRPr lang="en-US"/>
          </a:p>
        </p:txBody>
      </p:sp>
      <p:sp>
        <p:nvSpPr>
          <p:cNvPr id="5" name="Footer Placeholder 4">
            <a:extLst>
              <a:ext uri="{FF2B5EF4-FFF2-40B4-BE49-F238E27FC236}">
                <a16:creationId xmlns:a16="http://schemas.microsoft.com/office/drawing/2014/main" id="{0D974661-65F7-4F58-9B8E-E332A9C09E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B09ECB-5A96-44E7-A734-BD84A18801C3}"/>
              </a:ext>
            </a:extLst>
          </p:cNvPr>
          <p:cNvSpPr>
            <a:spLocks noGrp="1"/>
          </p:cNvSpPr>
          <p:nvPr>
            <p:ph type="sldNum" sz="quarter" idx="12"/>
          </p:nvPr>
        </p:nvSpPr>
        <p:spPr/>
        <p:txBody>
          <a:bodyPr/>
          <a:lstStyle/>
          <a:p>
            <a:fld id="{A907982E-E9DD-48A4-B9B6-6032CE330444}" type="slidenum">
              <a:rPr lang="en-US" smtClean="0"/>
              <a:t>‹#›</a:t>
            </a:fld>
            <a:endParaRPr lang="en-US"/>
          </a:p>
        </p:txBody>
      </p:sp>
    </p:spTree>
    <p:extLst>
      <p:ext uri="{BB962C8B-B14F-4D97-AF65-F5344CB8AC3E}">
        <p14:creationId xmlns:p14="http://schemas.microsoft.com/office/powerpoint/2010/main" val="37856236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328840" y="2671851"/>
            <a:ext cx="6031600" cy="1546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600"/>
              <a:buNone/>
              <a:defRPr sz="4800"/>
            </a:lvl1pPr>
            <a:lvl2pPr lvl="1" algn="l">
              <a:lnSpc>
                <a:spcPct val="100000"/>
              </a:lnSpc>
              <a:spcBef>
                <a:spcPts val="0"/>
              </a:spcBef>
              <a:spcAft>
                <a:spcPts val="0"/>
              </a:spcAft>
              <a:buSzPts val="3600"/>
              <a:buNone/>
              <a:defRPr sz="4800"/>
            </a:lvl2pPr>
            <a:lvl3pPr lvl="2" algn="l">
              <a:lnSpc>
                <a:spcPct val="100000"/>
              </a:lnSpc>
              <a:spcBef>
                <a:spcPts val="0"/>
              </a:spcBef>
              <a:spcAft>
                <a:spcPts val="0"/>
              </a:spcAft>
              <a:buSzPts val="3600"/>
              <a:buNone/>
              <a:defRPr sz="4800"/>
            </a:lvl3pPr>
            <a:lvl4pPr lvl="3" algn="l">
              <a:lnSpc>
                <a:spcPct val="100000"/>
              </a:lnSpc>
              <a:spcBef>
                <a:spcPts val="0"/>
              </a:spcBef>
              <a:spcAft>
                <a:spcPts val="0"/>
              </a:spcAft>
              <a:buSzPts val="3600"/>
              <a:buNone/>
              <a:defRPr sz="4800"/>
            </a:lvl4pPr>
            <a:lvl5pPr lvl="4" algn="l">
              <a:lnSpc>
                <a:spcPct val="100000"/>
              </a:lnSpc>
              <a:spcBef>
                <a:spcPts val="0"/>
              </a:spcBef>
              <a:spcAft>
                <a:spcPts val="0"/>
              </a:spcAft>
              <a:buSzPts val="3600"/>
              <a:buNone/>
              <a:defRPr sz="4800"/>
            </a:lvl5pPr>
            <a:lvl6pPr lvl="5" algn="l">
              <a:lnSpc>
                <a:spcPct val="100000"/>
              </a:lnSpc>
              <a:spcBef>
                <a:spcPts val="0"/>
              </a:spcBef>
              <a:spcAft>
                <a:spcPts val="0"/>
              </a:spcAft>
              <a:buSzPts val="3600"/>
              <a:buNone/>
              <a:defRPr sz="4800"/>
            </a:lvl6pPr>
            <a:lvl7pPr lvl="6" algn="l">
              <a:lnSpc>
                <a:spcPct val="100000"/>
              </a:lnSpc>
              <a:spcBef>
                <a:spcPts val="0"/>
              </a:spcBef>
              <a:spcAft>
                <a:spcPts val="0"/>
              </a:spcAft>
              <a:buSzPts val="3600"/>
              <a:buNone/>
              <a:defRPr sz="4800"/>
            </a:lvl7pPr>
            <a:lvl8pPr lvl="7" algn="l">
              <a:lnSpc>
                <a:spcPct val="100000"/>
              </a:lnSpc>
              <a:spcBef>
                <a:spcPts val="0"/>
              </a:spcBef>
              <a:spcAft>
                <a:spcPts val="0"/>
              </a:spcAft>
              <a:buSzPts val="3600"/>
              <a:buNone/>
              <a:defRPr sz="4800"/>
            </a:lvl8pPr>
            <a:lvl9pPr lvl="8" algn="l">
              <a:lnSpc>
                <a:spcPct val="100000"/>
              </a:lnSpc>
              <a:spcBef>
                <a:spcPts val="0"/>
              </a:spcBef>
              <a:spcAft>
                <a:spcPts val="0"/>
              </a:spcAft>
              <a:buSzPts val="3600"/>
              <a:buNone/>
              <a:defRPr sz="4800"/>
            </a:lvl9pPr>
          </a:lstStyle>
          <a:p>
            <a:endParaRPr/>
          </a:p>
        </p:txBody>
      </p:sp>
      <p:cxnSp>
        <p:nvCxnSpPr>
          <p:cNvPr id="11" name="Google Shape;11;p2"/>
          <p:cNvCxnSpPr/>
          <p:nvPr/>
        </p:nvCxnSpPr>
        <p:spPr>
          <a:xfrm>
            <a:off x="-8033" y="4902016"/>
            <a:ext cx="12216000" cy="0"/>
          </a:xfrm>
          <a:prstGeom prst="straightConnector1">
            <a:avLst/>
          </a:prstGeom>
          <a:noFill/>
          <a:ln w="9525" cap="flat" cmpd="sng">
            <a:solidFill>
              <a:srgbClr val="000000"/>
            </a:solidFill>
            <a:prstDash val="solid"/>
            <a:round/>
            <a:headEnd type="none" w="sm" len="sm"/>
            <a:tailEnd type="none" w="sm" len="sm"/>
          </a:ln>
        </p:spPr>
      </p:cxnSp>
      <p:sp>
        <p:nvSpPr>
          <p:cNvPr id="12" name="Google Shape;12;p2"/>
          <p:cNvSpPr/>
          <p:nvPr/>
        </p:nvSpPr>
        <p:spPr>
          <a:xfrm>
            <a:off x="1490600" y="4524000"/>
            <a:ext cx="756000" cy="756000"/>
          </a:xfrm>
          <a:prstGeom prst="ellipse">
            <a:avLst/>
          </a:prstGeom>
          <a:solidFill>
            <a:srgbClr val="FFCD00"/>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3" name="Google Shape;13;p2"/>
          <p:cNvSpPr txBox="1">
            <a:spLocks noGrp="1"/>
          </p:cNvSpPr>
          <p:nvPr>
            <p:ph type="sldNum" idx="12"/>
          </p:nvPr>
        </p:nvSpPr>
        <p:spPr>
          <a:xfrm>
            <a:off x="11409045" y="6333135"/>
            <a:ext cx="731600" cy="524800"/>
          </a:xfrm>
          <a:prstGeom prst="rect">
            <a:avLst/>
          </a:prstGeom>
        </p:spPr>
        <p:txBody>
          <a:bodyPr spcFirstLastPara="1" wrap="square" lIns="91425" tIns="91425" rIns="91425" bIns="91425" anchor="t" anchorCtr="0">
            <a:noAutofit/>
          </a:bodyPr>
          <a:lstStyle>
            <a:lvl1pPr lvl="0">
              <a:buNone/>
              <a:defRPr sz="1733">
                <a:solidFill>
                  <a:srgbClr val="000000"/>
                </a:solidFill>
                <a:latin typeface="Quattrocento Sans"/>
                <a:ea typeface="Quattrocento Sans"/>
                <a:cs typeface="Quattrocento Sans"/>
                <a:sym typeface="Quattrocento Sans"/>
              </a:defRPr>
            </a:lvl1pPr>
            <a:lvl2pPr lvl="1">
              <a:buNone/>
              <a:defRPr sz="1733">
                <a:solidFill>
                  <a:srgbClr val="000000"/>
                </a:solidFill>
                <a:latin typeface="Quattrocento Sans"/>
                <a:ea typeface="Quattrocento Sans"/>
                <a:cs typeface="Quattrocento Sans"/>
                <a:sym typeface="Quattrocento Sans"/>
              </a:defRPr>
            </a:lvl2pPr>
            <a:lvl3pPr lvl="2">
              <a:buNone/>
              <a:defRPr sz="1733">
                <a:solidFill>
                  <a:srgbClr val="000000"/>
                </a:solidFill>
                <a:latin typeface="Quattrocento Sans"/>
                <a:ea typeface="Quattrocento Sans"/>
                <a:cs typeface="Quattrocento Sans"/>
                <a:sym typeface="Quattrocento Sans"/>
              </a:defRPr>
            </a:lvl3pPr>
            <a:lvl4pPr lvl="3">
              <a:buNone/>
              <a:defRPr sz="1733">
                <a:solidFill>
                  <a:srgbClr val="000000"/>
                </a:solidFill>
                <a:latin typeface="Quattrocento Sans"/>
                <a:ea typeface="Quattrocento Sans"/>
                <a:cs typeface="Quattrocento Sans"/>
                <a:sym typeface="Quattrocento Sans"/>
              </a:defRPr>
            </a:lvl4pPr>
            <a:lvl5pPr lvl="4">
              <a:buNone/>
              <a:defRPr sz="1733">
                <a:solidFill>
                  <a:srgbClr val="000000"/>
                </a:solidFill>
                <a:latin typeface="Quattrocento Sans"/>
                <a:ea typeface="Quattrocento Sans"/>
                <a:cs typeface="Quattrocento Sans"/>
                <a:sym typeface="Quattrocento Sans"/>
              </a:defRPr>
            </a:lvl5pPr>
            <a:lvl6pPr lvl="5">
              <a:buNone/>
              <a:defRPr sz="1733">
                <a:solidFill>
                  <a:srgbClr val="000000"/>
                </a:solidFill>
                <a:latin typeface="Quattrocento Sans"/>
                <a:ea typeface="Quattrocento Sans"/>
                <a:cs typeface="Quattrocento Sans"/>
                <a:sym typeface="Quattrocento Sans"/>
              </a:defRPr>
            </a:lvl6pPr>
            <a:lvl7pPr lvl="6">
              <a:buNone/>
              <a:defRPr sz="1733">
                <a:solidFill>
                  <a:srgbClr val="000000"/>
                </a:solidFill>
                <a:latin typeface="Quattrocento Sans"/>
                <a:ea typeface="Quattrocento Sans"/>
                <a:cs typeface="Quattrocento Sans"/>
                <a:sym typeface="Quattrocento Sans"/>
              </a:defRPr>
            </a:lvl7pPr>
            <a:lvl8pPr lvl="7">
              <a:buNone/>
              <a:defRPr sz="1733">
                <a:solidFill>
                  <a:srgbClr val="000000"/>
                </a:solidFill>
                <a:latin typeface="Quattrocento Sans"/>
                <a:ea typeface="Quattrocento Sans"/>
                <a:cs typeface="Quattrocento Sans"/>
                <a:sym typeface="Quattrocento Sans"/>
              </a:defRPr>
            </a:lvl8pPr>
            <a:lvl9pPr lvl="8">
              <a:buNone/>
              <a:defRPr sz="1733">
                <a:solidFill>
                  <a:srgbClr val="000000"/>
                </a:solidFill>
                <a:latin typeface="Quattrocento Sans"/>
                <a:ea typeface="Quattrocento Sans"/>
                <a:cs typeface="Quattrocento Sans"/>
                <a:sym typeface="Quattrocento Sans"/>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6421275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1841667" y="1230224"/>
            <a:ext cx="5171200" cy="58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2000"/>
              <a:buNone/>
              <a:defRPr/>
            </a:lvl1pPr>
            <a:lvl2pPr lvl="1" algn="l">
              <a:lnSpc>
                <a:spcPct val="100000"/>
              </a:lnSpc>
              <a:spcBef>
                <a:spcPts val="0"/>
              </a:spcBef>
              <a:spcAft>
                <a:spcPts val="0"/>
              </a:spcAft>
              <a:buSzPts val="2000"/>
              <a:buNone/>
              <a:defRPr/>
            </a:lvl2pPr>
            <a:lvl3pPr lvl="2" algn="l">
              <a:lnSpc>
                <a:spcPct val="100000"/>
              </a:lnSpc>
              <a:spcBef>
                <a:spcPts val="0"/>
              </a:spcBef>
              <a:spcAft>
                <a:spcPts val="0"/>
              </a:spcAft>
              <a:buSzPts val="2000"/>
              <a:buNone/>
              <a:defRPr/>
            </a:lvl3pPr>
            <a:lvl4pPr lvl="3" algn="l">
              <a:lnSpc>
                <a:spcPct val="100000"/>
              </a:lnSpc>
              <a:spcBef>
                <a:spcPts val="0"/>
              </a:spcBef>
              <a:spcAft>
                <a:spcPts val="0"/>
              </a:spcAft>
              <a:buSzPts val="2000"/>
              <a:buNone/>
              <a:defRPr/>
            </a:lvl4pPr>
            <a:lvl5pPr lvl="4" algn="l">
              <a:lnSpc>
                <a:spcPct val="100000"/>
              </a:lnSpc>
              <a:spcBef>
                <a:spcPts val="0"/>
              </a:spcBef>
              <a:spcAft>
                <a:spcPts val="0"/>
              </a:spcAft>
              <a:buSzPts val="2000"/>
              <a:buNone/>
              <a:defRPr/>
            </a:lvl5pPr>
            <a:lvl6pPr lvl="5" algn="l">
              <a:lnSpc>
                <a:spcPct val="100000"/>
              </a:lnSpc>
              <a:spcBef>
                <a:spcPts val="0"/>
              </a:spcBef>
              <a:spcAft>
                <a:spcPts val="0"/>
              </a:spcAft>
              <a:buSzPts val="2000"/>
              <a:buNone/>
              <a:defRPr/>
            </a:lvl6pPr>
            <a:lvl7pPr lvl="6" algn="l">
              <a:lnSpc>
                <a:spcPct val="100000"/>
              </a:lnSpc>
              <a:spcBef>
                <a:spcPts val="0"/>
              </a:spcBef>
              <a:spcAft>
                <a:spcPts val="0"/>
              </a:spcAft>
              <a:buSzPts val="2000"/>
              <a:buNone/>
              <a:defRPr/>
            </a:lvl7pPr>
            <a:lvl8pPr lvl="7" algn="l">
              <a:lnSpc>
                <a:spcPct val="100000"/>
              </a:lnSpc>
              <a:spcBef>
                <a:spcPts val="0"/>
              </a:spcBef>
              <a:spcAft>
                <a:spcPts val="0"/>
              </a:spcAft>
              <a:buSzPts val="2000"/>
              <a:buNone/>
              <a:defRPr/>
            </a:lvl8pPr>
            <a:lvl9pPr lvl="8" algn="l">
              <a:lnSpc>
                <a:spcPct val="100000"/>
              </a:lnSpc>
              <a:spcBef>
                <a:spcPts val="0"/>
              </a:spcBef>
              <a:spcAft>
                <a:spcPts val="0"/>
              </a:spcAft>
              <a:buSzPts val="2000"/>
              <a:buNone/>
              <a:defRPr/>
            </a:lvl9pPr>
          </a:lstStyle>
          <a:p>
            <a:endParaRPr/>
          </a:p>
        </p:txBody>
      </p:sp>
      <p:sp>
        <p:nvSpPr>
          <p:cNvPr id="16" name="Google Shape;16;p3"/>
          <p:cNvSpPr txBox="1">
            <a:spLocks noGrp="1"/>
          </p:cNvSpPr>
          <p:nvPr>
            <p:ph type="body" idx="1"/>
          </p:nvPr>
        </p:nvSpPr>
        <p:spPr>
          <a:xfrm>
            <a:off x="1841667" y="2158267"/>
            <a:ext cx="4567200" cy="4308000"/>
          </a:xfrm>
          <a:prstGeom prst="rect">
            <a:avLst/>
          </a:prstGeom>
          <a:noFill/>
          <a:ln>
            <a:noFill/>
          </a:ln>
        </p:spPr>
        <p:txBody>
          <a:bodyPr spcFirstLastPara="1" wrap="square" lIns="91425" tIns="91425" rIns="91425" bIns="91425" anchor="t" anchorCtr="0">
            <a:noAutofit/>
          </a:bodyPr>
          <a:lstStyle>
            <a:lvl1pPr marL="609585" lvl="0" indent="-474121" algn="l">
              <a:lnSpc>
                <a:spcPct val="100000"/>
              </a:lnSpc>
              <a:spcBef>
                <a:spcPts val="800"/>
              </a:spcBef>
              <a:spcAft>
                <a:spcPts val="0"/>
              </a:spcAft>
              <a:buSzPts val="2000"/>
              <a:buChar char="◉"/>
              <a:defRPr sz="2667"/>
            </a:lvl1pPr>
            <a:lvl2pPr marL="1219170" lvl="1" indent="-474121" algn="l">
              <a:lnSpc>
                <a:spcPct val="100000"/>
              </a:lnSpc>
              <a:spcBef>
                <a:spcPts val="0"/>
              </a:spcBef>
              <a:spcAft>
                <a:spcPts val="0"/>
              </a:spcAft>
              <a:buSzPts val="2000"/>
              <a:buChar char="○"/>
              <a:defRPr/>
            </a:lvl2pPr>
            <a:lvl3pPr marL="1828754" lvl="2" indent="-474121" algn="l">
              <a:lnSpc>
                <a:spcPct val="100000"/>
              </a:lnSpc>
              <a:spcBef>
                <a:spcPts val="0"/>
              </a:spcBef>
              <a:spcAft>
                <a:spcPts val="0"/>
              </a:spcAft>
              <a:buSzPts val="2000"/>
              <a:buChar char="■"/>
              <a:defRPr/>
            </a:lvl3pPr>
            <a:lvl4pPr marL="2438339" lvl="3" indent="-474121" algn="l">
              <a:lnSpc>
                <a:spcPct val="100000"/>
              </a:lnSpc>
              <a:spcBef>
                <a:spcPts val="0"/>
              </a:spcBef>
              <a:spcAft>
                <a:spcPts val="0"/>
              </a:spcAft>
              <a:buSzPts val="2000"/>
              <a:buChar char="●"/>
              <a:defRPr sz="2667"/>
            </a:lvl4pPr>
            <a:lvl5pPr marL="3047924" lvl="4" indent="-474121" algn="l">
              <a:lnSpc>
                <a:spcPct val="100000"/>
              </a:lnSpc>
              <a:spcBef>
                <a:spcPts val="0"/>
              </a:spcBef>
              <a:spcAft>
                <a:spcPts val="0"/>
              </a:spcAft>
              <a:buSzPts val="2000"/>
              <a:buChar char="○"/>
              <a:defRPr sz="2667"/>
            </a:lvl5pPr>
            <a:lvl6pPr marL="3657509" lvl="5" indent="-474121" algn="l">
              <a:lnSpc>
                <a:spcPct val="100000"/>
              </a:lnSpc>
              <a:spcBef>
                <a:spcPts val="0"/>
              </a:spcBef>
              <a:spcAft>
                <a:spcPts val="0"/>
              </a:spcAft>
              <a:buSzPts val="2000"/>
              <a:buChar char="■"/>
              <a:defRPr sz="2667"/>
            </a:lvl6pPr>
            <a:lvl7pPr marL="4267093" lvl="6" indent="-474121" algn="l">
              <a:lnSpc>
                <a:spcPct val="100000"/>
              </a:lnSpc>
              <a:spcBef>
                <a:spcPts val="0"/>
              </a:spcBef>
              <a:spcAft>
                <a:spcPts val="0"/>
              </a:spcAft>
              <a:buSzPts val="2000"/>
              <a:buChar char="●"/>
              <a:defRPr sz="2667"/>
            </a:lvl7pPr>
            <a:lvl8pPr marL="4876678" lvl="7" indent="-474121" algn="l">
              <a:lnSpc>
                <a:spcPct val="100000"/>
              </a:lnSpc>
              <a:spcBef>
                <a:spcPts val="0"/>
              </a:spcBef>
              <a:spcAft>
                <a:spcPts val="0"/>
              </a:spcAft>
              <a:buSzPts val="2000"/>
              <a:buChar char="○"/>
              <a:defRPr sz="2667"/>
            </a:lvl8pPr>
            <a:lvl9pPr marL="5486263" lvl="8" indent="-474121" algn="l">
              <a:lnSpc>
                <a:spcPct val="100000"/>
              </a:lnSpc>
              <a:spcBef>
                <a:spcPts val="0"/>
              </a:spcBef>
              <a:spcAft>
                <a:spcPts val="0"/>
              </a:spcAft>
              <a:buSzPts val="2000"/>
              <a:buChar char="■"/>
              <a:defRPr sz="2667"/>
            </a:lvl9pPr>
          </a:lstStyle>
          <a:p>
            <a:endParaRPr/>
          </a:p>
        </p:txBody>
      </p:sp>
      <p:sp>
        <p:nvSpPr>
          <p:cNvPr id="17" name="Google Shape;17;p3"/>
          <p:cNvSpPr txBox="1">
            <a:spLocks noGrp="1"/>
          </p:cNvSpPr>
          <p:nvPr>
            <p:ph type="body" idx="2"/>
          </p:nvPr>
        </p:nvSpPr>
        <p:spPr>
          <a:xfrm>
            <a:off x="6683888" y="2158267"/>
            <a:ext cx="4567200" cy="4308000"/>
          </a:xfrm>
          <a:prstGeom prst="rect">
            <a:avLst/>
          </a:prstGeom>
          <a:noFill/>
          <a:ln>
            <a:noFill/>
          </a:ln>
        </p:spPr>
        <p:txBody>
          <a:bodyPr spcFirstLastPara="1" wrap="square" lIns="91425" tIns="91425" rIns="91425" bIns="91425" anchor="t" anchorCtr="0">
            <a:noAutofit/>
          </a:bodyPr>
          <a:lstStyle>
            <a:lvl1pPr marL="609585" lvl="0" indent="-474121" algn="l">
              <a:lnSpc>
                <a:spcPct val="100000"/>
              </a:lnSpc>
              <a:spcBef>
                <a:spcPts val="800"/>
              </a:spcBef>
              <a:spcAft>
                <a:spcPts val="0"/>
              </a:spcAft>
              <a:buSzPts val="2000"/>
              <a:buChar char="◉"/>
              <a:defRPr sz="2667"/>
            </a:lvl1pPr>
            <a:lvl2pPr marL="1219170" lvl="1" indent="-474121" algn="l">
              <a:lnSpc>
                <a:spcPct val="100000"/>
              </a:lnSpc>
              <a:spcBef>
                <a:spcPts val="0"/>
              </a:spcBef>
              <a:spcAft>
                <a:spcPts val="0"/>
              </a:spcAft>
              <a:buSzPts val="2000"/>
              <a:buChar char="○"/>
              <a:defRPr/>
            </a:lvl2pPr>
            <a:lvl3pPr marL="1828754" lvl="2" indent="-474121" algn="l">
              <a:lnSpc>
                <a:spcPct val="100000"/>
              </a:lnSpc>
              <a:spcBef>
                <a:spcPts val="0"/>
              </a:spcBef>
              <a:spcAft>
                <a:spcPts val="0"/>
              </a:spcAft>
              <a:buSzPts val="2000"/>
              <a:buChar char="■"/>
              <a:defRPr/>
            </a:lvl3pPr>
            <a:lvl4pPr marL="2438339" lvl="3" indent="-474121" algn="l">
              <a:lnSpc>
                <a:spcPct val="100000"/>
              </a:lnSpc>
              <a:spcBef>
                <a:spcPts val="0"/>
              </a:spcBef>
              <a:spcAft>
                <a:spcPts val="0"/>
              </a:spcAft>
              <a:buSzPts val="2000"/>
              <a:buChar char="●"/>
              <a:defRPr sz="2667"/>
            </a:lvl4pPr>
            <a:lvl5pPr marL="3047924" lvl="4" indent="-474121" algn="l">
              <a:lnSpc>
                <a:spcPct val="100000"/>
              </a:lnSpc>
              <a:spcBef>
                <a:spcPts val="0"/>
              </a:spcBef>
              <a:spcAft>
                <a:spcPts val="0"/>
              </a:spcAft>
              <a:buSzPts val="2000"/>
              <a:buChar char="○"/>
              <a:defRPr sz="2667"/>
            </a:lvl5pPr>
            <a:lvl6pPr marL="3657509" lvl="5" indent="-474121" algn="l">
              <a:lnSpc>
                <a:spcPct val="100000"/>
              </a:lnSpc>
              <a:spcBef>
                <a:spcPts val="0"/>
              </a:spcBef>
              <a:spcAft>
                <a:spcPts val="0"/>
              </a:spcAft>
              <a:buSzPts val="2000"/>
              <a:buChar char="■"/>
              <a:defRPr sz="2667"/>
            </a:lvl6pPr>
            <a:lvl7pPr marL="4267093" lvl="6" indent="-474121" algn="l">
              <a:lnSpc>
                <a:spcPct val="100000"/>
              </a:lnSpc>
              <a:spcBef>
                <a:spcPts val="0"/>
              </a:spcBef>
              <a:spcAft>
                <a:spcPts val="0"/>
              </a:spcAft>
              <a:buSzPts val="2000"/>
              <a:buChar char="●"/>
              <a:defRPr sz="2667"/>
            </a:lvl7pPr>
            <a:lvl8pPr marL="4876678" lvl="7" indent="-474121" algn="l">
              <a:lnSpc>
                <a:spcPct val="100000"/>
              </a:lnSpc>
              <a:spcBef>
                <a:spcPts val="0"/>
              </a:spcBef>
              <a:spcAft>
                <a:spcPts val="0"/>
              </a:spcAft>
              <a:buSzPts val="2000"/>
              <a:buChar char="○"/>
              <a:defRPr sz="2667"/>
            </a:lvl8pPr>
            <a:lvl9pPr marL="5486263" lvl="8" indent="-474121" algn="l">
              <a:lnSpc>
                <a:spcPct val="100000"/>
              </a:lnSpc>
              <a:spcBef>
                <a:spcPts val="0"/>
              </a:spcBef>
              <a:spcAft>
                <a:spcPts val="0"/>
              </a:spcAft>
              <a:buSzPts val="2000"/>
              <a:buChar char="■"/>
              <a:defRPr sz="2667"/>
            </a:lvl9pPr>
          </a:lstStyle>
          <a:p>
            <a:endParaRPr/>
          </a:p>
        </p:txBody>
      </p:sp>
      <p:cxnSp>
        <p:nvCxnSpPr>
          <p:cNvPr id="18" name="Google Shape;18;p3"/>
          <p:cNvCxnSpPr/>
          <p:nvPr/>
        </p:nvCxnSpPr>
        <p:spPr>
          <a:xfrm>
            <a:off x="0" y="1508967"/>
            <a:ext cx="1834400" cy="0"/>
          </a:xfrm>
          <a:prstGeom prst="straightConnector1">
            <a:avLst/>
          </a:prstGeom>
          <a:noFill/>
          <a:ln w="9525" cap="flat" cmpd="sng">
            <a:solidFill>
              <a:srgbClr val="CCCCCC"/>
            </a:solidFill>
            <a:prstDash val="solid"/>
            <a:round/>
            <a:headEnd type="none" w="sm" len="sm"/>
            <a:tailEnd type="none" w="sm" len="sm"/>
          </a:ln>
        </p:spPr>
      </p:cxnSp>
      <p:sp>
        <p:nvSpPr>
          <p:cNvPr id="19" name="Google Shape;19;p3"/>
          <p:cNvSpPr/>
          <p:nvPr/>
        </p:nvSpPr>
        <p:spPr>
          <a:xfrm>
            <a:off x="1089967" y="1238356"/>
            <a:ext cx="541200" cy="541200"/>
          </a:xfrm>
          <a:prstGeom prst="ellipse">
            <a:avLst/>
          </a:prstGeom>
          <a:solidFill>
            <a:srgbClr val="FFCD00"/>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cxnSp>
        <p:nvCxnSpPr>
          <p:cNvPr id="20" name="Google Shape;20;p3"/>
          <p:cNvCxnSpPr/>
          <p:nvPr/>
        </p:nvCxnSpPr>
        <p:spPr>
          <a:xfrm>
            <a:off x="7020867" y="1508967"/>
            <a:ext cx="5171200" cy="0"/>
          </a:xfrm>
          <a:prstGeom prst="straightConnector1">
            <a:avLst/>
          </a:prstGeom>
          <a:noFill/>
          <a:ln w="9525" cap="flat" cmpd="sng">
            <a:solidFill>
              <a:srgbClr val="CCCCCC"/>
            </a:solidFill>
            <a:prstDash val="solid"/>
            <a:round/>
            <a:headEnd type="none" w="sm" len="sm"/>
            <a:tailEnd type="none" w="sm" len="sm"/>
          </a:ln>
        </p:spPr>
      </p:cxnSp>
      <p:sp>
        <p:nvSpPr>
          <p:cNvPr id="21" name="Google Shape;21;p3"/>
          <p:cNvSpPr txBox="1">
            <a:spLocks noGrp="1"/>
          </p:cNvSpPr>
          <p:nvPr>
            <p:ph type="sldNum" idx="12"/>
          </p:nvPr>
        </p:nvSpPr>
        <p:spPr>
          <a:xfrm>
            <a:off x="11390969" y="6333135"/>
            <a:ext cx="731600" cy="524800"/>
          </a:xfrm>
          <a:prstGeom prst="rect">
            <a:avLst/>
          </a:prstGeom>
          <a:noFill/>
          <a:ln>
            <a:noFill/>
          </a:ln>
        </p:spPr>
        <p:txBody>
          <a:bodyPr spcFirstLastPara="1" wrap="square" lIns="91425" tIns="91425" rIns="91425" bIns="91425" anchor="t"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rgbClr val="1D1D1B"/>
                </a:solidFill>
                <a:latin typeface="Lora"/>
                <a:ea typeface="Lora"/>
                <a:cs typeface="Lora"/>
                <a:sym typeface="Lora"/>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rgbClr val="1D1D1B"/>
                </a:solidFill>
                <a:latin typeface="Lora"/>
                <a:ea typeface="Lora"/>
                <a:cs typeface="Lora"/>
                <a:sym typeface="Lora"/>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rgbClr val="1D1D1B"/>
                </a:solidFill>
                <a:latin typeface="Lora"/>
                <a:ea typeface="Lora"/>
                <a:cs typeface="Lora"/>
                <a:sym typeface="Lora"/>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rgbClr val="1D1D1B"/>
                </a:solidFill>
                <a:latin typeface="Lora"/>
                <a:ea typeface="Lora"/>
                <a:cs typeface="Lora"/>
                <a:sym typeface="Lora"/>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rgbClr val="1D1D1B"/>
                </a:solidFill>
                <a:latin typeface="Lora"/>
                <a:ea typeface="Lora"/>
                <a:cs typeface="Lora"/>
                <a:sym typeface="Lora"/>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rgbClr val="1D1D1B"/>
                </a:solidFill>
                <a:latin typeface="Lora"/>
                <a:ea typeface="Lora"/>
                <a:cs typeface="Lora"/>
                <a:sym typeface="Lora"/>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rgbClr val="1D1D1B"/>
                </a:solidFill>
                <a:latin typeface="Lora"/>
                <a:ea typeface="Lora"/>
                <a:cs typeface="Lora"/>
                <a:sym typeface="Lora"/>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rgbClr val="1D1D1B"/>
                </a:solidFill>
                <a:latin typeface="Lora"/>
                <a:ea typeface="Lora"/>
                <a:cs typeface="Lora"/>
                <a:sym typeface="Lora"/>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rgbClr val="1D1D1B"/>
                </a:solidFill>
                <a:latin typeface="Lora"/>
                <a:ea typeface="Lora"/>
                <a:cs typeface="Lora"/>
                <a:sym typeface="Lora"/>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628853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B3B65-013F-4412-A825-8D196851210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8FC919F-0DE7-47B4-AB80-A888A00983B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4B9A92-BD6B-4390-9AA4-1A8C201B07A3}"/>
              </a:ext>
            </a:extLst>
          </p:cNvPr>
          <p:cNvSpPr>
            <a:spLocks noGrp="1"/>
          </p:cNvSpPr>
          <p:nvPr>
            <p:ph type="dt" sz="half" idx="10"/>
          </p:nvPr>
        </p:nvSpPr>
        <p:spPr/>
        <p:txBody>
          <a:bodyPr/>
          <a:lstStyle/>
          <a:p>
            <a:fld id="{0023FFC1-E456-4D13-BE90-1F249B2690A7}" type="datetimeFigureOut">
              <a:rPr lang="en-US" smtClean="0"/>
              <a:t>12/30/2021</a:t>
            </a:fld>
            <a:endParaRPr lang="en-US"/>
          </a:p>
        </p:txBody>
      </p:sp>
      <p:sp>
        <p:nvSpPr>
          <p:cNvPr id="5" name="Footer Placeholder 4">
            <a:extLst>
              <a:ext uri="{FF2B5EF4-FFF2-40B4-BE49-F238E27FC236}">
                <a16:creationId xmlns:a16="http://schemas.microsoft.com/office/drawing/2014/main" id="{6C4D669E-35A0-4DB5-9FF3-2CF27A1E89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6D799C-D68E-44D3-89BA-279CCDE2281E}"/>
              </a:ext>
            </a:extLst>
          </p:cNvPr>
          <p:cNvSpPr>
            <a:spLocks noGrp="1"/>
          </p:cNvSpPr>
          <p:nvPr>
            <p:ph type="sldNum" sz="quarter" idx="12"/>
          </p:nvPr>
        </p:nvSpPr>
        <p:spPr/>
        <p:txBody>
          <a:bodyPr/>
          <a:lstStyle/>
          <a:p>
            <a:fld id="{A907982E-E9DD-48A4-B9B6-6032CE330444}" type="slidenum">
              <a:rPr lang="en-US" smtClean="0"/>
              <a:t>‹#›</a:t>
            </a:fld>
            <a:endParaRPr lang="en-US"/>
          </a:p>
        </p:txBody>
      </p:sp>
    </p:spTree>
    <p:extLst>
      <p:ext uri="{BB962C8B-B14F-4D97-AF65-F5344CB8AC3E}">
        <p14:creationId xmlns:p14="http://schemas.microsoft.com/office/powerpoint/2010/main" val="3297393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531A93-524E-4B90-8C72-96BF78D7459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0D7071B-A2C4-4473-8F11-7FB13E3D19C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8438CD1-1F26-4656-95A8-168B52BABF15}"/>
              </a:ext>
            </a:extLst>
          </p:cNvPr>
          <p:cNvSpPr>
            <a:spLocks noGrp="1"/>
          </p:cNvSpPr>
          <p:nvPr>
            <p:ph type="dt" sz="half" idx="10"/>
          </p:nvPr>
        </p:nvSpPr>
        <p:spPr/>
        <p:txBody>
          <a:bodyPr/>
          <a:lstStyle/>
          <a:p>
            <a:fld id="{0023FFC1-E456-4D13-BE90-1F249B2690A7}" type="datetimeFigureOut">
              <a:rPr lang="en-US" smtClean="0"/>
              <a:t>12/30/2021</a:t>
            </a:fld>
            <a:endParaRPr lang="en-US"/>
          </a:p>
        </p:txBody>
      </p:sp>
      <p:sp>
        <p:nvSpPr>
          <p:cNvPr id="5" name="Footer Placeholder 4">
            <a:extLst>
              <a:ext uri="{FF2B5EF4-FFF2-40B4-BE49-F238E27FC236}">
                <a16:creationId xmlns:a16="http://schemas.microsoft.com/office/drawing/2014/main" id="{F27ABC65-291F-4E15-A09D-F317403EE1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211FBA-197C-44A1-BDD9-4A92760C8EA9}"/>
              </a:ext>
            </a:extLst>
          </p:cNvPr>
          <p:cNvSpPr>
            <a:spLocks noGrp="1"/>
          </p:cNvSpPr>
          <p:nvPr>
            <p:ph type="sldNum" sz="quarter" idx="12"/>
          </p:nvPr>
        </p:nvSpPr>
        <p:spPr/>
        <p:txBody>
          <a:bodyPr/>
          <a:lstStyle/>
          <a:p>
            <a:fld id="{A907982E-E9DD-48A4-B9B6-6032CE330444}" type="slidenum">
              <a:rPr lang="en-US" smtClean="0"/>
              <a:t>‹#›</a:t>
            </a:fld>
            <a:endParaRPr lang="en-US"/>
          </a:p>
        </p:txBody>
      </p:sp>
    </p:spTree>
    <p:extLst>
      <p:ext uri="{BB962C8B-B14F-4D97-AF65-F5344CB8AC3E}">
        <p14:creationId xmlns:p14="http://schemas.microsoft.com/office/powerpoint/2010/main" val="4249852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315CF-9A30-4354-952B-579FCBAADB5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81ABE59-81C7-4768-94C6-D7B4FA36683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309759D-A87D-4ECF-894D-E1D94194793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DE8E23E-DA42-4C3B-9100-C1EB3317073B}"/>
              </a:ext>
            </a:extLst>
          </p:cNvPr>
          <p:cNvSpPr>
            <a:spLocks noGrp="1"/>
          </p:cNvSpPr>
          <p:nvPr>
            <p:ph type="dt" sz="half" idx="10"/>
          </p:nvPr>
        </p:nvSpPr>
        <p:spPr/>
        <p:txBody>
          <a:bodyPr/>
          <a:lstStyle/>
          <a:p>
            <a:fld id="{0023FFC1-E456-4D13-BE90-1F249B2690A7}" type="datetimeFigureOut">
              <a:rPr lang="en-US" smtClean="0"/>
              <a:t>12/30/2021</a:t>
            </a:fld>
            <a:endParaRPr lang="en-US"/>
          </a:p>
        </p:txBody>
      </p:sp>
      <p:sp>
        <p:nvSpPr>
          <p:cNvPr id="6" name="Footer Placeholder 5">
            <a:extLst>
              <a:ext uri="{FF2B5EF4-FFF2-40B4-BE49-F238E27FC236}">
                <a16:creationId xmlns:a16="http://schemas.microsoft.com/office/drawing/2014/main" id="{A9E24CD9-E30E-4542-A3C7-33DE7F746B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4AA9DB-634B-464B-AFF0-18E0A7EF2184}"/>
              </a:ext>
            </a:extLst>
          </p:cNvPr>
          <p:cNvSpPr>
            <a:spLocks noGrp="1"/>
          </p:cNvSpPr>
          <p:nvPr>
            <p:ph type="sldNum" sz="quarter" idx="12"/>
          </p:nvPr>
        </p:nvSpPr>
        <p:spPr/>
        <p:txBody>
          <a:bodyPr/>
          <a:lstStyle/>
          <a:p>
            <a:fld id="{A907982E-E9DD-48A4-B9B6-6032CE330444}" type="slidenum">
              <a:rPr lang="en-US" smtClean="0"/>
              <a:t>‹#›</a:t>
            </a:fld>
            <a:endParaRPr lang="en-US"/>
          </a:p>
        </p:txBody>
      </p:sp>
    </p:spTree>
    <p:extLst>
      <p:ext uri="{BB962C8B-B14F-4D97-AF65-F5344CB8AC3E}">
        <p14:creationId xmlns:p14="http://schemas.microsoft.com/office/powerpoint/2010/main" val="167185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4ADF3-211F-46CE-80C0-BFA9DCE1BAC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159799D-93E0-4964-BD5E-D84456C5DD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680B3D5-16AE-4045-BB58-72CDBFBC1EE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08CE6B1-D566-49B9-8935-8D59F842215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66FB63F-13AA-4909-A49A-D253DC3913E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94375A4-FF5A-4F73-9FB0-DEC2861E551F}"/>
              </a:ext>
            </a:extLst>
          </p:cNvPr>
          <p:cNvSpPr>
            <a:spLocks noGrp="1"/>
          </p:cNvSpPr>
          <p:nvPr>
            <p:ph type="dt" sz="half" idx="10"/>
          </p:nvPr>
        </p:nvSpPr>
        <p:spPr/>
        <p:txBody>
          <a:bodyPr/>
          <a:lstStyle/>
          <a:p>
            <a:fld id="{0023FFC1-E456-4D13-BE90-1F249B2690A7}" type="datetimeFigureOut">
              <a:rPr lang="en-US" smtClean="0"/>
              <a:t>12/30/2021</a:t>
            </a:fld>
            <a:endParaRPr lang="en-US"/>
          </a:p>
        </p:txBody>
      </p:sp>
      <p:sp>
        <p:nvSpPr>
          <p:cNvPr id="8" name="Footer Placeholder 7">
            <a:extLst>
              <a:ext uri="{FF2B5EF4-FFF2-40B4-BE49-F238E27FC236}">
                <a16:creationId xmlns:a16="http://schemas.microsoft.com/office/drawing/2014/main" id="{BC8280D6-4A98-43CD-8232-66536E4EC9D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6385EED-4084-4C40-971D-13FF4CC077D9}"/>
              </a:ext>
            </a:extLst>
          </p:cNvPr>
          <p:cNvSpPr>
            <a:spLocks noGrp="1"/>
          </p:cNvSpPr>
          <p:nvPr>
            <p:ph type="sldNum" sz="quarter" idx="12"/>
          </p:nvPr>
        </p:nvSpPr>
        <p:spPr/>
        <p:txBody>
          <a:bodyPr/>
          <a:lstStyle/>
          <a:p>
            <a:fld id="{A907982E-E9DD-48A4-B9B6-6032CE330444}" type="slidenum">
              <a:rPr lang="en-US" smtClean="0"/>
              <a:t>‹#›</a:t>
            </a:fld>
            <a:endParaRPr lang="en-US"/>
          </a:p>
        </p:txBody>
      </p:sp>
    </p:spTree>
    <p:extLst>
      <p:ext uri="{BB962C8B-B14F-4D97-AF65-F5344CB8AC3E}">
        <p14:creationId xmlns:p14="http://schemas.microsoft.com/office/powerpoint/2010/main" val="528531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625FD-85EE-4D5F-B964-35F2949A5E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89D7053-525E-4CE5-9A99-5D0D88905094}"/>
              </a:ext>
            </a:extLst>
          </p:cNvPr>
          <p:cNvSpPr>
            <a:spLocks noGrp="1"/>
          </p:cNvSpPr>
          <p:nvPr>
            <p:ph type="dt" sz="half" idx="10"/>
          </p:nvPr>
        </p:nvSpPr>
        <p:spPr/>
        <p:txBody>
          <a:bodyPr/>
          <a:lstStyle/>
          <a:p>
            <a:fld id="{0023FFC1-E456-4D13-BE90-1F249B2690A7}" type="datetimeFigureOut">
              <a:rPr lang="en-US" smtClean="0"/>
              <a:t>12/30/2021</a:t>
            </a:fld>
            <a:endParaRPr lang="en-US"/>
          </a:p>
        </p:txBody>
      </p:sp>
      <p:sp>
        <p:nvSpPr>
          <p:cNvPr id="4" name="Footer Placeholder 3">
            <a:extLst>
              <a:ext uri="{FF2B5EF4-FFF2-40B4-BE49-F238E27FC236}">
                <a16:creationId xmlns:a16="http://schemas.microsoft.com/office/drawing/2014/main" id="{4F078A83-2164-4477-A086-BC3E3AAEE86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52D482D-9EE7-4050-BB6A-FD787BBABC13}"/>
              </a:ext>
            </a:extLst>
          </p:cNvPr>
          <p:cNvSpPr>
            <a:spLocks noGrp="1"/>
          </p:cNvSpPr>
          <p:nvPr>
            <p:ph type="sldNum" sz="quarter" idx="12"/>
          </p:nvPr>
        </p:nvSpPr>
        <p:spPr/>
        <p:txBody>
          <a:bodyPr/>
          <a:lstStyle/>
          <a:p>
            <a:fld id="{A907982E-E9DD-48A4-B9B6-6032CE330444}" type="slidenum">
              <a:rPr lang="en-US" smtClean="0"/>
              <a:t>‹#›</a:t>
            </a:fld>
            <a:endParaRPr lang="en-US"/>
          </a:p>
        </p:txBody>
      </p:sp>
    </p:spTree>
    <p:extLst>
      <p:ext uri="{BB962C8B-B14F-4D97-AF65-F5344CB8AC3E}">
        <p14:creationId xmlns:p14="http://schemas.microsoft.com/office/powerpoint/2010/main" val="4153629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CB6C45E-0188-4F2F-9771-E70E53118B8C}"/>
              </a:ext>
            </a:extLst>
          </p:cNvPr>
          <p:cNvSpPr>
            <a:spLocks noGrp="1"/>
          </p:cNvSpPr>
          <p:nvPr>
            <p:ph type="dt" sz="half" idx="10"/>
          </p:nvPr>
        </p:nvSpPr>
        <p:spPr/>
        <p:txBody>
          <a:bodyPr/>
          <a:lstStyle/>
          <a:p>
            <a:fld id="{0023FFC1-E456-4D13-BE90-1F249B2690A7}" type="datetimeFigureOut">
              <a:rPr lang="en-US" smtClean="0"/>
              <a:t>12/30/2021</a:t>
            </a:fld>
            <a:endParaRPr lang="en-US"/>
          </a:p>
        </p:txBody>
      </p:sp>
      <p:sp>
        <p:nvSpPr>
          <p:cNvPr id="3" name="Footer Placeholder 2">
            <a:extLst>
              <a:ext uri="{FF2B5EF4-FFF2-40B4-BE49-F238E27FC236}">
                <a16:creationId xmlns:a16="http://schemas.microsoft.com/office/drawing/2014/main" id="{899EC0BC-6592-45D5-B846-70D1951FE34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90767F7-6109-463B-A873-B977DBC0E2FB}"/>
              </a:ext>
            </a:extLst>
          </p:cNvPr>
          <p:cNvSpPr>
            <a:spLocks noGrp="1"/>
          </p:cNvSpPr>
          <p:nvPr>
            <p:ph type="sldNum" sz="quarter" idx="12"/>
          </p:nvPr>
        </p:nvSpPr>
        <p:spPr/>
        <p:txBody>
          <a:bodyPr/>
          <a:lstStyle/>
          <a:p>
            <a:fld id="{A907982E-E9DD-48A4-B9B6-6032CE330444}" type="slidenum">
              <a:rPr lang="en-US" smtClean="0"/>
              <a:t>‹#›</a:t>
            </a:fld>
            <a:endParaRPr lang="en-US"/>
          </a:p>
        </p:txBody>
      </p:sp>
    </p:spTree>
    <p:extLst>
      <p:ext uri="{BB962C8B-B14F-4D97-AF65-F5344CB8AC3E}">
        <p14:creationId xmlns:p14="http://schemas.microsoft.com/office/powerpoint/2010/main" val="4190948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9E836-8619-412D-8D10-865CBD76A3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6A7085C-8833-4E3F-92D3-4D018E80FD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45655FC-163A-483E-9129-27D1CBBF40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8FADD81-282D-4D7B-BF1A-6A7F625B30B0}"/>
              </a:ext>
            </a:extLst>
          </p:cNvPr>
          <p:cNvSpPr>
            <a:spLocks noGrp="1"/>
          </p:cNvSpPr>
          <p:nvPr>
            <p:ph type="dt" sz="half" idx="10"/>
          </p:nvPr>
        </p:nvSpPr>
        <p:spPr/>
        <p:txBody>
          <a:bodyPr/>
          <a:lstStyle/>
          <a:p>
            <a:fld id="{0023FFC1-E456-4D13-BE90-1F249B2690A7}" type="datetimeFigureOut">
              <a:rPr lang="en-US" smtClean="0"/>
              <a:t>12/30/2021</a:t>
            </a:fld>
            <a:endParaRPr lang="en-US"/>
          </a:p>
        </p:txBody>
      </p:sp>
      <p:sp>
        <p:nvSpPr>
          <p:cNvPr id="6" name="Footer Placeholder 5">
            <a:extLst>
              <a:ext uri="{FF2B5EF4-FFF2-40B4-BE49-F238E27FC236}">
                <a16:creationId xmlns:a16="http://schemas.microsoft.com/office/drawing/2014/main" id="{0E58C28E-DBC4-43C7-BC12-F44BDA25DF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CFF7739-7D0D-4F45-B753-8BE73895EE36}"/>
              </a:ext>
            </a:extLst>
          </p:cNvPr>
          <p:cNvSpPr>
            <a:spLocks noGrp="1"/>
          </p:cNvSpPr>
          <p:nvPr>
            <p:ph type="sldNum" sz="quarter" idx="12"/>
          </p:nvPr>
        </p:nvSpPr>
        <p:spPr/>
        <p:txBody>
          <a:bodyPr/>
          <a:lstStyle/>
          <a:p>
            <a:fld id="{A907982E-E9DD-48A4-B9B6-6032CE330444}" type="slidenum">
              <a:rPr lang="en-US" smtClean="0"/>
              <a:t>‹#›</a:t>
            </a:fld>
            <a:endParaRPr lang="en-US"/>
          </a:p>
        </p:txBody>
      </p:sp>
    </p:spTree>
    <p:extLst>
      <p:ext uri="{BB962C8B-B14F-4D97-AF65-F5344CB8AC3E}">
        <p14:creationId xmlns:p14="http://schemas.microsoft.com/office/powerpoint/2010/main" val="300280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B5B81-D191-4212-B486-7203588D13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C6A686E-F32F-4427-B670-E3EF26AC49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3F24FE2-5308-4C0E-BF10-759B5ABB56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3585F2E-A831-43D3-A279-D789E3B3397D}"/>
              </a:ext>
            </a:extLst>
          </p:cNvPr>
          <p:cNvSpPr>
            <a:spLocks noGrp="1"/>
          </p:cNvSpPr>
          <p:nvPr>
            <p:ph type="dt" sz="half" idx="10"/>
          </p:nvPr>
        </p:nvSpPr>
        <p:spPr/>
        <p:txBody>
          <a:bodyPr/>
          <a:lstStyle/>
          <a:p>
            <a:fld id="{0023FFC1-E456-4D13-BE90-1F249B2690A7}" type="datetimeFigureOut">
              <a:rPr lang="en-US" smtClean="0"/>
              <a:t>12/30/2021</a:t>
            </a:fld>
            <a:endParaRPr lang="en-US"/>
          </a:p>
        </p:txBody>
      </p:sp>
      <p:sp>
        <p:nvSpPr>
          <p:cNvPr id="6" name="Footer Placeholder 5">
            <a:extLst>
              <a:ext uri="{FF2B5EF4-FFF2-40B4-BE49-F238E27FC236}">
                <a16:creationId xmlns:a16="http://schemas.microsoft.com/office/drawing/2014/main" id="{364E3123-67C4-4D72-A052-F08AF2C21A2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DD88B3-CDC1-4677-AB72-AC41C6F8899F}"/>
              </a:ext>
            </a:extLst>
          </p:cNvPr>
          <p:cNvSpPr>
            <a:spLocks noGrp="1"/>
          </p:cNvSpPr>
          <p:nvPr>
            <p:ph type="sldNum" sz="quarter" idx="12"/>
          </p:nvPr>
        </p:nvSpPr>
        <p:spPr/>
        <p:txBody>
          <a:bodyPr/>
          <a:lstStyle/>
          <a:p>
            <a:fld id="{A907982E-E9DD-48A4-B9B6-6032CE330444}" type="slidenum">
              <a:rPr lang="en-US" smtClean="0"/>
              <a:t>‹#›</a:t>
            </a:fld>
            <a:endParaRPr lang="en-US"/>
          </a:p>
        </p:txBody>
      </p:sp>
    </p:spTree>
    <p:extLst>
      <p:ext uri="{BB962C8B-B14F-4D97-AF65-F5344CB8AC3E}">
        <p14:creationId xmlns:p14="http://schemas.microsoft.com/office/powerpoint/2010/main" val="4075227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014EC11-F181-4BCF-BDA3-58A66B7352A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1D63C62-6960-4432-B168-FADEFD82261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E5BFEE-169E-4689-B044-EE025B024C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23FFC1-E456-4D13-BE90-1F249B2690A7}" type="datetimeFigureOut">
              <a:rPr lang="en-US" smtClean="0"/>
              <a:t>12/30/2021</a:t>
            </a:fld>
            <a:endParaRPr lang="en-US"/>
          </a:p>
        </p:txBody>
      </p:sp>
      <p:sp>
        <p:nvSpPr>
          <p:cNvPr id="5" name="Footer Placeholder 4">
            <a:extLst>
              <a:ext uri="{FF2B5EF4-FFF2-40B4-BE49-F238E27FC236}">
                <a16:creationId xmlns:a16="http://schemas.microsoft.com/office/drawing/2014/main" id="{691D10C3-C859-4997-93E7-22AE37605F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CC30EB9-D5CB-4B5A-A460-8A6D692B6CC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07982E-E9DD-48A4-B9B6-6032CE330444}" type="slidenum">
              <a:rPr lang="en-US" smtClean="0"/>
              <a:t>‹#›</a:t>
            </a:fld>
            <a:endParaRPr lang="en-US"/>
          </a:p>
        </p:txBody>
      </p:sp>
    </p:spTree>
    <p:extLst>
      <p:ext uri="{BB962C8B-B14F-4D97-AF65-F5344CB8AC3E}">
        <p14:creationId xmlns:p14="http://schemas.microsoft.com/office/powerpoint/2010/main" val="27290651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
        <p:cNvGrpSpPr/>
        <p:nvPr/>
      </p:nvGrpSpPr>
      <p:grpSpPr>
        <a:xfrm>
          <a:off x="0" y="0"/>
          <a:ext cx="0" cy="0"/>
          <a:chOff x="0" y="0"/>
          <a:chExt cx="0" cy="0"/>
        </a:xfrm>
      </p:grpSpPr>
      <p:grpSp>
        <p:nvGrpSpPr>
          <p:cNvPr id="38" name="Google Shape;38;p6"/>
          <p:cNvGrpSpPr/>
          <p:nvPr/>
        </p:nvGrpSpPr>
        <p:grpSpPr>
          <a:xfrm>
            <a:off x="1722841" y="4642310"/>
            <a:ext cx="287955" cy="456532"/>
            <a:chOff x="6718575" y="2318625"/>
            <a:chExt cx="256950" cy="407375"/>
          </a:xfrm>
        </p:grpSpPr>
        <p:sp>
          <p:nvSpPr>
            <p:cNvPr id="39" name="Google Shape;39;p6"/>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40" name="Google Shape;40;p6"/>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41" name="Google Shape;41;p6"/>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42" name="Google Shape;42;p6"/>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43" name="Google Shape;43;p6"/>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44" name="Google Shape;44;p6"/>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45" name="Google Shape;45;p6"/>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46" name="Google Shape;46;p6"/>
            <p:cNvSpPr/>
            <p:nvPr/>
          </p:nvSpPr>
          <p:spPr>
            <a:xfrm>
              <a:off x="6795900" y="2628550"/>
              <a:ext cx="102300" cy="25"/>
            </a:xfrm>
            <a:custGeom>
              <a:avLst/>
              <a:gdLst/>
              <a:ahLst/>
              <a:cxnLst/>
              <a:rect l="l" t="t" r="r" b="b"/>
              <a:pathLst>
                <a:path w="4092" h="1" fill="none" extrusionOk="0">
                  <a:moveTo>
                    <a:pt x="0" y="1"/>
                  </a:moveTo>
                  <a:lnTo>
                    <a:pt x="4092" y="1"/>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sp>
        <p:nvSpPr>
          <p:cNvPr id="47" name="Google Shape;47;p6"/>
          <p:cNvSpPr/>
          <p:nvPr/>
        </p:nvSpPr>
        <p:spPr>
          <a:xfrm>
            <a:off x="269073" y="5228756"/>
            <a:ext cx="3901875" cy="1559401"/>
          </a:xfrm>
          <a:prstGeom prst="rect">
            <a:avLst/>
          </a:prstGeom>
          <a:noFill/>
          <a:ln>
            <a:noFill/>
          </a:ln>
        </p:spPr>
        <p:txBody>
          <a:bodyPr spcFirstLastPara="1" wrap="square" lIns="121900" tIns="60933" rIns="121900" bIns="60933" anchor="t" anchorCtr="0">
            <a:noAutofit/>
          </a:bodyPr>
          <a:lstStyle/>
          <a:p>
            <a:r>
              <a:rPr lang="en-US" sz="1867" dirty="0">
                <a:solidFill>
                  <a:srgbClr val="000000"/>
                </a:solidFill>
                <a:latin typeface="Arial"/>
                <a:ea typeface="Arial"/>
                <a:cs typeface="Arial"/>
                <a:sym typeface="Arial"/>
              </a:rPr>
              <a:t>DONE BY:</a:t>
            </a:r>
            <a:endParaRPr sz="2400" dirty="0"/>
          </a:p>
          <a:p>
            <a:pPr marL="380990" indent="-380990">
              <a:buClr>
                <a:srgbClr val="000000"/>
              </a:buClr>
              <a:buSzPts val="1400"/>
              <a:buFont typeface="Arial"/>
              <a:buChar char="•"/>
            </a:pPr>
            <a:r>
              <a:rPr lang="en-US" sz="1867" dirty="0">
                <a:solidFill>
                  <a:srgbClr val="000000"/>
                </a:solidFill>
                <a:latin typeface="Arial"/>
                <a:ea typeface="Arial"/>
                <a:cs typeface="Arial"/>
                <a:sym typeface="Arial"/>
              </a:rPr>
              <a:t>Anas Abu Al Rob</a:t>
            </a:r>
          </a:p>
          <a:p>
            <a:pPr marL="380990" indent="-380990">
              <a:buClr>
                <a:srgbClr val="000000"/>
              </a:buClr>
              <a:buSzPts val="1400"/>
              <a:buFont typeface="Arial"/>
              <a:buChar char="•"/>
            </a:pPr>
            <a:r>
              <a:rPr lang="en-US" sz="1867" dirty="0" err="1">
                <a:solidFill>
                  <a:srgbClr val="000000"/>
                </a:solidFill>
                <a:latin typeface="Arial"/>
                <a:ea typeface="Arial"/>
                <a:cs typeface="Arial"/>
                <a:sym typeface="Arial"/>
              </a:rPr>
              <a:t>Ibrahem</a:t>
            </a:r>
            <a:r>
              <a:rPr lang="en-US" sz="1867" dirty="0">
                <a:solidFill>
                  <a:srgbClr val="000000"/>
                </a:solidFill>
                <a:latin typeface="Arial"/>
                <a:ea typeface="Arial"/>
                <a:cs typeface="Arial"/>
                <a:sym typeface="Arial"/>
              </a:rPr>
              <a:t> </a:t>
            </a:r>
            <a:r>
              <a:rPr lang="en-US" sz="1867" dirty="0" err="1">
                <a:solidFill>
                  <a:srgbClr val="000000"/>
                </a:solidFill>
                <a:latin typeface="Arial"/>
                <a:ea typeface="Arial"/>
                <a:cs typeface="Arial"/>
                <a:sym typeface="Arial"/>
              </a:rPr>
              <a:t>Kojok</a:t>
            </a:r>
            <a:endParaRPr lang="en-US" sz="1867" dirty="0">
              <a:solidFill>
                <a:srgbClr val="000000"/>
              </a:solidFill>
              <a:latin typeface="Arial"/>
              <a:ea typeface="Arial"/>
              <a:cs typeface="Arial"/>
              <a:sym typeface="Arial"/>
            </a:endParaRPr>
          </a:p>
          <a:p>
            <a:pPr marL="380990" indent="-380990">
              <a:buClr>
                <a:srgbClr val="000000"/>
              </a:buClr>
              <a:buSzPts val="1400"/>
              <a:buFont typeface="Arial"/>
              <a:buChar char="•"/>
            </a:pPr>
            <a:r>
              <a:rPr lang="en-US" sz="1867" dirty="0">
                <a:solidFill>
                  <a:srgbClr val="000000"/>
                </a:solidFill>
                <a:latin typeface="Arial"/>
                <a:ea typeface="Arial"/>
                <a:cs typeface="Arial"/>
                <a:sym typeface="Arial"/>
              </a:rPr>
              <a:t>Ahmad </a:t>
            </a:r>
            <a:r>
              <a:rPr lang="en-US" sz="1867" dirty="0" err="1">
                <a:solidFill>
                  <a:srgbClr val="000000"/>
                </a:solidFill>
                <a:latin typeface="Arial"/>
                <a:ea typeface="Arial"/>
                <a:cs typeface="Arial"/>
                <a:sym typeface="Arial"/>
              </a:rPr>
              <a:t>Salamah</a:t>
            </a:r>
            <a:endParaRPr lang="en-US" sz="1867" dirty="0">
              <a:solidFill>
                <a:srgbClr val="000000"/>
              </a:solidFill>
              <a:latin typeface="Arial"/>
              <a:ea typeface="Arial"/>
              <a:cs typeface="Arial"/>
              <a:sym typeface="Arial"/>
            </a:endParaRPr>
          </a:p>
        </p:txBody>
      </p:sp>
      <p:sp>
        <p:nvSpPr>
          <p:cNvPr id="48" name="Google Shape;48;p6"/>
          <p:cNvSpPr/>
          <p:nvPr/>
        </p:nvSpPr>
        <p:spPr>
          <a:xfrm>
            <a:off x="7615313" y="5248242"/>
            <a:ext cx="3355049" cy="984885"/>
          </a:xfrm>
          <a:prstGeom prst="rect">
            <a:avLst/>
          </a:prstGeom>
          <a:noFill/>
          <a:ln>
            <a:noFill/>
          </a:ln>
        </p:spPr>
        <p:txBody>
          <a:bodyPr spcFirstLastPara="1" wrap="square" lIns="121900" tIns="60933" rIns="121900" bIns="60933" anchor="t" anchorCtr="0">
            <a:noAutofit/>
          </a:bodyPr>
          <a:lstStyle/>
          <a:p>
            <a:r>
              <a:rPr lang="en-US" sz="1867" dirty="0">
                <a:solidFill>
                  <a:srgbClr val="000000"/>
                </a:solidFill>
                <a:latin typeface="Arial"/>
                <a:ea typeface="Arial"/>
                <a:cs typeface="Arial"/>
                <a:sym typeface="Arial"/>
              </a:rPr>
              <a:t>SUPERVISOR:</a:t>
            </a:r>
            <a:endParaRPr sz="2400" dirty="0"/>
          </a:p>
          <a:p>
            <a:r>
              <a:rPr lang="en-US" sz="1867" dirty="0">
                <a:solidFill>
                  <a:srgbClr val="000000"/>
                </a:solidFill>
                <a:latin typeface="Arial"/>
                <a:ea typeface="Arial"/>
                <a:cs typeface="Arial"/>
                <a:sym typeface="Arial"/>
              </a:rPr>
              <a:t>Dr. Mahmoud Assad</a:t>
            </a:r>
            <a:endParaRPr sz="1867" dirty="0">
              <a:solidFill>
                <a:srgbClr val="000000"/>
              </a:solidFill>
              <a:latin typeface="Arial"/>
              <a:ea typeface="Arial"/>
              <a:cs typeface="Arial"/>
              <a:sym typeface="Arial"/>
            </a:endParaRPr>
          </a:p>
        </p:txBody>
      </p:sp>
      <p:sp>
        <p:nvSpPr>
          <p:cNvPr id="49" name="Google Shape;49;p6"/>
          <p:cNvSpPr txBox="1"/>
          <p:nvPr/>
        </p:nvSpPr>
        <p:spPr>
          <a:xfrm>
            <a:off x="1057251" y="2021219"/>
            <a:ext cx="9748723" cy="759256"/>
          </a:xfrm>
          <a:prstGeom prst="rect">
            <a:avLst/>
          </a:prstGeom>
          <a:noFill/>
          <a:ln>
            <a:noFill/>
          </a:ln>
        </p:spPr>
        <p:txBody>
          <a:bodyPr spcFirstLastPara="1" wrap="square" lIns="121900" tIns="60933" rIns="121900" bIns="60933" anchor="t" anchorCtr="0">
            <a:spAutoFit/>
          </a:bodyPr>
          <a:lstStyle/>
          <a:p>
            <a:pPr algn="ctr"/>
            <a:r>
              <a:rPr lang="en-US" sz="2667" b="1" u="sng" dirty="0">
                <a:solidFill>
                  <a:srgbClr val="000000"/>
                </a:solidFill>
                <a:latin typeface="Times New Roman" panose="02020603050405020304" pitchFamily="18" charset="0"/>
                <a:ea typeface="Lora"/>
                <a:cs typeface="Times New Roman" panose="02020603050405020304" pitchFamily="18" charset="0"/>
                <a:sym typeface="Lora"/>
              </a:rPr>
              <a:t>Graduation Project 2</a:t>
            </a:r>
            <a:endParaRPr sz="2400" dirty="0">
              <a:latin typeface="Times New Roman" panose="02020603050405020304" pitchFamily="18" charset="0"/>
              <a:cs typeface="Times New Roman" panose="02020603050405020304" pitchFamily="18" charset="0"/>
            </a:endParaRPr>
          </a:p>
          <a:p>
            <a:pPr algn="ctr"/>
            <a:endParaRPr sz="1467" b="1" u="sng" dirty="0">
              <a:solidFill>
                <a:srgbClr val="000000"/>
              </a:solidFill>
              <a:latin typeface="Lora"/>
              <a:ea typeface="Lora"/>
              <a:cs typeface="Lora"/>
              <a:sym typeface="Lora"/>
            </a:endParaRPr>
          </a:p>
        </p:txBody>
      </p:sp>
      <p:sp>
        <p:nvSpPr>
          <p:cNvPr id="50" name="Google Shape;50;p6"/>
          <p:cNvSpPr txBox="1"/>
          <p:nvPr/>
        </p:nvSpPr>
        <p:spPr>
          <a:xfrm>
            <a:off x="2412559" y="226974"/>
            <a:ext cx="7038109" cy="1600192"/>
          </a:xfrm>
          <a:prstGeom prst="rect">
            <a:avLst/>
          </a:prstGeom>
          <a:noFill/>
          <a:ln>
            <a:noFill/>
          </a:ln>
        </p:spPr>
        <p:txBody>
          <a:bodyPr spcFirstLastPara="1" wrap="square" lIns="121900" tIns="60933" rIns="121900" bIns="60933" anchor="t" anchorCtr="0">
            <a:spAutoFit/>
          </a:bodyPr>
          <a:lstStyle/>
          <a:p>
            <a:pPr algn="ctr">
              <a:lnSpc>
                <a:spcPct val="150000"/>
              </a:lnSpc>
            </a:pPr>
            <a:r>
              <a:rPr lang="en-US" sz="2133" dirty="0">
                <a:solidFill>
                  <a:srgbClr val="000000"/>
                </a:solidFill>
                <a:latin typeface="Times New Roman"/>
                <a:ea typeface="Times New Roman"/>
                <a:cs typeface="Times New Roman"/>
                <a:sym typeface="Times New Roman"/>
              </a:rPr>
              <a:t>AN-Najah National University</a:t>
            </a:r>
            <a:endParaRPr sz="2400" dirty="0"/>
          </a:p>
          <a:p>
            <a:pPr algn="ctr">
              <a:lnSpc>
                <a:spcPct val="150000"/>
              </a:lnSpc>
            </a:pPr>
            <a:r>
              <a:rPr lang="en-US" sz="2133" dirty="0">
                <a:solidFill>
                  <a:srgbClr val="000000"/>
                </a:solidFill>
                <a:latin typeface="Times New Roman"/>
                <a:ea typeface="Times New Roman"/>
                <a:cs typeface="Times New Roman"/>
                <a:sym typeface="Times New Roman"/>
              </a:rPr>
              <a:t>Faculty of Engineering &amp; Information Technology</a:t>
            </a:r>
            <a:endParaRPr sz="2400" dirty="0"/>
          </a:p>
          <a:p>
            <a:pPr algn="ctr">
              <a:lnSpc>
                <a:spcPct val="150000"/>
              </a:lnSpc>
            </a:pPr>
            <a:r>
              <a:rPr lang="en-US" sz="2133" dirty="0">
                <a:solidFill>
                  <a:srgbClr val="000000"/>
                </a:solidFill>
                <a:latin typeface="Times New Roman"/>
                <a:ea typeface="Times New Roman"/>
                <a:cs typeface="Times New Roman"/>
                <a:sym typeface="Times New Roman"/>
              </a:rPr>
              <a:t>Mechanical and Mechatronics Engineering Department</a:t>
            </a:r>
            <a:endParaRPr sz="2400" dirty="0"/>
          </a:p>
        </p:txBody>
      </p:sp>
      <p:sp>
        <p:nvSpPr>
          <p:cNvPr id="51" name="Google Shape;51;p6"/>
          <p:cNvSpPr txBox="1"/>
          <p:nvPr/>
        </p:nvSpPr>
        <p:spPr>
          <a:xfrm>
            <a:off x="4714028" y="5516013"/>
            <a:ext cx="1438856" cy="410379"/>
          </a:xfrm>
          <a:prstGeom prst="rect">
            <a:avLst/>
          </a:prstGeom>
          <a:noFill/>
          <a:ln>
            <a:noFill/>
          </a:ln>
        </p:spPr>
        <p:txBody>
          <a:bodyPr spcFirstLastPara="1" wrap="square" lIns="121900" tIns="60933" rIns="121900" bIns="60933" anchor="t" anchorCtr="0">
            <a:spAutoFit/>
          </a:bodyPr>
          <a:lstStyle/>
          <a:p>
            <a:r>
              <a:rPr lang="en-US" sz="1867" dirty="0">
                <a:solidFill>
                  <a:srgbClr val="000000"/>
                </a:solidFill>
                <a:latin typeface="Arial"/>
                <a:ea typeface="Arial"/>
                <a:cs typeface="Arial"/>
                <a:sym typeface="Arial"/>
              </a:rPr>
              <a:t>30/12/2021</a:t>
            </a:r>
            <a:endParaRPr sz="2400" dirty="0"/>
          </a:p>
        </p:txBody>
      </p:sp>
      <p:pic>
        <p:nvPicPr>
          <p:cNvPr id="52" name="Google Shape;52;p6"/>
          <p:cNvPicPr preferRelativeResize="0"/>
          <p:nvPr/>
        </p:nvPicPr>
        <p:blipFill rotWithShape="1">
          <a:blip r:embed="rId3">
            <a:alphaModFix/>
          </a:blip>
          <a:srcRect/>
          <a:stretch/>
        </p:blipFill>
        <p:spPr>
          <a:xfrm>
            <a:off x="10986110" y="120501"/>
            <a:ext cx="1069143" cy="1069143"/>
          </a:xfrm>
          <a:prstGeom prst="rect">
            <a:avLst/>
          </a:prstGeom>
          <a:noFill/>
          <a:ln>
            <a:noFill/>
          </a:ln>
        </p:spPr>
      </p:pic>
      <p:sp>
        <p:nvSpPr>
          <p:cNvPr id="53" name="Google Shape;53;p6"/>
          <p:cNvSpPr txBox="1"/>
          <p:nvPr/>
        </p:nvSpPr>
        <p:spPr>
          <a:xfrm>
            <a:off x="1371576" y="2813927"/>
            <a:ext cx="9695131" cy="1610707"/>
          </a:xfrm>
          <a:prstGeom prst="rect">
            <a:avLst/>
          </a:prstGeom>
          <a:noFill/>
          <a:ln>
            <a:noFill/>
          </a:ln>
        </p:spPr>
        <p:txBody>
          <a:bodyPr spcFirstLastPara="1" wrap="square" lIns="121900" tIns="60933" rIns="121900" bIns="60933" anchor="t" anchorCtr="0">
            <a:spAutoFit/>
          </a:bodyPr>
          <a:lstStyle/>
          <a:p>
            <a:pPr algn="ctr"/>
            <a:r>
              <a:rPr lang="en-US" sz="5400" dirty="0">
                <a:solidFill>
                  <a:srgbClr val="000000"/>
                </a:solidFill>
                <a:latin typeface="Lora"/>
                <a:ea typeface="Lora"/>
                <a:cs typeface="Lora"/>
                <a:sym typeface="Lora"/>
              </a:rPr>
              <a:t> </a:t>
            </a:r>
            <a:r>
              <a:rPr lang="en-US" sz="2800" b="1" dirty="0">
                <a:effectLst/>
                <a:latin typeface="Times New Roman" panose="02020603050405020304" pitchFamily="18" charset="0"/>
                <a:ea typeface="Calibri" panose="020F0502020204030204" pitchFamily="34" charset="0"/>
                <a:cs typeface="Arial" panose="020B0604020202020204" pitchFamily="34" charset="0"/>
              </a:rPr>
              <a:t>Design a Small Hydro-Turbine in Wadi Al Farrah</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algn="ctr"/>
            <a:endParaRPr sz="4267" dirty="0">
              <a:solidFill>
                <a:srgbClr val="000000"/>
              </a:solidFill>
              <a:latin typeface="Lora"/>
              <a:ea typeface="Lora"/>
              <a:cs typeface="Lora"/>
              <a:sym typeface="Lor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3"/>
          <p:cNvSpPr txBox="1">
            <a:spLocks noGrp="1"/>
          </p:cNvSpPr>
          <p:nvPr>
            <p:ph type="title"/>
          </p:nvPr>
        </p:nvSpPr>
        <p:spPr>
          <a:xfrm>
            <a:off x="1852117" y="1241443"/>
            <a:ext cx="5171200" cy="580800"/>
          </a:xfrm>
          <a:prstGeom prst="rect">
            <a:avLst/>
          </a:prstGeom>
          <a:noFill/>
          <a:ln>
            <a:noFill/>
          </a:ln>
        </p:spPr>
        <p:txBody>
          <a:bodyPr spcFirstLastPara="1" vert="horz" wrap="square" lIns="121900" tIns="121900" rIns="121900" bIns="121900" rtlCol="0" anchor="ctr" anchorCtr="0">
            <a:noAutofit/>
          </a:bodyPr>
          <a:lstStyle/>
          <a:p>
            <a:r>
              <a:rPr lang="en-US" sz="3200" b="1" dirty="0">
                <a:latin typeface="Times New Roman"/>
                <a:ea typeface="Times New Roman"/>
                <a:cs typeface="Times New Roman"/>
                <a:sym typeface="Times New Roman"/>
              </a:rPr>
              <a:t>Turbine Structure</a:t>
            </a:r>
            <a:endParaRPr sz="3200" b="1" dirty="0"/>
          </a:p>
        </p:txBody>
      </p:sp>
      <p:sp>
        <p:nvSpPr>
          <p:cNvPr id="141" name="Google Shape;141;p13"/>
          <p:cNvSpPr txBox="1">
            <a:spLocks noGrp="1"/>
          </p:cNvSpPr>
          <p:nvPr>
            <p:ph type="sldNum" idx="12"/>
          </p:nvPr>
        </p:nvSpPr>
        <p:spPr>
          <a:xfrm>
            <a:off x="11390969" y="6333135"/>
            <a:ext cx="731600" cy="524800"/>
          </a:xfrm>
          <a:prstGeom prst="rect">
            <a:avLst/>
          </a:prstGeom>
          <a:noFill/>
          <a:ln>
            <a:noFill/>
          </a:ln>
        </p:spPr>
        <p:txBody>
          <a:bodyPr spcFirstLastPara="1" vert="horz" wrap="square" lIns="121900" tIns="121900" rIns="121900" bIns="121900" rtlCol="0" anchor="t" anchorCtr="0">
            <a:noAutofit/>
          </a:bodyPr>
          <a:lstStyle/>
          <a:p>
            <a:fld id="{00000000-1234-1234-1234-123412341234}" type="slidenum">
              <a:rPr lang="en-US"/>
              <a:pPr/>
              <a:t>10</a:t>
            </a:fld>
            <a:endParaRPr/>
          </a:p>
        </p:txBody>
      </p:sp>
      <p:sp>
        <p:nvSpPr>
          <p:cNvPr id="143" name="Google Shape;143;p13"/>
          <p:cNvSpPr txBox="1"/>
          <p:nvPr/>
        </p:nvSpPr>
        <p:spPr>
          <a:xfrm>
            <a:off x="207818" y="1898588"/>
            <a:ext cx="12192000" cy="1156787"/>
          </a:xfrm>
          <a:prstGeom prst="rect">
            <a:avLst/>
          </a:prstGeom>
          <a:noFill/>
          <a:ln>
            <a:noFill/>
          </a:ln>
        </p:spPr>
        <p:txBody>
          <a:bodyPr spcFirstLastPara="1" wrap="square" lIns="121900" tIns="121900" rIns="121900" bIns="121900" anchor="t" anchorCtr="0">
            <a:noAutofit/>
          </a:bodyPr>
          <a:lstStyle/>
          <a:p>
            <a:pPr marL="609585" indent="-474121" algn="just">
              <a:spcBef>
                <a:spcPts val="800"/>
              </a:spcBef>
              <a:buClr>
                <a:srgbClr val="FFCD00"/>
              </a:buClr>
              <a:buSzPts val="2000"/>
              <a:buFont typeface="Noto Sans Symbols"/>
              <a:buChar char="⮚"/>
            </a:pPr>
            <a:r>
              <a:rPr lang="en-US" sz="2000" dirty="0">
                <a:solidFill>
                  <a:srgbClr val="000000"/>
                </a:solidFill>
                <a:latin typeface="Times New Roman"/>
                <a:ea typeface="Times New Roman"/>
                <a:cs typeface="Times New Roman"/>
                <a:sym typeface="Times New Roman"/>
              </a:rPr>
              <a:t>This picture shows the whole turbine structure.</a:t>
            </a:r>
          </a:p>
          <a:p>
            <a:pPr marL="609585" indent="-474121" algn="just">
              <a:spcBef>
                <a:spcPts val="800"/>
              </a:spcBef>
              <a:buClr>
                <a:srgbClr val="FFCD00"/>
              </a:buClr>
              <a:buSzPts val="2000"/>
              <a:buFont typeface="Noto Sans Symbols"/>
              <a:buChar char="⮚"/>
            </a:pPr>
            <a:endParaRPr lang="en-US" sz="2000" dirty="0">
              <a:solidFill>
                <a:srgbClr val="000000"/>
              </a:solidFill>
              <a:latin typeface="Times New Roman"/>
              <a:ea typeface="Times New Roman"/>
              <a:cs typeface="Times New Roman"/>
              <a:sym typeface="Times New Roman"/>
            </a:endParaRPr>
          </a:p>
          <a:p>
            <a:pPr marL="609585" indent="-474121" algn="just">
              <a:spcBef>
                <a:spcPts val="800"/>
              </a:spcBef>
              <a:buClr>
                <a:srgbClr val="FFCD00"/>
              </a:buClr>
              <a:buSzPts val="2000"/>
              <a:buFont typeface="Noto Sans Symbols"/>
              <a:buChar char="⮚"/>
            </a:pPr>
            <a:endParaRPr lang="en-US" sz="2000" dirty="0">
              <a:solidFill>
                <a:srgbClr val="000000"/>
              </a:solidFill>
              <a:latin typeface="Times New Roman"/>
              <a:ea typeface="Times New Roman"/>
              <a:cs typeface="Times New Roman"/>
              <a:sym typeface="Times New Roman"/>
            </a:endParaRPr>
          </a:p>
          <a:p>
            <a:pPr marL="609585" indent="-474121" algn="just">
              <a:spcBef>
                <a:spcPts val="800"/>
              </a:spcBef>
              <a:buClr>
                <a:srgbClr val="FFCD00"/>
              </a:buClr>
              <a:buSzPts val="2000"/>
              <a:buFont typeface="Noto Sans Symbols"/>
              <a:buChar char="⮚"/>
            </a:pPr>
            <a:endParaRPr lang="en-US" sz="2000" dirty="0">
              <a:solidFill>
                <a:srgbClr val="000000"/>
              </a:solidFill>
              <a:latin typeface="Times New Roman"/>
              <a:ea typeface="Times New Roman"/>
              <a:cs typeface="Times New Roman"/>
              <a:sym typeface="Times New Roman"/>
            </a:endParaRPr>
          </a:p>
          <a:p>
            <a:pPr marL="609585" indent="-474121" algn="just">
              <a:spcBef>
                <a:spcPts val="800"/>
              </a:spcBef>
              <a:buClr>
                <a:srgbClr val="FFCD00"/>
              </a:buClr>
              <a:buSzPts val="2000"/>
              <a:buFont typeface="Noto Sans Symbols"/>
              <a:buChar char="⮚"/>
            </a:pPr>
            <a:endParaRPr lang="en-US" sz="2000" dirty="0">
              <a:solidFill>
                <a:srgbClr val="000000"/>
              </a:solidFill>
              <a:latin typeface="Times New Roman"/>
              <a:ea typeface="Times New Roman"/>
              <a:cs typeface="Times New Roman"/>
              <a:sym typeface="Times New Roman"/>
            </a:endParaRPr>
          </a:p>
          <a:p>
            <a:pPr marL="609585" indent="-474121" algn="just">
              <a:spcBef>
                <a:spcPts val="800"/>
              </a:spcBef>
              <a:buClr>
                <a:srgbClr val="FFCD00"/>
              </a:buClr>
              <a:buSzPts val="2000"/>
              <a:buFont typeface="Noto Sans Symbols"/>
              <a:buChar char="⮚"/>
            </a:pPr>
            <a:endParaRPr lang="en-US" sz="2000" dirty="0">
              <a:solidFill>
                <a:srgbClr val="000000"/>
              </a:solidFill>
              <a:latin typeface="Times New Roman"/>
              <a:ea typeface="Times New Roman"/>
              <a:cs typeface="Times New Roman"/>
              <a:sym typeface="Times New Roman"/>
            </a:endParaRPr>
          </a:p>
          <a:p>
            <a:pPr marL="609585" indent="-474121" algn="just">
              <a:spcBef>
                <a:spcPts val="800"/>
              </a:spcBef>
              <a:buClr>
                <a:srgbClr val="FFCD00"/>
              </a:buClr>
              <a:buSzPts val="2000"/>
              <a:buFont typeface="Noto Sans Symbols"/>
              <a:buChar char="⮚"/>
            </a:pPr>
            <a:endParaRPr lang="en-US" sz="2000" dirty="0">
              <a:solidFill>
                <a:srgbClr val="000000"/>
              </a:solidFill>
              <a:latin typeface="Times New Roman"/>
              <a:ea typeface="Times New Roman"/>
              <a:cs typeface="Times New Roman"/>
              <a:sym typeface="Times New Roman"/>
            </a:endParaRPr>
          </a:p>
          <a:p>
            <a:pPr marL="609585" indent="-474121" algn="just">
              <a:spcBef>
                <a:spcPts val="800"/>
              </a:spcBef>
              <a:buClr>
                <a:srgbClr val="FFCD00"/>
              </a:buClr>
              <a:buSzPts val="2000"/>
              <a:buFont typeface="Noto Sans Symbols"/>
              <a:buChar char="⮚"/>
            </a:pPr>
            <a:endParaRPr lang="en-US" sz="2000" dirty="0">
              <a:solidFill>
                <a:srgbClr val="000000"/>
              </a:solidFill>
              <a:latin typeface="Times New Roman"/>
              <a:ea typeface="Times New Roman"/>
              <a:cs typeface="Times New Roman"/>
              <a:sym typeface="Times New Roman"/>
            </a:endParaRPr>
          </a:p>
          <a:p>
            <a:pPr marL="135464" algn="just">
              <a:spcBef>
                <a:spcPts val="800"/>
              </a:spcBef>
              <a:buClr>
                <a:srgbClr val="FFCD00"/>
              </a:buClr>
              <a:buSzPts val="2000"/>
            </a:pPr>
            <a:endParaRPr lang="en-US" sz="2000" dirty="0">
              <a:solidFill>
                <a:srgbClr val="000000"/>
              </a:solidFill>
              <a:latin typeface="Times New Roman"/>
              <a:ea typeface="Times New Roman"/>
              <a:cs typeface="Times New Roman"/>
              <a:sym typeface="Times New Roman"/>
            </a:endParaRPr>
          </a:p>
          <a:p>
            <a:pPr marL="135464" algn="just">
              <a:spcBef>
                <a:spcPts val="800"/>
              </a:spcBef>
              <a:buClr>
                <a:srgbClr val="FFCD00"/>
              </a:buClr>
              <a:buSzPts val="2000"/>
            </a:pPr>
            <a:endParaRPr lang="en-US" sz="2000" dirty="0">
              <a:solidFill>
                <a:srgbClr val="000000"/>
              </a:solidFill>
              <a:latin typeface="Times New Roman"/>
              <a:ea typeface="Times New Roman"/>
              <a:cs typeface="Times New Roman"/>
              <a:sym typeface="Times New Roman"/>
            </a:endParaRPr>
          </a:p>
          <a:p>
            <a:pPr marL="135464" algn="just">
              <a:spcBef>
                <a:spcPts val="800"/>
              </a:spcBef>
              <a:buClr>
                <a:srgbClr val="FFCD00"/>
              </a:buClr>
              <a:buSzPts val="2000"/>
            </a:pPr>
            <a:endParaRPr lang="en-US" sz="2000" dirty="0">
              <a:solidFill>
                <a:srgbClr val="000000"/>
              </a:solidFill>
              <a:latin typeface="Times New Roman"/>
              <a:ea typeface="Times New Roman"/>
              <a:cs typeface="Times New Roman"/>
              <a:sym typeface="Times New Roman"/>
            </a:endParaRPr>
          </a:p>
          <a:p>
            <a:pPr marL="135464" algn="just">
              <a:spcBef>
                <a:spcPts val="800"/>
              </a:spcBef>
              <a:buClr>
                <a:srgbClr val="FFCD00"/>
              </a:buClr>
              <a:buSzPts val="2000"/>
            </a:pPr>
            <a:endParaRPr lang="en-US" sz="2000" dirty="0">
              <a:solidFill>
                <a:srgbClr val="000000"/>
              </a:solidFill>
              <a:latin typeface="Times New Roman"/>
              <a:ea typeface="Times New Roman"/>
              <a:cs typeface="Times New Roman"/>
              <a:sym typeface="Times New Roman"/>
            </a:endParaRPr>
          </a:p>
          <a:p>
            <a:pPr marL="135464" algn="just">
              <a:spcBef>
                <a:spcPts val="800"/>
              </a:spcBef>
              <a:buClr>
                <a:srgbClr val="FFCD00"/>
              </a:buClr>
              <a:buSzPts val="2000"/>
            </a:pPr>
            <a:endParaRPr lang="en-US" sz="2000" dirty="0">
              <a:solidFill>
                <a:srgbClr val="000000"/>
              </a:solidFill>
              <a:latin typeface="Times New Roman"/>
              <a:ea typeface="Times New Roman"/>
              <a:cs typeface="Times New Roman"/>
              <a:sym typeface="Times New Roman"/>
            </a:endParaRPr>
          </a:p>
          <a:p>
            <a:pPr marL="135464">
              <a:spcBef>
                <a:spcPts val="800"/>
              </a:spcBef>
              <a:buClr>
                <a:srgbClr val="FFCD00"/>
              </a:buClr>
              <a:buSzPts val="2000"/>
            </a:pPr>
            <a:endParaRPr lang="en-US" sz="2000" dirty="0">
              <a:solidFill>
                <a:srgbClr val="000000"/>
              </a:solidFill>
              <a:latin typeface="Times New Roman"/>
              <a:ea typeface="Times New Roman"/>
              <a:cs typeface="Times New Roman"/>
              <a:sym typeface="Times New Roman"/>
            </a:endParaRPr>
          </a:p>
        </p:txBody>
      </p:sp>
      <p:grpSp>
        <p:nvGrpSpPr>
          <p:cNvPr id="153" name="Google Shape;153;p13"/>
          <p:cNvGrpSpPr/>
          <p:nvPr/>
        </p:nvGrpSpPr>
        <p:grpSpPr>
          <a:xfrm>
            <a:off x="1221945" y="1359667"/>
            <a:ext cx="286167" cy="286167"/>
            <a:chOff x="2594050" y="1631825"/>
            <a:chExt cx="439625" cy="439625"/>
          </a:xfrm>
        </p:grpSpPr>
        <p:sp>
          <p:nvSpPr>
            <p:cNvPr id="154" name="Google Shape;154;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155" name="Google Shape;155;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156" name="Google Shape;156;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157" name="Google Shape;157;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pic>
        <p:nvPicPr>
          <p:cNvPr id="3" name="Picture 2">
            <a:extLst>
              <a:ext uri="{FF2B5EF4-FFF2-40B4-BE49-F238E27FC236}">
                <a16:creationId xmlns:a16="http://schemas.microsoft.com/office/drawing/2014/main" id="{CC2479FF-722D-464B-99EF-34B5A80149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19580" y="1678290"/>
            <a:ext cx="3895194" cy="2754170"/>
          </a:xfrm>
          <a:prstGeom prst="rect">
            <a:avLst/>
          </a:prstGeom>
        </p:spPr>
      </p:pic>
      <p:sp>
        <p:nvSpPr>
          <p:cNvPr id="4" name="TextBox 3">
            <a:extLst>
              <a:ext uri="{FF2B5EF4-FFF2-40B4-BE49-F238E27FC236}">
                <a16:creationId xmlns:a16="http://schemas.microsoft.com/office/drawing/2014/main" id="{280369B1-0C4C-4ED5-BAE2-2776F1D133F8}"/>
              </a:ext>
            </a:extLst>
          </p:cNvPr>
          <p:cNvSpPr txBox="1"/>
          <p:nvPr/>
        </p:nvSpPr>
        <p:spPr>
          <a:xfrm>
            <a:off x="-2316761" y="5628727"/>
            <a:ext cx="8337755" cy="810478"/>
          </a:xfrm>
          <a:prstGeom prst="rect">
            <a:avLst/>
          </a:prstGeom>
          <a:noFill/>
        </p:spPr>
        <p:txBody>
          <a:bodyPr wrap="square" rtlCol="0">
            <a:spAutoFit/>
          </a:bodyPr>
          <a:lstStyle/>
          <a:p>
            <a:pPr marL="2743200" indent="12700" algn="just">
              <a:spcBef>
                <a:spcPts val="800"/>
              </a:spcBef>
              <a:buClr>
                <a:srgbClr val="FFCD00"/>
              </a:buClr>
              <a:buSzPts val="2000"/>
              <a:buFont typeface="Noto Sans Symbols"/>
              <a:buChar char="⮚"/>
            </a:pPr>
            <a:r>
              <a:rPr lang="en-US" sz="1800" dirty="0">
                <a:solidFill>
                  <a:srgbClr val="000000"/>
                </a:solidFill>
                <a:latin typeface="Times New Roman"/>
                <a:ea typeface="Times New Roman"/>
                <a:cs typeface="Times New Roman"/>
                <a:sym typeface="Times New Roman"/>
              </a:rPr>
              <a:t>    </a:t>
            </a:r>
            <a:r>
              <a:rPr lang="en-US" sz="2000" dirty="0">
                <a:solidFill>
                  <a:srgbClr val="000000"/>
                </a:solidFill>
                <a:latin typeface="Times New Roman"/>
                <a:ea typeface="Times New Roman"/>
                <a:cs typeface="Times New Roman"/>
                <a:sym typeface="Times New Roman"/>
              </a:rPr>
              <a:t>This picture shows how water</a:t>
            </a:r>
          </a:p>
          <a:p>
            <a:pPr marL="2119313" algn="just">
              <a:spcBef>
                <a:spcPts val="800"/>
              </a:spcBef>
              <a:buClr>
                <a:srgbClr val="FFCD00"/>
              </a:buClr>
              <a:buSzPts val="2000"/>
            </a:pPr>
            <a:r>
              <a:rPr lang="en-US" sz="2000" dirty="0">
                <a:solidFill>
                  <a:srgbClr val="000000"/>
                </a:solidFill>
                <a:latin typeface="Times New Roman"/>
                <a:ea typeface="Times New Roman"/>
                <a:cs typeface="Times New Roman"/>
                <a:sym typeface="Times New Roman"/>
              </a:rPr>
              <a:t>                hit the whole turbine in the channel.</a:t>
            </a:r>
          </a:p>
        </p:txBody>
      </p:sp>
      <p:pic>
        <p:nvPicPr>
          <p:cNvPr id="6" name="Picture 5">
            <a:extLst>
              <a:ext uri="{FF2B5EF4-FFF2-40B4-BE49-F238E27FC236}">
                <a16:creationId xmlns:a16="http://schemas.microsoft.com/office/drawing/2014/main" id="{7D77FCB9-E6F5-4F3A-B8B4-DF908DB083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33821" y="3637695"/>
            <a:ext cx="2585759" cy="317090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12"/>
          <p:cNvSpPr txBox="1">
            <a:spLocks noGrp="1"/>
          </p:cNvSpPr>
          <p:nvPr>
            <p:ph type="title"/>
          </p:nvPr>
        </p:nvSpPr>
        <p:spPr>
          <a:xfrm>
            <a:off x="1841666" y="1230224"/>
            <a:ext cx="5418115" cy="580800"/>
          </a:xfrm>
          <a:prstGeom prst="rect">
            <a:avLst/>
          </a:prstGeom>
          <a:noFill/>
          <a:ln>
            <a:noFill/>
          </a:ln>
        </p:spPr>
        <p:txBody>
          <a:bodyPr spcFirstLastPara="1" vert="horz" wrap="square" lIns="121900" tIns="121900" rIns="121900" bIns="121900" rtlCol="0" anchor="ctr" anchorCtr="0">
            <a:noAutofit/>
          </a:bodyPr>
          <a:lstStyle/>
          <a:p>
            <a:r>
              <a:rPr lang="en-US" sz="2800" b="1" dirty="0">
                <a:latin typeface="Times New Roman" panose="02020603050405020304" pitchFamily="18" charset="0"/>
                <a:cs typeface="Times New Roman" panose="02020603050405020304" pitchFamily="18" charset="0"/>
              </a:rPr>
              <a:t>Top View</a:t>
            </a:r>
            <a:endParaRPr sz="2800" b="1" dirty="0">
              <a:latin typeface="Times New Roman" panose="02020603050405020304" pitchFamily="18" charset="0"/>
              <a:cs typeface="Times New Roman" panose="02020603050405020304" pitchFamily="18" charset="0"/>
            </a:endParaRPr>
          </a:p>
        </p:txBody>
      </p:sp>
      <p:sp>
        <p:nvSpPr>
          <p:cNvPr id="131" name="Google Shape;131;p12"/>
          <p:cNvSpPr txBox="1">
            <a:spLocks noGrp="1"/>
          </p:cNvSpPr>
          <p:nvPr>
            <p:ph type="body" idx="1"/>
          </p:nvPr>
        </p:nvSpPr>
        <p:spPr>
          <a:xfrm>
            <a:off x="242266" y="1811024"/>
            <a:ext cx="6393717" cy="3816752"/>
          </a:xfrm>
          <a:prstGeom prst="rect">
            <a:avLst/>
          </a:prstGeom>
          <a:noFill/>
          <a:ln>
            <a:noFill/>
          </a:ln>
        </p:spPr>
        <p:txBody>
          <a:bodyPr spcFirstLastPara="1" vert="horz" wrap="square" lIns="121900" tIns="121900" rIns="121900" bIns="121900" rtlCol="0" anchor="t" anchorCtr="0">
            <a:noAutofit/>
          </a:bodyPr>
          <a:lstStyle/>
          <a:p>
            <a:pPr indent="-448722" algn="just">
              <a:lnSpc>
                <a:spcPct val="150000"/>
              </a:lnSpc>
              <a:buSzPts val="1700"/>
              <a:buFont typeface="Noto Sans Symbols"/>
              <a:buChar char="⮚"/>
            </a:pPr>
            <a:r>
              <a:rPr lang="en-US" sz="2000" dirty="0">
                <a:latin typeface="Times New Roman"/>
                <a:ea typeface="Times New Roman"/>
                <a:cs typeface="Times New Roman"/>
                <a:sym typeface="Times New Roman"/>
              </a:rPr>
              <a:t>Top view of the turbine with dimensions and the water flow stream. </a:t>
            </a:r>
          </a:p>
          <a:p>
            <a:pPr marL="160863" indent="0" algn="just">
              <a:lnSpc>
                <a:spcPct val="150000"/>
              </a:lnSpc>
              <a:buSzPts val="1700"/>
              <a:buNone/>
            </a:pPr>
            <a:r>
              <a:rPr lang="en-US" sz="2000" dirty="0">
                <a:latin typeface="Times New Roman"/>
                <a:ea typeface="Times New Roman"/>
                <a:cs typeface="Times New Roman"/>
                <a:sym typeface="Times New Roman"/>
              </a:rPr>
              <a:t>       Blade Diameter = 4 inches X 2 = 8 inches</a:t>
            </a:r>
          </a:p>
          <a:p>
            <a:pPr marL="160863" indent="0" algn="just">
              <a:lnSpc>
                <a:spcPct val="150000"/>
              </a:lnSpc>
              <a:buSzPts val="1700"/>
              <a:buNone/>
            </a:pPr>
            <a:r>
              <a:rPr lang="en-US" sz="2000" dirty="0">
                <a:latin typeface="Times New Roman"/>
                <a:ea typeface="Times New Roman"/>
                <a:cs typeface="Times New Roman"/>
                <a:sym typeface="Times New Roman"/>
              </a:rPr>
              <a:t>       Turbine height = 200 + 300+ 200 mm = 700 mm</a:t>
            </a:r>
          </a:p>
          <a:p>
            <a:pPr marL="160863" indent="0" algn="just">
              <a:lnSpc>
                <a:spcPct val="150000"/>
              </a:lnSpc>
              <a:buSzPts val="1700"/>
              <a:buNone/>
            </a:pPr>
            <a:r>
              <a:rPr lang="en-US" sz="2000" dirty="0">
                <a:latin typeface="Times New Roman"/>
                <a:ea typeface="Times New Roman"/>
                <a:cs typeface="Times New Roman"/>
                <a:sym typeface="Times New Roman"/>
              </a:rPr>
              <a:t>       Turbine width = 820 mm</a:t>
            </a:r>
          </a:p>
          <a:p>
            <a:pPr marL="503763" indent="-342900" algn="just">
              <a:lnSpc>
                <a:spcPct val="150000"/>
              </a:lnSpc>
              <a:buSzPts val="1700"/>
              <a:buFont typeface="Wingdings" panose="05000000000000000000" pitchFamily="2" charset="2"/>
              <a:buChar char="Ø"/>
            </a:pPr>
            <a:r>
              <a:rPr lang="en-US" sz="2000" dirty="0">
                <a:latin typeface="Times New Roman"/>
                <a:ea typeface="Times New Roman"/>
                <a:cs typeface="Times New Roman"/>
                <a:sym typeface="Times New Roman"/>
              </a:rPr>
              <a:t>Cylinder : Width is 520 mm, diameter is 300 mm and a 5 mm wall thickness.</a:t>
            </a:r>
          </a:p>
          <a:p>
            <a:pPr marL="160863" indent="0" algn="just">
              <a:lnSpc>
                <a:spcPct val="150000"/>
              </a:lnSpc>
              <a:buSzPts val="1700"/>
              <a:buNone/>
            </a:pPr>
            <a:endParaRPr sz="2000" dirty="0">
              <a:latin typeface="Times New Roman"/>
              <a:ea typeface="Times New Roman"/>
              <a:cs typeface="Times New Roman"/>
              <a:sym typeface="Times New Roman"/>
            </a:endParaRPr>
          </a:p>
          <a:p>
            <a:pPr marL="166688" indent="0" algn="just">
              <a:lnSpc>
                <a:spcPct val="150000"/>
              </a:lnSpc>
              <a:buSzPts val="1700"/>
              <a:buNone/>
            </a:pPr>
            <a:endParaRPr lang="en-US" sz="2400" dirty="0">
              <a:latin typeface="Times New Roman"/>
              <a:ea typeface="Times New Roman"/>
              <a:cs typeface="Times New Roman"/>
              <a:sym typeface="Times New Roman"/>
            </a:endParaRPr>
          </a:p>
          <a:p>
            <a:pPr marL="623888" indent="-457200" algn="just">
              <a:lnSpc>
                <a:spcPct val="150000"/>
              </a:lnSpc>
              <a:buSzPts val="1700"/>
              <a:buFont typeface="Noto Sans Symbols"/>
              <a:buChar char="⮚"/>
            </a:pPr>
            <a:endParaRPr lang="en-US" sz="2400" dirty="0">
              <a:latin typeface="Times New Roman"/>
              <a:ea typeface="Times New Roman"/>
              <a:cs typeface="Times New Roman"/>
              <a:sym typeface="Times New Roman"/>
            </a:endParaRPr>
          </a:p>
          <a:p>
            <a:pPr marL="166688" indent="0" algn="just">
              <a:lnSpc>
                <a:spcPct val="150000"/>
              </a:lnSpc>
              <a:buSzPts val="1700"/>
              <a:buNone/>
            </a:pPr>
            <a:r>
              <a:rPr lang="en-US" sz="2400" dirty="0">
                <a:latin typeface="Times New Roman"/>
                <a:ea typeface="Times New Roman"/>
                <a:cs typeface="Times New Roman"/>
                <a:sym typeface="Times New Roman"/>
              </a:rPr>
              <a:t> </a:t>
            </a:r>
            <a:endParaRPr sz="2400" dirty="0">
              <a:solidFill>
                <a:schemeClr val="dk1"/>
              </a:solidFill>
            </a:endParaRPr>
          </a:p>
          <a:p>
            <a:pPr indent="-304792">
              <a:buNone/>
            </a:pPr>
            <a:endParaRPr dirty="0"/>
          </a:p>
        </p:txBody>
      </p:sp>
      <p:sp>
        <p:nvSpPr>
          <p:cNvPr id="132" name="Google Shape;132;p12"/>
          <p:cNvSpPr/>
          <p:nvPr/>
        </p:nvSpPr>
        <p:spPr>
          <a:xfrm>
            <a:off x="-1" y="6280884"/>
            <a:ext cx="12186000" cy="580800"/>
          </a:xfrm>
          <a:prstGeom prst="rect">
            <a:avLst/>
          </a:prstGeom>
          <a:solidFill>
            <a:srgbClr val="FFCD00"/>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133" name="Google Shape;133;p12"/>
          <p:cNvSpPr txBox="1">
            <a:spLocks noGrp="1"/>
          </p:cNvSpPr>
          <p:nvPr>
            <p:ph type="sldNum" idx="12"/>
          </p:nvPr>
        </p:nvSpPr>
        <p:spPr>
          <a:xfrm>
            <a:off x="11477729" y="6308900"/>
            <a:ext cx="519600" cy="524800"/>
          </a:xfrm>
          <a:prstGeom prst="rect">
            <a:avLst/>
          </a:prstGeom>
          <a:noFill/>
          <a:ln>
            <a:noFill/>
          </a:ln>
        </p:spPr>
        <p:txBody>
          <a:bodyPr spcFirstLastPara="1" vert="horz" wrap="square" lIns="121900" tIns="121900" rIns="121900" bIns="121900" rtlCol="0" anchor="t" anchorCtr="0">
            <a:noAutofit/>
          </a:bodyPr>
          <a:lstStyle/>
          <a:p>
            <a:r>
              <a:rPr lang="en-US" dirty="0"/>
              <a:t>11</a:t>
            </a:r>
            <a:endParaRPr dirty="0"/>
          </a:p>
        </p:txBody>
      </p:sp>
      <p:pic>
        <p:nvPicPr>
          <p:cNvPr id="3" name="Picture 2">
            <a:extLst>
              <a:ext uri="{FF2B5EF4-FFF2-40B4-BE49-F238E27FC236}">
                <a16:creationId xmlns:a16="http://schemas.microsoft.com/office/drawing/2014/main" id="{872E6540-392A-467F-92FE-AFB18A0A35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0079" y="2050026"/>
            <a:ext cx="5390703" cy="3835384"/>
          </a:xfrm>
          <a:prstGeom prst="rect">
            <a:avLst/>
          </a:prstGeom>
        </p:spPr>
      </p:pic>
      <p:sp>
        <p:nvSpPr>
          <p:cNvPr id="5" name="TextBox 4">
            <a:extLst>
              <a:ext uri="{FF2B5EF4-FFF2-40B4-BE49-F238E27FC236}">
                <a16:creationId xmlns:a16="http://schemas.microsoft.com/office/drawing/2014/main" id="{958023C2-B269-4536-8DC8-024D3B4DF53A}"/>
              </a:ext>
            </a:extLst>
          </p:cNvPr>
          <p:cNvSpPr txBox="1"/>
          <p:nvPr/>
        </p:nvSpPr>
        <p:spPr>
          <a:xfrm>
            <a:off x="413239" y="5885410"/>
            <a:ext cx="6558206" cy="677108"/>
          </a:xfrm>
          <a:prstGeom prst="rect">
            <a:avLst/>
          </a:prstGeom>
          <a:noFill/>
        </p:spPr>
        <p:txBody>
          <a:bodyPr wrap="none" rtlCol="0">
            <a:spAutoFit/>
          </a:bodyPr>
          <a:lstStyle/>
          <a:p>
            <a:pPr marL="285750" indent="-28575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horizontal shaft diameter is 30 mm and 820 mm length</a:t>
            </a:r>
            <a:endParaRPr lang="en-US" sz="2000" dirty="0">
              <a:latin typeface="Times New Roman"/>
              <a:ea typeface="Times New Roman"/>
              <a:cs typeface="Times New Roman"/>
              <a:sym typeface="Times New Roman"/>
            </a:endParaRPr>
          </a:p>
          <a:p>
            <a:pPr marL="285750" indent="-285750">
              <a:buFont typeface="Wingdings" panose="05000000000000000000" pitchFamily="2" charset="2"/>
              <a:buChar char="Ø"/>
            </a:pPr>
            <a:endParaRPr lang="en-US" dirty="0"/>
          </a:p>
        </p:txBody>
      </p:sp>
    </p:spTree>
    <p:extLst>
      <p:ext uri="{BB962C8B-B14F-4D97-AF65-F5344CB8AC3E}">
        <p14:creationId xmlns:p14="http://schemas.microsoft.com/office/powerpoint/2010/main" val="42783854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4DAE3-2A5E-439C-8575-FE0AFE5BB83E}"/>
              </a:ext>
            </a:extLst>
          </p:cNvPr>
          <p:cNvSpPr>
            <a:spLocks noGrp="1"/>
          </p:cNvSpPr>
          <p:nvPr>
            <p:ph type="title"/>
          </p:nvPr>
        </p:nvSpPr>
        <p:spPr>
          <a:xfrm>
            <a:off x="1966357" y="1230223"/>
            <a:ext cx="5171200" cy="580800"/>
          </a:xfrm>
        </p:spPr>
        <p:txBody>
          <a:bodyPr/>
          <a:lstStyle/>
          <a:p>
            <a:r>
              <a:rPr lang="en-US" sz="3200" b="1" dirty="0">
                <a:latin typeface="Times New Roman" panose="02020603050405020304" pitchFamily="18" charset="0"/>
                <a:cs typeface="Times New Roman" panose="02020603050405020304" pitchFamily="18" charset="0"/>
              </a:rPr>
              <a:t>Sprocket Design</a:t>
            </a:r>
          </a:p>
        </p:txBody>
      </p:sp>
      <p:sp>
        <p:nvSpPr>
          <p:cNvPr id="3" name="Text Placeholder 2">
            <a:extLst>
              <a:ext uri="{FF2B5EF4-FFF2-40B4-BE49-F238E27FC236}">
                <a16:creationId xmlns:a16="http://schemas.microsoft.com/office/drawing/2014/main" id="{42AC746D-2E55-4C8D-9B7A-CAB7550F6F87}"/>
              </a:ext>
            </a:extLst>
          </p:cNvPr>
          <p:cNvSpPr>
            <a:spLocks noGrp="1"/>
          </p:cNvSpPr>
          <p:nvPr>
            <p:ph type="body" idx="1"/>
          </p:nvPr>
        </p:nvSpPr>
        <p:spPr>
          <a:xfrm>
            <a:off x="691293" y="2158267"/>
            <a:ext cx="4567200" cy="4308000"/>
          </a:xfrm>
        </p:spPr>
        <p:txBody>
          <a:bodyPr/>
          <a:lstStyle/>
          <a:p>
            <a:pPr algn="just">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This picture shows the sprocket used</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in the turbine which consists of 50 to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10 teeth ratio.</a:t>
            </a:r>
          </a:p>
          <a:p>
            <a:pPr algn="just">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generator designed to have 30 to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10 teeth ratio, all to increase rpm rate.</a:t>
            </a:r>
          </a:p>
          <a:p>
            <a:pPr algn="just">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sprocket and generator connected to the horizontal bar.</a:t>
            </a:r>
          </a:p>
        </p:txBody>
      </p:sp>
      <p:pic>
        <p:nvPicPr>
          <p:cNvPr id="6" name="Picture 5">
            <a:extLst>
              <a:ext uri="{FF2B5EF4-FFF2-40B4-BE49-F238E27FC236}">
                <a16:creationId xmlns:a16="http://schemas.microsoft.com/office/drawing/2014/main" id="{5A231349-68A9-4047-8ED4-B7060EE566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5045" y="1811023"/>
            <a:ext cx="5055664" cy="4766757"/>
          </a:xfrm>
          <a:prstGeom prst="rect">
            <a:avLst/>
          </a:prstGeom>
        </p:spPr>
      </p:pic>
    </p:spTree>
    <p:extLst>
      <p:ext uri="{BB962C8B-B14F-4D97-AF65-F5344CB8AC3E}">
        <p14:creationId xmlns:p14="http://schemas.microsoft.com/office/powerpoint/2010/main" val="16931288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4597AE4E-AAD9-4B7C-A411-57B0F36AF933}"/>
                  </a:ext>
                </a:extLst>
              </p:cNvPr>
              <p:cNvSpPr>
                <a:spLocks noGrp="1"/>
              </p:cNvSpPr>
              <p:nvPr>
                <p:ph type="body" idx="1"/>
              </p:nvPr>
            </p:nvSpPr>
            <p:spPr>
              <a:xfrm>
                <a:off x="147649" y="2160937"/>
                <a:ext cx="4883599" cy="2222004"/>
              </a:xfrm>
            </p:spPr>
            <p:txBody>
              <a:bodyPr/>
              <a:lstStyle/>
              <a:p>
                <a:pPr marL="135464" indent="0">
                  <a:buNone/>
                </a:pPr>
                <a:r>
                  <a:rPr lang="en-US" sz="2000" b="1" dirty="0">
                    <a:effectLst/>
                    <a:latin typeface="Times New Roman" panose="02020603050405020304" pitchFamily="18" charset="0"/>
                    <a:cs typeface="Times New Roman" panose="02020603050405020304" pitchFamily="18" charset="0"/>
                  </a:rPr>
                  <a:t> Cylinder design</a:t>
                </a:r>
              </a:p>
              <a:p>
                <a:pPr>
                  <a:buFont typeface="Wingdings" panose="05000000000000000000" pitchFamily="2" charset="2"/>
                  <a:buChar char="Ø"/>
                </a:pPr>
                <a:endParaRPr lang="en-US" sz="2000" dirty="0">
                  <a:latin typeface="Cambria Math" panose="02040503050406030204" pitchFamily="18" charset="0"/>
                  <a:cs typeface="Times New Roman" panose="02020603050405020304" pitchFamily="18" charset="0"/>
                </a:endParaRPr>
              </a:p>
              <a:p>
                <a:pPr>
                  <a:buFont typeface="Wingdings" panose="05000000000000000000" pitchFamily="2" charset="2"/>
                  <a:buChar char="Ø"/>
                </a:pPr>
                <a14:m>
                  <m:oMath xmlns:m="http://schemas.openxmlformats.org/officeDocument/2006/math">
                    <m:sSub>
                      <m:sSubPr>
                        <m:ctrlPr>
                          <a:rPr lang="en-US" sz="1800" i="1" smtClean="0">
                            <a:effectLst/>
                            <a:latin typeface="Cambria Math" panose="02040503050406030204" pitchFamily="18" charset="0"/>
                            <a:cs typeface="Times New Roman" panose="02020603050405020304" pitchFamily="18" charset="0"/>
                          </a:rPr>
                        </m:ctrlPr>
                      </m:sSubPr>
                      <m:e>
                        <m:r>
                          <m:rPr>
                            <m:sty m:val="p"/>
                          </m:rPr>
                          <a:rPr lang="en-US" sz="1800" i="0">
                            <a:effectLst/>
                            <a:latin typeface="Cambria Math" panose="02040503050406030204" pitchFamily="18" charset="0"/>
                            <a:ea typeface="Calibri" panose="020F0502020204030204" pitchFamily="34" charset="0"/>
                            <a:cs typeface="Times New Roman" panose="02020603050405020304" pitchFamily="18" charset="0"/>
                          </a:rPr>
                          <m:t>τ</m:t>
                        </m:r>
                      </m:e>
                      <m:sub>
                        <m:r>
                          <m:rPr>
                            <m:sty m:val="p"/>
                          </m:rPr>
                          <a:rPr lang="en-US" sz="1800" i="0">
                            <a:effectLst/>
                            <a:latin typeface="Cambria Math" panose="02040503050406030204" pitchFamily="18" charset="0"/>
                            <a:ea typeface="Calibri" panose="020F0502020204030204" pitchFamily="34" charset="0"/>
                            <a:cs typeface="Times New Roman" panose="02020603050405020304" pitchFamily="18" charset="0"/>
                          </a:rPr>
                          <m:t>max</m:t>
                        </m:r>
                      </m:sub>
                    </m:sSub>
                    <m:r>
                      <a:rPr lang="en-US" sz="1800" b="0" i="0" smtClean="0">
                        <a:effectLst/>
                        <a:latin typeface="Cambria Math" panose="02040503050406030204" pitchFamily="18" charset="0"/>
                        <a:ea typeface="Calibri" panose="020F0502020204030204" pitchFamily="34" charset="0"/>
                        <a:cs typeface="Times New Roman" panose="02020603050405020304" pitchFamily="18" charset="0"/>
                      </a:rPr>
                      <m:t>=</m:t>
                    </m:r>
                    <m:r>
                      <a:rPr lang="en-US" sz="1800" i="0">
                        <a:latin typeface="Cambria Math" panose="02040503050406030204" pitchFamily="18" charset="0"/>
                      </a:rPr>
                      <m:t>76.023</m:t>
                    </m:r>
                    <m:r>
                      <a:rPr lang="en-US" sz="1800" b="0" i="0" smtClean="0">
                        <a:latin typeface="Cambria Math" panose="02040503050406030204" pitchFamily="18" charset="0"/>
                      </a:rPr>
                      <m:t> </m:t>
                    </m:r>
                    <m:r>
                      <m:rPr>
                        <m:sty m:val="p"/>
                      </m:rPr>
                      <a:rPr lang="en-US" sz="1800" i="0">
                        <a:latin typeface="Cambria Math" panose="02040503050406030204" pitchFamily="18" charset="0"/>
                      </a:rPr>
                      <m:t>Kpa</m:t>
                    </m:r>
                  </m:oMath>
                </a14:m>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14:m>
                  <m:oMath xmlns:m="http://schemas.openxmlformats.org/officeDocument/2006/math">
                    <m:r>
                      <m:rPr>
                        <m:sty m:val="p"/>
                      </m:rPr>
                      <a:rPr lang="en-US" sz="2000" i="0" smtClean="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safety</m:t>
                    </m:r>
                    <m:r>
                      <a:rPr lang="en-US" sz="2000" i="0" smtClean="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i="0" smtClean="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factor</m:t>
                    </m:r>
                    <m:r>
                      <a:rPr lang="en-US" sz="2000" i="0" smtClean="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 </m:t>
                    </m:r>
                    <m:d>
                      <m:dPr>
                        <m:ctrlPr>
                          <a:rPr lang="en-US" sz="2000" i="1">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ctrlPr>
                      </m:dPr>
                      <m:e>
                        <m:r>
                          <m:rPr>
                            <m:sty m:val="p"/>
                          </m:rPr>
                          <a:rPr lang="en-US" sz="2000" i="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n</m:t>
                        </m:r>
                      </m:e>
                    </m:d>
                    <m:r>
                      <a:rPr lang="en-US" sz="2000" i="0">
                        <a:solidFill>
                          <a:srgbClr val="231F2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srgbClr val="231F2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i="0">
                            <a:solidFill>
                              <a:srgbClr val="231F20"/>
                            </a:solidFill>
                            <a:effectLst/>
                            <a:latin typeface="Cambria Math" panose="02040503050406030204" pitchFamily="18" charset="0"/>
                            <a:ea typeface="Times New Roman" panose="02020603050405020304" pitchFamily="18" charset="0"/>
                            <a:cs typeface="Times New Roman" panose="02020603050405020304" pitchFamily="18" charset="0"/>
                          </a:rPr>
                          <m:t>214.14</m:t>
                        </m:r>
                      </m:num>
                      <m:den>
                        <m:r>
                          <a:rPr lang="en-US" sz="2000" i="0">
                            <a:solidFill>
                              <a:srgbClr val="231F20"/>
                            </a:solidFill>
                            <a:effectLst/>
                            <a:latin typeface="Cambria Math" panose="02040503050406030204" pitchFamily="18" charset="0"/>
                            <a:ea typeface="Times New Roman" panose="02020603050405020304" pitchFamily="18" charset="0"/>
                            <a:cs typeface="Times New Roman" panose="02020603050405020304" pitchFamily="18" charset="0"/>
                          </a:rPr>
                          <m:t>0.07623</m:t>
                        </m:r>
                      </m:den>
                    </m:f>
                    <m:r>
                      <a:rPr lang="en-US" sz="2000" i="0">
                        <a:solidFill>
                          <a:srgbClr val="231F20"/>
                        </a:solidFill>
                        <a:effectLst/>
                        <a:latin typeface="Cambria Math" panose="02040503050406030204" pitchFamily="18" charset="0"/>
                        <a:ea typeface="Times New Roman" panose="02020603050405020304" pitchFamily="18" charset="0"/>
                        <a:cs typeface="Times New Roman" panose="02020603050405020304" pitchFamily="18" charset="0"/>
                      </a:rPr>
                      <m:t>=2809</m:t>
                    </m:r>
                  </m:oMath>
                </a14:m>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135464" indent="0">
                  <a:buNone/>
                </a:pPr>
                <a:endParaRPr lang="en-US" sz="2000" dirty="0">
                  <a:latin typeface="Times New Roman" panose="02020603050405020304" pitchFamily="18" charset="0"/>
                  <a:cs typeface="Times New Roman" panose="02020603050405020304" pitchFamily="18" charset="0"/>
                </a:endParaRPr>
              </a:p>
            </p:txBody>
          </p:sp>
        </mc:Choice>
        <mc:Fallback xmlns="">
          <p:sp>
            <p:nvSpPr>
              <p:cNvPr id="3" name="Text Placeholder 2">
                <a:extLst>
                  <a:ext uri="{FF2B5EF4-FFF2-40B4-BE49-F238E27FC236}">
                    <a16:creationId xmlns:a16="http://schemas.microsoft.com/office/drawing/2014/main" id="{4597AE4E-AAD9-4B7C-A411-57B0F36AF933}"/>
                  </a:ext>
                </a:extLst>
              </p:cNvPr>
              <p:cNvSpPr>
                <a:spLocks noGrp="1" noRot="1" noChangeAspect="1" noMove="1" noResize="1" noEditPoints="1" noAdjustHandles="1" noChangeArrowheads="1" noChangeShapeType="1" noTextEdit="1"/>
              </p:cNvSpPr>
              <p:nvPr>
                <p:ph type="body" idx="1"/>
              </p:nvPr>
            </p:nvSpPr>
            <p:spPr>
              <a:xfrm>
                <a:off x="147649" y="2160937"/>
                <a:ext cx="4883599" cy="2222004"/>
              </a:xfr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 Placeholder 3">
                <a:extLst>
                  <a:ext uri="{FF2B5EF4-FFF2-40B4-BE49-F238E27FC236}">
                    <a16:creationId xmlns:a16="http://schemas.microsoft.com/office/drawing/2014/main" id="{8B48E993-AAD5-4699-9C8F-1F5DB28E5AF1}"/>
                  </a:ext>
                </a:extLst>
              </p:cNvPr>
              <p:cNvSpPr>
                <a:spLocks noGrp="1"/>
              </p:cNvSpPr>
              <p:nvPr>
                <p:ph type="body" idx="2"/>
              </p:nvPr>
            </p:nvSpPr>
            <p:spPr>
              <a:xfrm>
                <a:off x="6106654" y="2141639"/>
                <a:ext cx="4567200" cy="2934330"/>
              </a:xfrm>
            </p:spPr>
            <p:txBody>
              <a:bodyPr/>
              <a:lstStyle/>
              <a:p>
                <a:pPr marL="135464" indent="0">
                  <a:buNone/>
                </a:pPr>
                <a:r>
                  <a:rPr lang="en-US" sz="2000" b="1" dirty="0">
                    <a:latin typeface="Times New Roman" panose="02020603050405020304" pitchFamily="18" charset="0"/>
                    <a:cs typeface="Times New Roman" panose="02020603050405020304" pitchFamily="18" charset="0"/>
                  </a:rPr>
                  <a:t>Welding design</a:t>
                </a:r>
              </a:p>
              <a:p>
                <a:pPr marL="135464" indent="0">
                  <a:buNone/>
                </a:pPr>
                <a:endParaRPr lang="en-US" sz="20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14:m>
                  <m:oMath xmlns:m="http://schemas.openxmlformats.org/officeDocument/2006/math">
                    <m:acc>
                      <m:accPr>
                        <m:chr m:val="̅"/>
                        <m:ctrlPr>
                          <a:rPr lang="en-US" sz="2000" i="1" smtClean="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ctrlPr>
                      </m:accPr>
                      <m:e>
                        <m:r>
                          <m:rPr>
                            <m:sty m:val="p"/>
                          </m:rPr>
                          <a:rPr lang="en-US" sz="200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τ</m:t>
                        </m:r>
                      </m:e>
                    </m:acc>
                    <m:r>
                      <a:rPr lang="en-US" sz="200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2000" i="1">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ctrlPr>
                      </m:fPr>
                      <m:num>
                        <m:r>
                          <m:rPr>
                            <m:sty m:val="p"/>
                          </m:rPr>
                          <a:rPr lang="en-US" sz="200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F</m:t>
                        </m:r>
                      </m:num>
                      <m:den>
                        <m:r>
                          <m:rPr>
                            <m:sty m:val="p"/>
                          </m:rPr>
                          <a:rPr lang="en-US" sz="200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A</m:t>
                        </m:r>
                      </m:den>
                    </m:f>
                    <m:r>
                      <a:rPr lang="en-US" sz="200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=415.85 </m:t>
                    </m:r>
                    <m:r>
                      <m:rPr>
                        <m:sty m:val="p"/>
                      </m:rPr>
                      <a:rPr lang="en-US" sz="200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KPa</m:t>
                    </m:r>
                  </m:oMath>
                </a14:m>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buFont typeface="Wingdings" panose="05000000000000000000" pitchFamily="2" charset="2"/>
                  <a:buChar char="Ø"/>
                </a:pPr>
                <a14:m>
                  <m:oMath xmlns:m="http://schemas.openxmlformats.org/officeDocument/2006/math">
                    <m:acc>
                      <m:accPr>
                        <m:chr m:val="̿"/>
                        <m:ctrlPr>
                          <a:rPr lang="en-US" sz="2000" i="1" smtClean="0">
                            <a:solidFill>
                              <a:srgbClr val="231F20"/>
                            </a:solidFill>
                            <a:effectLst/>
                            <a:latin typeface="Cambria Math" panose="02040503050406030204" pitchFamily="18" charset="0"/>
                            <a:cs typeface="Times New Roman" panose="02020603050405020304" pitchFamily="18" charset="0"/>
                          </a:rPr>
                        </m:ctrlPr>
                      </m:accPr>
                      <m:e>
                        <m:r>
                          <m:rPr>
                            <m:sty m:val="p"/>
                          </m:rPr>
                          <a:rPr lang="en-US" sz="200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τ</m:t>
                        </m:r>
                      </m:e>
                    </m:acc>
                    <m:r>
                      <a:rPr lang="en-US" sz="200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2000" i="1">
                            <a:solidFill>
                              <a:srgbClr val="231F20"/>
                            </a:solidFill>
                            <a:effectLst/>
                            <a:latin typeface="Cambria Math" panose="02040503050406030204" pitchFamily="18" charset="0"/>
                            <a:cs typeface="Times New Roman" panose="02020603050405020304" pitchFamily="18" charset="0"/>
                          </a:rPr>
                        </m:ctrlPr>
                      </m:fPr>
                      <m:num>
                        <m:r>
                          <m:rPr>
                            <m:sty m:val="p"/>
                          </m:rPr>
                          <a:rPr lang="en-US" sz="200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MC</m:t>
                        </m:r>
                      </m:num>
                      <m:den>
                        <m:r>
                          <m:rPr>
                            <m:sty m:val="p"/>
                          </m:rPr>
                          <a:rPr lang="en-US" sz="200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I</m:t>
                        </m:r>
                      </m:den>
                    </m:f>
                    <m:r>
                      <a:rPr lang="en-US" sz="200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2000">
                        <a:latin typeface="Cambria Math" panose="02040503050406030204" pitchFamily="18" charset="0"/>
                      </a:rPr>
                      <m:t>4853.14 </m:t>
                    </m:r>
                    <m:r>
                      <m:rPr>
                        <m:sty m:val="p"/>
                      </m:rPr>
                      <a:rPr lang="en-US" sz="2000">
                        <a:latin typeface="Cambria Math" panose="02040503050406030204" pitchFamily="18" charset="0"/>
                      </a:rPr>
                      <m:t>K</m:t>
                    </m:r>
                    <m:r>
                      <m:rPr>
                        <m:sty m:val="p"/>
                      </m:rPr>
                      <a:rPr lang="en-US" sz="2000" i="1" smtClean="0">
                        <a:latin typeface="Cambria Math" panose="02040503050406030204" pitchFamily="18" charset="0"/>
                      </a:rPr>
                      <m:t>p</m:t>
                    </m:r>
                    <m:r>
                      <m:rPr>
                        <m:sty m:val="p"/>
                      </m:rPr>
                      <a:rPr lang="en-US" sz="2000">
                        <a:latin typeface="Cambria Math" panose="02040503050406030204" pitchFamily="18" charset="0"/>
                      </a:rPr>
                      <m:t>a</m:t>
                    </m:r>
                  </m:oMath>
                </a14:m>
                <a:endParaRPr lang="en-US" sz="20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14:m>
                  <m:oMath xmlns:m="http://schemas.openxmlformats.org/officeDocument/2006/math">
                    <m:r>
                      <m:rPr>
                        <m:sty m:val="p"/>
                      </m:rPr>
                      <a:rPr lang="en-US" sz="2000" smtClean="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safety</m:t>
                    </m:r>
                    <m:r>
                      <a:rPr lang="en-US" sz="2000" smtClean="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smtClean="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factor</m:t>
                    </m:r>
                    <m:r>
                      <a:rPr lang="en-US" sz="2000" smtClean="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2000" i="1">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200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0.577</m:t>
                        </m:r>
                        <m:sSub>
                          <m:sSubPr>
                            <m:ctrlPr>
                              <a:rPr lang="en-US" sz="2000" i="1">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200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σ</m:t>
                            </m:r>
                          </m:e>
                          <m:sub>
                            <m:r>
                              <m:rPr>
                                <m:sty m:val="p"/>
                              </m:rPr>
                              <a:rPr lang="en-US" sz="200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y</m:t>
                            </m:r>
                          </m:sub>
                        </m:sSub>
                      </m:num>
                      <m:den>
                        <m:sSub>
                          <m:sSubPr>
                            <m:ctrlPr>
                              <a:rPr lang="en-US" sz="2000" i="1">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200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τ</m:t>
                            </m:r>
                          </m:e>
                          <m:sub>
                            <m:r>
                              <m:rPr>
                                <m:sty m:val="p"/>
                              </m:rPr>
                              <a:rPr lang="en-US" sz="200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result</m:t>
                            </m:r>
                          </m:sub>
                        </m:sSub>
                      </m:den>
                    </m:f>
                    <m:r>
                      <a:rPr lang="en-US" sz="2000">
                        <a:solidFill>
                          <a:srgbClr val="231F20"/>
                        </a:solidFill>
                        <a:effectLst/>
                        <a:latin typeface="Cambria Math" panose="02040503050406030204" pitchFamily="18" charset="0"/>
                        <a:ea typeface="Calibri" panose="020F0502020204030204" pitchFamily="34" charset="0"/>
                        <a:cs typeface="Times New Roman" panose="02020603050405020304" pitchFamily="18" charset="0"/>
                      </a:rPr>
                      <m:t>=40.86</m:t>
                    </m:r>
                  </m:oMath>
                </a14:m>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a:buFont typeface="Wingdings" panose="05000000000000000000" pitchFamily="2" charset="2"/>
                  <a:buChar char="Ø"/>
                </a:pPr>
                <a:endParaRPr lang="en-US" sz="2000" b="1" dirty="0">
                  <a:latin typeface="Times New Roman" panose="02020603050405020304" pitchFamily="18" charset="0"/>
                  <a:cs typeface="Times New Roman" panose="02020603050405020304" pitchFamily="18" charset="0"/>
                </a:endParaRPr>
              </a:p>
            </p:txBody>
          </p:sp>
        </mc:Choice>
        <mc:Fallback xmlns="">
          <p:sp>
            <p:nvSpPr>
              <p:cNvPr id="4" name="Text Placeholder 3">
                <a:extLst>
                  <a:ext uri="{FF2B5EF4-FFF2-40B4-BE49-F238E27FC236}">
                    <a16:creationId xmlns:a16="http://schemas.microsoft.com/office/drawing/2014/main" id="{8B48E993-AAD5-4699-9C8F-1F5DB28E5AF1}"/>
                  </a:ext>
                </a:extLst>
              </p:cNvPr>
              <p:cNvSpPr>
                <a:spLocks noGrp="1" noRot="1" noChangeAspect="1" noMove="1" noResize="1" noEditPoints="1" noAdjustHandles="1" noChangeArrowheads="1" noChangeShapeType="1" noTextEdit="1"/>
              </p:cNvSpPr>
              <p:nvPr>
                <p:ph type="body" idx="2"/>
              </p:nvPr>
            </p:nvSpPr>
            <p:spPr>
              <a:xfrm>
                <a:off x="6106654" y="2141639"/>
                <a:ext cx="4567200" cy="2934330"/>
              </a:xfrm>
              <a:blipFill>
                <a:blip r:embed="rId3"/>
                <a:stretch>
                  <a:fillRect/>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8CE492F4-C194-42A4-9B1C-E06F951B4FB9}"/>
              </a:ext>
            </a:extLst>
          </p:cNvPr>
          <p:cNvSpPr txBox="1"/>
          <p:nvPr/>
        </p:nvSpPr>
        <p:spPr>
          <a:xfrm>
            <a:off x="1663152" y="782521"/>
            <a:ext cx="9406630" cy="742511"/>
          </a:xfrm>
          <a:prstGeom prst="rect">
            <a:avLst/>
          </a:prstGeom>
          <a:noFill/>
        </p:spPr>
        <p:txBody>
          <a:bodyPr wrap="square">
            <a:spAutoFit/>
          </a:bodyPr>
          <a:lstStyle/>
          <a:p>
            <a:pPr>
              <a:lnSpc>
                <a:spcPct val="150000"/>
              </a:lnSpc>
              <a:buSzPts val="1800"/>
            </a:pPr>
            <a:r>
              <a:rPr lang="en-US" sz="3200" b="1" dirty="0">
                <a:solidFill>
                  <a:schemeClr val="dk1"/>
                </a:solidFill>
                <a:latin typeface="Times New Roman"/>
                <a:ea typeface="Times New Roman"/>
                <a:cs typeface="Times New Roman"/>
                <a:sym typeface="Times New Roman"/>
              </a:rPr>
              <a:t>Cylinder, Horizontal Shaft and Welding design</a:t>
            </a:r>
            <a:endParaRPr lang="ar-SA" sz="3200" b="1" dirty="0">
              <a:solidFill>
                <a:schemeClr val="dk1"/>
              </a:solidFill>
              <a:latin typeface="Times New Roman"/>
              <a:ea typeface="Times New Roman"/>
              <a:cs typeface="Times New Roman"/>
              <a:sym typeface="Times New Roman"/>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1086D5D3-E99D-4B29-9A09-9001B522D101}"/>
                  </a:ext>
                </a:extLst>
              </p:cNvPr>
              <p:cNvSpPr txBox="1"/>
              <p:nvPr/>
            </p:nvSpPr>
            <p:spPr>
              <a:xfrm>
                <a:off x="147649" y="4186339"/>
                <a:ext cx="8349468" cy="2748638"/>
              </a:xfrm>
              <a:prstGeom prst="rect">
                <a:avLst/>
              </a:prstGeom>
              <a:noFill/>
            </p:spPr>
            <p:txBody>
              <a:bodyPr wrap="square" rtlCol="0">
                <a:spAutoFit/>
              </a:bodyPr>
              <a:lstStyle/>
              <a:p>
                <a:pPr marL="135464" indent="0">
                  <a:buNone/>
                </a:pP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Horizontal shaft  </a:t>
                </a:r>
              </a:p>
              <a:p>
                <a:pPr marL="135464" indent="0">
                  <a:buNone/>
                </a:pPr>
                <a:endParaRPr lang="en-US" sz="2000" b="1" dirty="0">
                  <a:latin typeface="Times New Roman" panose="02020603050405020304" pitchFamily="18" charset="0"/>
                  <a:cs typeface="Times New Roman" panose="02020603050405020304" pitchFamily="18" charset="0"/>
                </a:endParaRPr>
              </a:p>
              <a:p>
                <a:pPr marL="342900" marR="0" indent="-342900">
                  <a:lnSpc>
                    <a:spcPct val="150000"/>
                  </a:lnSpc>
                  <a:spcBef>
                    <a:spcPts val="0"/>
                  </a:spcBef>
                  <a:spcAft>
                    <a:spcPts val="0"/>
                  </a:spcAft>
                  <a:buFont typeface="Wingdings" panose="05000000000000000000" pitchFamily="2" charset="2"/>
                  <a:buChar char="Ø"/>
                </a:pPr>
                <a14:m>
                  <m:oMath xmlns:m="http://schemas.openxmlformats.org/officeDocument/2006/math">
                    <m:sSub>
                      <m:sSubPr>
                        <m:ctrlPr>
                          <a:rPr lang="en-US" sz="2000" i="1">
                            <a:solidFill>
                              <a:srgbClr val="231F20"/>
                            </a:solidFill>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2000">
                            <a:solidFill>
                              <a:srgbClr val="231F20"/>
                            </a:solidFill>
                            <a:latin typeface="Cambria Math" panose="02040503050406030204" pitchFamily="18" charset="0"/>
                            <a:ea typeface="Calibri" panose="020F0502020204030204" pitchFamily="34" charset="0"/>
                            <a:cs typeface="Times New Roman" panose="02020603050405020304" pitchFamily="18" charset="0"/>
                          </a:rPr>
                          <m:t>τ</m:t>
                        </m:r>
                      </m:e>
                      <m:sub>
                        <m:r>
                          <m:rPr>
                            <m:sty m:val="p"/>
                          </m:rPr>
                          <a:rPr lang="en-US" sz="2000">
                            <a:solidFill>
                              <a:srgbClr val="231F20"/>
                            </a:solidFill>
                            <a:latin typeface="Cambria Math" panose="02040503050406030204" pitchFamily="18" charset="0"/>
                            <a:ea typeface="Calibri" panose="020F0502020204030204" pitchFamily="34" charset="0"/>
                            <a:cs typeface="Times New Roman" panose="02020603050405020304" pitchFamily="18" charset="0"/>
                          </a:rPr>
                          <m:t>max</m:t>
                        </m:r>
                      </m:sub>
                    </m:sSub>
                    <m:r>
                      <a:rPr lang="en-US" sz="2000">
                        <a:solidFill>
                          <a:srgbClr val="231F20"/>
                        </a:solidFill>
                        <a:latin typeface="Cambria Math" panose="02040503050406030204" pitchFamily="18" charset="0"/>
                        <a:ea typeface="Times New Roman" panose="02020603050405020304" pitchFamily="18" charset="0"/>
                        <a:cs typeface="Times New Roman" panose="02020603050405020304" pitchFamily="18" charset="0"/>
                      </a:rPr>
                      <m:t>=9.642</m:t>
                    </m:r>
                    <m:r>
                      <m:rPr>
                        <m:sty m:val="p"/>
                      </m:rPr>
                      <a:rPr lang="en-US" sz="2000">
                        <a:solidFill>
                          <a:srgbClr val="231F20"/>
                        </a:solidFill>
                        <a:latin typeface="Cambria Math" panose="02040503050406030204" pitchFamily="18" charset="0"/>
                        <a:ea typeface="Times New Roman" panose="02020603050405020304" pitchFamily="18" charset="0"/>
                        <a:cs typeface="Times New Roman" panose="02020603050405020304" pitchFamily="18" charset="0"/>
                      </a:rPr>
                      <m:t>MPa</m:t>
                    </m:r>
                  </m:oMath>
                </a14:m>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marL="342900" marR="0" indent="-342900">
                  <a:lnSpc>
                    <a:spcPct val="150000"/>
                  </a:lnSpc>
                  <a:spcBef>
                    <a:spcPts val="0"/>
                  </a:spcBef>
                  <a:spcAft>
                    <a:spcPts val="0"/>
                  </a:spcAft>
                  <a:buFont typeface="Wingdings" panose="05000000000000000000" pitchFamily="2" charset="2"/>
                  <a:buChar char="Ø"/>
                </a:pPr>
                <a14:m>
                  <m:oMath xmlns:m="http://schemas.openxmlformats.org/officeDocument/2006/math">
                    <m:r>
                      <m:rPr>
                        <m:sty m:val="p"/>
                      </m:rPr>
                      <a:rPr lang="en-US" sz="2000">
                        <a:solidFill>
                          <a:srgbClr val="231F20"/>
                        </a:solidFill>
                        <a:latin typeface="Cambria Math" panose="02040503050406030204" pitchFamily="18" charset="0"/>
                        <a:ea typeface="Calibri" panose="020F0502020204030204" pitchFamily="34" charset="0"/>
                        <a:cs typeface="Times New Roman" panose="02020603050405020304" pitchFamily="18" charset="0"/>
                      </a:rPr>
                      <m:t>safety</m:t>
                    </m:r>
                    <m:r>
                      <a:rPr lang="en-US" sz="2000">
                        <a:solidFill>
                          <a:srgbClr val="231F20"/>
                        </a:solidFill>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solidFill>
                          <a:srgbClr val="231F20"/>
                        </a:solidFill>
                        <a:latin typeface="Cambria Math" panose="02040503050406030204" pitchFamily="18" charset="0"/>
                        <a:ea typeface="Calibri" panose="020F0502020204030204" pitchFamily="34" charset="0"/>
                        <a:cs typeface="Times New Roman" panose="02020603050405020304" pitchFamily="18" charset="0"/>
                      </a:rPr>
                      <m:t>factor</m:t>
                    </m:r>
                    <m:r>
                      <a:rPr lang="en-US" sz="2000">
                        <a:solidFill>
                          <a:srgbClr val="231F20"/>
                        </a:solidFill>
                        <a:latin typeface="Cambria Math" panose="02040503050406030204" pitchFamily="18" charset="0"/>
                        <a:ea typeface="Calibri" panose="020F0502020204030204" pitchFamily="34" charset="0"/>
                        <a:cs typeface="Times New Roman" panose="02020603050405020304" pitchFamily="18" charset="0"/>
                      </a:rPr>
                      <m:t> </m:t>
                    </m:r>
                    <m:d>
                      <m:dPr>
                        <m:ctrlPr>
                          <a:rPr lang="en-US" sz="2000" i="1">
                            <a:solidFill>
                              <a:srgbClr val="231F20"/>
                            </a:solidFill>
                            <a:latin typeface="Cambria Math" panose="02040503050406030204" pitchFamily="18" charset="0"/>
                            <a:ea typeface="Calibri" panose="020F0502020204030204" pitchFamily="34" charset="0"/>
                            <a:cs typeface="Times New Roman" panose="02020603050405020304" pitchFamily="18" charset="0"/>
                          </a:rPr>
                        </m:ctrlPr>
                      </m:dPr>
                      <m:e>
                        <m:r>
                          <m:rPr>
                            <m:sty m:val="p"/>
                          </m:rPr>
                          <a:rPr lang="en-US" sz="2000">
                            <a:solidFill>
                              <a:srgbClr val="231F20"/>
                            </a:solidFill>
                            <a:latin typeface="Cambria Math" panose="02040503050406030204" pitchFamily="18" charset="0"/>
                            <a:ea typeface="Calibri" panose="020F0502020204030204" pitchFamily="34" charset="0"/>
                            <a:cs typeface="Times New Roman" panose="02020603050405020304" pitchFamily="18" charset="0"/>
                          </a:rPr>
                          <m:t>n</m:t>
                        </m:r>
                      </m:e>
                    </m:d>
                    <m:r>
                      <a:rPr lang="en-US" sz="2000">
                        <a:solidFill>
                          <a:srgbClr val="231F2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2000" i="1">
                            <a:solidFill>
                              <a:srgbClr val="231F2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sz="2000">
                            <a:solidFill>
                              <a:srgbClr val="231F20"/>
                            </a:solidFill>
                            <a:latin typeface="Cambria Math" panose="02040503050406030204" pitchFamily="18" charset="0"/>
                            <a:ea typeface="Times New Roman" panose="02020603050405020304" pitchFamily="18" charset="0"/>
                            <a:cs typeface="Times New Roman" panose="02020603050405020304" pitchFamily="18" charset="0"/>
                          </a:rPr>
                          <m:t>214.14</m:t>
                        </m:r>
                      </m:num>
                      <m:den>
                        <m:r>
                          <a:rPr lang="en-US" sz="2000">
                            <a:solidFill>
                              <a:srgbClr val="231F20"/>
                            </a:solidFill>
                            <a:latin typeface="Cambria Math" panose="02040503050406030204" pitchFamily="18" charset="0"/>
                            <a:ea typeface="Times New Roman" panose="02020603050405020304" pitchFamily="18" charset="0"/>
                            <a:cs typeface="Times New Roman" panose="02020603050405020304" pitchFamily="18" charset="0"/>
                          </a:rPr>
                          <m:t>9.642</m:t>
                        </m:r>
                      </m:den>
                    </m:f>
                    <m:r>
                      <a:rPr lang="en-US" sz="2000">
                        <a:solidFill>
                          <a:srgbClr val="231F20"/>
                        </a:solidFill>
                        <a:latin typeface="Cambria Math" panose="02040503050406030204" pitchFamily="18" charset="0"/>
                        <a:ea typeface="Times New Roman" panose="02020603050405020304" pitchFamily="18" charset="0"/>
                        <a:cs typeface="Times New Roman" panose="02020603050405020304" pitchFamily="18" charset="0"/>
                      </a:rPr>
                      <m:t>=22.2</m:t>
                    </m:r>
                  </m:oMath>
                </a14:m>
                <a:r>
                  <a:rPr lang="en-US" sz="2000" dirty="0">
                    <a:solidFill>
                      <a:srgbClr val="231F20"/>
                    </a:solidFill>
                    <a:latin typeface="Times New Roman" panose="02020603050405020304" pitchFamily="18" charset="0"/>
                    <a:ea typeface="Calibri" panose="020F0502020204030204" pitchFamily="34" charset="0"/>
                    <a:cs typeface="Times New Roman" panose="02020603050405020304" pitchFamily="18" charset="0"/>
                  </a:rPr>
                  <a:t> </a:t>
                </a: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marL="135464" indent="0">
                  <a:buNone/>
                </a:pPr>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mc:Choice>
        <mc:Fallback xmlns="">
          <p:sp>
            <p:nvSpPr>
              <p:cNvPr id="12" name="TextBox 11">
                <a:extLst>
                  <a:ext uri="{FF2B5EF4-FFF2-40B4-BE49-F238E27FC236}">
                    <a16:creationId xmlns:a16="http://schemas.microsoft.com/office/drawing/2014/main" id="{1086D5D3-E99D-4B29-9A09-9001B522D101}"/>
                  </a:ext>
                </a:extLst>
              </p:cNvPr>
              <p:cNvSpPr txBox="1">
                <a:spLocks noRot="1" noChangeAspect="1" noMove="1" noResize="1" noEditPoints="1" noAdjustHandles="1" noChangeArrowheads="1" noChangeShapeType="1" noTextEdit="1"/>
              </p:cNvSpPr>
              <p:nvPr/>
            </p:nvSpPr>
            <p:spPr>
              <a:xfrm>
                <a:off x="147649" y="4186339"/>
                <a:ext cx="8349468" cy="2748638"/>
              </a:xfrm>
              <a:prstGeom prst="rect">
                <a:avLst/>
              </a:prstGeom>
              <a:blipFill>
                <a:blip r:embed="rId4"/>
                <a:stretch>
                  <a:fillRect l="-657"/>
                </a:stretch>
              </a:blipFill>
            </p:spPr>
            <p:txBody>
              <a:bodyPr/>
              <a:lstStyle/>
              <a:p>
                <a:r>
                  <a:rPr lang="en-US">
                    <a:noFill/>
                  </a:rPr>
                  <a:t> </a:t>
                </a:r>
              </a:p>
            </p:txBody>
          </p:sp>
        </mc:Fallback>
      </mc:AlternateContent>
    </p:spTree>
    <p:extLst>
      <p:ext uri="{BB962C8B-B14F-4D97-AF65-F5344CB8AC3E}">
        <p14:creationId xmlns:p14="http://schemas.microsoft.com/office/powerpoint/2010/main" val="2881039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7D61D-23D4-4F9C-92C5-9F2280FFB6E5}"/>
              </a:ext>
            </a:extLst>
          </p:cNvPr>
          <p:cNvSpPr>
            <a:spLocks noGrp="1"/>
          </p:cNvSpPr>
          <p:nvPr>
            <p:ph type="title"/>
          </p:nvPr>
        </p:nvSpPr>
        <p:spPr>
          <a:xfrm>
            <a:off x="1765465" y="883861"/>
            <a:ext cx="9248898" cy="580800"/>
          </a:xfrm>
        </p:spPr>
        <p:txBody>
          <a:bodyPr/>
          <a:lstStyle/>
          <a:p>
            <a:pPr>
              <a:lnSpc>
                <a:spcPct val="150000"/>
              </a:lnSpc>
            </a:pPr>
            <a:r>
              <a:rPr lang="en-US" sz="3200" b="1" dirty="0">
                <a:solidFill>
                  <a:schemeClr val="dk1"/>
                </a:solidFill>
                <a:latin typeface="Times New Roman"/>
                <a:ea typeface="Times New Roman"/>
                <a:cs typeface="Times New Roman"/>
                <a:sym typeface="Times New Roman"/>
              </a:rPr>
              <a:t>Cylinder, Horizontal Shaft and Welding design</a:t>
            </a:r>
            <a:endParaRPr lang="ar-SA" sz="3200" b="1" dirty="0">
              <a:solidFill>
                <a:schemeClr val="dk1"/>
              </a:solidFill>
              <a:latin typeface="Times New Roman"/>
              <a:ea typeface="Times New Roman"/>
              <a:cs typeface="Times New Roman"/>
              <a:sym typeface="Times New Roman"/>
            </a:endParaRPr>
          </a:p>
        </p:txBody>
      </p:sp>
      <p:sp>
        <p:nvSpPr>
          <p:cNvPr id="3" name="Text Placeholder 2">
            <a:extLst>
              <a:ext uri="{FF2B5EF4-FFF2-40B4-BE49-F238E27FC236}">
                <a16:creationId xmlns:a16="http://schemas.microsoft.com/office/drawing/2014/main" id="{CB604C7F-F69C-4BC1-8D82-9D9734B2C9A8}"/>
              </a:ext>
            </a:extLst>
          </p:cNvPr>
          <p:cNvSpPr>
            <a:spLocks noGrp="1"/>
          </p:cNvSpPr>
          <p:nvPr>
            <p:ph type="body" idx="1"/>
          </p:nvPr>
        </p:nvSpPr>
        <p:spPr>
          <a:xfrm>
            <a:off x="254166" y="2336067"/>
            <a:ext cx="8686633" cy="4308000"/>
          </a:xfrm>
        </p:spPr>
        <p:txBody>
          <a:bodyPr/>
          <a:lstStyle/>
          <a:p>
            <a:pPr marL="135464" indent="0">
              <a:buNone/>
            </a:pPr>
            <a:r>
              <a:rPr lang="en-US" sz="2400" dirty="0">
                <a:latin typeface="Times New Roman" panose="02020603050405020304" pitchFamily="18" charset="0"/>
                <a:cs typeface="Times New Roman" panose="02020603050405020304" pitchFamily="18" charset="0"/>
              </a:rPr>
              <a:t>Why safety factor is too big ?</a:t>
            </a:r>
          </a:p>
          <a:p>
            <a:endParaRPr lang="en-US" sz="24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sz="2000" dirty="0">
                <a:solidFill>
                  <a:srgbClr val="231F20"/>
                </a:solidFill>
                <a:effectLst/>
                <a:latin typeface="Times New Roman" panose="02020603050405020304" pitchFamily="18" charset="0"/>
                <a:ea typeface="Times New Roman" panose="02020603050405020304" pitchFamily="18" charset="0"/>
              </a:rPr>
              <a:t>The cylinder and shaft and were already been exist</a:t>
            </a:r>
            <a:endParaRPr lang="en-US" sz="2000" dirty="0">
              <a:solidFill>
                <a:srgbClr val="231F2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endParaRPr lang="en-US" sz="2000" dirty="0">
              <a:solidFill>
                <a:srgbClr val="231F20"/>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sz="2000" dirty="0">
                <a:solidFill>
                  <a:srgbClr val="231F20"/>
                </a:solidFill>
                <a:effectLst/>
                <a:latin typeface="Times New Roman" panose="02020603050405020304" pitchFamily="18" charset="0"/>
                <a:ea typeface="Times New Roman" panose="02020603050405020304" pitchFamily="18" charset="0"/>
              </a:rPr>
              <a:t>The calculations were made based on the dimensions of the model that built</a:t>
            </a:r>
            <a:endParaRPr lang="en-US" sz="2000" dirty="0">
              <a:latin typeface="Times New Roman" panose="02020603050405020304" pitchFamily="18" charset="0"/>
              <a:cs typeface="Times New Roman" panose="02020603050405020304" pitchFamily="18" charset="0"/>
            </a:endParaRPr>
          </a:p>
          <a:p>
            <a:endParaRPr lang="en-US" sz="2400" dirty="0"/>
          </a:p>
        </p:txBody>
      </p:sp>
    </p:spTree>
    <p:extLst>
      <p:ext uri="{BB962C8B-B14F-4D97-AF65-F5344CB8AC3E}">
        <p14:creationId xmlns:p14="http://schemas.microsoft.com/office/powerpoint/2010/main" val="30107055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61323-A663-45AD-96E2-84B6F1E7933F}"/>
              </a:ext>
            </a:extLst>
          </p:cNvPr>
          <p:cNvSpPr>
            <a:spLocks noGrp="1"/>
          </p:cNvSpPr>
          <p:nvPr>
            <p:ph type="title"/>
          </p:nvPr>
        </p:nvSpPr>
        <p:spPr>
          <a:xfrm>
            <a:off x="1758985" y="1126525"/>
            <a:ext cx="5694759" cy="580800"/>
          </a:xfrm>
        </p:spPr>
        <p:txBody>
          <a:bodyPr/>
          <a:lstStyle/>
          <a:p>
            <a:r>
              <a:rPr lang="en-US" sz="3200" b="1" dirty="0">
                <a:latin typeface="Times New Roman" panose="02020603050405020304" pitchFamily="18" charset="0"/>
                <a:cs typeface="Times New Roman" panose="02020603050405020304" pitchFamily="18" charset="0"/>
              </a:rPr>
              <a:t>The project Flow chart</a:t>
            </a:r>
          </a:p>
        </p:txBody>
      </p:sp>
      <p:pic>
        <p:nvPicPr>
          <p:cNvPr id="6" name="Picture 5">
            <a:extLst>
              <a:ext uri="{FF2B5EF4-FFF2-40B4-BE49-F238E27FC236}">
                <a16:creationId xmlns:a16="http://schemas.microsoft.com/office/drawing/2014/main" id="{230A19AE-3957-43C8-8076-8571246F73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4426" y="1766779"/>
            <a:ext cx="6887496" cy="5091221"/>
          </a:xfrm>
          <a:prstGeom prst="rect">
            <a:avLst/>
          </a:prstGeom>
        </p:spPr>
      </p:pic>
      <p:sp>
        <p:nvSpPr>
          <p:cNvPr id="7" name="TextBox 6">
            <a:extLst>
              <a:ext uri="{FF2B5EF4-FFF2-40B4-BE49-F238E27FC236}">
                <a16:creationId xmlns:a16="http://schemas.microsoft.com/office/drawing/2014/main" id="{3F52CE57-23EC-4CBB-AE73-BC671663ED56}"/>
              </a:ext>
            </a:extLst>
          </p:cNvPr>
          <p:cNvSpPr txBox="1"/>
          <p:nvPr/>
        </p:nvSpPr>
        <p:spPr>
          <a:xfrm>
            <a:off x="0" y="2228671"/>
            <a:ext cx="2964426" cy="1323439"/>
          </a:xfrm>
          <a:prstGeom prst="rect">
            <a:avLst/>
          </a:prstGeom>
          <a:noFill/>
        </p:spPr>
        <p:txBody>
          <a:bodyPr wrap="square" rtlCol="0">
            <a:spAutoFit/>
          </a:bodyPr>
          <a:lstStyle/>
          <a:p>
            <a:pPr marL="342900" indent="-342900" algn="just">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This flow chart shows</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the detailed procedures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of how the project has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been designed</a:t>
            </a:r>
          </a:p>
        </p:txBody>
      </p:sp>
    </p:spTree>
    <p:extLst>
      <p:ext uri="{BB962C8B-B14F-4D97-AF65-F5344CB8AC3E}">
        <p14:creationId xmlns:p14="http://schemas.microsoft.com/office/powerpoint/2010/main" val="693230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1"/>
          <p:cNvSpPr txBox="1">
            <a:spLocks noGrp="1"/>
          </p:cNvSpPr>
          <p:nvPr>
            <p:ph type="title"/>
          </p:nvPr>
        </p:nvSpPr>
        <p:spPr>
          <a:xfrm>
            <a:off x="1827489" y="1187693"/>
            <a:ext cx="5171200" cy="580800"/>
          </a:xfrm>
          <a:prstGeom prst="rect">
            <a:avLst/>
          </a:prstGeom>
          <a:noFill/>
          <a:ln>
            <a:noFill/>
          </a:ln>
        </p:spPr>
        <p:txBody>
          <a:bodyPr spcFirstLastPara="1" vert="horz" wrap="square" lIns="121900" tIns="121900" rIns="121900" bIns="121900" rtlCol="0" anchor="ctr" anchorCtr="0">
            <a:noAutofit/>
          </a:bodyPr>
          <a:lstStyle/>
          <a:p>
            <a:r>
              <a:rPr lang="en-US" sz="3200" b="1" dirty="0">
                <a:latin typeface="Times New Roman"/>
                <a:ea typeface="Times New Roman"/>
                <a:cs typeface="Times New Roman"/>
                <a:sym typeface="Times New Roman"/>
              </a:rPr>
              <a:t>Electrical Design</a:t>
            </a:r>
            <a:endParaRPr sz="3200" b="1" dirty="0"/>
          </a:p>
        </p:txBody>
      </p:sp>
      <p:sp>
        <p:nvSpPr>
          <p:cNvPr id="117" name="Google Shape;117;p11"/>
          <p:cNvSpPr txBox="1">
            <a:spLocks noGrp="1"/>
          </p:cNvSpPr>
          <p:nvPr>
            <p:ph type="body" idx="1"/>
          </p:nvPr>
        </p:nvSpPr>
        <p:spPr>
          <a:xfrm>
            <a:off x="983902" y="2025135"/>
            <a:ext cx="9918015" cy="4308000"/>
          </a:xfrm>
          <a:prstGeom prst="rect">
            <a:avLst/>
          </a:prstGeom>
          <a:noFill/>
          <a:ln>
            <a:noFill/>
          </a:ln>
        </p:spPr>
        <p:txBody>
          <a:bodyPr spcFirstLastPara="1" vert="horz" wrap="square" lIns="121900" tIns="121900" rIns="121900" bIns="121900" rtlCol="0" anchor="t" anchorCtr="0">
            <a:noAutofit/>
          </a:bodyPr>
          <a:lstStyle/>
          <a:p>
            <a:pPr marL="135463" indent="0">
              <a:buNone/>
            </a:pPr>
            <a:r>
              <a:rPr lang="en-US" sz="2400" b="1" dirty="0">
                <a:latin typeface="Times New Roman"/>
                <a:ea typeface="Times New Roman"/>
                <a:cs typeface="Times New Roman"/>
                <a:sym typeface="Times New Roman"/>
              </a:rPr>
              <a:t>The overall electrical system consists of subsystems listed below:</a:t>
            </a:r>
          </a:p>
          <a:p>
            <a:pPr marL="135463" indent="0">
              <a:buNone/>
            </a:pPr>
            <a:endParaRPr dirty="0"/>
          </a:p>
          <a:p>
            <a:pPr algn="just">
              <a:buFont typeface="Wingdings" panose="05000000000000000000" pitchFamily="2" charset="2"/>
              <a:buChar char="Ø"/>
            </a:pPr>
            <a:r>
              <a:rPr lang="en-US" sz="2000" dirty="0">
                <a:latin typeface="Times New Roman"/>
                <a:ea typeface="Times New Roman"/>
                <a:cs typeface="Times New Roman"/>
                <a:sym typeface="Times New Roman"/>
              </a:rPr>
              <a:t>Generator selection and installation : 80% efficiency Italian generator </a:t>
            </a:r>
            <a:br>
              <a:rPr lang="en-US" sz="2000" dirty="0">
                <a:latin typeface="Times New Roman"/>
                <a:ea typeface="Times New Roman"/>
                <a:cs typeface="Times New Roman"/>
                <a:sym typeface="Times New Roman"/>
              </a:rPr>
            </a:br>
            <a:r>
              <a:rPr lang="en-US" sz="2000" dirty="0">
                <a:latin typeface="Times New Roman"/>
                <a:ea typeface="Times New Roman"/>
                <a:cs typeface="Times New Roman"/>
                <a:sym typeface="Times New Roman"/>
              </a:rPr>
              <a:t>has been chosen, carried by the horizontal fixed beam ( which carry the</a:t>
            </a:r>
            <a:br>
              <a:rPr lang="en-US" sz="2000" dirty="0">
                <a:latin typeface="Times New Roman"/>
                <a:ea typeface="Times New Roman"/>
                <a:cs typeface="Times New Roman"/>
                <a:sym typeface="Times New Roman"/>
              </a:rPr>
            </a:br>
            <a:r>
              <a:rPr lang="en-US" sz="2000" dirty="0">
                <a:latin typeface="Times New Roman"/>
                <a:ea typeface="Times New Roman"/>
                <a:cs typeface="Times New Roman"/>
                <a:sym typeface="Times New Roman"/>
              </a:rPr>
              <a:t>turbine).  </a:t>
            </a:r>
          </a:p>
          <a:p>
            <a:pPr algn="just">
              <a:buFont typeface="Wingdings" panose="05000000000000000000" pitchFamily="2" charset="2"/>
              <a:buChar char="Ø"/>
            </a:pPr>
            <a:endParaRPr sz="2000" dirty="0">
              <a:latin typeface="Times New Roman"/>
              <a:ea typeface="Times New Roman"/>
              <a:cs typeface="Times New Roman"/>
              <a:sym typeface="Times New Roman"/>
            </a:endParaRPr>
          </a:p>
          <a:p>
            <a:pPr indent="-457189" algn="just">
              <a:buSzPts val="1800"/>
              <a:buFont typeface="Wingdings" panose="05000000000000000000" pitchFamily="2" charset="2"/>
              <a:buChar char="Ø"/>
            </a:pPr>
            <a:r>
              <a:rPr lang="en-US" sz="2000" dirty="0">
                <a:solidFill>
                  <a:schemeClr val="dk1"/>
                </a:solidFill>
                <a:latin typeface="Times New Roman"/>
                <a:ea typeface="Times New Roman"/>
                <a:cs typeface="Times New Roman"/>
                <a:sym typeface="Times New Roman"/>
              </a:rPr>
              <a:t>Connections with loads: initially, it was for testing, 15 watt lamp had used, and now turbine ready to be connected with any loads</a:t>
            </a:r>
            <a:r>
              <a:rPr lang="en-US" sz="2400" dirty="0">
                <a:solidFill>
                  <a:schemeClr val="dk1"/>
                </a:solidFill>
                <a:latin typeface="Times New Roman"/>
                <a:ea typeface="Times New Roman"/>
                <a:cs typeface="Times New Roman"/>
                <a:sym typeface="Times New Roman"/>
              </a:rPr>
              <a:t>.</a:t>
            </a:r>
            <a:endParaRPr dirty="0">
              <a:latin typeface="Times New Roman"/>
              <a:ea typeface="Times New Roman"/>
              <a:cs typeface="Times New Roman"/>
              <a:sym typeface="Times New Roman"/>
            </a:endParaRPr>
          </a:p>
        </p:txBody>
      </p:sp>
      <p:sp>
        <p:nvSpPr>
          <p:cNvPr id="118" name="Google Shape;118;p11"/>
          <p:cNvSpPr txBox="1">
            <a:spLocks noGrp="1"/>
          </p:cNvSpPr>
          <p:nvPr>
            <p:ph type="sldNum" idx="12"/>
          </p:nvPr>
        </p:nvSpPr>
        <p:spPr>
          <a:xfrm>
            <a:off x="11390969" y="6333135"/>
            <a:ext cx="731600" cy="524800"/>
          </a:xfrm>
          <a:prstGeom prst="rect">
            <a:avLst/>
          </a:prstGeom>
          <a:noFill/>
          <a:ln>
            <a:noFill/>
          </a:ln>
        </p:spPr>
        <p:txBody>
          <a:bodyPr spcFirstLastPara="1" vert="horz" wrap="square" lIns="121900" tIns="121900" rIns="121900" bIns="121900" rtlCol="0" anchor="t" anchorCtr="0">
            <a:noAutofit/>
          </a:bodyPr>
          <a:lstStyle/>
          <a:p>
            <a:fld id="{00000000-1234-1234-1234-123412341234}" type="slidenum">
              <a:rPr lang="en-US"/>
              <a:pPr/>
              <a:t>16</a:t>
            </a:fld>
            <a:endParaRPr/>
          </a:p>
        </p:txBody>
      </p:sp>
      <p:grpSp>
        <p:nvGrpSpPr>
          <p:cNvPr id="119" name="Google Shape;119;p11"/>
          <p:cNvGrpSpPr/>
          <p:nvPr/>
        </p:nvGrpSpPr>
        <p:grpSpPr>
          <a:xfrm>
            <a:off x="1221945" y="1359667"/>
            <a:ext cx="286167" cy="286167"/>
            <a:chOff x="2594050" y="1631825"/>
            <a:chExt cx="439625" cy="439625"/>
          </a:xfrm>
        </p:grpSpPr>
        <p:sp>
          <p:nvSpPr>
            <p:cNvPr id="120" name="Google Shape;120;p11"/>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121" name="Google Shape;121;p11"/>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122" name="Google Shape;122;p11"/>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123" name="Google Shape;123;p11"/>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sp>
        <p:nvSpPr>
          <p:cNvPr id="124" name="Google Shape;124;p11"/>
          <p:cNvSpPr/>
          <p:nvPr/>
        </p:nvSpPr>
        <p:spPr>
          <a:xfrm>
            <a:off x="69431" y="6277200"/>
            <a:ext cx="12186000" cy="580800"/>
          </a:xfrm>
          <a:prstGeom prst="rect">
            <a:avLst/>
          </a:prstGeom>
          <a:solidFill>
            <a:srgbClr val="FFCD00"/>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125" name="Google Shape;125;p11"/>
          <p:cNvSpPr txBox="1">
            <a:spLocks noGrp="1"/>
          </p:cNvSpPr>
          <p:nvPr>
            <p:ph type="sldNum" idx="12"/>
          </p:nvPr>
        </p:nvSpPr>
        <p:spPr>
          <a:xfrm>
            <a:off x="11172024" y="6333135"/>
            <a:ext cx="861200" cy="524800"/>
          </a:xfrm>
          <a:prstGeom prst="rect">
            <a:avLst/>
          </a:prstGeom>
          <a:noFill/>
          <a:ln>
            <a:noFill/>
          </a:ln>
        </p:spPr>
        <p:txBody>
          <a:bodyPr spcFirstLastPara="1" vert="horz" wrap="square" lIns="121900" tIns="121900" rIns="121900" bIns="121900" rtlCol="0" anchor="t" anchorCtr="0">
            <a:noAutofit/>
          </a:bodyPr>
          <a:lstStyle/>
          <a:p>
            <a:r>
              <a:rPr lang="en-US" dirty="0"/>
              <a:t>16</a:t>
            </a:r>
            <a:endParaRP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B3ACA-1BCD-46F8-9604-D4226F44BED5}"/>
              </a:ext>
            </a:extLst>
          </p:cNvPr>
          <p:cNvSpPr>
            <a:spLocks noGrp="1"/>
          </p:cNvSpPr>
          <p:nvPr>
            <p:ph type="title"/>
          </p:nvPr>
        </p:nvSpPr>
        <p:spPr>
          <a:xfrm>
            <a:off x="1841667" y="1230224"/>
            <a:ext cx="4101933" cy="580800"/>
          </a:xfrm>
        </p:spPr>
        <p:txBody>
          <a:bodyPr/>
          <a:lstStyle/>
          <a:p>
            <a:r>
              <a:rPr lang="en-US" sz="3200" b="1" dirty="0">
                <a:latin typeface="Times New Roman" panose="02020603050405020304" pitchFamily="18" charset="0"/>
                <a:cs typeface="Times New Roman" panose="02020603050405020304" pitchFamily="18" charset="0"/>
              </a:rPr>
              <a:t> Results</a:t>
            </a:r>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5BC76E5B-438B-4E9F-A53F-20C1B3B8FA25}"/>
                  </a:ext>
                </a:extLst>
              </p:cNvPr>
              <p:cNvSpPr>
                <a:spLocks noGrp="1"/>
              </p:cNvSpPr>
              <p:nvPr>
                <p:ph type="body" idx="1"/>
              </p:nvPr>
            </p:nvSpPr>
            <p:spPr>
              <a:xfrm>
                <a:off x="499562" y="1951790"/>
                <a:ext cx="11417134" cy="4596494"/>
              </a:xfrm>
            </p:spPr>
            <p:txBody>
              <a:bodyPr/>
              <a:lstStyle/>
              <a:p>
                <a:pPr>
                  <a:lnSpc>
                    <a:spcPct val="150000"/>
                  </a:lnSpc>
                  <a:buFont typeface="Wingdings" panose="05000000000000000000" pitchFamily="2" charset="2"/>
                  <a:buChar char="Ø"/>
                </a:pPr>
                <a:r>
                  <a:rPr lang="en-US" sz="2000" dirty="0">
                    <a:effectLst/>
                    <a:latin typeface="Times New Roman" panose="02020603050405020304" pitchFamily="18" charset="0"/>
                    <a:ea typeface="Calibri" panose="020F0502020204030204" pitchFamily="34" charset="0"/>
                    <a:cs typeface="Arial" panose="020B0604020202020204" pitchFamily="34" charset="0"/>
                  </a:rPr>
                  <a:t>Water flow rate was measured experimentally by a floating light ball through on the water for 10 s and measure how distance it has crossed, and by Q = A * U, flow rate has found the results was as shown in the table below:  </a:t>
                </a:r>
              </a:p>
              <a:p>
                <a:pPr>
                  <a:lnSpc>
                    <a:spcPct val="150000"/>
                  </a:lnSpc>
                </a:pPr>
                <a:endParaRPr lang="en-US" sz="2000" dirty="0">
                  <a:latin typeface="Times New Roman" panose="02020603050405020304" pitchFamily="18" charset="0"/>
                  <a:ea typeface="Calibri" panose="020F0502020204030204" pitchFamily="34" charset="0"/>
                  <a:cs typeface="Arial" panose="020B0604020202020204" pitchFamily="34" charset="0"/>
                </a:endParaRPr>
              </a:p>
              <a:p>
                <a:pPr>
                  <a:lnSpc>
                    <a:spcPct val="150000"/>
                  </a:lnSpc>
                </a:pPr>
                <a:endParaRPr lang="en-US" sz="2000" dirty="0">
                  <a:effectLst/>
                  <a:latin typeface="Times New Roman" panose="02020603050405020304" pitchFamily="18" charset="0"/>
                  <a:ea typeface="Calibri" panose="020F0502020204030204" pitchFamily="34" charset="0"/>
                  <a:cs typeface="Arial" panose="020B0604020202020204" pitchFamily="34" charset="0"/>
                </a:endParaRPr>
              </a:p>
              <a:p>
                <a:pPr marL="135464" indent="0">
                  <a:lnSpc>
                    <a:spcPct val="150000"/>
                  </a:lnSpc>
                  <a:buNone/>
                </a:pPr>
                <a:br>
                  <a:rPr lang="en-US" sz="2000" dirty="0">
                    <a:latin typeface="Times New Roman" panose="02020603050405020304" pitchFamily="18" charset="0"/>
                    <a:ea typeface="Calibri" panose="020F0502020204030204" pitchFamily="34" charset="0"/>
                    <a:cs typeface="Arial" panose="020B0604020202020204" pitchFamily="34" charset="0"/>
                  </a:rPr>
                </a:br>
                <a:endParaRPr lang="en-US" sz="2000" dirty="0">
                  <a:latin typeface="Times New Roman" panose="02020603050405020304" pitchFamily="18" charset="0"/>
                  <a:ea typeface="Calibri" panose="020F0502020204030204" pitchFamily="34" charset="0"/>
                  <a:cs typeface="Arial" panose="020B0604020202020204" pitchFamily="34" charset="0"/>
                </a:endParaRPr>
              </a:p>
              <a:p>
                <a:pPr>
                  <a:lnSpc>
                    <a:spcPct val="150000"/>
                  </a:lnSpc>
                </a:pP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135464" indent="0">
                  <a:buNone/>
                </a:pPr>
                <a:r>
                  <a:rPr lang="en-US" sz="2000" dirty="0">
                    <a:effectLst/>
                    <a:latin typeface="Times New Roman" panose="02020603050405020304" pitchFamily="18" charset="0"/>
                    <a:ea typeface="Calibri" panose="020F0502020204030204" pitchFamily="34" charset="0"/>
                    <a:cs typeface="Arial" panose="020B0604020202020204" pitchFamily="34" charset="0"/>
                  </a:rPr>
                  <a:t>   By Q = A * U, Flow rate has calculated to be 1750</a:t>
                </a:r>
                <a14:m>
                  <m:oMath xmlns:m="http://schemas.openxmlformats.org/officeDocument/2006/math">
                    <m:r>
                      <a:rPr lang="en-US" sz="2000" i="1">
                        <a:effectLst/>
                        <a:latin typeface="Cambria Math" panose="02040503050406030204" pitchFamily="18" charset="0"/>
                        <a:ea typeface="Calibri" panose="020F0502020204030204" pitchFamily="34" charset="0"/>
                        <a:cs typeface="Times New Roman" panose="02020603050405020304" pitchFamily="18" charset="0"/>
                      </a:rPr>
                      <m:t> </m:t>
                    </m:r>
                    <m:sSup>
                      <m:sSup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2000" i="1">
                            <a:effectLst/>
                            <a:latin typeface="Cambria Math" panose="02040503050406030204" pitchFamily="18" charset="0"/>
                            <a:ea typeface="Calibri" panose="020F0502020204030204" pitchFamily="34" charset="0"/>
                            <a:cs typeface="Times New Roman" panose="02020603050405020304" pitchFamily="18" charset="0"/>
                          </a:rPr>
                          <m:t>𝑚</m:t>
                        </m:r>
                      </m:e>
                      <m:sup>
                        <m:r>
                          <a:rPr lang="en-US" sz="2000" i="1">
                            <a:effectLst/>
                            <a:latin typeface="Cambria Math" panose="02040503050406030204" pitchFamily="18" charset="0"/>
                            <a:ea typeface="Calibri" panose="020F0502020204030204" pitchFamily="34" charset="0"/>
                            <a:cs typeface="Times New Roman" panose="02020603050405020304" pitchFamily="18" charset="0"/>
                          </a:rPr>
                          <m:t>3</m:t>
                        </m:r>
                      </m:sup>
                    </m:sSup>
                    <m:r>
                      <a:rPr lang="en-US" sz="2000" i="1">
                        <a:effectLst/>
                        <a:latin typeface="Cambria Math" panose="02040503050406030204" pitchFamily="18" charset="0"/>
                        <a:ea typeface="Calibri" panose="020F0502020204030204" pitchFamily="34" charset="0"/>
                        <a:cs typeface="Times New Roman" panose="02020603050405020304" pitchFamily="18" charset="0"/>
                      </a:rPr>
                      <m:t>/ </m:t>
                    </m:r>
                    <m:r>
                      <a:rPr lang="en-US" sz="2000" i="1">
                        <a:effectLst/>
                        <a:latin typeface="Cambria Math" panose="02040503050406030204" pitchFamily="18" charset="0"/>
                        <a:ea typeface="Calibri" panose="020F0502020204030204" pitchFamily="34" charset="0"/>
                        <a:cs typeface="Times New Roman" panose="02020603050405020304" pitchFamily="18" charset="0"/>
                      </a:rPr>
                      <m:t>h</m:t>
                    </m:r>
                    <m:r>
                      <a:rPr lang="en-US" sz="2000" i="1">
                        <a:effectLst/>
                        <a:latin typeface="Cambria Math" panose="02040503050406030204" pitchFamily="18" charset="0"/>
                        <a:ea typeface="Calibri" panose="020F0502020204030204" pitchFamily="34" charset="0"/>
                        <a:cs typeface="Times New Roman" panose="02020603050405020304" pitchFamily="18" charset="0"/>
                      </a:rPr>
                      <m:t>𝑜𝑢𝑟</m:t>
                    </m:r>
                  </m:oMath>
                </a14:m>
                <a:r>
                  <a:rPr lang="en-US" sz="2000" dirty="0">
                    <a:effectLst/>
                    <a:latin typeface="Calibri" panose="020F0502020204030204" pitchFamily="34" charset="0"/>
                    <a:ea typeface="Calibri" panose="020F0502020204030204" pitchFamily="34" charset="0"/>
                    <a:cs typeface="Arial" panose="020B0604020202020204" pitchFamily="34" charset="0"/>
                  </a:rPr>
                  <a:t> </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in summer</a:t>
                </a:r>
              </a:p>
              <a:p>
                <a:endParaRPr lang="en-US" dirty="0"/>
              </a:p>
            </p:txBody>
          </p:sp>
        </mc:Choice>
        <mc:Fallback xmlns="">
          <p:sp>
            <p:nvSpPr>
              <p:cNvPr id="3" name="Text Placeholder 2">
                <a:extLst>
                  <a:ext uri="{FF2B5EF4-FFF2-40B4-BE49-F238E27FC236}">
                    <a16:creationId xmlns:a16="http://schemas.microsoft.com/office/drawing/2014/main" id="{5BC76E5B-438B-4E9F-A53F-20C1B3B8FA25}"/>
                  </a:ext>
                </a:extLst>
              </p:cNvPr>
              <p:cNvSpPr>
                <a:spLocks noGrp="1" noRot="1" noChangeAspect="1" noMove="1" noResize="1" noEditPoints="1" noAdjustHandles="1" noChangeArrowheads="1" noChangeShapeType="1" noTextEdit="1"/>
              </p:cNvSpPr>
              <p:nvPr>
                <p:ph type="body" idx="1"/>
              </p:nvPr>
            </p:nvSpPr>
            <p:spPr>
              <a:xfrm>
                <a:off x="499562" y="1951790"/>
                <a:ext cx="11417134" cy="4596494"/>
              </a:xfrm>
              <a:blipFill>
                <a:blip r:embed="rId2"/>
                <a:stretch>
                  <a:fillRect b="-4775"/>
                </a:stretch>
              </a:blipFill>
            </p:spPr>
            <p:txBody>
              <a:bodyPr/>
              <a:lstStyle/>
              <a:p>
                <a:r>
                  <a:rPr lang="en-US">
                    <a:noFill/>
                  </a:rPr>
                  <a:t> </a:t>
                </a:r>
              </a:p>
            </p:txBody>
          </p:sp>
        </mc:Fallback>
      </mc:AlternateContent>
      <p:graphicFrame>
        <p:nvGraphicFramePr>
          <p:cNvPr id="6" name="Table 5">
            <a:extLst>
              <a:ext uri="{FF2B5EF4-FFF2-40B4-BE49-F238E27FC236}">
                <a16:creationId xmlns:a16="http://schemas.microsoft.com/office/drawing/2014/main" id="{A31D4FCA-B346-45AA-985A-475FEE425465}"/>
              </a:ext>
            </a:extLst>
          </p:cNvPr>
          <p:cNvGraphicFramePr>
            <a:graphicFrameLocks noGrp="1"/>
          </p:cNvGraphicFramePr>
          <p:nvPr>
            <p:extLst>
              <p:ext uri="{D42A27DB-BD31-4B8C-83A1-F6EECF244321}">
                <p14:modId xmlns:p14="http://schemas.microsoft.com/office/powerpoint/2010/main" val="2175518465"/>
              </p:ext>
            </p:extLst>
          </p:nvPr>
        </p:nvGraphicFramePr>
        <p:xfrm>
          <a:off x="3456038" y="3429000"/>
          <a:ext cx="6631858" cy="2473055"/>
        </p:xfrm>
        <a:graphic>
          <a:graphicData uri="http://schemas.openxmlformats.org/drawingml/2006/table">
            <a:tbl>
              <a:tblPr firstRow="1" firstCol="1" bandRow="1">
                <a:tableStyleId>{5C22544A-7EE6-4342-B048-85BDC9FD1C3A}</a:tableStyleId>
              </a:tblPr>
              <a:tblGrid>
                <a:gridCol w="3098904">
                  <a:extLst>
                    <a:ext uri="{9D8B030D-6E8A-4147-A177-3AD203B41FA5}">
                      <a16:colId xmlns:a16="http://schemas.microsoft.com/office/drawing/2014/main" val="541336508"/>
                    </a:ext>
                  </a:extLst>
                </a:gridCol>
                <a:gridCol w="3532954">
                  <a:extLst>
                    <a:ext uri="{9D8B030D-6E8A-4147-A177-3AD203B41FA5}">
                      <a16:colId xmlns:a16="http://schemas.microsoft.com/office/drawing/2014/main" val="3808562257"/>
                    </a:ext>
                  </a:extLst>
                </a:gridCol>
              </a:tblGrid>
              <a:tr h="574430">
                <a:tc>
                  <a:txBody>
                    <a:bodyPr/>
                    <a:lstStyle/>
                    <a:p>
                      <a:pPr marL="0" marR="0" algn="ctr">
                        <a:lnSpc>
                          <a:spcPct val="150000"/>
                        </a:lnSpc>
                        <a:spcBef>
                          <a:spcPts val="0"/>
                        </a:spcBef>
                        <a:spcAft>
                          <a:spcPts val="0"/>
                        </a:spcAft>
                      </a:pPr>
                      <a:r>
                        <a:rPr lang="en-US" sz="1800" b="0" dirty="0">
                          <a:solidFill>
                            <a:schemeClr val="tx1"/>
                          </a:solidFill>
                          <a:effectLst/>
                          <a:latin typeface="Times New Roman" panose="02020603050405020304" pitchFamily="18" charset="0"/>
                          <a:cs typeface="Times New Roman" panose="02020603050405020304" pitchFamily="18" charset="0"/>
                        </a:rPr>
                        <a:t>Experiment number</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marL="0" marR="0" algn="ctr">
                        <a:lnSpc>
                          <a:spcPct val="150000"/>
                        </a:lnSpc>
                        <a:spcBef>
                          <a:spcPts val="0"/>
                        </a:spcBef>
                        <a:spcAft>
                          <a:spcPts val="0"/>
                        </a:spcAft>
                      </a:pPr>
                      <a:r>
                        <a:rPr lang="en-US" sz="1800" b="0" dirty="0">
                          <a:solidFill>
                            <a:schemeClr val="tx1"/>
                          </a:solidFill>
                          <a:effectLst/>
                          <a:latin typeface="Times New Roman" panose="02020603050405020304" pitchFamily="18" charset="0"/>
                          <a:cs typeface="Times New Roman" panose="02020603050405020304" pitchFamily="18" charset="0"/>
                        </a:rPr>
                        <a:t>Crossed distance in the water m</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extLst>
                  <a:ext uri="{0D108BD9-81ED-4DB2-BD59-A6C34878D82A}">
                    <a16:rowId xmlns:a16="http://schemas.microsoft.com/office/drawing/2014/main" val="95262450"/>
                  </a:ext>
                </a:extLst>
              </a:tr>
              <a:tr h="379725">
                <a:tc>
                  <a:txBody>
                    <a:bodyPr/>
                    <a:lstStyle/>
                    <a:p>
                      <a:pPr marL="0" marR="0" algn="ctr">
                        <a:lnSpc>
                          <a:spcPct val="150000"/>
                        </a:lnSpc>
                        <a:spcBef>
                          <a:spcPts val="0"/>
                        </a:spcBef>
                        <a:spcAft>
                          <a:spcPts val="0"/>
                        </a:spcAft>
                      </a:pPr>
                      <a:r>
                        <a:rPr lang="en-US" sz="1800" b="0" dirty="0">
                          <a:solidFill>
                            <a:schemeClr val="tx1"/>
                          </a:solidFill>
                          <a:effectLst/>
                          <a:latin typeface="Times New Roman" panose="02020603050405020304" pitchFamily="18" charset="0"/>
                          <a:cs typeface="Times New Roman" panose="02020603050405020304" pitchFamily="18" charset="0"/>
                        </a:rPr>
                        <a:t>1</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marL="0" marR="0" algn="ctr">
                        <a:lnSpc>
                          <a:spcPct val="150000"/>
                        </a:lnSpc>
                        <a:spcBef>
                          <a:spcPts val="0"/>
                        </a:spcBef>
                        <a:spcAft>
                          <a:spcPts val="0"/>
                        </a:spcAft>
                      </a:pPr>
                      <a:r>
                        <a:rPr lang="en-US" sz="1800" b="0" dirty="0">
                          <a:solidFill>
                            <a:schemeClr val="tx1"/>
                          </a:solidFill>
                          <a:effectLst/>
                          <a:latin typeface="Times New Roman" panose="02020603050405020304" pitchFamily="18" charset="0"/>
                          <a:cs typeface="Times New Roman" panose="02020603050405020304" pitchFamily="18" charset="0"/>
                        </a:rPr>
                        <a:t>1.9</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extLst>
                  <a:ext uri="{0D108BD9-81ED-4DB2-BD59-A6C34878D82A}">
                    <a16:rowId xmlns:a16="http://schemas.microsoft.com/office/drawing/2014/main" val="1987529653"/>
                  </a:ext>
                </a:extLst>
              </a:tr>
              <a:tr h="379725">
                <a:tc>
                  <a:txBody>
                    <a:bodyPr/>
                    <a:lstStyle/>
                    <a:p>
                      <a:pPr marL="0" marR="0" algn="ctr">
                        <a:lnSpc>
                          <a:spcPct val="150000"/>
                        </a:lnSpc>
                        <a:spcBef>
                          <a:spcPts val="0"/>
                        </a:spcBef>
                        <a:spcAft>
                          <a:spcPts val="0"/>
                        </a:spcAft>
                      </a:pPr>
                      <a:r>
                        <a:rPr lang="en-US" sz="1800" b="0" dirty="0">
                          <a:solidFill>
                            <a:schemeClr val="tx1"/>
                          </a:solidFill>
                          <a:effectLst/>
                          <a:latin typeface="Times New Roman" panose="02020603050405020304" pitchFamily="18" charset="0"/>
                          <a:cs typeface="Times New Roman" panose="02020603050405020304" pitchFamily="18" charset="0"/>
                        </a:rPr>
                        <a:t>2</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marL="0" marR="0" algn="ctr">
                        <a:lnSpc>
                          <a:spcPct val="150000"/>
                        </a:lnSpc>
                        <a:spcBef>
                          <a:spcPts val="0"/>
                        </a:spcBef>
                        <a:spcAft>
                          <a:spcPts val="0"/>
                        </a:spcAft>
                      </a:pPr>
                      <a:r>
                        <a:rPr lang="en-US" sz="1800" b="0" dirty="0">
                          <a:solidFill>
                            <a:schemeClr val="tx1"/>
                          </a:solidFill>
                          <a:effectLst/>
                          <a:latin typeface="Times New Roman" panose="02020603050405020304" pitchFamily="18" charset="0"/>
                          <a:cs typeface="Times New Roman" panose="02020603050405020304" pitchFamily="18" charset="0"/>
                        </a:rPr>
                        <a:t>2.2</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extLst>
                  <a:ext uri="{0D108BD9-81ED-4DB2-BD59-A6C34878D82A}">
                    <a16:rowId xmlns:a16="http://schemas.microsoft.com/office/drawing/2014/main" val="3135727751"/>
                  </a:ext>
                </a:extLst>
              </a:tr>
              <a:tr h="379725">
                <a:tc>
                  <a:txBody>
                    <a:bodyPr/>
                    <a:lstStyle/>
                    <a:p>
                      <a:pPr marL="0" marR="0" algn="ctr">
                        <a:lnSpc>
                          <a:spcPct val="150000"/>
                        </a:lnSpc>
                        <a:spcBef>
                          <a:spcPts val="0"/>
                        </a:spcBef>
                        <a:spcAft>
                          <a:spcPts val="0"/>
                        </a:spcAft>
                      </a:pPr>
                      <a:r>
                        <a:rPr lang="en-US" sz="1800" b="0" dirty="0">
                          <a:solidFill>
                            <a:schemeClr val="tx1"/>
                          </a:solidFill>
                          <a:effectLst/>
                          <a:latin typeface="Times New Roman" panose="02020603050405020304" pitchFamily="18" charset="0"/>
                          <a:cs typeface="Times New Roman" panose="02020603050405020304" pitchFamily="18" charset="0"/>
                        </a:rPr>
                        <a:t>3</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marL="0" marR="0" algn="ctr">
                        <a:lnSpc>
                          <a:spcPct val="150000"/>
                        </a:lnSpc>
                        <a:spcBef>
                          <a:spcPts val="0"/>
                        </a:spcBef>
                        <a:spcAft>
                          <a:spcPts val="0"/>
                        </a:spcAft>
                      </a:pPr>
                      <a:r>
                        <a:rPr lang="en-US" sz="1800" b="0" dirty="0">
                          <a:solidFill>
                            <a:schemeClr val="tx1"/>
                          </a:solidFill>
                          <a:effectLst/>
                          <a:latin typeface="Times New Roman" panose="02020603050405020304" pitchFamily="18" charset="0"/>
                          <a:cs typeface="Times New Roman" panose="02020603050405020304" pitchFamily="18" charset="0"/>
                        </a:rPr>
                        <a:t>1.95</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extLst>
                  <a:ext uri="{0D108BD9-81ED-4DB2-BD59-A6C34878D82A}">
                    <a16:rowId xmlns:a16="http://schemas.microsoft.com/office/drawing/2014/main" val="3840594229"/>
                  </a:ext>
                </a:extLst>
              </a:tr>
              <a:tr h="379725">
                <a:tc>
                  <a:txBody>
                    <a:bodyPr/>
                    <a:lstStyle/>
                    <a:p>
                      <a:pPr marL="0" marR="0" algn="ctr">
                        <a:lnSpc>
                          <a:spcPct val="150000"/>
                        </a:lnSpc>
                        <a:spcBef>
                          <a:spcPts val="0"/>
                        </a:spcBef>
                        <a:spcAft>
                          <a:spcPts val="0"/>
                        </a:spcAft>
                      </a:pPr>
                      <a:r>
                        <a:rPr lang="en-US" sz="1800" b="0" dirty="0">
                          <a:solidFill>
                            <a:schemeClr val="tx1"/>
                          </a:solidFill>
                          <a:effectLst/>
                          <a:latin typeface="Times New Roman" panose="02020603050405020304" pitchFamily="18" charset="0"/>
                          <a:cs typeface="Times New Roman" panose="02020603050405020304" pitchFamily="18" charset="0"/>
                        </a:rPr>
                        <a:t>4</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marL="0" marR="0" algn="ctr">
                        <a:lnSpc>
                          <a:spcPct val="150000"/>
                        </a:lnSpc>
                        <a:spcBef>
                          <a:spcPts val="0"/>
                        </a:spcBef>
                        <a:spcAft>
                          <a:spcPts val="0"/>
                        </a:spcAft>
                      </a:pPr>
                      <a:r>
                        <a:rPr lang="en-US" sz="1800" b="0" dirty="0">
                          <a:solidFill>
                            <a:schemeClr val="tx1"/>
                          </a:solidFill>
                          <a:effectLst/>
                          <a:latin typeface="Times New Roman" panose="02020603050405020304" pitchFamily="18" charset="0"/>
                          <a:cs typeface="Times New Roman" panose="02020603050405020304" pitchFamily="18" charset="0"/>
                        </a:rPr>
                        <a:t>2.29</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extLst>
                  <a:ext uri="{0D108BD9-81ED-4DB2-BD59-A6C34878D82A}">
                    <a16:rowId xmlns:a16="http://schemas.microsoft.com/office/drawing/2014/main" val="3043677762"/>
                  </a:ext>
                </a:extLst>
              </a:tr>
              <a:tr h="379725">
                <a:tc>
                  <a:txBody>
                    <a:bodyPr/>
                    <a:lstStyle/>
                    <a:p>
                      <a:pPr marL="0" marR="0" algn="ctr">
                        <a:lnSpc>
                          <a:spcPct val="150000"/>
                        </a:lnSpc>
                        <a:spcBef>
                          <a:spcPts val="0"/>
                        </a:spcBef>
                        <a:spcAft>
                          <a:spcPts val="0"/>
                        </a:spcAft>
                      </a:pPr>
                      <a:r>
                        <a:rPr lang="en-US" sz="1800" b="0" dirty="0">
                          <a:solidFill>
                            <a:schemeClr val="tx1"/>
                          </a:solidFill>
                          <a:effectLst/>
                          <a:latin typeface="Times New Roman" panose="02020603050405020304" pitchFamily="18" charset="0"/>
                          <a:cs typeface="Times New Roman" panose="02020603050405020304" pitchFamily="18" charset="0"/>
                        </a:rPr>
                        <a:t>5</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marL="0" marR="0" algn="ctr">
                        <a:lnSpc>
                          <a:spcPct val="150000"/>
                        </a:lnSpc>
                        <a:spcBef>
                          <a:spcPts val="0"/>
                        </a:spcBef>
                        <a:spcAft>
                          <a:spcPts val="0"/>
                        </a:spcAft>
                      </a:pPr>
                      <a:r>
                        <a:rPr lang="en-US" sz="1800" b="0" dirty="0">
                          <a:solidFill>
                            <a:schemeClr val="tx1"/>
                          </a:solidFill>
                          <a:effectLst/>
                          <a:latin typeface="Times New Roman" panose="02020603050405020304" pitchFamily="18" charset="0"/>
                          <a:cs typeface="Times New Roman" panose="02020603050405020304" pitchFamily="18" charset="0"/>
                        </a:rPr>
                        <a:t>2.09</a:t>
                      </a:r>
                      <a:endParaRPr lang="en-US" sz="16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extLst>
                  <a:ext uri="{0D108BD9-81ED-4DB2-BD59-A6C34878D82A}">
                    <a16:rowId xmlns:a16="http://schemas.microsoft.com/office/drawing/2014/main" val="2032098470"/>
                  </a:ext>
                </a:extLst>
              </a:tr>
            </a:tbl>
          </a:graphicData>
        </a:graphic>
      </p:graphicFrame>
      <p:grpSp>
        <p:nvGrpSpPr>
          <p:cNvPr id="7" name="Google Shape;119;p11">
            <a:extLst>
              <a:ext uri="{FF2B5EF4-FFF2-40B4-BE49-F238E27FC236}">
                <a16:creationId xmlns:a16="http://schemas.microsoft.com/office/drawing/2014/main" id="{603EE9C4-1424-4DFA-965D-E3A5038A75CC}"/>
              </a:ext>
            </a:extLst>
          </p:cNvPr>
          <p:cNvGrpSpPr/>
          <p:nvPr/>
        </p:nvGrpSpPr>
        <p:grpSpPr>
          <a:xfrm>
            <a:off x="1221945" y="1359667"/>
            <a:ext cx="286167" cy="286167"/>
            <a:chOff x="2594050" y="1631825"/>
            <a:chExt cx="439625" cy="439625"/>
          </a:xfrm>
        </p:grpSpPr>
        <p:sp>
          <p:nvSpPr>
            <p:cNvPr id="8" name="Google Shape;120;p11">
              <a:extLst>
                <a:ext uri="{FF2B5EF4-FFF2-40B4-BE49-F238E27FC236}">
                  <a16:creationId xmlns:a16="http://schemas.microsoft.com/office/drawing/2014/main" id="{69970215-A0B0-495B-B854-6FA749DDF980}"/>
                </a:ext>
              </a:extLst>
            </p:cNvPr>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9" name="Google Shape;121;p11">
              <a:extLst>
                <a:ext uri="{FF2B5EF4-FFF2-40B4-BE49-F238E27FC236}">
                  <a16:creationId xmlns:a16="http://schemas.microsoft.com/office/drawing/2014/main" id="{C1E72A6E-6156-40C2-9BF1-DF0EC04F29D9}"/>
                </a:ext>
              </a:extLst>
            </p:cNvPr>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10" name="Google Shape;122;p11">
              <a:extLst>
                <a:ext uri="{FF2B5EF4-FFF2-40B4-BE49-F238E27FC236}">
                  <a16:creationId xmlns:a16="http://schemas.microsoft.com/office/drawing/2014/main" id="{E964F5F0-69D6-4939-B70C-EC53C80A6741}"/>
                </a:ext>
              </a:extLst>
            </p:cNvPr>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11" name="Google Shape;123;p11">
              <a:extLst>
                <a:ext uri="{FF2B5EF4-FFF2-40B4-BE49-F238E27FC236}">
                  <a16:creationId xmlns:a16="http://schemas.microsoft.com/office/drawing/2014/main" id="{E32BDC35-E738-4ADA-B9B2-E6A517E6B0EC}"/>
                </a:ext>
              </a:extLst>
            </p:cNvPr>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spTree>
    <p:extLst>
      <p:ext uri="{BB962C8B-B14F-4D97-AF65-F5344CB8AC3E}">
        <p14:creationId xmlns:p14="http://schemas.microsoft.com/office/powerpoint/2010/main" val="29188264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10C47-7588-41BC-9513-546EA2C461F1}"/>
              </a:ext>
            </a:extLst>
          </p:cNvPr>
          <p:cNvSpPr>
            <a:spLocks noGrp="1"/>
          </p:cNvSpPr>
          <p:nvPr>
            <p:ph type="title"/>
          </p:nvPr>
        </p:nvSpPr>
        <p:spPr/>
        <p:txBody>
          <a:bodyPr/>
          <a:lstStyle/>
          <a:p>
            <a:r>
              <a:rPr lang="en-US" sz="3200" b="1" dirty="0">
                <a:latin typeface="Times New Roman" panose="02020603050405020304" pitchFamily="18" charset="0"/>
                <a:cs typeface="Times New Roman" panose="02020603050405020304" pitchFamily="18" charset="0"/>
              </a:rPr>
              <a:t>Results</a:t>
            </a:r>
          </a:p>
        </p:txBody>
      </p:sp>
      <p:sp>
        <p:nvSpPr>
          <p:cNvPr id="3" name="Text Placeholder 2">
            <a:extLst>
              <a:ext uri="{FF2B5EF4-FFF2-40B4-BE49-F238E27FC236}">
                <a16:creationId xmlns:a16="http://schemas.microsoft.com/office/drawing/2014/main" id="{F363ADDB-D5EC-433A-A757-55D9E9CFF164}"/>
              </a:ext>
            </a:extLst>
          </p:cNvPr>
          <p:cNvSpPr>
            <a:spLocks noGrp="1"/>
          </p:cNvSpPr>
          <p:nvPr>
            <p:ph type="body" idx="1"/>
          </p:nvPr>
        </p:nvSpPr>
        <p:spPr>
          <a:xfrm>
            <a:off x="573306" y="2312470"/>
            <a:ext cx="9942294" cy="4308000"/>
          </a:xfrm>
        </p:spPr>
        <p:txBody>
          <a:bodyPr/>
          <a:lstStyle/>
          <a:p>
            <a:pPr marL="342900" indent="-342900" algn="just">
              <a:lnSpc>
                <a:spcPct val="200000"/>
              </a:lnSpc>
              <a:spcBef>
                <a:spcPts val="0"/>
              </a:spcBef>
              <a:buFont typeface="Wingdings" panose="05000000000000000000" pitchFamily="2" charset="2"/>
              <a:buChar char="Ø"/>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The blades were designed to be 60 cm width. </a:t>
            </a: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lgn="just">
              <a:lnSpc>
                <a:spcPct val="200000"/>
              </a:lnSpc>
              <a:spcBef>
                <a:spcPts val="0"/>
              </a:spcBef>
              <a:buFont typeface="Wingdings" panose="05000000000000000000" pitchFamily="2" charset="2"/>
              <a:buChar char="Ø"/>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Measurements have taken after 10 min of turning the turbine on. </a:t>
            </a:r>
          </a:p>
          <a:p>
            <a:pPr marL="342900" indent="-342900" algn="just">
              <a:lnSpc>
                <a:spcPct val="150000"/>
              </a:lnSpc>
              <a:spcBef>
                <a:spcPts val="0"/>
              </a:spcBef>
              <a:buFont typeface="Wingdings" panose="05000000000000000000" pitchFamily="2" charset="2"/>
              <a:buChar char="Ø"/>
            </a:pP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The turbine power was 500 – 1000 Watt. As a result of 365 days a year, 4380 – 8760 KW a year will be produced to save (2190 – 4380) NIS / year, makes payback period to be maximum about 18 months.</a:t>
            </a:r>
          </a:p>
          <a:p>
            <a:pPr marL="342900" indent="-342900" algn="just">
              <a:lnSpc>
                <a:spcPct val="150000"/>
              </a:lnSpc>
              <a:spcBef>
                <a:spcPts val="0"/>
              </a:spcBef>
              <a:buFont typeface="Wingdings" panose="05000000000000000000" pitchFamily="2" charset="2"/>
              <a:buChar char="Ø"/>
            </a:pP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indent="-342900" algn="just">
              <a:lnSpc>
                <a:spcPct val="150000"/>
              </a:lnSpc>
              <a:spcBef>
                <a:spcPts val="0"/>
              </a:spcBef>
              <a:buFont typeface="Wingdings" panose="05000000000000000000" pitchFamily="2" charset="2"/>
              <a:buChar char="Ø"/>
            </a:pP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140588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A0580-1AFE-4253-BA51-B4B289BADC11}"/>
              </a:ext>
            </a:extLst>
          </p:cNvPr>
          <p:cNvSpPr>
            <a:spLocks noGrp="1"/>
          </p:cNvSpPr>
          <p:nvPr>
            <p:ph type="title"/>
          </p:nvPr>
        </p:nvSpPr>
        <p:spPr/>
        <p:txBody>
          <a:bodyPr/>
          <a:lstStyle/>
          <a:p>
            <a:r>
              <a:rPr lang="en-US" sz="3200" b="1" dirty="0">
                <a:latin typeface="Times New Roman" panose="02020603050405020304" pitchFamily="18" charset="0"/>
                <a:cs typeface="Times New Roman" panose="02020603050405020304" pitchFamily="18" charset="0"/>
              </a:rPr>
              <a:t>Results</a:t>
            </a:r>
            <a:endParaRPr lang="en-US" sz="3200" dirty="0"/>
          </a:p>
        </p:txBody>
      </p:sp>
      <p:pic>
        <p:nvPicPr>
          <p:cNvPr id="6" name="Picture 5">
            <a:extLst>
              <a:ext uri="{FF2B5EF4-FFF2-40B4-BE49-F238E27FC236}">
                <a16:creationId xmlns:a16="http://schemas.microsoft.com/office/drawing/2014/main" id="{AA7A6C65-64B8-4CF6-86D3-0711ABD583B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0" y="1906889"/>
            <a:ext cx="5281804" cy="4864608"/>
          </a:xfrm>
          <a:prstGeom prst="rect">
            <a:avLst/>
          </a:prstGeom>
        </p:spPr>
      </p:pic>
      <p:pic>
        <p:nvPicPr>
          <p:cNvPr id="7" name="Picture 6">
            <a:extLst>
              <a:ext uri="{FF2B5EF4-FFF2-40B4-BE49-F238E27FC236}">
                <a16:creationId xmlns:a16="http://schemas.microsoft.com/office/drawing/2014/main" id="{6EEB2859-A128-476C-924E-55C04F7C6F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576" y="1906889"/>
            <a:ext cx="5281804" cy="4864962"/>
          </a:xfrm>
          <a:prstGeom prst="rect">
            <a:avLst/>
          </a:prstGeom>
        </p:spPr>
      </p:pic>
    </p:spTree>
    <p:extLst>
      <p:ext uri="{BB962C8B-B14F-4D97-AF65-F5344CB8AC3E}">
        <p14:creationId xmlns:p14="http://schemas.microsoft.com/office/powerpoint/2010/main" val="1498774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p7"/>
          <p:cNvSpPr txBox="1">
            <a:spLocks noGrp="1"/>
          </p:cNvSpPr>
          <p:nvPr>
            <p:ph type="title"/>
          </p:nvPr>
        </p:nvSpPr>
        <p:spPr>
          <a:xfrm>
            <a:off x="1841667" y="1230224"/>
            <a:ext cx="5171200" cy="580800"/>
          </a:xfrm>
          <a:prstGeom prst="rect">
            <a:avLst/>
          </a:prstGeom>
          <a:noFill/>
          <a:ln>
            <a:noFill/>
          </a:ln>
        </p:spPr>
        <p:txBody>
          <a:bodyPr spcFirstLastPara="1" vert="horz" wrap="square" lIns="121900" tIns="121900" rIns="121900" bIns="121900" rtlCol="0" anchor="ctr" anchorCtr="0">
            <a:noAutofit/>
          </a:bodyPr>
          <a:lstStyle/>
          <a:p>
            <a:r>
              <a:rPr lang="en-US" sz="3200" b="1" dirty="0">
                <a:latin typeface="Lora"/>
                <a:ea typeface="Lora"/>
                <a:cs typeface="Lora"/>
                <a:sym typeface="Lora"/>
              </a:rPr>
              <a:t>Outline </a:t>
            </a:r>
            <a:endParaRPr b="1" dirty="0"/>
          </a:p>
        </p:txBody>
      </p:sp>
      <p:sp>
        <p:nvSpPr>
          <p:cNvPr id="59" name="Google Shape;59;p7"/>
          <p:cNvSpPr txBox="1">
            <a:spLocks noGrp="1"/>
          </p:cNvSpPr>
          <p:nvPr>
            <p:ph type="body" idx="1"/>
          </p:nvPr>
        </p:nvSpPr>
        <p:spPr>
          <a:xfrm>
            <a:off x="1841667" y="1913861"/>
            <a:ext cx="4567200" cy="4552407"/>
          </a:xfrm>
          <a:prstGeom prst="rect">
            <a:avLst/>
          </a:prstGeom>
          <a:noFill/>
          <a:ln>
            <a:noFill/>
          </a:ln>
        </p:spPr>
        <p:txBody>
          <a:bodyPr spcFirstLastPara="1" vert="horz" wrap="square" lIns="121900" tIns="121900" rIns="121900" bIns="121900" rtlCol="0" anchor="t" anchorCtr="0">
            <a:noAutofit/>
          </a:bodyPr>
          <a:lstStyle/>
          <a:p>
            <a:pPr>
              <a:buFont typeface="Wingdings" panose="05000000000000000000" pitchFamily="2" charset="2"/>
              <a:buChar char="Ø"/>
            </a:pPr>
            <a:r>
              <a:rPr lang="en-US" sz="2800" dirty="0">
                <a:latin typeface="Times New Roman" panose="02020603050405020304" pitchFamily="18" charset="0"/>
                <a:ea typeface="Times New Roman"/>
                <a:cs typeface="Times New Roman" panose="02020603050405020304" pitchFamily="18" charset="0"/>
                <a:sym typeface="Times New Roman"/>
              </a:rPr>
              <a:t>Introduction </a:t>
            </a:r>
            <a:endParaRPr sz="2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800" dirty="0">
                <a:latin typeface="Times New Roman" panose="02020603050405020304" pitchFamily="18" charset="0"/>
                <a:ea typeface="Times New Roman"/>
                <a:cs typeface="Times New Roman" panose="02020603050405020304" pitchFamily="18" charset="0"/>
                <a:sym typeface="Times New Roman"/>
              </a:rPr>
              <a:t>Aims</a:t>
            </a:r>
            <a:endParaRPr sz="2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800" dirty="0">
                <a:latin typeface="Times New Roman" panose="02020603050405020304" pitchFamily="18" charset="0"/>
                <a:ea typeface="Times New Roman"/>
                <a:cs typeface="Times New Roman" panose="02020603050405020304" pitchFamily="18" charset="0"/>
                <a:sym typeface="Times New Roman"/>
              </a:rPr>
              <a:t>Mechanical Design</a:t>
            </a:r>
          </a:p>
          <a:p>
            <a:pPr>
              <a:buFont typeface="Wingdings" panose="05000000000000000000" pitchFamily="2" charset="2"/>
              <a:buChar char="Ø"/>
            </a:pPr>
            <a:r>
              <a:rPr lang="en-US" sz="2800" dirty="0">
                <a:latin typeface="Times New Roman" panose="02020603050405020304" pitchFamily="18" charset="0"/>
                <a:ea typeface="Times New Roman"/>
                <a:cs typeface="Times New Roman" panose="02020603050405020304" pitchFamily="18" charset="0"/>
                <a:sym typeface="Times New Roman"/>
              </a:rPr>
              <a:t>Electrical Design</a:t>
            </a:r>
            <a:endParaRPr sz="2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800" dirty="0">
                <a:latin typeface="Times New Roman" panose="02020603050405020304" pitchFamily="18" charset="0"/>
                <a:ea typeface="Times New Roman"/>
                <a:cs typeface="Times New Roman" panose="02020603050405020304" pitchFamily="18" charset="0"/>
                <a:sym typeface="Times New Roman"/>
              </a:rPr>
              <a:t>Conclusion</a:t>
            </a:r>
            <a:endParaRPr sz="2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800" dirty="0">
                <a:latin typeface="Times New Roman" panose="02020603050405020304" pitchFamily="18" charset="0"/>
                <a:ea typeface="Times New Roman"/>
                <a:cs typeface="Times New Roman" panose="02020603050405020304" pitchFamily="18" charset="0"/>
                <a:sym typeface="Times New Roman"/>
              </a:rPr>
              <a:t>Future Work</a:t>
            </a:r>
            <a:endParaRPr sz="2800" dirty="0">
              <a:latin typeface="Times New Roman" panose="02020603050405020304" pitchFamily="18" charset="0"/>
              <a:cs typeface="Times New Roman" panose="02020603050405020304" pitchFamily="18" charset="0"/>
            </a:endParaRPr>
          </a:p>
        </p:txBody>
      </p:sp>
      <p:sp>
        <p:nvSpPr>
          <p:cNvPr id="60" name="Google Shape;60;p7"/>
          <p:cNvSpPr txBox="1">
            <a:spLocks noGrp="1"/>
          </p:cNvSpPr>
          <p:nvPr>
            <p:ph type="sldNum" idx="12"/>
          </p:nvPr>
        </p:nvSpPr>
        <p:spPr>
          <a:xfrm>
            <a:off x="11390969" y="6333135"/>
            <a:ext cx="731600" cy="524800"/>
          </a:xfrm>
          <a:prstGeom prst="rect">
            <a:avLst/>
          </a:prstGeom>
          <a:noFill/>
          <a:ln>
            <a:noFill/>
          </a:ln>
        </p:spPr>
        <p:txBody>
          <a:bodyPr spcFirstLastPara="1" vert="horz" wrap="square" lIns="121900" tIns="121900" rIns="121900" bIns="121900" rtlCol="0" anchor="t" anchorCtr="0">
            <a:noAutofit/>
          </a:bodyPr>
          <a:lstStyle/>
          <a:p>
            <a:fld id="{00000000-1234-1234-1234-123412341234}" type="slidenum">
              <a:rPr lang="en-US"/>
              <a:pPr/>
              <a:t>2</a:t>
            </a:fld>
            <a:endParaRPr/>
          </a:p>
        </p:txBody>
      </p:sp>
      <p:sp>
        <p:nvSpPr>
          <p:cNvPr id="61" name="Google Shape;61;p7"/>
          <p:cNvSpPr/>
          <p:nvPr/>
        </p:nvSpPr>
        <p:spPr>
          <a:xfrm>
            <a:off x="-1" y="6280884"/>
            <a:ext cx="12186103" cy="580800"/>
          </a:xfrm>
          <a:prstGeom prst="rect">
            <a:avLst/>
          </a:prstGeom>
          <a:solidFill>
            <a:srgbClr val="FFCD00"/>
          </a:solidFill>
          <a:ln>
            <a:noFill/>
          </a:ln>
        </p:spPr>
        <p:txBody>
          <a:bodyPr spcFirstLastPara="1" wrap="square" lIns="121900" tIns="121900" rIns="121900" bIns="121900" anchor="ctr" anchorCtr="0">
            <a:noAutofit/>
          </a:bodyPr>
          <a:lstStyle/>
          <a:p>
            <a:r>
              <a:rPr lang="en-US" sz="1867">
                <a:solidFill>
                  <a:srgbClr val="000000"/>
                </a:solidFill>
                <a:latin typeface="Arial"/>
                <a:ea typeface="Arial"/>
                <a:cs typeface="Arial"/>
                <a:sym typeface="Arial"/>
              </a:rPr>
              <a:t>                                                                                                                                                                            </a:t>
            </a:r>
            <a:endParaRPr sz="1867">
              <a:solidFill>
                <a:srgbClr val="000000"/>
              </a:solidFill>
              <a:latin typeface="Arial"/>
              <a:ea typeface="Arial"/>
              <a:cs typeface="Arial"/>
              <a:sym typeface="Arial"/>
            </a:endParaRPr>
          </a:p>
        </p:txBody>
      </p:sp>
      <p:grpSp>
        <p:nvGrpSpPr>
          <p:cNvPr id="62" name="Google Shape;62;p7"/>
          <p:cNvGrpSpPr/>
          <p:nvPr/>
        </p:nvGrpSpPr>
        <p:grpSpPr>
          <a:xfrm>
            <a:off x="1221945" y="1359667"/>
            <a:ext cx="286167" cy="286167"/>
            <a:chOff x="2594050" y="1631825"/>
            <a:chExt cx="439625" cy="439625"/>
          </a:xfrm>
        </p:grpSpPr>
        <p:sp>
          <p:nvSpPr>
            <p:cNvPr id="63" name="Google Shape;63;p7"/>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64" name="Google Shape;64;p7"/>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65" name="Google Shape;65;p7"/>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66" name="Google Shape;66;p7"/>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pic>
        <p:nvPicPr>
          <p:cNvPr id="67" name="Google Shape;67;p7"/>
          <p:cNvPicPr preferRelativeResize="0"/>
          <p:nvPr/>
        </p:nvPicPr>
        <p:blipFill rotWithShape="1">
          <a:blip r:embed="rId3">
            <a:alphaModFix/>
          </a:blip>
          <a:srcRect/>
          <a:stretch/>
        </p:blipFill>
        <p:spPr>
          <a:xfrm>
            <a:off x="10986110" y="120501"/>
            <a:ext cx="1069143" cy="1069143"/>
          </a:xfrm>
          <a:prstGeom prst="rect">
            <a:avLst/>
          </a:prstGeom>
          <a:noFill/>
          <a:ln>
            <a:noFill/>
          </a:ln>
        </p:spPr>
      </p:pic>
      <p:sp>
        <p:nvSpPr>
          <p:cNvPr id="68" name="Google Shape;68;p7"/>
          <p:cNvSpPr txBox="1">
            <a:spLocks noGrp="1"/>
          </p:cNvSpPr>
          <p:nvPr>
            <p:ph type="sldNum" idx="12"/>
          </p:nvPr>
        </p:nvSpPr>
        <p:spPr>
          <a:xfrm>
            <a:off x="11090091" y="6308901"/>
            <a:ext cx="861200" cy="524800"/>
          </a:xfrm>
          <a:prstGeom prst="rect">
            <a:avLst/>
          </a:prstGeom>
          <a:noFill/>
          <a:ln>
            <a:noFill/>
          </a:ln>
        </p:spPr>
        <p:txBody>
          <a:bodyPr spcFirstLastPara="1" vert="horz" wrap="square" lIns="121900" tIns="121900" rIns="121900" bIns="121900" rtlCol="0" anchor="t" anchorCtr="0">
            <a:noAutofit/>
          </a:bodyPr>
          <a:lstStyle/>
          <a:p>
            <a:r>
              <a:rPr lang="en-US"/>
              <a:t>2</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60829-5DA7-48C6-8EDB-B7F37CA572F8}"/>
              </a:ext>
            </a:extLst>
          </p:cNvPr>
          <p:cNvSpPr>
            <a:spLocks noGrp="1"/>
          </p:cNvSpPr>
          <p:nvPr>
            <p:ph type="title"/>
          </p:nvPr>
        </p:nvSpPr>
        <p:spPr/>
        <p:txBody>
          <a:bodyPr/>
          <a:lstStyle/>
          <a:p>
            <a:r>
              <a:rPr lang="en-US" sz="3200" b="1" dirty="0">
                <a:latin typeface="Times New Roman" panose="02020603050405020304" pitchFamily="18" charset="0"/>
                <a:cs typeface="Times New Roman" panose="02020603050405020304" pitchFamily="18" charset="0"/>
              </a:rPr>
              <a:t>Results</a:t>
            </a:r>
            <a:endParaRPr lang="en-US" sz="3200" dirty="0"/>
          </a:p>
        </p:txBody>
      </p:sp>
      <p:pic>
        <p:nvPicPr>
          <p:cNvPr id="6" name="Picture 5">
            <a:extLst>
              <a:ext uri="{FF2B5EF4-FFF2-40B4-BE49-F238E27FC236}">
                <a16:creationId xmlns:a16="http://schemas.microsoft.com/office/drawing/2014/main" id="{B0FD11AE-0EA5-45AF-871D-68B44EC6F8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340" y="1811024"/>
            <a:ext cx="5171200" cy="4869996"/>
          </a:xfrm>
          <a:prstGeom prst="rect">
            <a:avLst/>
          </a:prstGeom>
        </p:spPr>
      </p:pic>
      <p:pic>
        <p:nvPicPr>
          <p:cNvPr id="7" name="Picture 6">
            <a:extLst>
              <a:ext uri="{FF2B5EF4-FFF2-40B4-BE49-F238E27FC236}">
                <a16:creationId xmlns:a16="http://schemas.microsoft.com/office/drawing/2014/main" id="{781AB9A5-CCDD-4487-A0A2-AA7532FBFE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1811024"/>
            <a:ext cx="5171200" cy="4869996"/>
          </a:xfrm>
          <a:prstGeom prst="rect">
            <a:avLst/>
          </a:prstGeom>
        </p:spPr>
      </p:pic>
    </p:spTree>
    <p:extLst>
      <p:ext uri="{BB962C8B-B14F-4D97-AF65-F5344CB8AC3E}">
        <p14:creationId xmlns:p14="http://schemas.microsoft.com/office/powerpoint/2010/main" val="3374179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VID-20211207-WA0031">
            <a:hlinkClick r:id="" action="ppaction://media"/>
            <a:extLst>
              <a:ext uri="{FF2B5EF4-FFF2-40B4-BE49-F238E27FC236}">
                <a16:creationId xmlns:a16="http://schemas.microsoft.com/office/drawing/2014/main" id="{73E061C2-33FB-43A9-8E72-619EE71EB0DB}"/>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12192000" cy="6858000"/>
          </a:xfrm>
          <a:prstGeom prst="rect">
            <a:avLst/>
          </a:prstGeom>
        </p:spPr>
      </p:pic>
    </p:spTree>
    <p:extLst>
      <p:ext uri="{BB962C8B-B14F-4D97-AF65-F5344CB8AC3E}">
        <p14:creationId xmlns:p14="http://schemas.microsoft.com/office/powerpoint/2010/main" val="388607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9729"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22"/>
          <p:cNvSpPr txBox="1">
            <a:spLocks noGrp="1"/>
          </p:cNvSpPr>
          <p:nvPr>
            <p:ph type="title"/>
          </p:nvPr>
        </p:nvSpPr>
        <p:spPr>
          <a:xfrm>
            <a:off x="1754767" y="1212351"/>
            <a:ext cx="3939200" cy="580800"/>
          </a:xfrm>
          <a:prstGeom prst="rect">
            <a:avLst/>
          </a:prstGeom>
          <a:noFill/>
          <a:ln>
            <a:noFill/>
          </a:ln>
        </p:spPr>
        <p:txBody>
          <a:bodyPr spcFirstLastPara="1" vert="horz" wrap="square" lIns="121900" tIns="121900" rIns="121900" bIns="121900" rtlCol="0" anchor="ctr" anchorCtr="0">
            <a:noAutofit/>
          </a:bodyPr>
          <a:lstStyle/>
          <a:p>
            <a:r>
              <a:rPr lang="en-US" sz="3200" dirty="0">
                <a:latin typeface="Times New Roman"/>
                <a:ea typeface="Times New Roman"/>
                <a:cs typeface="Times New Roman"/>
                <a:sym typeface="Times New Roman"/>
              </a:rPr>
              <a:t>  </a:t>
            </a:r>
            <a:r>
              <a:rPr lang="en-US" sz="3200" b="1" dirty="0">
                <a:latin typeface="Times New Roman"/>
                <a:ea typeface="Times New Roman"/>
                <a:cs typeface="Times New Roman"/>
                <a:sym typeface="Times New Roman"/>
              </a:rPr>
              <a:t>Conclusion</a:t>
            </a:r>
            <a:endParaRPr sz="3200" b="1" dirty="0"/>
          </a:p>
        </p:txBody>
      </p:sp>
      <p:sp>
        <p:nvSpPr>
          <p:cNvPr id="334" name="Google Shape;334;p22"/>
          <p:cNvSpPr txBox="1">
            <a:spLocks noGrp="1"/>
          </p:cNvSpPr>
          <p:nvPr>
            <p:ph type="sldNum" idx="12"/>
          </p:nvPr>
        </p:nvSpPr>
        <p:spPr>
          <a:xfrm>
            <a:off x="0" y="6333135"/>
            <a:ext cx="12192000" cy="524800"/>
          </a:xfrm>
          <a:prstGeom prst="rect">
            <a:avLst/>
          </a:prstGeom>
          <a:solidFill>
            <a:srgbClr val="FFC000"/>
          </a:solidFill>
          <a:ln>
            <a:noFill/>
          </a:ln>
        </p:spPr>
        <p:txBody>
          <a:bodyPr spcFirstLastPara="1" vert="horz" wrap="square" lIns="121900" tIns="121900" rIns="121900" bIns="121900" rtlCol="0" anchor="t" anchorCtr="0">
            <a:noAutofit/>
          </a:bodyPr>
          <a:lstStyle/>
          <a:p>
            <a:pPr algn="ctr"/>
            <a:r>
              <a:rPr lang="en-US"/>
              <a:t> </a:t>
            </a:r>
            <a:endParaRPr/>
          </a:p>
        </p:txBody>
      </p:sp>
      <p:grpSp>
        <p:nvGrpSpPr>
          <p:cNvPr id="335" name="Google Shape;335;p22"/>
          <p:cNvGrpSpPr/>
          <p:nvPr/>
        </p:nvGrpSpPr>
        <p:grpSpPr>
          <a:xfrm>
            <a:off x="1221945" y="1359667"/>
            <a:ext cx="286167" cy="286167"/>
            <a:chOff x="2594050" y="1631825"/>
            <a:chExt cx="439625" cy="439625"/>
          </a:xfrm>
        </p:grpSpPr>
        <p:sp>
          <p:nvSpPr>
            <p:cNvPr id="336" name="Google Shape;336;p22"/>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337" name="Google Shape;337;p22"/>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338" name="Google Shape;338;p22"/>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chemeClr val="dk1"/>
                </a:solidFill>
                <a:latin typeface="Arial"/>
                <a:ea typeface="Arial"/>
                <a:cs typeface="Arial"/>
                <a:sym typeface="Arial"/>
              </a:endParaRPr>
            </a:p>
          </p:txBody>
        </p:sp>
        <p:sp>
          <p:nvSpPr>
            <p:cNvPr id="339" name="Google Shape;339;p22"/>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pic>
        <p:nvPicPr>
          <p:cNvPr id="340" name="Google Shape;340;p22"/>
          <p:cNvPicPr preferRelativeResize="0"/>
          <p:nvPr/>
        </p:nvPicPr>
        <p:blipFill rotWithShape="1">
          <a:blip r:embed="rId3">
            <a:alphaModFix/>
          </a:blip>
          <a:srcRect/>
          <a:stretch/>
        </p:blipFill>
        <p:spPr>
          <a:xfrm>
            <a:off x="10986110" y="120501"/>
            <a:ext cx="1069143" cy="1069143"/>
          </a:xfrm>
          <a:prstGeom prst="rect">
            <a:avLst/>
          </a:prstGeom>
          <a:noFill/>
          <a:ln>
            <a:noFill/>
          </a:ln>
        </p:spPr>
      </p:pic>
      <mc:AlternateContent xmlns:mc="http://schemas.openxmlformats.org/markup-compatibility/2006" xmlns:a14="http://schemas.microsoft.com/office/drawing/2010/main">
        <mc:Choice Requires="a14">
          <p:sp>
            <p:nvSpPr>
              <p:cNvPr id="341" name="Google Shape;341;p22"/>
              <p:cNvSpPr txBox="1">
                <a:spLocks noGrp="1"/>
              </p:cNvSpPr>
              <p:nvPr>
                <p:ph type="body" idx="1"/>
              </p:nvPr>
            </p:nvSpPr>
            <p:spPr>
              <a:xfrm>
                <a:off x="50206" y="1790061"/>
                <a:ext cx="11287522" cy="4413773"/>
              </a:xfrm>
              <a:prstGeom prst="rect">
                <a:avLst/>
              </a:prstGeom>
              <a:noFill/>
              <a:ln>
                <a:noFill/>
              </a:ln>
            </p:spPr>
            <p:txBody>
              <a:bodyPr spcFirstLastPara="1" vert="horz" wrap="square" lIns="121900" tIns="121900" rIns="121900" bIns="121900" rtlCol="0" anchor="t" anchorCtr="0">
                <a:noAutofit/>
              </a:bodyPr>
              <a:lstStyle/>
              <a:p>
                <a:pPr marL="512763" indent="-377825" algn="just">
                  <a:lnSpc>
                    <a:spcPct val="150000"/>
                  </a:lnSpc>
                  <a:buFont typeface="Wingdings" panose="05000000000000000000" pitchFamily="2" charset="2"/>
                  <a:buChar char="Ø"/>
                </a:pPr>
                <a:r>
                  <a:rPr lang="en-US" sz="2200" dirty="0">
                    <a:latin typeface="Times New Roman"/>
                    <a:ea typeface="Times New Roman"/>
                    <a:cs typeface="Times New Roman"/>
                    <a:sym typeface="Times New Roman"/>
                  </a:rPr>
                  <a:t> </a:t>
                </a:r>
                <a:r>
                  <a:rPr lang="en-US" sz="2000" dirty="0">
                    <a:effectLst/>
                    <a:latin typeface="Times New Roman" panose="02020603050405020304" pitchFamily="18" charset="0"/>
                    <a:ea typeface="Calibri" panose="020F0502020204030204" pitchFamily="34" charset="0"/>
                  </a:rPr>
                  <a:t>This project presents the theoretical and practical design for a hydro turbine in Farrah cannel in   Palestine</a:t>
                </a:r>
                <a:endParaRPr lang="en-US" sz="2000" dirty="0">
                  <a:latin typeface="Times New Roman"/>
                  <a:ea typeface="Times New Roman"/>
                  <a:cs typeface="Times New Roman"/>
                  <a:sym typeface="Times New Roman"/>
                </a:endParaRPr>
              </a:p>
              <a:p>
                <a:pPr algn="just">
                  <a:lnSpc>
                    <a:spcPct val="150000"/>
                  </a:lnSpc>
                  <a:buFont typeface="Wingdings" panose="05000000000000000000" pitchFamily="2" charset="2"/>
                  <a:buChar char="Ø"/>
                </a:pPr>
                <a:r>
                  <a:rPr lang="en-US" sz="2000" dirty="0">
                    <a:effectLst/>
                    <a:latin typeface="Times New Roman" panose="02020603050405020304" pitchFamily="18" charset="0"/>
                    <a:ea typeface="Calibri" panose="020F0502020204030204" pitchFamily="34" charset="0"/>
                  </a:rPr>
                  <a:t>The cannel is 4 m-width and 1-m head with a water flow rate 1750 </a:t>
                </a:r>
                <a14:m>
                  <m:oMath xmlns:m="http://schemas.openxmlformats.org/officeDocument/2006/math">
                    <m:sSup>
                      <m:sSupPr>
                        <m:ctrlPr>
                          <a:rPr lang="ar-SA" sz="2000" i="1">
                            <a:effectLst/>
                            <a:latin typeface="Cambria Math" panose="02040503050406030204" pitchFamily="18" charset="0"/>
                            <a:cs typeface="Times New Roman" panose="02020603050405020304" pitchFamily="18" charset="0"/>
                          </a:rPr>
                        </m:ctrlPr>
                      </m:sSupPr>
                      <m:e>
                        <m:r>
                          <a:rPr lang="ar-SA" sz="2000" i="1">
                            <a:effectLst/>
                            <a:latin typeface="Cambria Math" panose="02040503050406030204" pitchFamily="18" charset="0"/>
                            <a:ea typeface="Calibri" panose="020F0502020204030204" pitchFamily="34" charset="0"/>
                            <a:cs typeface="Times New Roman" panose="02020603050405020304" pitchFamily="18" charset="0"/>
                          </a:rPr>
                          <m:t>𝑚</m:t>
                        </m:r>
                      </m:e>
                      <m:sup>
                        <m:r>
                          <a:rPr lang="ar-SA" sz="2000" i="1">
                            <a:effectLst/>
                            <a:latin typeface="Cambria Math" panose="02040503050406030204" pitchFamily="18" charset="0"/>
                            <a:ea typeface="Calibri" panose="020F0502020204030204" pitchFamily="34" charset="0"/>
                            <a:cs typeface="Times New Roman" panose="02020603050405020304" pitchFamily="18" charset="0"/>
                          </a:rPr>
                          <m:t>3</m:t>
                        </m:r>
                      </m:sup>
                    </m:sSup>
                    <m:r>
                      <a:rPr lang="ar-SA" sz="2000" i="1">
                        <a:effectLst/>
                        <a:latin typeface="Cambria Math" panose="02040503050406030204" pitchFamily="18" charset="0"/>
                        <a:ea typeface="Calibri" panose="020F0502020204030204" pitchFamily="34" charset="0"/>
                        <a:cs typeface="Times New Roman" panose="02020603050405020304" pitchFamily="18" charset="0"/>
                      </a:rPr>
                      <m:t>/ </m:t>
                    </m:r>
                  </m:oMath>
                </a14:m>
                <a:r>
                  <a:rPr lang="en-US" sz="2000" dirty="0">
                    <a:effectLst/>
                    <a:latin typeface="Times New Roman" panose="02020603050405020304" pitchFamily="18" charset="0"/>
                    <a:ea typeface="Times New Roman" panose="02020603050405020304" pitchFamily="18" charset="0"/>
                  </a:rPr>
                  <a:t>hr. in winter and </a:t>
                </a:r>
                <a:r>
                  <a:rPr lang="en-US" sz="2000" dirty="0">
                    <a:effectLst/>
                    <a:latin typeface="Times New Roman" panose="02020603050405020304" pitchFamily="18" charset="0"/>
                    <a:ea typeface="Calibri" panose="020F0502020204030204" pitchFamily="34" charset="0"/>
                  </a:rPr>
                  <a:t>750 </a:t>
                </a:r>
                <a14:m>
                  <m:oMath xmlns:m="http://schemas.openxmlformats.org/officeDocument/2006/math">
                    <m:sSup>
                      <m:sSupPr>
                        <m:ctrlPr>
                          <a:rPr lang="ar-SA" sz="2000" i="1">
                            <a:effectLst/>
                            <a:latin typeface="Cambria Math" panose="02040503050406030204" pitchFamily="18" charset="0"/>
                            <a:cs typeface="Times New Roman" panose="02020603050405020304" pitchFamily="18" charset="0"/>
                          </a:rPr>
                        </m:ctrlPr>
                      </m:sSupPr>
                      <m:e>
                        <m:r>
                          <a:rPr lang="ar-SA" sz="2000" i="1">
                            <a:effectLst/>
                            <a:latin typeface="Cambria Math" panose="02040503050406030204" pitchFamily="18" charset="0"/>
                            <a:ea typeface="Calibri" panose="020F0502020204030204" pitchFamily="34" charset="0"/>
                            <a:cs typeface="Times New Roman" panose="02020603050405020304" pitchFamily="18" charset="0"/>
                          </a:rPr>
                          <m:t>𝑚</m:t>
                        </m:r>
                      </m:e>
                      <m:sup>
                        <m:r>
                          <a:rPr lang="ar-SA" sz="2000" i="1">
                            <a:effectLst/>
                            <a:latin typeface="Cambria Math" panose="02040503050406030204" pitchFamily="18" charset="0"/>
                            <a:ea typeface="Calibri" panose="020F0502020204030204" pitchFamily="34" charset="0"/>
                            <a:cs typeface="Times New Roman" panose="02020603050405020304" pitchFamily="18" charset="0"/>
                          </a:rPr>
                          <m:t>3</m:t>
                        </m:r>
                      </m:sup>
                    </m:sSup>
                    <m:r>
                      <a:rPr lang="ar-SA" sz="2000" i="1">
                        <a:effectLst/>
                        <a:latin typeface="Cambria Math" panose="02040503050406030204" pitchFamily="18" charset="0"/>
                        <a:ea typeface="Calibri" panose="020F0502020204030204" pitchFamily="34" charset="0"/>
                        <a:cs typeface="Times New Roman" panose="02020603050405020304" pitchFamily="18" charset="0"/>
                      </a:rPr>
                      <m:t>/ </m:t>
                    </m:r>
                  </m:oMath>
                </a14:m>
                <a:r>
                  <a:rPr lang="en-US" sz="2000" dirty="0">
                    <a:effectLst/>
                    <a:latin typeface="Times New Roman" panose="02020603050405020304" pitchFamily="18" charset="0"/>
                    <a:ea typeface="Times New Roman" panose="02020603050405020304" pitchFamily="18" charset="0"/>
                  </a:rPr>
                  <a:t>hr.</a:t>
                </a:r>
                <a:r>
                  <a:rPr lang="en-US" sz="2000" dirty="0">
                    <a:effectLst/>
                    <a:latin typeface="Times New Roman" panose="02020603050405020304" pitchFamily="18" charset="0"/>
                    <a:ea typeface="Calibri" panose="020F0502020204030204" pitchFamily="34" charset="0"/>
                  </a:rPr>
                  <a:t> in summer</a:t>
                </a:r>
              </a:p>
              <a:p>
                <a:pPr algn="just">
                  <a:lnSpc>
                    <a:spcPct val="150000"/>
                  </a:lnSpc>
                  <a:buFont typeface="Wingdings" panose="05000000000000000000" pitchFamily="2" charset="2"/>
                  <a:buChar char="Ø"/>
                </a:pPr>
                <a:r>
                  <a:rPr lang="en-US" sz="2000" dirty="0">
                    <a:effectLst/>
                    <a:latin typeface="Times New Roman" panose="02020603050405020304" pitchFamily="18" charset="0"/>
                    <a:ea typeface="Calibri" panose="020F0502020204030204" pitchFamily="34" charset="0"/>
                  </a:rPr>
                  <a:t>Turbine has been chosen to be </a:t>
                </a:r>
                <a:r>
                  <a:rPr lang="en-US" sz="2000" dirty="0">
                    <a:latin typeface="Times New Roman" panose="02020603050405020304" pitchFamily="18" charset="0"/>
                    <a:ea typeface="Calibri" panose="020F0502020204030204" pitchFamily="34" charset="0"/>
                  </a:rPr>
                  <a:t>horizontal cross flow </a:t>
                </a:r>
                <a:r>
                  <a:rPr lang="en-US" sz="2000" dirty="0">
                    <a:effectLst/>
                    <a:latin typeface="Times New Roman" panose="02020603050405020304" pitchFamily="18" charset="0"/>
                    <a:ea typeface="Calibri" panose="020F0502020204030204" pitchFamily="34" charset="0"/>
                  </a:rPr>
                  <a:t>turbine, which is suitable for small numbers like these</a:t>
                </a:r>
                <a:r>
                  <a:rPr lang="en-US" sz="2000" dirty="0">
                    <a:solidFill>
                      <a:schemeClr val="dk1"/>
                    </a:solidFill>
                    <a:latin typeface="Times New Roman"/>
                    <a:ea typeface="Times New Roman"/>
                    <a:cs typeface="Times New Roman"/>
                    <a:sym typeface="Times New Roman"/>
                  </a:rPr>
                  <a:t>.</a:t>
                </a:r>
              </a:p>
              <a:p>
                <a:pPr algn="just">
                  <a:lnSpc>
                    <a:spcPct val="150000"/>
                  </a:lnSpc>
                  <a:buFont typeface="Wingdings" panose="05000000000000000000" pitchFamily="2" charset="2"/>
                  <a:buChar char="Ø"/>
                </a:pPr>
                <a:r>
                  <a:rPr lang="en-US" sz="2000" dirty="0">
                    <a:effectLst/>
                    <a:latin typeface="Times New Roman" panose="02020603050405020304" pitchFamily="18" charset="0"/>
                    <a:ea typeface="Calibri" panose="020F0502020204030204" pitchFamily="34" charset="0"/>
                  </a:rPr>
                  <a:t>Because the turbine </a:t>
                </a:r>
                <a:r>
                  <a:rPr lang="en-US" sz="2000" dirty="0">
                    <a:latin typeface="Times New Roman" panose="02020603050405020304" pitchFamily="18" charset="0"/>
                    <a:ea typeface="Calibri" panose="020F0502020204030204" pitchFamily="34" charset="0"/>
                  </a:rPr>
                  <a:t>is </a:t>
                </a:r>
                <a:r>
                  <a:rPr lang="en-US" sz="2000" dirty="0">
                    <a:effectLst/>
                    <a:latin typeface="Times New Roman" panose="02020603050405020304" pitchFamily="18" charset="0"/>
                    <a:ea typeface="Calibri" panose="020F0502020204030204" pitchFamily="34" charset="0"/>
                  </a:rPr>
                  <a:t>preliminary design</a:t>
                </a:r>
                <a:r>
                  <a:rPr lang="en-US" sz="2000" dirty="0">
                    <a:latin typeface="Times New Roman" panose="02020603050405020304" pitchFamily="18" charset="0"/>
                    <a:ea typeface="Calibri" panose="020F0502020204030204" pitchFamily="34" charset="0"/>
                  </a:rPr>
                  <a:t>,</a:t>
                </a:r>
                <a:r>
                  <a:rPr lang="en-US" sz="2000" dirty="0">
                    <a:effectLst/>
                    <a:latin typeface="Times New Roman" panose="02020603050405020304" pitchFamily="18" charset="0"/>
                    <a:ea typeface="Calibri" panose="020F0502020204030204" pitchFamily="34" charset="0"/>
                  </a:rPr>
                  <a:t> it is deigned to be 0.82 m-width and 0.7 m-height </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only with 0.8 efficiency, </a:t>
                </a:r>
                <a:r>
                  <a:rPr lang="en-US" sz="2000" dirty="0">
                    <a:latin typeface="Times New Roman" panose="02020603050405020304" pitchFamily="18" charset="0"/>
                    <a:cs typeface="Times New Roman" panose="02020603050405020304" pitchFamily="18" charset="0"/>
                  </a:rPr>
                  <a:t>to produce </a:t>
                </a:r>
                <a:r>
                  <a:rPr lang="ar-SA"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0.894, 0.447) KW, in winter and summer, respectively. </a:t>
                </a:r>
                <a:endParaRPr sz="2000" dirty="0">
                  <a:latin typeface="Times New Roman" panose="02020603050405020304" pitchFamily="18" charset="0"/>
                  <a:ea typeface="Times New Roman"/>
                  <a:cs typeface="Times New Roman" panose="02020603050405020304" pitchFamily="18" charset="0"/>
                  <a:sym typeface="Times New Roman"/>
                </a:endParaRPr>
              </a:p>
            </p:txBody>
          </p:sp>
        </mc:Choice>
        <mc:Fallback xmlns="">
          <p:sp>
            <p:nvSpPr>
              <p:cNvPr id="341" name="Google Shape;341;p22"/>
              <p:cNvSpPr txBox="1">
                <a:spLocks noGrp="1" noRot="1" noChangeAspect="1" noMove="1" noResize="1" noEditPoints="1" noAdjustHandles="1" noChangeArrowheads="1" noChangeShapeType="1" noTextEdit="1"/>
              </p:cNvSpPr>
              <p:nvPr>
                <p:ph type="body" idx="1"/>
              </p:nvPr>
            </p:nvSpPr>
            <p:spPr>
              <a:xfrm>
                <a:off x="50206" y="1790061"/>
                <a:ext cx="11287522" cy="4413773"/>
              </a:xfrm>
              <a:prstGeom prst="rect">
                <a:avLst/>
              </a:prstGeom>
              <a:blipFill>
                <a:blip r:embed="rId4"/>
                <a:stretch>
                  <a:fillRect r="-270"/>
                </a:stretch>
              </a:blipFill>
              <a:ln>
                <a:noFill/>
              </a:ln>
            </p:spPr>
            <p:txBody>
              <a:bodyPr/>
              <a:lstStyle/>
              <a:p>
                <a:r>
                  <a:rPr lang="en-US">
                    <a:noFill/>
                  </a:rPr>
                  <a:t> </a:t>
                </a:r>
              </a:p>
            </p:txBody>
          </p:sp>
        </mc:Fallback>
      </mc:AlternateContent>
      <p:sp>
        <p:nvSpPr>
          <p:cNvPr id="342" name="Google Shape;342;p22"/>
          <p:cNvSpPr txBox="1">
            <a:spLocks noGrp="1"/>
          </p:cNvSpPr>
          <p:nvPr>
            <p:ph type="sldNum" idx="12"/>
          </p:nvPr>
        </p:nvSpPr>
        <p:spPr>
          <a:xfrm>
            <a:off x="11535663" y="6333133"/>
            <a:ext cx="519600" cy="524800"/>
          </a:xfrm>
          <a:prstGeom prst="rect">
            <a:avLst/>
          </a:prstGeom>
          <a:noFill/>
          <a:ln>
            <a:noFill/>
          </a:ln>
        </p:spPr>
        <p:txBody>
          <a:bodyPr spcFirstLastPara="1" vert="horz" wrap="square" lIns="121900" tIns="121900" rIns="121900" bIns="121900" rtlCol="0" anchor="t" anchorCtr="0">
            <a:noAutofit/>
          </a:bodyPr>
          <a:lstStyle/>
          <a:p>
            <a:r>
              <a:rPr lang="en-US" dirty="0"/>
              <a:t>22</a:t>
            </a:r>
            <a:endParaRP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D4EC4-B6CE-4432-82EB-6E5184CDDA35}"/>
              </a:ext>
            </a:extLst>
          </p:cNvPr>
          <p:cNvSpPr>
            <a:spLocks noGrp="1"/>
          </p:cNvSpPr>
          <p:nvPr>
            <p:ph type="title"/>
          </p:nvPr>
        </p:nvSpPr>
        <p:spPr/>
        <p:txBody>
          <a:bodyPr/>
          <a:lstStyle/>
          <a:p>
            <a:r>
              <a:rPr lang="en-US" sz="3200" b="1" dirty="0">
                <a:latin typeface="Times New Roman"/>
                <a:ea typeface="Times New Roman"/>
                <a:cs typeface="Times New Roman"/>
                <a:sym typeface="Times New Roman"/>
              </a:rPr>
              <a:t>Conclusion</a:t>
            </a:r>
            <a:endParaRPr lang="en-US" sz="3200" dirty="0"/>
          </a:p>
        </p:txBody>
      </p:sp>
      <p:sp>
        <p:nvSpPr>
          <p:cNvPr id="3" name="Text Placeholder 2">
            <a:extLst>
              <a:ext uri="{FF2B5EF4-FFF2-40B4-BE49-F238E27FC236}">
                <a16:creationId xmlns:a16="http://schemas.microsoft.com/office/drawing/2014/main" id="{1BE1CBC1-A2F6-4C41-944F-835D5D696830}"/>
              </a:ext>
            </a:extLst>
          </p:cNvPr>
          <p:cNvSpPr>
            <a:spLocks noGrp="1"/>
          </p:cNvSpPr>
          <p:nvPr>
            <p:ph type="body" idx="1"/>
          </p:nvPr>
        </p:nvSpPr>
        <p:spPr>
          <a:xfrm>
            <a:off x="484815" y="2217260"/>
            <a:ext cx="9706320" cy="4308000"/>
          </a:xfrm>
        </p:spPr>
        <p:txBody>
          <a:bodyPr/>
          <a:lstStyle/>
          <a:p>
            <a:pPr>
              <a:lnSpc>
                <a:spcPct val="150000"/>
              </a:lnSpc>
              <a:buFont typeface="Wingdings" panose="05000000000000000000" pitchFamily="2" charset="2"/>
              <a:buChar char="Ø"/>
            </a:pPr>
            <a:r>
              <a:rPr lang="en-US" sz="2000" dirty="0">
                <a:latin typeface="Times New Roman" panose="02020603050405020304" pitchFamily="18" charset="0"/>
                <a:ea typeface="Times New Roman"/>
                <a:cs typeface="Times New Roman" panose="02020603050405020304" pitchFamily="18" charset="0"/>
                <a:sym typeface="Times New Roman"/>
              </a:rPr>
              <a:t>The mechanical design also was studied by defining each component in the design then building it using SOLIDWORKS</a:t>
            </a:r>
            <a:endParaRPr lang="en-US" sz="2000" dirty="0"/>
          </a:p>
        </p:txBody>
      </p:sp>
    </p:spTree>
    <p:extLst>
      <p:ext uri="{BB962C8B-B14F-4D97-AF65-F5344CB8AC3E}">
        <p14:creationId xmlns:p14="http://schemas.microsoft.com/office/powerpoint/2010/main" val="20905225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p23"/>
          <p:cNvSpPr/>
          <p:nvPr/>
        </p:nvSpPr>
        <p:spPr>
          <a:xfrm>
            <a:off x="-1" y="6280884"/>
            <a:ext cx="12186103" cy="580800"/>
          </a:xfrm>
          <a:prstGeom prst="rect">
            <a:avLst/>
          </a:prstGeom>
          <a:solidFill>
            <a:srgbClr val="FFCD00"/>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348" name="Google Shape;348;p23"/>
          <p:cNvSpPr txBox="1">
            <a:spLocks noGrp="1"/>
          </p:cNvSpPr>
          <p:nvPr>
            <p:ph type="title"/>
          </p:nvPr>
        </p:nvSpPr>
        <p:spPr>
          <a:xfrm>
            <a:off x="1982343" y="1232960"/>
            <a:ext cx="5171200" cy="580800"/>
          </a:xfrm>
          <a:prstGeom prst="rect">
            <a:avLst/>
          </a:prstGeom>
          <a:noFill/>
          <a:ln>
            <a:noFill/>
          </a:ln>
        </p:spPr>
        <p:txBody>
          <a:bodyPr spcFirstLastPara="1" vert="horz" wrap="square" lIns="121900" tIns="121900" rIns="121900" bIns="121900" rtlCol="0" anchor="ctr" anchorCtr="0">
            <a:noAutofit/>
          </a:bodyPr>
          <a:lstStyle/>
          <a:p>
            <a:r>
              <a:rPr lang="en-US" sz="3200" b="1" dirty="0">
                <a:latin typeface="Times New Roman" panose="02020603050405020304" pitchFamily="18" charset="0"/>
                <a:cs typeface="Times New Roman" panose="02020603050405020304" pitchFamily="18" charset="0"/>
              </a:rPr>
              <a:t>Future Work</a:t>
            </a:r>
            <a:endParaRPr sz="3200" b="1" dirty="0">
              <a:latin typeface="Times New Roman" panose="02020603050405020304" pitchFamily="18" charset="0"/>
              <a:cs typeface="Times New Roman" panose="02020603050405020304" pitchFamily="18" charset="0"/>
            </a:endParaRPr>
          </a:p>
        </p:txBody>
      </p:sp>
      <p:grpSp>
        <p:nvGrpSpPr>
          <p:cNvPr id="349" name="Google Shape;349;p23"/>
          <p:cNvGrpSpPr/>
          <p:nvPr/>
        </p:nvGrpSpPr>
        <p:grpSpPr>
          <a:xfrm>
            <a:off x="1221945" y="1359667"/>
            <a:ext cx="286167" cy="286167"/>
            <a:chOff x="2594050" y="1631825"/>
            <a:chExt cx="439625" cy="439625"/>
          </a:xfrm>
        </p:grpSpPr>
        <p:sp>
          <p:nvSpPr>
            <p:cNvPr id="350" name="Google Shape;350;p2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351" name="Google Shape;351;p2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352" name="Google Shape;352;p2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353" name="Google Shape;353;p2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sp>
        <p:nvSpPr>
          <p:cNvPr id="354" name="Google Shape;354;p23"/>
          <p:cNvSpPr txBox="1">
            <a:spLocks noGrp="1"/>
          </p:cNvSpPr>
          <p:nvPr>
            <p:ph type="body" idx="1"/>
          </p:nvPr>
        </p:nvSpPr>
        <p:spPr>
          <a:xfrm>
            <a:off x="444928" y="1798005"/>
            <a:ext cx="10501113" cy="4668400"/>
          </a:xfrm>
          <a:prstGeom prst="rect">
            <a:avLst/>
          </a:prstGeom>
          <a:noFill/>
          <a:ln>
            <a:noFill/>
          </a:ln>
        </p:spPr>
        <p:txBody>
          <a:bodyPr spcFirstLastPara="1" vert="horz" wrap="square" lIns="121900" tIns="121900" rIns="121900" bIns="121900" rtlCol="0" anchor="t" anchorCtr="0">
            <a:noAutofit/>
          </a:bodyPr>
          <a:lstStyle/>
          <a:p>
            <a:pPr algn="just">
              <a:lnSpc>
                <a:spcPct val="150000"/>
              </a:lnSpc>
              <a:buFont typeface="Wingdings" panose="05000000000000000000" pitchFamily="2" charset="2"/>
              <a:buChar char="Ø"/>
            </a:pPr>
            <a:r>
              <a:rPr lang="en-US" sz="2000" dirty="0">
                <a:latin typeface="Times New Roman"/>
                <a:ea typeface="Times New Roman"/>
                <a:cs typeface="Times New Roman"/>
                <a:sym typeface="Times New Roman"/>
              </a:rPr>
              <a:t>Design the turbine to be 4-m width and 1.5 – 2 m-height.</a:t>
            </a:r>
            <a:endParaRPr sz="2000" dirty="0">
              <a:latin typeface="Times New Roman"/>
              <a:ea typeface="Times New Roman"/>
              <a:cs typeface="Times New Roman"/>
              <a:sym typeface="Times New Roman"/>
            </a:endParaRPr>
          </a:p>
          <a:p>
            <a:pPr algn="just">
              <a:lnSpc>
                <a:spcPct val="150000"/>
              </a:lnSpc>
              <a:buFont typeface="Wingdings" panose="05000000000000000000" pitchFamily="2" charset="2"/>
              <a:buChar char="Ø"/>
            </a:pPr>
            <a:r>
              <a:rPr lang="en-US" sz="2000" dirty="0">
                <a:latin typeface="Times New Roman"/>
                <a:ea typeface="Times New Roman"/>
                <a:cs typeface="Times New Roman"/>
                <a:sym typeface="Times New Roman"/>
              </a:rPr>
              <a:t>Turbine will produce 3.8 KW and 1.5 KW in winter and summer respectively.</a:t>
            </a:r>
            <a:endParaRPr sz="2000" dirty="0">
              <a:latin typeface="Times New Roman"/>
              <a:ea typeface="Times New Roman"/>
              <a:cs typeface="Times New Roman"/>
              <a:sym typeface="Times New Roman"/>
            </a:endParaRPr>
          </a:p>
          <a:p>
            <a:pPr algn="just">
              <a:lnSpc>
                <a:spcPct val="150000"/>
              </a:lnSpc>
              <a:buFont typeface="Wingdings" panose="05000000000000000000" pitchFamily="2" charset="2"/>
              <a:buChar char="Ø"/>
            </a:pPr>
            <a:r>
              <a:rPr lang="en-US" sz="2000" dirty="0">
                <a:latin typeface="Times New Roman"/>
                <a:ea typeface="Times New Roman"/>
                <a:cs typeface="Times New Roman"/>
                <a:sym typeface="Times New Roman"/>
              </a:rPr>
              <a:t>A chain of series turbines will be constructed in the same cannel to produce more energy and feed the next neighborhood.</a:t>
            </a:r>
            <a:endParaRPr sz="2000" dirty="0">
              <a:latin typeface="Times New Roman"/>
              <a:ea typeface="Times New Roman"/>
              <a:cs typeface="Times New Roman"/>
              <a:sym typeface="Times New Roman"/>
            </a:endParaRPr>
          </a:p>
          <a:p>
            <a:pPr algn="just">
              <a:lnSpc>
                <a:spcPct val="150000"/>
              </a:lnSpc>
              <a:buFont typeface="Wingdings" panose="05000000000000000000" pitchFamily="2" charset="2"/>
              <a:buChar char="Ø"/>
            </a:pPr>
            <a:r>
              <a:rPr lang="en-US" sz="2000" dirty="0">
                <a:effectLst/>
                <a:latin typeface="Times New Roman" panose="02020603050405020304" pitchFamily="18" charset="0"/>
                <a:ea typeface="Calibri" panose="020F0502020204030204" pitchFamily="34" charset="0"/>
              </a:rPr>
              <a:t>Reduction the mechanical losses in the overall system and that can on many configurations</a:t>
            </a:r>
            <a:r>
              <a:rPr lang="en-US" sz="2000" dirty="0">
                <a:latin typeface="Times New Roman"/>
                <a:ea typeface="Times New Roman"/>
                <a:cs typeface="Times New Roman"/>
                <a:sym typeface="Times New Roman"/>
              </a:rPr>
              <a:t>.</a:t>
            </a:r>
          </a:p>
          <a:p>
            <a:pPr algn="just">
              <a:lnSpc>
                <a:spcPct val="150000"/>
              </a:lnSpc>
              <a:buFont typeface="Wingdings" panose="05000000000000000000" pitchFamily="2" charset="2"/>
              <a:buChar char="Ø"/>
            </a:pPr>
            <a:r>
              <a:rPr lang="en-US" sz="2000" dirty="0">
                <a:effectLst/>
                <a:latin typeface="Times New Roman" panose="02020603050405020304" pitchFamily="18" charset="0"/>
                <a:ea typeface="Calibri" panose="020F0502020204030204" pitchFamily="34" charset="0"/>
              </a:rPr>
              <a:t>Improve materials selecting process for the hydro turbine configurations.</a:t>
            </a:r>
          </a:p>
          <a:p>
            <a:pPr algn="just">
              <a:lnSpc>
                <a:spcPct val="150000"/>
              </a:lnSpc>
              <a:buFont typeface="Wingdings" panose="05000000000000000000" pitchFamily="2" charset="2"/>
              <a:buChar char="Ø"/>
            </a:pPr>
            <a:r>
              <a:rPr lang="en-US" sz="2000" dirty="0">
                <a:effectLst/>
                <a:latin typeface="Times New Roman" panose="02020603050405020304" pitchFamily="18" charset="0"/>
                <a:ea typeface="Calibri" panose="020F0502020204030204" pitchFamily="34" charset="0"/>
              </a:rPr>
              <a:t>Connect the rotating part with a floating body to make the turbine balance it is high level perfectly with water level</a:t>
            </a:r>
            <a:endParaRPr lang="en-US" sz="2400" dirty="0">
              <a:effectLst/>
              <a:latin typeface="Times New Roman" panose="02020603050405020304" pitchFamily="18" charset="0"/>
              <a:ea typeface="Calibri" panose="020F0502020204030204" pitchFamily="34" charset="0"/>
            </a:endParaRPr>
          </a:p>
          <a:p>
            <a:pPr marL="0" marR="0" indent="0" algn="just">
              <a:lnSpc>
                <a:spcPct val="115000"/>
              </a:lnSpc>
              <a:spcBef>
                <a:spcPts val="0"/>
              </a:spcBef>
              <a:spcAft>
                <a:spcPts val="1000"/>
              </a:spcAft>
              <a:buNone/>
            </a:pP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50000"/>
              </a:lnSpc>
              <a:buFont typeface="Wingdings" panose="05000000000000000000" pitchFamily="2" charset="2"/>
              <a:buChar char="Ø"/>
            </a:pPr>
            <a:endParaRPr sz="2000" dirty="0">
              <a:latin typeface="Times New Roman"/>
              <a:ea typeface="Times New Roman"/>
              <a:cs typeface="Times New Roman"/>
              <a:sym typeface="Times New Roman"/>
            </a:endParaRPr>
          </a:p>
          <a:p>
            <a:pPr marL="1066785" indent="-457200" algn="just">
              <a:lnSpc>
                <a:spcPct val="150000"/>
              </a:lnSpc>
              <a:buFont typeface="Wingdings" panose="05000000000000000000" pitchFamily="2" charset="2"/>
              <a:buChar char="Ø"/>
            </a:pPr>
            <a:endParaRPr sz="2000" dirty="0"/>
          </a:p>
          <a:p>
            <a:pPr indent="-304792" algn="just">
              <a:lnSpc>
                <a:spcPct val="114000"/>
              </a:lnSpc>
              <a:buNone/>
            </a:pPr>
            <a:endParaRPr sz="2400" dirty="0">
              <a:latin typeface="Times New Roman"/>
              <a:ea typeface="Times New Roman"/>
              <a:cs typeface="Times New Roman"/>
              <a:sym typeface="Times New Roman"/>
            </a:endParaRPr>
          </a:p>
        </p:txBody>
      </p:sp>
      <p:pic>
        <p:nvPicPr>
          <p:cNvPr id="355" name="Google Shape;355;p23"/>
          <p:cNvPicPr preferRelativeResize="0"/>
          <p:nvPr/>
        </p:nvPicPr>
        <p:blipFill rotWithShape="1">
          <a:blip r:embed="rId3">
            <a:alphaModFix/>
          </a:blip>
          <a:srcRect/>
          <a:stretch/>
        </p:blipFill>
        <p:spPr>
          <a:xfrm>
            <a:off x="10986110" y="120501"/>
            <a:ext cx="1069143" cy="1069143"/>
          </a:xfrm>
          <a:prstGeom prst="rect">
            <a:avLst/>
          </a:prstGeom>
          <a:noFill/>
          <a:ln>
            <a:noFill/>
          </a:ln>
        </p:spPr>
      </p:pic>
      <p:sp>
        <p:nvSpPr>
          <p:cNvPr id="356" name="Google Shape;356;p23"/>
          <p:cNvSpPr txBox="1">
            <a:spLocks noGrp="1"/>
          </p:cNvSpPr>
          <p:nvPr>
            <p:ph type="sldNum" idx="12"/>
          </p:nvPr>
        </p:nvSpPr>
        <p:spPr>
          <a:xfrm>
            <a:off x="11390969" y="6333135"/>
            <a:ext cx="731600" cy="524800"/>
          </a:xfrm>
          <a:prstGeom prst="rect">
            <a:avLst/>
          </a:prstGeom>
        </p:spPr>
        <p:txBody>
          <a:bodyPr spcFirstLastPara="1" vert="horz" wrap="square" lIns="121900" tIns="121900" rIns="121900" bIns="121900" rtlCol="0" anchor="t" anchorCtr="0">
            <a:noAutofit/>
          </a:bodyPr>
          <a:lstStyle/>
          <a:p>
            <a:fld id="{00000000-1234-1234-1234-123412341234}" type="slidenum">
              <a:rPr lang="en-US"/>
              <a:pPr/>
              <a:t>24</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24"/>
          <p:cNvSpPr txBox="1">
            <a:spLocks noGrp="1"/>
          </p:cNvSpPr>
          <p:nvPr>
            <p:ph type="title"/>
          </p:nvPr>
        </p:nvSpPr>
        <p:spPr>
          <a:xfrm>
            <a:off x="1986501" y="1111835"/>
            <a:ext cx="5171200" cy="580800"/>
          </a:xfrm>
          <a:prstGeom prst="rect">
            <a:avLst/>
          </a:prstGeom>
          <a:noFill/>
          <a:ln>
            <a:noFill/>
          </a:ln>
        </p:spPr>
        <p:txBody>
          <a:bodyPr spcFirstLastPara="1" vert="horz" wrap="square" lIns="121900" tIns="121900" rIns="121900" bIns="121900" rtlCol="0" anchor="ctr" anchorCtr="0">
            <a:noAutofit/>
          </a:bodyPr>
          <a:lstStyle/>
          <a:p>
            <a:r>
              <a:rPr lang="en-US" sz="3200" b="1" dirty="0">
                <a:latin typeface="Times New Roman" panose="02020603050405020304" pitchFamily="18" charset="0"/>
                <a:cs typeface="Times New Roman" panose="02020603050405020304" pitchFamily="18" charset="0"/>
              </a:rPr>
              <a:t>Thanks !</a:t>
            </a:r>
            <a:endParaRPr sz="3200" b="1" dirty="0">
              <a:latin typeface="Times New Roman" panose="02020603050405020304" pitchFamily="18" charset="0"/>
              <a:cs typeface="Times New Roman" panose="02020603050405020304" pitchFamily="18" charset="0"/>
            </a:endParaRPr>
          </a:p>
        </p:txBody>
      </p:sp>
      <p:sp>
        <p:nvSpPr>
          <p:cNvPr id="362" name="Google Shape;362;p24"/>
          <p:cNvSpPr txBox="1">
            <a:spLocks noGrp="1"/>
          </p:cNvSpPr>
          <p:nvPr>
            <p:ph type="body" idx="1"/>
          </p:nvPr>
        </p:nvSpPr>
        <p:spPr>
          <a:xfrm>
            <a:off x="1607500" y="3440191"/>
            <a:ext cx="8540416" cy="1145388"/>
          </a:xfrm>
          <a:prstGeom prst="rect">
            <a:avLst/>
          </a:prstGeom>
          <a:noFill/>
          <a:ln>
            <a:noFill/>
          </a:ln>
        </p:spPr>
        <p:txBody>
          <a:bodyPr spcFirstLastPara="1" vert="horz" wrap="square" lIns="121900" tIns="121900" rIns="121900" bIns="121900" rtlCol="0" anchor="t" anchorCtr="0">
            <a:noAutofit/>
          </a:bodyPr>
          <a:lstStyle/>
          <a:p>
            <a:pPr algn="ctr">
              <a:buFont typeface="Wingdings" panose="05000000000000000000" pitchFamily="2" charset="2"/>
              <a:buChar char="Ø"/>
            </a:pPr>
            <a:r>
              <a:rPr lang="en-US" sz="4800" b="1" i="1" dirty="0">
                <a:latin typeface="Times New Roman" panose="02020603050405020304" pitchFamily="18" charset="0"/>
                <a:ea typeface="Lora"/>
                <a:cs typeface="Times New Roman" panose="02020603050405020304" pitchFamily="18" charset="0"/>
                <a:sym typeface="Lora"/>
              </a:rPr>
              <a:t>Any </a:t>
            </a:r>
            <a:r>
              <a:rPr lang="en-US" sz="4800" b="1" i="1" dirty="0">
                <a:solidFill>
                  <a:srgbClr val="FF0000"/>
                </a:solidFill>
                <a:highlight>
                  <a:srgbClr val="FFCD00"/>
                </a:highlight>
                <a:latin typeface="Times New Roman" panose="02020603050405020304" pitchFamily="18" charset="0"/>
                <a:ea typeface="Lora"/>
                <a:cs typeface="Times New Roman" panose="02020603050405020304" pitchFamily="18" charset="0"/>
                <a:sym typeface="Lora"/>
              </a:rPr>
              <a:t>questions</a:t>
            </a:r>
            <a:r>
              <a:rPr lang="en-US" sz="4800" b="1" i="1" dirty="0">
                <a:solidFill>
                  <a:srgbClr val="FF0000"/>
                </a:solidFill>
                <a:latin typeface="Times New Roman" panose="02020603050405020304" pitchFamily="18" charset="0"/>
                <a:ea typeface="Lora"/>
                <a:cs typeface="Times New Roman" panose="02020603050405020304" pitchFamily="18" charset="0"/>
                <a:sym typeface="Lora"/>
              </a:rPr>
              <a:t> </a:t>
            </a:r>
            <a:r>
              <a:rPr lang="en-US" sz="4800" b="1" i="1" dirty="0">
                <a:latin typeface="Times New Roman" panose="02020603050405020304" pitchFamily="18" charset="0"/>
                <a:ea typeface="Lora"/>
                <a:cs typeface="Times New Roman" panose="02020603050405020304" pitchFamily="18" charset="0"/>
                <a:sym typeface="Lora"/>
              </a:rPr>
              <a:t>?</a:t>
            </a:r>
            <a:endParaRPr sz="4800" dirty="0">
              <a:latin typeface="Times New Roman" panose="02020603050405020304" pitchFamily="18" charset="0"/>
              <a:cs typeface="Times New Roman" panose="02020603050405020304" pitchFamily="18" charset="0"/>
            </a:endParaRPr>
          </a:p>
          <a:p>
            <a:pPr indent="-304792">
              <a:buNone/>
            </a:pPr>
            <a:endParaRPr dirty="0"/>
          </a:p>
        </p:txBody>
      </p:sp>
      <p:sp>
        <p:nvSpPr>
          <p:cNvPr id="363" name="Google Shape;363;p24"/>
          <p:cNvSpPr txBox="1">
            <a:spLocks noGrp="1"/>
          </p:cNvSpPr>
          <p:nvPr>
            <p:ph type="sldNum" idx="12"/>
          </p:nvPr>
        </p:nvSpPr>
        <p:spPr>
          <a:xfrm>
            <a:off x="1" y="6333135"/>
            <a:ext cx="12191999" cy="524800"/>
          </a:xfrm>
          <a:prstGeom prst="rect">
            <a:avLst/>
          </a:prstGeom>
          <a:solidFill>
            <a:srgbClr val="FFC000"/>
          </a:solidFill>
          <a:ln>
            <a:noFill/>
          </a:ln>
        </p:spPr>
        <p:txBody>
          <a:bodyPr spcFirstLastPara="1" vert="horz" wrap="square" lIns="121900" tIns="121900" rIns="121900" bIns="121900" rtlCol="0" anchor="t" anchorCtr="0">
            <a:noAutofit/>
          </a:bodyPr>
          <a:lstStyle/>
          <a:p>
            <a:pPr marL="609585"/>
            <a:r>
              <a:rPr lang="en-US" dirty="0"/>
              <a:t>   </a:t>
            </a:r>
            <a:endParaRPr dirty="0"/>
          </a:p>
        </p:txBody>
      </p:sp>
      <p:sp>
        <p:nvSpPr>
          <p:cNvPr id="364" name="Google Shape;364;p24"/>
          <p:cNvSpPr/>
          <p:nvPr/>
        </p:nvSpPr>
        <p:spPr>
          <a:xfrm>
            <a:off x="726739" y="1065086"/>
            <a:ext cx="1095911" cy="1014599"/>
          </a:xfrm>
          <a:prstGeom prst="ellipse">
            <a:avLst/>
          </a:prstGeom>
          <a:solidFill>
            <a:srgbClr val="FFCD00"/>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nvGrpSpPr>
          <p:cNvPr id="365" name="Google Shape;365;p24"/>
          <p:cNvGrpSpPr/>
          <p:nvPr/>
        </p:nvGrpSpPr>
        <p:grpSpPr>
          <a:xfrm>
            <a:off x="933204" y="1161859"/>
            <a:ext cx="674296" cy="634356"/>
            <a:chOff x="5972700" y="2330200"/>
            <a:chExt cx="411625" cy="387275"/>
          </a:xfrm>
        </p:grpSpPr>
        <p:sp>
          <p:nvSpPr>
            <p:cNvPr id="366" name="Google Shape;366;p24"/>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367" name="Google Shape;367;p24"/>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pic>
        <p:nvPicPr>
          <p:cNvPr id="368" name="Google Shape;368;p24"/>
          <p:cNvPicPr preferRelativeResize="0"/>
          <p:nvPr/>
        </p:nvPicPr>
        <p:blipFill rotWithShape="1">
          <a:blip r:embed="rId3">
            <a:alphaModFix/>
          </a:blip>
          <a:srcRect/>
          <a:stretch/>
        </p:blipFill>
        <p:spPr>
          <a:xfrm>
            <a:off x="10986110" y="120501"/>
            <a:ext cx="1069143" cy="1069143"/>
          </a:xfrm>
          <a:prstGeom prst="rect">
            <a:avLst/>
          </a:prstGeom>
          <a:noFill/>
          <a:ln>
            <a:noFill/>
          </a:ln>
        </p:spPr>
      </p:pic>
      <p:sp>
        <p:nvSpPr>
          <p:cNvPr id="369" name="Google Shape;369;p24"/>
          <p:cNvSpPr txBox="1">
            <a:spLocks noGrp="1"/>
          </p:cNvSpPr>
          <p:nvPr>
            <p:ph type="sldNum" idx="12"/>
          </p:nvPr>
        </p:nvSpPr>
        <p:spPr>
          <a:xfrm>
            <a:off x="11535663" y="6333133"/>
            <a:ext cx="519600" cy="524800"/>
          </a:xfrm>
          <a:prstGeom prst="rect">
            <a:avLst/>
          </a:prstGeom>
          <a:noFill/>
          <a:ln>
            <a:noFill/>
          </a:ln>
        </p:spPr>
        <p:txBody>
          <a:bodyPr spcFirstLastPara="1" vert="horz" wrap="square" lIns="121900" tIns="121900" rIns="121900" bIns="121900" rtlCol="0" anchor="t" anchorCtr="0">
            <a:noAutofit/>
          </a:bodyPr>
          <a:lstStyle/>
          <a:p>
            <a:r>
              <a:rPr lang="en-US" dirty="0"/>
              <a:t>25</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8"/>
          <p:cNvSpPr/>
          <p:nvPr/>
        </p:nvSpPr>
        <p:spPr>
          <a:xfrm>
            <a:off x="-1" y="6280884"/>
            <a:ext cx="12186103" cy="580800"/>
          </a:xfrm>
          <a:prstGeom prst="rect">
            <a:avLst/>
          </a:prstGeom>
          <a:solidFill>
            <a:srgbClr val="FFCD00"/>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4" name="Google Shape;74;p8"/>
          <p:cNvSpPr txBox="1">
            <a:spLocks noGrp="1"/>
          </p:cNvSpPr>
          <p:nvPr>
            <p:ph type="title"/>
          </p:nvPr>
        </p:nvSpPr>
        <p:spPr>
          <a:xfrm>
            <a:off x="1982343" y="1232960"/>
            <a:ext cx="5171200" cy="580800"/>
          </a:xfrm>
          <a:prstGeom prst="rect">
            <a:avLst/>
          </a:prstGeom>
          <a:noFill/>
          <a:ln>
            <a:noFill/>
          </a:ln>
        </p:spPr>
        <p:txBody>
          <a:bodyPr spcFirstLastPara="1" vert="horz" wrap="square" lIns="121900" tIns="121900" rIns="121900" bIns="121900" rtlCol="0" anchor="ctr" anchorCtr="0">
            <a:noAutofit/>
          </a:bodyPr>
          <a:lstStyle/>
          <a:p>
            <a:r>
              <a:rPr lang="en-US" sz="3200" b="1" dirty="0">
                <a:latin typeface="Times New Roman"/>
                <a:ea typeface="Times New Roman"/>
                <a:cs typeface="Times New Roman"/>
                <a:sym typeface="Times New Roman"/>
              </a:rPr>
              <a:t>Introduction</a:t>
            </a:r>
            <a:r>
              <a:rPr lang="en-US" sz="3200" dirty="0">
                <a:latin typeface="Times New Roman"/>
                <a:ea typeface="Times New Roman"/>
                <a:cs typeface="Times New Roman"/>
                <a:sym typeface="Times New Roman"/>
              </a:rPr>
              <a:t> </a:t>
            </a:r>
            <a:endParaRPr sz="3200" dirty="0"/>
          </a:p>
        </p:txBody>
      </p:sp>
      <p:grpSp>
        <p:nvGrpSpPr>
          <p:cNvPr id="75" name="Google Shape;75;p8"/>
          <p:cNvGrpSpPr/>
          <p:nvPr/>
        </p:nvGrpSpPr>
        <p:grpSpPr>
          <a:xfrm>
            <a:off x="1221945" y="1359667"/>
            <a:ext cx="286167" cy="286167"/>
            <a:chOff x="2594050" y="1631825"/>
            <a:chExt cx="439625" cy="439625"/>
          </a:xfrm>
        </p:grpSpPr>
        <p:sp>
          <p:nvSpPr>
            <p:cNvPr id="76" name="Google Shape;76;p8"/>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7" name="Google Shape;77;p8"/>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8" name="Google Shape;78;p8"/>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9" name="Google Shape;79;p8"/>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sp>
        <p:nvSpPr>
          <p:cNvPr id="80" name="Google Shape;80;p8"/>
          <p:cNvSpPr txBox="1">
            <a:spLocks noGrp="1"/>
          </p:cNvSpPr>
          <p:nvPr>
            <p:ph type="body" idx="1"/>
          </p:nvPr>
        </p:nvSpPr>
        <p:spPr>
          <a:xfrm>
            <a:off x="229096" y="1721965"/>
            <a:ext cx="7598237" cy="4482800"/>
          </a:xfrm>
          <a:prstGeom prst="rect">
            <a:avLst/>
          </a:prstGeom>
          <a:noFill/>
          <a:ln>
            <a:noFill/>
          </a:ln>
        </p:spPr>
        <p:txBody>
          <a:bodyPr spcFirstLastPara="1" vert="horz" wrap="square" lIns="121900" tIns="121900" rIns="121900" bIns="121900" rtlCol="0" anchor="t" anchorCtr="0">
            <a:noAutofit/>
          </a:bodyPr>
          <a:lstStyle/>
          <a:p>
            <a:pPr marL="477837" indent="-342900" algn="just">
              <a:lnSpc>
                <a:spcPct val="150000"/>
              </a:lnSpc>
              <a:buFont typeface="Wingdings" panose="05000000000000000000" pitchFamily="2" charset="2"/>
              <a:buChar char="Ø"/>
            </a:pPr>
            <a:r>
              <a:rPr lang="en-US" sz="2000" dirty="0">
                <a:latin typeface="Times New Roman"/>
                <a:ea typeface="Times New Roman"/>
                <a:cs typeface="Times New Roman"/>
                <a:sym typeface="Times New Roman"/>
              </a:rPr>
              <a:t>Palestine sits under occupation, and it has large amount of lost energy, so it imports 85% of it is power need from “Israel”.   </a:t>
            </a:r>
            <a:endParaRPr sz="2000" dirty="0"/>
          </a:p>
          <a:p>
            <a:pPr marL="477837" indent="-342900" algn="just">
              <a:lnSpc>
                <a:spcPct val="150000"/>
              </a:lnSpc>
              <a:buFont typeface="Wingdings" panose="05000000000000000000" pitchFamily="2" charset="2"/>
              <a:buChar char="Ø"/>
            </a:pPr>
            <a:r>
              <a:rPr lang="en-US" sz="2000" dirty="0">
                <a:latin typeface="Times New Roman"/>
                <a:ea typeface="Times New Roman"/>
                <a:cs typeface="Times New Roman"/>
                <a:sym typeface="Times New Roman"/>
              </a:rPr>
              <a:t>Hydro Power Turbine is a turbine works on converting water potential and kinetic energy into mechanical energy in order to transform it into electric power.</a:t>
            </a:r>
            <a:endParaRPr sz="2000" dirty="0"/>
          </a:p>
          <a:p>
            <a:pPr marL="477837" indent="-342900" algn="just">
              <a:lnSpc>
                <a:spcPct val="150000"/>
              </a:lnSpc>
              <a:buFont typeface="Wingdings" panose="05000000000000000000" pitchFamily="2" charset="2"/>
              <a:buChar char="Ø"/>
            </a:pPr>
            <a:r>
              <a:rPr lang="en-US" sz="2000" dirty="0">
                <a:latin typeface="Times New Roman"/>
                <a:ea typeface="Times New Roman"/>
                <a:cs typeface="Times New Roman"/>
                <a:sym typeface="Times New Roman"/>
              </a:rPr>
              <a:t>Making a hydro turbine for the first time in Nablus,</a:t>
            </a:r>
          </a:p>
          <a:p>
            <a:pPr marL="476250" indent="-342900" algn="just">
              <a:lnSpc>
                <a:spcPct val="150000"/>
              </a:lnSpc>
              <a:buFont typeface="Wingdings" panose="05000000000000000000" pitchFamily="2" charset="2"/>
              <a:buChar char="Ø"/>
            </a:pPr>
            <a:r>
              <a:rPr lang="en-US" sz="2000" dirty="0">
                <a:latin typeface="Times New Roman"/>
                <a:ea typeface="Times New Roman"/>
                <a:cs typeface="Times New Roman"/>
                <a:sym typeface="Times New Roman"/>
              </a:rPr>
              <a:t>Farrah cannel, besides it is useful for the surrounding  region, but it opens a wide door for additional well-use  energy in Palestine.</a:t>
            </a:r>
            <a:endParaRPr sz="2000" dirty="0"/>
          </a:p>
          <a:p>
            <a:pPr marL="304793" indent="0" algn="just">
              <a:buNone/>
            </a:pPr>
            <a:endParaRPr sz="2400" dirty="0">
              <a:latin typeface="Times New Roman"/>
              <a:ea typeface="Times New Roman"/>
              <a:cs typeface="Times New Roman"/>
              <a:sym typeface="Times New Roman"/>
            </a:endParaRPr>
          </a:p>
        </p:txBody>
      </p:sp>
      <p:sp>
        <p:nvSpPr>
          <p:cNvPr id="81" name="Google Shape;81;p8"/>
          <p:cNvSpPr txBox="1">
            <a:spLocks noGrp="1"/>
          </p:cNvSpPr>
          <p:nvPr>
            <p:ph type="sldNum" idx="12"/>
          </p:nvPr>
        </p:nvSpPr>
        <p:spPr>
          <a:xfrm>
            <a:off x="11261558" y="6333135"/>
            <a:ext cx="861012" cy="524800"/>
          </a:xfrm>
          <a:prstGeom prst="rect">
            <a:avLst/>
          </a:prstGeom>
          <a:noFill/>
          <a:ln>
            <a:noFill/>
          </a:ln>
        </p:spPr>
        <p:txBody>
          <a:bodyPr spcFirstLastPara="1" vert="horz" wrap="square" lIns="121900" tIns="121900" rIns="121900" bIns="121900" rtlCol="0" anchor="t" anchorCtr="0">
            <a:noAutofit/>
          </a:bodyPr>
          <a:lstStyle/>
          <a:p>
            <a:r>
              <a:rPr lang="en-US"/>
              <a:t>3</a:t>
            </a:r>
            <a:endParaRPr/>
          </a:p>
        </p:txBody>
      </p:sp>
      <p:pic>
        <p:nvPicPr>
          <p:cNvPr id="82" name="Google Shape;82;p8"/>
          <p:cNvPicPr preferRelativeResize="0"/>
          <p:nvPr/>
        </p:nvPicPr>
        <p:blipFill rotWithShape="1">
          <a:blip r:embed="rId3">
            <a:alphaModFix/>
          </a:blip>
          <a:srcRect/>
          <a:stretch/>
        </p:blipFill>
        <p:spPr>
          <a:xfrm>
            <a:off x="10986110" y="120501"/>
            <a:ext cx="1069143" cy="1069143"/>
          </a:xfrm>
          <a:prstGeom prst="rect">
            <a:avLst/>
          </a:prstGeom>
          <a:noFill/>
          <a:ln>
            <a:noFill/>
          </a:ln>
        </p:spPr>
      </p:pic>
      <p:pic>
        <p:nvPicPr>
          <p:cNvPr id="3" name="Picture 2">
            <a:extLst>
              <a:ext uri="{FF2B5EF4-FFF2-40B4-BE49-F238E27FC236}">
                <a16:creationId xmlns:a16="http://schemas.microsoft.com/office/drawing/2014/main" id="{7C5BD14F-5085-43E5-9DBB-81D6F070FB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16563" y="1828695"/>
            <a:ext cx="3628104" cy="383468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8"/>
          <p:cNvSpPr/>
          <p:nvPr/>
        </p:nvSpPr>
        <p:spPr>
          <a:xfrm>
            <a:off x="-1" y="6280884"/>
            <a:ext cx="12186103" cy="580800"/>
          </a:xfrm>
          <a:prstGeom prst="rect">
            <a:avLst/>
          </a:prstGeom>
          <a:solidFill>
            <a:srgbClr val="FFCD00"/>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4" name="Google Shape;74;p8"/>
          <p:cNvSpPr txBox="1">
            <a:spLocks noGrp="1"/>
          </p:cNvSpPr>
          <p:nvPr>
            <p:ph type="title"/>
          </p:nvPr>
        </p:nvSpPr>
        <p:spPr>
          <a:xfrm>
            <a:off x="1982343" y="1232960"/>
            <a:ext cx="5171200" cy="580800"/>
          </a:xfrm>
          <a:prstGeom prst="rect">
            <a:avLst/>
          </a:prstGeom>
          <a:noFill/>
          <a:ln>
            <a:noFill/>
          </a:ln>
        </p:spPr>
        <p:txBody>
          <a:bodyPr spcFirstLastPara="1" vert="horz" wrap="square" lIns="121900" tIns="121900" rIns="121900" bIns="121900" rtlCol="0" anchor="ctr" anchorCtr="0">
            <a:noAutofit/>
          </a:bodyPr>
          <a:lstStyle/>
          <a:p>
            <a:r>
              <a:rPr lang="en-US" sz="3200" b="1" dirty="0">
                <a:latin typeface="Times New Roman"/>
                <a:ea typeface="Times New Roman"/>
                <a:cs typeface="Times New Roman"/>
                <a:sym typeface="Times New Roman"/>
              </a:rPr>
              <a:t>Introduction</a:t>
            </a:r>
            <a:r>
              <a:rPr lang="en-US" sz="3200" dirty="0">
                <a:latin typeface="Times New Roman"/>
                <a:ea typeface="Times New Roman"/>
                <a:cs typeface="Times New Roman"/>
                <a:sym typeface="Times New Roman"/>
              </a:rPr>
              <a:t> </a:t>
            </a:r>
            <a:endParaRPr sz="3200" dirty="0"/>
          </a:p>
        </p:txBody>
      </p:sp>
      <p:grpSp>
        <p:nvGrpSpPr>
          <p:cNvPr id="75" name="Google Shape;75;p8"/>
          <p:cNvGrpSpPr/>
          <p:nvPr/>
        </p:nvGrpSpPr>
        <p:grpSpPr>
          <a:xfrm>
            <a:off x="1221945" y="1359667"/>
            <a:ext cx="286167" cy="286167"/>
            <a:chOff x="2594050" y="1631825"/>
            <a:chExt cx="439625" cy="439625"/>
          </a:xfrm>
        </p:grpSpPr>
        <p:sp>
          <p:nvSpPr>
            <p:cNvPr id="76" name="Google Shape;76;p8"/>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7" name="Google Shape;77;p8"/>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8" name="Google Shape;78;p8"/>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79" name="Google Shape;79;p8"/>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mc:AlternateContent xmlns:mc="http://schemas.openxmlformats.org/markup-compatibility/2006">
        <mc:Choice xmlns:a14="http://schemas.microsoft.com/office/drawing/2010/main" Requires="a14">
          <p:sp>
            <p:nvSpPr>
              <p:cNvPr id="80" name="Google Shape;80;p8"/>
              <p:cNvSpPr txBox="1">
                <a:spLocks noGrp="1"/>
              </p:cNvSpPr>
              <p:nvPr>
                <p:ph type="body" idx="1"/>
              </p:nvPr>
            </p:nvSpPr>
            <p:spPr>
              <a:xfrm>
                <a:off x="305769" y="1297612"/>
                <a:ext cx="11537185" cy="4156734"/>
              </a:xfrm>
              <a:prstGeom prst="rect">
                <a:avLst/>
              </a:prstGeom>
              <a:noFill/>
              <a:ln>
                <a:noFill/>
              </a:ln>
            </p:spPr>
            <p:txBody>
              <a:bodyPr spcFirstLastPara="1" vert="horz" wrap="square" lIns="121900" tIns="121900" rIns="121900" bIns="121900" rtlCol="0" anchor="t" anchorCtr="0">
                <a:noAutofit/>
              </a:bodyPr>
              <a:lstStyle/>
              <a:p>
                <a:pPr marL="457200" indent="-322263" algn="just"/>
                <a:endParaRPr lang="en-US" sz="2400" dirty="0">
                  <a:latin typeface="Times New Roman"/>
                  <a:cs typeface="Times New Roman"/>
                  <a:sym typeface="Times New Roman"/>
                </a:endParaRPr>
              </a:p>
              <a:p>
                <a:pPr marL="477837" indent="-342900" algn="just">
                  <a:lnSpc>
                    <a:spcPct val="150000"/>
                  </a:lnSpc>
                  <a:buFont typeface="Wingdings" panose="05000000000000000000" pitchFamily="2" charset="2"/>
                  <a:buChar char="Ø"/>
                </a:pPr>
                <a:r>
                  <a:rPr lang="en-US" sz="2000" dirty="0">
                    <a:latin typeface="Times New Roman"/>
                    <a:cs typeface="Times New Roman"/>
                    <a:sym typeface="Times New Roman"/>
                  </a:rPr>
                  <a:t>The hydro turbines have a 75-90% efficiency comparing with 20% for solar and 30 – 50% for wind turbine.</a:t>
                </a:r>
                <a:endParaRPr sz="2000" dirty="0"/>
              </a:p>
              <a:p>
                <a:pPr marL="477837" indent="-342900" algn="just">
                  <a:lnSpc>
                    <a:spcPct val="150000"/>
                  </a:lnSpc>
                  <a:buFont typeface="Wingdings" panose="05000000000000000000" pitchFamily="2" charset="2"/>
                  <a:buChar char="Ø"/>
                </a:pPr>
                <a:r>
                  <a:rPr lang="en-US" sz="2000" dirty="0">
                    <a:latin typeface="Times New Roman"/>
                    <a:cs typeface="Times New Roman"/>
                    <a:sym typeface="Times New Roman"/>
                  </a:rPr>
                  <a:t>Horizontal </a:t>
                </a:r>
                <a:r>
                  <a:rPr lang="en-US" sz="2000">
                    <a:latin typeface="Times New Roman"/>
                    <a:cs typeface="Times New Roman"/>
                    <a:sym typeface="Times New Roman"/>
                  </a:rPr>
                  <a:t>cross flow </a:t>
                </a:r>
                <a:r>
                  <a:rPr lang="en-US" sz="2000" dirty="0">
                    <a:latin typeface="Times New Roman"/>
                    <a:cs typeface="Times New Roman"/>
                    <a:sym typeface="Times New Roman"/>
                  </a:rPr>
                  <a:t>turbine was used in this project, connected with a generator.</a:t>
                </a:r>
              </a:p>
              <a:p>
                <a:pPr marL="477837" indent="-342900" algn="just">
                  <a:lnSpc>
                    <a:spcPct val="150000"/>
                  </a:lnSpc>
                  <a:buFont typeface="Wingdings" panose="05000000000000000000" pitchFamily="2" charset="2"/>
                  <a:buChar char="Ø"/>
                </a:pPr>
                <a:r>
                  <a:rPr lang="en-US" sz="2000" dirty="0">
                    <a:effectLst/>
                    <a:latin typeface="Times New Roman" panose="02020603050405020304" pitchFamily="18" charset="0"/>
                    <a:ea typeface="Calibri" panose="020F0502020204030204" pitchFamily="34" charset="0"/>
                  </a:rPr>
                  <a:t>The cannel is 4 m-width and </a:t>
                </a:r>
                <a:r>
                  <a:rPr lang="en-US" sz="2000" dirty="0">
                    <a:latin typeface="Times New Roman" panose="02020603050405020304" pitchFamily="18" charset="0"/>
                    <a:ea typeface="Calibri" panose="020F0502020204030204" pitchFamily="34" charset="0"/>
                  </a:rPr>
                  <a:t>1</a:t>
                </a:r>
                <a:r>
                  <a:rPr lang="en-US" sz="2000" dirty="0">
                    <a:effectLst/>
                    <a:latin typeface="Times New Roman" panose="02020603050405020304" pitchFamily="18" charset="0"/>
                    <a:ea typeface="Calibri" panose="020F0502020204030204" pitchFamily="34" charset="0"/>
                  </a:rPr>
                  <a:t>-m head with a water flow rate 1750 </a:t>
                </a:r>
                <a14:m>
                  <m:oMath xmlns:m="http://schemas.openxmlformats.org/officeDocument/2006/math">
                    <m:sSup>
                      <m:sSupPr>
                        <m:ctrlPr>
                          <a:rPr lang="en-US" sz="2000" i="1">
                            <a:effectLst/>
                            <a:latin typeface="Cambria Math" panose="02040503050406030204" pitchFamily="18" charset="0"/>
                            <a:cs typeface="Times New Roman" panose="02020603050405020304" pitchFamily="18" charset="0"/>
                          </a:rPr>
                        </m:ctrlPr>
                      </m:sSupPr>
                      <m:e>
                        <m:r>
                          <a:rPr lang="en-US" sz="2000" i="1">
                            <a:effectLst/>
                            <a:latin typeface="Cambria Math" panose="02040503050406030204" pitchFamily="18" charset="0"/>
                            <a:ea typeface="Calibri" panose="020F0502020204030204" pitchFamily="34" charset="0"/>
                            <a:cs typeface="Times New Roman" panose="02020603050405020304" pitchFamily="18" charset="0"/>
                          </a:rPr>
                          <m:t>𝑚</m:t>
                        </m:r>
                      </m:e>
                      <m:sup>
                        <m:r>
                          <a:rPr lang="en-US" sz="2000" i="1">
                            <a:effectLst/>
                            <a:latin typeface="Cambria Math" panose="02040503050406030204" pitchFamily="18" charset="0"/>
                            <a:ea typeface="Calibri" panose="020F0502020204030204" pitchFamily="34" charset="0"/>
                            <a:cs typeface="Times New Roman" panose="02020603050405020304" pitchFamily="18" charset="0"/>
                          </a:rPr>
                          <m:t>3</m:t>
                        </m:r>
                      </m:sup>
                    </m:sSup>
                    <m:r>
                      <a:rPr lang="en-US" sz="2000" i="1">
                        <a:effectLst/>
                        <a:latin typeface="Cambria Math" panose="02040503050406030204" pitchFamily="18" charset="0"/>
                        <a:ea typeface="Calibri" panose="020F0502020204030204" pitchFamily="34" charset="0"/>
                        <a:cs typeface="Times New Roman" panose="02020603050405020304" pitchFamily="18" charset="0"/>
                      </a:rPr>
                      <m:t>/ </m:t>
                    </m:r>
                  </m:oMath>
                </a14:m>
                <a:r>
                  <a:rPr lang="en-US" sz="2000" dirty="0">
                    <a:effectLst/>
                    <a:latin typeface="Times New Roman" panose="02020603050405020304" pitchFamily="18" charset="0"/>
                    <a:ea typeface="Times New Roman" panose="02020603050405020304" pitchFamily="18" charset="0"/>
                  </a:rPr>
                  <a:t>hr. in winter and </a:t>
                </a:r>
                <a:r>
                  <a:rPr lang="en-US" sz="2000" dirty="0">
                    <a:effectLst/>
                    <a:latin typeface="Times New Roman" panose="02020603050405020304" pitchFamily="18" charset="0"/>
                    <a:ea typeface="Calibri" panose="020F0502020204030204" pitchFamily="34" charset="0"/>
                  </a:rPr>
                  <a:t>750 </a:t>
                </a:r>
                <a14:m>
                  <m:oMath xmlns:m="http://schemas.openxmlformats.org/officeDocument/2006/math">
                    <m:sSup>
                      <m:sSupPr>
                        <m:ctrlPr>
                          <a:rPr lang="en-US" sz="2000" i="1">
                            <a:effectLst/>
                            <a:latin typeface="Cambria Math" panose="02040503050406030204" pitchFamily="18" charset="0"/>
                            <a:cs typeface="Times New Roman" panose="02020603050405020304" pitchFamily="18" charset="0"/>
                          </a:rPr>
                        </m:ctrlPr>
                      </m:sSupPr>
                      <m:e>
                        <m:r>
                          <a:rPr lang="en-US" sz="2000" i="1">
                            <a:effectLst/>
                            <a:latin typeface="Cambria Math" panose="02040503050406030204" pitchFamily="18" charset="0"/>
                            <a:ea typeface="Calibri" panose="020F0502020204030204" pitchFamily="34" charset="0"/>
                            <a:cs typeface="Times New Roman" panose="02020603050405020304" pitchFamily="18" charset="0"/>
                          </a:rPr>
                          <m:t>𝑚</m:t>
                        </m:r>
                      </m:e>
                      <m:sup>
                        <m:r>
                          <a:rPr lang="en-US" sz="2000" i="1">
                            <a:effectLst/>
                            <a:latin typeface="Cambria Math" panose="02040503050406030204" pitchFamily="18" charset="0"/>
                            <a:ea typeface="Calibri" panose="020F0502020204030204" pitchFamily="34" charset="0"/>
                            <a:cs typeface="Times New Roman" panose="02020603050405020304" pitchFamily="18" charset="0"/>
                          </a:rPr>
                          <m:t>3</m:t>
                        </m:r>
                      </m:sup>
                    </m:sSup>
                    <m:r>
                      <a:rPr lang="en-US" sz="2000" i="1">
                        <a:effectLst/>
                        <a:latin typeface="Cambria Math" panose="02040503050406030204" pitchFamily="18" charset="0"/>
                        <a:ea typeface="Calibri" panose="020F0502020204030204" pitchFamily="34" charset="0"/>
                        <a:cs typeface="Times New Roman" panose="02020603050405020304" pitchFamily="18" charset="0"/>
                      </a:rPr>
                      <m:t>/ </m:t>
                    </m:r>
                  </m:oMath>
                </a14:m>
                <a:r>
                  <a:rPr lang="en-US" sz="2000" dirty="0">
                    <a:effectLst/>
                    <a:latin typeface="Times New Roman" panose="02020603050405020304" pitchFamily="18" charset="0"/>
                    <a:ea typeface="Times New Roman" panose="02020603050405020304" pitchFamily="18" charset="0"/>
                  </a:rPr>
                  <a:t>hr.</a:t>
                </a:r>
                <a:r>
                  <a:rPr lang="en-US" sz="2000" dirty="0">
                    <a:effectLst/>
                    <a:latin typeface="Times New Roman" panose="02020603050405020304" pitchFamily="18" charset="0"/>
                    <a:ea typeface="Calibri" panose="020F0502020204030204" pitchFamily="34" charset="0"/>
                  </a:rPr>
                  <a:t> in summer</a:t>
                </a:r>
                <a:endParaRPr sz="2000" dirty="0"/>
              </a:p>
              <a:p>
                <a:pPr marL="477837" indent="-342900" algn="just">
                  <a:lnSpc>
                    <a:spcPct val="150000"/>
                  </a:lnSpc>
                  <a:buFont typeface="Wingdings" panose="05000000000000000000" pitchFamily="2" charset="2"/>
                  <a:buChar char="Ø"/>
                </a:pPr>
                <a:r>
                  <a:rPr lang="en-US" sz="2000" dirty="0">
                    <a:latin typeface="Times New Roman"/>
                    <a:ea typeface="Times New Roman"/>
                    <a:cs typeface="Times New Roman"/>
                    <a:sym typeface="Times New Roman"/>
                  </a:rPr>
                  <a:t>The blades were installed in order that water flow hit the turbine plate in the perfect and highest effective point in blades. </a:t>
                </a:r>
              </a:p>
              <a:p>
                <a:pPr marL="477837" indent="-342900" algn="just">
                  <a:lnSpc>
                    <a:spcPct val="150000"/>
                  </a:lnSpc>
                  <a:buFont typeface="Wingdings" panose="05000000000000000000" pitchFamily="2" charset="2"/>
                  <a:buChar char="Ø"/>
                </a:pPr>
                <a:r>
                  <a:rPr lang="en-US" sz="2000" dirty="0">
                    <a:latin typeface="Times New Roman"/>
                    <a:cs typeface="Times New Roman"/>
                    <a:sym typeface="Times New Roman"/>
                  </a:rPr>
                  <a:t>The blades were curved to reduce drag force on water flow.</a:t>
                </a:r>
                <a:endParaRPr sz="2000" dirty="0"/>
              </a:p>
              <a:p>
                <a:pPr indent="-304792" algn="just">
                  <a:buNone/>
                </a:pPr>
                <a:endParaRPr sz="2400" dirty="0">
                  <a:latin typeface="Times New Roman"/>
                  <a:ea typeface="Times New Roman"/>
                  <a:cs typeface="Times New Roman"/>
                  <a:sym typeface="Times New Roman"/>
                </a:endParaRPr>
              </a:p>
            </p:txBody>
          </p:sp>
        </mc:Choice>
        <mc:Fallback>
          <p:sp>
            <p:nvSpPr>
              <p:cNvPr id="80" name="Google Shape;80;p8"/>
              <p:cNvSpPr txBox="1">
                <a:spLocks noGrp="1" noRot="1" noChangeAspect="1" noMove="1" noResize="1" noEditPoints="1" noAdjustHandles="1" noChangeArrowheads="1" noChangeShapeType="1" noTextEdit="1"/>
              </p:cNvSpPr>
              <p:nvPr>
                <p:ph type="body" idx="1"/>
              </p:nvPr>
            </p:nvSpPr>
            <p:spPr>
              <a:xfrm>
                <a:off x="305769" y="1297612"/>
                <a:ext cx="11537185" cy="4156734"/>
              </a:xfrm>
              <a:prstGeom prst="rect">
                <a:avLst/>
              </a:prstGeom>
              <a:blipFill>
                <a:blip r:embed="rId3"/>
                <a:stretch>
                  <a:fillRect r="-264" b="-16716"/>
                </a:stretch>
              </a:blipFill>
              <a:ln>
                <a:noFill/>
              </a:ln>
            </p:spPr>
            <p:txBody>
              <a:bodyPr/>
              <a:lstStyle/>
              <a:p>
                <a:r>
                  <a:rPr lang="en-US">
                    <a:noFill/>
                  </a:rPr>
                  <a:t> </a:t>
                </a:r>
              </a:p>
            </p:txBody>
          </p:sp>
        </mc:Fallback>
      </mc:AlternateContent>
      <p:sp>
        <p:nvSpPr>
          <p:cNvPr id="81" name="Google Shape;81;p8"/>
          <p:cNvSpPr txBox="1">
            <a:spLocks noGrp="1"/>
          </p:cNvSpPr>
          <p:nvPr>
            <p:ph type="sldNum" idx="12"/>
          </p:nvPr>
        </p:nvSpPr>
        <p:spPr>
          <a:xfrm>
            <a:off x="11261558" y="6333135"/>
            <a:ext cx="861012" cy="524800"/>
          </a:xfrm>
          <a:prstGeom prst="rect">
            <a:avLst/>
          </a:prstGeom>
          <a:noFill/>
          <a:ln>
            <a:noFill/>
          </a:ln>
        </p:spPr>
        <p:txBody>
          <a:bodyPr spcFirstLastPara="1" vert="horz" wrap="square" lIns="121900" tIns="121900" rIns="121900" bIns="121900" rtlCol="0" anchor="t" anchorCtr="0">
            <a:noAutofit/>
          </a:bodyPr>
          <a:lstStyle/>
          <a:p>
            <a:r>
              <a:rPr lang="en-US" dirty="0"/>
              <a:t>4</a:t>
            </a:r>
            <a:endParaRPr dirty="0"/>
          </a:p>
        </p:txBody>
      </p:sp>
      <p:pic>
        <p:nvPicPr>
          <p:cNvPr id="82" name="Google Shape;82;p8"/>
          <p:cNvPicPr preferRelativeResize="0"/>
          <p:nvPr/>
        </p:nvPicPr>
        <p:blipFill rotWithShape="1">
          <a:blip r:embed="rId4">
            <a:alphaModFix/>
          </a:blip>
          <a:srcRect/>
          <a:stretch/>
        </p:blipFill>
        <p:spPr>
          <a:xfrm>
            <a:off x="10986110" y="120501"/>
            <a:ext cx="1069143" cy="1069143"/>
          </a:xfrm>
          <a:prstGeom prst="rect">
            <a:avLst/>
          </a:prstGeom>
          <a:noFill/>
          <a:ln>
            <a:noFill/>
          </a:ln>
        </p:spPr>
      </p:pic>
    </p:spTree>
    <p:extLst>
      <p:ext uri="{BB962C8B-B14F-4D97-AF65-F5344CB8AC3E}">
        <p14:creationId xmlns:p14="http://schemas.microsoft.com/office/powerpoint/2010/main" val="2872192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0"/>
          <p:cNvSpPr/>
          <p:nvPr/>
        </p:nvSpPr>
        <p:spPr>
          <a:xfrm>
            <a:off x="-1" y="6280884"/>
            <a:ext cx="12186103" cy="580800"/>
          </a:xfrm>
          <a:prstGeom prst="rect">
            <a:avLst/>
          </a:prstGeom>
          <a:solidFill>
            <a:srgbClr val="FFCD00"/>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103" name="Google Shape;103;p10"/>
          <p:cNvSpPr txBox="1">
            <a:spLocks noGrp="1"/>
          </p:cNvSpPr>
          <p:nvPr>
            <p:ph type="title"/>
          </p:nvPr>
        </p:nvSpPr>
        <p:spPr>
          <a:xfrm>
            <a:off x="1982343" y="1232960"/>
            <a:ext cx="5171200" cy="580800"/>
          </a:xfrm>
          <a:prstGeom prst="rect">
            <a:avLst/>
          </a:prstGeom>
          <a:noFill/>
          <a:ln>
            <a:noFill/>
          </a:ln>
        </p:spPr>
        <p:txBody>
          <a:bodyPr spcFirstLastPara="1" vert="horz" wrap="square" lIns="121900" tIns="121900" rIns="121900" bIns="121900" rtlCol="0" anchor="ctr" anchorCtr="0">
            <a:noAutofit/>
          </a:bodyPr>
          <a:lstStyle/>
          <a:p>
            <a:r>
              <a:rPr lang="en-US" sz="3200" b="1" dirty="0">
                <a:latin typeface="Times New Roman"/>
                <a:ea typeface="Times New Roman"/>
                <a:cs typeface="Times New Roman"/>
                <a:sym typeface="Times New Roman"/>
              </a:rPr>
              <a:t>Aims</a:t>
            </a:r>
            <a:endParaRPr sz="3200" b="1" dirty="0"/>
          </a:p>
        </p:txBody>
      </p:sp>
      <p:grpSp>
        <p:nvGrpSpPr>
          <p:cNvPr id="104" name="Google Shape;104;p10"/>
          <p:cNvGrpSpPr/>
          <p:nvPr/>
        </p:nvGrpSpPr>
        <p:grpSpPr>
          <a:xfrm>
            <a:off x="1221945" y="1359667"/>
            <a:ext cx="286167" cy="286167"/>
            <a:chOff x="2594050" y="1631825"/>
            <a:chExt cx="439625" cy="439625"/>
          </a:xfrm>
        </p:grpSpPr>
        <p:sp>
          <p:nvSpPr>
            <p:cNvPr id="105" name="Google Shape;105;p10"/>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106" name="Google Shape;106;p10"/>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107" name="Google Shape;107;p10"/>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108" name="Google Shape;108;p10"/>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sp>
        <p:nvSpPr>
          <p:cNvPr id="109" name="Google Shape;109;p10"/>
          <p:cNvSpPr txBox="1">
            <a:spLocks noGrp="1"/>
          </p:cNvSpPr>
          <p:nvPr>
            <p:ph type="body" idx="1"/>
          </p:nvPr>
        </p:nvSpPr>
        <p:spPr>
          <a:xfrm>
            <a:off x="965364" y="1849341"/>
            <a:ext cx="10255371" cy="4302243"/>
          </a:xfrm>
          <a:prstGeom prst="rect">
            <a:avLst/>
          </a:prstGeom>
          <a:noFill/>
          <a:ln>
            <a:noFill/>
          </a:ln>
        </p:spPr>
        <p:txBody>
          <a:bodyPr spcFirstLastPara="1" vert="horz" wrap="square" lIns="121900" tIns="121900" rIns="121900" bIns="121900" rtlCol="0" anchor="t" anchorCtr="0">
            <a:noAutofit/>
          </a:bodyPr>
          <a:lstStyle/>
          <a:p>
            <a:pPr algn="just">
              <a:lnSpc>
                <a:spcPct val="150000"/>
              </a:lnSpc>
              <a:buFont typeface="Wingdings" panose="05000000000000000000" pitchFamily="2" charset="2"/>
              <a:buChar char="Ø"/>
            </a:pPr>
            <a:r>
              <a:rPr lang="en-US" sz="2000" dirty="0">
                <a:latin typeface="Times New Roman"/>
                <a:ea typeface="Times New Roman"/>
                <a:cs typeface="Times New Roman"/>
                <a:sym typeface="Times New Roman"/>
              </a:rPr>
              <a:t>To well-use of waste energy in Palestine generally and water energy especially. </a:t>
            </a:r>
            <a:endParaRPr sz="2000" dirty="0"/>
          </a:p>
          <a:p>
            <a:pPr algn="just">
              <a:lnSpc>
                <a:spcPct val="150000"/>
              </a:lnSpc>
              <a:buFont typeface="Wingdings" panose="05000000000000000000" pitchFamily="2" charset="2"/>
              <a:buChar char="Ø"/>
            </a:pPr>
            <a:r>
              <a:rPr lang="en-US" sz="2000" dirty="0">
                <a:latin typeface="Times New Roman"/>
                <a:cs typeface="Times New Roman"/>
                <a:sym typeface="Times New Roman"/>
              </a:rPr>
              <a:t>Lightning the next street by the produced power.  </a:t>
            </a:r>
            <a:endParaRPr sz="2000" dirty="0"/>
          </a:p>
          <a:p>
            <a:pPr algn="just">
              <a:lnSpc>
                <a:spcPct val="150000"/>
              </a:lnSpc>
              <a:buFont typeface="Wingdings" panose="05000000000000000000" pitchFamily="2" charset="2"/>
              <a:buChar char="Ø"/>
            </a:pPr>
            <a:r>
              <a:rPr lang="en-US" sz="2000" dirty="0">
                <a:latin typeface="Times New Roman"/>
                <a:ea typeface="Times New Roman"/>
                <a:cs typeface="Times New Roman"/>
                <a:sym typeface="Times New Roman"/>
              </a:rPr>
              <a:t>Design the turbine with the perfect dimensions to be appropriate with water flow differences in summer and winter. </a:t>
            </a:r>
            <a:endParaRPr sz="2000" dirty="0"/>
          </a:p>
          <a:p>
            <a:pPr algn="just">
              <a:lnSpc>
                <a:spcPct val="150000"/>
              </a:lnSpc>
              <a:buFont typeface="Wingdings" panose="05000000000000000000" pitchFamily="2" charset="2"/>
              <a:buChar char="Ø"/>
            </a:pPr>
            <a:r>
              <a:rPr lang="en-US" sz="2000" dirty="0">
                <a:latin typeface="Times New Roman"/>
                <a:ea typeface="Times New Roman"/>
                <a:cs typeface="Times New Roman"/>
                <a:sym typeface="Times New Roman"/>
              </a:rPr>
              <a:t>Design a Sprocket that maximize power, by increasing rpm.</a:t>
            </a:r>
            <a:endParaRPr sz="2000" dirty="0"/>
          </a:p>
          <a:p>
            <a:pPr algn="just">
              <a:lnSpc>
                <a:spcPct val="150000"/>
              </a:lnSpc>
              <a:buFont typeface="Wingdings" panose="05000000000000000000" pitchFamily="2" charset="2"/>
              <a:buChar char="Ø"/>
            </a:pPr>
            <a:r>
              <a:rPr lang="en-US" sz="2000" dirty="0">
                <a:latin typeface="Times New Roman"/>
                <a:ea typeface="Times New Roman"/>
                <a:cs typeface="Times New Roman"/>
                <a:sym typeface="Times New Roman"/>
              </a:rPr>
              <a:t>Implementing and building a prototype and examining the system.</a:t>
            </a:r>
          </a:p>
          <a:p>
            <a:pPr algn="just">
              <a:lnSpc>
                <a:spcPct val="150000"/>
              </a:lnSpc>
              <a:buFont typeface="Wingdings" panose="05000000000000000000" pitchFamily="2" charset="2"/>
              <a:buChar char="Ø"/>
            </a:pPr>
            <a:r>
              <a:rPr lang="en-US" sz="2000" dirty="0">
                <a:latin typeface="Times New Roman"/>
                <a:cs typeface="Times New Roman"/>
                <a:sym typeface="Times New Roman"/>
              </a:rPr>
              <a:t>Initiate a starting points for a future work developments.</a:t>
            </a:r>
            <a:endParaRPr sz="2000" dirty="0"/>
          </a:p>
        </p:txBody>
      </p:sp>
      <p:sp>
        <p:nvSpPr>
          <p:cNvPr id="110" name="Google Shape;110;p10"/>
          <p:cNvSpPr txBox="1">
            <a:spLocks noGrp="1"/>
          </p:cNvSpPr>
          <p:nvPr>
            <p:ph type="sldNum" idx="12"/>
          </p:nvPr>
        </p:nvSpPr>
        <p:spPr>
          <a:xfrm>
            <a:off x="11220740" y="6308901"/>
            <a:ext cx="861200" cy="524800"/>
          </a:xfrm>
          <a:prstGeom prst="rect">
            <a:avLst/>
          </a:prstGeom>
          <a:noFill/>
          <a:ln>
            <a:noFill/>
          </a:ln>
        </p:spPr>
        <p:txBody>
          <a:bodyPr spcFirstLastPara="1" vert="horz" wrap="square" lIns="121900" tIns="121900" rIns="121900" bIns="121900" rtlCol="0" anchor="t" anchorCtr="0">
            <a:noAutofit/>
          </a:bodyPr>
          <a:lstStyle/>
          <a:p>
            <a:r>
              <a:rPr lang="en-US"/>
              <a:t>5</a:t>
            </a:r>
            <a:endParaRPr/>
          </a:p>
        </p:txBody>
      </p:sp>
      <p:pic>
        <p:nvPicPr>
          <p:cNvPr id="111" name="Google Shape;111;p10"/>
          <p:cNvPicPr preferRelativeResize="0"/>
          <p:nvPr/>
        </p:nvPicPr>
        <p:blipFill rotWithShape="1">
          <a:blip r:embed="rId3">
            <a:alphaModFix/>
          </a:blip>
          <a:srcRect/>
          <a:stretch/>
        </p:blipFill>
        <p:spPr>
          <a:xfrm>
            <a:off x="10986110" y="120501"/>
            <a:ext cx="1069143" cy="106914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1"/>
          <p:cNvSpPr txBox="1">
            <a:spLocks noGrp="1"/>
          </p:cNvSpPr>
          <p:nvPr>
            <p:ph type="title"/>
          </p:nvPr>
        </p:nvSpPr>
        <p:spPr>
          <a:xfrm>
            <a:off x="1827489" y="1187693"/>
            <a:ext cx="5171200" cy="580800"/>
          </a:xfrm>
          <a:prstGeom prst="rect">
            <a:avLst/>
          </a:prstGeom>
          <a:noFill/>
          <a:ln>
            <a:noFill/>
          </a:ln>
        </p:spPr>
        <p:txBody>
          <a:bodyPr spcFirstLastPara="1" vert="horz" wrap="square" lIns="121900" tIns="121900" rIns="121900" bIns="121900" rtlCol="0" anchor="ctr" anchorCtr="0">
            <a:noAutofit/>
          </a:bodyPr>
          <a:lstStyle/>
          <a:p>
            <a:r>
              <a:rPr lang="en-US" sz="3200" b="1" dirty="0">
                <a:latin typeface="Times New Roman"/>
                <a:ea typeface="Times New Roman"/>
                <a:cs typeface="Times New Roman"/>
                <a:sym typeface="Times New Roman"/>
              </a:rPr>
              <a:t>Mechanical Design</a:t>
            </a:r>
            <a:endParaRPr sz="3200" b="1" dirty="0"/>
          </a:p>
        </p:txBody>
      </p:sp>
      <p:sp>
        <p:nvSpPr>
          <p:cNvPr id="117" name="Google Shape;117;p11"/>
          <p:cNvSpPr txBox="1">
            <a:spLocks noGrp="1"/>
          </p:cNvSpPr>
          <p:nvPr>
            <p:ph type="body" idx="1"/>
          </p:nvPr>
        </p:nvSpPr>
        <p:spPr>
          <a:xfrm>
            <a:off x="558480" y="1676140"/>
            <a:ext cx="10407067" cy="4308000"/>
          </a:xfrm>
          <a:prstGeom prst="rect">
            <a:avLst/>
          </a:prstGeom>
          <a:noFill/>
          <a:ln>
            <a:noFill/>
          </a:ln>
        </p:spPr>
        <p:txBody>
          <a:bodyPr spcFirstLastPara="1" vert="horz" wrap="square" lIns="121900" tIns="121900" rIns="121900" bIns="121900" rtlCol="0" anchor="t" anchorCtr="0">
            <a:noAutofit/>
          </a:bodyPr>
          <a:lstStyle/>
          <a:p>
            <a:pPr marL="135463" indent="0">
              <a:buNone/>
            </a:pPr>
            <a:r>
              <a:rPr lang="en-US" sz="2400" b="1" dirty="0">
                <a:latin typeface="Times New Roman"/>
                <a:ea typeface="Times New Roman"/>
                <a:cs typeface="Times New Roman"/>
                <a:sym typeface="Times New Roman"/>
              </a:rPr>
              <a:t>The overall mechanical system consists of multiple subsystems listed below:</a:t>
            </a:r>
            <a:endParaRPr dirty="0"/>
          </a:p>
          <a:p>
            <a:pPr>
              <a:lnSpc>
                <a:spcPct val="150000"/>
              </a:lnSpc>
              <a:buFont typeface="Wingdings" panose="05000000000000000000" pitchFamily="2" charset="2"/>
              <a:buChar char="Ø"/>
            </a:pPr>
            <a:r>
              <a:rPr lang="en-US" sz="2000" dirty="0">
                <a:latin typeface="Times New Roman"/>
                <a:ea typeface="Times New Roman"/>
                <a:cs typeface="Times New Roman"/>
                <a:sym typeface="Times New Roman"/>
              </a:rPr>
              <a:t>Turbine blades</a:t>
            </a:r>
            <a:endParaRPr sz="2000" dirty="0">
              <a:latin typeface="Times New Roman"/>
              <a:ea typeface="Times New Roman"/>
              <a:cs typeface="Times New Roman"/>
              <a:sym typeface="Times New Roman"/>
            </a:endParaRPr>
          </a:p>
          <a:p>
            <a:pPr indent="-457189">
              <a:lnSpc>
                <a:spcPct val="150000"/>
              </a:lnSpc>
              <a:buSzPts val="1800"/>
              <a:buFont typeface="Wingdings" panose="05000000000000000000" pitchFamily="2" charset="2"/>
              <a:buChar char="Ø"/>
            </a:pPr>
            <a:r>
              <a:rPr lang="en-US" sz="2000" dirty="0">
                <a:solidFill>
                  <a:schemeClr val="dk1"/>
                </a:solidFill>
                <a:latin typeface="Times New Roman"/>
                <a:ea typeface="Times New Roman"/>
                <a:cs typeface="Times New Roman"/>
                <a:sym typeface="Times New Roman"/>
              </a:rPr>
              <a:t>Turbine vertical and horizontal holder</a:t>
            </a:r>
          </a:p>
          <a:p>
            <a:pPr indent="-457189">
              <a:lnSpc>
                <a:spcPct val="150000"/>
              </a:lnSpc>
              <a:buSzPts val="1800"/>
              <a:buFont typeface="Wingdings" panose="05000000000000000000" pitchFamily="2" charset="2"/>
              <a:buChar char="Ø"/>
            </a:pPr>
            <a:r>
              <a:rPr lang="en-US" sz="2000" dirty="0">
                <a:solidFill>
                  <a:schemeClr val="dk1"/>
                </a:solidFill>
                <a:latin typeface="Times New Roman"/>
                <a:ea typeface="Times New Roman"/>
                <a:cs typeface="Times New Roman"/>
                <a:sym typeface="Times New Roman"/>
              </a:rPr>
              <a:t>Sprocket ( to increase RPM )</a:t>
            </a:r>
          </a:p>
          <a:p>
            <a:pPr indent="-457189">
              <a:lnSpc>
                <a:spcPct val="150000"/>
              </a:lnSpc>
              <a:buSzPts val="1800"/>
              <a:buFont typeface="Wingdings" panose="05000000000000000000" pitchFamily="2" charset="2"/>
              <a:buChar char="Ø"/>
            </a:pPr>
            <a:r>
              <a:rPr lang="en-US" sz="2000" dirty="0">
                <a:solidFill>
                  <a:schemeClr val="dk1"/>
                </a:solidFill>
                <a:latin typeface="Times New Roman"/>
                <a:ea typeface="Times New Roman"/>
                <a:cs typeface="Times New Roman"/>
                <a:sym typeface="Times New Roman"/>
              </a:rPr>
              <a:t>Select the material</a:t>
            </a:r>
          </a:p>
          <a:p>
            <a:pPr indent="-457189">
              <a:lnSpc>
                <a:spcPct val="150000"/>
              </a:lnSpc>
              <a:buSzPts val="1800"/>
              <a:buFont typeface="Wingdings" panose="05000000000000000000" pitchFamily="2" charset="2"/>
              <a:buChar char="Ø"/>
            </a:pPr>
            <a:r>
              <a:rPr lang="en-US" sz="2000" dirty="0">
                <a:solidFill>
                  <a:schemeClr val="dk1"/>
                </a:solidFill>
                <a:latin typeface="Times New Roman"/>
                <a:ea typeface="Times New Roman"/>
                <a:cs typeface="Times New Roman"/>
                <a:sym typeface="Times New Roman"/>
              </a:rPr>
              <a:t>Cylinder, Horizontal Shaft and welding design.</a:t>
            </a:r>
            <a:endParaRPr lang="ar-SA" sz="2000" dirty="0">
              <a:solidFill>
                <a:schemeClr val="dk1"/>
              </a:solidFill>
              <a:latin typeface="Times New Roman"/>
              <a:ea typeface="Times New Roman"/>
              <a:cs typeface="Times New Roman"/>
              <a:sym typeface="Times New Roman"/>
            </a:endParaRPr>
          </a:p>
        </p:txBody>
      </p:sp>
      <p:sp>
        <p:nvSpPr>
          <p:cNvPr id="118" name="Google Shape;118;p11"/>
          <p:cNvSpPr txBox="1">
            <a:spLocks noGrp="1"/>
          </p:cNvSpPr>
          <p:nvPr>
            <p:ph type="sldNum" idx="12"/>
          </p:nvPr>
        </p:nvSpPr>
        <p:spPr>
          <a:xfrm>
            <a:off x="11390969" y="6333135"/>
            <a:ext cx="731600" cy="524800"/>
          </a:xfrm>
          <a:prstGeom prst="rect">
            <a:avLst/>
          </a:prstGeom>
          <a:noFill/>
          <a:ln>
            <a:noFill/>
          </a:ln>
        </p:spPr>
        <p:txBody>
          <a:bodyPr spcFirstLastPara="1" vert="horz" wrap="square" lIns="121900" tIns="121900" rIns="121900" bIns="121900" rtlCol="0" anchor="t" anchorCtr="0">
            <a:noAutofit/>
          </a:bodyPr>
          <a:lstStyle/>
          <a:p>
            <a:fld id="{00000000-1234-1234-1234-123412341234}" type="slidenum">
              <a:rPr lang="en-US"/>
              <a:pPr/>
              <a:t>6</a:t>
            </a:fld>
            <a:endParaRPr/>
          </a:p>
        </p:txBody>
      </p:sp>
      <p:grpSp>
        <p:nvGrpSpPr>
          <p:cNvPr id="119" name="Google Shape;119;p11"/>
          <p:cNvGrpSpPr/>
          <p:nvPr/>
        </p:nvGrpSpPr>
        <p:grpSpPr>
          <a:xfrm>
            <a:off x="1221945" y="1359667"/>
            <a:ext cx="286167" cy="286167"/>
            <a:chOff x="2594050" y="1631825"/>
            <a:chExt cx="439625" cy="439625"/>
          </a:xfrm>
        </p:grpSpPr>
        <p:sp>
          <p:nvSpPr>
            <p:cNvPr id="120" name="Google Shape;120;p11"/>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121" name="Google Shape;121;p11"/>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122" name="Google Shape;122;p11"/>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123" name="Google Shape;123;p11"/>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grpSp>
      <p:sp>
        <p:nvSpPr>
          <p:cNvPr id="124" name="Google Shape;124;p11"/>
          <p:cNvSpPr/>
          <p:nvPr/>
        </p:nvSpPr>
        <p:spPr>
          <a:xfrm>
            <a:off x="-1" y="6280884"/>
            <a:ext cx="12186000" cy="580800"/>
          </a:xfrm>
          <a:prstGeom prst="rect">
            <a:avLst/>
          </a:prstGeom>
          <a:solidFill>
            <a:srgbClr val="FFCD00"/>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125" name="Google Shape;125;p11"/>
          <p:cNvSpPr txBox="1">
            <a:spLocks noGrp="1"/>
          </p:cNvSpPr>
          <p:nvPr>
            <p:ph type="sldNum" idx="12"/>
          </p:nvPr>
        </p:nvSpPr>
        <p:spPr>
          <a:xfrm>
            <a:off x="11172024" y="6333135"/>
            <a:ext cx="861200" cy="524800"/>
          </a:xfrm>
          <a:prstGeom prst="rect">
            <a:avLst/>
          </a:prstGeom>
          <a:noFill/>
          <a:ln>
            <a:noFill/>
          </a:ln>
        </p:spPr>
        <p:txBody>
          <a:bodyPr spcFirstLastPara="1" vert="horz" wrap="square" lIns="121900" tIns="121900" rIns="121900" bIns="121900" rtlCol="0" anchor="t" anchorCtr="0">
            <a:noAutofit/>
          </a:bodyPr>
          <a:lstStyle/>
          <a:p>
            <a:r>
              <a:rPr lang="en-US"/>
              <a:t>6</a:t>
            </a:r>
            <a:endParaRPr/>
          </a:p>
        </p:txBody>
      </p:sp>
    </p:spTree>
    <p:extLst>
      <p:ext uri="{BB962C8B-B14F-4D97-AF65-F5344CB8AC3E}">
        <p14:creationId xmlns:p14="http://schemas.microsoft.com/office/powerpoint/2010/main" val="3083272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12"/>
          <p:cNvSpPr txBox="1">
            <a:spLocks noGrp="1"/>
          </p:cNvSpPr>
          <p:nvPr>
            <p:ph type="title"/>
          </p:nvPr>
        </p:nvSpPr>
        <p:spPr>
          <a:xfrm>
            <a:off x="1885913" y="1230224"/>
            <a:ext cx="5171200" cy="580800"/>
          </a:xfrm>
          <a:prstGeom prst="rect">
            <a:avLst/>
          </a:prstGeom>
          <a:noFill/>
          <a:ln>
            <a:noFill/>
          </a:ln>
        </p:spPr>
        <p:txBody>
          <a:bodyPr spcFirstLastPara="1" vert="horz" wrap="square" lIns="121900" tIns="121900" rIns="121900" bIns="121900" rtlCol="0" anchor="ctr" anchorCtr="0">
            <a:noAutofit/>
          </a:bodyPr>
          <a:lstStyle/>
          <a:p>
            <a:r>
              <a:rPr lang="en-US" sz="3200" b="1" dirty="0">
                <a:latin typeface="Times New Roman" panose="02020603050405020304" pitchFamily="18" charset="0"/>
                <a:cs typeface="Times New Roman" panose="02020603050405020304" pitchFamily="18" charset="0"/>
              </a:rPr>
              <a:t>Major Component</a:t>
            </a:r>
            <a:endParaRPr sz="3200" b="1" dirty="0">
              <a:latin typeface="Times New Roman" panose="02020603050405020304" pitchFamily="18" charset="0"/>
              <a:cs typeface="Times New Roman" panose="02020603050405020304" pitchFamily="18" charset="0"/>
            </a:endParaRPr>
          </a:p>
        </p:txBody>
      </p:sp>
      <p:sp>
        <p:nvSpPr>
          <p:cNvPr id="131" name="Google Shape;131;p12"/>
          <p:cNvSpPr txBox="1">
            <a:spLocks noGrp="1"/>
          </p:cNvSpPr>
          <p:nvPr>
            <p:ph type="body" idx="1"/>
          </p:nvPr>
        </p:nvSpPr>
        <p:spPr>
          <a:xfrm>
            <a:off x="242267" y="1811024"/>
            <a:ext cx="7500636" cy="4263130"/>
          </a:xfrm>
          <a:prstGeom prst="rect">
            <a:avLst/>
          </a:prstGeom>
          <a:noFill/>
          <a:ln>
            <a:noFill/>
          </a:ln>
        </p:spPr>
        <p:txBody>
          <a:bodyPr spcFirstLastPara="1" vert="horz" wrap="square" lIns="121900" tIns="121900" rIns="121900" bIns="121900" rtlCol="0" anchor="t" anchorCtr="0">
            <a:noAutofit/>
          </a:bodyPr>
          <a:lstStyle/>
          <a:p>
            <a:pPr indent="-448722" algn="just">
              <a:lnSpc>
                <a:spcPct val="150000"/>
              </a:lnSpc>
              <a:buSzPts val="1700"/>
              <a:buFont typeface="Noto Sans Symbols"/>
              <a:buChar char="⮚"/>
            </a:pPr>
            <a:r>
              <a:rPr lang="en-US" sz="2000" dirty="0">
                <a:latin typeface="Times New Roman"/>
                <a:ea typeface="Times New Roman"/>
                <a:cs typeface="Times New Roman"/>
                <a:sym typeface="Times New Roman"/>
              </a:rPr>
              <a:t>Blades : the main surfaces that will receive water flow  and</a:t>
            </a:r>
            <a:r>
              <a:rPr lang="en-US" sz="2000" b="0" i="0" u="none" strike="noStrike" baseline="0" dirty="0">
                <a:latin typeface="Times New Roman" panose="02020603050405020304" pitchFamily="18" charset="0"/>
              </a:rPr>
              <a:t> the most significant </a:t>
            </a:r>
            <a:r>
              <a:rPr lang="en-US" sz="2000" dirty="0">
                <a:latin typeface="Times New Roman" panose="02020603050405020304" pitchFamily="18" charset="0"/>
              </a:rPr>
              <a:t> </a:t>
            </a:r>
            <a:r>
              <a:rPr lang="en-US" sz="2000" b="0" i="0" u="none" strike="noStrike" baseline="0" dirty="0">
                <a:latin typeface="Times New Roman" panose="02020603050405020304" pitchFamily="18" charset="0"/>
              </a:rPr>
              <a:t>part of the rotor, </a:t>
            </a:r>
            <a:r>
              <a:rPr lang="en-US" sz="2000" dirty="0">
                <a:latin typeface="Times New Roman" panose="02020603050405020304" pitchFamily="18" charset="0"/>
              </a:rPr>
              <a:t>the turbine has 6 blades, a</a:t>
            </a:r>
            <a:r>
              <a:rPr lang="en-US" sz="2000" b="0" i="0" u="none" strike="noStrike" baseline="0" dirty="0">
                <a:latin typeface="Times New Roman" panose="02020603050405020304" pitchFamily="18" charset="0"/>
              </a:rPr>
              <a:t>ll made from PVC. </a:t>
            </a:r>
            <a:endParaRPr sz="2000" dirty="0">
              <a:latin typeface="Times New Roman"/>
              <a:ea typeface="Times New Roman"/>
              <a:cs typeface="Times New Roman"/>
              <a:sym typeface="Times New Roman"/>
            </a:endParaRPr>
          </a:p>
          <a:p>
            <a:pPr indent="-448722" algn="just">
              <a:lnSpc>
                <a:spcPct val="150000"/>
              </a:lnSpc>
              <a:buSzPts val="1700"/>
              <a:buFont typeface="Noto Sans Symbols"/>
              <a:buChar char="⮚"/>
            </a:pPr>
            <a:r>
              <a:rPr lang="en-US" sz="2000" dirty="0">
                <a:latin typeface="Times New Roman" panose="02020603050405020304" pitchFamily="18" charset="0"/>
                <a:ea typeface="Times New Roman"/>
                <a:cs typeface="Times New Roman"/>
                <a:sym typeface="Times New Roman"/>
              </a:rPr>
              <a:t>The blades were designed in this shape to make them rotate or                                                                                                   produce power at any angle water hit them as shown beside</a:t>
            </a:r>
            <a:r>
              <a:rPr lang="en-US" sz="2400" dirty="0">
                <a:latin typeface="Times New Roman" panose="02020603050405020304" pitchFamily="18" charset="0"/>
                <a:ea typeface="Times New Roman"/>
                <a:cs typeface="Times New Roman"/>
                <a:sym typeface="Times New Roman"/>
              </a:rPr>
              <a:t>.</a:t>
            </a:r>
            <a:endParaRPr lang="en-US" sz="2400" b="1" dirty="0">
              <a:latin typeface="Times New Roman"/>
              <a:ea typeface="Times New Roman"/>
              <a:cs typeface="Times New Roman"/>
              <a:sym typeface="Times New Roman"/>
            </a:endParaRPr>
          </a:p>
          <a:p>
            <a:pPr marL="623888" indent="-457200" algn="just">
              <a:lnSpc>
                <a:spcPct val="150000"/>
              </a:lnSpc>
              <a:buSzPts val="1700"/>
              <a:buFont typeface="Noto Sans Symbols"/>
              <a:buChar char="⮚"/>
            </a:pPr>
            <a:endParaRPr lang="en-US" sz="2400" dirty="0">
              <a:latin typeface="Times New Roman"/>
              <a:ea typeface="Times New Roman"/>
              <a:cs typeface="Times New Roman"/>
              <a:sym typeface="Times New Roman"/>
            </a:endParaRPr>
          </a:p>
          <a:p>
            <a:pPr marL="166688" indent="0" algn="just">
              <a:lnSpc>
                <a:spcPct val="150000"/>
              </a:lnSpc>
              <a:buSzPts val="1700"/>
              <a:buNone/>
            </a:pPr>
            <a:r>
              <a:rPr lang="en-US" sz="2400" dirty="0">
                <a:latin typeface="Times New Roman"/>
                <a:ea typeface="Times New Roman"/>
                <a:cs typeface="Times New Roman"/>
                <a:sym typeface="Times New Roman"/>
              </a:rPr>
              <a:t> </a:t>
            </a:r>
            <a:endParaRPr sz="2400" dirty="0">
              <a:solidFill>
                <a:schemeClr val="dk1"/>
              </a:solidFill>
            </a:endParaRPr>
          </a:p>
          <a:p>
            <a:pPr indent="-304792">
              <a:buNone/>
            </a:pPr>
            <a:endParaRPr dirty="0"/>
          </a:p>
        </p:txBody>
      </p:sp>
      <p:sp>
        <p:nvSpPr>
          <p:cNvPr id="132" name="Google Shape;132;p12"/>
          <p:cNvSpPr/>
          <p:nvPr/>
        </p:nvSpPr>
        <p:spPr>
          <a:xfrm>
            <a:off x="-1" y="6280884"/>
            <a:ext cx="12186000" cy="580800"/>
          </a:xfrm>
          <a:prstGeom prst="rect">
            <a:avLst/>
          </a:prstGeom>
          <a:solidFill>
            <a:srgbClr val="FFCD00"/>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133" name="Google Shape;133;p12"/>
          <p:cNvSpPr txBox="1">
            <a:spLocks noGrp="1"/>
          </p:cNvSpPr>
          <p:nvPr>
            <p:ph type="sldNum" idx="12"/>
          </p:nvPr>
        </p:nvSpPr>
        <p:spPr>
          <a:xfrm>
            <a:off x="11477729" y="6308900"/>
            <a:ext cx="519600" cy="524800"/>
          </a:xfrm>
          <a:prstGeom prst="rect">
            <a:avLst/>
          </a:prstGeom>
          <a:noFill/>
          <a:ln>
            <a:noFill/>
          </a:ln>
        </p:spPr>
        <p:txBody>
          <a:bodyPr spcFirstLastPara="1" vert="horz" wrap="square" lIns="121900" tIns="121900" rIns="121900" bIns="121900" rtlCol="0" anchor="t" anchorCtr="0">
            <a:noAutofit/>
          </a:bodyPr>
          <a:lstStyle/>
          <a:p>
            <a:r>
              <a:rPr lang="en-US"/>
              <a:t>7</a:t>
            </a:r>
            <a:endParaRPr/>
          </a:p>
        </p:txBody>
      </p:sp>
      <p:pic>
        <p:nvPicPr>
          <p:cNvPr id="8" name="Picture 7">
            <a:extLst>
              <a:ext uri="{FF2B5EF4-FFF2-40B4-BE49-F238E27FC236}">
                <a16:creationId xmlns:a16="http://schemas.microsoft.com/office/drawing/2014/main" id="{C7ACDEC6-BB9C-4C5A-926B-34B141DC1346}"/>
              </a:ext>
            </a:extLst>
          </p:cNvPr>
          <p:cNvPicPr/>
          <p:nvPr/>
        </p:nvPicPr>
        <p:blipFill>
          <a:blip r:embed="rId3"/>
          <a:stretch>
            <a:fillRect/>
          </a:stretch>
        </p:blipFill>
        <p:spPr>
          <a:xfrm rot="5400000">
            <a:off x="8526140" y="2298449"/>
            <a:ext cx="3704288" cy="314289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DE88A-AEE4-4C60-814A-A8FBB5DC15DB}"/>
              </a:ext>
            </a:extLst>
          </p:cNvPr>
          <p:cNvSpPr>
            <a:spLocks noGrp="1"/>
          </p:cNvSpPr>
          <p:nvPr>
            <p:ph type="title"/>
          </p:nvPr>
        </p:nvSpPr>
        <p:spPr/>
        <p:txBody>
          <a:bodyPr/>
          <a:lstStyle/>
          <a:p>
            <a:r>
              <a:rPr lang="en-US" sz="3200" b="1" dirty="0">
                <a:latin typeface="Times New Roman" panose="02020603050405020304" pitchFamily="18" charset="0"/>
                <a:cs typeface="Times New Roman" panose="02020603050405020304" pitchFamily="18" charset="0"/>
              </a:rPr>
              <a:t>Major Component</a:t>
            </a:r>
            <a:endParaRPr lang="en-US" sz="3200" dirty="0"/>
          </a:p>
        </p:txBody>
      </p:sp>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56A3FB6-85C8-4AFC-B7D8-14F9AC06489F}"/>
                  </a:ext>
                </a:extLst>
              </p:cNvPr>
              <p:cNvGraphicFramePr>
                <a:graphicFrameLocks noGrp="1"/>
              </p:cNvGraphicFramePr>
              <p:nvPr>
                <p:extLst>
                  <p:ext uri="{D42A27DB-BD31-4B8C-83A1-F6EECF244321}">
                    <p14:modId xmlns:p14="http://schemas.microsoft.com/office/powerpoint/2010/main" val="1885788433"/>
                  </p:ext>
                </p:extLst>
              </p:nvPr>
            </p:nvGraphicFramePr>
            <p:xfrm>
              <a:off x="5794828" y="2006967"/>
              <a:ext cx="6052574" cy="4666489"/>
            </p:xfrm>
            <a:graphic>
              <a:graphicData uri="http://schemas.openxmlformats.org/drawingml/2006/table">
                <a:tbl>
                  <a:tblPr firstRow="1" firstCol="1" bandRow="1">
                    <a:tableStyleId>{5C22544A-7EE6-4342-B048-85BDC9FD1C3A}</a:tableStyleId>
                  </a:tblPr>
                  <a:tblGrid>
                    <a:gridCol w="1661292">
                      <a:extLst>
                        <a:ext uri="{9D8B030D-6E8A-4147-A177-3AD203B41FA5}">
                          <a16:colId xmlns:a16="http://schemas.microsoft.com/office/drawing/2014/main" val="1564147815"/>
                        </a:ext>
                      </a:extLst>
                    </a:gridCol>
                    <a:gridCol w="1838211">
                      <a:extLst>
                        <a:ext uri="{9D8B030D-6E8A-4147-A177-3AD203B41FA5}">
                          <a16:colId xmlns:a16="http://schemas.microsoft.com/office/drawing/2014/main" val="3490340066"/>
                        </a:ext>
                      </a:extLst>
                    </a:gridCol>
                    <a:gridCol w="2553071">
                      <a:extLst>
                        <a:ext uri="{9D8B030D-6E8A-4147-A177-3AD203B41FA5}">
                          <a16:colId xmlns:a16="http://schemas.microsoft.com/office/drawing/2014/main" val="1518435077"/>
                        </a:ext>
                      </a:extLst>
                    </a:gridCol>
                  </a:tblGrid>
                  <a:tr h="182717">
                    <a:tc>
                      <a:txBody>
                        <a:bodyPr/>
                        <a:lstStyle/>
                        <a:p>
                          <a:pPr marL="0" marR="0" algn="ctr">
                            <a:lnSpc>
                              <a:spcPts val="1200"/>
                            </a:lnSpc>
                            <a:spcBef>
                              <a:spcPts val="0"/>
                            </a:spcBef>
                            <a:spcAft>
                              <a:spcPts val="0"/>
                            </a:spcAft>
                          </a:pPr>
                          <a:r>
                            <a:rPr lang="en-US" sz="1200" b="1" dirty="0">
                              <a:solidFill>
                                <a:schemeClr val="tx1"/>
                              </a:solidFill>
                              <a:effectLst/>
                            </a:rPr>
                            <a:t>V(m</a:t>
                          </a:r>
                          <a:r>
                            <a:rPr lang="ar-SA" sz="1200" b="1" dirty="0">
                              <a:solidFill>
                                <a:schemeClr val="tx1"/>
                              </a:solidFill>
                              <a:effectLst/>
                            </a:rPr>
                            <a:t>/</a:t>
                          </a:r>
                          <a:r>
                            <a:rPr lang="en-US" sz="1200" b="1" dirty="0">
                              <a:solidFill>
                                <a:schemeClr val="tx1"/>
                              </a:solidFill>
                              <a:effectLst/>
                            </a:rPr>
                            <a:t>s)</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accent1">
                            <a:lumMod val="75000"/>
                          </a:schemeClr>
                        </a:solidFill>
                      </a:tcPr>
                    </a:tc>
                    <a:tc>
                      <a:txBody>
                        <a:bodyPr/>
                        <a:lstStyle/>
                        <a:p>
                          <a:pPr marL="0" marR="0" algn="ctr">
                            <a:lnSpc>
                              <a:spcPts val="1200"/>
                            </a:lnSpc>
                            <a:spcBef>
                              <a:spcPts val="0"/>
                            </a:spcBef>
                            <a:spcAft>
                              <a:spcPts val="0"/>
                            </a:spcAft>
                          </a:pPr>
                          <a14:m>
                            <m:oMathPara xmlns:m="http://schemas.openxmlformats.org/officeDocument/2006/math">
                              <m:oMathParaPr>
                                <m:jc m:val="centerGroup"/>
                              </m:oMathParaPr>
                              <m:oMath xmlns:m="http://schemas.openxmlformats.org/officeDocument/2006/math">
                                <m:r>
                                  <a:rPr lang="en-US" sz="1200" b="1" i="1" smtClean="0">
                                    <a:solidFill>
                                      <a:schemeClr val="tx1"/>
                                    </a:solidFill>
                                    <a:effectLst/>
                                    <a:latin typeface="Cambria Math" panose="02040503050406030204" pitchFamily="18" charset="0"/>
                                  </a:rPr>
                                  <m:t>𝛃</m:t>
                                </m:r>
                              </m:oMath>
                            </m:oMathPara>
                          </a14:m>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accent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F(N)</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accent1">
                            <a:lumMod val="75000"/>
                          </a:schemeClr>
                        </a:solidFill>
                      </a:tcPr>
                    </a:tc>
                    <a:extLst>
                      <a:ext uri="{0D108BD9-81ED-4DB2-BD59-A6C34878D82A}">
                        <a16:rowId xmlns:a16="http://schemas.microsoft.com/office/drawing/2014/main" val="1651207057"/>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80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-50.0068</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3608340727"/>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70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-96.8213</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587662615"/>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60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-160.121</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1620335203"/>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50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-7.08049</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3395726493"/>
                      </a:ext>
                    </a:extLst>
                  </a:tr>
                  <a:tr h="235988">
                    <a:tc>
                      <a:txBody>
                        <a:bodyPr/>
                        <a:lstStyle/>
                        <a:p>
                          <a:pPr marL="0" marR="0" algn="ctr">
                            <a:lnSpc>
                              <a:spcPts val="1200"/>
                            </a:lnSpc>
                            <a:spcBef>
                              <a:spcPts val="0"/>
                            </a:spcBef>
                            <a:spcAft>
                              <a:spcPts val="0"/>
                            </a:spcAft>
                          </a:pPr>
                          <a:r>
                            <a:rPr lang="en-US" sz="1200" b="1">
                              <a:solidFill>
                                <a:schemeClr val="tx1"/>
                              </a:solidFill>
                              <a:effectLst/>
                            </a:rPr>
                            <a:t>0.2084</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40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-200.605</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3217989618"/>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30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-28.8839</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693446652"/>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20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-123.532</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841321828"/>
                      </a:ext>
                    </a:extLst>
                  </a:tr>
                  <a:tr h="235988">
                    <a:tc>
                      <a:txBody>
                        <a:bodyPr/>
                        <a:lstStyle/>
                        <a:p>
                          <a:pPr marL="0" marR="0" algn="ctr">
                            <a:lnSpc>
                              <a:spcPts val="1200"/>
                            </a:lnSpc>
                            <a:spcBef>
                              <a:spcPts val="0"/>
                            </a:spcBef>
                            <a:spcAft>
                              <a:spcPts val="0"/>
                            </a:spcAft>
                          </a:pPr>
                          <a:r>
                            <a:rPr lang="en-US" sz="1200" b="1">
                              <a:solidFill>
                                <a:schemeClr val="tx1"/>
                              </a:solidFill>
                              <a:effectLst/>
                            </a:rPr>
                            <a:t>0.2084</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-136.42</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573218047"/>
                      </a:ext>
                    </a:extLst>
                  </a:tr>
                  <a:tr h="235988">
                    <a:tc>
                      <a:txBody>
                        <a:bodyPr/>
                        <a:lstStyle/>
                        <a:p>
                          <a:pPr marL="0" marR="0" algn="ctr">
                            <a:lnSpc>
                              <a:spcPts val="1200"/>
                            </a:lnSpc>
                            <a:spcBef>
                              <a:spcPts val="0"/>
                            </a:spcBef>
                            <a:spcAft>
                              <a:spcPts val="0"/>
                            </a:spcAft>
                          </a:pPr>
                          <a:r>
                            <a:rPr lang="en-US" sz="1200" b="1">
                              <a:solidFill>
                                <a:schemeClr val="tx1"/>
                              </a:solidFill>
                              <a:effectLst/>
                            </a:rPr>
                            <a:t>0.2084</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5</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-20.1457</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3087852639"/>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90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-191.868</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2234291758"/>
                      </a:ext>
                    </a:extLst>
                  </a:tr>
                  <a:tr h="235988">
                    <a:tc>
                      <a:txBody>
                        <a:bodyPr/>
                        <a:lstStyle/>
                        <a:p>
                          <a:pPr marL="0" marR="0" algn="ctr">
                            <a:lnSpc>
                              <a:spcPts val="1200"/>
                            </a:lnSpc>
                            <a:spcBef>
                              <a:spcPts val="0"/>
                            </a:spcBef>
                            <a:spcAft>
                              <a:spcPts val="0"/>
                            </a:spcAft>
                          </a:pPr>
                          <a:r>
                            <a:rPr lang="en-US" sz="1200" b="1">
                              <a:solidFill>
                                <a:schemeClr val="tx1"/>
                              </a:solidFill>
                              <a:effectLst/>
                            </a:rPr>
                            <a:t>0.2084</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100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-0.6191</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1793230751"/>
                      </a:ext>
                    </a:extLst>
                  </a:tr>
                  <a:tr h="235988">
                    <a:tc>
                      <a:txBody>
                        <a:bodyPr/>
                        <a:lstStyle/>
                        <a:p>
                          <a:pPr marL="0" marR="0" algn="ctr">
                            <a:lnSpc>
                              <a:spcPts val="1200"/>
                            </a:lnSpc>
                            <a:spcBef>
                              <a:spcPts val="0"/>
                            </a:spcBef>
                            <a:spcAft>
                              <a:spcPts val="0"/>
                            </a:spcAft>
                          </a:pPr>
                          <a:r>
                            <a:rPr lang="en-US" sz="1200" b="1">
                              <a:solidFill>
                                <a:schemeClr val="tx1"/>
                              </a:solidFill>
                              <a:effectLst/>
                            </a:rPr>
                            <a:t>0.2084</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110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-179.701</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1516149253"/>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a:solidFill>
                                <a:schemeClr val="tx1"/>
                              </a:solidFill>
                              <a:effectLst/>
                            </a:rPr>
                            <a:t>120</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-70.4249</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1673215562"/>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a:solidFill>
                                <a:schemeClr val="tx1"/>
                              </a:solidFill>
                              <a:effectLst/>
                            </a:rPr>
                            <a:t>130</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-74.7238</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3114872144"/>
                      </a:ext>
                    </a:extLst>
                  </a:tr>
                  <a:tr h="235988">
                    <a:tc>
                      <a:txBody>
                        <a:bodyPr/>
                        <a:lstStyle/>
                        <a:p>
                          <a:pPr marL="0" marR="0" algn="ctr">
                            <a:lnSpc>
                              <a:spcPts val="1200"/>
                            </a:lnSpc>
                            <a:spcBef>
                              <a:spcPts val="0"/>
                            </a:spcBef>
                            <a:spcAft>
                              <a:spcPts val="0"/>
                            </a:spcAft>
                          </a:pPr>
                          <a:r>
                            <a:rPr lang="en-US" sz="1200" b="1">
                              <a:solidFill>
                                <a:schemeClr val="tx1"/>
                              </a:solidFill>
                              <a:effectLst/>
                            </a:rPr>
                            <a:t>0.2084</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a:solidFill>
                                <a:schemeClr val="tx1"/>
                              </a:solidFill>
                              <a:effectLst/>
                            </a:rPr>
                            <a:t>140</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-176.786</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998740282"/>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a:solidFill>
                                <a:schemeClr val="tx1"/>
                              </a:solidFill>
                              <a:effectLst/>
                            </a:rPr>
                            <a:t>150</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-1.21244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382778063"/>
                      </a:ext>
                    </a:extLst>
                  </a:tr>
                  <a:tr h="235988">
                    <a:tc>
                      <a:txBody>
                        <a:bodyPr/>
                        <a:lstStyle/>
                        <a:p>
                          <a:pPr marL="0" marR="0" algn="ctr">
                            <a:lnSpc>
                              <a:spcPts val="1200"/>
                            </a:lnSpc>
                            <a:spcBef>
                              <a:spcPts val="0"/>
                            </a:spcBef>
                            <a:spcAft>
                              <a:spcPts val="0"/>
                            </a:spcAft>
                          </a:pPr>
                          <a:r>
                            <a:rPr lang="en-US" sz="1200" b="1">
                              <a:solidFill>
                                <a:schemeClr val="tx1"/>
                              </a:solidFill>
                              <a:effectLst/>
                            </a:rPr>
                            <a:t>0.2084</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a:solidFill>
                                <a:schemeClr val="tx1"/>
                              </a:solidFill>
                              <a:effectLst/>
                            </a:rPr>
                            <a:t>160</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-193.788</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4003400253"/>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a:solidFill>
                                <a:schemeClr val="tx1"/>
                              </a:solidFill>
                              <a:effectLst/>
                            </a:rPr>
                            <a:t>170</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-46.1921</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3294951341"/>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a:solidFill>
                                <a:schemeClr val="tx1"/>
                              </a:solidFill>
                              <a:effectLst/>
                            </a:rPr>
                            <a:t>180</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-101.303</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2550336440"/>
                      </a:ext>
                    </a:extLst>
                  </a:tr>
                </a:tbl>
              </a:graphicData>
            </a:graphic>
          </p:graphicFrame>
        </mc:Choice>
        <mc:Fallback xmlns="">
          <p:graphicFrame>
            <p:nvGraphicFramePr>
              <p:cNvPr id="7" name="Table 6">
                <a:extLst>
                  <a:ext uri="{FF2B5EF4-FFF2-40B4-BE49-F238E27FC236}">
                    <a16:creationId xmlns:a16="http://schemas.microsoft.com/office/drawing/2014/main" id="{056A3FB6-85C8-4AFC-B7D8-14F9AC06489F}"/>
                  </a:ext>
                </a:extLst>
              </p:cNvPr>
              <p:cNvGraphicFramePr>
                <a:graphicFrameLocks noGrp="1"/>
              </p:cNvGraphicFramePr>
              <p:nvPr>
                <p:extLst>
                  <p:ext uri="{D42A27DB-BD31-4B8C-83A1-F6EECF244321}">
                    <p14:modId xmlns:p14="http://schemas.microsoft.com/office/powerpoint/2010/main" val="1885788433"/>
                  </p:ext>
                </p:extLst>
              </p:nvPr>
            </p:nvGraphicFramePr>
            <p:xfrm>
              <a:off x="5794828" y="2006967"/>
              <a:ext cx="6052574" cy="4666489"/>
            </p:xfrm>
            <a:graphic>
              <a:graphicData uri="http://schemas.openxmlformats.org/drawingml/2006/table">
                <a:tbl>
                  <a:tblPr firstRow="1" firstCol="1" bandRow="1">
                    <a:tableStyleId>{5C22544A-7EE6-4342-B048-85BDC9FD1C3A}</a:tableStyleId>
                  </a:tblPr>
                  <a:tblGrid>
                    <a:gridCol w="1661292">
                      <a:extLst>
                        <a:ext uri="{9D8B030D-6E8A-4147-A177-3AD203B41FA5}">
                          <a16:colId xmlns:a16="http://schemas.microsoft.com/office/drawing/2014/main" val="1564147815"/>
                        </a:ext>
                      </a:extLst>
                    </a:gridCol>
                    <a:gridCol w="1838211">
                      <a:extLst>
                        <a:ext uri="{9D8B030D-6E8A-4147-A177-3AD203B41FA5}">
                          <a16:colId xmlns:a16="http://schemas.microsoft.com/office/drawing/2014/main" val="3490340066"/>
                        </a:ext>
                      </a:extLst>
                    </a:gridCol>
                    <a:gridCol w="2553071">
                      <a:extLst>
                        <a:ext uri="{9D8B030D-6E8A-4147-A177-3AD203B41FA5}">
                          <a16:colId xmlns:a16="http://schemas.microsoft.com/office/drawing/2014/main" val="1518435077"/>
                        </a:ext>
                      </a:extLst>
                    </a:gridCol>
                  </a:tblGrid>
                  <a:tr h="182717">
                    <a:tc>
                      <a:txBody>
                        <a:bodyPr/>
                        <a:lstStyle/>
                        <a:p>
                          <a:pPr marL="0" marR="0" algn="ctr">
                            <a:lnSpc>
                              <a:spcPts val="1200"/>
                            </a:lnSpc>
                            <a:spcBef>
                              <a:spcPts val="0"/>
                            </a:spcBef>
                            <a:spcAft>
                              <a:spcPts val="0"/>
                            </a:spcAft>
                          </a:pPr>
                          <a:r>
                            <a:rPr lang="en-US" sz="1200" b="1" dirty="0">
                              <a:solidFill>
                                <a:schemeClr val="tx1"/>
                              </a:solidFill>
                              <a:effectLst/>
                            </a:rPr>
                            <a:t>V(m</a:t>
                          </a:r>
                          <a:r>
                            <a:rPr lang="ar-SA" sz="1200" b="1" dirty="0">
                              <a:solidFill>
                                <a:schemeClr val="tx1"/>
                              </a:solidFill>
                              <a:effectLst/>
                            </a:rPr>
                            <a:t>/</a:t>
                          </a:r>
                          <a:r>
                            <a:rPr lang="en-US" sz="1200" b="1" dirty="0">
                              <a:solidFill>
                                <a:schemeClr val="tx1"/>
                              </a:solidFill>
                              <a:effectLst/>
                            </a:rPr>
                            <a:t>s)</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accent1">
                            <a:lumMod val="75000"/>
                          </a:schemeClr>
                        </a:solidFill>
                      </a:tcPr>
                    </a:tc>
                    <a:tc>
                      <a:txBody>
                        <a:bodyPr/>
                        <a:lstStyle/>
                        <a:p>
                          <a:endParaRPr lang="en-US"/>
                        </a:p>
                      </a:txBody>
                      <a:tcPr marL="68580" marR="68580" marT="0" marB="0">
                        <a:blipFill>
                          <a:blip r:embed="rId2"/>
                          <a:stretch>
                            <a:fillRect l="-90728" t="-46667" r="-140066" b="-2463333"/>
                          </a:stretch>
                        </a:blipFill>
                      </a:tcPr>
                    </a:tc>
                    <a:tc>
                      <a:txBody>
                        <a:bodyPr/>
                        <a:lstStyle/>
                        <a:p>
                          <a:pPr marL="0" marR="0" algn="ctr">
                            <a:lnSpc>
                              <a:spcPts val="1200"/>
                            </a:lnSpc>
                            <a:spcBef>
                              <a:spcPts val="0"/>
                            </a:spcBef>
                            <a:spcAft>
                              <a:spcPts val="0"/>
                            </a:spcAft>
                          </a:pPr>
                          <a:r>
                            <a:rPr lang="en-US" sz="1200" b="1" dirty="0">
                              <a:solidFill>
                                <a:schemeClr val="tx1"/>
                              </a:solidFill>
                              <a:effectLst/>
                            </a:rPr>
                            <a:t>F(N)</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accent1">
                            <a:lumMod val="75000"/>
                          </a:schemeClr>
                        </a:solidFill>
                      </a:tcPr>
                    </a:tc>
                    <a:extLst>
                      <a:ext uri="{0D108BD9-81ED-4DB2-BD59-A6C34878D82A}">
                        <a16:rowId xmlns:a16="http://schemas.microsoft.com/office/drawing/2014/main" val="1651207057"/>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80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-50.0068</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3608340727"/>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70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-96.8213</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587662615"/>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60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-160.121</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1620335203"/>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50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-7.08049</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3395726493"/>
                      </a:ext>
                    </a:extLst>
                  </a:tr>
                  <a:tr h="235988">
                    <a:tc>
                      <a:txBody>
                        <a:bodyPr/>
                        <a:lstStyle/>
                        <a:p>
                          <a:pPr marL="0" marR="0" algn="ctr">
                            <a:lnSpc>
                              <a:spcPts val="1200"/>
                            </a:lnSpc>
                            <a:spcBef>
                              <a:spcPts val="0"/>
                            </a:spcBef>
                            <a:spcAft>
                              <a:spcPts val="0"/>
                            </a:spcAft>
                          </a:pPr>
                          <a:r>
                            <a:rPr lang="en-US" sz="1200" b="1">
                              <a:solidFill>
                                <a:schemeClr val="tx1"/>
                              </a:solidFill>
                              <a:effectLst/>
                            </a:rPr>
                            <a:t>0.2084</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40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-200.605</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3217989618"/>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30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-28.8839</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693446652"/>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20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-123.532</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841321828"/>
                      </a:ext>
                    </a:extLst>
                  </a:tr>
                  <a:tr h="235988">
                    <a:tc>
                      <a:txBody>
                        <a:bodyPr/>
                        <a:lstStyle/>
                        <a:p>
                          <a:pPr marL="0" marR="0" algn="ctr">
                            <a:lnSpc>
                              <a:spcPts val="1200"/>
                            </a:lnSpc>
                            <a:spcBef>
                              <a:spcPts val="0"/>
                            </a:spcBef>
                            <a:spcAft>
                              <a:spcPts val="0"/>
                            </a:spcAft>
                          </a:pPr>
                          <a:r>
                            <a:rPr lang="en-US" sz="1200" b="1">
                              <a:solidFill>
                                <a:schemeClr val="tx1"/>
                              </a:solidFill>
                              <a:effectLst/>
                            </a:rPr>
                            <a:t>0.2084</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-136.42</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573218047"/>
                      </a:ext>
                    </a:extLst>
                  </a:tr>
                  <a:tr h="235988">
                    <a:tc>
                      <a:txBody>
                        <a:bodyPr/>
                        <a:lstStyle/>
                        <a:p>
                          <a:pPr marL="0" marR="0" algn="ctr">
                            <a:lnSpc>
                              <a:spcPts val="1200"/>
                            </a:lnSpc>
                            <a:spcBef>
                              <a:spcPts val="0"/>
                            </a:spcBef>
                            <a:spcAft>
                              <a:spcPts val="0"/>
                            </a:spcAft>
                          </a:pPr>
                          <a:r>
                            <a:rPr lang="en-US" sz="1200" b="1">
                              <a:solidFill>
                                <a:schemeClr val="tx1"/>
                              </a:solidFill>
                              <a:effectLst/>
                            </a:rPr>
                            <a:t>0.2084</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5</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-20.1457</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3087852639"/>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90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-191.868</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2234291758"/>
                      </a:ext>
                    </a:extLst>
                  </a:tr>
                  <a:tr h="235988">
                    <a:tc>
                      <a:txBody>
                        <a:bodyPr/>
                        <a:lstStyle/>
                        <a:p>
                          <a:pPr marL="0" marR="0" algn="ctr">
                            <a:lnSpc>
                              <a:spcPts val="1200"/>
                            </a:lnSpc>
                            <a:spcBef>
                              <a:spcPts val="0"/>
                            </a:spcBef>
                            <a:spcAft>
                              <a:spcPts val="0"/>
                            </a:spcAft>
                          </a:pPr>
                          <a:r>
                            <a:rPr lang="en-US" sz="1200" b="1">
                              <a:solidFill>
                                <a:schemeClr val="tx1"/>
                              </a:solidFill>
                              <a:effectLst/>
                            </a:rPr>
                            <a:t>0.2084</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100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-0.6191</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1793230751"/>
                      </a:ext>
                    </a:extLst>
                  </a:tr>
                  <a:tr h="235988">
                    <a:tc>
                      <a:txBody>
                        <a:bodyPr/>
                        <a:lstStyle/>
                        <a:p>
                          <a:pPr marL="0" marR="0" algn="ctr">
                            <a:lnSpc>
                              <a:spcPts val="1200"/>
                            </a:lnSpc>
                            <a:spcBef>
                              <a:spcPts val="0"/>
                            </a:spcBef>
                            <a:spcAft>
                              <a:spcPts val="0"/>
                            </a:spcAft>
                          </a:pPr>
                          <a:r>
                            <a:rPr lang="en-US" sz="1200" b="1">
                              <a:solidFill>
                                <a:schemeClr val="tx1"/>
                              </a:solidFill>
                              <a:effectLst/>
                            </a:rPr>
                            <a:t>0.2084</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110</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-179.701</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1516149253"/>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a:solidFill>
                                <a:schemeClr val="tx1"/>
                              </a:solidFill>
                              <a:effectLst/>
                            </a:rPr>
                            <a:t>120</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-70.4249</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1673215562"/>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a:solidFill>
                                <a:schemeClr val="tx1"/>
                              </a:solidFill>
                              <a:effectLst/>
                            </a:rPr>
                            <a:t>130</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-74.7238</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3114872144"/>
                      </a:ext>
                    </a:extLst>
                  </a:tr>
                  <a:tr h="235988">
                    <a:tc>
                      <a:txBody>
                        <a:bodyPr/>
                        <a:lstStyle/>
                        <a:p>
                          <a:pPr marL="0" marR="0" algn="ctr">
                            <a:lnSpc>
                              <a:spcPts val="1200"/>
                            </a:lnSpc>
                            <a:spcBef>
                              <a:spcPts val="0"/>
                            </a:spcBef>
                            <a:spcAft>
                              <a:spcPts val="0"/>
                            </a:spcAft>
                          </a:pPr>
                          <a:r>
                            <a:rPr lang="en-US" sz="1200" b="1">
                              <a:solidFill>
                                <a:schemeClr val="tx1"/>
                              </a:solidFill>
                              <a:effectLst/>
                            </a:rPr>
                            <a:t>0.2084</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a:solidFill>
                                <a:schemeClr val="tx1"/>
                              </a:solidFill>
                              <a:effectLst/>
                            </a:rPr>
                            <a:t>140</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-176.786</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998740282"/>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a:solidFill>
                                <a:schemeClr val="tx1"/>
                              </a:solidFill>
                              <a:effectLst/>
                            </a:rPr>
                            <a:t>150</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-1.21244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382778063"/>
                      </a:ext>
                    </a:extLst>
                  </a:tr>
                  <a:tr h="235988">
                    <a:tc>
                      <a:txBody>
                        <a:bodyPr/>
                        <a:lstStyle/>
                        <a:p>
                          <a:pPr marL="0" marR="0" algn="ctr">
                            <a:lnSpc>
                              <a:spcPts val="1200"/>
                            </a:lnSpc>
                            <a:spcBef>
                              <a:spcPts val="0"/>
                            </a:spcBef>
                            <a:spcAft>
                              <a:spcPts val="0"/>
                            </a:spcAft>
                          </a:pPr>
                          <a:r>
                            <a:rPr lang="en-US" sz="1200" b="1">
                              <a:solidFill>
                                <a:schemeClr val="tx1"/>
                              </a:solidFill>
                              <a:effectLst/>
                            </a:rPr>
                            <a:t>0.2084</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a:solidFill>
                                <a:schemeClr val="tx1"/>
                              </a:solidFill>
                              <a:effectLst/>
                            </a:rPr>
                            <a:t>160</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-193.788</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4003400253"/>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a:solidFill>
                                <a:schemeClr val="tx1"/>
                              </a:solidFill>
                              <a:effectLst/>
                            </a:rPr>
                            <a:t>170</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-46.1921</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3294951341"/>
                      </a:ext>
                    </a:extLst>
                  </a:tr>
                  <a:tr h="235988">
                    <a:tc>
                      <a:txBody>
                        <a:bodyPr/>
                        <a:lstStyle/>
                        <a:p>
                          <a:pPr marL="0" marR="0" algn="ctr">
                            <a:lnSpc>
                              <a:spcPts val="1200"/>
                            </a:lnSpc>
                            <a:spcBef>
                              <a:spcPts val="0"/>
                            </a:spcBef>
                            <a:spcAft>
                              <a:spcPts val="0"/>
                            </a:spcAft>
                          </a:pPr>
                          <a:r>
                            <a:rPr lang="en-US" sz="1200" b="1" dirty="0">
                              <a:solidFill>
                                <a:schemeClr val="tx1"/>
                              </a:solidFill>
                              <a:effectLst/>
                            </a:rPr>
                            <a:t>0.2084</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a:solidFill>
                                <a:schemeClr val="tx1"/>
                              </a:solidFill>
                              <a:effectLst/>
                            </a:rPr>
                            <a:t>180</a:t>
                          </a:r>
                          <a:endParaRPr lang="en-US" sz="1100" b="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tc>
                      <a:txBody>
                        <a:bodyPr/>
                        <a:lstStyle/>
                        <a:p>
                          <a:pPr marL="0" marR="0" algn="ctr">
                            <a:lnSpc>
                              <a:spcPts val="1200"/>
                            </a:lnSpc>
                            <a:spcBef>
                              <a:spcPts val="0"/>
                            </a:spcBef>
                            <a:spcAft>
                              <a:spcPts val="0"/>
                            </a:spcAft>
                          </a:pPr>
                          <a:r>
                            <a:rPr lang="en-US" sz="1200" b="1" dirty="0">
                              <a:solidFill>
                                <a:schemeClr val="tx1"/>
                              </a:solidFill>
                              <a:effectLst/>
                            </a:rPr>
                            <a:t>-101.303</a:t>
                          </a:r>
                          <a:endParaRPr lang="en-US" sz="11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75000"/>
                          </a:schemeClr>
                        </a:solidFill>
                      </a:tcPr>
                    </a:tc>
                    <a:extLst>
                      <a:ext uri="{0D108BD9-81ED-4DB2-BD59-A6C34878D82A}">
                        <a16:rowId xmlns:a16="http://schemas.microsoft.com/office/drawing/2014/main" val="2550336440"/>
                      </a:ext>
                    </a:extLst>
                  </a:tr>
                </a:tbl>
              </a:graphicData>
            </a:graphic>
          </p:graphicFrame>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02CD22F-ED6D-4A85-AA35-237718D76E1F}"/>
                  </a:ext>
                </a:extLst>
              </p:cNvPr>
              <p:cNvSpPr txBox="1"/>
              <p:nvPr/>
            </p:nvSpPr>
            <p:spPr>
              <a:xfrm>
                <a:off x="255939" y="2159000"/>
                <a:ext cx="5538889" cy="2923877"/>
              </a:xfrm>
              <a:prstGeom prst="rect">
                <a:avLst/>
              </a:prstGeom>
              <a:noFill/>
            </p:spPr>
            <p:txBody>
              <a:bodyPr wrap="none" rtlCol="0">
                <a:spAutoFit/>
              </a:bodyPr>
              <a:lstStyle/>
              <a:p>
                <a:pPr marL="342900" indent="-34290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This table shows the </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Effect of the angle of attack</a:t>
                </a:r>
              </a:p>
              <a:p>
                <a:r>
                  <a:rPr lang="en-US" sz="2000" dirty="0">
                    <a:effectLst/>
                    <a:latin typeface="Times New Roman" panose="02020603050405020304" pitchFamily="18" charset="0"/>
                    <a:ea typeface="Calibri" panose="020F0502020204030204" pitchFamily="34" charset="0"/>
                    <a:cs typeface="Times New Roman" panose="02020603050405020304" pitchFamily="18" charset="0"/>
                  </a:rPr>
                  <a:t>      on power generation.</a:t>
                </a:r>
              </a:p>
              <a:p>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Font typeface="Wingdings" panose="05000000000000000000" pitchFamily="2" charset="2"/>
                  <a:buChar char="Ø"/>
                </a:pPr>
                <a14:m>
                  <m:oMath xmlns:m="http://schemas.openxmlformats.org/officeDocument/2006/math">
                    <m:r>
                      <m:rPr>
                        <m:nor/>
                      </m:rPr>
                      <a:rPr lang="en-US" sz="2000" dirty="0">
                        <a:latin typeface="Times New Roman" panose="02020603050405020304" pitchFamily="18" charset="0"/>
                        <a:ea typeface="Calibri" panose="020F0502020204030204" pitchFamily="34" charset="0"/>
                        <a:cs typeface="Times New Roman" panose="02020603050405020304" pitchFamily="18" charset="0"/>
                      </a:rPr>
                      <m:t>Where</m:t>
                    </m:r>
                    <m:r>
                      <m:rPr>
                        <m:nor/>
                      </m:rPr>
                      <a:rPr lang="en-US" sz="2000" dirty="0">
                        <a:latin typeface="Times New Roman" panose="02020603050405020304" pitchFamily="18" charset="0"/>
                        <a:ea typeface="Calibri" panose="020F0502020204030204" pitchFamily="34" charset="0"/>
                        <a:cs typeface="Times New Roman" panose="02020603050405020304" pitchFamily="18" charset="0"/>
                      </a:rPr>
                      <m:t> :</m:t>
                    </m:r>
                    <m:r>
                      <a:rPr lang="en-US" sz="2000" b="0" i="0" dirty="0" smtClean="0">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b="0" i="0" smtClean="0">
                        <a:effectLst/>
                        <a:latin typeface="Cambria Math" panose="02040503050406030204" pitchFamily="18" charset="0"/>
                        <a:ea typeface="Calibri" panose="020F0502020204030204" pitchFamily="34" charset="0"/>
                        <a:cs typeface="Times New Roman" panose="02020603050405020304" pitchFamily="18" charset="0"/>
                      </a:rPr>
                      <m:t>F</m:t>
                    </m:r>
                    <m:r>
                      <a:rPr lang="en-US" sz="2000" i="0" smtClean="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2000" i="0" smtClean="0">
                        <a:effectLst/>
                        <a:latin typeface="Cambria Math" panose="02040503050406030204" pitchFamily="18" charset="0"/>
                        <a:ea typeface="Calibri" panose="020F0502020204030204" pitchFamily="34" charset="0"/>
                        <a:cs typeface="Times New Roman" panose="02020603050405020304" pitchFamily="18" charset="0"/>
                      </a:rPr>
                      <m:t>ρQ</m:t>
                    </m:r>
                    <m:d>
                      <m:dPr>
                        <m:ctrlPr>
                          <a:rPr lang="en-US" sz="2000" i="1">
                            <a:effectLst/>
                            <a:latin typeface="Cambria Math" panose="02040503050406030204" pitchFamily="18" charset="0"/>
                            <a:cs typeface="Times New Roman" panose="02020603050405020304" pitchFamily="18" charset="0"/>
                          </a:rPr>
                        </m:ctrlPr>
                      </m:dPr>
                      <m:e>
                        <m:sSub>
                          <m:sSubPr>
                            <m:ctrlPr>
                              <a:rPr lang="en-US" sz="2000" i="1">
                                <a:effectLst/>
                                <a:latin typeface="Cambria Math" panose="02040503050406030204" pitchFamily="18" charset="0"/>
                                <a:cs typeface="Times New Roman" panose="02020603050405020304" pitchFamily="18" charset="0"/>
                              </a:rPr>
                            </m:ctrlPr>
                          </m:sSubPr>
                          <m:e>
                            <m:r>
                              <m:rPr>
                                <m:sty m:val="p"/>
                              </m:rPr>
                              <a:rPr lang="en-US" sz="2000" i="0">
                                <a:effectLst/>
                                <a:latin typeface="Cambria Math" panose="02040503050406030204" pitchFamily="18" charset="0"/>
                                <a:ea typeface="Calibri" panose="020F0502020204030204" pitchFamily="34" charset="0"/>
                                <a:cs typeface="Times New Roman" panose="02020603050405020304" pitchFamily="18" charset="0"/>
                              </a:rPr>
                              <m:t>v</m:t>
                            </m:r>
                          </m:e>
                          <m:sub>
                            <m:r>
                              <a:rPr lang="en-US" sz="2000" i="0">
                                <a:effectLst/>
                                <a:latin typeface="Cambria Math" panose="02040503050406030204" pitchFamily="18" charset="0"/>
                                <a:ea typeface="Calibri" panose="020F0502020204030204" pitchFamily="34" charset="0"/>
                                <a:cs typeface="Times New Roman" panose="02020603050405020304" pitchFamily="18" charset="0"/>
                              </a:rPr>
                              <m:t>2</m:t>
                            </m:r>
                          </m:sub>
                        </m:sSub>
                        <m:r>
                          <a:rPr lang="en-US" sz="2000" i="0">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2000" i="1">
                                <a:effectLst/>
                                <a:latin typeface="Cambria Math" panose="02040503050406030204" pitchFamily="18" charset="0"/>
                                <a:cs typeface="Times New Roman" panose="02020603050405020304" pitchFamily="18" charset="0"/>
                              </a:rPr>
                            </m:ctrlPr>
                          </m:sSubPr>
                          <m:e>
                            <m:r>
                              <m:rPr>
                                <m:sty m:val="p"/>
                              </m:rPr>
                              <a:rPr lang="en-US" sz="2000" i="0">
                                <a:effectLst/>
                                <a:latin typeface="Cambria Math" panose="02040503050406030204" pitchFamily="18" charset="0"/>
                                <a:ea typeface="Calibri" panose="020F0502020204030204" pitchFamily="34" charset="0"/>
                                <a:cs typeface="Times New Roman" panose="02020603050405020304" pitchFamily="18" charset="0"/>
                              </a:rPr>
                              <m:t>v</m:t>
                            </m:r>
                          </m:e>
                          <m:sub>
                            <m:r>
                              <a:rPr lang="en-US" sz="2000" i="0">
                                <a:effectLst/>
                                <a:latin typeface="Cambria Math" panose="02040503050406030204" pitchFamily="18" charset="0"/>
                                <a:ea typeface="Calibri" panose="020F0502020204030204" pitchFamily="34" charset="0"/>
                                <a:cs typeface="Times New Roman" panose="02020603050405020304" pitchFamily="18" charset="0"/>
                              </a:rPr>
                              <m:t>1</m:t>
                            </m:r>
                          </m:sub>
                        </m:sSub>
                      </m:e>
                    </m:d>
                  </m:oMath>
                </a14:m>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14:m>
                  <m:oMath xmlns:m="http://schemas.openxmlformats.org/officeDocument/2006/math">
                    <m:r>
                      <a:rPr lang="en-US" sz="2000" b="0" i="0" smtClean="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b="0" i="0" smtClean="0">
                        <a:effectLst/>
                        <a:latin typeface="Cambria Math" panose="02040503050406030204" pitchFamily="18" charset="0"/>
                        <a:ea typeface="Calibri" panose="020F0502020204030204" pitchFamily="34" charset="0"/>
                        <a:cs typeface="Times New Roman" panose="02020603050405020304" pitchFamily="18" charset="0"/>
                      </a:rPr>
                      <m:t>F</m:t>
                    </m:r>
                    <m:r>
                      <a:rPr lang="en-US" sz="2000" i="0" smtClean="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2000" i="0" smtClean="0">
                        <a:effectLst/>
                        <a:latin typeface="Cambria Math" panose="02040503050406030204" pitchFamily="18" charset="0"/>
                        <a:ea typeface="Calibri" panose="020F0502020204030204" pitchFamily="34" charset="0"/>
                        <a:cs typeface="Times New Roman" panose="02020603050405020304" pitchFamily="18" charset="0"/>
                      </a:rPr>
                      <m:t>ρQ</m:t>
                    </m:r>
                    <m:r>
                      <a:rPr lang="en-US" sz="2000" i="0" smtClean="0">
                        <a:effectLst/>
                        <a:latin typeface="Cambria Math" panose="02040503050406030204" pitchFamily="18" charset="0"/>
                        <a:ea typeface="Calibri" panose="020F0502020204030204" pitchFamily="34" charset="0"/>
                        <a:cs typeface="Times New Roman" panose="02020603050405020304" pitchFamily="18" charset="0"/>
                      </a:rPr>
                      <m:t>((</m:t>
                    </m:r>
                    <m:d>
                      <m:dPr>
                        <m:ctrlPr>
                          <a:rPr lang="en-US" sz="2000" i="1">
                            <a:effectLst/>
                            <a:latin typeface="Cambria Math" panose="02040503050406030204" pitchFamily="18" charset="0"/>
                            <a:cs typeface="Times New Roman" panose="02020603050405020304" pitchFamily="18" charset="0"/>
                          </a:rPr>
                        </m:ctrlPr>
                      </m:dPr>
                      <m:e>
                        <m:r>
                          <a:rPr lang="en-US" sz="2000" i="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2000" i="0">
                            <a:effectLst/>
                            <a:latin typeface="Cambria Math" panose="02040503050406030204" pitchFamily="18" charset="0"/>
                            <a:ea typeface="Calibri" panose="020F0502020204030204" pitchFamily="34" charset="0"/>
                            <a:cs typeface="Times New Roman" panose="02020603050405020304" pitchFamily="18" charset="0"/>
                          </a:rPr>
                          <m:t>v</m:t>
                        </m:r>
                        <m:r>
                          <a:rPr lang="en-US" sz="2000" i="0">
                            <a:effectLst/>
                            <a:latin typeface="Cambria Math" panose="02040503050406030204" pitchFamily="18" charset="0"/>
                            <a:ea typeface="Calibri" panose="020F0502020204030204" pitchFamily="34" charset="0"/>
                            <a:cs typeface="Times New Roman" panose="02020603050405020304" pitchFamily="18" charset="0"/>
                          </a:rPr>
                          <m:t>×</m:t>
                        </m:r>
                        <m:func>
                          <m:funcPr>
                            <m:ctrlPr>
                              <a:rPr lang="en-US" sz="2000" i="1">
                                <a:effectLst/>
                                <a:latin typeface="Cambria Math" panose="02040503050406030204" pitchFamily="18" charset="0"/>
                                <a:cs typeface="Times New Roman" panose="02020603050405020304" pitchFamily="18" charset="0"/>
                              </a:rPr>
                            </m:ctrlPr>
                          </m:funcPr>
                          <m:fName>
                            <m:r>
                              <m:rPr>
                                <m:sty m:val="p"/>
                              </m:rPr>
                              <a:rPr lang="en-US" sz="2000" i="0">
                                <a:effectLst/>
                                <a:latin typeface="Cambria Math" panose="02040503050406030204" pitchFamily="18" charset="0"/>
                                <a:ea typeface="Calibri" panose="020F0502020204030204" pitchFamily="34" charset="0"/>
                                <a:cs typeface="Times New Roman" panose="02020603050405020304" pitchFamily="18" charset="0"/>
                              </a:rPr>
                              <m:t>sin</m:t>
                            </m:r>
                          </m:fName>
                          <m:e>
                            <m:d>
                              <m:dPr>
                                <m:ctrlPr>
                                  <a:rPr lang="en-US" sz="2000"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000" i="0">
                                    <a:effectLst/>
                                    <a:latin typeface="Cambria Math" panose="02040503050406030204" pitchFamily="18" charset="0"/>
                                    <a:ea typeface="Times New Roman" panose="02020603050405020304" pitchFamily="18" charset="0"/>
                                    <a:cs typeface="Times New Roman" panose="02020603050405020304" pitchFamily="18" charset="0"/>
                                  </a:rPr>
                                  <m:t>180−</m:t>
                                </m:r>
                                <m:r>
                                  <m:rPr>
                                    <m:sty m:val="p"/>
                                  </m:rPr>
                                  <a:rPr lang="en-US" sz="2000" i="0">
                                    <a:effectLst/>
                                    <a:latin typeface="Cambria Math" panose="02040503050406030204" pitchFamily="18" charset="0"/>
                                    <a:ea typeface="Times New Roman" panose="02020603050405020304" pitchFamily="18" charset="0"/>
                                    <a:cs typeface="Times New Roman" panose="02020603050405020304" pitchFamily="18" charset="0"/>
                                  </a:rPr>
                                  <m:t>β</m:t>
                                </m:r>
                              </m:e>
                            </m:d>
                          </m:e>
                        </m:func>
                      </m:e>
                    </m:d>
                    <m:r>
                      <a:rPr lang="en-US" sz="2000" i="0">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2000" i="0">
                        <a:effectLst/>
                        <a:latin typeface="Cambria Math" panose="02040503050406030204" pitchFamily="18" charset="0"/>
                        <a:ea typeface="Times New Roman" panose="02020603050405020304" pitchFamily="18" charset="0"/>
                        <a:cs typeface="Times New Roman" panose="02020603050405020304" pitchFamily="18" charset="0"/>
                      </a:rPr>
                      <m:t>v</m:t>
                    </m:r>
                    <m:r>
                      <a:rPr lang="en-US" sz="2000" i="0">
                        <a:effectLst/>
                        <a:latin typeface="Cambria Math" panose="02040503050406030204" pitchFamily="18" charset="0"/>
                        <a:ea typeface="Times New Roman" panose="02020603050405020304" pitchFamily="18" charset="0"/>
                        <a:cs typeface="Times New Roman" panose="02020603050405020304" pitchFamily="18" charset="0"/>
                      </a:rPr>
                      <m:t>)</m:t>
                    </m:r>
                  </m:oMath>
                </a14:m>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buFont typeface="Wingdings" panose="05000000000000000000" pitchFamily="2" charset="2"/>
                  <a:buChar char="Ø"/>
                </a:pP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8" name="TextBox 7">
                <a:extLst>
                  <a:ext uri="{FF2B5EF4-FFF2-40B4-BE49-F238E27FC236}">
                    <a16:creationId xmlns:a16="http://schemas.microsoft.com/office/drawing/2014/main" id="{702CD22F-ED6D-4A85-AA35-237718D76E1F}"/>
                  </a:ext>
                </a:extLst>
              </p:cNvPr>
              <p:cNvSpPr txBox="1">
                <a:spLocks noRot="1" noChangeAspect="1" noMove="1" noResize="1" noEditPoints="1" noAdjustHandles="1" noChangeArrowheads="1" noChangeShapeType="1" noTextEdit="1"/>
              </p:cNvSpPr>
              <p:nvPr/>
            </p:nvSpPr>
            <p:spPr>
              <a:xfrm>
                <a:off x="255939" y="2159000"/>
                <a:ext cx="5538889" cy="2923877"/>
              </a:xfrm>
              <a:prstGeom prst="rect">
                <a:avLst/>
              </a:prstGeom>
              <a:blipFill>
                <a:blip r:embed="rId3"/>
                <a:stretch>
                  <a:fillRect l="-990" t="-1042" r="-220"/>
                </a:stretch>
              </a:blipFill>
            </p:spPr>
            <p:txBody>
              <a:bodyPr/>
              <a:lstStyle/>
              <a:p>
                <a:r>
                  <a:rPr lang="en-US">
                    <a:noFill/>
                  </a:rPr>
                  <a:t> </a:t>
                </a:r>
              </a:p>
            </p:txBody>
          </p:sp>
        </mc:Fallback>
      </mc:AlternateContent>
    </p:spTree>
    <p:extLst>
      <p:ext uri="{BB962C8B-B14F-4D97-AF65-F5344CB8AC3E}">
        <p14:creationId xmlns:p14="http://schemas.microsoft.com/office/powerpoint/2010/main" val="4056049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12"/>
          <p:cNvSpPr txBox="1">
            <a:spLocks noGrp="1"/>
          </p:cNvSpPr>
          <p:nvPr>
            <p:ph type="title"/>
          </p:nvPr>
        </p:nvSpPr>
        <p:spPr>
          <a:xfrm>
            <a:off x="1841667" y="1230224"/>
            <a:ext cx="5171200" cy="580800"/>
          </a:xfrm>
          <a:prstGeom prst="rect">
            <a:avLst/>
          </a:prstGeom>
          <a:noFill/>
          <a:ln>
            <a:noFill/>
          </a:ln>
        </p:spPr>
        <p:txBody>
          <a:bodyPr spcFirstLastPara="1" vert="horz" wrap="square" lIns="121900" tIns="121900" rIns="121900" bIns="121900" rtlCol="0" anchor="ctr" anchorCtr="0">
            <a:noAutofit/>
          </a:bodyPr>
          <a:lstStyle/>
          <a:p>
            <a:r>
              <a:rPr lang="en-US" sz="3200" b="1" dirty="0">
                <a:latin typeface="Times New Roman" panose="02020603050405020304" pitchFamily="18" charset="0"/>
                <a:cs typeface="Times New Roman" panose="02020603050405020304" pitchFamily="18" charset="0"/>
              </a:rPr>
              <a:t>Major Component</a:t>
            </a:r>
            <a:endParaRPr sz="3200" b="1" dirty="0">
              <a:latin typeface="Times New Roman" panose="02020603050405020304" pitchFamily="18" charset="0"/>
              <a:cs typeface="Times New Roman" panose="02020603050405020304" pitchFamily="18" charset="0"/>
            </a:endParaRPr>
          </a:p>
        </p:txBody>
      </p:sp>
      <p:sp>
        <p:nvSpPr>
          <p:cNvPr id="131" name="Google Shape;131;p12"/>
          <p:cNvSpPr txBox="1">
            <a:spLocks noGrp="1"/>
          </p:cNvSpPr>
          <p:nvPr>
            <p:ph type="body" idx="1"/>
          </p:nvPr>
        </p:nvSpPr>
        <p:spPr>
          <a:xfrm>
            <a:off x="203797" y="1841049"/>
            <a:ext cx="7214642" cy="4056400"/>
          </a:xfrm>
          <a:prstGeom prst="rect">
            <a:avLst/>
          </a:prstGeom>
          <a:noFill/>
          <a:ln>
            <a:noFill/>
          </a:ln>
        </p:spPr>
        <p:txBody>
          <a:bodyPr spcFirstLastPara="1" vert="horz" wrap="square" lIns="121900" tIns="121900" rIns="121900" bIns="121900" rtlCol="0" anchor="t" anchorCtr="0">
            <a:noAutofit/>
          </a:bodyPr>
          <a:lstStyle/>
          <a:p>
            <a:pPr marL="339725" indent="-163513" algn="just">
              <a:lnSpc>
                <a:spcPct val="150000"/>
              </a:lnSpc>
              <a:buSzPts val="1700"/>
              <a:buFont typeface="Noto Sans Symbols"/>
              <a:buChar char="⮚"/>
            </a:pPr>
            <a:r>
              <a:rPr lang="en-US" sz="2000" b="0" i="0" u="none" strike="noStrike" baseline="0" dirty="0">
                <a:latin typeface="Times New Roman" panose="02020603050405020304" pitchFamily="18" charset="0"/>
              </a:rPr>
              <a:t> Stand: the main component that held the turbine, </a:t>
            </a:r>
            <a:r>
              <a:rPr lang="en-US" sz="2000" dirty="0">
                <a:latin typeface="Times New Roman" panose="02020603050405020304" pitchFamily="18" charset="0"/>
              </a:rPr>
              <a:t>it was         planned to add a plate to the turbine, but it canceled because turbine became horizontal cross section instead of being vertical.</a:t>
            </a:r>
          </a:p>
          <a:p>
            <a:pPr marL="339725" indent="-163513" algn="just">
              <a:lnSpc>
                <a:spcPct val="150000"/>
              </a:lnSpc>
              <a:buSzPts val="1700"/>
              <a:buFont typeface="Noto Sans Symbols"/>
              <a:buChar char="⮚"/>
            </a:pPr>
            <a:r>
              <a:rPr lang="en-US" sz="2000" dirty="0">
                <a:latin typeface="Times New Roman" panose="02020603050405020304" pitchFamily="18" charset="0"/>
                <a:ea typeface="Times New Roman"/>
                <a:cs typeface="Times New Roman"/>
                <a:sym typeface="Times New Roman"/>
              </a:rPr>
              <a:t> The turbine had designed to be vertical cross turbine, but because the water level between June and October gives less than the required efficiency, the turbine has been designed to be horizontal cross flow turbine as shown.</a:t>
            </a:r>
          </a:p>
          <a:p>
            <a:pPr marL="346075" indent="-179388" algn="just">
              <a:lnSpc>
                <a:spcPct val="150000"/>
              </a:lnSpc>
              <a:buSzPts val="1700"/>
              <a:buNone/>
            </a:pPr>
            <a:r>
              <a:rPr lang="en-US" sz="2000" dirty="0">
                <a:latin typeface="Times New Roman" panose="02020603050405020304" pitchFamily="18" charset="0"/>
                <a:ea typeface="Times New Roman"/>
                <a:cs typeface="Times New Roman"/>
                <a:sym typeface="Times New Roman"/>
              </a:rPr>
              <a:t>       </a:t>
            </a:r>
            <a:endParaRPr lang="en-US" sz="2000" dirty="0">
              <a:latin typeface="Times New Roman"/>
              <a:ea typeface="Times New Roman"/>
              <a:cs typeface="Times New Roman"/>
              <a:sym typeface="Times New Roman"/>
            </a:endParaRPr>
          </a:p>
          <a:p>
            <a:pPr marL="166688" indent="0" algn="just">
              <a:lnSpc>
                <a:spcPct val="150000"/>
              </a:lnSpc>
              <a:buSzPts val="1700"/>
              <a:buNone/>
            </a:pPr>
            <a:r>
              <a:rPr lang="en-US" sz="2000" dirty="0">
                <a:latin typeface="Times New Roman"/>
                <a:ea typeface="Times New Roman"/>
                <a:cs typeface="Times New Roman"/>
                <a:sym typeface="Times New Roman"/>
              </a:rPr>
              <a:t> </a:t>
            </a:r>
            <a:endParaRPr sz="2000" dirty="0">
              <a:solidFill>
                <a:schemeClr val="dk1"/>
              </a:solidFill>
            </a:endParaRPr>
          </a:p>
          <a:p>
            <a:pPr indent="-304792">
              <a:buNone/>
            </a:pPr>
            <a:endParaRPr dirty="0"/>
          </a:p>
        </p:txBody>
      </p:sp>
      <p:sp>
        <p:nvSpPr>
          <p:cNvPr id="132" name="Google Shape;132;p12"/>
          <p:cNvSpPr/>
          <p:nvPr/>
        </p:nvSpPr>
        <p:spPr>
          <a:xfrm>
            <a:off x="-1" y="6280884"/>
            <a:ext cx="12186000" cy="580800"/>
          </a:xfrm>
          <a:prstGeom prst="rect">
            <a:avLst/>
          </a:prstGeom>
          <a:solidFill>
            <a:srgbClr val="FFCD00"/>
          </a:solidFill>
          <a:ln>
            <a:noFill/>
          </a:ln>
        </p:spPr>
        <p:txBody>
          <a:bodyPr spcFirstLastPara="1" wrap="square" lIns="121900" tIns="121900" rIns="121900" bIns="121900" anchor="ctr" anchorCtr="0">
            <a:noAutofit/>
          </a:bodyPr>
          <a:lstStyle/>
          <a:p>
            <a:pPr>
              <a:buClr>
                <a:srgbClr val="000000"/>
              </a:buClr>
              <a:buSzPts val="1400"/>
            </a:pPr>
            <a:endParaRPr sz="1867">
              <a:solidFill>
                <a:srgbClr val="000000"/>
              </a:solidFill>
              <a:latin typeface="Arial"/>
              <a:ea typeface="Arial"/>
              <a:cs typeface="Arial"/>
              <a:sym typeface="Arial"/>
            </a:endParaRPr>
          </a:p>
        </p:txBody>
      </p:sp>
      <p:sp>
        <p:nvSpPr>
          <p:cNvPr id="133" name="Google Shape;133;p12"/>
          <p:cNvSpPr txBox="1">
            <a:spLocks noGrp="1"/>
          </p:cNvSpPr>
          <p:nvPr>
            <p:ph type="sldNum" idx="12"/>
          </p:nvPr>
        </p:nvSpPr>
        <p:spPr>
          <a:xfrm>
            <a:off x="11477729" y="6308900"/>
            <a:ext cx="519600" cy="524800"/>
          </a:xfrm>
          <a:prstGeom prst="rect">
            <a:avLst/>
          </a:prstGeom>
          <a:noFill/>
          <a:ln>
            <a:noFill/>
          </a:ln>
        </p:spPr>
        <p:txBody>
          <a:bodyPr spcFirstLastPara="1" vert="horz" wrap="square" lIns="121900" tIns="121900" rIns="121900" bIns="121900" rtlCol="0" anchor="t" anchorCtr="0">
            <a:noAutofit/>
          </a:bodyPr>
          <a:lstStyle/>
          <a:p>
            <a:r>
              <a:rPr lang="en-US" dirty="0"/>
              <a:t>9</a:t>
            </a:r>
            <a:endParaRPr dirty="0"/>
          </a:p>
        </p:txBody>
      </p:sp>
      <p:pic>
        <p:nvPicPr>
          <p:cNvPr id="3" name="Picture 2">
            <a:extLst>
              <a:ext uri="{FF2B5EF4-FFF2-40B4-BE49-F238E27FC236}">
                <a16:creationId xmlns:a16="http://schemas.microsoft.com/office/drawing/2014/main" id="{ADE04CFA-7318-4A6F-A0E9-525D005420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6873" y="2002371"/>
            <a:ext cx="4655128" cy="4102652"/>
          </a:xfrm>
          <a:prstGeom prst="rect">
            <a:avLst/>
          </a:prstGeom>
        </p:spPr>
      </p:pic>
    </p:spTree>
    <p:extLst>
      <p:ext uri="{BB962C8B-B14F-4D97-AF65-F5344CB8AC3E}">
        <p14:creationId xmlns:p14="http://schemas.microsoft.com/office/powerpoint/2010/main" val="36321453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1126</TotalTime>
  <Words>1353</Words>
  <Application>Microsoft Office PowerPoint</Application>
  <PresentationFormat>Widescreen</PresentationFormat>
  <Paragraphs>246</Paragraphs>
  <Slides>25</Slides>
  <Notes>14</Notes>
  <HiddenSlides>0</HiddenSlides>
  <MMClips>1</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Arial</vt:lpstr>
      <vt:lpstr>Calibri</vt:lpstr>
      <vt:lpstr>Calibri Light</vt:lpstr>
      <vt:lpstr>Cambria Math</vt:lpstr>
      <vt:lpstr>Lora</vt:lpstr>
      <vt:lpstr>Noto Sans Symbols</vt:lpstr>
      <vt:lpstr>Quattrocento Sans</vt:lpstr>
      <vt:lpstr>Times New Roman</vt:lpstr>
      <vt:lpstr>Wingdings</vt:lpstr>
      <vt:lpstr>Office Theme</vt:lpstr>
      <vt:lpstr>PowerPoint Presentation</vt:lpstr>
      <vt:lpstr>Outline </vt:lpstr>
      <vt:lpstr>Introduction </vt:lpstr>
      <vt:lpstr>Introduction </vt:lpstr>
      <vt:lpstr>Aims</vt:lpstr>
      <vt:lpstr>Mechanical Design</vt:lpstr>
      <vt:lpstr>Major Component</vt:lpstr>
      <vt:lpstr>Major Component</vt:lpstr>
      <vt:lpstr>Major Component</vt:lpstr>
      <vt:lpstr>Turbine Structure</vt:lpstr>
      <vt:lpstr>Top View</vt:lpstr>
      <vt:lpstr>Sprocket Design</vt:lpstr>
      <vt:lpstr>PowerPoint Presentation</vt:lpstr>
      <vt:lpstr>Cylinder, Horizontal Shaft and Welding design</vt:lpstr>
      <vt:lpstr>The project Flow chart</vt:lpstr>
      <vt:lpstr>Electrical Design</vt:lpstr>
      <vt:lpstr> Results</vt:lpstr>
      <vt:lpstr>Results</vt:lpstr>
      <vt:lpstr>Results</vt:lpstr>
      <vt:lpstr>Results</vt:lpstr>
      <vt:lpstr>PowerPoint Presentation</vt:lpstr>
      <vt:lpstr>  Conclusion</vt:lpstr>
      <vt:lpstr>Conclusion</vt:lpstr>
      <vt:lpstr>Future Work</vt:lpstr>
      <vt:lpstr>Thanks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anas abualrob</dc:creator>
  <cp:lastModifiedBy>Ibraheem</cp:lastModifiedBy>
  <cp:revision>134</cp:revision>
  <dcterms:created xsi:type="dcterms:W3CDTF">2021-05-25T06:38:59Z</dcterms:created>
  <dcterms:modified xsi:type="dcterms:W3CDTF">2021-12-30T09:54:40Z</dcterms:modified>
</cp:coreProperties>
</file>