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7" r:id="rId3"/>
    <p:sldId id="260" r:id="rId4"/>
    <p:sldId id="266" r:id="rId5"/>
    <p:sldId id="257" r:id="rId6"/>
    <p:sldId id="268" r:id="rId7"/>
    <p:sldId id="261" r:id="rId8"/>
    <p:sldId id="262" r:id="rId9"/>
    <p:sldId id="269" r:id="rId10"/>
    <p:sldId id="263" r:id="rId11"/>
    <p:sldId id="270" r:id="rId12"/>
    <p:sldId id="264" r:id="rId13"/>
    <p:sldId id="271" r:id="rId14"/>
    <p:sldId id="265" r:id="rId15"/>
    <p:sldId id="273" r:id="rId16"/>
    <p:sldId id="272" r:id="rId17"/>
    <p:sldId id="274"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43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0000"/>
                    <a:lumOff val="10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96DFF08F-DC6B-4601-B491-B0F83F6DD2DA}" type="datetimeFigureOut">
              <a:rPr lang="en-US" dirty="0"/>
              <a:pPr/>
              <a:t>5/20/2019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5/20/2019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5/20/2019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5/20/2019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5/20/2019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5/20/2019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lIns="45720" rIns="4572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89320" y="2967788"/>
            <a:ext cx="4754880" cy="3341572"/>
          </a:xfrm>
        </p:spPr>
        <p:txBody>
          <a:bodyPr lIns="45720" rIns="4572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5/20/2019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5/20/2019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5/20/2019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5/20/2019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5/20/2019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9" name="Straight Connector 8"/>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96DFF08F-DC6B-4601-B491-B0F83F6DD2DA}" type="datetimeFigureOut">
              <a:rPr lang="en-US" dirty="0"/>
              <a:pPr/>
              <a:t>5/20/2019</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b="1" dirty="0"/>
              <a:t>An Optimum Design of Photovoltaic Pumping system</a:t>
            </a:r>
            <a:endParaRPr lang="en-US" dirty="0"/>
          </a:p>
        </p:txBody>
      </p:sp>
      <p:sp>
        <p:nvSpPr>
          <p:cNvPr id="3" name="Subtitle 2"/>
          <p:cNvSpPr>
            <a:spLocks noGrp="1"/>
          </p:cNvSpPr>
          <p:nvPr>
            <p:ph type="subTitle" idx="1"/>
          </p:nvPr>
        </p:nvSpPr>
        <p:spPr/>
        <p:txBody>
          <a:bodyPr/>
          <a:lstStyle/>
          <a:p>
            <a:r>
              <a:rPr lang="en-US" dirty="0"/>
              <a:t>By Dalia </a:t>
            </a:r>
            <a:r>
              <a:rPr lang="en-US" dirty="0" err="1"/>
              <a:t>Hajhamad</a:t>
            </a:r>
            <a:endParaRPr lang="en-US" dirty="0"/>
          </a:p>
          <a:p>
            <a:r>
              <a:rPr lang="en-US" dirty="0"/>
              <a:t>Supervisor Tamer </a:t>
            </a:r>
            <a:r>
              <a:rPr lang="en-US" dirty="0" err="1"/>
              <a:t>Khatib</a:t>
            </a:r>
            <a:endParaRPr lang="en-US" dirty="0"/>
          </a:p>
          <a:p>
            <a:endParaRPr lang="en-US" dirty="0"/>
          </a:p>
        </p:txBody>
      </p:sp>
    </p:spTree>
    <p:extLst>
      <p:ext uri="{BB962C8B-B14F-4D97-AF65-F5344CB8AC3E}">
        <p14:creationId xmlns:p14="http://schemas.microsoft.com/office/powerpoint/2010/main" val="6885569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Inverter connection</a:t>
            </a:r>
            <a:endParaRPr lang="en-US" dirty="0"/>
          </a:p>
        </p:txBody>
      </p:sp>
      <p:pic>
        <p:nvPicPr>
          <p:cNvPr id="4" name="image1.jpeg"/>
          <p:cNvPicPr>
            <a:picLocks noGrp="1"/>
          </p:cNvPicPr>
          <p:nvPr>
            <p:ph idx="1"/>
          </p:nvPr>
        </p:nvPicPr>
        <p:blipFill>
          <a:blip r:embed="rId2" cstate="print"/>
          <a:stretch>
            <a:fillRect/>
          </a:stretch>
        </p:blipFill>
        <p:spPr>
          <a:xfrm>
            <a:off x="1674976" y="2358639"/>
            <a:ext cx="7352343" cy="3624648"/>
          </a:xfrm>
          <a:prstGeom prst="rect">
            <a:avLst/>
          </a:prstGeom>
        </p:spPr>
      </p:pic>
    </p:spTree>
    <p:extLst>
      <p:ext uri="{BB962C8B-B14F-4D97-AF65-F5344CB8AC3E}">
        <p14:creationId xmlns:p14="http://schemas.microsoft.com/office/powerpoint/2010/main" val="26910574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3" algn="l" rtl="0">
              <a:lnSpc>
                <a:spcPct val="80000"/>
              </a:lnSpc>
              <a:spcBef>
                <a:spcPct val="0"/>
              </a:spcBef>
            </a:pPr>
            <a:r>
              <a:rPr lang="en-US" sz="4000" kern="1200" cap="all" spc="100" dirty="0">
                <a:solidFill>
                  <a:schemeClr val="tx1">
                    <a:lumMod val="90000"/>
                    <a:lumOff val="10000"/>
                  </a:schemeClr>
                </a:solidFill>
                <a:latin typeface="+mj-lt"/>
                <a:ea typeface="+mj-ea"/>
                <a:cs typeface="+mj-cs"/>
              </a:rPr>
              <a:t>PV modules connection method.</a:t>
            </a:r>
            <a:r>
              <a:rPr lang="en-US" b="1" i="1" dirty="0"/>
              <a:t/>
            </a:r>
            <a:br>
              <a:rPr lang="en-US" b="1" i="1" dirty="0"/>
            </a:b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921579" y="2337275"/>
                <a:ext cx="9720071" cy="4023360"/>
              </a:xfrm>
            </p:spPr>
            <p:txBody>
              <a:bodyPr/>
              <a:lstStyle/>
              <a:p>
                <a:pPr>
                  <a:buFont typeface="Wingdings" panose="05000000000000000000" pitchFamily="2" charset="2"/>
                  <a:buChar char="Ø"/>
                </a:pPr>
                <a:r>
                  <a:rPr lang="en-US" dirty="0"/>
                  <a:t>Series connected modules = </a:t>
                </a:r>
                <a14:m>
                  <m:oMath xmlns:m="http://schemas.openxmlformats.org/officeDocument/2006/math">
                    <m:f>
                      <m:fPr>
                        <m:ctrlPr>
                          <a:rPr lang="en-US" i="1">
                            <a:latin typeface="Cambria Math" panose="02040503050406030204" pitchFamily="18" charset="0"/>
                          </a:rPr>
                        </m:ctrlPr>
                      </m:fPr>
                      <m:num>
                        <m:r>
                          <m:rPr>
                            <m:sty m:val="p"/>
                          </m:rPr>
                          <a:rPr lang="en-US">
                            <a:latin typeface="Cambria Math" panose="02040503050406030204" pitchFamily="18" charset="0"/>
                          </a:rPr>
                          <m:t>V</m:t>
                        </m:r>
                        <m:r>
                          <a:rPr lang="en-US">
                            <a:latin typeface="Cambria Math" panose="02040503050406030204" pitchFamily="18" charset="0"/>
                          </a:rPr>
                          <m:t> </m:t>
                        </m:r>
                        <m:r>
                          <m:rPr>
                            <m:sty m:val="p"/>
                          </m:rPr>
                          <a:rPr lang="en-US">
                            <a:latin typeface="Cambria Math" panose="02040503050406030204" pitchFamily="18" charset="0"/>
                          </a:rPr>
                          <m:t>inverter</m:t>
                        </m:r>
                      </m:num>
                      <m:den>
                        <m:r>
                          <m:rPr>
                            <m:sty m:val="p"/>
                          </m:rPr>
                          <a:rPr lang="en-US">
                            <a:latin typeface="Cambria Math" panose="02040503050406030204" pitchFamily="18" charset="0"/>
                          </a:rPr>
                          <m:t>V</m:t>
                        </m:r>
                        <m:r>
                          <a:rPr lang="en-US">
                            <a:latin typeface="Cambria Math" panose="02040503050406030204" pitchFamily="18" charset="0"/>
                          </a:rPr>
                          <m:t> </m:t>
                        </m:r>
                        <m:r>
                          <m:rPr>
                            <m:sty m:val="p"/>
                          </m:rPr>
                          <a:rPr lang="en-US">
                            <a:latin typeface="Cambria Math" panose="02040503050406030204" pitchFamily="18" charset="0"/>
                          </a:rPr>
                          <m:t>max</m:t>
                        </m:r>
                        <m:r>
                          <a:rPr lang="en-US">
                            <a:latin typeface="Cambria Math" panose="02040503050406030204" pitchFamily="18" charset="0"/>
                          </a:rPr>
                          <m:t> </m:t>
                        </m:r>
                        <m:r>
                          <m:rPr>
                            <m:sty m:val="p"/>
                          </m:rPr>
                          <a:rPr lang="en-US">
                            <a:latin typeface="Cambria Math" panose="02040503050406030204" pitchFamily="18" charset="0"/>
                          </a:rPr>
                          <m:t>mpptPV</m:t>
                        </m:r>
                      </m:den>
                    </m:f>
                  </m:oMath>
                </a14:m>
                <a:endParaRPr lang="en-US" dirty="0" smtClean="0"/>
              </a:p>
              <a:p>
                <a:r>
                  <a:rPr lang="en-US" dirty="0" smtClean="0"/>
                  <a:t> </a:t>
                </a:r>
              </a:p>
              <a:p>
                <a14:m>
                  <m:oMath xmlns:m="http://schemas.openxmlformats.org/officeDocument/2006/math">
                    <m:f>
                      <m:fPr>
                        <m:ctrlPr>
                          <a:rPr lang="en-US" i="1" smtClean="0">
                            <a:latin typeface="Cambria Math" panose="02040503050406030204" pitchFamily="18" charset="0"/>
                          </a:rPr>
                        </m:ctrlPr>
                      </m:fPr>
                      <m:num>
                        <m:r>
                          <a:rPr lang="en-US">
                            <a:latin typeface="Cambria Math" panose="02040503050406030204" pitchFamily="18" charset="0"/>
                          </a:rPr>
                          <m:t>445</m:t>
                        </m:r>
                      </m:num>
                      <m:den>
                        <m:r>
                          <a:rPr lang="en-US">
                            <a:latin typeface="Cambria Math" panose="02040503050406030204" pitchFamily="18" charset="0"/>
                          </a:rPr>
                          <m:t>37.1</m:t>
                        </m:r>
                      </m:den>
                    </m:f>
                  </m:oMath>
                </a14:m>
                <a:r>
                  <a:rPr lang="en-US" dirty="0" smtClean="0"/>
                  <a:t>= </a:t>
                </a:r>
                <a:r>
                  <a:rPr lang="en-US" dirty="0"/>
                  <a:t>12 module </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921579" y="2337275"/>
                <a:ext cx="9720071" cy="4023360"/>
              </a:xfrm>
              <a:blipFill rotWithShape="0">
                <a:blip r:embed="rId2"/>
                <a:stretch>
                  <a:fillRect l="-1129"/>
                </a:stretch>
              </a:blipFill>
            </p:spPr>
            <p:txBody>
              <a:bodyPr/>
              <a:lstStyle/>
              <a:p>
                <a:r>
                  <a:rPr lang="en-US">
                    <a:noFill/>
                  </a:rPr>
                  <a:t> </a:t>
                </a:r>
              </a:p>
            </p:txBody>
          </p:sp>
        </mc:Fallback>
      </mc:AlternateContent>
      <p:sp>
        <p:nvSpPr>
          <p:cNvPr id="6" name="Left Arrow 5"/>
          <p:cNvSpPr/>
          <p:nvPr/>
        </p:nvSpPr>
        <p:spPr>
          <a:xfrm>
            <a:off x="3110669" y="3589233"/>
            <a:ext cx="863125" cy="307649"/>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58899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Wiring system</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91912" y="1963738"/>
            <a:ext cx="5678488" cy="4056062"/>
          </a:xfrm>
        </p:spPr>
      </p:pic>
      <p:sp>
        <p:nvSpPr>
          <p:cNvPr id="3" name="Text Placeholder 2"/>
          <p:cNvSpPr>
            <a:spLocks noGrp="1"/>
          </p:cNvSpPr>
          <p:nvPr>
            <p:ph type="body" sz="half" idx="2"/>
          </p:nvPr>
        </p:nvSpPr>
        <p:spPr/>
        <p:txBody>
          <a:bodyPr/>
          <a:lstStyle/>
          <a:p>
            <a:pPr marL="285750" indent="-285750">
              <a:buFont typeface="Wingdings" panose="05000000000000000000" pitchFamily="2" charset="2"/>
              <a:buChar char="Ø"/>
            </a:pPr>
            <a:r>
              <a:rPr lang="en-US" dirty="0" smtClean="0"/>
              <a:t>Cables (DC &amp; AC)</a:t>
            </a:r>
          </a:p>
          <a:p>
            <a:pPr marL="285750" indent="-285750">
              <a:buFont typeface="Wingdings" panose="05000000000000000000" pitchFamily="2" charset="2"/>
              <a:buChar char="Ø"/>
            </a:pPr>
            <a:r>
              <a:rPr lang="en-US" dirty="0" smtClean="0"/>
              <a:t>Circuit breakers</a:t>
            </a:r>
          </a:p>
          <a:p>
            <a:pPr marL="285750" indent="-285750">
              <a:buFont typeface="Wingdings" panose="05000000000000000000" pitchFamily="2" charset="2"/>
              <a:buChar char="Ø"/>
            </a:pPr>
            <a:r>
              <a:rPr lang="en-US" dirty="0" smtClean="0"/>
              <a:t>Fuses</a:t>
            </a:r>
          </a:p>
          <a:p>
            <a:pPr marL="285750" indent="-285750">
              <a:buFont typeface="Wingdings" panose="05000000000000000000" pitchFamily="2" charset="2"/>
              <a:buChar char="Ø"/>
            </a:pPr>
            <a:r>
              <a:rPr lang="en-US" dirty="0" smtClean="0"/>
              <a:t>Surge arresters</a:t>
            </a:r>
          </a:p>
          <a:p>
            <a:endParaRPr lang="en-US" dirty="0" smtClean="0"/>
          </a:p>
          <a:p>
            <a:pPr marL="285750" indent="-285750">
              <a:buFont typeface="Wingdings" panose="05000000000000000000" pitchFamily="2" charset="2"/>
              <a:buChar char="Ø"/>
            </a:pPr>
            <a:endParaRPr lang="en-US" dirty="0" smtClean="0"/>
          </a:p>
          <a:p>
            <a:endParaRPr lang="en-US" dirty="0" smtClean="0"/>
          </a:p>
        </p:txBody>
      </p:sp>
    </p:spTree>
    <p:extLst>
      <p:ext uri="{BB962C8B-B14F-4D97-AF65-F5344CB8AC3E}">
        <p14:creationId xmlns:p14="http://schemas.microsoft.com/office/powerpoint/2010/main" val="39628698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Floating system (</a:t>
            </a:r>
            <a:r>
              <a:rPr lang="en-US" dirty="0" err="1" smtClean="0"/>
              <a:t>HDPe</a:t>
            </a:r>
            <a:r>
              <a:rPr lang="en-US" dirty="0" smtClean="0"/>
              <a:t>)</a:t>
            </a:r>
            <a:endParaRPr lang="en-US" dirty="0"/>
          </a:p>
        </p:txBody>
      </p:sp>
      <p:pic>
        <p:nvPicPr>
          <p:cNvPr id="8" name="Content Placeholder 7"/>
          <p:cNvPicPr>
            <a:picLocks noGrp="1"/>
          </p:cNvPicPr>
          <p:nvPr>
            <p:ph sz="half" idx="2"/>
          </p:nvPr>
        </p:nvPicPr>
        <p:blipFill rotWithShape="1">
          <a:blip r:embed="rId2">
            <a:extLst>
              <a:ext uri="{28A0092B-C50C-407E-A947-70E740481C1C}">
                <a14:useLocalDpi xmlns:a14="http://schemas.microsoft.com/office/drawing/2010/main" val="0"/>
              </a:ext>
            </a:extLst>
          </a:blip>
          <a:srcRect l="1425" t="23789" r="1" b="19656"/>
          <a:stretch/>
        </p:blipFill>
        <p:spPr bwMode="auto">
          <a:xfrm>
            <a:off x="2998608" y="2384278"/>
            <a:ext cx="5102803" cy="327700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822637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Pre-Feasibility study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03053023"/>
              </p:ext>
            </p:extLst>
          </p:nvPr>
        </p:nvGraphicFramePr>
        <p:xfrm>
          <a:off x="6270477" y="1492895"/>
          <a:ext cx="4856147" cy="1455403"/>
        </p:xfrm>
        <a:graphic>
          <a:graphicData uri="http://schemas.openxmlformats.org/drawingml/2006/table">
            <a:tbl>
              <a:tblPr firstRow="1" firstCol="1" bandRow="1">
                <a:tableStyleId>{2D5ABB26-0587-4C30-8999-92F81FD0307C}</a:tableStyleId>
              </a:tblPr>
              <a:tblGrid>
                <a:gridCol w="4004434"/>
                <a:gridCol w="851713"/>
              </a:tblGrid>
              <a:tr h="182327">
                <a:tc gridSpan="2">
                  <a:txBody>
                    <a:bodyPr/>
                    <a:lstStyle/>
                    <a:p>
                      <a:pPr marL="0" marR="0" algn="ctr">
                        <a:lnSpc>
                          <a:spcPct val="107000"/>
                        </a:lnSpc>
                        <a:spcBef>
                          <a:spcPts val="0"/>
                        </a:spcBef>
                        <a:spcAft>
                          <a:spcPts val="0"/>
                        </a:spcAft>
                      </a:pPr>
                      <a:r>
                        <a:rPr lang="en-US" sz="1100" dirty="0">
                          <a:effectLst/>
                        </a:rPr>
                        <a:t>Important information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86347" marR="86347" marT="0" marB="0" anchor="b"/>
                </a:tc>
                <a:tc hMerge="1">
                  <a:txBody>
                    <a:bodyPr/>
                    <a:lstStyle/>
                    <a:p>
                      <a:endParaRPr lang="en-US"/>
                    </a:p>
                  </a:txBody>
                  <a:tcPr/>
                </a:tc>
              </a:tr>
              <a:tr h="171098">
                <a:tc>
                  <a:txBody>
                    <a:bodyPr/>
                    <a:lstStyle/>
                    <a:p>
                      <a:pPr marL="0" marR="0">
                        <a:lnSpc>
                          <a:spcPct val="107000"/>
                        </a:lnSpc>
                        <a:spcBef>
                          <a:spcPts val="0"/>
                        </a:spcBef>
                        <a:spcAft>
                          <a:spcPts val="0"/>
                        </a:spcAft>
                      </a:pPr>
                      <a:r>
                        <a:rPr lang="en-US" sz="1000">
                          <a:effectLst/>
                        </a:rPr>
                        <a:t>Dollar rate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86347" marR="86347" marT="0" marB="0" anchor="ctr"/>
                </a:tc>
                <a:tc>
                  <a:txBody>
                    <a:bodyPr/>
                    <a:lstStyle/>
                    <a:p>
                      <a:pPr marL="0" marR="0">
                        <a:lnSpc>
                          <a:spcPct val="107000"/>
                        </a:lnSpc>
                        <a:spcBef>
                          <a:spcPts val="0"/>
                        </a:spcBef>
                        <a:spcAft>
                          <a:spcPts val="0"/>
                        </a:spcAft>
                      </a:pPr>
                      <a:r>
                        <a:rPr lang="en-US" sz="1000">
                          <a:effectLst/>
                        </a:rPr>
                        <a:t>3.58 ILS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86347" marR="86347" marT="0" marB="0" anchor="ctr"/>
                </a:tc>
              </a:tr>
              <a:tr h="182327">
                <a:tc>
                  <a:txBody>
                    <a:bodyPr/>
                    <a:lstStyle/>
                    <a:p>
                      <a:pPr marL="0" marR="0">
                        <a:lnSpc>
                          <a:spcPct val="107000"/>
                        </a:lnSpc>
                        <a:spcBef>
                          <a:spcPts val="0"/>
                        </a:spcBef>
                        <a:spcAft>
                          <a:spcPts val="0"/>
                        </a:spcAft>
                      </a:pPr>
                      <a:r>
                        <a:rPr lang="en-US" sz="1100">
                          <a:effectLst/>
                        </a:rPr>
                        <a:t>Project capacity [kWp]</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86347" marR="86347" marT="0" marB="0" anchor="ctr"/>
                </a:tc>
                <a:tc>
                  <a:txBody>
                    <a:bodyPr/>
                    <a:lstStyle/>
                    <a:p>
                      <a:pPr marL="0" marR="0">
                        <a:lnSpc>
                          <a:spcPct val="107000"/>
                        </a:lnSpc>
                        <a:spcBef>
                          <a:spcPts val="0"/>
                        </a:spcBef>
                        <a:spcAft>
                          <a:spcPts val="0"/>
                        </a:spcAft>
                      </a:pPr>
                      <a:r>
                        <a:rPr lang="en-US" sz="1000">
                          <a:effectLst/>
                        </a:rPr>
                        <a:t>3.7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86347" marR="86347" marT="0" marB="0" anchor="ctr"/>
                </a:tc>
              </a:tr>
              <a:tr h="178227">
                <a:tc>
                  <a:txBody>
                    <a:bodyPr/>
                    <a:lstStyle/>
                    <a:p>
                      <a:pPr marL="0" marR="0">
                        <a:lnSpc>
                          <a:spcPct val="107000"/>
                        </a:lnSpc>
                        <a:spcBef>
                          <a:spcPts val="0"/>
                        </a:spcBef>
                        <a:spcAft>
                          <a:spcPts val="0"/>
                        </a:spcAft>
                      </a:pPr>
                      <a:r>
                        <a:rPr lang="en-US" sz="1000">
                          <a:effectLst/>
                        </a:rPr>
                        <a:t> Energy tariff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86347" marR="86347" marT="0" marB="0" anchor="ctr"/>
                </a:tc>
                <a:tc>
                  <a:txBody>
                    <a:bodyPr/>
                    <a:lstStyle/>
                    <a:p>
                      <a:pPr marL="0" marR="0">
                        <a:lnSpc>
                          <a:spcPct val="107000"/>
                        </a:lnSpc>
                        <a:spcBef>
                          <a:spcPts val="0"/>
                        </a:spcBef>
                        <a:spcAft>
                          <a:spcPts val="0"/>
                        </a:spcAft>
                      </a:pPr>
                      <a:r>
                        <a:rPr lang="en-US" sz="1000">
                          <a:effectLst/>
                        </a:rPr>
                        <a:t> 0.13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86347" marR="86347" marT="0" marB="0" anchor="ctr"/>
                </a:tc>
              </a:tr>
              <a:tr h="192485">
                <a:tc>
                  <a:txBody>
                    <a:bodyPr/>
                    <a:lstStyle/>
                    <a:p>
                      <a:pPr marL="0" marR="0">
                        <a:lnSpc>
                          <a:spcPct val="107000"/>
                        </a:lnSpc>
                        <a:spcBef>
                          <a:spcPts val="0"/>
                        </a:spcBef>
                        <a:spcAft>
                          <a:spcPts val="0"/>
                        </a:spcAft>
                      </a:pPr>
                      <a:r>
                        <a:rPr lang="en-US" sz="1000" dirty="0">
                          <a:effectLst/>
                        </a:rPr>
                        <a:t>Profit($)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86347" marR="86347" marT="0" marB="0" anchor="ctr"/>
                </a:tc>
                <a:tc>
                  <a:txBody>
                    <a:bodyPr/>
                    <a:lstStyle/>
                    <a:p>
                      <a:pPr marL="0" marR="0">
                        <a:lnSpc>
                          <a:spcPct val="107000"/>
                        </a:lnSpc>
                        <a:spcBef>
                          <a:spcPts val="0"/>
                        </a:spcBef>
                        <a:spcAft>
                          <a:spcPts val="0"/>
                        </a:spcAft>
                      </a:pPr>
                      <a:r>
                        <a:rPr lang="en-US" sz="1000">
                          <a:effectLst/>
                        </a:rPr>
                        <a:t>2,770.98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86347" marR="86347" marT="0" marB="0" anchor="ctr"/>
                </a:tc>
              </a:tr>
              <a:tr h="178227">
                <a:tc>
                  <a:txBody>
                    <a:bodyPr/>
                    <a:lstStyle/>
                    <a:p>
                      <a:pPr marL="0" marR="0">
                        <a:lnSpc>
                          <a:spcPct val="107000"/>
                        </a:lnSpc>
                        <a:spcBef>
                          <a:spcPts val="0"/>
                        </a:spcBef>
                        <a:spcAft>
                          <a:spcPts val="0"/>
                        </a:spcAft>
                      </a:pPr>
                      <a:r>
                        <a:rPr lang="en-US" sz="1000">
                          <a:effectLst/>
                        </a:rPr>
                        <a:t>Selling price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86347" marR="86347" marT="0" marB="0" anchor="ctr"/>
                </a:tc>
                <a:tc>
                  <a:txBody>
                    <a:bodyPr/>
                    <a:lstStyle/>
                    <a:p>
                      <a:pPr marL="0" marR="0">
                        <a:lnSpc>
                          <a:spcPct val="107000"/>
                        </a:lnSpc>
                        <a:spcBef>
                          <a:spcPts val="0"/>
                        </a:spcBef>
                        <a:spcAft>
                          <a:spcPts val="0"/>
                        </a:spcAft>
                      </a:pPr>
                      <a:r>
                        <a:rPr lang="en-US" sz="1000" dirty="0">
                          <a:effectLst/>
                        </a:rPr>
                        <a:t>25,000.00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86347" marR="86347" marT="0" marB="0" anchor="ctr"/>
                </a:tc>
              </a:tr>
              <a:tr h="178227">
                <a:tc>
                  <a:txBody>
                    <a:bodyPr/>
                    <a:lstStyle/>
                    <a:p>
                      <a:pPr marL="0" marR="0">
                        <a:lnSpc>
                          <a:spcPct val="107000"/>
                        </a:lnSpc>
                        <a:spcBef>
                          <a:spcPts val="0"/>
                        </a:spcBef>
                        <a:spcAft>
                          <a:spcPts val="0"/>
                        </a:spcAft>
                      </a:pPr>
                      <a:r>
                        <a:rPr lang="en-US" sz="1000">
                          <a:effectLst/>
                        </a:rPr>
                        <a:t> kWp Cost price [$]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86347" marR="86347" marT="0" marB="0" anchor="ctr"/>
                </a:tc>
                <a:tc>
                  <a:txBody>
                    <a:bodyPr/>
                    <a:lstStyle/>
                    <a:p>
                      <a:pPr marL="0" marR="0">
                        <a:lnSpc>
                          <a:spcPct val="107000"/>
                        </a:lnSpc>
                        <a:spcBef>
                          <a:spcPts val="0"/>
                        </a:spcBef>
                        <a:spcAft>
                          <a:spcPts val="0"/>
                        </a:spcAft>
                      </a:pPr>
                      <a:r>
                        <a:rPr lang="en-US" sz="1000">
                          <a:effectLst/>
                        </a:rPr>
                        <a:t>4,486.33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86347" marR="86347" marT="0" marB="0" anchor="ctr"/>
                </a:tc>
              </a:tr>
              <a:tr h="192485">
                <a:tc>
                  <a:txBody>
                    <a:bodyPr/>
                    <a:lstStyle/>
                    <a:p>
                      <a:pPr marL="0" marR="0">
                        <a:lnSpc>
                          <a:spcPct val="107000"/>
                        </a:lnSpc>
                        <a:spcBef>
                          <a:spcPts val="0"/>
                        </a:spcBef>
                        <a:spcAft>
                          <a:spcPts val="0"/>
                        </a:spcAft>
                      </a:pPr>
                      <a:r>
                        <a:rPr lang="en-US" sz="1000">
                          <a:effectLst/>
                        </a:rPr>
                        <a:t>Project cost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86347" marR="86347" marT="0" marB="0" anchor="ctr"/>
                </a:tc>
                <a:tc>
                  <a:txBody>
                    <a:bodyPr/>
                    <a:lstStyle/>
                    <a:p>
                      <a:pPr marL="0" marR="0">
                        <a:lnSpc>
                          <a:spcPct val="107000"/>
                        </a:lnSpc>
                        <a:spcBef>
                          <a:spcPts val="0"/>
                        </a:spcBef>
                        <a:spcAft>
                          <a:spcPts val="0"/>
                        </a:spcAft>
                      </a:pPr>
                      <a:r>
                        <a:rPr lang="en-US" sz="1000" dirty="0">
                          <a:effectLst/>
                        </a:rPr>
                        <a:t>16,599.42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86347" marR="86347" marT="0" marB="0" anchor="ctr"/>
                </a:tc>
              </a:tr>
            </a:tbl>
          </a:graphicData>
        </a:graphic>
      </p:graphicFrame>
      <mc:AlternateContent xmlns:mc="http://schemas.openxmlformats.org/markup-compatibility/2006">
        <mc:Choice xmlns:a14="http://schemas.microsoft.com/office/drawing/2010/main" Requires="a14">
          <p:sp>
            <p:nvSpPr>
              <p:cNvPr id="9" name="Text Placeholder 8"/>
              <p:cNvSpPr>
                <a:spLocks noGrp="1"/>
              </p:cNvSpPr>
              <p:nvPr>
                <p:ph type="body" sz="half" idx="2"/>
              </p:nvPr>
            </p:nvSpPr>
            <p:spPr/>
            <p:txBody>
              <a:bodyPr/>
              <a:lstStyle/>
              <a:p>
                <a:r>
                  <a:rPr lang="en-US" dirty="0" smtClean="0"/>
                  <a:t>SPP </a:t>
                </a:r>
                <a:r>
                  <a:rPr lang="en-US" dirty="0"/>
                  <a:t>=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𝑃𝑟𝑜𝑗𝑒𝑐𝑡</m:t>
                        </m:r>
                        <m:r>
                          <a:rPr lang="en-US" i="1">
                            <a:latin typeface="Cambria Math" panose="02040503050406030204" pitchFamily="18" charset="0"/>
                          </a:rPr>
                          <m:t> </m:t>
                        </m:r>
                        <m:r>
                          <a:rPr lang="en-US" i="1">
                            <a:latin typeface="Cambria Math" panose="02040503050406030204" pitchFamily="18" charset="0"/>
                          </a:rPr>
                          <m:t>𝑐𝑜𝑠𝑡</m:t>
                        </m:r>
                        <m:r>
                          <a:rPr lang="en-US" i="1">
                            <a:latin typeface="Cambria Math" panose="02040503050406030204" pitchFamily="18" charset="0"/>
                          </a:rPr>
                          <m:t> ($)</m:t>
                        </m:r>
                      </m:num>
                      <m:den>
                        <m:r>
                          <a:rPr lang="en-US" i="1">
                            <a:latin typeface="Cambria Math" panose="02040503050406030204" pitchFamily="18" charset="0"/>
                          </a:rPr>
                          <m:t>𝐹𝑖𝑟𝑠𝑡</m:t>
                        </m:r>
                        <m:r>
                          <a:rPr lang="en-US" i="1">
                            <a:latin typeface="Cambria Math" panose="02040503050406030204" pitchFamily="18" charset="0"/>
                          </a:rPr>
                          <m:t> </m:t>
                        </m:r>
                        <m:r>
                          <a:rPr lang="en-US" i="1">
                            <a:latin typeface="Cambria Math" panose="02040503050406030204" pitchFamily="18" charset="0"/>
                          </a:rPr>
                          <m:t>𝑦𝑒𝑎𝑟</m:t>
                        </m:r>
                        <m:r>
                          <a:rPr lang="en-US" i="1">
                            <a:latin typeface="Cambria Math" panose="02040503050406030204" pitchFamily="18" charset="0"/>
                          </a:rPr>
                          <m:t> </m:t>
                        </m:r>
                        <m:r>
                          <a:rPr lang="en-US" i="1">
                            <a:latin typeface="Cambria Math" panose="02040503050406030204" pitchFamily="18" charset="0"/>
                          </a:rPr>
                          <m:t>𝑃𝑟𝑜𝑓𝑖𝑡</m:t>
                        </m:r>
                        <m:r>
                          <a:rPr lang="en-US" i="1">
                            <a:latin typeface="Cambria Math" panose="02040503050406030204" pitchFamily="18" charset="0"/>
                          </a:rPr>
                          <m:t> ($)</m:t>
                        </m:r>
                      </m:den>
                    </m:f>
                  </m:oMath>
                </a14:m>
                <a:endParaRPr lang="en-US" dirty="0" smtClean="0"/>
              </a:p>
              <a:p>
                <a:r>
                  <a:rPr lang="en-US" dirty="0"/>
                  <a:t>= </a:t>
                </a:r>
                <a14:m>
                  <m:oMath xmlns:m="http://schemas.openxmlformats.org/officeDocument/2006/math">
                    <m:f>
                      <m:fPr>
                        <m:ctrlPr>
                          <a:rPr lang="en-US" i="1">
                            <a:latin typeface="Cambria Math" panose="02040503050406030204" pitchFamily="18" charset="0"/>
                          </a:rPr>
                        </m:ctrlPr>
                      </m:fPr>
                      <m:num>
                        <m:r>
                          <a:rPr lang="en-US">
                            <a:latin typeface="Cambria Math" panose="02040503050406030204" pitchFamily="18" charset="0"/>
                          </a:rPr>
                          <m:t>16,599.42</m:t>
                        </m:r>
                        <m:r>
                          <a:rPr lang="en-US" i="1">
                            <a:latin typeface="Cambria Math" panose="02040503050406030204" pitchFamily="18" charset="0"/>
                          </a:rPr>
                          <m:t> ($)</m:t>
                        </m:r>
                      </m:num>
                      <m:den>
                        <m:r>
                          <a:rPr lang="en-US" i="1">
                            <a:latin typeface="Cambria Math" panose="02040503050406030204" pitchFamily="18" charset="0"/>
                          </a:rPr>
                          <m:t>2,770.98 ($)</m:t>
                        </m:r>
                      </m:den>
                    </m:f>
                  </m:oMath>
                </a14:m>
                <a:endParaRPr lang="en-US" dirty="0"/>
              </a:p>
              <a:p>
                <a:r>
                  <a:rPr lang="en-US" dirty="0"/>
                  <a:t>=5.99 years</a:t>
                </a:r>
              </a:p>
              <a:p>
                <a:endParaRPr lang="en-US" dirty="0"/>
              </a:p>
            </p:txBody>
          </p:sp>
        </mc:Choice>
        <mc:Fallback>
          <p:sp>
            <p:nvSpPr>
              <p:cNvPr id="9" name="Text Placeholder 8"/>
              <p:cNvSpPr>
                <a:spLocks noGrp="1" noRot="1" noChangeAspect="1" noMove="1" noResize="1" noEditPoints="1" noAdjustHandles="1" noChangeArrowheads="1" noChangeShapeType="1" noTextEdit="1"/>
              </p:cNvSpPr>
              <p:nvPr>
                <p:ph type="body" sz="half" idx="2"/>
              </p:nvPr>
            </p:nvSpPr>
            <p:spPr>
              <a:blipFill rotWithShape="0">
                <a:blip r:embed="rId2"/>
                <a:stretch>
                  <a:fillRect l="-694"/>
                </a:stretch>
              </a:blipFill>
            </p:spPr>
            <p:txBody>
              <a:bodyPr/>
              <a:lstStyle/>
              <a:p>
                <a:r>
                  <a:rPr lang="en-US">
                    <a:noFill/>
                  </a:rPr>
                  <a:t> </a:t>
                </a:r>
              </a:p>
            </p:txBody>
          </p:sp>
        </mc:Fallback>
      </mc:AlternateContent>
      <p:pic>
        <p:nvPicPr>
          <p:cNvPr id="5" name="Picture 4"/>
          <p:cNvPicPr/>
          <p:nvPr/>
        </p:nvPicPr>
        <p:blipFill rotWithShape="1">
          <a:blip r:embed="rId3"/>
          <a:srcRect l="63077" t="35627" r="5384" b="33903"/>
          <a:stretch/>
        </p:blipFill>
        <p:spPr bwMode="auto">
          <a:xfrm>
            <a:off x="5195842" y="2932131"/>
            <a:ext cx="6049203" cy="313630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040918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Constrains</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smtClean="0"/>
              <a:t>Area coverage</a:t>
            </a:r>
          </a:p>
          <a:p>
            <a:pPr>
              <a:buFont typeface="Wingdings" panose="05000000000000000000" pitchFamily="2" charset="2"/>
              <a:buChar char="Ø"/>
            </a:pPr>
            <a:r>
              <a:rPr lang="en-US" dirty="0" smtClean="0"/>
              <a:t>Exact amounts and time</a:t>
            </a:r>
          </a:p>
          <a:p>
            <a:pPr>
              <a:buFont typeface="Wingdings" panose="05000000000000000000" pitchFamily="2" charset="2"/>
              <a:buChar char="Ø"/>
            </a:pPr>
            <a:r>
              <a:rPr lang="en-US" dirty="0" smtClean="0"/>
              <a:t>Feasibility </a:t>
            </a:r>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15784914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Conclusion</a:t>
            </a:r>
            <a:endParaRPr lang="en-US" dirty="0"/>
          </a:p>
        </p:txBody>
      </p:sp>
      <p:sp>
        <p:nvSpPr>
          <p:cNvPr id="6" name="Content Placeholder 5"/>
          <p:cNvSpPr>
            <a:spLocks noGrp="1"/>
          </p:cNvSpPr>
          <p:nvPr>
            <p:ph idx="1"/>
          </p:nvPr>
        </p:nvSpPr>
        <p:spPr/>
        <p:txBody>
          <a:bodyPr/>
          <a:lstStyle/>
          <a:p>
            <a:r>
              <a:rPr lang="en-US" sz="1600" dirty="0"/>
              <a:t>Photovoltaic power for irrigation costs are competitive with traditional energy sources for small, remote applications, if the total system design and utilization timing are carefully considered and organized to use solar energy as efficiently as possible. In the future, when the prices of fossil fuels rise and the economic advantages of mass production reduce the peak watt cost of the photovoltaic cell, photovoltaic power will become more cost competitive and more common.</a:t>
            </a:r>
          </a:p>
          <a:p>
            <a:r>
              <a:rPr lang="en-US" dirty="0"/>
              <a:t> </a:t>
            </a:r>
          </a:p>
          <a:p>
            <a:endParaRPr lang="en-US" dirty="0"/>
          </a:p>
        </p:txBody>
      </p:sp>
    </p:spTree>
    <p:extLst>
      <p:ext uri="{BB962C8B-B14F-4D97-AF65-F5344CB8AC3E}">
        <p14:creationId xmlns:p14="http://schemas.microsoft.com/office/powerpoint/2010/main" val="15303573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298961" y="1191960"/>
            <a:ext cx="9374736" cy="4229576"/>
          </a:xfrm>
        </p:spPr>
      </p:pic>
    </p:spTree>
    <p:extLst>
      <p:ext uri="{BB962C8B-B14F-4D97-AF65-F5344CB8AC3E}">
        <p14:creationId xmlns:p14="http://schemas.microsoft.com/office/powerpoint/2010/main" val="15001767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smtClean="0"/>
              <a:t>Design a </a:t>
            </a:r>
            <a:r>
              <a:rPr lang="en-US" dirty="0"/>
              <a:t>Photovoltaic Pumping </a:t>
            </a:r>
            <a:r>
              <a:rPr lang="en-US" dirty="0" smtClean="0"/>
              <a:t>system. </a:t>
            </a:r>
          </a:p>
          <a:p>
            <a:pPr>
              <a:buFont typeface="Wingdings" panose="05000000000000000000" pitchFamily="2" charset="2"/>
              <a:buChar char="Ø"/>
            </a:pPr>
            <a:r>
              <a:rPr lang="en-US" dirty="0" smtClean="0"/>
              <a:t>Achieve pre-feasibility to such system.</a:t>
            </a:r>
            <a:endParaRPr lang="en-US" dirty="0"/>
          </a:p>
          <a:p>
            <a:pPr>
              <a:buFont typeface="Wingdings" panose="05000000000000000000" pitchFamily="2" charset="2"/>
              <a:buChar char="Ø"/>
            </a:pPr>
            <a:r>
              <a:rPr lang="en-US" dirty="0" smtClean="0"/>
              <a:t>Study </a:t>
            </a:r>
            <a:r>
              <a:rPr lang="en-US" dirty="0"/>
              <a:t>and identify the combination of PV’s and pumps as a hybrid/off-grid system and its importance to Palestinian farmers as a challenge to the Israeli occupation.</a:t>
            </a:r>
            <a:endParaRPr lang="en-US" dirty="0" smtClean="0"/>
          </a:p>
        </p:txBody>
      </p:sp>
    </p:spTree>
    <p:extLst>
      <p:ext uri="{BB962C8B-B14F-4D97-AF65-F5344CB8AC3E}">
        <p14:creationId xmlns:p14="http://schemas.microsoft.com/office/powerpoint/2010/main" val="27799779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6949098" cy="910298"/>
          </a:xfrm>
        </p:spPr>
        <p:txBody>
          <a:bodyPr/>
          <a:lstStyle/>
          <a:p>
            <a:r>
              <a:rPr lang="en-US" dirty="0"/>
              <a:t>Case study layout description</a:t>
            </a:r>
          </a:p>
        </p:txBody>
      </p:sp>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l="44743" t="40342" r="38183" b="29936"/>
          <a:stretch/>
        </p:blipFill>
        <p:spPr bwMode="auto">
          <a:xfrm>
            <a:off x="1828801" y="1563880"/>
            <a:ext cx="7366474" cy="409343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875230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imec</a:t>
            </a:r>
            <a:r>
              <a:rPr lang="en-US" dirty="0"/>
              <a:t> water pump </a:t>
            </a:r>
            <a:r>
              <a:rPr lang="en-US" dirty="0" err="1"/>
              <a:t>cpm</a:t>
            </a:r>
            <a:r>
              <a:rPr lang="en-US" dirty="0"/>
              <a:t> </a:t>
            </a:r>
            <a:r>
              <a:rPr lang="en-US" dirty="0" smtClean="0"/>
              <a:t>200</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37334" y="2286000"/>
            <a:ext cx="4493469" cy="4022725"/>
          </a:xfrm>
        </p:spPr>
      </p:pic>
    </p:spTree>
    <p:extLst>
      <p:ext uri="{BB962C8B-B14F-4D97-AF65-F5344CB8AC3E}">
        <p14:creationId xmlns:p14="http://schemas.microsoft.com/office/powerpoint/2010/main" val="32474473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Concept of the system</a:t>
            </a:r>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07364" y="2435551"/>
            <a:ext cx="5819686" cy="3640509"/>
          </a:xfrm>
          <a:prstGeom prst="rect">
            <a:avLst/>
          </a:prstGeom>
        </p:spPr>
      </p:pic>
    </p:spTree>
    <p:extLst>
      <p:ext uri="{BB962C8B-B14F-4D97-AF65-F5344CB8AC3E}">
        <p14:creationId xmlns:p14="http://schemas.microsoft.com/office/powerpoint/2010/main" val="23157971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Pump sizing</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Ø"/>
                </a:pPr>
                <a14:m>
                  <m:oMath xmlns:m="http://schemas.openxmlformats.org/officeDocument/2006/math">
                    <m:r>
                      <a:rPr lang="en-US" i="1" smtClean="0">
                        <a:latin typeface="Cambria Math" panose="02040503050406030204" pitchFamily="18" charset="0"/>
                      </a:rPr>
                      <m:t>𝑇𝐷𝐻</m:t>
                    </m:r>
                    <m:r>
                      <a:rPr lang="en-US" i="1" smtClean="0">
                        <a:latin typeface="Cambria Math" panose="02040503050406030204" pitchFamily="18" charset="0"/>
                      </a:rPr>
                      <m:t>=</m:t>
                    </m:r>
                    <m:f>
                      <m:fPr>
                        <m:ctrlPr>
                          <a:rPr lang="en-US" i="1">
                            <a:latin typeface="Cambria Math" panose="02040503050406030204" pitchFamily="18" charset="0"/>
                          </a:rPr>
                        </m:ctrlPr>
                      </m:fPr>
                      <m:num>
                        <m:r>
                          <m:rPr>
                            <m:sty m:val="p"/>
                          </m:rPr>
                          <a:rPr lang="en-US">
                            <a:latin typeface="Cambria Math" panose="02040503050406030204" pitchFamily="18" charset="0"/>
                          </a:rPr>
                          <m:t>Kv</m:t>
                        </m:r>
                        <m:r>
                          <a:rPr lang="en-US">
                            <a:latin typeface="Cambria Math" panose="02040503050406030204" pitchFamily="18" charset="0"/>
                          </a:rPr>
                          <m:t>2</m:t>
                        </m:r>
                      </m:num>
                      <m:den>
                        <m:r>
                          <a:rPr lang="en-US">
                            <a:latin typeface="Cambria Math" panose="02040503050406030204" pitchFamily="18" charset="0"/>
                          </a:rPr>
                          <m:t>2</m:t>
                        </m:r>
                        <m:r>
                          <m:rPr>
                            <m:sty m:val="p"/>
                          </m:rPr>
                          <a:rPr lang="en-US">
                            <a:latin typeface="Cambria Math" panose="02040503050406030204" pitchFamily="18" charset="0"/>
                          </a:rPr>
                          <m:t>g</m:t>
                        </m:r>
                      </m:den>
                    </m:f>
                  </m:oMath>
                </a14:m>
                <a:endParaRPr lang="en-US" i="1" dirty="0" smtClean="0"/>
              </a:p>
              <a:p>
                <a:endParaRPr lang="en-US" i="1" dirty="0" smtClean="0"/>
              </a:p>
              <a:p>
                <a14:m>
                  <m:oMath xmlns:m="http://schemas.openxmlformats.org/officeDocument/2006/math">
                    <m:r>
                      <a:rPr lang="en-US" i="1">
                        <a:latin typeface="Cambria Math" panose="02040503050406030204" pitchFamily="18" charset="0"/>
                      </a:rPr>
                      <m:t>=</m:t>
                    </m:r>
                    <m:r>
                      <m:rPr>
                        <m:nor/>
                      </m:rPr>
                      <a:rPr lang="en-US" i="1" dirty="0"/>
                      <m:t>26.1824 </m:t>
                    </m:r>
                    <m:r>
                      <m:rPr>
                        <m:nor/>
                      </m:rPr>
                      <a:rPr lang="en-US" i="1" dirty="0"/>
                      <m:t>m</m:t>
                    </m:r>
                  </m:oMath>
                </a14:m>
                <a:endParaRPr lang="en-US" i="1" dirty="0" smtClean="0"/>
              </a:p>
              <a:p>
                <a:endParaRPr lang="en-US" i="1" dirty="0" smtClean="0"/>
              </a:p>
              <a:p>
                <a:pPr>
                  <a:buFont typeface="Wingdings" panose="05000000000000000000" pitchFamily="2" charset="2"/>
                  <a:buChar char="Ø"/>
                </a:pPr>
                <a14:m>
                  <m:oMath xmlns:m="http://schemas.openxmlformats.org/officeDocument/2006/math">
                    <m:r>
                      <a:rPr lang="en-US" i="1">
                        <a:latin typeface="Cambria Math" panose="02040503050406030204" pitchFamily="18" charset="0"/>
                      </a:rPr>
                      <m:t>𝑄</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𝑉𝑜𝑙𝑢𝑚𝑒</m:t>
                        </m:r>
                        <m:r>
                          <a:rPr lang="en-US">
                            <a:latin typeface="Cambria Math" panose="02040503050406030204" pitchFamily="18" charset="0"/>
                          </a:rPr>
                          <m:t> </m:t>
                        </m:r>
                        <m:r>
                          <a:rPr lang="en-US" i="1">
                            <a:latin typeface="Cambria Math" panose="02040503050406030204" pitchFamily="18" charset="0"/>
                          </a:rPr>
                          <m:t>𝑜𝑓</m:t>
                        </m:r>
                        <m:r>
                          <a:rPr lang="en-US">
                            <a:latin typeface="Cambria Math" panose="02040503050406030204" pitchFamily="18" charset="0"/>
                          </a:rPr>
                          <m:t> </m:t>
                        </m:r>
                        <m:r>
                          <a:rPr lang="en-US" i="1">
                            <a:latin typeface="Cambria Math" panose="02040503050406030204" pitchFamily="18" charset="0"/>
                          </a:rPr>
                          <m:t>𝑤𝑎𝑡𝑒𝑟</m:t>
                        </m:r>
                        <m:r>
                          <a:rPr lang="en-US">
                            <a:latin typeface="Cambria Math" panose="02040503050406030204" pitchFamily="18" charset="0"/>
                          </a:rPr>
                          <m:t> </m:t>
                        </m:r>
                        <m:r>
                          <a:rPr lang="en-US" i="1">
                            <a:latin typeface="Cambria Math" panose="02040503050406030204" pitchFamily="18" charset="0"/>
                          </a:rPr>
                          <m:t>𝑐𝑜𝑛𝑠𝑢𝑚𝑒𝑑</m:t>
                        </m:r>
                        <m:r>
                          <a:rPr lang="en-US" i="1">
                            <a:latin typeface="Cambria Math" panose="02040503050406030204" pitchFamily="18" charset="0"/>
                          </a:rPr>
                          <m:t> </m:t>
                        </m:r>
                      </m:num>
                      <m:den>
                        <m:r>
                          <a:rPr lang="en-US" i="1">
                            <a:latin typeface="Cambria Math" panose="02040503050406030204" pitchFamily="18" charset="0"/>
                          </a:rPr>
                          <m:t>𝑇𝑖𝑚𝑒</m:t>
                        </m:r>
                      </m:den>
                    </m:f>
                  </m:oMath>
                </a14:m>
                <a:endParaRPr lang="en-US" dirty="0" smtClean="0"/>
              </a:p>
              <a:p>
                <a:endParaRPr lang="en-US" dirty="0"/>
              </a:p>
              <a:p>
                <a:pPr marL="0" indent="0">
                  <a:buNone/>
                </a:pPr>
                <a:r>
                  <a:rPr lang="en-US" i="1" dirty="0"/>
                  <a:t>=</a:t>
                </a:r>
                <a:r>
                  <a:rPr lang="en-US" dirty="0" smtClean="0"/>
                  <a:t>1.388 </a:t>
                </a:r>
                <a:r>
                  <a:rPr lang="en-US" dirty="0"/>
                  <a:t>*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−3</m:t>
                        </m:r>
                      </m:sup>
                    </m:sSup>
                  </m:oMath>
                </a14:m>
                <a:r>
                  <a:rPr lang="en-US" dirty="0"/>
                  <a:t> </a:t>
                </a:r>
                <a14:m>
                  <m:oMath xmlns:m="http://schemas.openxmlformats.org/officeDocument/2006/math">
                    <m:f>
                      <m:fPr>
                        <m:type m:val="skw"/>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3</m:t>
                            </m:r>
                          </m:sup>
                        </m:sSup>
                      </m:num>
                      <m:den>
                        <m:r>
                          <a:rPr lang="en-US" i="1">
                            <a:latin typeface="Cambria Math" panose="02040503050406030204" pitchFamily="18" charset="0"/>
                          </a:rPr>
                          <m:t>𝑠𝑒𝑐</m:t>
                        </m:r>
                      </m:den>
                    </m:f>
                  </m:oMath>
                </a14:m>
                <a:endParaRPr lang="en-US" dirty="0"/>
              </a:p>
              <a:p>
                <a:r>
                  <a:rPr lang="en-US" dirty="0" smtClean="0"/>
                  <a:t>=4.9 </a:t>
                </a:r>
                <a14:m>
                  <m:oMath xmlns:m="http://schemas.openxmlformats.org/officeDocument/2006/math">
                    <m:f>
                      <m:fPr>
                        <m:type m:val="skw"/>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3</m:t>
                            </m:r>
                          </m:sup>
                        </m:sSup>
                      </m:num>
                      <m:den>
                        <m:r>
                          <a:rPr lang="en-US" b="0" i="1" smtClean="0">
                            <a:latin typeface="Cambria Math" panose="02040503050406030204" pitchFamily="18" charset="0"/>
                          </a:rPr>
                          <m:t>h𝑟</m:t>
                        </m:r>
                      </m:den>
                    </m:f>
                  </m:oMath>
                </a14:m>
                <a:r>
                  <a:rPr lang="en-US" dirty="0" smtClean="0"/>
                  <a:t> </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255" b="-22121"/>
                </a:stretch>
              </a:blipFill>
            </p:spPr>
            <p:txBody>
              <a:bodyPr/>
              <a:lstStyle/>
              <a:p>
                <a:r>
                  <a:rPr lang="en-US">
                    <a:noFill/>
                  </a:rPr>
                  <a:t> </a:t>
                </a:r>
              </a:p>
            </p:txBody>
          </p:sp>
        </mc:Fallback>
      </mc:AlternateContent>
      <p:sp>
        <p:nvSpPr>
          <p:cNvPr id="4" name="Left Arrow 3"/>
          <p:cNvSpPr/>
          <p:nvPr/>
        </p:nvSpPr>
        <p:spPr>
          <a:xfrm>
            <a:off x="3213219" y="3273039"/>
            <a:ext cx="777667" cy="341832"/>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 name="Left Arrow 4"/>
          <p:cNvSpPr/>
          <p:nvPr/>
        </p:nvSpPr>
        <p:spPr>
          <a:xfrm>
            <a:off x="2963966" y="5852444"/>
            <a:ext cx="777667" cy="341832"/>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130381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7" y="1437574"/>
            <a:ext cx="5419401" cy="647257"/>
          </a:xfrm>
        </p:spPr>
        <p:txBody>
          <a:bodyPr>
            <a:normAutofit fontScale="90000"/>
          </a:bodyPr>
          <a:lstStyle/>
          <a:p>
            <a:r>
              <a:rPr lang="en-US" dirty="0"/>
              <a:t>Selecting proper pump </a:t>
            </a:r>
            <a:r>
              <a:rPr lang="en-US" dirty="0" smtClean="0"/>
              <a:t/>
            </a:r>
            <a:br>
              <a:rPr lang="en-US" dirty="0" smtClean="0"/>
            </a:br>
            <a:r>
              <a:rPr lang="en-US" dirty="0" smtClean="0"/>
              <a:t>depending </a:t>
            </a:r>
            <a:r>
              <a:rPr lang="en-US" dirty="0"/>
              <a:t>on TDH and Flow rate</a:t>
            </a:r>
          </a:p>
        </p:txBody>
      </p:sp>
      <p:pic>
        <p:nvPicPr>
          <p:cNvPr id="4" name="Content Placeholder 3"/>
          <p:cNvPicPr>
            <a:picLocks noGrp="1"/>
          </p:cNvPicPr>
          <p:nvPr>
            <p:ph idx="1"/>
          </p:nvPr>
        </p:nvPicPr>
        <p:blipFill rotWithShape="1">
          <a:blip r:embed="rId2"/>
          <a:srcRect l="25254" t="22685" r="41135" b="16526"/>
          <a:stretch/>
        </p:blipFill>
        <p:spPr bwMode="auto">
          <a:xfrm>
            <a:off x="5922236" y="813731"/>
            <a:ext cx="5588949" cy="604426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622833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Submersible pump</a:t>
            </a:r>
          </a:p>
        </p:txBody>
      </p:sp>
      <p:pic>
        <p:nvPicPr>
          <p:cNvPr id="4" name="Content Placeholder 3"/>
          <p:cNvPicPr>
            <a:picLocks noGrp="1"/>
          </p:cNvPicPr>
          <p:nvPr>
            <p:ph idx="1"/>
          </p:nvPr>
        </p:nvPicPr>
        <p:blipFill rotWithShape="1">
          <a:blip r:embed="rId2"/>
          <a:srcRect l="28782" t="37648" r="50450" b="29287"/>
          <a:stretch/>
        </p:blipFill>
        <p:spPr bwMode="auto">
          <a:xfrm>
            <a:off x="6460621" y="1692067"/>
            <a:ext cx="4161801" cy="3819971"/>
          </a:xfrm>
          <a:prstGeom prst="rect">
            <a:avLst/>
          </a:prstGeom>
          <a:ln>
            <a:noFill/>
          </a:ln>
          <a:extLst>
            <a:ext uri="{53640926-AAD7-44D8-BBD7-CCE9431645EC}">
              <a14:shadowObscured xmlns:a14="http://schemas.microsoft.com/office/drawing/2010/main"/>
            </a:ext>
          </a:extLst>
        </p:spPr>
      </p:pic>
      <p:sp>
        <p:nvSpPr>
          <p:cNvPr id="3" name="Text Placeholder 2"/>
          <p:cNvSpPr>
            <a:spLocks noGrp="1"/>
          </p:cNvSpPr>
          <p:nvPr>
            <p:ph type="body" sz="half" idx="2"/>
          </p:nvPr>
        </p:nvSpPr>
        <p:spPr/>
        <p:txBody>
          <a:bodyPr/>
          <a:lstStyle/>
          <a:p>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063370499"/>
              </p:ext>
            </p:extLst>
          </p:nvPr>
        </p:nvGraphicFramePr>
        <p:xfrm>
          <a:off x="1519251" y="3155215"/>
          <a:ext cx="3172390" cy="1371600"/>
        </p:xfrm>
        <a:graphic>
          <a:graphicData uri="http://schemas.openxmlformats.org/drawingml/2006/table">
            <a:tbl>
              <a:tblPr firstRow="1" bandRow="1">
                <a:tableStyleId>{5DA37D80-6434-44D0-A028-1B22A696006F}</a:tableStyleId>
              </a:tblPr>
              <a:tblGrid>
                <a:gridCol w="1652478"/>
                <a:gridCol w="1519912"/>
              </a:tblGrid>
              <a:tr h="403908">
                <a:tc>
                  <a:txBody>
                    <a:bodyPr/>
                    <a:lstStyle/>
                    <a:p>
                      <a:r>
                        <a:rPr lang="en-US" dirty="0" smtClean="0"/>
                        <a:t>Model</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effectLst/>
                        </a:rPr>
                        <a:t>50250D</a:t>
                      </a:r>
                      <a:endParaRPr lang="en-US" sz="1600" dirty="0" smtClean="0">
                        <a:effectLst/>
                        <a:latin typeface="Calibri" panose="020F0502020204030204" pitchFamily="34" charset="0"/>
                        <a:ea typeface="Calibri" panose="020F0502020204030204" pitchFamily="34" charset="0"/>
                        <a:cs typeface="Arial" panose="020B0604020202020204" pitchFamily="34" charset="0"/>
                      </a:endParaRPr>
                    </a:p>
                    <a:p>
                      <a:endParaRPr lang="en-US" dirty="0"/>
                    </a:p>
                  </a:txBody>
                  <a:tcPr/>
                </a:tc>
              </a:tr>
              <a:tr h="348341">
                <a:tc>
                  <a:txBody>
                    <a:bodyPr/>
                    <a:lstStyle/>
                    <a:p>
                      <a:r>
                        <a:rPr lang="en-US" dirty="0" smtClean="0"/>
                        <a:t>Power</a:t>
                      </a:r>
                      <a:r>
                        <a:rPr lang="en-US" baseline="0" dirty="0" smtClean="0"/>
                        <a:t> (kW)</a:t>
                      </a:r>
                      <a:endParaRPr lang="en-US" dirty="0"/>
                    </a:p>
                  </a:txBody>
                  <a:tcPr/>
                </a:tc>
                <a:tc>
                  <a:txBody>
                    <a:bodyPr/>
                    <a:lstStyle/>
                    <a:p>
                      <a:r>
                        <a:rPr lang="en-US" dirty="0" smtClean="0"/>
                        <a:t>3.7</a:t>
                      </a:r>
                      <a:endParaRPr lang="en-US" dirty="0"/>
                    </a:p>
                  </a:txBody>
                  <a:tcPr/>
                </a:tc>
              </a:tr>
              <a:tr h="348341">
                <a:tc>
                  <a:txBody>
                    <a:bodyPr/>
                    <a:lstStyle/>
                    <a:p>
                      <a:r>
                        <a:rPr lang="en-US" dirty="0" smtClean="0"/>
                        <a:t>Efficiency</a:t>
                      </a:r>
                      <a:endParaRPr lang="en-US" dirty="0"/>
                    </a:p>
                  </a:txBody>
                  <a:tcPr/>
                </a:tc>
                <a:tc>
                  <a:txBody>
                    <a:bodyPr/>
                    <a:lstStyle/>
                    <a:p>
                      <a:r>
                        <a:rPr lang="en-US" dirty="0" smtClean="0"/>
                        <a:t>35-40%</a:t>
                      </a:r>
                      <a:endParaRPr lang="en-US" dirty="0"/>
                    </a:p>
                  </a:txBody>
                  <a:tcPr/>
                </a:tc>
              </a:tr>
            </a:tbl>
          </a:graphicData>
        </a:graphic>
      </p:graphicFrame>
    </p:spTree>
    <p:extLst>
      <p:ext uri="{BB962C8B-B14F-4D97-AF65-F5344CB8AC3E}">
        <p14:creationId xmlns:p14="http://schemas.microsoft.com/office/powerpoint/2010/main" val="25472006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Photovoltaic panels</a:t>
            </a:r>
            <a:endParaRPr lang="en-US" dirty="0"/>
          </a:p>
        </p:txBody>
      </p:sp>
      <p:pic>
        <p:nvPicPr>
          <p:cNvPr id="11" name="Content Placeholder 10"/>
          <p:cNvPicPr>
            <a:picLocks noGrp="1" noChangeAspect="1"/>
          </p:cNvPicPr>
          <p:nvPr>
            <p:ph sz="half" idx="2"/>
          </p:nvPr>
        </p:nvPicPr>
        <p:blipFill rotWithShape="1">
          <a:blip r:embed="rId2"/>
          <a:srcRect l="18344" t="38463" r="58559" b="39429"/>
          <a:stretch/>
        </p:blipFill>
        <p:spPr>
          <a:xfrm>
            <a:off x="6335837" y="2589375"/>
            <a:ext cx="4650265" cy="2503918"/>
          </a:xfrm>
          <a:prstGeom prst="rect">
            <a:avLst/>
          </a:prstGeom>
        </p:spPr>
      </p:pic>
      <mc:AlternateContent xmlns:mc="http://schemas.openxmlformats.org/markup-compatibility/2006" xmlns:a14="http://schemas.microsoft.com/office/drawing/2010/main">
        <mc:Choice Requires="a14">
          <p:sp>
            <p:nvSpPr>
              <p:cNvPr id="10" name="Content Placeholder 9"/>
              <p:cNvSpPr>
                <a:spLocks noGrp="1"/>
              </p:cNvSpPr>
              <p:nvPr>
                <p:ph sz="half" idx="1"/>
              </p:nvPr>
            </p:nvSpPr>
            <p:spPr/>
            <p:txBody>
              <a:bodyPr/>
              <a:lstStyle/>
              <a:p>
                <a:pPr>
                  <a:buFont typeface="Wingdings" panose="05000000000000000000" pitchFamily="2" charset="2"/>
                  <a:buChar char="Ø"/>
                </a:pPr>
                <a:r>
                  <a:rPr lang="en-US" dirty="0" smtClean="0"/>
                  <a:t>#PV </a:t>
                </a:r>
                <a:r>
                  <a:rPr lang="en-US" dirty="0"/>
                  <a:t>panels </a:t>
                </a:r>
                <a:r>
                  <a:rPr lang="en-US" dirty="0" smtClean="0"/>
                  <a:t>=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𝑆𝑦𝑠𝑡𝑒𝑚</m:t>
                        </m:r>
                        <m:r>
                          <a:rPr lang="en-US" i="1">
                            <a:latin typeface="Cambria Math" panose="02040503050406030204" pitchFamily="18" charset="0"/>
                          </a:rPr>
                          <m:t> </m:t>
                        </m:r>
                        <m:r>
                          <a:rPr lang="en-US" i="1">
                            <a:latin typeface="Cambria Math" panose="02040503050406030204" pitchFamily="18" charset="0"/>
                          </a:rPr>
                          <m:t>𝑠𝑖𝑧𝑒</m:t>
                        </m:r>
                        <m:r>
                          <a:rPr lang="en-US" i="1">
                            <a:latin typeface="Cambria Math" panose="02040503050406030204" pitchFamily="18" charset="0"/>
                          </a:rPr>
                          <m:t> (</m:t>
                        </m:r>
                        <m:r>
                          <a:rPr lang="en-US" i="1">
                            <a:latin typeface="Cambria Math" panose="02040503050406030204" pitchFamily="18" charset="0"/>
                          </a:rPr>
                          <m:t>𝑤𝑎𝑡𝑡</m:t>
                        </m:r>
                        <m:r>
                          <a:rPr lang="en-US" i="1">
                            <a:latin typeface="Cambria Math" panose="02040503050406030204" pitchFamily="18" charset="0"/>
                          </a:rPr>
                          <m:t>)</m:t>
                        </m:r>
                      </m:num>
                      <m:den>
                        <m:r>
                          <a:rPr lang="en-US" i="1">
                            <a:latin typeface="Cambria Math" panose="02040503050406030204" pitchFamily="18" charset="0"/>
                          </a:rPr>
                          <m:t>𝑒𝑎𝑐h</m:t>
                        </m:r>
                        <m:r>
                          <a:rPr lang="en-US" i="1">
                            <a:latin typeface="Cambria Math" panose="02040503050406030204" pitchFamily="18" charset="0"/>
                          </a:rPr>
                          <m:t> </m:t>
                        </m:r>
                        <m:r>
                          <a:rPr lang="en-US" i="1">
                            <a:latin typeface="Cambria Math" panose="02040503050406030204" pitchFamily="18" charset="0"/>
                          </a:rPr>
                          <m:t>𝑃𝑉</m:t>
                        </m:r>
                        <m:r>
                          <a:rPr lang="en-US" i="1">
                            <a:latin typeface="Cambria Math" panose="02040503050406030204" pitchFamily="18" charset="0"/>
                          </a:rPr>
                          <m:t> </m:t>
                        </m:r>
                        <m:r>
                          <a:rPr lang="en-US" i="1">
                            <a:latin typeface="Cambria Math" panose="02040503050406030204" pitchFamily="18" charset="0"/>
                          </a:rPr>
                          <m:t>𝑝𝑎𝑛𝑒𝑙𝑠</m:t>
                        </m:r>
                        <m:r>
                          <a:rPr lang="en-US" i="1">
                            <a:latin typeface="Cambria Math" panose="02040503050406030204" pitchFamily="18" charset="0"/>
                          </a:rPr>
                          <m:t> </m:t>
                        </m:r>
                        <m:r>
                          <a:rPr lang="en-US" i="1">
                            <a:latin typeface="Cambria Math" panose="02040503050406030204" pitchFamily="18" charset="0"/>
                          </a:rPr>
                          <m:t>𝑝𝑜𝑤𝑒𝑟</m:t>
                        </m:r>
                        <m:r>
                          <a:rPr lang="en-US" i="1">
                            <a:latin typeface="Cambria Math" panose="02040503050406030204" pitchFamily="18" charset="0"/>
                          </a:rPr>
                          <m:t> (</m:t>
                        </m:r>
                        <m:r>
                          <a:rPr lang="en-US" i="1">
                            <a:latin typeface="Cambria Math" panose="02040503050406030204" pitchFamily="18" charset="0"/>
                          </a:rPr>
                          <m:t>𝑤𝑎𝑡𝑡</m:t>
                        </m:r>
                        <m:r>
                          <a:rPr lang="en-US" i="1">
                            <a:latin typeface="Cambria Math" panose="02040503050406030204" pitchFamily="18" charset="0"/>
                          </a:rPr>
                          <m:t>)</m:t>
                        </m:r>
                      </m:den>
                    </m:f>
                  </m:oMath>
                </a14:m>
                <a:endParaRPr lang="en-US" dirty="0" smtClean="0"/>
              </a:p>
              <a:p>
                <a14:m>
                  <m:oMath xmlns:m="http://schemas.openxmlformats.org/officeDocument/2006/math">
                    <m:r>
                      <a:rPr lang="en-US" b="0" i="1" smtClean="0">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3700 </m:t>
                        </m:r>
                        <m:r>
                          <a:rPr lang="en-US" i="1">
                            <a:latin typeface="Cambria Math" panose="02040503050406030204" pitchFamily="18" charset="0"/>
                          </a:rPr>
                          <m:t>𝑤𝑎𝑡𝑡</m:t>
                        </m:r>
                      </m:num>
                      <m:den>
                        <m:r>
                          <a:rPr lang="en-US" i="1">
                            <a:latin typeface="Cambria Math" panose="02040503050406030204" pitchFamily="18" charset="0"/>
                          </a:rPr>
                          <m:t>320</m:t>
                        </m:r>
                      </m:den>
                    </m:f>
                  </m:oMath>
                </a14:m>
                <a:r>
                  <a:rPr lang="en-US" i="1" dirty="0" smtClean="0"/>
                  <a:t>=12 </a:t>
                </a:r>
              </a:p>
              <a:p>
                <a:endParaRPr lang="en-US" i="1" dirty="0" smtClean="0"/>
              </a:p>
              <a:p>
                <a:endParaRPr lang="en-US" i="1" dirty="0"/>
              </a:p>
              <a:p>
                <a:endParaRPr lang="en-US" i="1" dirty="0"/>
              </a:p>
            </p:txBody>
          </p:sp>
        </mc:Choice>
        <mc:Fallback xmlns="">
          <p:sp>
            <p:nvSpPr>
              <p:cNvPr id="10" name="Content Placeholder 9"/>
              <p:cNvSpPr>
                <a:spLocks noGrp="1" noRot="1" noChangeAspect="1" noMove="1" noResize="1" noEditPoints="1" noAdjustHandles="1" noChangeArrowheads="1" noChangeShapeType="1" noTextEdit="1"/>
              </p:cNvSpPr>
              <p:nvPr>
                <p:ph sz="half" idx="1"/>
              </p:nvPr>
            </p:nvSpPr>
            <p:spPr>
              <a:blipFill rotWithShape="0">
                <a:blip r:embed="rId3"/>
                <a:stretch>
                  <a:fillRect l="-2308"/>
                </a:stretch>
              </a:blipFill>
            </p:spPr>
            <p:txBody>
              <a:bodyPr/>
              <a:lstStyle/>
              <a:p>
                <a:r>
                  <a:rPr lang="en-US">
                    <a:noFill/>
                  </a:rPr>
                  <a:t> </a:t>
                </a:r>
              </a:p>
            </p:txBody>
          </p:sp>
        </mc:Fallback>
      </mc:AlternateContent>
      <p:graphicFrame>
        <p:nvGraphicFramePr>
          <p:cNvPr id="12" name="Table 11"/>
          <p:cNvGraphicFramePr>
            <a:graphicFrameLocks noGrp="1"/>
          </p:cNvGraphicFramePr>
          <p:nvPr>
            <p:extLst>
              <p:ext uri="{D42A27DB-BD31-4B8C-83A1-F6EECF244321}">
                <p14:modId xmlns:p14="http://schemas.microsoft.com/office/powerpoint/2010/main" val="3635503973"/>
              </p:ext>
            </p:extLst>
          </p:nvPr>
        </p:nvGraphicFramePr>
        <p:xfrm>
          <a:off x="1172389" y="3973794"/>
          <a:ext cx="3100509" cy="1999717"/>
        </p:xfrm>
        <a:graphic>
          <a:graphicData uri="http://schemas.openxmlformats.org/drawingml/2006/table">
            <a:tbl>
              <a:tblPr firstRow="1" firstCol="1" bandRow="1">
                <a:tableStyleId>{0E3FDE45-AF77-4B5C-9715-49D594BDF05E}</a:tableStyleId>
              </a:tblPr>
              <a:tblGrid>
                <a:gridCol w="1915877"/>
                <a:gridCol w="1184632"/>
              </a:tblGrid>
              <a:tr h="492684">
                <a:tc>
                  <a:txBody>
                    <a:bodyPr/>
                    <a:lstStyle/>
                    <a:p>
                      <a:pPr marL="0" marR="0" algn="just">
                        <a:lnSpc>
                          <a:spcPct val="150000"/>
                        </a:lnSpc>
                        <a:spcBef>
                          <a:spcPts val="0"/>
                        </a:spcBef>
                        <a:spcAft>
                          <a:spcPts val="0"/>
                        </a:spcAft>
                      </a:pPr>
                      <a:r>
                        <a:rPr lang="en-US" sz="1200" dirty="0">
                          <a:effectLst/>
                        </a:rPr>
                        <a:t>Peak Power (</a:t>
                      </a:r>
                      <a:r>
                        <a:rPr lang="en-US" sz="1200" dirty="0" err="1">
                          <a:effectLst/>
                        </a:rPr>
                        <a:t>W</a:t>
                      </a:r>
                      <a:r>
                        <a:rPr lang="en-US" sz="1000" dirty="0" err="1">
                          <a:effectLst/>
                        </a:rPr>
                        <a:t>p</a:t>
                      </a:r>
                      <a:r>
                        <a:rPr lang="en-US" sz="1200" dirty="0">
                          <a:effectLst/>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320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92684">
                <a:tc>
                  <a:txBody>
                    <a:bodyPr/>
                    <a:lstStyle/>
                    <a:p>
                      <a:pPr marL="0" marR="0" algn="just">
                        <a:lnSpc>
                          <a:spcPct val="150000"/>
                        </a:lnSpc>
                        <a:spcBef>
                          <a:spcPts val="0"/>
                        </a:spcBef>
                        <a:spcAft>
                          <a:spcPts val="0"/>
                        </a:spcAft>
                      </a:pPr>
                      <a:r>
                        <a:rPr lang="en-US" sz="1200">
                          <a:effectLst/>
                        </a:rPr>
                        <a:t> Max voltage (V</a:t>
                      </a:r>
                      <a:r>
                        <a:rPr lang="en-US" sz="1000">
                          <a:effectLst/>
                        </a:rPr>
                        <a:t> </a:t>
                      </a:r>
                      <a:r>
                        <a:rPr lang="en-US" sz="800">
                          <a:effectLst/>
                        </a:rPr>
                        <a:t>MPP</a:t>
                      </a: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37.1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92684">
                <a:tc>
                  <a:txBody>
                    <a:bodyPr/>
                    <a:lstStyle/>
                    <a:p>
                      <a:pPr marL="0" marR="0" algn="just">
                        <a:lnSpc>
                          <a:spcPct val="150000"/>
                        </a:lnSpc>
                        <a:spcBef>
                          <a:spcPts val="0"/>
                        </a:spcBef>
                        <a:spcAft>
                          <a:spcPts val="0"/>
                        </a:spcAft>
                      </a:pPr>
                      <a:r>
                        <a:rPr lang="en-US" sz="1200">
                          <a:effectLst/>
                        </a:rPr>
                        <a:t>Max Current (I </a:t>
                      </a:r>
                      <a:r>
                        <a:rPr lang="en-US" sz="1000">
                          <a:effectLst/>
                        </a:rPr>
                        <a:t>MPP</a:t>
                      </a: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8.63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21665">
                <a:tc>
                  <a:txBody>
                    <a:bodyPr/>
                    <a:lstStyle/>
                    <a:p>
                      <a:pPr marL="0" marR="0" algn="just">
                        <a:lnSpc>
                          <a:spcPct val="150000"/>
                        </a:lnSpc>
                        <a:spcBef>
                          <a:spcPts val="0"/>
                        </a:spcBef>
                        <a:spcAft>
                          <a:spcPts val="0"/>
                        </a:spcAft>
                      </a:pPr>
                      <a:r>
                        <a:rPr lang="en-US" sz="1200">
                          <a:effectLst/>
                        </a:rPr>
                        <a:t>Module efficiency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dirty="0">
                          <a:effectLst/>
                        </a:rPr>
                        <a:t>16.5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13" name="Left Arrow 12"/>
          <p:cNvSpPr/>
          <p:nvPr/>
        </p:nvSpPr>
        <p:spPr>
          <a:xfrm>
            <a:off x="3315768" y="3144852"/>
            <a:ext cx="940038" cy="256374"/>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8122285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rgbClr val="2E2B21"/>
      </a:dk1>
      <a:lt1>
        <a:srgbClr val="FFFFFF"/>
      </a:lt1>
      <a:dk2>
        <a:srgbClr val="605B4F"/>
      </a:dk2>
      <a:lt2>
        <a:srgbClr val="D8D6BE"/>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090DCB5F-146D-478A-852A-34B16FE9F3A8}"/>
    </a:ext>
  </a:extLst>
</a:theme>
</file>

<file path=docProps/app.xml><?xml version="1.0" encoding="utf-8"?>
<Properties xmlns="http://schemas.openxmlformats.org/officeDocument/2006/extended-properties" xmlns:vt="http://schemas.openxmlformats.org/officeDocument/2006/docPropsVTypes">
  <Template>Integral</Template>
  <TotalTime>9798</TotalTime>
  <Words>266</Words>
  <Application>Microsoft Office PowerPoint</Application>
  <PresentationFormat>Widescreen</PresentationFormat>
  <Paragraphs>77</Paragraphs>
  <Slides>17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Cambria Math</vt:lpstr>
      <vt:lpstr>Tw Cen MT</vt:lpstr>
      <vt:lpstr>Tw Cen MT Condensed</vt:lpstr>
      <vt:lpstr>Wingdings</vt:lpstr>
      <vt:lpstr>Wingdings 3</vt:lpstr>
      <vt:lpstr>Integral</vt:lpstr>
      <vt:lpstr>An Optimum Design of Photovoltaic Pumping system</vt:lpstr>
      <vt:lpstr>Objective:</vt:lpstr>
      <vt:lpstr>Case study layout description</vt:lpstr>
      <vt:lpstr>imec water pump cpm 200</vt:lpstr>
      <vt:lpstr>Concept of the system</vt:lpstr>
      <vt:lpstr>Pump sizing</vt:lpstr>
      <vt:lpstr>Selecting proper pump  depending on TDH and Flow rate</vt:lpstr>
      <vt:lpstr>Submersible pump</vt:lpstr>
      <vt:lpstr>Photovoltaic panels</vt:lpstr>
      <vt:lpstr>Inverter connection</vt:lpstr>
      <vt:lpstr>PV modules connection method. </vt:lpstr>
      <vt:lpstr>Wiring system</vt:lpstr>
      <vt:lpstr>Floating system (HDPe)</vt:lpstr>
      <vt:lpstr>Pre-Feasibility study</vt:lpstr>
      <vt:lpstr>Constrains</vt:lpstr>
      <vt:lpstr>Conclusion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Optimum Design of Photovoltaic Pumping system</dc:title>
  <dc:creator>hp</dc:creator>
  <cp:lastModifiedBy>hp</cp:lastModifiedBy>
  <cp:revision>21</cp:revision>
  <dcterms:created xsi:type="dcterms:W3CDTF">2019-05-04T23:43:18Z</dcterms:created>
  <dcterms:modified xsi:type="dcterms:W3CDTF">2019-05-26T21:29:32Z</dcterms:modified>
</cp:coreProperties>
</file>