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301" r:id="rId4"/>
    <p:sldId id="258" r:id="rId5"/>
    <p:sldId id="287" r:id="rId6"/>
    <p:sldId id="288" r:id="rId7"/>
    <p:sldId id="289" r:id="rId8"/>
    <p:sldId id="294" r:id="rId9"/>
    <p:sldId id="290" r:id="rId10"/>
    <p:sldId id="296" r:id="rId11"/>
    <p:sldId id="297" r:id="rId12"/>
    <p:sldId id="293" r:id="rId13"/>
    <p:sldId id="306" r:id="rId14"/>
    <p:sldId id="298" r:id="rId15"/>
    <p:sldId id="268" r:id="rId16"/>
    <p:sldId id="261" r:id="rId17"/>
    <p:sldId id="292" r:id="rId18"/>
    <p:sldId id="262" r:id="rId19"/>
    <p:sldId id="263" r:id="rId20"/>
    <p:sldId id="264" r:id="rId21"/>
    <p:sldId id="265" r:id="rId22"/>
    <p:sldId id="302" r:id="rId23"/>
    <p:sldId id="303" r:id="rId24"/>
    <p:sldId id="304" r:id="rId25"/>
    <p:sldId id="305" r:id="rId26"/>
    <p:sldId id="266" r:id="rId27"/>
    <p:sldId id="291" r:id="rId28"/>
    <p:sldId id="286" r:id="rId29"/>
    <p:sldId id="267" r:id="rId30"/>
    <p:sldId id="269" r:id="rId31"/>
    <p:sldId id="270" r:id="rId32"/>
    <p:sldId id="273" r:id="rId33"/>
    <p:sldId id="274" r:id="rId34"/>
    <p:sldId id="275" r:id="rId35"/>
    <p:sldId id="276" r:id="rId36"/>
    <p:sldId id="277" r:id="rId37"/>
    <p:sldId id="278" r:id="rId38"/>
    <p:sldId id="310" r:id="rId39"/>
    <p:sldId id="271" r:id="rId40"/>
    <p:sldId id="272" r:id="rId41"/>
    <p:sldId id="281" r:id="rId42"/>
    <p:sldId id="282" r:id="rId43"/>
    <p:sldId id="300" r:id="rId44"/>
    <p:sldId id="299" r:id="rId45"/>
    <p:sldId id="307" r:id="rId46"/>
    <p:sldId id="308" r:id="rId47"/>
    <p:sldId id="309" r:id="rId48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24" autoAdjust="0"/>
  </p:normalViewPr>
  <p:slideViewPr>
    <p:cSldViewPr>
      <p:cViewPr>
        <p:scale>
          <a:sx n="75" d="100"/>
          <a:sy n="75" d="100"/>
        </p:scale>
        <p:origin x="-1224" y="-3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575;&#1604;&#1605;&#1606;&#1607;&#1604;\Downloads\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Sheet1!$A$2:$A$8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  <c:pt idx="6">
                  <c:v>180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2.300000000000001E-2</c:v>
                </c:pt>
                <c:pt idx="1">
                  <c:v>2.5000000000000046E-2</c:v>
                </c:pt>
                <c:pt idx="2">
                  <c:v>0.127</c:v>
                </c:pt>
                <c:pt idx="3">
                  <c:v>0.16600000000000026</c:v>
                </c:pt>
                <c:pt idx="4">
                  <c:v>0.31700000000000106</c:v>
                </c:pt>
                <c:pt idx="5">
                  <c:v>0.36700000000000038</c:v>
                </c:pt>
                <c:pt idx="6">
                  <c:v>0.41800000000000032</c:v>
                </c:pt>
              </c:numCache>
            </c:numRef>
          </c:yVal>
        </c:ser>
        <c:axId val="156221824"/>
        <c:axId val="156223744"/>
      </c:scatterChart>
      <c:valAx>
        <c:axId val="1562218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6223744"/>
        <c:crosses val="autoZero"/>
        <c:crossBetween val="midCat"/>
      </c:valAx>
      <c:valAx>
        <c:axId val="1562237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∆m\m1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6221824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>
        <c:manualLayout>
          <c:layoutTarget val="inner"/>
          <c:xMode val="edge"/>
          <c:yMode val="edge"/>
          <c:x val="0.11255415170169304"/>
          <c:y val="3.6467138298750611E-2"/>
          <c:w val="0.85373233763532652"/>
          <c:h val="0.81488374752684722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ورقة1!$B$2:$B$7</c:f>
              <c:numCache>
                <c:formatCode>General</c:formatCode>
                <c:ptCount val="6"/>
                <c:pt idx="0">
                  <c:v>0.21000000000000021</c:v>
                </c:pt>
                <c:pt idx="1">
                  <c:v>0.25</c:v>
                </c:pt>
                <c:pt idx="2">
                  <c:v>0.28000000000000008</c:v>
                </c:pt>
                <c:pt idx="3">
                  <c:v>0.33000000000000201</c:v>
                </c:pt>
                <c:pt idx="4">
                  <c:v>0.32000000000000173</c:v>
                </c:pt>
                <c:pt idx="5">
                  <c:v>0.31000000000000155</c:v>
                </c:pt>
              </c:numCache>
            </c:numRef>
          </c:yVal>
        </c:ser>
        <c:axId val="158316032"/>
        <c:axId val="158317952"/>
      </c:scatterChart>
      <c:valAx>
        <c:axId val="1583160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flow rate (L/min)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317952"/>
        <c:crosses val="autoZero"/>
        <c:crossBetween val="midCat"/>
      </c:valAx>
      <c:valAx>
        <c:axId val="1583179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ar-SA"/>
                  <a:t></a:t>
                </a:r>
                <a:r>
                  <a:rPr lang="en-US"/>
                  <a:t>m/m1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316032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>
        <c:manualLayout>
          <c:layoutTarget val="inner"/>
          <c:xMode val="edge"/>
          <c:yMode val="edge"/>
          <c:x val="0.10221012045825727"/>
          <c:y val="4.9507599611452173E-2"/>
          <c:w val="0.85609143039575752"/>
          <c:h val="0.78536951967120627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</c:numCache>
            </c:numRef>
          </c:xVal>
          <c:yVal>
            <c:numRef>
              <c:f>ورقة1!$B$2:$B$8</c:f>
              <c:numCache>
                <c:formatCode>General</c:formatCode>
                <c:ptCount val="7"/>
                <c:pt idx="0">
                  <c:v>24</c:v>
                </c:pt>
                <c:pt idx="1">
                  <c:v>25</c:v>
                </c:pt>
                <c:pt idx="2">
                  <c:v>44</c:v>
                </c:pt>
                <c:pt idx="3">
                  <c:v>57</c:v>
                </c:pt>
                <c:pt idx="4">
                  <c:v>125</c:v>
                </c:pt>
                <c:pt idx="5">
                  <c:v>105</c:v>
                </c:pt>
                <c:pt idx="6">
                  <c:v>84</c:v>
                </c:pt>
              </c:numCache>
            </c:numRef>
          </c:yVal>
        </c:ser>
        <c:axId val="158466816"/>
        <c:axId val="158468736"/>
      </c:scatterChart>
      <c:valAx>
        <c:axId val="158466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468736"/>
        <c:crosses val="autoZero"/>
        <c:crossBetween val="midCat"/>
      </c:valAx>
      <c:valAx>
        <c:axId val="1584687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Temp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466816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>
        <c:manualLayout>
          <c:layoutTarget val="inner"/>
          <c:xMode val="edge"/>
          <c:yMode val="edge"/>
          <c:x val="7.527297409518971E-2"/>
          <c:y val="0.15315797599603456"/>
          <c:w val="0.81732871219173764"/>
          <c:h val="0.73546589957989761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</c:numCache>
            </c:numRef>
          </c:xVal>
          <c:yVal>
            <c:numRef>
              <c:f>ورقة1!$B$2:$B$8</c:f>
              <c:numCache>
                <c:formatCode>General</c:formatCode>
                <c:ptCount val="7"/>
                <c:pt idx="0">
                  <c:v>25</c:v>
                </c:pt>
                <c:pt idx="1">
                  <c:v>28</c:v>
                </c:pt>
                <c:pt idx="2">
                  <c:v>39</c:v>
                </c:pt>
                <c:pt idx="3">
                  <c:v>66</c:v>
                </c:pt>
                <c:pt idx="4">
                  <c:v>110</c:v>
                </c:pt>
                <c:pt idx="5">
                  <c:v>91</c:v>
                </c:pt>
                <c:pt idx="6">
                  <c:v>71</c:v>
                </c:pt>
              </c:numCache>
            </c:numRef>
          </c:yVal>
        </c:ser>
        <c:axId val="158494720"/>
        <c:axId val="158496640"/>
      </c:scatterChart>
      <c:valAx>
        <c:axId val="1584947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41383394973948817"/>
              <c:y val="0.9289612844713939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496640"/>
        <c:crosses val="autoZero"/>
        <c:crossBetween val="midCat"/>
      </c:valAx>
      <c:valAx>
        <c:axId val="1584966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494720"/>
        <c:crosses val="autoZero"/>
        <c:crossBetween val="midCat"/>
      </c:valAx>
    </c:plotArea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>
        <c:manualLayout>
          <c:layoutTarget val="inner"/>
          <c:xMode val="edge"/>
          <c:yMode val="edge"/>
          <c:x val="0.16256953805299454"/>
          <c:y val="5.1461628117720114E-2"/>
          <c:w val="0.78351423209474014"/>
          <c:h val="0.70350292708730755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</c:numCache>
            </c:numRef>
          </c:xVal>
          <c:yVal>
            <c:numRef>
              <c:f>ورقة1!$B$2:$B$8</c:f>
              <c:numCache>
                <c:formatCode>General</c:formatCode>
                <c:ptCount val="7"/>
                <c:pt idx="0">
                  <c:v>21</c:v>
                </c:pt>
                <c:pt idx="1">
                  <c:v>22</c:v>
                </c:pt>
                <c:pt idx="2">
                  <c:v>23</c:v>
                </c:pt>
                <c:pt idx="3">
                  <c:v>24</c:v>
                </c:pt>
                <c:pt idx="4">
                  <c:v>26</c:v>
                </c:pt>
                <c:pt idx="5">
                  <c:v>126</c:v>
                </c:pt>
                <c:pt idx="6">
                  <c:v>84</c:v>
                </c:pt>
              </c:numCache>
            </c:numRef>
          </c:yVal>
        </c:ser>
        <c:axId val="158555136"/>
        <c:axId val="158594176"/>
      </c:scatterChart>
      <c:valAx>
        <c:axId val="158555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0.47444308745513103"/>
              <c:y val="0.84241027552784087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594176"/>
        <c:crosses val="autoZero"/>
        <c:crossBetween val="midCat"/>
      </c:valAx>
      <c:valAx>
        <c:axId val="15859417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555136"/>
        <c:crosses val="autoZero"/>
        <c:crossBetween val="midCat"/>
      </c:valAx>
    </c:plotArea>
    <c:plotVisOnly val="1"/>
    <c:dispBlanksAs val="gap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</c:numCache>
            </c:numRef>
          </c:xVal>
          <c:yVal>
            <c:numRef>
              <c:f>ورقة1!$B$2:$B$8</c:f>
              <c:numCache>
                <c:formatCode>General</c:formatCode>
                <c:ptCount val="7"/>
                <c:pt idx="0">
                  <c:v>23</c:v>
                </c:pt>
                <c:pt idx="1">
                  <c:v>25</c:v>
                </c:pt>
                <c:pt idx="2">
                  <c:v>26</c:v>
                </c:pt>
                <c:pt idx="3">
                  <c:v>66</c:v>
                </c:pt>
                <c:pt idx="4">
                  <c:v>85</c:v>
                </c:pt>
                <c:pt idx="5">
                  <c:v>125</c:v>
                </c:pt>
                <c:pt idx="6">
                  <c:v>60</c:v>
                </c:pt>
              </c:numCache>
            </c:numRef>
          </c:yVal>
        </c:ser>
        <c:axId val="158692480"/>
        <c:axId val="158694400"/>
      </c:scatterChart>
      <c:valAx>
        <c:axId val="158692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694400"/>
        <c:crosses val="autoZero"/>
        <c:crossBetween val="midCat"/>
      </c:valAx>
      <c:valAx>
        <c:axId val="15869440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dirty="0"/>
                  <a:t>Temp</a:t>
                </a:r>
                <a:r>
                  <a:rPr lang="en-US" baseline="0" dirty="0"/>
                  <a:t> (c)</a:t>
                </a:r>
                <a:endParaRPr lang="ar-SA" dirty="0"/>
              </a:p>
            </c:rich>
          </c:tx>
          <c:layout>
            <c:manualLayout>
              <c:xMode val="edge"/>
              <c:yMode val="edge"/>
              <c:x val="6.7030496236792012E-2"/>
              <c:y val="0.25329719163637499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692480"/>
        <c:crosses val="autoZero"/>
        <c:crossBetween val="midCat"/>
      </c:valAx>
    </c:plotArea>
    <c:plotVisOnly val="1"/>
    <c:dispBlanksAs val="gap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>
        <c:manualLayout>
          <c:layoutTarget val="inner"/>
          <c:xMode val="edge"/>
          <c:yMode val="edge"/>
          <c:x val="0.14372077359566179"/>
          <c:y val="7.010582440098323E-2"/>
          <c:w val="0.80861419421852365"/>
          <c:h val="0.73864262914700862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ورقة1!$A$2:$A$8</c:f>
              <c:numCache>
                <c:formatCode>General</c:formatCode>
                <c:ptCount val="7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  <c:pt idx="5">
                  <c:v>75</c:v>
                </c:pt>
                <c:pt idx="6">
                  <c:v>90</c:v>
                </c:pt>
              </c:numCache>
            </c:numRef>
          </c:xVal>
          <c:yVal>
            <c:numRef>
              <c:f>ورقة1!$B$2:$B$8</c:f>
              <c:numCache>
                <c:formatCode>General</c:formatCode>
                <c:ptCount val="7"/>
                <c:pt idx="0">
                  <c:v>23</c:v>
                </c:pt>
                <c:pt idx="1">
                  <c:v>31</c:v>
                </c:pt>
                <c:pt idx="2">
                  <c:v>121</c:v>
                </c:pt>
                <c:pt idx="3">
                  <c:v>94</c:v>
                </c:pt>
                <c:pt idx="4">
                  <c:v>67</c:v>
                </c:pt>
                <c:pt idx="5">
                  <c:v>59</c:v>
                </c:pt>
                <c:pt idx="6">
                  <c:v>50</c:v>
                </c:pt>
              </c:numCache>
            </c:numRef>
          </c:yVal>
        </c:ser>
        <c:axId val="158561024"/>
        <c:axId val="158778496"/>
      </c:scatterChart>
      <c:valAx>
        <c:axId val="1585610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778496"/>
        <c:crosses val="autoZero"/>
        <c:crossBetween val="midCat"/>
      </c:valAx>
      <c:valAx>
        <c:axId val="1587784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>
            <c:manualLayout>
              <c:xMode val="edge"/>
              <c:yMode val="edge"/>
              <c:x val="3.4045217277135713E-2"/>
              <c:y val="0.3140614697087060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561024"/>
        <c:crosses val="autoZero"/>
        <c:crossBetween val="midCat"/>
      </c:valAx>
    </c:plotArea>
    <c:plotVisOnly val="1"/>
    <c:dispBlanksAs val="gap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>
        <c:manualLayout>
          <c:layoutTarget val="inner"/>
          <c:xMode val="edge"/>
          <c:yMode val="edge"/>
          <c:x val="0.12962401306499338"/>
          <c:y val="6.3817492022813671E-2"/>
          <c:w val="0.84698424587728238"/>
          <c:h val="0.7750015852676585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ورقة1!$B$2:$B$7</c:f>
              <c:numCache>
                <c:formatCode>General</c:formatCode>
                <c:ptCount val="6"/>
                <c:pt idx="0">
                  <c:v>24.3</c:v>
                </c:pt>
                <c:pt idx="1">
                  <c:v>28.55</c:v>
                </c:pt>
                <c:pt idx="2">
                  <c:v>31.82</c:v>
                </c:pt>
                <c:pt idx="3">
                  <c:v>36.190000000000012</c:v>
                </c:pt>
                <c:pt idx="4">
                  <c:v>35.690000000000012</c:v>
                </c:pt>
                <c:pt idx="5">
                  <c:v>35.160000000000011</c:v>
                </c:pt>
              </c:numCache>
            </c:numRef>
          </c:yVal>
        </c:ser>
        <c:axId val="158783360"/>
        <c:axId val="159114368"/>
      </c:scatterChart>
      <c:valAx>
        <c:axId val="1587833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flow rate (L/min)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9114368"/>
        <c:crosses val="autoZero"/>
        <c:crossBetween val="midCat"/>
      </c:valAx>
      <c:valAx>
        <c:axId val="1591143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Amount of reacted  NaOH(gm)</a:t>
                </a:r>
                <a:r>
                  <a:rPr lang="ar-SA"/>
                  <a:t> 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78336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8846005660586151"/>
          <c:y val="4.3760547110210324E-2"/>
          <c:w val="0.73059809438487566"/>
          <c:h val="0.88349680367106243"/>
        </c:manualLayout>
      </c:layout>
      <c:scatterChart>
        <c:scatterStyle val="lineMarker"/>
        <c:ser>
          <c:idx val="0"/>
          <c:order val="0"/>
          <c:tx>
            <c:v>One hour</c:v>
          </c:tx>
          <c:xVal>
            <c:numRef>
              <c:f>ورقة1!$P$5:$P$9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ورقة1!$N$5:$N$9</c:f>
              <c:numCache>
                <c:formatCode>0.00%</c:formatCode>
                <c:ptCount val="5"/>
                <c:pt idx="0">
                  <c:v>0.21990000000000023</c:v>
                </c:pt>
                <c:pt idx="1">
                  <c:v>0.23039999999999999</c:v>
                </c:pt>
                <c:pt idx="2">
                  <c:v>0.29400000000000026</c:v>
                </c:pt>
                <c:pt idx="3">
                  <c:v>0.39700000000000041</c:v>
                </c:pt>
                <c:pt idx="4">
                  <c:v>0.31120000000000025</c:v>
                </c:pt>
              </c:numCache>
            </c:numRef>
          </c:yVal>
        </c:ser>
        <c:ser>
          <c:idx val="1"/>
          <c:order val="1"/>
          <c:tx>
            <c:v>one half hour</c:v>
          </c:tx>
          <c:xVal>
            <c:numRef>
              <c:f>ورقة1!$P$5:$P$9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ورقة1!$O$5:$O$9</c:f>
              <c:numCache>
                <c:formatCode>0.00%</c:formatCode>
                <c:ptCount val="5"/>
                <c:pt idx="0">
                  <c:v>0.3295000000000004</c:v>
                </c:pt>
                <c:pt idx="1">
                  <c:v>0.38665000000000033</c:v>
                </c:pt>
                <c:pt idx="2">
                  <c:v>0.43225000000000002</c:v>
                </c:pt>
                <c:pt idx="3">
                  <c:v>0.48900000000000032</c:v>
                </c:pt>
                <c:pt idx="4">
                  <c:v>0.48500000000000032</c:v>
                </c:pt>
              </c:numCache>
            </c:numRef>
          </c:yVal>
        </c:ser>
        <c:axId val="110209280"/>
        <c:axId val="108315008"/>
      </c:scatterChart>
      <c:valAx>
        <c:axId val="110209280"/>
        <c:scaling>
          <c:orientation val="maxMin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08315008"/>
        <c:crosses val="autoZero"/>
        <c:crossBetween val="midCat"/>
      </c:valAx>
      <c:valAx>
        <c:axId val="108315008"/>
        <c:scaling>
          <c:orientation val="minMax"/>
        </c:scaling>
        <c:axPos val="r"/>
        <c:majorGridlines/>
        <c:numFmt formatCode="0.00%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10209280"/>
        <c:crosses val="autoZero"/>
        <c:crossBetween val="midCat"/>
      </c:valAx>
    </c:plotArea>
    <c:legend>
      <c:legendPos val="l"/>
      <c:layout/>
      <c:txPr>
        <a:bodyPr/>
        <a:lstStyle/>
        <a:p>
          <a:pPr>
            <a:defRPr lang="en-US"/>
          </a:pPr>
          <a:endParaRPr lang="ar-SA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 Amount of reacted NaOH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Sheet1!$A$2:$A$8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  <c:pt idx="6">
                  <c:v>180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0.127</c:v>
                </c:pt>
                <c:pt idx="1">
                  <c:v>0.13600000000000001</c:v>
                </c:pt>
                <c:pt idx="2">
                  <c:v>0.76300000000000145</c:v>
                </c:pt>
                <c:pt idx="3">
                  <c:v>0.91800000000000004</c:v>
                </c:pt>
                <c:pt idx="4">
                  <c:v>1.7269999999999972</c:v>
                </c:pt>
                <c:pt idx="5">
                  <c:v>2</c:v>
                </c:pt>
                <c:pt idx="6">
                  <c:v>2.2810000000000001</c:v>
                </c:pt>
              </c:numCache>
            </c:numRef>
          </c:yVal>
        </c:ser>
        <c:axId val="156714112"/>
        <c:axId val="156716032"/>
      </c:scatterChart>
      <c:valAx>
        <c:axId val="1567141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Time(min)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6716032"/>
        <c:crosses val="autoZero"/>
        <c:crossBetween val="midCat"/>
      </c:valAx>
      <c:valAx>
        <c:axId val="1567160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Amount of reacted NaOH.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671411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>
        <c:manualLayout>
          <c:layoutTarget val="inner"/>
          <c:xMode val="edge"/>
          <c:yMode val="edge"/>
          <c:x val="0.10727651860561864"/>
          <c:y val="0.10318190492096486"/>
          <c:w val="0.82956083354979415"/>
          <c:h val="0.76322306460918798"/>
        </c:manualLayout>
      </c:layout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0.24000000000000021</c:v>
                </c:pt>
                <c:pt idx="1">
                  <c:v>0.25</c:v>
                </c:pt>
                <c:pt idx="2">
                  <c:v>0.34</c:v>
                </c:pt>
                <c:pt idx="3">
                  <c:v>0.44</c:v>
                </c:pt>
                <c:pt idx="4">
                  <c:v>0.35000000000000031</c:v>
                </c:pt>
              </c:numCache>
            </c:numRef>
          </c:yVal>
        </c:ser>
        <c:axId val="157268992"/>
        <c:axId val="157279360"/>
      </c:scatterChart>
      <c:valAx>
        <c:axId val="157268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 b="0"/>
                </a:pPr>
                <a:r>
                  <a:rPr lang="en-US" b="0" dirty="0"/>
                  <a:t>flow rate </a:t>
                </a:r>
                <a:r>
                  <a:rPr lang="en-US" b="0" dirty="0" smtClean="0"/>
                  <a:t>(L/min</a:t>
                </a:r>
                <a:r>
                  <a:rPr lang="en-US" b="0" dirty="0"/>
                  <a:t>)</a:t>
                </a:r>
                <a:endParaRPr lang="ar-SA" b="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279360"/>
        <c:crosses val="autoZero"/>
        <c:crossBetween val="midCat"/>
      </c:valAx>
      <c:valAx>
        <c:axId val="1572793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 b="0"/>
                </a:pPr>
                <a:r>
                  <a:rPr lang="en-US" b="0" dirty="0" smtClean="0">
                    <a:sym typeface="Wingdings 2"/>
                  </a:rPr>
                  <a:t></a:t>
                </a:r>
                <a:r>
                  <a:rPr lang="en-US" b="0" dirty="0" smtClean="0"/>
                  <a:t>m/m1 </a:t>
                </a:r>
                <a:r>
                  <a:rPr lang="en-US" b="0" dirty="0"/>
                  <a:t>(gm)</a:t>
                </a:r>
                <a:endParaRPr lang="ar-SA" b="0" dirty="0"/>
              </a:p>
            </c:rich>
          </c:tx>
          <c:layout>
            <c:manualLayout>
              <c:xMode val="edge"/>
              <c:yMode val="edge"/>
              <c:x val="0"/>
              <c:y val="0.3140660826823010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26899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/>
      <c:scatterChart>
        <c:scatterStyle val="lineMarker"/>
        <c:ser>
          <c:idx val="1"/>
          <c:order val="1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24</c:v>
                </c:pt>
                <c:pt idx="1">
                  <c:v>25</c:v>
                </c:pt>
                <c:pt idx="2">
                  <c:v>44</c:v>
                </c:pt>
                <c:pt idx="3">
                  <c:v>57</c:v>
                </c:pt>
                <c:pt idx="4">
                  <c:v>61</c:v>
                </c:pt>
              </c:numCache>
            </c:numRef>
          </c:yVal>
        </c:ser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24</c:v>
                </c:pt>
                <c:pt idx="1">
                  <c:v>25</c:v>
                </c:pt>
                <c:pt idx="2">
                  <c:v>44</c:v>
                </c:pt>
                <c:pt idx="3">
                  <c:v>57</c:v>
                </c:pt>
                <c:pt idx="4">
                  <c:v>61</c:v>
                </c:pt>
              </c:numCache>
            </c:numRef>
          </c:yVal>
        </c:ser>
        <c:axId val="157407104"/>
        <c:axId val="157413376"/>
      </c:scatterChart>
      <c:valAx>
        <c:axId val="157407104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 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413376"/>
        <c:crosses val="autoZero"/>
        <c:crossBetween val="midCat"/>
      </c:valAx>
      <c:valAx>
        <c:axId val="1574133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Temp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407104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2"/>
          <c:order val="2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25</c:v>
                </c:pt>
                <c:pt idx="1">
                  <c:v>28</c:v>
                </c:pt>
                <c:pt idx="2">
                  <c:v>36</c:v>
                </c:pt>
                <c:pt idx="3">
                  <c:v>66</c:v>
                </c:pt>
                <c:pt idx="4">
                  <c:v>63</c:v>
                </c:pt>
              </c:numCache>
            </c:numRef>
          </c:yVal>
        </c:ser>
        <c:ser>
          <c:idx val="1"/>
          <c:order val="1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25</c:v>
                </c:pt>
                <c:pt idx="1">
                  <c:v>28</c:v>
                </c:pt>
                <c:pt idx="2">
                  <c:v>36</c:v>
                </c:pt>
                <c:pt idx="3">
                  <c:v>66</c:v>
                </c:pt>
                <c:pt idx="4">
                  <c:v>63</c:v>
                </c:pt>
              </c:numCache>
            </c:numRef>
          </c:yVal>
        </c:ser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25</c:v>
                </c:pt>
                <c:pt idx="1">
                  <c:v>28</c:v>
                </c:pt>
                <c:pt idx="2">
                  <c:v>36</c:v>
                </c:pt>
                <c:pt idx="3">
                  <c:v>66</c:v>
                </c:pt>
                <c:pt idx="4">
                  <c:v>63</c:v>
                </c:pt>
              </c:numCache>
            </c:numRef>
          </c:yVal>
        </c:ser>
        <c:axId val="157506176"/>
        <c:axId val="157508352"/>
      </c:scatterChart>
      <c:valAx>
        <c:axId val="15750617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 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508352"/>
        <c:crosses val="autoZero"/>
        <c:crossBetween val="midCat"/>
      </c:valAx>
      <c:valAx>
        <c:axId val="1575083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506176"/>
        <c:crosses val="autoZero"/>
        <c:crossBetween val="midCat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2"/>
          <c:order val="2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21</c:v>
                </c:pt>
                <c:pt idx="1">
                  <c:v>25</c:v>
                </c:pt>
                <c:pt idx="2">
                  <c:v>28</c:v>
                </c:pt>
                <c:pt idx="3">
                  <c:v>33</c:v>
                </c:pt>
                <c:pt idx="4">
                  <c:v>55</c:v>
                </c:pt>
              </c:numCache>
            </c:numRef>
          </c:yVal>
        </c:ser>
        <c:ser>
          <c:idx val="1"/>
          <c:order val="1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21</c:v>
                </c:pt>
                <c:pt idx="1">
                  <c:v>25</c:v>
                </c:pt>
                <c:pt idx="2">
                  <c:v>28</c:v>
                </c:pt>
                <c:pt idx="3">
                  <c:v>33</c:v>
                </c:pt>
                <c:pt idx="4">
                  <c:v>55</c:v>
                </c:pt>
              </c:numCache>
            </c:numRef>
          </c:yVal>
        </c:ser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21</c:v>
                </c:pt>
                <c:pt idx="1">
                  <c:v>25</c:v>
                </c:pt>
                <c:pt idx="2">
                  <c:v>28</c:v>
                </c:pt>
                <c:pt idx="3">
                  <c:v>33</c:v>
                </c:pt>
                <c:pt idx="4">
                  <c:v>55</c:v>
                </c:pt>
              </c:numCache>
            </c:numRef>
          </c:yVal>
        </c:ser>
        <c:axId val="157533696"/>
        <c:axId val="157535616"/>
      </c:scatterChart>
      <c:valAx>
        <c:axId val="15753369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 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535616"/>
        <c:crosses val="autoZero"/>
        <c:crossBetween val="midCat"/>
      </c:valAx>
      <c:valAx>
        <c:axId val="1575356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533696"/>
        <c:crosses val="autoZero"/>
        <c:crossBetween val="midCat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2"/>
          <c:order val="2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25</c:v>
                </c:pt>
                <c:pt idx="2">
                  <c:v>26</c:v>
                </c:pt>
                <c:pt idx="3">
                  <c:v>39</c:v>
                </c:pt>
                <c:pt idx="4">
                  <c:v>85</c:v>
                </c:pt>
              </c:numCache>
            </c:numRef>
          </c:yVal>
        </c:ser>
        <c:ser>
          <c:idx val="1"/>
          <c:order val="1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25</c:v>
                </c:pt>
                <c:pt idx="2">
                  <c:v>26</c:v>
                </c:pt>
                <c:pt idx="3">
                  <c:v>39</c:v>
                </c:pt>
                <c:pt idx="4">
                  <c:v>85</c:v>
                </c:pt>
              </c:numCache>
            </c:numRef>
          </c:yVal>
        </c:ser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25</c:v>
                </c:pt>
                <c:pt idx="2">
                  <c:v>26</c:v>
                </c:pt>
                <c:pt idx="3">
                  <c:v>39</c:v>
                </c:pt>
                <c:pt idx="4">
                  <c:v>85</c:v>
                </c:pt>
              </c:numCache>
            </c:numRef>
          </c:yVal>
        </c:ser>
        <c:axId val="157606272"/>
        <c:axId val="157608192"/>
      </c:scatterChart>
      <c:valAx>
        <c:axId val="157606272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 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608192"/>
        <c:crosses val="autoZero"/>
        <c:crossBetween val="midCat"/>
      </c:valAx>
      <c:valAx>
        <c:axId val="1576081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606272"/>
        <c:crosses val="autoZero"/>
        <c:crossBetween val="midCat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scatterChart>
        <c:scatterStyle val="lineMarker"/>
        <c:ser>
          <c:idx val="2"/>
          <c:order val="2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31</c:v>
                </c:pt>
                <c:pt idx="2">
                  <c:v>44</c:v>
                </c:pt>
                <c:pt idx="3">
                  <c:v>94</c:v>
                </c:pt>
                <c:pt idx="4">
                  <c:v>68</c:v>
                </c:pt>
              </c:numCache>
            </c:numRef>
          </c:yVal>
        </c:ser>
        <c:ser>
          <c:idx val="1"/>
          <c:order val="1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31</c:v>
                </c:pt>
                <c:pt idx="2">
                  <c:v>44</c:v>
                </c:pt>
                <c:pt idx="3">
                  <c:v>94</c:v>
                </c:pt>
                <c:pt idx="4">
                  <c:v>68</c:v>
                </c:pt>
              </c:numCache>
            </c:numRef>
          </c:yVal>
        </c:ser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2857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0</c:v>
                </c:pt>
                <c:pt idx="1">
                  <c:v>15</c:v>
                </c:pt>
                <c:pt idx="2">
                  <c:v>30</c:v>
                </c:pt>
                <c:pt idx="3">
                  <c:v>45</c:v>
                </c:pt>
                <c:pt idx="4">
                  <c:v>60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23</c:v>
                </c:pt>
                <c:pt idx="1">
                  <c:v>31</c:v>
                </c:pt>
                <c:pt idx="2">
                  <c:v>44</c:v>
                </c:pt>
                <c:pt idx="3">
                  <c:v>94</c:v>
                </c:pt>
                <c:pt idx="4">
                  <c:v>68</c:v>
                </c:pt>
              </c:numCache>
            </c:numRef>
          </c:yVal>
        </c:ser>
        <c:axId val="157633536"/>
        <c:axId val="157648000"/>
      </c:scatterChart>
      <c:valAx>
        <c:axId val="15763353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Time (min)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648000"/>
        <c:crosses val="autoZero"/>
        <c:crossBetween val="midCat"/>
      </c:valAx>
      <c:valAx>
        <c:axId val="1576480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Temp</a:t>
                </a:r>
                <a:r>
                  <a:rPr lang="en-US" baseline="0"/>
                  <a:t> (C)</a:t>
                </a:r>
                <a:endParaRPr lang="ar-SA"/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633536"/>
        <c:crosses val="autoZero"/>
        <c:crossBetween val="midCat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9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ورقة1!$B$1</c:f>
              <c:strCache>
                <c:ptCount val="1"/>
                <c:pt idx="0">
                  <c:v>قيم ص</c:v>
                </c:pt>
              </c:strCache>
            </c:strRef>
          </c:tx>
          <c:spPr>
            <a:ln w="47625">
              <a:noFill/>
            </a:ln>
          </c:spPr>
          <c:xVal>
            <c:numRef>
              <c:f>ورقة1!$A$2:$A$6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</c:numCache>
            </c:numRef>
          </c:xVal>
          <c:yVal>
            <c:numRef>
              <c:f>ورقة1!$B$2:$B$6</c:f>
              <c:numCache>
                <c:formatCode>General</c:formatCode>
                <c:ptCount val="5"/>
                <c:pt idx="0">
                  <c:v>7.24</c:v>
                </c:pt>
                <c:pt idx="1">
                  <c:v>7.94</c:v>
                </c:pt>
                <c:pt idx="2">
                  <c:v>10.72</c:v>
                </c:pt>
                <c:pt idx="3">
                  <c:v>12.07</c:v>
                </c:pt>
                <c:pt idx="4">
                  <c:v>11.54</c:v>
                </c:pt>
              </c:numCache>
            </c:numRef>
          </c:yVal>
        </c:ser>
        <c:axId val="157783936"/>
        <c:axId val="158007296"/>
      </c:scatterChart>
      <c:valAx>
        <c:axId val="1577839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flow rate L/min</a:t>
                </a:r>
                <a:endParaRPr lang="ar-SA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8007296"/>
        <c:crosses val="autoZero"/>
        <c:crossBetween val="midCat"/>
      </c:valAx>
      <c:valAx>
        <c:axId val="1580072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Amount of reacted  NaOH(gm)</a:t>
                </a:r>
                <a:r>
                  <a:rPr lang="ar-SA"/>
                  <a:t> 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157783936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0.15192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275695" cy="467851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518160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2117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9650E7-351B-4A51-815B-5EDD19C172B5}" type="datetimeFigureOut">
              <a:rPr lang="ar-SA" smtClean="0"/>
              <a:pPr/>
              <a:t>17/04/40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518160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2117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979E788-2C2F-4CA6-9EA4-0B74ED7DA74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9E788-2C2F-4CA6-9EA4-0B74ED7DA74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9E788-2C2F-4CA6-9EA4-0B74ED7DA740}" type="slidenum">
              <a:rPr lang="ar-SA" smtClean="0"/>
              <a:pPr/>
              <a:t>42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05979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05978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F2FEB30-3176-4471-BC21-74BEB71129C7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00B7F2B-4FA6-4B65-905F-61AD066D4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00100" y="142858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Carbon dioxide capture from automobile flue gas: Materials and technology potentials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9691">
            <a:off x="6053500" y="2587926"/>
            <a:ext cx="3101350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14414" y="2428874"/>
            <a:ext cx="52864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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Asmaa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Khuwaireh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</a:t>
            </a:r>
            <a:r>
              <a:rPr lang="en-US" sz="24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Aseel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Mousa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</a:t>
            </a:r>
            <a:r>
              <a:rPr lang="en-US" sz="24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Muna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Shubaiteh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500166" y="4214824"/>
            <a:ext cx="45849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Supervisor: Prof. </a:t>
            </a:r>
            <a:r>
              <a:rPr kumimoji="0" lang="en-US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Hamdallah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Bearat</a:t>
            </a:r>
            <a:endParaRPr kumimoji="0" 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285852" y="1928808"/>
          <a:ext cx="7643865" cy="2523744"/>
        </p:xfrm>
        <a:graphic>
          <a:graphicData uri="http://schemas.openxmlformats.org/drawingml/2006/table">
            <a:tbl>
              <a:tblPr/>
              <a:tblGrid>
                <a:gridCol w="1824410"/>
                <a:gridCol w="1949087"/>
                <a:gridCol w="1960747"/>
                <a:gridCol w="1909621"/>
              </a:tblGrid>
              <a:tr h="29268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Reactor 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Reactor 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Reactor 3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Alloy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316L SS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304L SS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316L SS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Length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inch (203 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10.9 inch (277mm)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14.5 inch (365mm)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Diameter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 inch (48.2 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3.5 inch (88.9mm)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1.9 inch (48.2 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Thickness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0.24 inch (6.1)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0.18 inch (4.6mm)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0.24 inch (6.1)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Weight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lb (1.362 kg)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6.5 lb (2.9kg)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5.6 lb (2.5kg)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Internal Volume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 ml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1000ml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300ml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8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Pressure Rating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5000 psi (344 bar)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1800 psi (124 bar)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5000 psi (344 bar)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000364" y="1500180"/>
            <a:ext cx="4607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Table 1:Group reactors and their specifications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1538" y="142858"/>
            <a:ext cx="23310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Andalus" pitchFamily="18" charset="-78"/>
                <a:cs typeface="Andalus" pitchFamily="18" charset="-78"/>
                <a:sym typeface="Wingdings"/>
              </a:rPr>
              <a:t>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Reactors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https://scontent.fjrs1-1.fna.fbcdn.net/v/t1.15752-9/46932217_277844372926742_434446928516743168_n.jpg?_nc_cat=108&amp;_nc_ht=scontent.fjrs1-1.fna&amp;oh=1d5675f307a1a3b29d7f8c33e2f60905&amp;oe=5CABBE80"/>
          <p:cNvPicPr/>
          <p:nvPr/>
        </p:nvPicPr>
        <p:blipFill>
          <a:blip r:embed="rId2" cstate="print"/>
          <a:srcRect l="25129" r="19454"/>
          <a:stretch>
            <a:fillRect/>
          </a:stretch>
        </p:blipFill>
        <p:spPr bwMode="auto">
          <a:xfrm rot="16200000">
            <a:off x="6143630" y="-1143003"/>
            <a:ext cx="1857370" cy="414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0"/>
            <a:ext cx="4071966" cy="185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000100" y="4572014"/>
            <a:ext cx="81439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Fig3 :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Bearat’s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Group reactors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Picture 50" descr="C:\Users\Bearat\Dropbox\Fall 2018\Reactors pic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52806" t="31659" b="46670"/>
          <a:stretch/>
        </p:blipFill>
        <p:spPr bwMode="auto">
          <a:xfrm>
            <a:off x="2123728" y="1995686"/>
            <a:ext cx="5857916" cy="19272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058" t="25270" r="38204" b="58730"/>
          <a:stretch>
            <a:fillRect/>
          </a:stretch>
        </p:blipFill>
        <p:spPr bwMode="auto">
          <a:xfrm>
            <a:off x="2411760" y="195486"/>
            <a:ext cx="48965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36718" t="64563" r="38931" b="17718"/>
          <a:stretch>
            <a:fillRect/>
          </a:stretch>
        </p:blipFill>
        <p:spPr bwMode="auto">
          <a:xfrm>
            <a:off x="2483768" y="2859782"/>
            <a:ext cx="48245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ربع نص 5"/>
          <p:cNvSpPr txBox="1"/>
          <p:nvPr/>
        </p:nvSpPr>
        <p:spPr>
          <a:xfrm>
            <a:off x="3203848" y="2067694"/>
            <a:ext cx="30963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Fig 4:The reactor used in GP2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563888" y="4515966"/>
            <a:ext cx="25922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Fig 5:The pipe wrench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8429936_350027572452363_883438982824722432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67494"/>
            <a:ext cx="3888432" cy="4320480"/>
          </a:xfrm>
          <a:prstGeom prst="rect">
            <a:avLst/>
          </a:prstGeom>
        </p:spPr>
      </p:pic>
      <p:pic>
        <p:nvPicPr>
          <p:cNvPr id="3" name="Picture 41" descr="Description: https://scontent.fjrs1-1.fna.fbcdn.net/v/t1.15752-9/31542834_1798547900198036_8014088355027353600_n.jpg?_nc_cat=0&amp;oh=4ea979afdcbf26b80cc25ca2aa814dc9&amp;oe=5B8A901D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12280" t="55627" r="35352" b="6592"/>
          <a:stretch>
            <a:fillRect/>
          </a:stretch>
        </p:blipFill>
        <p:spPr bwMode="auto">
          <a:xfrm>
            <a:off x="1155700" y="267494"/>
            <a:ext cx="3344292" cy="4320480"/>
          </a:xfrm>
          <a:prstGeom prst="rect">
            <a:avLst/>
          </a:prstGeom>
          <a:noFill/>
        </p:spPr>
      </p:pic>
      <p:sp>
        <p:nvSpPr>
          <p:cNvPr id="4" name="مربع نص 4"/>
          <p:cNvSpPr txBox="1"/>
          <p:nvPr/>
        </p:nvSpPr>
        <p:spPr>
          <a:xfrm>
            <a:off x="1000100" y="4572014"/>
            <a:ext cx="81439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Fig6 : Cylinder used .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571618"/>
            <a:ext cx="3362325" cy="3409951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1000100" y="428610"/>
            <a:ext cx="81439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Experiment and Result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8386" y="214296"/>
            <a:ext cx="8065614" cy="85725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In our experiments we used two systems :</a:t>
            </a:r>
            <a:endParaRPr lang="ar-SA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085850"/>
            <a:ext cx="7862150" cy="36004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  <a:sym typeface="Wingdings"/>
              </a:rPr>
              <a:t></a:t>
            </a:r>
            <a:r>
              <a:rPr lang="en-US" sz="3000" dirty="0" smtClean="0">
                <a:latin typeface="Andalus" pitchFamily="18" charset="-78"/>
                <a:cs typeface="Andalus" pitchFamily="18" charset="-78"/>
              </a:rPr>
              <a:t>System I: For reaction between </a:t>
            </a:r>
            <a:r>
              <a:rPr lang="en-US" sz="3000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3000" dirty="0" smtClean="0">
                <a:latin typeface="Andalus" pitchFamily="18" charset="-78"/>
                <a:cs typeface="Andalus" pitchFamily="18" charset="-78"/>
              </a:rPr>
              <a:t> with Air.</a:t>
            </a:r>
          </a:p>
          <a:p>
            <a:pPr>
              <a:buNone/>
            </a:pPr>
            <a:endParaRPr lang="en-US" sz="30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  <a:sym typeface="Wingdings"/>
              </a:rPr>
              <a:t></a:t>
            </a:r>
            <a:r>
              <a:rPr lang="en-US" sz="3000" dirty="0" smtClean="0">
                <a:latin typeface="Andalus" pitchFamily="18" charset="-78"/>
                <a:cs typeface="Andalus" pitchFamily="18" charset="-78"/>
              </a:rPr>
              <a:t>System II: For reaction between </a:t>
            </a:r>
            <a:r>
              <a:rPr lang="en-US" sz="3000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3000" dirty="0" smtClean="0">
                <a:latin typeface="Andalus" pitchFamily="18" charset="-78"/>
                <a:cs typeface="Andalus" pitchFamily="18" charset="-78"/>
              </a:rPr>
              <a:t> with pure CO2. </a:t>
            </a:r>
            <a:endParaRPr lang="ar-SA" sz="3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8674" name="Picture 2" descr="Image result for SYSTEM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1325" y="3000378"/>
            <a:ext cx="2352675" cy="1943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357172"/>
            <a:ext cx="749808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System I:Compressed Air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system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214428"/>
            <a:ext cx="3571900" cy="370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29124" y="3571882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Plastic container.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142874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Compressed  air source.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938" t="27270" r="30333" b="32816"/>
          <a:stretch>
            <a:fillRect/>
          </a:stretch>
        </p:blipFill>
        <p:spPr bwMode="auto">
          <a:xfrm>
            <a:off x="1043608" y="21151"/>
            <a:ext cx="7848872" cy="412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1763688" y="4371950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5724128" y="4371950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1428728" y="4214824"/>
            <a:ext cx="678661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Fig7:Compressed Air Source                    Fig8 :Sample Container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8364584_2180287255564901_859588956415590400_n.jpg"/>
          <p:cNvPicPr>
            <a:picLocks noGrp="1"/>
          </p:cNvPicPr>
          <p:nvPr>
            <p:ph idx="1"/>
          </p:nvPr>
        </p:nvPicPr>
        <p:blipFill>
          <a:blip r:embed="rId2" cstate="print"/>
          <a:srcRect l="18079" t="33665" r="24819" b="17905"/>
          <a:stretch>
            <a:fillRect/>
          </a:stretch>
        </p:blipFill>
        <p:spPr>
          <a:xfrm>
            <a:off x="1187624" y="465517"/>
            <a:ext cx="3672408" cy="3321329"/>
          </a:xfrm>
          <a:prstGeom prst="rect">
            <a:avLst/>
          </a:prstGeom>
        </p:spPr>
      </p:pic>
      <p:pic>
        <p:nvPicPr>
          <p:cNvPr id="5" name="Picture 4" descr="48275100_576415332807701_163045415346765824_n.jpg"/>
          <p:cNvPicPr/>
          <p:nvPr/>
        </p:nvPicPr>
        <p:blipFill>
          <a:blip r:embed="rId3" cstate="print"/>
          <a:srcRect l="8300" t="20048" r="8710" b="16084"/>
          <a:stretch>
            <a:fillRect/>
          </a:stretch>
        </p:blipFill>
        <p:spPr>
          <a:xfrm>
            <a:off x="5076056" y="465516"/>
            <a:ext cx="3456384" cy="3348372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7624" y="3875952"/>
            <a:ext cx="3670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Fig9 : 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before reaction with air.</a:t>
            </a:r>
            <a:endParaRPr kumimoji="0" lang="en-US" i="0" u="none" strike="noStrike" cap="none" normalizeH="0" baseline="0" dirty="0" smtClean="0">
              <a:ln>
                <a:noFill/>
              </a:ln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220073" y="3921901"/>
            <a:ext cx="3411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F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ig:10 </a:t>
            </a:r>
            <a:r>
              <a:rPr kumimoji="0" lang="en-US" b="0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NaOH</a:t>
            </a:r>
            <a:r>
              <a:rPr kumimoji="0" lang="en-US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 after reaction with air</a:t>
            </a:r>
            <a:r>
              <a:rPr kumimoji="0" lang="en-US" b="1" i="0" u="none" strike="noStrike" cap="none" normalizeH="0" baseline="0" dirty="0" smtClean="0" bmk="_Toc533269277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Times New Roman" pitchFamily="18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>
                <a:effectLst/>
                <a:latin typeface="Andalus" pitchFamily="18" charset="-78"/>
                <a:cs typeface="Andalus" pitchFamily="18" charset="-78"/>
              </a:rPr>
              <a:t>Result of air: </a:t>
            </a:r>
            <a:endParaRPr lang="en-US" sz="3600" u="sng" dirty="0"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1504950"/>
            <a:ext cx="7715304" cy="29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143108" y="1285866"/>
            <a:ext cx="5218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Table </a:t>
            </a:r>
            <a:r>
              <a:rPr lang="en-US" sz="16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2: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readings of changed the weight of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with time.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857250"/>
          </a:xfrm>
        </p:spPr>
        <p:txBody>
          <a:bodyPr/>
          <a:lstStyle/>
          <a:p>
            <a:pPr algn="ctr"/>
            <a:r>
              <a:rPr lang="en-US" u="sng" dirty="0" smtClean="0">
                <a:effectLst/>
                <a:latin typeface="Andalus" pitchFamily="18" charset="-78"/>
                <a:cs typeface="Andalus" pitchFamily="18" charset="-78"/>
              </a:rPr>
              <a:t>Table of content:</a:t>
            </a:r>
            <a:endParaRPr lang="en-US" u="sng" dirty="0"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42976" y="928676"/>
            <a:ext cx="650085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  <a:sym typeface="Wingdings"/>
              </a:rPr>
              <a:t>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Introduction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42976" y="1428742"/>
            <a:ext cx="20617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  <a:sym typeface="Wingdings"/>
              </a:rPr>
              <a:t>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Reactors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-1000164" y="1857370"/>
            <a:ext cx="81439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latin typeface="Andalus" pitchFamily="18" charset="-78"/>
                <a:cs typeface="Andalus" pitchFamily="18" charset="-78"/>
                <a:sym typeface="Wingdings"/>
              </a:rPr>
              <a:t>    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Experiment and Result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4282" y="2500312"/>
            <a:ext cx="7498080" cy="85725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Andalus" pitchFamily="18" charset="-78"/>
                <a:ea typeface="+mj-ea"/>
                <a:cs typeface="Andalus" pitchFamily="18" charset="-78"/>
                <a:sym typeface="Wingdings"/>
              </a:rPr>
              <a:t>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Andalus" pitchFamily="18" charset="-78"/>
                <a:ea typeface="+mj-ea"/>
                <a:cs typeface="Andalus" pitchFamily="18" charset="-78"/>
                <a:sym typeface="Wingdings"/>
              </a:rPr>
              <a:t>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System I:Compressed Air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 system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uLnTx/>
              <a:uFillTx/>
              <a:latin typeface="Andalus" pitchFamily="18" charset="-78"/>
              <a:ea typeface="+mj-ea"/>
              <a:cs typeface="Andalus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00034" y="3000378"/>
            <a:ext cx="607223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Andalus" pitchFamily="18" charset="-78"/>
                <a:cs typeface="Andalus" pitchFamily="18" charset="-78"/>
                <a:sym typeface="Wingdings"/>
              </a:rPr>
              <a:t>       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System II: Pure CO2 system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000100" y="3714758"/>
            <a:ext cx="6734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  <a:sym typeface="Wingdings"/>
              </a:rPr>
              <a:t>  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Conclusions and Recommendation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9632" y="214296"/>
          <a:ext cx="7499350" cy="406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85720" y="43577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Fig11 : Relation between ∆m\m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and time.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462033" y="423390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857250"/>
          </a:xfrm>
        </p:spPr>
        <p:txBody>
          <a:bodyPr>
            <a:noAutofit/>
          </a:bodyPr>
          <a:lstStyle/>
          <a:p>
            <a:r>
              <a:rPr lang="en-US" sz="3200" dirty="0" smtClean="0">
                <a:effectLst/>
                <a:latin typeface="Andalus" pitchFamily="18" charset="-78"/>
                <a:cs typeface="Andalus" pitchFamily="18" charset="-78"/>
              </a:rPr>
              <a:t>Drying of </a:t>
            </a:r>
            <a:r>
              <a:rPr lang="en-US" sz="3200" dirty="0" err="1" smtClean="0">
                <a:effectLst/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3200" dirty="0" smtClean="0">
                <a:effectLst/>
                <a:latin typeface="Andalus" pitchFamily="18" charset="-78"/>
                <a:cs typeface="Andalus" pitchFamily="18" charset="-78"/>
              </a:rPr>
              <a:t> after reaction with air :</a:t>
            </a:r>
            <a:endParaRPr lang="en-US" sz="3200" dirty="0"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135730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Table3 :changed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the weight of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NaOH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after drying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000232" y="4214824"/>
            <a:ext cx="6480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NaOH+CO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   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     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NaHCO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150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5275"/>
          <a:stretch>
            <a:fillRect/>
          </a:stretch>
        </p:blipFill>
        <p:spPr bwMode="auto">
          <a:xfrm>
            <a:off x="1714480" y="1714494"/>
            <a:ext cx="5746770" cy="198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رابط كسهم مستقيم 8"/>
          <p:cNvCxnSpPr/>
          <p:nvPr/>
        </p:nvCxnSpPr>
        <p:spPr>
          <a:xfrm>
            <a:off x="3643306" y="4429138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 noGrp="1"/>
          </p:cNvGraphicFramePr>
          <p:nvPr>
            <p:ph idx="1"/>
          </p:nvPr>
        </p:nvGraphicFramePr>
        <p:xfrm>
          <a:off x="1071538" y="513100"/>
          <a:ext cx="8072462" cy="4665960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1039521"/>
                <a:gridCol w="1039521"/>
                <a:gridCol w="1039521"/>
                <a:gridCol w="1339946"/>
                <a:gridCol w="1339946"/>
                <a:gridCol w="1339946"/>
                <a:gridCol w="934061"/>
              </a:tblGrid>
              <a:tr h="121016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%</a:t>
                      </a:r>
                      <a:r>
                        <a:rPr lang="en-US" sz="1800" dirty="0">
                          <a:latin typeface="Andalus" pitchFamily="18" charset="-78"/>
                          <a:cs typeface="Andalus" pitchFamily="18" charset="-78"/>
                        </a:rPr>
                        <a:t>reacted of </a:t>
                      </a:r>
                      <a:r>
                        <a:rPr lang="en-US" sz="1800" dirty="0" err="1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ndalus" pitchFamily="18" charset="-78"/>
                          <a:cs typeface="Andalus" pitchFamily="18" charset="-78"/>
                        </a:rPr>
                        <a:t>Amount </a:t>
                      </a:r>
                      <a:r>
                        <a:rPr lang="en-US" sz="1600" dirty="0">
                          <a:latin typeface="Andalus" pitchFamily="18" charset="-78"/>
                          <a:cs typeface="Andalus" pitchFamily="18" charset="-78"/>
                        </a:rPr>
                        <a:t>of reacted </a:t>
                      </a:r>
                      <a:r>
                        <a:rPr lang="en-US" sz="1600" dirty="0" err="1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endParaRPr lang="en-US" sz="16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Time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(min)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∆m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1800" dirty="0" err="1" smtClean="0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1800" dirty="0">
                          <a:latin typeface="Andalus" pitchFamily="18" charset="-78"/>
                          <a:cs typeface="Andalus" pitchFamily="18" charset="-78"/>
                        </a:rPr>
                        <a:t>)(g)</a:t>
                      </a: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m2(</a:t>
                      </a:r>
                      <a:r>
                        <a:rPr lang="en-US" sz="1800" dirty="0" err="1" smtClean="0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1800" dirty="0">
                          <a:latin typeface="Andalus" pitchFamily="18" charset="-78"/>
                          <a:cs typeface="Andalus" pitchFamily="18" charset="-78"/>
                        </a:rPr>
                        <a:t>g)</a:t>
                      </a: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m1(</a:t>
                      </a:r>
                      <a:r>
                        <a:rPr lang="en-US" sz="1800" dirty="0" err="1" smtClean="0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1800" dirty="0">
                          <a:latin typeface="Andalus" pitchFamily="18" charset="-78"/>
                          <a:cs typeface="Andalus" pitchFamily="18" charset="-78"/>
                        </a:rPr>
                        <a:t>g)</a:t>
                      </a: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Exp.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num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ndalus" pitchFamily="18" charset="-78"/>
                        <a:ea typeface="Calibri"/>
                        <a:cs typeface="Andalus" pitchFamily="18" charset="-78"/>
                      </a:endParaRPr>
                    </a:p>
                  </a:txBody>
                  <a:tcPr marL="68580" marR="68580" marT="0" marB="0"/>
                </a:tc>
              </a:tr>
              <a:tr h="58180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2.12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0.127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0.14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6.14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495" algn="l"/>
                          <a:tab pos="303530" algn="ct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2.26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495" algn="l"/>
                          <a:tab pos="303530" algn="ct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0.136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495" algn="l"/>
                          <a:tab pos="303530" algn="ct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		10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0.15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6.15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12.59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0.763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0.84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6.59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15.09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0.918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1.01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7.09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6.08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28.78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1.727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1.9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7.90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33.33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8.2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9614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7515" algn="ctr"/>
                          <a:tab pos="875030" algn="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38.02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7515" algn="ctr"/>
                          <a:tab pos="875030" algn="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2.281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7515" algn="ctr"/>
                          <a:tab pos="875030" algn="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2.51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5610" algn="ctr"/>
                          <a:tab pos="871855" algn="r"/>
                        </a:tabLs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8.51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71604" y="142858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Table 4:</a:t>
            </a:r>
            <a:r>
              <a:rPr lang="en-US" dirty="0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 readings of changed the amount reacted of </a:t>
            </a:r>
            <a:r>
              <a:rPr lang="en-US" dirty="0" err="1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lang="en-US" dirty="0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 with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6"/>
          <p:cNvGraphicFramePr>
            <a:graphicFrameLocks noGrp="1"/>
          </p:cNvGraphicFramePr>
          <p:nvPr>
            <p:ph idx="1"/>
          </p:nvPr>
        </p:nvGraphicFramePr>
        <p:xfrm>
          <a:off x="1403648" y="411510"/>
          <a:ext cx="7499350" cy="3986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71472" y="4429138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Fig12 : </a:t>
            </a:r>
            <a:r>
              <a:rPr lang="en-US" sz="1600" dirty="0" smtClean="0">
                <a:latin typeface="Andalus" pitchFamily="18" charset="-78"/>
                <a:cs typeface="Andalus" pitchFamily="18" charset="-78"/>
              </a:rPr>
              <a:t>Relation between  and amount of reacted </a:t>
            </a:r>
            <a:r>
              <a:rPr lang="en-US" sz="1600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1600" dirty="0" smtClean="0">
                <a:latin typeface="Andalus" pitchFamily="18" charset="-78"/>
                <a:cs typeface="Andalus" pitchFamily="18" charset="-78"/>
              </a:rPr>
              <a:t> with time.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411510"/>
            <a:ext cx="7310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  <a:sym typeface="Wingdings"/>
              </a:rPr>
              <a:t>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Amount of CO2 in 1m</a:t>
            </a:r>
            <a:r>
              <a:rPr lang="en-US" sz="4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 air</a:t>
            </a:r>
            <a:r>
              <a:rPr lang="en-US" sz="4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latin typeface="Andalus" pitchFamily="18" charset="-78"/>
                <a:cs typeface="Andalus" pitchFamily="18" charset="-78"/>
              </a:rPr>
              <a:t>:</a:t>
            </a:r>
            <a:endParaRPr lang="en-US" sz="4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3688" y="1419622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assume this data 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our planet the percentage CO2 of air is 0.0409% 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total pressure is 1.013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Assume the room temp is 22C 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volume = 1m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1000L 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some calculations get  </a:t>
            </a:r>
          </a:p>
          <a:p>
            <a:pPr rt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In1m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air there 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0.77g of CO2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14480" y="1357304"/>
          <a:ext cx="6667104" cy="3629310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1956379"/>
                <a:gridCol w="1834226"/>
                <a:gridCol w="1945994"/>
                <a:gridCol w="930505"/>
              </a:tblGrid>
              <a:tr h="95064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Amount reacted of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CO2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Amount reacted of </a:t>
                      </a:r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NaOH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Time(min)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num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0.1397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0.127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0.1496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495" algn="l"/>
                          <a:tab pos="303530" algn="ctr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0.136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495" algn="l"/>
                          <a:tab pos="303530" algn="ctr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		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0.8393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0.763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1.0098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0.918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1.8997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1.727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8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2.5091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7515" algn="ctr"/>
                          <a:tab pos="875030" algn="r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2.281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37515" algn="ctr"/>
                          <a:tab pos="875030" algn="r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14480" y="64292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Table 5:</a:t>
            </a:r>
            <a:r>
              <a:rPr lang="en-US" dirty="0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 readings of changed the amount reacted of </a:t>
            </a:r>
            <a:r>
              <a:rPr lang="en-US" dirty="0" err="1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lang="en-US" dirty="0" smtClean="0">
                <a:solidFill>
                  <a:srgbClr val="000000"/>
                </a:solidFill>
                <a:latin typeface="Andalus" pitchFamily="18" charset="-78"/>
                <a:ea typeface="Calibri" pitchFamily="34" charset="0"/>
                <a:cs typeface="Andalus" pitchFamily="18" charset="-78"/>
              </a:rPr>
              <a:t> and the amount of reacted CO2.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71604" y="428610"/>
            <a:ext cx="607223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System II: Pure CO2 system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" name="صورة 2"/>
          <p:cNvPicPr/>
          <p:nvPr/>
        </p:nvPicPr>
        <p:blipFill rotWithShape="1">
          <a:blip r:embed="rId2" cstate="print"/>
          <a:srcRect l="8834" t="12721" r="4721" b="14248"/>
          <a:stretch/>
        </p:blipFill>
        <p:spPr bwMode="auto">
          <a:xfrm>
            <a:off x="1285852" y="1285866"/>
            <a:ext cx="7572428" cy="38576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5139" t="36127" r="37743" b="21532"/>
          <a:stretch>
            <a:fillRect/>
          </a:stretch>
        </p:blipFill>
        <p:spPr bwMode="auto">
          <a:xfrm>
            <a:off x="2267744" y="195486"/>
            <a:ext cx="5472608" cy="451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2285984" y="4743390"/>
            <a:ext cx="542928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Fig 13 :System II 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0" descr="47041339_1570204903079342_7287476602617724928_n.jpg"/>
          <p:cNvPicPr/>
          <p:nvPr/>
        </p:nvPicPr>
        <p:blipFill>
          <a:blip r:embed="rId2" cstate="print"/>
          <a:srcRect t="25452" r="8618" b="24110"/>
          <a:stretch>
            <a:fillRect/>
          </a:stretch>
        </p:blipFill>
        <p:spPr>
          <a:xfrm>
            <a:off x="1142976" y="285734"/>
            <a:ext cx="3143272" cy="2643206"/>
          </a:xfrm>
          <a:prstGeom prst="rect">
            <a:avLst/>
          </a:prstGeom>
        </p:spPr>
      </p:pic>
      <p:pic>
        <p:nvPicPr>
          <p:cNvPr id="3" name="Picture 2" descr="47683839_215994615989771_6938621723700887552_n.jpg"/>
          <p:cNvPicPr/>
          <p:nvPr/>
        </p:nvPicPr>
        <p:blipFill>
          <a:blip r:embed="rId3" cstate="print"/>
          <a:srcRect l="7285" t="22670" r="18410" b="28715"/>
          <a:stretch>
            <a:fillRect/>
          </a:stretch>
        </p:blipFill>
        <p:spPr>
          <a:xfrm>
            <a:off x="5072066" y="928676"/>
            <a:ext cx="3643338" cy="200026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1285852" y="3000378"/>
            <a:ext cx="321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Fig14  :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before reaction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214942" y="3000378"/>
            <a:ext cx="321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Fig 15 :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after reaction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142978" y="2143123"/>
          <a:ext cx="8001023" cy="2266907"/>
        </p:xfrm>
        <a:graphic>
          <a:graphicData uri="http://schemas.openxmlformats.org/drawingml/2006/table">
            <a:tbl>
              <a:tblPr rtl="1"/>
              <a:tblGrid>
                <a:gridCol w="995903"/>
                <a:gridCol w="1108024"/>
                <a:gridCol w="1051140"/>
                <a:gridCol w="1149245"/>
                <a:gridCol w="1244054"/>
                <a:gridCol w="1479014"/>
                <a:gridCol w="973643"/>
              </a:tblGrid>
              <a:tr h="69480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Time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(min)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 i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 i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i="1" dirty="0">
                          <a:latin typeface="Times New Roman"/>
                          <a:ea typeface="Times New Roman"/>
                          <a:cs typeface="Arial"/>
                        </a:rPr>
                        <a:t>(gm)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m2 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Arial"/>
                        </a:rPr>
                        <a:t>NaOH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gm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m1 </a:t>
                      </a: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Arial"/>
                        </a:rPr>
                        <a:t>NaOH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gm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Flow </a:t>
                      </a: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Rate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(L/min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Arial"/>
                        </a:rPr>
                        <a:t>EXP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. NUM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0.24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7.97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40.91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32.94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8.74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43.22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34.48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0.34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11.8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46.26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34.46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0.44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13.28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43.65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30.37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60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0.35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12.7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49.61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36.91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38" marR="67838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2250279"/>
            <a:ext cx="285752" cy="367395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196700"/>
            <a:ext cx="375050" cy="267893"/>
          </a:xfrm>
          <a:prstGeom prst="rect">
            <a:avLst/>
          </a:prstGeom>
          <a:noFill/>
        </p:spPr>
      </p:pic>
      <p:pic>
        <p:nvPicPr>
          <p:cNvPr id="2052" name="Picture 4" descr="Image result for â«Ø³Ø§Ø¹Ø© clipartâ¬â"/>
          <p:cNvPicPr>
            <a:picLocks noChangeAspect="1" noChangeArrowheads="1"/>
          </p:cNvPicPr>
          <p:nvPr/>
        </p:nvPicPr>
        <p:blipFill>
          <a:blip r:embed="rId4" cstate="print"/>
          <a:srcRect b="2918"/>
          <a:stretch>
            <a:fillRect/>
          </a:stretch>
        </p:blipFill>
        <p:spPr bwMode="auto">
          <a:xfrm>
            <a:off x="1357290" y="160717"/>
            <a:ext cx="1643074" cy="1071570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3071802" y="642925"/>
            <a:ext cx="378621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One Hour: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857356" y="1660915"/>
            <a:ext cx="5427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Table6: The relation between          and Flow Rate :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665380"/>
            <a:ext cx="285752" cy="33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Image result for introdu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8"/>
            <a:ext cx="7072362" cy="376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142976" y="0"/>
          <a:ext cx="8001024" cy="466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14612" y="4774168"/>
            <a:ext cx="4903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 16 : The relation between          and Flow Rate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4808634"/>
            <a:ext cx="285752" cy="33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00232" y="535767"/>
            <a:ext cx="550072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Temperature of the reaction: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7652" name="Picture 4" descr="Image result for â«ÙÙØ²Ø§Ù Ø­Ø±Ø§Ø±Ø© ÙØ®ØªØ¨Ø± clipartâ¬â"/>
          <p:cNvPicPr>
            <a:picLocks noChangeAspect="1" noChangeArrowheads="1"/>
          </p:cNvPicPr>
          <p:nvPr/>
        </p:nvPicPr>
        <p:blipFill>
          <a:blip r:embed="rId2" cstate="print"/>
          <a:srcRect r="81579"/>
          <a:stretch>
            <a:fillRect/>
          </a:stretch>
        </p:blipFill>
        <p:spPr bwMode="auto">
          <a:xfrm rot="827335" flipH="1">
            <a:off x="1168626" y="168444"/>
            <a:ext cx="631060" cy="1137051"/>
          </a:xfrm>
          <a:prstGeom prst="rect">
            <a:avLst/>
          </a:prstGeom>
          <a:noFill/>
        </p:spPr>
      </p:pic>
      <p:pic>
        <p:nvPicPr>
          <p:cNvPr id="5" name="Picture 47" descr="48428421_1017908161737364_7300335519953584128_n.jpg"/>
          <p:cNvPicPr/>
          <p:nvPr/>
        </p:nvPicPr>
        <p:blipFill>
          <a:blip r:embed="rId3" cstate="print"/>
          <a:srcRect b="38590"/>
          <a:stretch>
            <a:fillRect/>
          </a:stretch>
        </p:blipFill>
        <p:spPr>
          <a:xfrm>
            <a:off x="2285984" y="1339445"/>
            <a:ext cx="5001366" cy="3171435"/>
          </a:xfrm>
          <a:prstGeom prst="rect">
            <a:avLst/>
          </a:prstGeom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71802" y="4607734"/>
            <a:ext cx="2577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Fig</a:t>
            </a:r>
            <a:r>
              <a:rPr kumimoji="0" lang="en-US" sz="2000" b="0" i="0" u="none" strike="noStrike" cap="none" normalizeH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 17: </a:t>
            </a:r>
            <a:r>
              <a:rPr kumimoji="0" lang="en-US" sz="2000" b="0" i="0" u="none" strike="noStrike" cap="none" normalizeH="0" baseline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Thermocouple.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Times New Roman" pitchFamily="18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857224" y="0"/>
          <a:ext cx="8286776" cy="4125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28728" y="4393419"/>
            <a:ext cx="70750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18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The relation between  time and  temperature at flow rate =5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928662" y="285734"/>
          <a:ext cx="4214809" cy="23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مخطط 2"/>
          <p:cNvGraphicFramePr/>
          <p:nvPr/>
        </p:nvGraphicFramePr>
        <p:xfrm>
          <a:off x="4857752" y="267874"/>
          <a:ext cx="4286249" cy="23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مخطط 3"/>
          <p:cNvGraphicFramePr/>
          <p:nvPr/>
        </p:nvGraphicFramePr>
        <p:xfrm>
          <a:off x="857224" y="2833777"/>
          <a:ext cx="4286280" cy="23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مخطط 4"/>
          <p:cNvGraphicFramePr/>
          <p:nvPr/>
        </p:nvGraphicFramePr>
        <p:xfrm>
          <a:off x="4857752" y="2833777"/>
          <a:ext cx="4286249" cy="23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14480" y="0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=10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86446" y="0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=15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14480" y="2643188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=20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929322" y="2571750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=25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14481" y="1660916"/>
            <a:ext cx="61125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NaOH+CO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NaHCO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643306" y="1875230"/>
            <a:ext cx="2571768" cy="1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142975" y="3000378"/>
          <a:ext cx="7858181" cy="1932051"/>
        </p:xfrm>
        <a:graphic>
          <a:graphicData uri="http://schemas.openxmlformats.org/drawingml/2006/table">
            <a:tbl>
              <a:tblPr rtl="1"/>
              <a:tblGrid>
                <a:gridCol w="1148877"/>
                <a:gridCol w="1098549"/>
                <a:gridCol w="868600"/>
                <a:gridCol w="1242593"/>
                <a:gridCol w="1241724"/>
                <a:gridCol w="1351927"/>
                <a:gridCol w="905911"/>
              </a:tblGrid>
              <a:tr h="61760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%of reacted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  <a:cs typeface="Arial"/>
                        </a:rPr>
                        <a:t>NaOH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Arial"/>
                        </a:rPr>
                        <a:t>Amount of reacted  NaOH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i="1" dirty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1500" i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i="1" dirty="0" smtClean="0">
                          <a:latin typeface="Calibri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500" i="1" dirty="0">
                          <a:latin typeface="Calibri"/>
                          <a:ea typeface="Times New Roman"/>
                          <a:cs typeface="Arial"/>
                        </a:rPr>
                        <a:t>gm)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m2 (NaOH)gm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m1 (NaOH)gm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Flow rate (lit/min)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Exp. Num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21.99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7.24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7.97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40.91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32.94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23.04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7.94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8.74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43.22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34.48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29.4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10.72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11.8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46.26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34.46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39.7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12.07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13.28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43.65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30.37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Calibri"/>
                          <a:ea typeface="Times New Roman"/>
                          <a:cs typeface="Arial"/>
                        </a:rPr>
                        <a:t>31.12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Calibri"/>
                          <a:ea typeface="Times New Roman"/>
                          <a:cs typeface="Arial"/>
                        </a:rPr>
                        <a:t>11.54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12.70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49.61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Times New Roman"/>
                          <a:cs typeface="Arial"/>
                        </a:rPr>
                        <a:t>36.91</a:t>
                      </a:r>
                      <a:endParaRPr lang="en-US" sz="15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5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5" y="3053957"/>
            <a:ext cx="342901" cy="244929"/>
          </a:xfrm>
          <a:prstGeom prst="rect">
            <a:avLst/>
          </a:prstGeom>
          <a:noFill/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214547" y="2571750"/>
            <a:ext cx="4865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amount of reacted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NaOH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it's percentage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Table7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9" descr="Image result for â«ÙØ¹Ø§Ø¯ÙØ§Øª ÙÙÙÙØ§Ø¦ÙØ© clipartâ¬â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160717"/>
            <a:ext cx="1757359" cy="1146588"/>
          </a:xfrm>
          <a:prstGeom prst="rect">
            <a:avLst/>
          </a:prstGeom>
          <a:noFill/>
        </p:spPr>
      </p:pic>
      <p:sp>
        <p:nvSpPr>
          <p:cNvPr id="12" name="مربع نص 11"/>
          <p:cNvSpPr txBox="1"/>
          <p:nvPr/>
        </p:nvSpPr>
        <p:spPr>
          <a:xfrm>
            <a:off x="3214678" y="535767"/>
            <a:ext cx="435771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Chemical Reaction: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00101" y="0"/>
          <a:ext cx="8143899" cy="4071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14480" y="4286262"/>
            <a:ext cx="6909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Fig19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: The relation between  flow rate and  Amount of reacted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â«Ø³Ø§Ø¹Ø© clipartâ¬â"/>
          <p:cNvPicPr>
            <a:picLocks noChangeAspect="1" noChangeArrowheads="1"/>
          </p:cNvPicPr>
          <p:nvPr/>
        </p:nvPicPr>
        <p:blipFill>
          <a:blip r:embed="rId2" cstate="print"/>
          <a:srcRect b="2918"/>
          <a:stretch>
            <a:fillRect/>
          </a:stretch>
        </p:blipFill>
        <p:spPr bwMode="auto">
          <a:xfrm>
            <a:off x="1357290" y="160716"/>
            <a:ext cx="1643074" cy="1268025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3071802" y="642925"/>
            <a:ext cx="378621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One and half  hour: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1542" y="2035965"/>
          <a:ext cx="7929615" cy="2243328"/>
        </p:xfrm>
        <a:graphic>
          <a:graphicData uri="http://schemas.openxmlformats.org/drawingml/2006/table">
            <a:tbl>
              <a:tblPr rtl="1"/>
              <a:tblGrid>
                <a:gridCol w="731514"/>
                <a:gridCol w="1098132"/>
                <a:gridCol w="910520"/>
                <a:gridCol w="1318447"/>
                <a:gridCol w="1318447"/>
                <a:gridCol w="1524132"/>
                <a:gridCol w="1028423"/>
              </a:tblGrid>
              <a:tr h="4582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Time (min)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600" i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latin typeface="Times New Roman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en-US" sz="1600" i="1" dirty="0">
                          <a:latin typeface="Times New Roman"/>
                          <a:ea typeface="Times New Roman"/>
                          <a:cs typeface="Arial"/>
                        </a:rPr>
                        <a:t>gm)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m2 (NaOH)gm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m1 (NaOH)gm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Flow rate (lit/min)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Exp. Num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0.21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7.90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44.75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36.85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0.25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9.28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46.20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36.92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0.28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10.34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47.18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36.84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0.33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12.17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48.96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36.79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0.32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11.73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48.64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36.91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0.31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11.53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48.43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36.90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2089544"/>
            <a:ext cx="357190" cy="344433"/>
          </a:xfrm>
          <a:prstGeom prst="rect">
            <a:avLst/>
          </a:prstGeom>
          <a:noFill/>
        </p:spPr>
      </p:pic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3" y="2089544"/>
            <a:ext cx="342901" cy="244929"/>
          </a:xfrm>
          <a:prstGeom prst="rect">
            <a:avLst/>
          </a:prstGeom>
          <a:noFill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5984" y="1643056"/>
            <a:ext cx="4907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Table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8: The relation between          and Flow Rate 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643056"/>
            <a:ext cx="285752" cy="33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71539" y="0"/>
          <a:ext cx="8072461" cy="43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57422" y="4661311"/>
            <a:ext cx="5287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 20 : The relation between          and Flow Rate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643452"/>
            <a:ext cx="285752" cy="33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00232" y="535767"/>
            <a:ext cx="550072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Temperature of the reaction: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7652" name="Picture 4" descr="Image result for â«ÙÙØ²Ø§Ù Ø­Ø±Ø§Ø±Ø© ÙØ®ØªØ¨Ø± clipartâ¬â"/>
          <p:cNvPicPr>
            <a:picLocks noChangeAspect="1" noChangeArrowheads="1"/>
          </p:cNvPicPr>
          <p:nvPr/>
        </p:nvPicPr>
        <p:blipFill>
          <a:blip r:embed="rId2" cstate="print"/>
          <a:srcRect r="81579"/>
          <a:stretch>
            <a:fillRect/>
          </a:stretch>
        </p:blipFill>
        <p:spPr bwMode="auto">
          <a:xfrm rot="827335" flipH="1">
            <a:off x="1168626" y="168444"/>
            <a:ext cx="631060" cy="1137051"/>
          </a:xfrm>
          <a:prstGeom prst="rect">
            <a:avLst/>
          </a:prstGeom>
          <a:noFill/>
        </p:spPr>
      </p:pic>
      <p:pic>
        <p:nvPicPr>
          <p:cNvPr id="5" name="Picture 47" descr="48428421_1017908161737364_7300335519953584128_n.jpg"/>
          <p:cNvPicPr/>
          <p:nvPr/>
        </p:nvPicPr>
        <p:blipFill>
          <a:blip r:embed="rId3" cstate="print"/>
          <a:srcRect b="38590"/>
          <a:stretch>
            <a:fillRect/>
          </a:stretch>
        </p:blipFill>
        <p:spPr>
          <a:xfrm>
            <a:off x="2285984" y="1339445"/>
            <a:ext cx="5001366" cy="3171435"/>
          </a:xfrm>
          <a:prstGeom prst="rect">
            <a:avLst/>
          </a:prstGeom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71802" y="4607734"/>
            <a:ext cx="2577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Fig</a:t>
            </a:r>
            <a:r>
              <a:rPr kumimoji="0" lang="en-US" sz="2000" b="0" i="0" u="none" strike="noStrike" cap="none" normalizeH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 </a:t>
            </a:r>
            <a:r>
              <a:rPr kumimoji="0" lang="en-US" sz="2000" b="0" i="0" u="none" strike="noStrike" cap="none" normalizeH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21: </a:t>
            </a:r>
            <a:r>
              <a:rPr kumimoji="0" lang="en-US" sz="2000" b="0" i="0" u="none" strike="noStrike" cap="none" normalizeH="0" baseline="0" dirty="0" smtClean="0" bmk="_Toc53326929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Thermocouple.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Times New Roman" pitchFamily="18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00100" y="0"/>
          <a:ext cx="8143900" cy="4232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728" y="4429138"/>
            <a:ext cx="7173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22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: The relation between  time and  temperature at flow rate =5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071670" y="500048"/>
            <a:ext cx="7498080" cy="85725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Andalus" pitchFamily="18" charset="-78"/>
                <a:cs typeface="Andalus" pitchFamily="18" charset="-78"/>
              </a:rPr>
              <a:t>What  is the problem?</a:t>
            </a:r>
            <a:br>
              <a:rPr lang="en-US" b="1" u="sng" dirty="0" smtClean="0">
                <a:latin typeface="Andalus" pitchFamily="18" charset="-78"/>
                <a:cs typeface="Andalus" pitchFamily="18" charset="-78"/>
              </a:rPr>
            </a:br>
            <a:endParaRPr lang="ar-SA" b="1" u="sng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صورة 6" descr="glo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142990"/>
            <a:ext cx="6912767" cy="3744416"/>
          </a:xfrm>
          <a:prstGeom prst="rect">
            <a:avLst/>
          </a:prstGeom>
        </p:spPr>
      </p:pic>
      <p:pic>
        <p:nvPicPr>
          <p:cNvPr id="35842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1000132" cy="1071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71538" y="0"/>
          <a:ext cx="4143372" cy="2625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14480" y="0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=10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مخطط 3"/>
          <p:cNvGraphicFramePr/>
          <p:nvPr/>
        </p:nvGraphicFramePr>
        <p:xfrm>
          <a:off x="4786314" y="214296"/>
          <a:ext cx="435768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15008" y="0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=15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مخطط 5"/>
          <p:cNvGraphicFramePr/>
          <p:nvPr/>
        </p:nvGraphicFramePr>
        <p:xfrm>
          <a:off x="714348" y="2893221"/>
          <a:ext cx="4357718" cy="2393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14480" y="2643188"/>
            <a:ext cx="23984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655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=20 L/min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مخطط 7"/>
          <p:cNvGraphicFramePr/>
          <p:nvPr/>
        </p:nvGraphicFramePr>
        <p:xfrm>
          <a:off x="5000628" y="2833777"/>
          <a:ext cx="4143372" cy="23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5929322" y="2643188"/>
            <a:ext cx="2340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  <a:tabLst>
                <a:tab pos="4146550" algn="l"/>
              </a:tabLs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 flow rate =25L/min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428728" y="1607337"/>
            <a:ext cx="6994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2NaOH+CO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Na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+H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643306" y="1821651"/>
            <a:ext cx="2428892" cy="1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083834" y="2732486"/>
          <a:ext cx="7917323" cy="2226257"/>
        </p:xfrm>
        <a:graphic>
          <a:graphicData uri="http://schemas.openxmlformats.org/drawingml/2006/table">
            <a:tbl>
              <a:tblPr rtl="1"/>
              <a:tblGrid>
                <a:gridCol w="1169549"/>
                <a:gridCol w="1118314"/>
                <a:gridCol w="884229"/>
                <a:gridCol w="1264951"/>
                <a:gridCol w="1264067"/>
                <a:gridCol w="1376252"/>
                <a:gridCol w="839961"/>
              </a:tblGrid>
              <a:tr h="54040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%of reacted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Arial"/>
                        </a:rPr>
                        <a:t>NaOH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Arial"/>
                        </a:rPr>
                        <a:t>Amount of reacted 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Arial"/>
                        </a:rPr>
                        <a:t>NaOH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400" i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400" i="1" dirty="0">
                          <a:latin typeface="Times New Roman"/>
                          <a:ea typeface="Times New Roman"/>
                          <a:cs typeface="Arial"/>
                        </a:rPr>
                        <a:t>(gm</a:t>
                      </a:r>
                      <a:r>
                        <a:rPr lang="en-US" sz="1400" i="1" dirty="0" smtClean="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m2 (NaOH)gm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m1 (NaOH)gm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Flow rate (lit/min)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Exp. Num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65.9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24.30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7.90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44.75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36.85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77.33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28.55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9.28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46.20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36.92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86.45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31.82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10.34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47.18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36.84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15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97.8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36.19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12.17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48.96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36.79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97.0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35.69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11.73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48.64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36.91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95.2</a:t>
                      </a:r>
                      <a:r>
                        <a:rPr lang="ar-SA" sz="1100" dirty="0" err="1">
                          <a:latin typeface="Calibri"/>
                          <a:ea typeface="Times New Roman"/>
                          <a:cs typeface="Times New Roman"/>
                        </a:rPr>
                        <a:t>%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35.16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11.53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Arial"/>
                        </a:rPr>
                        <a:t>48.43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36.90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5" y="2732486"/>
            <a:ext cx="342901" cy="244929"/>
          </a:xfrm>
          <a:prstGeom prst="rect">
            <a:avLst/>
          </a:prstGeom>
          <a:noFill/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000232" y="2303858"/>
            <a:ext cx="54959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The amount of reacted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NaOH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it's percentage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7" name="Picture 9" descr="Image result for â«ÙØ¹Ø§Ø¯ÙØ§Øª ÙÙÙÙØ§Ø¦ÙØ© clipartâ¬â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7" y="160717"/>
            <a:ext cx="1757359" cy="1146588"/>
          </a:xfrm>
          <a:prstGeom prst="rect">
            <a:avLst/>
          </a:prstGeom>
          <a:noFill/>
        </p:spPr>
      </p:pic>
      <p:sp>
        <p:nvSpPr>
          <p:cNvPr id="12" name="مربع نص 11"/>
          <p:cNvSpPr txBox="1"/>
          <p:nvPr/>
        </p:nvSpPr>
        <p:spPr>
          <a:xfrm>
            <a:off x="3214678" y="535767"/>
            <a:ext cx="435771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u="sng" dirty="0" smtClean="0">
                <a:latin typeface="Andalus" pitchFamily="18" charset="-78"/>
                <a:cs typeface="Andalus" pitchFamily="18" charset="-78"/>
              </a:rPr>
              <a:t>Chemical Reaction:</a:t>
            </a:r>
            <a:endParaRPr lang="ar-SA" sz="2800" b="1" u="sng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مخطط 1"/>
          <p:cNvGraphicFramePr/>
          <p:nvPr/>
        </p:nvGraphicFramePr>
        <p:xfrm>
          <a:off x="1000100" y="0"/>
          <a:ext cx="8143900" cy="417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857356" y="4357700"/>
            <a:ext cx="6806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  <a:tabLst>
                <a:tab pos="4146550" algn="l"/>
              </a:tabLst>
            </a:pPr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Fig 22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: The relation between  flow rate and  Amount of reacted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650360" y="1428742"/>
            <a:ext cx="5740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Table 10</a:t>
            </a:r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: Comparison between hour , half and hour of the </a:t>
            </a:r>
          </a:p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percentage of reacted  </a:t>
            </a:r>
            <a:r>
              <a:rPr lang="en-US" dirty="0" err="1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&amp; CO2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357290" y="214296"/>
            <a:ext cx="7367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</a:t>
            </a: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Comparison between hour and half and hour : </a:t>
            </a: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000100" y="2285998"/>
          <a:ext cx="8143900" cy="2562225"/>
        </p:xfrm>
        <a:graphic>
          <a:graphicData uri="http://schemas.openxmlformats.org/drawingml/2006/table">
            <a:tbl>
              <a:tblPr rtl="1"/>
              <a:tblGrid>
                <a:gridCol w="1628780"/>
                <a:gridCol w="1628780"/>
                <a:gridCol w="1628780"/>
                <a:gridCol w="1628780"/>
                <a:gridCol w="1628780"/>
              </a:tblGrid>
              <a:tr h="73342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%of reacted co2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%of reacted co2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Flow rate (lit/min)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%of reacted NaOH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%of reacted NaOH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21.99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32.95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21.99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65.90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23.04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38.67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23.04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77.33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29.40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43.23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29.40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86.45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39.70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48.90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39.70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31.12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48.50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31.12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97.00</a:t>
                      </a:r>
                      <a:r>
                        <a:rPr lang="ar-SA" sz="2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ar-SA" sz="2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001024" y="1928808"/>
            <a:ext cx="71438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ldhabi" pitchFamily="2" charset="-78"/>
                <a:cs typeface="Aldhabi" pitchFamily="2" charset="-78"/>
              </a:rPr>
              <a:t>1 H</a:t>
            </a:r>
            <a:endParaRPr lang="ar-SA" sz="1600" dirty="0"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357950" y="1928808"/>
            <a:ext cx="71438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ldhabi" pitchFamily="2" charset="-78"/>
                <a:cs typeface="Aldhabi" pitchFamily="2" charset="-78"/>
              </a:rPr>
              <a:t>1.5 H</a:t>
            </a:r>
            <a:endParaRPr lang="ar-SA" sz="1600" dirty="0"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85852" y="1928808"/>
            <a:ext cx="71438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ldhabi" pitchFamily="2" charset="-78"/>
                <a:cs typeface="Aldhabi" pitchFamily="2" charset="-78"/>
              </a:rPr>
              <a:t>1.5 H</a:t>
            </a:r>
            <a:endParaRPr lang="ar-SA" sz="1600" dirty="0"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000364" y="2000246"/>
            <a:ext cx="71438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>
                <a:latin typeface="Aldhabi" pitchFamily="2" charset="-78"/>
                <a:cs typeface="Aldhabi" pitchFamily="2" charset="-78"/>
              </a:rPr>
              <a:t>1 H</a:t>
            </a:r>
            <a:endParaRPr lang="ar-SA" sz="1600" dirty="0">
              <a:latin typeface="Aldhabi" pitchFamily="2" charset="-78"/>
              <a:cs typeface="Aldhab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مخطط 2"/>
          <p:cNvGraphicFramePr/>
          <p:nvPr/>
        </p:nvGraphicFramePr>
        <p:xfrm>
          <a:off x="1428728" y="0"/>
          <a:ext cx="7500990" cy="4643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42976" y="4774168"/>
            <a:ext cx="7922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Fig23</a:t>
            </a:r>
            <a:r>
              <a:rPr lang="en-US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: Comparison between hour , half and hour of the percentage of reacted CO2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"/>
            <a:ext cx="1714512" cy="1500180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786050" y="571486"/>
            <a:ext cx="5240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ndalus" pitchFamily="18" charset="-78"/>
                <a:cs typeface="Andalus" pitchFamily="18" charset="-78"/>
              </a:rPr>
              <a:t>Conclusions and Recommendation </a:t>
            </a:r>
            <a:endParaRPr lang="ar-SA" sz="2800" b="1" u="sng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275856" y="1707654"/>
            <a:ext cx="3528392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r>
              <a:rPr lang="en-US" sz="3000" dirty="0" smtClean="0"/>
              <a:t>Co</a:t>
            </a:r>
            <a:r>
              <a:rPr lang="en-US" sz="2000" dirty="0" smtClean="0"/>
              <a:t>2</a:t>
            </a:r>
            <a:r>
              <a:rPr lang="en-US" sz="3000" dirty="0" smtClean="0"/>
              <a:t> capture process</a:t>
            </a:r>
            <a:endParaRPr lang="ar-SA" sz="30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75656" y="3147814"/>
            <a:ext cx="2592288" cy="553998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r>
              <a:rPr lang="en-US" sz="3000" dirty="0" smtClean="0"/>
              <a:t>Co</a:t>
            </a:r>
            <a:r>
              <a:rPr lang="en-US" sz="2000" dirty="0" smtClean="0"/>
              <a:t>2</a:t>
            </a:r>
            <a:r>
              <a:rPr lang="en-US" sz="3000" dirty="0" smtClean="0"/>
              <a:t> flow rate</a:t>
            </a:r>
            <a:endParaRPr lang="ar-SA" sz="3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6588224" y="3075806"/>
            <a:ext cx="1224136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1">
            <a:spAutoFit/>
          </a:bodyPr>
          <a:lstStyle/>
          <a:p>
            <a:r>
              <a:rPr lang="en-US" sz="3000" dirty="0" smtClean="0"/>
              <a:t>Time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0" name="سهم لأعلى 9"/>
          <p:cNvSpPr/>
          <p:nvPr/>
        </p:nvSpPr>
        <p:spPr>
          <a:xfrm rot="2318093">
            <a:off x="2931392" y="2406681"/>
            <a:ext cx="390399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سهم لأعلى 10"/>
          <p:cNvSpPr/>
          <p:nvPr/>
        </p:nvSpPr>
        <p:spPr>
          <a:xfrm rot="19186557">
            <a:off x="6751319" y="2333147"/>
            <a:ext cx="390399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28860" y="714362"/>
            <a:ext cx="1592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ndalus" pitchFamily="18" charset="-78"/>
                <a:cs typeface="Andalus" pitchFamily="18" charset="-78"/>
              </a:rPr>
              <a:t>Problems </a:t>
            </a:r>
            <a:endParaRPr lang="ar-SA" sz="2800" u="sng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5058" name="Picture 2" descr="Image result for Problems ' clipart 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1338255" cy="1420805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928662" y="1573292"/>
            <a:ext cx="800105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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A nitrogen (N2) cylinder was installed in the lab instead of CO2. This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caused us a lot of delay because of wasted experiments.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</a:t>
            </a:r>
            <a:r>
              <a:rPr lang="en-US" sz="20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Problems in the balance: readings were sometimes very wrong.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</a:t>
            </a:r>
            <a:r>
              <a:rPr lang="en-US" sz="20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Knowing the flow rate of the air from the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lineof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laboratory and possibility to vary it.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</a:t>
            </a:r>
            <a:r>
              <a:rPr lang="en-US" sz="2000" dirty="0" smtClean="0">
                <a:latin typeface="Andalus" pitchFamily="18" charset="-78"/>
                <a:ea typeface="Calibri" pitchFamily="34" charset="0"/>
                <a:cs typeface="Andalus" pitchFamily="18" charset="-78"/>
                <a:sym typeface="Wingdings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The lack of vise to assemble and disassemble the reactor in the laboratory.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071538" y="214296"/>
            <a:ext cx="8072462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To help improve the research we started, some points must be recommended: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● Making a tool suitable for cars exhaust that contains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NaOH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to capture CO2 gas into stable and environmentally friendly products.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● Searching for materials that are cheaper than sodium hydroxide and with the same efficiency.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● Studying  the temperature and the pressure in the reaction of sodium hydroxide and carbon dioxide and compare them with the conditions of the car.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● Studying more about the resulting material from the reaction of sodium hydroxide and carbon dioxide and how will the recovered CO2 be used in other applications.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357172"/>
            <a:ext cx="7498080" cy="85725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Andalus" pitchFamily="18" charset="-78"/>
                <a:cs typeface="Andalus" pitchFamily="18" charset="-78"/>
                <a:sym typeface="Wingdings"/>
              </a:rPr>
              <a:t>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How we can solve it?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ar-SA" dirty="0" smtClean="0">
                <a:latin typeface="Andalus" pitchFamily="18" charset="-78"/>
                <a:cs typeface="Andalus" pitchFamily="18" charset="-78"/>
              </a:rPr>
            </a:b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عنصر نائب للمحتوى 3" descr="c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085850"/>
            <a:ext cx="6624736" cy="3790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14296"/>
            <a:ext cx="7498080" cy="8572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ndalus" pitchFamily="18" charset="-78"/>
                <a:cs typeface="Andalus" pitchFamily="18" charset="-78"/>
                <a:sym typeface="Wingdings"/>
              </a:rPr>
              <a:t>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CO2 capture process steps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53859" r="26121" b="14641"/>
          <a:stretch>
            <a:fillRect/>
          </a:stretch>
        </p:blipFill>
        <p:spPr bwMode="auto">
          <a:xfrm>
            <a:off x="1187624" y="1347614"/>
            <a:ext cx="77048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ربع نص 3"/>
          <p:cNvSpPr txBox="1"/>
          <p:nvPr/>
        </p:nvSpPr>
        <p:spPr>
          <a:xfrm>
            <a:off x="2143108" y="4357700"/>
            <a:ext cx="60722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Fig1: CO2 capture process steps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05978"/>
            <a:ext cx="8501122" cy="85725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We used </a:t>
            </a:r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Sodium hydroxide  as binding material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to capture CO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2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203598"/>
            <a:ext cx="7498080" cy="3482702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is a white solid with a melting point of 318°C. </a:t>
            </a:r>
          </a:p>
          <a:p>
            <a:pPr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Sodium hydroxide crystals absorb water very easily.</a:t>
            </a:r>
          </a:p>
          <a:p>
            <a:pPr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Solid sodium hydroxide burns the skin.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Solid sodium hydroxide reacts easily with CO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2 .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8143900" cy="4500576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357422" y="4500576"/>
            <a:ext cx="43577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latin typeface="Andalus" pitchFamily="18" charset="-78"/>
                <a:cs typeface="Andalus" pitchFamily="18" charset="-78"/>
              </a:rPr>
              <a:t>Fig 2 :Sodium Hydroxide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NaOH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500048"/>
            <a:ext cx="7498080" cy="85725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NaOH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&amp; CO2 reactions 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عنصر نائب للمحتوى 5" descr="re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44208" y="0"/>
            <a:ext cx="2016224" cy="2016224"/>
          </a:xfrm>
        </p:spPr>
      </p:pic>
      <p:sp>
        <p:nvSpPr>
          <p:cNvPr id="7" name="مربع نص 6"/>
          <p:cNvSpPr txBox="1"/>
          <p:nvPr/>
        </p:nvSpPr>
        <p:spPr>
          <a:xfrm>
            <a:off x="1187624" y="2139702"/>
            <a:ext cx="795637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2NaOH + 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 → Na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 + H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O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 ∆H = -169.8 kJ/mol 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 NaOH+ 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⟶NaHCO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   </a:t>
            </a:r>
            <a:r>
              <a:rPr lang="pl-PL" sz="2400" dirty="0" smtClean="0">
                <a:latin typeface="Andalus" pitchFamily="18" charset="-78"/>
                <a:cs typeface="Andalus" pitchFamily="18" charset="-78"/>
              </a:rPr>
              <a:t>∆H = -127.44 kJ/mol CO</a:t>
            </a:r>
            <a:r>
              <a:rPr lang="pl-PL" dirty="0" smtClean="0">
                <a:latin typeface="Andalus" pitchFamily="18" charset="-78"/>
                <a:cs typeface="Andalus" pitchFamily="18" charset="-78"/>
              </a:rPr>
              <a:t>2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These reactions are very exothermic.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805</TotalTime>
  <Words>1536</Words>
  <Application>Microsoft Office PowerPoint</Application>
  <PresentationFormat>عرض على الشاشة (9:16)‏</PresentationFormat>
  <Paragraphs>519</Paragraphs>
  <Slides>47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47</vt:i4>
      </vt:variant>
    </vt:vector>
  </HeadingPairs>
  <TitlesOfParts>
    <vt:vector size="48" baseType="lpstr">
      <vt:lpstr>Solstice</vt:lpstr>
      <vt:lpstr>الشريحة 1</vt:lpstr>
      <vt:lpstr>Table of content:</vt:lpstr>
      <vt:lpstr>الشريحة 3</vt:lpstr>
      <vt:lpstr>What  is the problem? </vt:lpstr>
      <vt:lpstr> How we can solve it? </vt:lpstr>
      <vt:lpstr>CO2 capture process steps</vt:lpstr>
      <vt:lpstr>We used Sodium hydroxide  as binding material to capture CO2</vt:lpstr>
      <vt:lpstr>الشريحة 8</vt:lpstr>
      <vt:lpstr>NaOH &amp; CO2 reactions </vt:lpstr>
      <vt:lpstr>الشريحة 10</vt:lpstr>
      <vt:lpstr>الشريحة 11</vt:lpstr>
      <vt:lpstr>الشريحة 12</vt:lpstr>
      <vt:lpstr>الشريحة 13</vt:lpstr>
      <vt:lpstr>الشريحة 14</vt:lpstr>
      <vt:lpstr>In our experiments we used two systems :</vt:lpstr>
      <vt:lpstr>System I:Compressed Air  system </vt:lpstr>
      <vt:lpstr>الشريحة 17</vt:lpstr>
      <vt:lpstr>الشريحة 18</vt:lpstr>
      <vt:lpstr>Result of air: </vt:lpstr>
      <vt:lpstr>الشريحة 20</vt:lpstr>
      <vt:lpstr>Drying of NaOH after reaction with air :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المنهل</cp:lastModifiedBy>
  <cp:revision>42</cp:revision>
  <dcterms:created xsi:type="dcterms:W3CDTF">2018-12-23T14:11:46Z</dcterms:created>
  <dcterms:modified xsi:type="dcterms:W3CDTF">2018-12-25T17:05:18Z</dcterms:modified>
</cp:coreProperties>
</file>