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41"/>
  </p:notesMasterIdLst>
  <p:sldIdLst>
    <p:sldId id="256" r:id="rId2"/>
    <p:sldId id="258" r:id="rId3"/>
    <p:sldId id="263" r:id="rId4"/>
    <p:sldId id="259" r:id="rId5"/>
    <p:sldId id="285" r:id="rId6"/>
    <p:sldId id="264" r:id="rId7"/>
    <p:sldId id="257" r:id="rId8"/>
    <p:sldId id="290" r:id="rId9"/>
    <p:sldId id="260" r:id="rId10"/>
    <p:sldId id="262" r:id="rId11"/>
    <p:sldId id="261" r:id="rId12"/>
    <p:sldId id="265" r:id="rId13"/>
    <p:sldId id="266" r:id="rId14"/>
    <p:sldId id="291" r:id="rId15"/>
    <p:sldId id="267" r:id="rId16"/>
    <p:sldId id="292" r:id="rId17"/>
    <p:sldId id="268" r:id="rId18"/>
    <p:sldId id="293" r:id="rId19"/>
    <p:sldId id="269" r:id="rId20"/>
    <p:sldId id="294" r:id="rId21"/>
    <p:sldId id="278" r:id="rId22"/>
    <p:sldId id="295" r:id="rId23"/>
    <p:sldId id="270" r:id="rId24"/>
    <p:sldId id="296" r:id="rId25"/>
    <p:sldId id="271" r:id="rId26"/>
    <p:sldId id="272" r:id="rId27"/>
    <p:sldId id="298" r:id="rId28"/>
    <p:sldId id="297" r:id="rId29"/>
    <p:sldId id="299" r:id="rId30"/>
    <p:sldId id="279" r:id="rId31"/>
    <p:sldId id="274" r:id="rId32"/>
    <p:sldId id="300" r:id="rId33"/>
    <p:sldId id="301" r:id="rId34"/>
    <p:sldId id="302" r:id="rId35"/>
    <p:sldId id="303" r:id="rId36"/>
    <p:sldId id="304" r:id="rId37"/>
    <p:sldId id="280" r:id="rId38"/>
    <p:sldId id="305" r:id="rId39"/>
    <p:sldId id="277" r:id="rId40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7D"/>
    <a:srgbClr val="23242D"/>
    <a:srgbClr val="3132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84068" autoAdjust="0"/>
  </p:normalViewPr>
  <p:slideViewPr>
    <p:cSldViewPr>
      <p:cViewPr varScale="1">
        <p:scale>
          <a:sx n="65" d="100"/>
          <a:sy n="65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45EA08F-0F8B-4223-9D38-5BB9A8B87DF2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DE986BF-4A0E-4C5D-AE50-0017EBD6A69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268745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Good</a:t>
            </a:r>
            <a:r>
              <a:rPr lang="en-US" baseline="0" dirty="0" smtClean="0"/>
              <a:t> morning every body , I hope that you all fine at this moment </a:t>
            </a:r>
          </a:p>
          <a:p>
            <a:r>
              <a:rPr lang="en-US" baseline="0" dirty="0" smtClean="0"/>
              <a:t>Before presenting the project , I would like to introduce our self for those how don’t us </a:t>
            </a:r>
          </a:p>
          <a:p>
            <a:r>
              <a:rPr lang="en-US" baseline="0" dirty="0" smtClean="0"/>
              <a:t>My name is </a:t>
            </a:r>
            <a:r>
              <a:rPr lang="en-US" baseline="0" dirty="0" err="1" smtClean="0"/>
              <a:t>asma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salman</a:t>
            </a:r>
            <a:r>
              <a:rPr lang="en-US" baseline="0" dirty="0" smtClean="0"/>
              <a:t> and my partner </a:t>
            </a:r>
          </a:p>
          <a:p>
            <a:r>
              <a:rPr lang="en-US" baseline="0" dirty="0" smtClean="0"/>
              <a:t>: </a:t>
            </a:r>
            <a:r>
              <a:rPr lang="en-US" baseline="0" dirty="0" err="1" smtClean="0"/>
              <a:t>sondos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ishtawi</a:t>
            </a:r>
            <a:endParaRPr lang="en-US" baseline="0" dirty="0" smtClean="0"/>
          </a:p>
          <a:p>
            <a:r>
              <a:rPr lang="en-US" baseline="0" dirty="0" smtClean="0"/>
              <a:t>We would like to dedicate the project to our un.</a:t>
            </a:r>
          </a:p>
          <a:p>
            <a:r>
              <a:rPr lang="en-US" baseline="0" dirty="0" smtClean="0"/>
              <a:t>:to our doctors </a:t>
            </a:r>
          </a:p>
          <a:p>
            <a:r>
              <a:rPr lang="en-US" baseline="0" dirty="0" smtClean="0"/>
              <a:t>To our colleges </a:t>
            </a:r>
          </a:p>
          <a:p>
            <a:r>
              <a:rPr lang="en-US" baseline="0" dirty="0" smtClean="0"/>
              <a:t>:and of course for my family </a:t>
            </a:r>
          </a:p>
          <a:p>
            <a:r>
              <a:rPr lang="en-US" baseline="0" dirty="0" smtClean="0"/>
              <a:t>And also my dear family </a:t>
            </a:r>
          </a:p>
          <a:p>
            <a:endParaRPr lang="en-US" baseline="0" dirty="0" smtClean="0"/>
          </a:p>
          <a:p>
            <a:r>
              <a:rPr lang="en-US" baseline="0" dirty="0" smtClean="0"/>
              <a:t>:and now let us move to the project presentation that carry the title of toy catcher   </a:t>
            </a:r>
          </a:p>
          <a:p>
            <a:r>
              <a:rPr lang="en-US" baseline="0" dirty="0" smtClean="0"/>
              <a:t>  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897790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</a:t>
            </a:r>
            <a:r>
              <a:rPr lang="en-US" baseline="0" dirty="0" smtClean="0"/>
              <a:t> have divided the talk into these sections </a:t>
            </a:r>
          </a:p>
          <a:p>
            <a:r>
              <a:rPr lang="en-US" baseline="0" dirty="0" smtClean="0"/>
              <a:t>1</a:t>
            </a:r>
          </a:p>
          <a:p>
            <a:r>
              <a:rPr lang="en-US" baseline="0" dirty="0" smtClean="0"/>
              <a:t>2</a:t>
            </a:r>
          </a:p>
          <a:p>
            <a:r>
              <a:rPr lang="en-US" baseline="0" dirty="0" smtClean="0"/>
              <a:t>3</a:t>
            </a:r>
          </a:p>
          <a:p>
            <a:r>
              <a:rPr lang="en-US" baseline="0" dirty="0" smtClean="0"/>
              <a:t>4</a:t>
            </a:r>
          </a:p>
          <a:p>
            <a:r>
              <a:rPr lang="en-US" baseline="0" dirty="0" smtClean="0"/>
              <a:t>5</a:t>
            </a:r>
          </a:p>
          <a:p>
            <a:r>
              <a:rPr lang="en-US" baseline="0" dirty="0" smtClean="0"/>
              <a:t>And of course the demo</a:t>
            </a:r>
          </a:p>
          <a:p>
            <a:r>
              <a:rPr lang="en-US" baseline="0" dirty="0" smtClean="0"/>
              <a:t>The presentation will last about 15 minutes</a:t>
            </a:r>
          </a:p>
          <a:p>
            <a:r>
              <a:rPr lang="en-US" baseline="0" dirty="0" smtClean="0"/>
              <a:t>We would be glad to take any questions at the end of our presentation</a:t>
            </a:r>
          </a:p>
          <a:p>
            <a:r>
              <a:rPr lang="en-US" baseline="0" dirty="0" smtClean="0"/>
              <a:t>And it’s nice to see so many faces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 </a:t>
            </a:r>
            <a:r>
              <a:rPr lang="en-US" dirty="0" smtClean="0"/>
              <a:t>ok.</a:t>
            </a:r>
            <a:r>
              <a:rPr lang="en-US" baseline="0" dirty="0" smtClean="0"/>
              <a:t> Let’s start with the first point which is the overview </a:t>
            </a:r>
            <a:endParaRPr lang="ar-SA" dirty="0" smtClean="0"/>
          </a:p>
          <a:p>
            <a:endParaRPr lang="en-US" baseline="0" dirty="0" smtClean="0"/>
          </a:p>
          <a:p>
            <a:r>
              <a:rPr lang="en-US" baseline="0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8011977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150725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so they can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manipulobjects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materials in these environments with the help of this project.  </a:t>
            </a:r>
          </a:p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5</a:t>
            </a:fld>
            <a:endParaRPr lang="ar-S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face some difficulties in finding a DC motor with a high torque, after some searching and asking some experts people we find the required motors in the car spacing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15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783645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face some difficulties in finding a DC motor with a high torque, after some searching and asking some experts people we find the required motors in the car spacing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16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783645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It's Operating Voltage: 4.8V~6.0V, Operating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speed: 0.10sec/60 degree, output torque: 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1.4kg/cm (19.6oz/in), 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Operating Range: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~170 degrees and its weight is 9g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17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334470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It's Operating Voltage: 4.8V~6.0V, Operating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speed: 0.10sec/60 degree, output torque: 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1.4kg/cm (19.6oz/in), 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Operating Range:</a:t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~170 degrees and its weight is 9g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18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334470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electromechanical device which converts electrical pulses into discrete mechanical movements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motor rotates when electrical command pulses are applied to it in the proper sequence.</a:t>
            </a:r>
          </a:p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19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861593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electromechanical device which converts electrical pulses into discrete mechanical movements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motor rotates when electrical command pulses are applied to it in the proper sequence.</a:t>
            </a:r>
          </a:p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20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861593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when accelerometer move left and right the robotic griper will be moved in the positive and negative-X direction, and when it move forward and backward </a:t>
            </a:r>
            <a:br>
              <a:rPr lang="en-US" dirty="0" smtClean="0"/>
            </a:br>
            <a:r>
              <a:rPr lang="en-US" dirty="0" smtClean="0"/>
              <a:t>the robotic griper will be moved in positive                        </a:t>
            </a:r>
            <a:br>
              <a:rPr lang="en-US" dirty="0" smtClean="0"/>
            </a:br>
            <a:r>
              <a:rPr lang="en-US" dirty="0" smtClean="0"/>
              <a:t>and negative-Y direction. 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7849220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smaller the radius the higher the resistance value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take care of these things while working in the flex sensor, since it’s a sensitive sensor the longer wire connection between microchip and sensor will dramatically increase noise in the readings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any irregular bending may produce irregular results.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80817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protocol for fast point-to-multipoint or peer-to-peer networking.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resistive carbon elements.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370351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smaller the radius the higher the resistance value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take care of these things while working in the flex sensor, since it’s a sensitive sensor the longer wire connection between microchip and sensor will dramatically increase noise in the readings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any irregular bending may produce irregular results.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28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8081702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protocol for fast point-to-multipoint or peer-to-peer networking. </a:t>
            </a:r>
          </a:p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29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37035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I’d be glad to answer any questions</a:t>
            </a: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986BF-4A0E-4C5D-AE50-0017EBD6A69C}" type="slidenum">
              <a:rPr lang="ar-SA" smtClean="0"/>
              <a:pPr/>
              <a:t>39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975167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ar-SA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ar-SA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ar-S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107B4C-5D39-4E7F-919C-2F4B03A2F8FB}" type="datetimeFigureOut">
              <a:rPr lang="ar-SA" smtClean="0"/>
              <a:pPr/>
              <a:t>03/07/1433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ar-SA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07FB870-3D4B-4981-B3EE-7D97F7DD8760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1760" y="980728"/>
            <a:ext cx="6172200" cy="1894362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007E7D"/>
                </a:solidFill>
                <a:latin typeface="+mn-lt"/>
              </a:rPr>
              <a:t>TOY CATCHER</a:t>
            </a:r>
            <a:endParaRPr lang="ar-SA" sz="5400" dirty="0">
              <a:solidFill>
                <a:srgbClr val="007E7D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2421" y="3356992"/>
            <a:ext cx="2942426" cy="335373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95736" y="3017618"/>
            <a:ext cx="6172200" cy="18943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 smtClean="0">
                <a:solidFill>
                  <a:srgbClr val="007E7D"/>
                </a:solidFill>
                <a:latin typeface="+mn-lt"/>
              </a:rPr>
              <a:t> </a:t>
            </a:r>
            <a:endParaRPr lang="ar-SA" sz="5400" dirty="0">
              <a:solidFill>
                <a:srgbClr val="007E7D"/>
              </a:solidFill>
              <a:latin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555776" y="3964799"/>
            <a:ext cx="3029490" cy="2407061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indent="0" algn="l" rtl="1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n-US" sz="2000" dirty="0" smtClean="0">
                <a:solidFill>
                  <a:srgbClr val="23242D"/>
                </a:solidFill>
              </a:rPr>
              <a:t>By:</a:t>
            </a:r>
          </a:p>
          <a:p>
            <a:pPr rtl="0"/>
            <a:r>
              <a:rPr lang="en-US" sz="1600" dirty="0" smtClean="0"/>
              <a:t>Asma’a Salman</a:t>
            </a:r>
          </a:p>
          <a:p>
            <a:pPr rtl="0"/>
            <a:r>
              <a:rPr lang="en-US" sz="1600" dirty="0" smtClean="0"/>
              <a:t>Sondos Ishtawi</a:t>
            </a:r>
          </a:p>
          <a:p>
            <a:pPr rtl="0"/>
            <a:endParaRPr lang="en-US" dirty="0"/>
          </a:p>
          <a:p>
            <a:pPr rtl="0"/>
            <a:r>
              <a:rPr lang="en-US" sz="2000" dirty="0" smtClean="0">
                <a:solidFill>
                  <a:srgbClr val="23242D"/>
                </a:solidFill>
              </a:rPr>
              <a:t>Supervised by:</a:t>
            </a:r>
          </a:p>
          <a:p>
            <a:pPr rtl="0"/>
            <a:r>
              <a:rPr lang="en-US" sz="1600" dirty="0" smtClean="0"/>
              <a:t>Dr. Raed AL-</a:t>
            </a:r>
            <a:r>
              <a:rPr lang="en-US" sz="1600" dirty="0" err="1" smtClean="0"/>
              <a:t>Qadi</a:t>
            </a:r>
            <a:r>
              <a:rPr lang="en-US" sz="1600" dirty="0" smtClean="0"/>
              <a:t> </a:t>
            </a:r>
            <a:endParaRPr lang="ar-SA" sz="1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678" y="4899444"/>
            <a:ext cx="719586" cy="7195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2067" y="5547136"/>
            <a:ext cx="960211" cy="97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419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Content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 smtClean="0">
                <a:solidFill>
                  <a:srgbClr val="31323F"/>
                </a:solidFill>
              </a:rPr>
              <a:t>Overview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Mechanical part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Sensors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Controller part 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Conclusion</a:t>
            </a:r>
          </a:p>
          <a:p>
            <a:pPr algn="l" rtl="0"/>
            <a:endParaRPr lang="en-US" dirty="0"/>
          </a:p>
          <a:p>
            <a:pPr algn="l" rtl="0"/>
            <a:endParaRPr lang="en-US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801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Content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 smtClean="0">
                <a:solidFill>
                  <a:srgbClr val="31323F"/>
                </a:solidFill>
              </a:rPr>
              <a:t>Overview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Mechanical part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Sensors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Controller part 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Conclusion</a:t>
            </a:r>
          </a:p>
          <a:p>
            <a:pPr algn="l" rtl="0"/>
            <a:endParaRPr lang="en-US" dirty="0"/>
          </a:p>
          <a:p>
            <a:pPr algn="l" rtl="0"/>
            <a:endParaRPr lang="en-US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173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E7D"/>
                </a:solidFill>
              </a:rPr>
              <a:t>Overview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984248"/>
            <a:ext cx="7467600" cy="4873752"/>
          </a:xfrm>
        </p:spPr>
        <p:txBody>
          <a:bodyPr>
            <a:normAutofit/>
          </a:bodyPr>
          <a:lstStyle/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800" b="1" dirty="0" smtClean="0"/>
              <a:t>Toys Catcher </a:t>
            </a:r>
            <a:r>
              <a:rPr lang="en-US" sz="1800" dirty="0" smtClean="0"/>
              <a:t>is a machine which challenges the user to capture items (stuffed toys, balls and more valuable prizes) that are  placed in a wooden box.</a:t>
            </a:r>
            <a:br>
              <a:rPr lang="en-US" sz="1800" dirty="0" smtClean="0"/>
            </a:br>
            <a:endParaRPr lang="en-US" sz="1800" dirty="0" smtClean="0"/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800" dirty="0" smtClean="0"/>
              <a:t>The Player wears a special glove and moves his hand left – right, forward - backward and closes his fist in order to control  </a:t>
            </a:r>
            <a:r>
              <a:rPr lang="en-US" sz="1800" b="1" dirty="0" smtClean="0">
                <a:solidFill>
                  <a:schemeClr val="accent3">
                    <a:lumMod val="75000"/>
                  </a:schemeClr>
                </a:solidFill>
              </a:rPr>
              <a:t>wirelessly</a:t>
            </a:r>
            <a:r>
              <a:rPr lang="en-US" sz="1800" dirty="0" smtClean="0"/>
              <a:t> a moving shaft that ends with a gripper.</a:t>
            </a:r>
            <a:endParaRPr lang="en-US" sz="1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E7D"/>
                </a:solidFill>
              </a:rPr>
              <a:t>Overview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7467600" cy="4873752"/>
          </a:xfrm>
        </p:spPr>
        <p:txBody>
          <a:bodyPr>
            <a:normAutofit/>
          </a:bodyPr>
          <a:lstStyle/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800" dirty="0" smtClean="0"/>
              <a:t>Our project can be used to control a group of components coordinated together to complete a specific tasks. </a:t>
            </a: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800" dirty="0" smtClean="0"/>
              <a:t>Various applications in real life: </a:t>
            </a:r>
          </a:p>
          <a:p>
            <a:pPr lvl="1" algn="l" rtl="0">
              <a:lnSpc>
                <a:spcPct val="150000"/>
              </a:lnSpc>
            </a:pPr>
            <a:r>
              <a:rPr lang="en-US" sz="1500" dirty="0" smtClean="0">
                <a:solidFill>
                  <a:schemeClr val="accent2">
                    <a:lumMod val="75000"/>
                  </a:schemeClr>
                </a:solidFill>
              </a:rPr>
              <a:t>Clean Rooms </a:t>
            </a:r>
          </a:p>
          <a:p>
            <a:pPr lvl="1" algn="l" rtl="0">
              <a:lnSpc>
                <a:spcPct val="150000"/>
              </a:lnSpc>
            </a:pPr>
            <a:r>
              <a:rPr lang="en-US" sz="1500" dirty="0" smtClean="0">
                <a:solidFill>
                  <a:schemeClr val="accent2">
                    <a:lumMod val="75000"/>
                  </a:schemeClr>
                </a:solidFill>
              </a:rPr>
              <a:t>Quarantine Environments (e.g. Chemical laboratories)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1026" name="Picture 2" descr="C:\Users\Victory\Desktop\cleanro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4352" y="4437112"/>
            <a:ext cx="2979616" cy="1965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Victory\Desktop\cleanroom_p090109_01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67074" y="4437112"/>
            <a:ext cx="2913238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7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Content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Overview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Mechanical part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Sensors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Controller part 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Conclusion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689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/>
            <a:endParaRPr lang="en-US" dirty="0" smtClean="0"/>
          </a:p>
          <a:p>
            <a:pPr algn="l" rtl="0"/>
            <a:endParaRPr lang="en-US" dirty="0" smtClean="0"/>
          </a:p>
          <a:p>
            <a:pPr algn="l" rtl="0"/>
            <a:endParaRPr lang="ar-SA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8304" y="5273475"/>
            <a:ext cx="1390197" cy="1584525"/>
          </a:xfrm>
          <a:prstGeom prst="rect">
            <a:avLst/>
          </a:prstGeom>
        </p:spPr>
      </p:pic>
      <p:pic>
        <p:nvPicPr>
          <p:cNvPr id="7" name="Picture 3" descr="C:\Users\Victory\Desktop\pro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132856"/>
            <a:ext cx="4716016" cy="40257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166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lnSpc>
                <a:spcPct val="200000"/>
              </a:lnSpc>
            </a:pPr>
            <a:r>
              <a:rPr lang="en-US" dirty="0" smtClean="0">
                <a:solidFill>
                  <a:srgbClr val="31323F"/>
                </a:solidFill>
              </a:rPr>
              <a:t>X-Y Table Box.</a:t>
            </a:r>
          </a:p>
          <a:p>
            <a:pPr algn="l" rtl="0">
              <a:lnSpc>
                <a:spcPct val="200000"/>
              </a:lnSpc>
            </a:pPr>
            <a:r>
              <a:rPr lang="en-US" dirty="0">
                <a:solidFill>
                  <a:srgbClr val="31323F"/>
                </a:solidFill>
              </a:rPr>
              <a:t>Timing Belts </a:t>
            </a:r>
            <a:endParaRPr lang="en-US" dirty="0" smtClean="0">
              <a:solidFill>
                <a:srgbClr val="31323F"/>
              </a:solidFill>
            </a:endParaRPr>
          </a:p>
          <a:p>
            <a:pPr algn="l" rtl="0">
              <a:lnSpc>
                <a:spcPct val="200000"/>
              </a:lnSpc>
            </a:pPr>
            <a:r>
              <a:rPr lang="en-US" dirty="0" smtClean="0">
                <a:solidFill>
                  <a:srgbClr val="31323F"/>
                </a:solidFill>
              </a:rPr>
              <a:t>Pulleys</a:t>
            </a:r>
          </a:p>
          <a:p>
            <a:pPr algn="l" rtl="0">
              <a:lnSpc>
                <a:spcPct val="200000"/>
              </a:lnSpc>
            </a:pPr>
            <a:r>
              <a:rPr lang="en-US" dirty="0" smtClean="0">
                <a:solidFill>
                  <a:srgbClr val="31323F"/>
                </a:solidFill>
              </a:rPr>
              <a:t>Gripper</a:t>
            </a:r>
          </a:p>
          <a:p>
            <a:pPr algn="l" rtl="0">
              <a:lnSpc>
                <a:spcPct val="200000"/>
              </a:lnSpc>
            </a:pPr>
            <a:r>
              <a:rPr lang="en-US" dirty="0" smtClean="0">
                <a:solidFill>
                  <a:srgbClr val="31323F"/>
                </a:solidFill>
              </a:rPr>
              <a:t>Motors</a:t>
            </a:r>
          </a:p>
          <a:p>
            <a:pPr algn="l" rtl="0"/>
            <a:endParaRPr lang="en-US" dirty="0" smtClean="0"/>
          </a:p>
          <a:p>
            <a:pPr algn="l" rtl="0"/>
            <a:endParaRPr lang="en-US" dirty="0" smtClean="0"/>
          </a:p>
          <a:p>
            <a:pPr algn="l" rtl="0"/>
            <a:endParaRPr lang="ar-SA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8304" y="5273475"/>
            <a:ext cx="1390197" cy="158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66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984248"/>
            <a:ext cx="7467600" cy="4873752"/>
          </a:xfrm>
        </p:spPr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X-Y Table: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buFont typeface="Wingdings" pitchFamily="2" charset="2"/>
              <a:buChar char="v"/>
            </a:pP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dirty="0" smtClean="0"/>
              <a:t>Profile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2.5cm</a:t>
            </a:r>
            <a:r>
              <a:rPr lang="en-US" dirty="0" smtClean="0"/>
              <a:t> used to </a:t>
            </a:r>
            <a:br>
              <a:rPr lang="en-US" dirty="0" smtClean="0"/>
            </a:br>
            <a:r>
              <a:rPr lang="en-US" dirty="0" smtClean="0"/>
              <a:t>build  X-Y Table box with </a:t>
            </a:r>
            <a:br>
              <a:rPr lang="en-US" dirty="0" smtClean="0"/>
            </a:b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60</a:t>
            </a:r>
            <a:r>
              <a:rPr lang="en-US" sz="1800" b="1" dirty="0" smtClean="0">
                <a:solidFill>
                  <a:schemeClr val="accent3">
                    <a:lumMod val="75000"/>
                  </a:schemeClr>
                </a:solidFill>
              </a:rPr>
              <a:t>X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77cm</a:t>
            </a:r>
            <a:r>
              <a:rPr lang="en-US" dirty="0" smtClean="0"/>
              <a:t> dimension.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6" name="صورة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895600"/>
            <a:ext cx="3733800" cy="251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7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7467600" cy="11430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Timing Belts: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dirty="0" smtClean="0"/>
              <a:t>Control and transfer the movement between pulleys (pulley </a:t>
            </a:r>
            <a:r>
              <a:rPr lang="en-US" dirty="0" smtClean="0"/>
              <a:t>moves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dirty="0" smtClean="0"/>
              <a:t> </a:t>
            </a:r>
            <a:r>
              <a:rPr lang="en-US" dirty="0" smtClean="0"/>
              <a:t>belt </a:t>
            </a:r>
            <a:r>
              <a:rPr lang="en-US" dirty="0" smtClean="0"/>
              <a:t>rotate</a:t>
            </a:r>
            <a:r>
              <a:rPr lang="en-US" dirty="0" smtClean="0"/>
              <a:t>).</a:t>
            </a:r>
            <a:endParaRPr lang="en-US" sz="1800" dirty="0" smtClean="0"/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Two Belts </a:t>
            </a: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000" dirty="0" smtClean="0">
                <a:sym typeface="Wingdings" pitchFamily="2" charset="2"/>
              </a:rPr>
              <a:t> Y-Axis direction</a:t>
            </a:r>
            <a:endParaRPr lang="en-US" sz="2000" dirty="0" smtClean="0"/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One Belt   </a:t>
            </a: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000" dirty="0" smtClean="0">
                <a:sym typeface="Wingdings" pitchFamily="2" charset="2"/>
              </a:rPr>
              <a:t> X-Axis direction.</a:t>
            </a:r>
            <a:endParaRPr lang="en-US" sz="2000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6" name="صورة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509120"/>
            <a:ext cx="4896544" cy="18127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7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Pulley: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Fixes the belts that connected to motors</a:t>
            </a:r>
            <a:br>
              <a:rPr lang="en-US" dirty="0" smtClean="0"/>
            </a:br>
            <a:r>
              <a:rPr lang="en-US" dirty="0" smtClean="0"/>
              <a:t> (belt move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dirty="0" smtClean="0"/>
              <a:t> motor move).</a:t>
            </a: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Seven pulleys are used: 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</a:rPr>
              <a:t>Four Pulleys 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  <a:sym typeface="Wingdings" pitchFamily="2" charset="2"/>
              </a:rPr>
              <a:t> Y-Axis direction</a:t>
            </a:r>
            <a:endParaRPr lang="en-US" sz="2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</a:rPr>
              <a:t>Two Pulleys   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  <a:sym typeface="Wingdings" pitchFamily="2" charset="2"/>
              </a:rPr>
              <a:t> X-Axis direction.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  <a:sym typeface="Wingdings" pitchFamily="2" charset="2"/>
              </a:rPr>
              <a:t>One Pulley     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  <a:sym typeface="Wingdings" pitchFamily="2" charset="2"/>
              </a:rPr>
              <a:t> Up and Down direction</a:t>
            </a:r>
            <a:endParaRPr lang="en-US" sz="2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 rtl="0">
              <a:buNone/>
            </a:pPr>
            <a:endParaRPr lang="en-US" dirty="0" smtClean="0"/>
          </a:p>
          <a:p>
            <a:pPr algn="l" rtl="0">
              <a:buNone/>
            </a:pPr>
            <a:r>
              <a:rPr lang="en-US" dirty="0" smtClean="0"/>
              <a:t>     </a:t>
            </a:r>
            <a:endParaRPr lang="en-US" dirty="0"/>
          </a:p>
        </p:txBody>
      </p:sp>
      <p:pic>
        <p:nvPicPr>
          <p:cNvPr id="8" name="صورة 4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924944"/>
            <a:ext cx="2460848" cy="2236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7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Gripper: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end of arm tooling used to </a:t>
            </a:r>
            <a:br>
              <a:rPr lang="en-US" dirty="0" smtClean="0"/>
            </a:br>
            <a:r>
              <a:rPr lang="en-US" dirty="0" smtClean="0"/>
              <a:t>catch stuffs.</a:t>
            </a:r>
            <a:br>
              <a:rPr lang="en-US" dirty="0" smtClean="0"/>
            </a:br>
            <a:endParaRPr lang="en-US" dirty="0" smtClean="0"/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Controlled by a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servo motor </a:t>
            </a:r>
            <a:r>
              <a:rPr lang="en-US" dirty="0" smtClean="0"/>
              <a:t>. </a:t>
            </a:r>
            <a:br>
              <a:rPr lang="en-US" dirty="0" smtClean="0"/>
            </a:br>
            <a:endParaRPr lang="en-US" dirty="0" smtClean="0"/>
          </a:p>
          <a:p>
            <a:pPr algn="l" rtl="0">
              <a:buNone/>
            </a:pPr>
            <a:endParaRPr lang="en-US" dirty="0" smtClean="0"/>
          </a:p>
          <a:p>
            <a:pPr algn="l" rtl="0">
              <a:buNone/>
            </a:pPr>
            <a:r>
              <a:rPr lang="en-US" dirty="0" smtClean="0"/>
              <a:t>     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6" name="صورة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132856"/>
            <a:ext cx="3407410" cy="335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Three Types of Motors are used: 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/>
              <a:t>DC Motors.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ym typeface="Wingdings" pitchFamily="2" charset="2"/>
              </a:rPr>
              <a:t>Servo Motor.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ym typeface="Wingdings" pitchFamily="2" charset="2"/>
              </a:rPr>
              <a:t>Stepper Motor.</a:t>
            </a:r>
            <a:endParaRPr lang="en-US" sz="2200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DC Motors</a:t>
            </a:r>
            <a:r>
              <a:rPr lang="en-US" b="1" dirty="0" smtClean="0">
                <a:solidFill>
                  <a:srgbClr val="007E7D"/>
                </a:solidFill>
              </a:rPr>
              <a:t>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5440" y="2636912"/>
            <a:ext cx="4876800" cy="34518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467600" cy="922114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DC Motors: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Responsible for the movement of gripper in </a:t>
            </a:r>
            <a:br>
              <a:rPr lang="en-US" dirty="0" smtClean="0"/>
            </a:br>
            <a:r>
              <a:rPr lang="en-US" dirty="0" smtClean="0"/>
              <a:t>X-Y axis direction.</a:t>
            </a: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Direction of movement controlled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wirelessly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 smtClean="0"/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Car  motors was our choice for our project.</a:t>
            </a:r>
            <a:br>
              <a:rPr lang="en-US" dirty="0" smtClean="0"/>
            </a:br>
            <a:r>
              <a:rPr lang="en-US" dirty="0" smtClean="0"/>
              <a:t>     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2000"/>
    </mc:Choice>
    <mc:Fallback>
      <p:transition spd="slow" advTm="5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467600" cy="922114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DC Motors:</a:t>
            </a:r>
          </a:p>
          <a:p>
            <a:pPr algn="l" rtl="0">
              <a:buFont typeface="Wingdings" pitchFamily="2" charset="2"/>
              <a:buChar char="v"/>
            </a:pP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H-Bridge : </a:t>
            </a:r>
          </a:p>
          <a:p>
            <a:pPr algn="l" rtl="0">
              <a:buFont typeface="Wingdings" pitchFamily="2" charset="2"/>
              <a:buChar char="q"/>
            </a:pPr>
            <a:endParaRPr lang="en-US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l" rtl="0">
              <a:buFont typeface="Courier New" pitchFamily="49" charset="0"/>
              <a:buChar char="o"/>
            </a:pPr>
            <a:r>
              <a:rPr lang="en-US" dirty="0" smtClean="0"/>
              <a:t>Reflect the direction of </a:t>
            </a:r>
            <a:br>
              <a:rPr lang="en-US" dirty="0" smtClean="0"/>
            </a:br>
            <a:r>
              <a:rPr lang="en-US" dirty="0" smtClean="0"/>
              <a:t>DC Motor motion.</a:t>
            </a:r>
            <a:br>
              <a:rPr lang="en-US" dirty="0" smtClean="0"/>
            </a:br>
            <a:endParaRPr lang="en-US" dirty="0" smtClean="0"/>
          </a:p>
          <a:p>
            <a:pPr algn="l" rtl="0">
              <a:buFont typeface="Courier New" pitchFamily="49" charset="0"/>
              <a:buChar char="o"/>
            </a:pPr>
            <a:r>
              <a:rPr lang="en-US" dirty="0" smtClean="0"/>
              <a:t>Controlled wirelessly by Accelerometer (located on the glove) 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5" name="صورة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276872"/>
            <a:ext cx="1889494" cy="1889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2000"/>
    </mc:Choice>
    <mc:Fallback>
      <p:transition spd="slow" advTm="52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Servo Motor: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924944"/>
            <a:ext cx="4724400" cy="3218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Servo Motor: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Control open and close motion of gripper</a:t>
            </a:r>
            <a:br>
              <a:rPr lang="en-US" dirty="0" smtClean="0"/>
            </a:br>
            <a:r>
              <a:rPr lang="en-US" dirty="0" smtClean="0"/>
              <a:t> via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PWM</a:t>
            </a:r>
            <a:r>
              <a:rPr lang="en-US" dirty="0" smtClean="0"/>
              <a:t>. </a:t>
            </a: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Flex sensor (located in the glove) control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wirelessly</a:t>
            </a:r>
            <a:r>
              <a:rPr lang="en-US" dirty="0" smtClean="0"/>
              <a:t> movement of gripper.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Stepper Motor: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564904"/>
            <a:ext cx="4648200" cy="3592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/>
            </a:r>
            <a:br>
              <a:rPr lang="en-US" b="1" dirty="0" smtClean="0">
                <a:solidFill>
                  <a:srgbClr val="007E7D"/>
                </a:solidFill>
              </a:rPr>
            </a:br>
            <a:r>
              <a:rPr lang="en-US" b="1" dirty="0" smtClean="0">
                <a:solidFill>
                  <a:srgbClr val="007E7D"/>
                </a:solidFill>
              </a:rPr>
              <a:t>Mechanical part </a:t>
            </a:r>
            <a:br>
              <a:rPr lang="en-US" b="1" dirty="0" smtClean="0">
                <a:solidFill>
                  <a:srgbClr val="007E7D"/>
                </a:solidFill>
              </a:rPr>
            </a:b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Motors- Stepper Motor:</a:t>
            </a:r>
            <a:br>
              <a:rPr lang="en-US" b="1" dirty="0" smtClean="0"/>
            </a:br>
            <a:endParaRPr lang="en-US" b="1" dirty="0" smtClean="0"/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Control up and down motion of shaft that ends with a gripper.</a:t>
            </a: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/>
              <a:t>Flex sensor (located in the glove) control 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wirelessly</a:t>
            </a:r>
            <a:r>
              <a:rPr lang="en-US" dirty="0" smtClean="0"/>
              <a:t> movement of shaft.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Content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Overview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Mechanical part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Sensors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Controller part 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Conclusion</a:t>
            </a:r>
          </a:p>
          <a:p>
            <a:pPr algn="l" rtl="0">
              <a:buNone/>
            </a:pPr>
            <a:endParaRPr lang="en-US" dirty="0" smtClean="0">
              <a:solidFill>
                <a:srgbClr val="31323F"/>
              </a:solidFill>
            </a:endParaRP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>
              <a:buNone/>
            </a:pP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07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7E7D"/>
                </a:solidFill>
              </a:rPr>
              <a:t>Sensors </a:t>
            </a:r>
            <a:endParaRPr lang="ar-SA" sz="4000" b="1" dirty="0">
              <a:solidFill>
                <a:srgbClr val="007E7D"/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1600" y="2286000"/>
            <a:ext cx="5867400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7E7D"/>
                </a:solidFill>
              </a:rPr>
              <a:t>Sensors </a:t>
            </a:r>
            <a:endParaRPr lang="ar-SA" sz="40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q"/>
            </a:pPr>
            <a:r>
              <a:rPr lang="en-US" dirty="0" smtClean="0"/>
              <a:t>Player hand act as a main controller of all mechanical part components.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dirty="0" smtClean="0"/>
              <a:t>Two type of sensors are used: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</a:rPr>
              <a:t>Flex Sensor.</a:t>
            </a:r>
          </a:p>
          <a:p>
            <a:pPr lvl="1" algn="l" rtl="0">
              <a:lnSpc>
                <a:spcPct val="150000"/>
              </a:lnSpc>
            </a:pPr>
            <a:r>
              <a:rPr lang="en-US" sz="2200" dirty="0" smtClean="0">
                <a:solidFill>
                  <a:schemeClr val="accent2">
                    <a:lumMod val="75000"/>
                  </a:schemeClr>
                </a:solidFill>
              </a:rPr>
              <a:t>Accelerometer Sensor.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7E7D"/>
                </a:solidFill>
              </a:rPr>
              <a:t>Sensors </a:t>
            </a:r>
            <a:endParaRPr lang="ar-SA" sz="4000" b="1" dirty="0">
              <a:solidFill>
                <a:srgbClr val="007E7D"/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grpSp>
        <p:nvGrpSpPr>
          <p:cNvPr id="6" name="مجموعة 5"/>
          <p:cNvGrpSpPr/>
          <p:nvPr/>
        </p:nvGrpSpPr>
        <p:grpSpPr>
          <a:xfrm>
            <a:off x="990600" y="1600200"/>
            <a:ext cx="7438706" cy="4572000"/>
            <a:chOff x="990600" y="1600200"/>
            <a:chExt cx="7438706" cy="4572000"/>
          </a:xfrm>
        </p:grpSpPr>
        <p:pic>
          <p:nvPicPr>
            <p:cNvPr id="7" name="Picture 4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90600" y="2819400"/>
              <a:ext cx="5105400" cy="33528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cxnSp>
          <p:nvCxnSpPr>
            <p:cNvPr id="8" name="رابط مستقيم 7"/>
            <p:cNvCxnSpPr/>
            <p:nvPr/>
          </p:nvCxnSpPr>
          <p:spPr>
            <a:xfrm flipV="1">
              <a:off x="4572000" y="2362200"/>
              <a:ext cx="762000" cy="175260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" name="رابط كسهم مستقيم 8"/>
            <p:cNvCxnSpPr/>
            <p:nvPr/>
          </p:nvCxnSpPr>
          <p:spPr>
            <a:xfrm>
              <a:off x="5334000" y="2362200"/>
              <a:ext cx="9144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10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53200" y="1600200"/>
              <a:ext cx="1876106" cy="1752600"/>
            </a:xfrm>
            <a:prstGeom prst="rect">
              <a:avLst/>
            </a:prstGeom>
          </p:spPr>
        </p:pic>
      </p:grpSp>
      <p:sp>
        <p:nvSpPr>
          <p:cNvPr id="11" name="مستطيل 10"/>
          <p:cNvSpPr/>
          <p:nvPr/>
        </p:nvSpPr>
        <p:spPr>
          <a:xfrm>
            <a:off x="755576" y="1916832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Accelerometer: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solidFill>
                  <a:srgbClr val="007E7D"/>
                </a:solidFill>
              </a:rPr>
              <a:t>Sensors 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sz="2600" b="1" dirty="0" smtClean="0">
                <a:solidFill>
                  <a:srgbClr val="007E7D"/>
                </a:solidFill>
              </a:rPr>
              <a:t>Accelerometer</a:t>
            </a:r>
            <a:r>
              <a:rPr lang="en-US" b="1" dirty="0" smtClean="0">
                <a:solidFill>
                  <a:srgbClr val="007E7D"/>
                </a:solidFill>
              </a:rPr>
              <a:t>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000" dirty="0" smtClean="0"/>
              <a:t>ADXL335 Accelerometer Sensor is 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Small and thin component.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low power.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Complete 3-axis</a:t>
            </a:r>
            <a:br>
              <a:rPr lang="en-US" sz="2000" dirty="0" smtClean="0"/>
            </a:br>
            <a:endParaRPr lang="en-US" sz="2000" dirty="0" smtClean="0"/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000" dirty="0" smtClean="0"/>
              <a:t>Control the </a:t>
            </a:r>
            <a:r>
              <a:rPr lang="en-US" sz="2000" b="1" dirty="0" smtClean="0">
                <a:solidFill>
                  <a:schemeClr val="accent3">
                    <a:lumMod val="75000"/>
                  </a:schemeClr>
                </a:solidFill>
              </a:rPr>
              <a:t>DC motor </a:t>
            </a:r>
            <a:r>
              <a:rPr lang="en-US" sz="2000" dirty="0" smtClean="0"/>
              <a:t>movement in X-Y Axis direction.</a:t>
            </a:r>
            <a:endParaRPr lang="en-US" sz="20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7E7D"/>
                </a:solidFill>
              </a:rPr>
              <a:t>Sensors</a:t>
            </a:r>
            <a:endParaRPr lang="ar-SA" b="1" dirty="0">
              <a:solidFill>
                <a:srgbClr val="007E7D"/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grpSp>
        <p:nvGrpSpPr>
          <p:cNvPr id="7" name="مجموعة 6"/>
          <p:cNvGrpSpPr/>
          <p:nvPr/>
        </p:nvGrpSpPr>
        <p:grpSpPr>
          <a:xfrm>
            <a:off x="990600" y="838199"/>
            <a:ext cx="6934199" cy="5334001"/>
            <a:chOff x="990600" y="838199"/>
            <a:chExt cx="6934199" cy="5334001"/>
          </a:xfrm>
        </p:grpSpPr>
        <p:pic>
          <p:nvPicPr>
            <p:cNvPr id="8" name="Picture 4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90600" y="2819400"/>
              <a:ext cx="5105400" cy="33528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cxnSp>
          <p:nvCxnSpPr>
            <p:cNvPr id="9" name="رابط مستقيم 8"/>
            <p:cNvCxnSpPr/>
            <p:nvPr/>
          </p:nvCxnSpPr>
          <p:spPr>
            <a:xfrm flipV="1">
              <a:off x="1905000" y="2209800"/>
              <a:ext cx="1371600" cy="304800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رابط كسهم مستقيم 9"/>
            <p:cNvCxnSpPr/>
            <p:nvPr/>
          </p:nvCxnSpPr>
          <p:spPr>
            <a:xfrm>
              <a:off x="3276600" y="2209800"/>
              <a:ext cx="31242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11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6200000">
              <a:off x="5928041" y="2072958"/>
              <a:ext cx="3231517" cy="761999"/>
            </a:xfrm>
            <a:prstGeom prst="rect">
              <a:avLst/>
            </a:prstGeom>
          </p:spPr>
        </p:pic>
      </p:grpSp>
      <p:sp>
        <p:nvSpPr>
          <p:cNvPr id="12" name="مستطيل 11"/>
          <p:cNvSpPr/>
          <p:nvPr/>
        </p:nvSpPr>
        <p:spPr>
          <a:xfrm>
            <a:off x="533400" y="2133600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 smtClean="0"/>
              <a:t>Flex Sensor: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7E7D"/>
                </a:solidFill>
              </a:rPr>
              <a:t>Sensors 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sz="2600" b="1" dirty="0" smtClean="0"/>
              <a:t>Flex Sensor: </a:t>
            </a:r>
          </a:p>
          <a:p>
            <a:pPr algn="l" rtl="0">
              <a:buFont typeface="Wingdings" pitchFamily="2" charset="2"/>
              <a:buChar char="v"/>
            </a:pPr>
            <a:endParaRPr lang="en-US" sz="2600" b="1" dirty="0" smtClean="0">
              <a:solidFill>
                <a:srgbClr val="007E7D"/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sz="2200" dirty="0" smtClean="0"/>
              <a:t>Control motion of :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Servo Motor ( open and close the Gripper ) 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Stepper Motor ( up and down the shaft that ends with gripper) </a:t>
            </a:r>
          </a:p>
          <a:p>
            <a:pPr lvl="1" algn="l" rtl="0">
              <a:lnSpc>
                <a:spcPct val="150000"/>
              </a:lnSpc>
            </a:pPr>
            <a:endParaRPr lang="en-US" sz="2000" dirty="0" smtClean="0"/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/>
              <a:t>Flex bent 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200" dirty="0" smtClean="0">
                <a:sym typeface="Wingdings" pitchFamily="2" charset="2"/>
              </a:rPr>
              <a:t> resistance changed 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200" dirty="0" smtClean="0">
                <a:sym typeface="Wingdings" pitchFamily="2" charset="2"/>
              </a:rPr>
              <a:t> Output value changed 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n-US" sz="2200" dirty="0" smtClean="0">
                <a:sym typeface="Wingdings" pitchFamily="2" charset="2"/>
              </a:rPr>
              <a:t> motion of motors changed</a:t>
            </a:r>
            <a:endParaRPr lang="en-US" sz="22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7E7D"/>
                </a:solidFill>
              </a:rPr>
              <a:t>Sensors</a:t>
            </a:r>
            <a:endParaRPr lang="ar-SA" b="1" dirty="0">
              <a:solidFill>
                <a:srgbClr val="007E7D"/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grpSp>
        <p:nvGrpSpPr>
          <p:cNvPr id="13" name="مجموعة 12"/>
          <p:cNvGrpSpPr/>
          <p:nvPr/>
        </p:nvGrpSpPr>
        <p:grpSpPr>
          <a:xfrm>
            <a:off x="990600" y="1295400"/>
            <a:ext cx="7875270" cy="4876800"/>
            <a:chOff x="990600" y="1295400"/>
            <a:chExt cx="7875270" cy="4876800"/>
          </a:xfrm>
        </p:grpSpPr>
        <p:pic>
          <p:nvPicPr>
            <p:cNvPr id="14" name="Picture 4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90600" y="2819400"/>
              <a:ext cx="5105400" cy="33528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cxnSp>
          <p:nvCxnSpPr>
            <p:cNvPr id="15" name="رابط مستقيم 14"/>
            <p:cNvCxnSpPr/>
            <p:nvPr/>
          </p:nvCxnSpPr>
          <p:spPr>
            <a:xfrm flipV="1">
              <a:off x="3352800" y="2209800"/>
              <a:ext cx="914400" cy="198120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رابط كسهم مستقيم 15"/>
            <p:cNvCxnSpPr/>
            <p:nvPr/>
          </p:nvCxnSpPr>
          <p:spPr>
            <a:xfrm>
              <a:off x="4267200" y="2209800"/>
              <a:ext cx="21336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17" name="صورة 1"/>
            <p:cNvPicPr/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705600" y="1295400"/>
              <a:ext cx="2160270" cy="2051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مستطيل 17"/>
          <p:cNvSpPr/>
          <p:nvPr/>
        </p:nvSpPr>
        <p:spPr>
          <a:xfrm>
            <a:off x="533400" y="2133600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 smtClean="0"/>
              <a:t>Wireless XBee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E7D"/>
                </a:solidFill>
              </a:rPr>
              <a:t>Sensors </a:t>
            </a:r>
            <a:endParaRPr lang="ar-SA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984248"/>
            <a:ext cx="7467600" cy="4873752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sz="2500" b="1" dirty="0" smtClean="0"/>
              <a:t>Wireless </a:t>
            </a:r>
            <a:r>
              <a:rPr lang="en-US" sz="2500" b="1" dirty="0" err="1" smtClean="0"/>
              <a:t>XBee</a:t>
            </a:r>
            <a:r>
              <a:rPr lang="en-US" sz="2500" b="1" dirty="0" smtClean="0"/>
              <a:t>: </a:t>
            </a:r>
          </a:p>
          <a:p>
            <a:pPr algn="l" rtl="0">
              <a:buFont typeface="Wingdings" pitchFamily="2" charset="2"/>
              <a:buChar char="v"/>
            </a:pPr>
            <a:endParaRPr lang="en-US" sz="2700" b="1" dirty="0" smtClean="0">
              <a:solidFill>
                <a:srgbClr val="007E7D"/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sz="2500" dirty="0" smtClean="0"/>
              <a:t>Send results of sensors (located on the glove ) to microcontroller that control the mechanical part.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Transmission speed 25-250 kbps.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Frequency 2.4 GHz ( 16 channel) 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Range 100 </a:t>
            </a:r>
            <a:r>
              <a:rPr lang="en-US" sz="2000" dirty="0" smtClean="0"/>
              <a:t>meter.</a:t>
            </a:r>
          </a:p>
          <a:p>
            <a:pPr algn="l" rtl="0">
              <a:buFont typeface="Wingdings" pitchFamily="2" charset="2"/>
              <a:buChar char="q"/>
            </a:pPr>
            <a:endParaRPr lang="en-US" sz="25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Content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Overview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Mechanical part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Sensors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Controller part 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Conclusion</a:t>
            </a:r>
          </a:p>
          <a:p>
            <a:pPr algn="l" rtl="0"/>
            <a:endParaRPr lang="en-US" dirty="0"/>
          </a:p>
          <a:p>
            <a:pPr algn="l" rtl="0"/>
            <a:endParaRPr lang="en-US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07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Controller part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467600" cy="4873752"/>
          </a:xfrm>
        </p:spPr>
        <p:txBody>
          <a:bodyPr/>
          <a:lstStyle/>
          <a:p>
            <a:pPr algn="l" rtl="0">
              <a:buFont typeface="Courier New" pitchFamily="49" charset="0"/>
              <a:buChar char="o"/>
            </a:pPr>
            <a:endParaRPr lang="en-US" sz="2000" dirty="0" smtClean="0"/>
          </a:p>
          <a:p>
            <a:pPr algn="l" rtl="0">
              <a:buFont typeface="Courier New" pitchFamily="49" charset="0"/>
              <a:buChar char="o"/>
            </a:pPr>
            <a:endParaRPr lang="en-US" sz="2000" dirty="0" smtClean="0"/>
          </a:p>
          <a:p>
            <a:pPr algn="l" rtl="0">
              <a:buFont typeface="Wingdings" pitchFamily="2" charset="2"/>
              <a:buChar char="Ø"/>
            </a:pPr>
            <a:r>
              <a:rPr lang="en-US" sz="2000" b="1" dirty="0" smtClean="0"/>
              <a:t>  </a:t>
            </a:r>
            <a:r>
              <a:rPr lang="en-US" b="1" dirty="0" smtClean="0"/>
              <a:t>Sender Circuit </a:t>
            </a:r>
          </a:p>
          <a:p>
            <a:pPr algn="l" rtl="0">
              <a:buFont typeface="Courier New" pitchFamily="49" charset="0"/>
              <a:buChar char="o"/>
            </a:pPr>
            <a:endParaRPr lang="en-US" b="1" dirty="0" smtClean="0"/>
          </a:p>
          <a:p>
            <a:pPr algn="l" rtl="0">
              <a:buFont typeface="Wingdings" pitchFamily="2" charset="2"/>
              <a:buChar char="Ø"/>
            </a:pPr>
            <a:r>
              <a:rPr lang="en-US" b="1" dirty="0" smtClean="0"/>
              <a:t> Receiver Circuit </a:t>
            </a:r>
          </a:p>
          <a:p>
            <a:pPr algn="l" rtl="0"/>
            <a:endParaRPr lang="ar-SA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Controller part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467600" cy="4873752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sz="2800" b="1" dirty="0" smtClean="0"/>
              <a:t> Sender Circuit: </a:t>
            </a:r>
            <a:endParaRPr lang="ar-SA" sz="2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2819400"/>
            <a:ext cx="5334000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Controller part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467600" cy="4873752"/>
          </a:xfrm>
        </p:spPr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>
                <a:solidFill>
                  <a:srgbClr val="007E7D"/>
                </a:solidFill>
              </a:rPr>
              <a:t> </a:t>
            </a:r>
            <a:r>
              <a:rPr lang="en-US" b="1" dirty="0" smtClean="0"/>
              <a:t>Sender Circuit: </a:t>
            </a:r>
          </a:p>
          <a:p>
            <a:pPr algn="l" rtl="0">
              <a:buNone/>
            </a:pPr>
            <a:endParaRPr lang="en-US" b="1" dirty="0" smtClean="0">
              <a:solidFill>
                <a:srgbClr val="007E7D"/>
              </a:solidFill>
            </a:endParaRP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Microcontroller Chip( PIC18F4620) 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Accelerometer Sensor.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Flex Sensor.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Wireless </a:t>
            </a:r>
            <a:r>
              <a:rPr lang="en-US" sz="2000" dirty="0" err="1" smtClean="0"/>
              <a:t>XBee</a:t>
            </a:r>
            <a:r>
              <a:rPr lang="en-US" sz="2000" dirty="0" smtClean="0"/>
              <a:t> Component.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Regulator ( 9 V </a:t>
            </a:r>
            <a:r>
              <a:rPr lang="en-US" sz="2000" dirty="0" smtClean="0">
                <a:sym typeface="Wingdings" pitchFamily="2" charset="2"/>
              </a:rPr>
              <a:t> 5 V) </a:t>
            </a:r>
            <a:endParaRPr lang="en-US" sz="2400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Controller part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467600" cy="4873752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Char char="v"/>
            </a:pPr>
            <a:r>
              <a:rPr lang="en-US" sz="2800" b="1" dirty="0" smtClean="0"/>
              <a:t> Receiver Circuit: </a:t>
            </a:r>
            <a:endParaRPr lang="ar-SA" sz="2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895600"/>
            <a:ext cx="5410200" cy="3383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Controller part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467600" cy="4873752"/>
          </a:xfrm>
        </p:spPr>
        <p:txBody>
          <a:bodyPr/>
          <a:lstStyle/>
          <a:p>
            <a:pPr algn="l" rtl="0">
              <a:buFont typeface="Wingdings" pitchFamily="2" charset="2"/>
              <a:buChar char="v"/>
            </a:pPr>
            <a:r>
              <a:rPr lang="en-US" b="1" dirty="0" smtClean="0"/>
              <a:t> Receiver Circuit: </a:t>
            </a:r>
          </a:p>
          <a:p>
            <a:pPr algn="l" rtl="0">
              <a:buNone/>
            </a:pPr>
            <a:endParaRPr lang="en-US" b="1" dirty="0" smtClean="0">
              <a:solidFill>
                <a:srgbClr val="007E7D"/>
              </a:solidFill>
            </a:endParaRP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Microcontroller Chip( PIC18F4620) 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H-Bridge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ULN2003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Wireless </a:t>
            </a:r>
            <a:r>
              <a:rPr lang="en-US" sz="2000" dirty="0" err="1" smtClean="0"/>
              <a:t>XBee</a:t>
            </a:r>
            <a:r>
              <a:rPr lang="en-US" sz="2000" dirty="0" smtClean="0"/>
              <a:t> Component.</a:t>
            </a:r>
          </a:p>
          <a:p>
            <a:pPr lvl="1" algn="l" rtl="0">
              <a:lnSpc>
                <a:spcPct val="150000"/>
              </a:lnSpc>
            </a:pPr>
            <a:r>
              <a:rPr lang="en-US" sz="2000" dirty="0" smtClean="0"/>
              <a:t>Regulator ( 9 V </a:t>
            </a:r>
            <a:r>
              <a:rPr lang="en-US" sz="2000" dirty="0" smtClean="0">
                <a:sym typeface="Wingdings" pitchFamily="2" charset="2"/>
              </a:rPr>
              <a:t> 5 V) </a:t>
            </a:r>
            <a:endParaRPr lang="en-US" sz="2400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7467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Controller part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grpSp>
        <p:nvGrpSpPr>
          <p:cNvPr id="5" name="مجموعة 4"/>
          <p:cNvGrpSpPr/>
          <p:nvPr/>
        </p:nvGrpSpPr>
        <p:grpSpPr>
          <a:xfrm>
            <a:off x="146248" y="1905000"/>
            <a:ext cx="8458200" cy="4495800"/>
            <a:chOff x="381000" y="1905000"/>
            <a:chExt cx="8458200" cy="4495800"/>
          </a:xfrm>
        </p:grpSpPr>
        <p:sp>
          <p:nvSpPr>
            <p:cNvPr id="6" name="مستطيل مستدير الزوايا 5"/>
            <p:cNvSpPr/>
            <p:nvPr/>
          </p:nvSpPr>
          <p:spPr>
            <a:xfrm>
              <a:off x="381000" y="1905000"/>
              <a:ext cx="1800200" cy="864096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User wear the Glove</a:t>
              </a:r>
              <a:endParaRPr lang="en-US" dirty="0"/>
            </a:p>
          </p:txBody>
        </p:sp>
        <p:cxnSp>
          <p:nvCxnSpPr>
            <p:cNvPr id="7" name="رابط كسهم مستقيم 6"/>
            <p:cNvCxnSpPr/>
            <p:nvPr/>
          </p:nvCxnSpPr>
          <p:spPr>
            <a:xfrm>
              <a:off x="2209800" y="2362200"/>
              <a:ext cx="6096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8" name="رابط كسهم مستقيم 7"/>
            <p:cNvCxnSpPr/>
            <p:nvPr/>
          </p:nvCxnSpPr>
          <p:spPr>
            <a:xfrm>
              <a:off x="4114800" y="3200400"/>
              <a:ext cx="0" cy="533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9" name="مربع نص 8"/>
            <p:cNvSpPr txBox="1"/>
            <p:nvPr/>
          </p:nvSpPr>
          <p:spPr>
            <a:xfrm>
              <a:off x="1638400" y="3048000"/>
              <a:ext cx="2552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Finger Movement</a:t>
              </a:r>
              <a:endParaRPr lang="en-US" dirty="0"/>
            </a:p>
          </p:txBody>
        </p:sp>
        <p:sp>
          <p:nvSpPr>
            <p:cNvPr id="10" name="مستطيل مستدير الزوايا 9"/>
            <p:cNvSpPr/>
            <p:nvPr/>
          </p:nvSpPr>
          <p:spPr>
            <a:xfrm>
              <a:off x="3124200" y="3733800"/>
              <a:ext cx="2167880" cy="381000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Shaft move down</a:t>
              </a:r>
              <a:endParaRPr lang="en-US" dirty="0"/>
            </a:p>
          </p:txBody>
        </p:sp>
        <p:cxnSp>
          <p:nvCxnSpPr>
            <p:cNvPr id="11" name="رابط كسهم مستقيم 10"/>
            <p:cNvCxnSpPr/>
            <p:nvPr/>
          </p:nvCxnSpPr>
          <p:spPr>
            <a:xfrm>
              <a:off x="4114800" y="4114800"/>
              <a:ext cx="0" cy="3048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12" name="مستطيل مستدير الزوايا 11"/>
            <p:cNvSpPr/>
            <p:nvPr/>
          </p:nvSpPr>
          <p:spPr>
            <a:xfrm>
              <a:off x="3124200" y="4419600"/>
              <a:ext cx="1981200" cy="381000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Gripper close</a:t>
              </a:r>
              <a:endParaRPr lang="en-US" dirty="0"/>
            </a:p>
          </p:txBody>
        </p:sp>
        <p:cxnSp>
          <p:nvCxnSpPr>
            <p:cNvPr id="13" name="رابط كسهم مستقيم 12"/>
            <p:cNvCxnSpPr>
              <a:endCxn id="14" idx="0"/>
            </p:cNvCxnSpPr>
            <p:nvPr/>
          </p:nvCxnSpPr>
          <p:spPr>
            <a:xfrm>
              <a:off x="4114800" y="4780384"/>
              <a:ext cx="0" cy="3048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14" name="مستطيل مستدير الزوايا 13"/>
            <p:cNvSpPr/>
            <p:nvPr/>
          </p:nvSpPr>
          <p:spPr>
            <a:xfrm>
              <a:off x="3124200" y="5085184"/>
              <a:ext cx="1981200" cy="381000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Shaft move up</a:t>
              </a:r>
              <a:endParaRPr lang="en-US" dirty="0"/>
            </a:p>
          </p:txBody>
        </p:sp>
        <p:cxnSp>
          <p:nvCxnSpPr>
            <p:cNvPr id="19" name="رابط مستقيم 18"/>
            <p:cNvCxnSpPr/>
            <p:nvPr/>
          </p:nvCxnSpPr>
          <p:spPr>
            <a:xfrm flipH="1" flipV="1">
              <a:off x="2934544" y="6381328"/>
              <a:ext cx="5904656" cy="19472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0" name="مجموعة 19"/>
          <p:cNvGrpSpPr/>
          <p:nvPr/>
        </p:nvGrpSpPr>
        <p:grpSpPr>
          <a:xfrm>
            <a:off x="2555776" y="1412776"/>
            <a:ext cx="6048672" cy="4988024"/>
            <a:chOff x="2819400" y="1412776"/>
            <a:chExt cx="6048672" cy="4988024"/>
          </a:xfrm>
        </p:grpSpPr>
        <p:sp>
          <p:nvSpPr>
            <p:cNvPr id="21" name="معين 20"/>
            <p:cNvSpPr/>
            <p:nvPr/>
          </p:nvSpPr>
          <p:spPr>
            <a:xfrm>
              <a:off x="2819400" y="1524000"/>
              <a:ext cx="2590800" cy="1676400"/>
            </a:xfrm>
            <a:prstGeom prst="diamond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hand’s movement </a:t>
              </a:r>
              <a:endParaRPr lang="en-US" dirty="0"/>
            </a:p>
          </p:txBody>
        </p:sp>
        <p:cxnSp>
          <p:nvCxnSpPr>
            <p:cNvPr id="22" name="رابط كسهم مستقيم 21"/>
            <p:cNvCxnSpPr/>
            <p:nvPr/>
          </p:nvCxnSpPr>
          <p:spPr>
            <a:xfrm>
              <a:off x="5334000" y="2362200"/>
              <a:ext cx="13716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23" name="مستطيل مستدير الزوايا 22"/>
            <p:cNvSpPr/>
            <p:nvPr/>
          </p:nvSpPr>
          <p:spPr>
            <a:xfrm>
              <a:off x="6734200" y="1905000"/>
              <a:ext cx="1800200" cy="864096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Shaft move +</a:t>
              </a:r>
              <a:r>
                <a:rPr lang="en-US" dirty="0" err="1" smtClean="0"/>
                <a:t>ve</a:t>
              </a:r>
              <a:r>
                <a:rPr lang="en-US" dirty="0" smtClean="0"/>
                <a:t> , -</a:t>
              </a:r>
              <a:r>
                <a:rPr lang="en-US" dirty="0" err="1" smtClean="0"/>
                <a:t>ve</a:t>
              </a:r>
              <a:r>
                <a:rPr lang="en-US" dirty="0" smtClean="0"/>
                <a:t> </a:t>
              </a:r>
              <a:br>
                <a:rPr lang="en-US" dirty="0" smtClean="0"/>
              </a:br>
              <a:r>
                <a:rPr lang="en-US" dirty="0" smtClean="0"/>
                <a:t>X-Axis  </a:t>
              </a:r>
              <a:endParaRPr lang="en-US" dirty="0"/>
            </a:p>
          </p:txBody>
        </p:sp>
        <p:sp>
          <p:nvSpPr>
            <p:cNvPr id="24" name="مربع نص 23"/>
            <p:cNvSpPr txBox="1"/>
            <p:nvPr/>
          </p:nvSpPr>
          <p:spPr>
            <a:xfrm>
              <a:off x="5334000" y="1981200"/>
              <a:ext cx="13716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Left-Right </a:t>
              </a:r>
            </a:p>
            <a:p>
              <a:endParaRPr lang="en-US" dirty="0"/>
            </a:p>
            <a:p>
              <a:r>
                <a:rPr lang="en-US" dirty="0" smtClean="0"/>
                <a:t> </a:t>
              </a:r>
              <a:endParaRPr lang="en-US" dirty="0"/>
            </a:p>
          </p:txBody>
        </p:sp>
        <p:cxnSp>
          <p:nvCxnSpPr>
            <p:cNvPr id="25" name="رابط مستقيم 24"/>
            <p:cNvCxnSpPr/>
            <p:nvPr/>
          </p:nvCxnSpPr>
          <p:spPr>
            <a:xfrm>
              <a:off x="5334000" y="2362200"/>
              <a:ext cx="0" cy="1290935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6" name="رابط كسهم مستقيم 25"/>
            <p:cNvCxnSpPr/>
            <p:nvPr/>
          </p:nvCxnSpPr>
          <p:spPr>
            <a:xfrm>
              <a:off x="5334000" y="3657600"/>
              <a:ext cx="13716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27" name="مستطيل مستدير الزوايا 26"/>
            <p:cNvSpPr/>
            <p:nvPr/>
          </p:nvSpPr>
          <p:spPr>
            <a:xfrm>
              <a:off x="6705600" y="3200400"/>
              <a:ext cx="1800200" cy="864096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Shaft move +</a:t>
              </a:r>
              <a:r>
                <a:rPr lang="en-US" dirty="0" err="1" smtClean="0"/>
                <a:t>ve</a:t>
              </a:r>
              <a:r>
                <a:rPr lang="en-US" dirty="0" smtClean="0"/>
                <a:t> , -</a:t>
              </a:r>
              <a:r>
                <a:rPr lang="en-US" dirty="0" err="1" smtClean="0"/>
                <a:t>ve</a:t>
              </a:r>
              <a:r>
                <a:rPr lang="en-US" dirty="0" smtClean="0"/>
                <a:t> </a:t>
              </a:r>
              <a:br>
                <a:rPr lang="en-US" dirty="0" smtClean="0"/>
              </a:br>
              <a:r>
                <a:rPr lang="en-US" dirty="0" smtClean="0"/>
                <a:t>Y-Axis  </a:t>
              </a:r>
              <a:endParaRPr lang="en-US" dirty="0"/>
            </a:p>
          </p:txBody>
        </p:sp>
        <p:sp>
          <p:nvSpPr>
            <p:cNvPr id="28" name="مربع نص 27"/>
            <p:cNvSpPr txBox="1"/>
            <p:nvPr/>
          </p:nvSpPr>
          <p:spPr>
            <a:xfrm>
              <a:off x="5334000" y="3048001"/>
              <a:ext cx="13716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Forward – Backward</a:t>
              </a:r>
            </a:p>
            <a:p>
              <a:r>
                <a:rPr lang="en-US" dirty="0" smtClean="0"/>
                <a:t/>
              </a:r>
              <a:br>
                <a:rPr lang="en-US" dirty="0" smtClean="0"/>
              </a:br>
              <a:endParaRPr lang="en-US" dirty="0"/>
            </a:p>
          </p:txBody>
        </p:sp>
        <p:sp>
          <p:nvSpPr>
            <p:cNvPr id="29" name="مربع نص 28"/>
            <p:cNvSpPr txBox="1"/>
            <p:nvPr/>
          </p:nvSpPr>
          <p:spPr>
            <a:xfrm>
              <a:off x="5257800" y="3733800"/>
              <a:ext cx="1447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Movement</a:t>
              </a:r>
              <a:endParaRPr lang="en-US" dirty="0"/>
            </a:p>
          </p:txBody>
        </p:sp>
        <p:sp>
          <p:nvSpPr>
            <p:cNvPr id="30" name="مربع نص 29"/>
            <p:cNvSpPr txBox="1"/>
            <p:nvPr/>
          </p:nvSpPr>
          <p:spPr>
            <a:xfrm>
              <a:off x="5334000" y="2362200"/>
              <a:ext cx="1447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Movement</a:t>
              </a:r>
              <a:endParaRPr lang="en-US" dirty="0"/>
            </a:p>
          </p:txBody>
        </p:sp>
        <p:cxnSp>
          <p:nvCxnSpPr>
            <p:cNvPr id="31" name="رابط مستقيم 30"/>
            <p:cNvCxnSpPr/>
            <p:nvPr/>
          </p:nvCxnSpPr>
          <p:spPr>
            <a:xfrm flipH="1">
              <a:off x="8839200" y="1412776"/>
              <a:ext cx="28872" cy="4988024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2" name="رابط مستقيم 31"/>
            <p:cNvCxnSpPr/>
            <p:nvPr/>
          </p:nvCxnSpPr>
          <p:spPr>
            <a:xfrm>
              <a:off x="8534400" y="2286000"/>
              <a:ext cx="152400" cy="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3" name="رابط مستقيم 32"/>
            <p:cNvCxnSpPr/>
            <p:nvPr/>
          </p:nvCxnSpPr>
          <p:spPr>
            <a:xfrm>
              <a:off x="8534400" y="3657600"/>
              <a:ext cx="152400" cy="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4" name="رابط مستقيم 33"/>
            <p:cNvCxnSpPr/>
            <p:nvPr/>
          </p:nvCxnSpPr>
          <p:spPr>
            <a:xfrm>
              <a:off x="8686800" y="2286000"/>
              <a:ext cx="0" cy="137160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5" name="رابط مستقيم 34"/>
            <p:cNvCxnSpPr/>
            <p:nvPr/>
          </p:nvCxnSpPr>
          <p:spPr>
            <a:xfrm>
              <a:off x="8686800" y="3048000"/>
              <a:ext cx="152400" cy="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36" name="مستطيل مستدير الزوايا 35"/>
          <p:cNvSpPr/>
          <p:nvPr/>
        </p:nvSpPr>
        <p:spPr>
          <a:xfrm>
            <a:off x="611560" y="3717032"/>
            <a:ext cx="2167880" cy="38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Shaft move down</a:t>
            </a:r>
            <a:endParaRPr lang="en-US" dirty="0"/>
          </a:p>
        </p:txBody>
      </p:sp>
      <p:sp>
        <p:nvSpPr>
          <p:cNvPr id="37" name="مستطيل مستدير الزوايا 36"/>
          <p:cNvSpPr/>
          <p:nvPr/>
        </p:nvSpPr>
        <p:spPr>
          <a:xfrm>
            <a:off x="755576" y="4416152"/>
            <a:ext cx="1981200" cy="38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Gripper Open</a:t>
            </a:r>
            <a:endParaRPr lang="en-US" dirty="0"/>
          </a:p>
        </p:txBody>
      </p:sp>
      <p:cxnSp>
        <p:nvCxnSpPr>
          <p:cNvPr id="38" name="رابط كسهم مستقيم 37"/>
          <p:cNvCxnSpPr/>
          <p:nvPr/>
        </p:nvCxnSpPr>
        <p:spPr>
          <a:xfrm>
            <a:off x="1746176" y="4780384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9" name="رابط كسهم مستقيم 38"/>
          <p:cNvCxnSpPr/>
          <p:nvPr/>
        </p:nvCxnSpPr>
        <p:spPr>
          <a:xfrm>
            <a:off x="2267744" y="1412776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2" name="مستطيل مستدير الزوايا 41"/>
          <p:cNvSpPr/>
          <p:nvPr/>
        </p:nvSpPr>
        <p:spPr>
          <a:xfrm>
            <a:off x="755576" y="5064224"/>
            <a:ext cx="1981200" cy="38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Shaft move up</a:t>
            </a:r>
            <a:endParaRPr lang="en-US" dirty="0"/>
          </a:p>
        </p:txBody>
      </p:sp>
      <p:cxnSp>
        <p:nvCxnSpPr>
          <p:cNvPr id="49" name="رابط كسهم مستقيم 48"/>
          <p:cNvCxnSpPr/>
          <p:nvPr/>
        </p:nvCxnSpPr>
        <p:spPr>
          <a:xfrm>
            <a:off x="1691680" y="4077072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1" name="رابط مستقيم 50"/>
          <p:cNvCxnSpPr/>
          <p:nvPr/>
        </p:nvCxnSpPr>
        <p:spPr>
          <a:xfrm flipH="1">
            <a:off x="1691680" y="3501008"/>
            <a:ext cx="216024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2" name="رابط مستقيم 51"/>
          <p:cNvCxnSpPr/>
          <p:nvPr/>
        </p:nvCxnSpPr>
        <p:spPr>
          <a:xfrm flipH="1">
            <a:off x="1691680" y="5805264"/>
            <a:ext cx="216024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4" name="رابط مستقيم 53"/>
          <p:cNvCxnSpPr>
            <a:endCxn id="36" idx="0"/>
          </p:cNvCxnSpPr>
          <p:nvPr/>
        </p:nvCxnSpPr>
        <p:spPr>
          <a:xfrm>
            <a:off x="1691680" y="3501008"/>
            <a:ext cx="3820" cy="216024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0" name="رابط مستقيم 59"/>
          <p:cNvCxnSpPr/>
          <p:nvPr/>
        </p:nvCxnSpPr>
        <p:spPr>
          <a:xfrm>
            <a:off x="1691680" y="5445224"/>
            <a:ext cx="0" cy="36004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8" name="رابط مستقيم 67"/>
          <p:cNvCxnSpPr/>
          <p:nvPr/>
        </p:nvCxnSpPr>
        <p:spPr>
          <a:xfrm>
            <a:off x="3851920" y="5445224"/>
            <a:ext cx="0" cy="36004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74" name="رابط مستقيم 73"/>
          <p:cNvCxnSpPr/>
          <p:nvPr/>
        </p:nvCxnSpPr>
        <p:spPr>
          <a:xfrm flipH="1">
            <a:off x="2699792" y="5805264"/>
            <a:ext cx="8384" cy="56768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1" name="رابط مستقيم 80"/>
          <p:cNvCxnSpPr/>
          <p:nvPr/>
        </p:nvCxnSpPr>
        <p:spPr>
          <a:xfrm flipH="1">
            <a:off x="2267744" y="1412776"/>
            <a:ext cx="6336704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914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Content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Overview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Mechanical part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Sensors</a:t>
            </a:r>
          </a:p>
          <a:p>
            <a:pPr algn="l" rtl="0"/>
            <a:endParaRPr lang="en-US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l" rtl="0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Controller part </a:t>
            </a: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/>
            <a:r>
              <a:rPr lang="en-US" dirty="0" smtClean="0">
                <a:solidFill>
                  <a:srgbClr val="31323F"/>
                </a:solidFill>
              </a:rPr>
              <a:t>Conclusion</a:t>
            </a:r>
          </a:p>
          <a:p>
            <a:pPr algn="l" rtl="0">
              <a:buNone/>
            </a:pPr>
            <a:endParaRPr lang="en-US" dirty="0" smtClean="0">
              <a:solidFill>
                <a:srgbClr val="31323F"/>
              </a:solidFill>
            </a:endParaRPr>
          </a:p>
          <a:p>
            <a:pPr algn="l" rtl="0"/>
            <a:endParaRPr lang="en-US" dirty="0" smtClean="0">
              <a:solidFill>
                <a:srgbClr val="31323F"/>
              </a:solidFill>
            </a:endParaRPr>
          </a:p>
          <a:p>
            <a:pPr algn="l" rtl="0">
              <a:buNone/>
            </a:pP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07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E7D"/>
                </a:solidFill>
              </a:rPr>
              <a:t>Conclusion</a:t>
            </a:r>
            <a:endParaRPr lang="ar-SA" sz="3600" b="1" dirty="0">
              <a:solidFill>
                <a:srgbClr val="007E7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l" rtl="0">
              <a:buNone/>
            </a:pPr>
            <a:endParaRPr lang="en-US" dirty="0" smtClean="0">
              <a:solidFill>
                <a:srgbClr val="31323F"/>
              </a:solidFill>
            </a:endParaRPr>
          </a:p>
          <a:p>
            <a:pPr algn="l" rtl="0">
              <a:buFont typeface="Wingdings" pitchFamily="2" charset="2"/>
              <a:buChar char="q"/>
            </a:pPr>
            <a:r>
              <a:rPr lang="en-US" dirty="0" smtClean="0"/>
              <a:t>We build a system using microcontroller PIC18f4620, that can be divided into many parts:</a:t>
            </a:r>
          </a:p>
          <a:p>
            <a:pPr marL="457200" indent="-457200" algn="l" rtl="0">
              <a:buAutoNum type="arabicPeriod"/>
            </a:pPr>
            <a:r>
              <a:rPr lang="en-US" dirty="0" smtClean="0"/>
              <a:t>Wireless part.</a:t>
            </a:r>
          </a:p>
          <a:p>
            <a:pPr marL="457200" indent="-457200" algn="l" rtl="0">
              <a:buAutoNum type="arabicPeriod"/>
            </a:pPr>
            <a:r>
              <a:rPr lang="en-US" dirty="0" smtClean="0"/>
              <a:t>Sensor</a:t>
            </a:r>
          </a:p>
          <a:p>
            <a:pPr marL="457200" indent="-457200" algn="l" rtl="0">
              <a:buAutoNum type="arabicPeriod"/>
            </a:pPr>
            <a:r>
              <a:rPr lang="en-US" dirty="0" smtClean="0"/>
              <a:t>Mechanical part </a:t>
            </a:r>
          </a:p>
          <a:p>
            <a:pPr algn="l" rtl="0"/>
            <a:endParaRPr lang="en-US" dirty="0" smtClean="0"/>
          </a:p>
          <a:p>
            <a:pPr algn="l" rtl="0">
              <a:buFont typeface="Wingdings" pitchFamily="2" charset="2"/>
              <a:buChar char="q"/>
            </a:pPr>
            <a:r>
              <a:rPr lang="en-US" dirty="0" smtClean="0"/>
              <a:t> We apply that in a funny application, </a:t>
            </a:r>
          </a:p>
          <a:p>
            <a:pPr marL="0" indent="0" algn="l" rtl="0">
              <a:buNone/>
            </a:pPr>
            <a:r>
              <a:rPr lang="en-US" dirty="0" smtClean="0"/>
              <a:t>TOYS CATCHER.</a:t>
            </a:r>
            <a:endParaRPr lang="ar-SA" dirty="0" smtClean="0"/>
          </a:p>
          <a:p>
            <a:pPr algn="l" rtl="0">
              <a:buNone/>
            </a:pP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07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31640" y="2636912"/>
            <a:ext cx="6959794" cy="1612776"/>
          </a:xfrm>
        </p:spPr>
        <p:txBody>
          <a:bodyPr>
            <a:normAutofit/>
          </a:bodyPr>
          <a:lstStyle/>
          <a:p>
            <a:pPr marL="0" indent="0" algn="ctr" rtl="0">
              <a:buNone/>
            </a:pPr>
            <a:r>
              <a:rPr lang="en-US" sz="4800" b="1" dirty="0" smtClean="0">
                <a:solidFill>
                  <a:srgbClr val="007E7D"/>
                </a:solidFill>
              </a:rPr>
              <a:t>Thank </a:t>
            </a:r>
            <a:r>
              <a:rPr lang="en-US" sz="4800" b="1" dirty="0" smtClean="0">
                <a:solidFill>
                  <a:srgbClr val="007E7D"/>
                </a:solidFill>
              </a:rPr>
              <a:t>you</a:t>
            </a:r>
            <a:endParaRPr lang="ar-SA" sz="4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5437622"/>
            <a:ext cx="1246181" cy="14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18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2818</TotalTime>
  <Words>938</Words>
  <Application>Microsoft Office PowerPoint</Application>
  <PresentationFormat>عرض على الشاشة (3:4)‏</PresentationFormat>
  <Paragraphs>297</Paragraphs>
  <Slides>39</Slides>
  <Notes>16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0" baseType="lpstr">
      <vt:lpstr>Oriel</vt:lpstr>
      <vt:lpstr>TOY CATCHER</vt:lpstr>
      <vt:lpstr>Content</vt:lpstr>
      <vt:lpstr>Content</vt:lpstr>
      <vt:lpstr>Overview</vt:lpstr>
      <vt:lpstr>Overview</vt:lpstr>
      <vt:lpstr>Content</vt:lpstr>
      <vt:lpstr>Mechanical part </vt:lpstr>
      <vt:lpstr>Mechanical part </vt:lpstr>
      <vt:lpstr>Mechanical part </vt:lpstr>
      <vt:lpstr>    Mechanical part  </vt:lpstr>
      <vt:lpstr>    Mechanical part  </vt:lpstr>
      <vt:lpstr>    Mechanical part  </vt:lpstr>
      <vt:lpstr>    Mechanical part  </vt:lpstr>
      <vt:lpstr>    Mechanical part  </vt:lpstr>
      <vt:lpstr>      Mechanical part  </vt:lpstr>
      <vt:lpstr>      Mechanical part  </vt:lpstr>
      <vt:lpstr>      Mechanical part  </vt:lpstr>
      <vt:lpstr>      Mechanical part  </vt:lpstr>
      <vt:lpstr>      Mechanical part  </vt:lpstr>
      <vt:lpstr>      Mechanical part  </vt:lpstr>
      <vt:lpstr>Content</vt:lpstr>
      <vt:lpstr>Sensors </vt:lpstr>
      <vt:lpstr>Sensors </vt:lpstr>
      <vt:lpstr>Sensors </vt:lpstr>
      <vt:lpstr>Sensors </vt:lpstr>
      <vt:lpstr>Sensors</vt:lpstr>
      <vt:lpstr>Sensors </vt:lpstr>
      <vt:lpstr>Sensors</vt:lpstr>
      <vt:lpstr>Sensors </vt:lpstr>
      <vt:lpstr>Content</vt:lpstr>
      <vt:lpstr>Controller part</vt:lpstr>
      <vt:lpstr>Controller part</vt:lpstr>
      <vt:lpstr>Controller part</vt:lpstr>
      <vt:lpstr>Controller part</vt:lpstr>
      <vt:lpstr>Controller part</vt:lpstr>
      <vt:lpstr>Controller part</vt:lpstr>
      <vt:lpstr>Content</vt:lpstr>
      <vt:lpstr>Conclusion</vt:lpstr>
      <vt:lpstr>الشريحة 39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Asma Salman</dc:creator>
  <cp:lastModifiedBy>Victory</cp:lastModifiedBy>
  <cp:revision>166</cp:revision>
  <dcterms:created xsi:type="dcterms:W3CDTF">2012-05-16T05:25:49Z</dcterms:created>
  <dcterms:modified xsi:type="dcterms:W3CDTF">2012-05-23T06:46:21Z</dcterms:modified>
</cp:coreProperties>
</file>