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9" r:id="rId4"/>
    <p:sldId id="263" r:id="rId5"/>
    <p:sldId id="270" r:id="rId6"/>
    <p:sldId id="258" r:id="rId7"/>
    <p:sldId id="260" r:id="rId8"/>
    <p:sldId id="264" r:id="rId9"/>
    <p:sldId id="265" r:id="rId10"/>
    <p:sldId id="266" r:id="rId11"/>
    <p:sldId id="279" r:id="rId12"/>
    <p:sldId id="269" r:id="rId13"/>
    <p:sldId id="281" r:id="rId14"/>
    <p:sldId id="268" r:id="rId15"/>
    <p:sldId id="267" r:id="rId16"/>
    <p:sldId id="280" r:id="rId17"/>
    <p:sldId id="278" r:id="rId18"/>
    <p:sldId id="284" r:id="rId19"/>
    <p:sldId id="283" r:id="rId20"/>
    <p:sldId id="277" r:id="rId21"/>
    <p:sldId id="276" r:id="rId22"/>
    <p:sldId id="285" r:id="rId23"/>
    <p:sldId id="286" r:id="rId24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E163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84380"/>
    <p:restoredTop sz="94660"/>
  </p:normalViewPr>
  <p:slideViewPr>
    <p:cSldViewPr>
      <p:cViewPr varScale="1">
        <p:scale>
          <a:sx n="50" d="100"/>
          <a:sy n="50" d="100"/>
        </p:scale>
        <p:origin x="-1253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r">
              <a:defRPr sz="4000" b="1" cap="all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r">
              <a:defRPr sz="2000" b="1"/>
            </a:lvl1pPr>
          </a:lstStyle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tx2">
                <a:lumMod val="60000"/>
                <a:lumOff val="40000"/>
              </a:schemeClr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27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 smtClean="0"/>
              <a:t>انقر لتحرير نمط العنوان الرئيسي</a:t>
            </a:r>
            <a:endParaRPr lang="ar-SA"/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ar-SA"/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6FA12C-2692-4A0B-AF29-16A912FB0F25}" type="datetimeFigureOut">
              <a:rPr lang="ar-SA" smtClean="0"/>
              <a:pPr/>
              <a:t>02/08/1436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15620E-4D4D-4840-83DC-FC6CB0E06933}" type="slidenum">
              <a:rPr lang="ar-SA" smtClean="0"/>
              <a:pPr/>
              <a:t>‹#›</a:t>
            </a:fld>
            <a:endParaRPr lang="ar-S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1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r" defTabSz="914400" rtl="1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4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772400" cy="2076450"/>
          </a:xfrm>
        </p:spPr>
        <p:txBody>
          <a:bodyPr>
            <a:noAutofit/>
          </a:bodyPr>
          <a:lstStyle/>
          <a:p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>An-</a:t>
            </a:r>
            <a:r>
              <a:rPr lang="en-US" sz="2400" b="1" i="1" dirty="0" err="1" smtClean="0">
                <a:solidFill>
                  <a:schemeClr val="tx1"/>
                </a:solidFill>
                <a:latin typeface="Comic Sans MS" pitchFamily="66" charset="0"/>
              </a:rPr>
              <a:t>Najah</a:t>
            </a:r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> National University</a:t>
            </a:r>
            <a:b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>Telecommunications Engineering Department</a:t>
            </a:r>
            <a:b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/>
            </a:r>
            <a:b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</a:br>
            <a:r>
              <a:rPr lang="en-US" sz="2400" b="1" i="1" dirty="0" smtClean="0">
                <a:solidFill>
                  <a:schemeClr val="tx1"/>
                </a:solidFill>
                <a:latin typeface="Comic Sans MS" pitchFamily="66" charset="0"/>
              </a:rPr>
              <a:t>PI-Phone Using Raspberry PI</a:t>
            </a:r>
            <a:endParaRPr lang="ar-SA" sz="24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2133600"/>
          </a:xfrm>
        </p:spPr>
        <p:txBody>
          <a:bodyPr>
            <a:normAutofit fontScale="92500" lnSpcReduction="20000"/>
          </a:bodyPr>
          <a:lstStyle/>
          <a:p>
            <a:r>
              <a:rPr lang="en-US" sz="2400" b="1" i="1" dirty="0" smtClean="0">
                <a:solidFill>
                  <a:schemeClr val="tx1"/>
                </a:solidFill>
              </a:rPr>
              <a:t>Prepared by:</a:t>
            </a:r>
          </a:p>
          <a:p>
            <a:r>
              <a:rPr lang="en-US" b="1" smtClean="0">
                <a:solidFill>
                  <a:schemeClr val="tx1"/>
                </a:solidFill>
                <a:latin typeface="Comic Sans MS" pitchFamily="66" charset="0"/>
              </a:rPr>
              <a:t>Raghad</a:t>
            </a:r>
            <a:r>
              <a:rPr lang="en-US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b="1" dirty="0" smtClean="0">
                <a:solidFill>
                  <a:schemeClr val="tx1"/>
                </a:solidFill>
                <a:latin typeface="Comic Sans MS" pitchFamily="66" charset="0"/>
              </a:rPr>
              <a:t>J </a:t>
            </a:r>
            <a:r>
              <a:rPr lang="en-US" b="1" dirty="0" err="1" smtClean="0">
                <a:solidFill>
                  <a:schemeClr val="tx1"/>
                </a:solidFill>
                <a:latin typeface="Comic Sans MS" pitchFamily="66" charset="0"/>
              </a:rPr>
              <a:t>Foqha</a:t>
            </a:r>
            <a:r>
              <a:rPr lang="en-US" b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</a:p>
          <a:p>
            <a:endParaRPr lang="ar-SA" sz="2400" dirty="0" smtClean="0">
              <a:solidFill>
                <a:schemeClr val="tx1"/>
              </a:solidFill>
            </a:endParaRPr>
          </a:p>
          <a:p>
            <a:r>
              <a:rPr lang="en-US" sz="2400" b="1" i="1" dirty="0" smtClean="0">
                <a:solidFill>
                  <a:schemeClr val="tx1"/>
                </a:solidFill>
              </a:rPr>
              <a:t>Supervisor:</a:t>
            </a:r>
          </a:p>
          <a:p>
            <a:r>
              <a:rPr lang="en-US" b="1" i="1" dirty="0" smtClean="0">
                <a:solidFill>
                  <a:schemeClr val="tx1"/>
                </a:solidFill>
                <a:latin typeface="Comic Sans MS" pitchFamily="66" charset="0"/>
              </a:rPr>
              <a:t>Dr. </a:t>
            </a:r>
            <a:r>
              <a:rPr lang="en-US" b="1" i="1" dirty="0" err="1" smtClean="0">
                <a:solidFill>
                  <a:schemeClr val="tx1"/>
                </a:solidFill>
                <a:latin typeface="Comic Sans MS" pitchFamily="66" charset="0"/>
              </a:rPr>
              <a:t>Saed</a:t>
            </a:r>
            <a:r>
              <a:rPr lang="en-US" b="1" i="1" dirty="0" smtClean="0">
                <a:solidFill>
                  <a:schemeClr val="tx1"/>
                </a:solidFill>
                <a:latin typeface="Comic Sans MS" pitchFamily="66" charset="0"/>
              </a:rPr>
              <a:t> </a:t>
            </a:r>
            <a:r>
              <a:rPr lang="en-US" b="1" i="1" dirty="0" err="1" smtClean="0">
                <a:solidFill>
                  <a:schemeClr val="tx1"/>
                </a:solidFill>
                <a:latin typeface="Comic Sans MS" pitchFamily="66" charset="0"/>
              </a:rPr>
              <a:t>Tarapiah</a:t>
            </a:r>
            <a:endParaRPr lang="en-US" b="1" i="1" dirty="0" smtClean="0">
              <a:solidFill>
                <a:schemeClr val="tx1"/>
              </a:solidFill>
              <a:latin typeface="Comic Sans MS" pitchFamily="66" charset="0"/>
            </a:endParaRPr>
          </a:p>
          <a:p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صورة5.g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28600"/>
            <a:ext cx="1266825" cy="11906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Operating System </a:t>
            </a:r>
            <a:endParaRPr lang="ar-SA" sz="36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linu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4800600"/>
            <a:ext cx="1452743" cy="18088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7"/>
          <p:cNvSpPr txBox="1"/>
          <p:nvPr/>
        </p:nvSpPr>
        <p:spPr>
          <a:xfrm>
            <a:off x="2286000" y="5105400"/>
            <a:ext cx="3505200" cy="141577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3200" b="1" dirty="0" smtClean="0">
                <a:solidFill>
                  <a:srgbClr val="FF0000"/>
                </a:solidFill>
              </a:rPr>
              <a:t>WHY LINUX?  </a:t>
            </a:r>
            <a:endParaRPr lang="en-US" sz="3200" b="1" dirty="0">
              <a:solidFill>
                <a:srgbClr val="FF0000"/>
              </a:solidFill>
            </a:endParaRPr>
          </a:p>
          <a:p>
            <a:pPr algn="l"/>
            <a:endParaRPr lang="en-US" b="1" dirty="0" smtClean="0">
              <a:solidFill>
                <a:srgbClr val="FF0000"/>
              </a:solidFill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b="1" dirty="0" smtClean="0"/>
              <a:t>OPEN SOURCE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b="1" dirty="0" smtClean="0"/>
              <a:t>FREE </a:t>
            </a:r>
          </a:p>
        </p:txBody>
      </p:sp>
      <p:pic>
        <p:nvPicPr>
          <p:cNvPr id="9" name="صورة 8" descr="tumblr_inline_ml40xmylr81qz4rgp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90600" y="1447800"/>
            <a:ext cx="6400800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600" y="6096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 GSM\GPRS Module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609600" y="1905000"/>
            <a:ext cx="6172200" cy="3276600"/>
          </a:xfrm>
        </p:spPr>
        <p:txBody>
          <a:bodyPr>
            <a:normAutofit/>
          </a:bodyPr>
          <a:lstStyle/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de-DE" sz="2400" dirty="0" smtClean="0">
                <a:solidFill>
                  <a:schemeClr val="tx1"/>
                </a:solidFill>
              </a:rPr>
              <a:t>Frequency-Band 850/ 900/ 1800/ 1900 MHz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Control via AT commands 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2400" dirty="0" smtClean="0">
                <a:solidFill>
                  <a:schemeClr val="tx1"/>
                </a:solidFill>
              </a:rPr>
              <a:t> Low power consumption</a:t>
            </a:r>
          </a:p>
          <a:p>
            <a:pPr algn="l">
              <a:buClr>
                <a:schemeClr val="tx1"/>
              </a:buClr>
            </a:pPr>
            <a:endParaRPr lang="ar-SA" sz="2400" dirty="0">
              <a:solidFill>
                <a:schemeClr val="tx1"/>
              </a:solidFill>
            </a:endParaRPr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صورة4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19600" y="2971800"/>
            <a:ext cx="3858839" cy="32159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Touch screen</a:t>
            </a:r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raspberry_pi_1601console_LRG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0784409">
            <a:off x="5976723" y="3817050"/>
            <a:ext cx="2933005" cy="23431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1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0807204">
            <a:off x="4170956" y="1925807"/>
            <a:ext cx="3101963" cy="21840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7"/>
          <p:cNvSpPr txBox="1"/>
          <p:nvPr/>
        </p:nvSpPr>
        <p:spPr>
          <a:xfrm>
            <a:off x="609600" y="1981200"/>
            <a:ext cx="3124200" cy="2185214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Mini kit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320*240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 smtClean="0"/>
              <a:t>16 bit color pixels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Resistive touch overlay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 err="1" smtClean="0"/>
              <a:t>Adafruit</a:t>
            </a:r>
            <a:r>
              <a:rPr lang="en-US" sz="2000" dirty="0" smtClean="0"/>
              <a:t> </a:t>
            </a:r>
          </a:p>
          <a:p>
            <a:pPr algn="l" rtl="0"/>
            <a:endParaRPr lang="en-US" dirty="0" smtClean="0"/>
          </a:p>
          <a:p>
            <a:pPr algn="l" rtl="0"/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عنوان 6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200" dirty="0" smtClean="0"/>
              <a:t>DC-DC Boost Converter Module</a:t>
            </a:r>
            <a:endParaRPr lang="ar-SA" sz="32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مربع نص 7"/>
          <p:cNvSpPr txBox="1"/>
          <p:nvPr/>
        </p:nvSpPr>
        <p:spPr>
          <a:xfrm>
            <a:off x="381000" y="1828800"/>
            <a:ext cx="5334000" cy="160043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/>
              <a:t>Used to isolate sensitive circuits </a:t>
            </a:r>
            <a:r>
              <a:rPr lang="en-US" sz="2000" dirty="0" smtClean="0"/>
              <a:t> from </a:t>
            </a:r>
            <a:r>
              <a:rPr lang="en-US" sz="2000" dirty="0"/>
              <a:t>noise or </a:t>
            </a:r>
            <a:r>
              <a:rPr lang="en-US" sz="2000" dirty="0" smtClean="0"/>
              <a:t>  high </a:t>
            </a:r>
            <a:r>
              <a:rPr lang="en-US" sz="2000" dirty="0"/>
              <a:t>voltage from </a:t>
            </a:r>
            <a:r>
              <a:rPr lang="en-US" sz="2000" dirty="0" smtClean="0"/>
              <a:t> the </a:t>
            </a:r>
            <a:r>
              <a:rPr lang="en-US" sz="2000" dirty="0"/>
              <a:t>rest of the </a:t>
            </a:r>
            <a:r>
              <a:rPr lang="en-US" sz="2000" dirty="0" smtClean="0"/>
              <a:t>circuit</a:t>
            </a:r>
          </a:p>
          <a:p>
            <a:pPr algn="l" rtl="0"/>
            <a:r>
              <a:rPr lang="en-US" sz="2000" dirty="0" smtClean="0"/>
              <a:t>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/>
              <a:t> </a:t>
            </a:r>
            <a:r>
              <a:rPr lang="en-US" sz="2000" dirty="0" smtClean="0"/>
              <a:t>DC-DC Converter</a:t>
            </a:r>
            <a:endParaRPr lang="en-US" sz="2000" dirty="0"/>
          </a:p>
          <a:p>
            <a:pPr algn="l"/>
            <a:endParaRPr lang="ar-SA" dirty="0"/>
          </a:p>
        </p:txBody>
      </p:sp>
      <p:pic>
        <p:nvPicPr>
          <p:cNvPr id="9" name="صورة 8" descr="IMG_684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95600" y="2895600"/>
            <a:ext cx="5778500" cy="31623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3600" dirty="0" smtClean="0"/>
              <a:t>LIPO Battery</a:t>
            </a:r>
            <a:endParaRPr lang="ar-SA" sz="36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مربع نص 5"/>
          <p:cNvSpPr txBox="1"/>
          <p:nvPr/>
        </p:nvSpPr>
        <p:spPr>
          <a:xfrm>
            <a:off x="685800" y="1752600"/>
            <a:ext cx="3962400" cy="193899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sz="2000" dirty="0" smtClean="0"/>
              <a:t> </a:t>
            </a:r>
            <a:r>
              <a:rPr lang="en-US" sz="2000" dirty="0"/>
              <a:t>Keeps the battery voltage from going too high</a:t>
            </a:r>
          </a:p>
          <a:p>
            <a:pPr algn="l" rtl="0">
              <a:buClr>
                <a:schemeClr val="accent2">
                  <a:lumMod val="60000"/>
                  <a:lumOff val="40000"/>
                </a:schemeClr>
              </a:buClr>
              <a:buNone/>
            </a:pPr>
            <a:r>
              <a:rPr lang="en-US" sz="2000" dirty="0"/>
              <a:t>     (Over-Charging), or low (Over-Use)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000" dirty="0"/>
              <a:t> Protect against output shorts </a:t>
            </a:r>
          </a:p>
          <a:p>
            <a:pPr algn="l" rtl="0"/>
            <a:endParaRPr lang="ar-SA" sz="2000" dirty="0"/>
          </a:p>
        </p:txBody>
      </p:sp>
      <p:sp>
        <p:nvSpPr>
          <p:cNvPr id="8" name="مربع نص 7"/>
          <p:cNvSpPr txBox="1"/>
          <p:nvPr/>
        </p:nvSpPr>
        <p:spPr>
          <a:xfrm>
            <a:off x="304800" y="3886200"/>
            <a:ext cx="4800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2800" dirty="0" smtClean="0"/>
              <a:t>Cables, Connectors, Switches</a:t>
            </a:r>
            <a:endParaRPr lang="ar-SA" sz="2800" dirty="0"/>
          </a:p>
        </p:txBody>
      </p:sp>
      <p:pic>
        <p:nvPicPr>
          <p:cNvPr id="9" name="صورة 8" descr="صورة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541025">
            <a:off x="5676070" y="1804169"/>
            <a:ext cx="2431677" cy="23364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9" descr="صورة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43200" y="4572000"/>
            <a:ext cx="2209800" cy="21050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0" y="457200"/>
            <a:ext cx="5867400" cy="116205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 Software Components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04800" y="1981200"/>
            <a:ext cx="6400800" cy="2667000"/>
          </a:xfrm>
        </p:spPr>
        <p:txBody>
          <a:bodyPr>
            <a:normAutofit fontScale="25000" lnSpcReduction="20000"/>
          </a:bodyPr>
          <a:lstStyle/>
          <a:p>
            <a:pPr algn="l">
              <a:buClr>
                <a:schemeClr val="tx1"/>
              </a:buClr>
            </a:pPr>
            <a:r>
              <a:rPr lang="en-US" sz="12800" dirty="0" smtClean="0">
                <a:solidFill>
                  <a:schemeClr val="tx1"/>
                </a:solidFill>
              </a:rPr>
              <a:t>Python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8000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8000" dirty="0" smtClean="0">
                <a:solidFill>
                  <a:schemeClr val="tx1"/>
                </a:solidFill>
              </a:rPr>
              <a:t>Powerful modern computer programming language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8000" dirty="0" smtClean="0">
                <a:solidFill>
                  <a:schemeClr val="tx1"/>
                </a:solidFill>
              </a:rPr>
              <a:t> Friendly and easy to learn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8000" dirty="0" smtClean="0">
                <a:solidFill>
                  <a:schemeClr val="tx1"/>
                </a:solidFill>
              </a:rPr>
              <a:t> Open Source 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8000" dirty="0" smtClean="0">
                <a:solidFill>
                  <a:schemeClr val="tx1"/>
                </a:solidFill>
              </a:rPr>
              <a:t> Support many applications such as Web, Internet development</a:t>
            </a:r>
          </a:p>
          <a:p>
            <a:pPr algn="l" rtl="0">
              <a:buClr>
                <a:schemeClr val="tx1"/>
              </a:buClr>
              <a:buFont typeface="Wingdings" pitchFamily="2" charset="2"/>
              <a:buChar char="ü"/>
            </a:pPr>
            <a:r>
              <a:rPr lang="en-US" sz="8000" dirty="0">
                <a:solidFill>
                  <a:schemeClr val="tx1"/>
                </a:solidFill>
              </a:rPr>
              <a:t> A</a:t>
            </a:r>
            <a:r>
              <a:rPr lang="en-US" sz="8000" dirty="0" smtClean="0">
                <a:solidFill>
                  <a:schemeClr val="tx1"/>
                </a:solidFill>
              </a:rPr>
              <a:t>bility to deal with the electronic control GPIO ports.</a:t>
            </a:r>
          </a:p>
          <a:p>
            <a:pPr algn="l"/>
            <a:r>
              <a:rPr lang="en-US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صورة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2362200"/>
            <a:ext cx="2743200" cy="2590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685800" y="609600"/>
            <a:ext cx="7772400" cy="2990851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 </a:t>
            </a:r>
            <a:br>
              <a:rPr lang="en-US" dirty="0" smtClean="0"/>
            </a:br>
            <a:r>
              <a:rPr lang="en-US" sz="31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3100" dirty="0" smtClean="0"/>
              <a:t>AT Commands </a:t>
            </a:r>
            <a:r>
              <a:rPr lang="en-US" sz="3100" dirty="0" smtClean="0">
                <a:solidFill>
                  <a:schemeClr val="accent2">
                    <a:lumMod val="75000"/>
                  </a:schemeClr>
                </a:solidFill>
              </a:rPr>
              <a:t/>
            </a:r>
            <a:br>
              <a:rPr lang="en-US" sz="31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en-US" sz="3100" dirty="0" smtClean="0">
                <a:solidFill>
                  <a:schemeClr val="accent2">
                    <a:lumMod val="75000"/>
                  </a:schemeClr>
                </a:solidFill>
              </a:rPr>
              <a:t>  </a:t>
            </a:r>
            <a:r>
              <a:rPr lang="en-US" sz="2200" dirty="0" smtClean="0"/>
              <a:t>Set of commands for controlling and communicating with external communication devices such as GSM modem and GPRS modem</a:t>
            </a:r>
            <a:r>
              <a:rPr lang="en-US" sz="31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sz="31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r>
              <a:rPr lang="en-US" sz="31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/>
            </a:r>
            <a:br>
              <a:rPr lang="en-US" sz="3100" dirty="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</a:br>
            <a:endParaRPr lang="ar-SA" sz="31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762000" y="3200400"/>
            <a:ext cx="6400800" cy="2438400"/>
          </a:xfrm>
        </p:spPr>
        <p:txBody>
          <a:bodyPr/>
          <a:lstStyle/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Using Voice Mode AT Commands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Using AT Calling  Commands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Using AT Hanging Commands</a:t>
            </a:r>
          </a:p>
          <a:p>
            <a:pPr rtl="0"/>
            <a:endParaRPr lang="ar-SA" dirty="0">
              <a:solidFill>
                <a:schemeClr val="tx1"/>
              </a:solidFill>
            </a:endParaRPr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Untvvkj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2200" y="4038600"/>
            <a:ext cx="2805313" cy="2057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a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981200"/>
            <a:ext cx="7734925" cy="41416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SWOT ANALYSIS</a:t>
            </a:r>
            <a:endParaRPr lang="ar-SA" dirty="0"/>
          </a:p>
        </p:txBody>
      </p:sp>
      <p:pic>
        <p:nvPicPr>
          <p:cNvPr id="5" name="صورة 4" descr="swot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43000" y="1966912"/>
            <a:ext cx="6629400" cy="38989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عنوان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US" dirty="0" smtClean="0"/>
              <a:t>RESULTS</a:t>
            </a:r>
            <a:endParaRPr lang="ar-SA" dirty="0"/>
          </a:p>
        </p:txBody>
      </p:sp>
      <p:sp>
        <p:nvSpPr>
          <p:cNvPr id="5" name="عنصر نائب للمحتوى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>
              <a:buNone/>
            </a:pPr>
            <a:r>
              <a:rPr lang="en-US" dirty="0" smtClean="0"/>
              <a:t>&gt;&gt; OPEN  VEDIOS </a:t>
            </a:r>
            <a:endParaRPr lang="ar-SA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457200" y="1219200"/>
            <a:ext cx="5791200" cy="1470025"/>
          </a:xfrm>
        </p:spPr>
        <p:txBody>
          <a:bodyPr/>
          <a:lstStyle/>
          <a:p>
            <a:pPr algn="l"/>
            <a:r>
              <a:rPr lang="ar-SA" dirty="0" smtClean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dirty="0" smtClean="0"/>
              <a:t>Outlines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304800" y="2743200"/>
            <a:ext cx="6400800" cy="2743200"/>
          </a:xfrm>
        </p:spPr>
        <p:txBody>
          <a:bodyPr>
            <a:normAutofit fontScale="92500" lnSpcReduction="20000"/>
          </a:bodyPr>
          <a:lstStyle/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Introduction.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Project Main Idea.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Project Main Components.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SWOT Analysis 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Results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dirty="0" smtClean="0">
                <a:solidFill>
                  <a:schemeClr val="tx1"/>
                </a:solidFill>
              </a:rPr>
              <a:t> Conclusions and Recommendations</a:t>
            </a:r>
          </a:p>
          <a:p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0"/>
            <a:ext cx="7772400" cy="1470025"/>
          </a:xfrm>
        </p:spPr>
        <p:txBody>
          <a:bodyPr/>
          <a:lstStyle/>
          <a:p>
            <a:pPr algn="l"/>
            <a:r>
              <a:rPr lang="en-US" dirty="0" smtClean="0"/>
              <a:t>RECOMMENDATIONS 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447800"/>
            <a:ext cx="9144000" cy="54102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Due to hard dealing with a raspberry pi , particularly   in programming. We recommend using component which called </a:t>
            </a:r>
            <a:r>
              <a:rPr lang="en-US" sz="2400" dirty="0" err="1" smtClean="0">
                <a:solidFill>
                  <a:schemeClr val="tx1"/>
                </a:solidFill>
              </a:rPr>
              <a:t>Arduino</a:t>
            </a:r>
            <a:r>
              <a:rPr lang="en-US" sz="2400" dirty="0" smtClean="0">
                <a:solidFill>
                  <a:schemeClr val="tx1"/>
                </a:solidFill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</a:rPr>
              <a:t>Tre</a:t>
            </a:r>
            <a:r>
              <a:rPr lang="en-US" sz="2400" dirty="0" smtClean="0">
                <a:solidFill>
                  <a:schemeClr val="tx1"/>
                </a:solidFill>
              </a:rPr>
              <a:t>.</a:t>
            </a:r>
          </a:p>
          <a:p>
            <a:pPr algn="l"/>
            <a:endParaRPr lang="en-US" sz="2400" dirty="0" smtClean="0">
              <a:solidFill>
                <a:schemeClr val="tx1"/>
              </a:solidFill>
            </a:endParaRP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But it coming soon !</a:t>
            </a:r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aurdino tri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03915" y="2895600"/>
            <a:ext cx="4940085" cy="3810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533400" y="0"/>
            <a:ext cx="7239000" cy="1470025"/>
          </a:xfrm>
        </p:spPr>
        <p:txBody>
          <a:bodyPr/>
          <a:lstStyle/>
          <a:p>
            <a:pPr algn="l"/>
            <a:r>
              <a:rPr lang="en-US" dirty="0" smtClean="0"/>
              <a:t>RECOMMENDATIONS 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0" y="1676400"/>
            <a:ext cx="8229600" cy="3962400"/>
          </a:xfrm>
        </p:spPr>
        <p:txBody>
          <a:bodyPr>
            <a:normAutofit/>
          </a:bodyPr>
          <a:lstStyle/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Why we recommend it ?</a:t>
            </a:r>
          </a:p>
          <a:p>
            <a:pPr algn="l"/>
            <a:r>
              <a:rPr lang="en-US" sz="2400" dirty="0" err="1" smtClean="0">
                <a:solidFill>
                  <a:schemeClr val="tx1"/>
                </a:solidFill>
              </a:rPr>
              <a:t>Arduino</a:t>
            </a:r>
            <a:r>
              <a:rPr lang="en-US" sz="2400" dirty="0" smtClean="0">
                <a:solidFill>
                  <a:schemeClr val="tx1"/>
                </a:solidFill>
              </a:rPr>
              <a:t> TRE Design builds upon the experience of both </a:t>
            </a:r>
            <a:r>
              <a:rPr lang="en-US" sz="2400" dirty="0" err="1" smtClean="0">
                <a:solidFill>
                  <a:schemeClr val="tx1"/>
                </a:solidFill>
              </a:rPr>
              <a:t>Arduino</a:t>
            </a:r>
            <a:r>
              <a:rPr lang="en-US" sz="2400" dirty="0" smtClean="0">
                <a:solidFill>
                  <a:schemeClr val="tx1"/>
                </a:solidFill>
              </a:rPr>
              <a:t> and raspberry pi. And combining the benefits of both community based boards. </a:t>
            </a:r>
            <a:r>
              <a:rPr lang="en-US" sz="2400" dirty="0" err="1" smtClean="0">
                <a:solidFill>
                  <a:schemeClr val="tx1"/>
                </a:solidFill>
              </a:rPr>
              <a:t>Arduino</a:t>
            </a:r>
            <a:r>
              <a:rPr lang="en-US" sz="2400" dirty="0" smtClean="0">
                <a:solidFill>
                  <a:schemeClr val="tx1"/>
                </a:solidFill>
              </a:rPr>
              <a:t> TRE final board will be available within a few months, pending results of Beta Testing Program.</a:t>
            </a:r>
            <a:endParaRPr lang="ar-SA" sz="2400" dirty="0" smtClean="0">
              <a:solidFill>
                <a:schemeClr val="tx1"/>
              </a:solidFill>
            </a:endParaRPr>
          </a:p>
          <a:p>
            <a:endParaRPr lang="ar-SA" sz="24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457200" y="1600200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Arial Black" pitchFamily="34" charset="0"/>
              </a:rPr>
              <a:t>THANK YOU</a:t>
            </a:r>
            <a:endParaRPr lang="ar-SA" b="1" dirty="0">
              <a:latin typeface="Arial Black" pitchFamily="34" charset="0"/>
            </a:endParaRPr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304800" y="1905000"/>
            <a:ext cx="8229600" cy="1524000"/>
          </a:xfrm>
        </p:spPr>
        <p:txBody>
          <a:bodyPr/>
          <a:lstStyle/>
          <a:p>
            <a:r>
              <a:rPr lang="en-US" b="1" dirty="0" smtClean="0">
                <a:latin typeface="Arial Black" pitchFamily="34" charset="0"/>
              </a:rPr>
              <a:t>ANY QUESTIONS</a:t>
            </a:r>
            <a:endParaRPr lang="ar-SA" b="1" dirty="0">
              <a:latin typeface="Arial Black" pitchFamily="34" charset="0"/>
            </a:endParaRPr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600" y="9906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IN" dirty="0" smtClean="0"/>
              <a:t>Introduction</a:t>
            </a:r>
            <a:endParaRPr lang="ar-SA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457200" y="2286000"/>
            <a:ext cx="8229600" cy="3962400"/>
          </a:xfrm>
        </p:spPr>
        <p:txBody>
          <a:bodyPr>
            <a:normAutofit/>
          </a:bodyPr>
          <a:lstStyle/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In this graduation project ,  a new hardware microcontroller called  a Raspberry pi (RPI) will be used.</a:t>
            </a:r>
          </a:p>
          <a:p>
            <a:pPr algn="l"/>
            <a:r>
              <a:rPr lang="en-US" sz="2400" dirty="0" smtClean="0">
                <a:solidFill>
                  <a:schemeClr val="tx1"/>
                </a:solidFill>
              </a:rPr>
              <a:t>Making a call is possible by owning it.  </a:t>
            </a:r>
          </a:p>
          <a:p>
            <a:pPr algn="l"/>
            <a:endParaRPr lang="en-US" sz="2400" b="1" dirty="0" smtClean="0">
              <a:solidFill>
                <a:schemeClr val="tx1"/>
              </a:solidFill>
            </a:endParaRPr>
          </a:p>
          <a:p>
            <a:pPr algn="l"/>
            <a:r>
              <a:rPr lang="en-US" sz="2400" b="1" dirty="0" smtClean="0">
                <a:solidFill>
                  <a:schemeClr val="tx1"/>
                </a:solidFill>
              </a:rPr>
              <a:t>The concept is making an interface between RPI features  with another components allows sending standard </a:t>
            </a:r>
            <a:r>
              <a:rPr lang="en-US" sz="2400" dirty="0" smtClean="0">
                <a:solidFill>
                  <a:schemeClr val="tx1"/>
                </a:solidFill>
              </a:rPr>
              <a:t>AT commands for calling , hanging up.</a:t>
            </a:r>
            <a:endParaRPr lang="ar-SA" sz="2400" dirty="0" smtClean="0">
              <a:solidFill>
                <a:schemeClr val="tx1"/>
              </a:solidFill>
            </a:endParaRPr>
          </a:p>
          <a:p>
            <a:pPr algn="l"/>
            <a:endParaRPr lang="ar-SA" sz="24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Project Main Components</a:t>
            </a:r>
            <a:endParaRPr lang="ar-SA" sz="36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IMG_669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90600" y="1828800"/>
            <a:ext cx="7239000" cy="387208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IN" dirty="0" smtClean="0"/>
              <a:t>What is Raspberry Pi ?</a:t>
            </a:r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rsp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0212475">
            <a:off x="5613204" y="2441357"/>
            <a:ext cx="2914972" cy="27942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مربع نص 7"/>
          <p:cNvSpPr txBox="1"/>
          <p:nvPr/>
        </p:nvSpPr>
        <p:spPr>
          <a:xfrm>
            <a:off x="533400" y="1447800"/>
            <a:ext cx="51054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342900" lvl="0" indent="-342900" algn="l">
              <a:buClrTx/>
              <a:buSzTx/>
              <a:buNone/>
              <a:defRPr/>
            </a:pPr>
            <a:r>
              <a:rPr lang="en-US" sz="2000" dirty="0">
                <a:latin typeface="Arial" pitchFamily="34" charset="0"/>
                <a:ea typeface="Adobe Ming Std L" pitchFamily="18" charset="-128"/>
              </a:rPr>
              <a:t>Credit card size single board </a:t>
            </a:r>
            <a:r>
              <a:rPr lang="en-US" sz="2000" dirty="0" smtClean="0">
                <a:latin typeface="Arial" pitchFamily="34" charset="0"/>
                <a:ea typeface="Adobe Ming Std L" pitchFamily="18" charset="-128"/>
              </a:rPr>
              <a:t>computer </a:t>
            </a:r>
            <a:r>
              <a:rPr lang="en-US" sz="2000" dirty="0">
                <a:latin typeface="Arial" pitchFamily="34" charset="0"/>
                <a:ea typeface="Adobe Ming Std L" pitchFamily="18" charset="-128"/>
              </a:rPr>
              <a:t>or a </a:t>
            </a:r>
            <a:endParaRPr lang="ar-SA" sz="2000" dirty="0" smtClean="0">
              <a:latin typeface="Arial" pitchFamily="34" charset="0"/>
              <a:ea typeface="Adobe Ming Std L" pitchFamily="18" charset="-128"/>
            </a:endParaRPr>
          </a:p>
          <a:p>
            <a:pPr marL="342900" lvl="0" indent="-342900" algn="l">
              <a:buClrTx/>
              <a:buSzTx/>
              <a:buNone/>
              <a:defRPr/>
            </a:pPr>
            <a:r>
              <a:rPr lang="ar-SA" sz="2000" dirty="0" smtClean="0">
                <a:latin typeface="Arial" pitchFamily="34" charset="0"/>
                <a:ea typeface="Adobe Ming Std L" pitchFamily="18" charset="-128"/>
              </a:rPr>
              <a:t> </a:t>
            </a:r>
            <a:r>
              <a:rPr lang="en-US" sz="2000" dirty="0" smtClean="0">
                <a:latin typeface="Arial" pitchFamily="34" charset="0"/>
                <a:ea typeface="Adobe Ming Std L" pitchFamily="18" charset="-128"/>
              </a:rPr>
              <a:t>Programmable PC.</a:t>
            </a:r>
          </a:p>
          <a:p>
            <a:pPr marL="342900" lvl="0" indent="-342900" algn="l">
              <a:buClrTx/>
              <a:buSzTx/>
              <a:buNone/>
              <a:defRPr/>
            </a:pPr>
            <a:endParaRPr lang="en-US" sz="2000" dirty="0">
              <a:latin typeface="Arial" pitchFamily="34" charset="0"/>
              <a:ea typeface="Adobe Ming Std L" pitchFamily="18" charset="-128"/>
            </a:endParaRPr>
          </a:p>
          <a:p>
            <a:pPr algn="l" rtl="0"/>
            <a:endParaRPr lang="ar-SA" sz="2000" dirty="0"/>
          </a:p>
        </p:txBody>
      </p:sp>
      <p:sp>
        <p:nvSpPr>
          <p:cNvPr id="9" name="مربع نص 8"/>
          <p:cNvSpPr txBox="1"/>
          <p:nvPr/>
        </p:nvSpPr>
        <p:spPr>
          <a:xfrm>
            <a:off x="457200" y="2590800"/>
            <a:ext cx="4800600" cy="433965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l"/>
            <a:r>
              <a:rPr lang="en-US" sz="4400" dirty="0" smtClean="0"/>
              <a:t>Why?</a:t>
            </a:r>
          </a:p>
          <a:p>
            <a:pPr algn="l" rtl="0">
              <a:buFont typeface="Wingdings" pitchFamily="2" charset="2"/>
              <a:buChar char="ü"/>
            </a:pPr>
            <a:endParaRPr lang="en-US" sz="2000" dirty="0" smtClean="0">
              <a:ea typeface="Adobe Ming Std L" pitchFamily="18" charset="-128"/>
              <a:cs typeface="Arial" pitchFamily="34" charset="0"/>
            </a:endParaRPr>
          </a:p>
          <a:p>
            <a:pPr algn="l" rtl="0">
              <a:buFont typeface="Wingdings" pitchFamily="2" charset="2"/>
              <a:buChar char="ü"/>
            </a:pPr>
            <a:r>
              <a:rPr lang="en-US" sz="2400" dirty="0" smtClean="0">
                <a:ea typeface="Adobe Ming Std L" pitchFamily="18" charset="-128"/>
                <a:cs typeface="Arial" pitchFamily="34" charset="0"/>
              </a:rPr>
              <a:t>Dynamic microcontroller, small PC.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400" dirty="0" smtClean="0">
                <a:ea typeface="Adobe Ming Std L" pitchFamily="18" charset="-128"/>
                <a:cs typeface="Arial" pitchFamily="34" charset="0"/>
              </a:rPr>
              <a:t>Great tool for Learning Programming, Computers &amp; Concepts of Embedded Linux, etc</a:t>
            </a:r>
          </a:p>
          <a:p>
            <a:pPr algn="l" rtl="0">
              <a:buFont typeface="Wingdings" pitchFamily="2" charset="2"/>
              <a:buChar char="ü"/>
            </a:pPr>
            <a:r>
              <a:rPr lang="en-US" sz="2400" dirty="0" smtClean="0">
                <a:ea typeface="Adobe Ming Std L" pitchFamily="18" charset="-128"/>
                <a:cs typeface="Arial" pitchFamily="34" charset="0"/>
              </a:rPr>
              <a:t>Support for all Age Groups (School Children, College Undergraduates, Professional Developers, Programmers)</a:t>
            </a:r>
            <a:r>
              <a:rPr lang="en-US" sz="2400" dirty="0" smtClean="0"/>
              <a:t> </a:t>
            </a:r>
          </a:p>
          <a:p>
            <a:pPr algn="l">
              <a:buFont typeface="Wingdings" pitchFamily="2" charset="2"/>
              <a:buChar char="ü"/>
            </a:pP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228600" y="838200"/>
            <a:ext cx="7772400" cy="1470025"/>
          </a:xfrm>
        </p:spPr>
        <p:txBody>
          <a:bodyPr>
            <a:normAutofit/>
          </a:bodyPr>
          <a:lstStyle/>
          <a:p>
            <a:pPr algn="l"/>
            <a:r>
              <a:rPr lang="en-US" sz="3200" dirty="0" smtClean="0"/>
              <a:t>Raspberry Pi Versions </a:t>
            </a:r>
            <a:endParaRPr lang="ar-SA" sz="32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صورة 4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2438400"/>
            <a:ext cx="8153400" cy="35609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304800" y="457200"/>
            <a:ext cx="7772400" cy="1619250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Comparison</a:t>
            </a:r>
            <a:endParaRPr lang="ar-SA" sz="3600" dirty="0"/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ar-SA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ff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752600"/>
            <a:ext cx="8621329" cy="47345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Raspberry Pi Contents</a:t>
            </a:r>
            <a:endParaRPr lang="ar-SA" sz="36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600200"/>
            <a:ext cx="1676399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2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" y="4343400"/>
            <a:ext cx="1760402" cy="13716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صورة 7" descr="3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15000" y="1600200"/>
            <a:ext cx="1729050" cy="13219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 descr="4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5943600" y="4343400"/>
            <a:ext cx="1636570" cy="12432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مربع نص 10"/>
          <p:cNvSpPr txBox="1"/>
          <p:nvPr/>
        </p:nvSpPr>
        <p:spPr>
          <a:xfrm>
            <a:off x="1219200" y="3124200"/>
            <a:ext cx="1143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SOC </a:t>
            </a:r>
            <a:endParaRPr lang="ar-SA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1219200" y="5715000"/>
            <a:ext cx="990600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sz="1600" b="1" dirty="0">
                <a:latin typeface="Comic Sans MS" pitchFamily="66" charset="0"/>
              </a:rPr>
              <a:t>HDMI</a:t>
            </a:r>
            <a:r>
              <a:rPr lang="ar-SA" sz="1600" b="1" dirty="0">
                <a:latin typeface="Aldhabi" pitchFamily="2" charset="-78"/>
              </a:rPr>
              <a:t>  </a:t>
            </a:r>
            <a:r>
              <a:rPr lang="en-US" sz="1600" b="1" dirty="0" smtClean="0">
                <a:latin typeface="Comic Sans MS" pitchFamily="66" charset="0"/>
              </a:rPr>
              <a:t>Output</a:t>
            </a:r>
            <a:endParaRPr lang="ar-SA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5943600" y="2971800"/>
            <a:ext cx="1371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RCA Video Output</a:t>
            </a:r>
            <a:endParaRPr lang="ar-SA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096000" y="5638800"/>
            <a:ext cx="1295400" cy="92333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Audio Jack Output</a:t>
            </a:r>
            <a:endParaRPr lang="ar-SA" b="1" dirty="0" smtClean="0"/>
          </a:p>
          <a:p>
            <a:endParaRPr lang="ar-SA" dirty="0"/>
          </a:p>
        </p:txBody>
      </p:sp>
      <p:pic>
        <p:nvPicPr>
          <p:cNvPr id="15" name="صورة 14" descr="5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276600" y="3048000"/>
            <a:ext cx="2072595" cy="16896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6" name="مربع نص 15"/>
          <p:cNvSpPr txBox="1"/>
          <p:nvPr/>
        </p:nvSpPr>
        <p:spPr>
          <a:xfrm>
            <a:off x="3352800" y="4953000"/>
            <a:ext cx="19050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Ethernet Port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عنوان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en-US" sz="3600" dirty="0" smtClean="0"/>
              <a:t>Raspberry Pi Contents</a:t>
            </a:r>
            <a:endParaRPr lang="ar-SA" sz="3600" dirty="0"/>
          </a:p>
        </p:txBody>
      </p:sp>
      <p:pic>
        <p:nvPicPr>
          <p:cNvPr id="4" name="صورة 3" descr="RASp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0"/>
            <a:ext cx="3019425" cy="13192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صورة 5" descr="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799" y="1524000"/>
            <a:ext cx="1878041" cy="14194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7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14400" y="4419600"/>
            <a:ext cx="1963057" cy="1295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صورة 7" descr="8.pn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019800" y="1478959"/>
            <a:ext cx="1797888" cy="14303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 descr="9.pn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251974" y="4343400"/>
            <a:ext cx="1814028" cy="1447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صورة 9" descr="10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352800" y="2895600"/>
            <a:ext cx="2133600" cy="16811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1" name="مربع نص 10"/>
          <p:cNvSpPr txBox="1"/>
          <p:nvPr/>
        </p:nvSpPr>
        <p:spPr>
          <a:xfrm>
            <a:off x="1219200" y="2895600"/>
            <a:ext cx="1371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USB Port</a:t>
            </a:r>
            <a:endParaRPr lang="ar-SA" b="1" dirty="0"/>
          </a:p>
        </p:txBody>
      </p:sp>
      <p:sp>
        <p:nvSpPr>
          <p:cNvPr id="12" name="مربع نص 11"/>
          <p:cNvSpPr txBox="1"/>
          <p:nvPr/>
        </p:nvSpPr>
        <p:spPr>
          <a:xfrm>
            <a:off x="1143000" y="5715000"/>
            <a:ext cx="1371600" cy="38100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Micro USB </a:t>
            </a:r>
            <a:endParaRPr lang="ar-SA" b="1" dirty="0"/>
          </a:p>
        </p:txBody>
      </p:sp>
      <p:sp>
        <p:nvSpPr>
          <p:cNvPr id="13" name="مربع نص 12"/>
          <p:cNvSpPr txBox="1"/>
          <p:nvPr/>
        </p:nvSpPr>
        <p:spPr>
          <a:xfrm>
            <a:off x="6096000" y="2819400"/>
            <a:ext cx="18288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GPIO Pins</a:t>
            </a:r>
            <a:endParaRPr lang="ar-SA" b="1" dirty="0"/>
          </a:p>
        </p:txBody>
      </p:sp>
      <p:sp>
        <p:nvSpPr>
          <p:cNvPr id="14" name="مربع نص 13"/>
          <p:cNvSpPr txBox="1"/>
          <p:nvPr/>
        </p:nvSpPr>
        <p:spPr>
          <a:xfrm>
            <a:off x="6400800" y="5715000"/>
            <a:ext cx="1371600" cy="646331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CSI Camera Input</a:t>
            </a:r>
            <a:r>
              <a:rPr lang="en-US" dirty="0" smtClean="0"/>
              <a:t> </a:t>
            </a:r>
            <a:endParaRPr lang="ar-SA" dirty="0"/>
          </a:p>
        </p:txBody>
      </p:sp>
      <p:sp>
        <p:nvSpPr>
          <p:cNvPr id="15" name="مربع نص 14"/>
          <p:cNvSpPr txBox="1"/>
          <p:nvPr/>
        </p:nvSpPr>
        <p:spPr>
          <a:xfrm>
            <a:off x="3581400" y="4648200"/>
            <a:ext cx="1752600" cy="369332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en-US" b="1" dirty="0" smtClean="0"/>
              <a:t>DSI Display</a:t>
            </a:r>
            <a:endParaRPr lang="ar-SA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سمة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</TotalTime>
  <Words>393</Words>
  <Application>Microsoft Office PowerPoint</Application>
  <PresentationFormat>عرض على الشاشة (3:4)‏</PresentationFormat>
  <Paragraphs>89</Paragraphs>
  <Slides>23</Slides>
  <Notes>0</Notes>
  <HiddenSlides>0</HiddenSlides>
  <MMClips>0</MMClips>
  <ScaleCrop>false</ScaleCrop>
  <HeadingPairs>
    <vt:vector size="4" baseType="variant">
      <vt:variant>
        <vt:lpstr>سمة</vt:lpstr>
      </vt:variant>
      <vt:variant>
        <vt:i4>1</vt:i4>
      </vt:variant>
      <vt:variant>
        <vt:lpstr>عناوين الشرائح</vt:lpstr>
      </vt:variant>
      <vt:variant>
        <vt:i4>23</vt:i4>
      </vt:variant>
    </vt:vector>
  </HeadingPairs>
  <TitlesOfParts>
    <vt:vector size="24" baseType="lpstr">
      <vt:lpstr>سمة Office</vt:lpstr>
      <vt:lpstr>An-Najah National University  Telecommunications Engineering Department  PI-Phone Using Raspberry PI</vt:lpstr>
      <vt:lpstr> Outlines</vt:lpstr>
      <vt:lpstr>Introduction</vt:lpstr>
      <vt:lpstr>Project Main Components</vt:lpstr>
      <vt:lpstr>What is Raspberry Pi ?</vt:lpstr>
      <vt:lpstr>Raspberry Pi Versions </vt:lpstr>
      <vt:lpstr>Comparison</vt:lpstr>
      <vt:lpstr>Raspberry Pi Contents</vt:lpstr>
      <vt:lpstr>Raspberry Pi Contents</vt:lpstr>
      <vt:lpstr>Operating System </vt:lpstr>
      <vt:lpstr> GSM\GPRS Module</vt:lpstr>
      <vt:lpstr>Touch screen</vt:lpstr>
      <vt:lpstr>DC-DC Boost Converter Module</vt:lpstr>
      <vt:lpstr> LIPO Battery</vt:lpstr>
      <vt:lpstr> Software Components</vt:lpstr>
      <vt:lpstr>    AT Commands    Set of commands for controlling and communicating with external communication devices such as GSM modem and GPRS modem  </vt:lpstr>
      <vt:lpstr>الشريحة 17</vt:lpstr>
      <vt:lpstr>SWOT ANALYSIS</vt:lpstr>
      <vt:lpstr>RESULTS</vt:lpstr>
      <vt:lpstr>RECOMMENDATIONS </vt:lpstr>
      <vt:lpstr>RECOMMENDATIONS </vt:lpstr>
      <vt:lpstr>THANK YOU</vt:lpstr>
      <vt:lpstr>ANY QUESTIONS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الشريحة 1</dc:title>
  <dc:creator>pc</dc:creator>
  <cp:lastModifiedBy>EBDA3</cp:lastModifiedBy>
  <cp:revision>27</cp:revision>
  <dcterms:created xsi:type="dcterms:W3CDTF">2015-05-11T20:39:37Z</dcterms:created>
  <dcterms:modified xsi:type="dcterms:W3CDTF">2015-05-20T15:44:15Z</dcterms:modified>
</cp:coreProperties>
</file>