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98" r:id="rId6"/>
    <p:sldId id="301" r:id="rId7"/>
    <p:sldId id="260" r:id="rId8"/>
    <p:sldId id="261" r:id="rId9"/>
    <p:sldId id="262" r:id="rId10"/>
    <p:sldId id="263" r:id="rId11"/>
    <p:sldId id="264" r:id="rId12"/>
    <p:sldId id="265" r:id="rId13"/>
    <p:sldId id="273" r:id="rId14"/>
    <p:sldId id="274" r:id="rId15"/>
    <p:sldId id="266" r:id="rId16"/>
    <p:sldId id="267" r:id="rId17"/>
    <p:sldId id="268" r:id="rId18"/>
    <p:sldId id="299" r:id="rId19"/>
    <p:sldId id="269" r:id="rId20"/>
    <p:sldId id="272" r:id="rId21"/>
    <p:sldId id="271" r:id="rId22"/>
    <p:sldId id="292" r:id="rId23"/>
    <p:sldId id="302" r:id="rId24"/>
    <p:sldId id="303" r:id="rId25"/>
    <p:sldId id="304" r:id="rId26"/>
    <p:sldId id="305" r:id="rId27"/>
    <p:sldId id="306" r:id="rId28"/>
    <p:sldId id="307" r:id="rId29"/>
    <p:sldId id="310" r:id="rId30"/>
    <p:sldId id="308" r:id="rId31"/>
    <p:sldId id="309" r:id="rId32"/>
    <p:sldId id="270" r:id="rId33"/>
    <p:sldId id="293" r:id="rId34"/>
    <p:sldId id="275" r:id="rId35"/>
    <p:sldId id="276" r:id="rId36"/>
    <p:sldId id="278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60"/>
  </p:normalViewPr>
  <p:slideViewPr>
    <p:cSldViewPr>
      <p:cViewPr varScale="1">
        <p:scale>
          <a:sx n="72" d="100"/>
          <a:sy n="72" d="100"/>
        </p:scale>
        <p:origin x="13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018DD-3B9D-404D-BF00-C09EFEB0C556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E7609-22FA-4165-8FEC-94B10959D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4276372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90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84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58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33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47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92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5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465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6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512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87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86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2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783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800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862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14077F-8850-4F7C-81D1-FC4C21712ABB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67F29C-AF20-4D0F-BD8B-466735584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ransition>
    <p:wipe dir="d"/>
  </p:transition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359898"/>
            <a:ext cx="7696200" cy="261190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 anchorCtr="0"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 </a:t>
            </a:r>
            <a:r>
              <a:rPr lang="en-US" sz="4400" dirty="0"/>
              <a:t>Deep drawing and Rolling Process using Finite Element Analysis 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447800" y="2362200"/>
            <a:ext cx="7391400" cy="26670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600200" y="3124200"/>
            <a:ext cx="6324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ea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Georgia" pitchFamily="18" charset="0"/>
                <a:cs typeface="Times New Roman" pitchFamily="18" charset="0"/>
              </a:rPr>
              <a:t>Prepared by: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Georgia" pitchFamily="18" charset="0"/>
                <a:cs typeface="Times New Roman" pitchFamily="18" charset="0"/>
              </a:rPr>
              <a:t>Mohammad Alawni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Georgia" pitchFamily="18" charset="0"/>
                <a:cs typeface="Times New Roman" pitchFamily="18" charset="0"/>
              </a:rPr>
              <a:t>Bilal Abdelrazeq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ea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solidFill>
                <a:srgbClr val="00B0F0"/>
              </a:solidFill>
              <a:latin typeface="Times New Roman" pitchFamily="18" charset="0"/>
              <a:ea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Georgia" pitchFamily="18" charset="0"/>
                <a:cs typeface="Times New Roman" pitchFamily="18" charset="0"/>
              </a:rPr>
              <a:t>Supervisor: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ea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Georgia" pitchFamily="18" charset="0"/>
                <a:cs typeface="Times New Roman" pitchFamily="18" charset="0"/>
              </a:rPr>
              <a:t>Dr. Iyad Assaf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8184" y="0"/>
            <a:ext cx="7704667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Assign the define material to the deformable part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0C1B959-CDD7-48CC-8A15-A65CE479E6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2514600"/>
            <a:ext cx="670639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8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228600"/>
            <a:ext cx="7704667" cy="1142999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dirty="0"/>
              <a:t>Create Assembly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4CB4F57-EA0D-4D14-9B4D-3651787AAD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371598"/>
            <a:ext cx="5715000" cy="4419601"/>
          </a:xfrm>
        </p:spPr>
      </p:pic>
    </p:spTree>
    <p:extLst>
      <p:ext uri="{BB962C8B-B14F-4D97-AF65-F5344CB8AC3E}">
        <p14:creationId xmlns:p14="http://schemas.microsoft.com/office/powerpoint/2010/main" val="640392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2" y="152400"/>
            <a:ext cx="7704667" cy="129540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/>
              <a:t>Define step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2" y="1371600"/>
            <a:ext cx="7704667" cy="1219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1600" dirty="0"/>
          </a:p>
          <a:p>
            <a:r>
              <a:rPr lang="en-US" dirty="0"/>
              <a:t>Explicit .dynamic</a:t>
            </a:r>
          </a:p>
          <a:p>
            <a:r>
              <a:rPr lang="en-US" dirty="0"/>
              <a:t>Time period =0.089 sec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E31E10-601D-4292-9C46-D4105E695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057400"/>
            <a:ext cx="65532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482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32657"/>
            <a:ext cx="7704667" cy="1415143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Interaction Model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14E658B-4677-41FB-B036-97F8A26423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480930"/>
            <a:ext cx="6781800" cy="4157870"/>
          </a:xfrm>
        </p:spPr>
      </p:pic>
    </p:spTree>
    <p:extLst>
      <p:ext uri="{BB962C8B-B14F-4D97-AF65-F5344CB8AC3E}">
        <p14:creationId xmlns:p14="http://schemas.microsoft.com/office/powerpoint/2010/main" val="3848052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2" y="76200"/>
            <a:ext cx="7704667" cy="121920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Mesh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295400"/>
            <a:ext cx="7704667" cy="1219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the Element Library was Explicit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6BF5B7-2DE1-4BD4-A6DA-40638BBA3B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329" y="2514600"/>
            <a:ext cx="6430272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863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9452"/>
            <a:ext cx="7704667" cy="121920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Load and Boundary condition</a:t>
            </a:r>
            <a:br>
              <a:rPr lang="en-US" dirty="0"/>
            </a:br>
            <a:br>
              <a:rPr lang="en-US" dirty="0"/>
            </a:br>
            <a:endParaRPr lang="en-US" sz="2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AF6299A-135E-4EE9-AC08-7593B46AE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308652"/>
            <a:ext cx="7704667" cy="1891748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workpieces (ENCASTRE →U2=0)., U3=UR1=UR2=0</a:t>
            </a:r>
          </a:p>
          <a:p>
            <a:pPr marL="0" indent="0">
              <a:buNone/>
            </a:pPr>
            <a:r>
              <a:rPr lang="sv-SE" dirty="0"/>
              <a:t>ROLLER → U1=U2=U3=UR1=UR2=0,UR3)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4A25B4-1825-44B1-9AF0-D48724D6C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04" y="2527852"/>
            <a:ext cx="5182323" cy="39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31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2" y="152400"/>
            <a:ext cx="7704667" cy="1219199"/>
          </a:xfrm>
        </p:spPr>
        <p:txBody>
          <a:bodyPr>
            <a:normAutofit/>
          </a:bodyPr>
          <a:lstStyle/>
          <a:p>
            <a:r>
              <a:rPr lang="en-US" dirty="0"/>
              <a:t>Define job </a:t>
            </a:r>
            <a:br>
              <a:rPr lang="en-US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2" y="1676400"/>
            <a:ext cx="7704667" cy="333281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Job-1 was created and submitted.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Arial Narrow" panose="020B0606020202030204" pitchFamily="34" charset="0"/>
                <a:ea typeface="Adobe Ming Std L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671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152400"/>
            <a:ext cx="7704667" cy="12954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 The Visualization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16F2AFC-7380-41FE-A0A9-832A9D930D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5157" y="1981200"/>
            <a:ext cx="3626843" cy="33321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10E201-35A5-4B80-ACE4-0F4987222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854901"/>
            <a:ext cx="3657917" cy="358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032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٢٠٢١-٠١-٠٢ at ١٣-٣١-١٧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4627" y="2667000"/>
            <a:ext cx="8092173" cy="3178175"/>
          </a:xfrm>
        </p:spPr>
      </p:pic>
    </p:spTree>
    <p:extLst>
      <p:ext uri="{BB962C8B-B14F-4D97-AF65-F5344CB8AC3E}">
        <p14:creationId xmlns:p14="http://schemas.microsoft.com/office/powerpoint/2010/main" val="127967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2" y="76200"/>
            <a:ext cx="7704667" cy="1143000"/>
          </a:xfrm>
        </p:spPr>
        <p:txBody>
          <a:bodyPr>
            <a:normAutofit/>
          </a:bodyPr>
          <a:lstStyle/>
          <a:p>
            <a:r>
              <a:rPr lang="en-US" sz="3200" dirty="0"/>
              <a:t>Force-time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C5D1C4F-A9C0-4350-B8A8-B98FD172B6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524000"/>
            <a:ext cx="7391399" cy="447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10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82132" y="0"/>
            <a:ext cx="7704667" cy="1981200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Rolling and Deep drawing process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9199" y="2286000"/>
            <a:ext cx="7467600" cy="41148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dirty="0"/>
              <a:t>Rolling process: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596646" indent="-514350">
              <a:buFont typeface="Wingdings" pitchFamily="2" charset="2"/>
              <a:buChar char="Ø"/>
            </a:pPr>
            <a:endParaRPr lang="en-US" dirty="0"/>
          </a:p>
          <a:p>
            <a:pPr marL="596646" indent="-514350">
              <a:buFont typeface="Wingdings" pitchFamily="2" charset="2"/>
              <a:buChar char="Ø"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601" y="0"/>
            <a:ext cx="7704667" cy="1371600"/>
          </a:xfrm>
        </p:spPr>
        <p:txBody>
          <a:bodyPr>
            <a:normAutofit/>
          </a:bodyPr>
          <a:lstStyle/>
          <a:p>
            <a:r>
              <a:rPr lang="en-US" sz="2800" dirty="0"/>
              <a:t>Deep drawing process using finite element analysis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2000"/>
            <a:ext cx="7704667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Create parts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07" y="4828319"/>
            <a:ext cx="2872989" cy="8230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07" y="2183028"/>
            <a:ext cx="2720576" cy="2446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183028"/>
            <a:ext cx="1981372" cy="23395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828319"/>
            <a:ext cx="2057578" cy="17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389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23949"/>
            <a:ext cx="7704667" cy="1271451"/>
          </a:xfrm>
        </p:spPr>
        <p:txBody>
          <a:bodyPr>
            <a:normAutofit/>
          </a:bodyPr>
          <a:lstStyle/>
          <a:p>
            <a:r>
              <a:rPr lang="en-US" dirty="0"/>
              <a:t>Define material and assign </a:t>
            </a:r>
            <a:br>
              <a:rPr lang="en-US" sz="1800" dirty="0"/>
            </a:br>
            <a:r>
              <a:rPr lang="en-US" sz="2700" dirty="0"/>
              <a:t>Aluminum-killed steel properties  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2144691"/>
              </p:ext>
            </p:extLst>
          </p:nvPr>
        </p:nvGraphicFramePr>
        <p:xfrm>
          <a:off x="1600199" y="1676403"/>
          <a:ext cx="7086600" cy="45719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63613289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432295825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1754913444"/>
                    </a:ext>
                  </a:extLst>
                </a:gridCol>
              </a:tblGrid>
              <a:tr h="83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Young’s Modulus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(GPa)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Poisson’s ratio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4307830"/>
                  </a:ext>
                </a:extLst>
              </a:tr>
              <a:tr h="4666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Elastic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210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0854393"/>
                  </a:ext>
                </a:extLst>
              </a:tr>
              <a:tr h="6649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Yield stress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(MPa)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Plastic strain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6472700"/>
                  </a:ext>
                </a:extLst>
              </a:tr>
              <a:tr h="466680"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Plastic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6454703"/>
                  </a:ext>
                </a:extLst>
              </a:tr>
              <a:tr h="427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181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0.0085618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7581275"/>
                  </a:ext>
                </a:extLst>
              </a:tr>
              <a:tr h="427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281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0.066236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5870475"/>
                  </a:ext>
                </a:extLst>
              </a:tr>
              <a:tr h="427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381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0.26252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3959037"/>
                  </a:ext>
                </a:extLst>
              </a:tr>
              <a:tr h="427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481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0.7489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2431515"/>
                  </a:ext>
                </a:extLst>
              </a:tr>
              <a:tr h="427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521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1.0721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6209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851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152400"/>
            <a:ext cx="7704667" cy="1447800"/>
          </a:xfrm>
        </p:spPr>
        <p:txBody>
          <a:bodyPr/>
          <a:lstStyle/>
          <a:p>
            <a:r>
              <a:rPr lang="en-US" dirty="0"/>
              <a:t>Create Assembly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676400"/>
            <a:ext cx="6096000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210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539" y="152400"/>
            <a:ext cx="7704667" cy="1447799"/>
          </a:xfrm>
        </p:spPr>
        <p:txBody>
          <a:bodyPr/>
          <a:lstStyle/>
          <a:p>
            <a:r>
              <a:rPr lang="en-US" dirty="0"/>
              <a:t>Define Step and BC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524000"/>
            <a:ext cx="7704667" cy="91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Static </a:t>
            </a:r>
            <a:r>
              <a:rPr lang="en-US" dirty="0">
                <a:sym typeface="Wingdings" panose="05000000000000000000" pitchFamily="2" charset="2"/>
              </a:rPr>
              <a:t> standard, General.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438400"/>
            <a:ext cx="3733800" cy="2953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311247"/>
            <a:ext cx="2988301" cy="308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475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 step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0" y="2667000"/>
            <a:ext cx="9121930" cy="400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64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 step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260" y="1981200"/>
            <a:ext cx="5067519" cy="4648200"/>
          </a:xfrm>
        </p:spPr>
      </p:pic>
    </p:spTree>
    <p:extLst>
      <p:ext uri="{BB962C8B-B14F-4D97-AF65-F5344CB8AC3E}">
        <p14:creationId xmlns:p14="http://schemas.microsoft.com/office/powerpoint/2010/main" val="19082941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 interactions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66" y="1905000"/>
            <a:ext cx="5105400" cy="5071194"/>
          </a:xfrm>
        </p:spPr>
      </p:pic>
    </p:spTree>
    <p:extLst>
      <p:ext uri="{BB962C8B-B14F-4D97-AF65-F5344CB8AC3E}">
        <p14:creationId xmlns:p14="http://schemas.microsoft.com/office/powerpoint/2010/main" val="1176227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081" y="2286000"/>
            <a:ext cx="6332769" cy="439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5057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85799"/>
          </a:xfrm>
        </p:spPr>
        <p:txBody>
          <a:bodyPr>
            <a:normAutofit fontScale="90000"/>
          </a:bodyPr>
          <a:lstStyle/>
          <a:p>
            <a:r>
              <a:rPr lang="en-US" dirty="0"/>
              <a:t>Define </a:t>
            </a:r>
            <a:r>
              <a:rPr lang="en-US" dirty="0" err="1"/>
              <a:t>jops</a:t>
            </a:r>
            <a:r>
              <a:rPr lang="en-US" dirty="0"/>
              <a:t> and results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58" y="2057400"/>
            <a:ext cx="7695699" cy="4800600"/>
          </a:xfrm>
        </p:spPr>
      </p:pic>
    </p:spTree>
    <p:extLst>
      <p:ext uri="{BB962C8B-B14F-4D97-AF65-F5344CB8AC3E}">
        <p14:creationId xmlns:p14="http://schemas.microsoft.com/office/powerpoint/2010/main" val="28680974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٢٠٢١-٠١-٠٢ at ١٤-١٩-٥٩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81335" y="1752600"/>
            <a:ext cx="9225335" cy="3581400"/>
          </a:xfrm>
        </p:spPr>
      </p:pic>
    </p:spTree>
    <p:extLst>
      <p:ext uri="{BB962C8B-B14F-4D97-AF65-F5344CB8AC3E}">
        <p14:creationId xmlns:p14="http://schemas.microsoft.com/office/powerpoint/2010/main" val="359391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4477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600" dirty="0">
                <a:solidFill>
                  <a:srgbClr val="00B0F0"/>
                </a:solidFill>
              </a:rPr>
              <a:t>The Rolling process: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82133" y="1752600"/>
            <a:ext cx="7704667" cy="19050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4000" dirty="0">
                <a:solidFill>
                  <a:srgbClr val="FF0000"/>
                </a:solidFill>
              </a:rPr>
              <a:t>The force calculated:</a:t>
            </a:r>
          </a:p>
          <a:p>
            <a:pPr algn="ctr">
              <a:buNone/>
            </a:pPr>
            <a:r>
              <a:rPr lang="en-US" sz="7000" dirty="0">
                <a:solidFill>
                  <a:srgbClr val="FF0000"/>
                </a:solidFill>
              </a:rPr>
              <a:t>F= </a:t>
            </a:r>
            <a:r>
              <a:rPr lang="en-US" sz="7000" dirty="0" err="1">
                <a:solidFill>
                  <a:srgbClr val="FF0000"/>
                </a:solidFill>
              </a:rPr>
              <a:t>LWYavg</a:t>
            </a:r>
            <a:r>
              <a:rPr lang="en-US" sz="7000" dirty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i="1" dirty="0"/>
              <a:t>                                           </a:t>
            </a:r>
          </a:p>
          <a:p>
            <a:pPr>
              <a:buNone/>
            </a:pP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The type of rolling process :</a:t>
            </a:r>
          </a:p>
          <a:p>
            <a:pPr>
              <a:buNone/>
            </a:pPr>
            <a:endParaRPr lang="en-US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D111A7-D497-4F33-974B-AC159D209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72" y="3372678"/>
            <a:ext cx="2676899" cy="20767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6C3880-EDF6-4B13-837E-1E40231E6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413" y="3402495"/>
            <a:ext cx="4919870" cy="199100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Force_time</a:t>
            </a:r>
            <a:r>
              <a:rPr lang="en-US" sz="3200" dirty="0"/>
              <a:t> and </a:t>
            </a:r>
            <a:r>
              <a:rPr lang="en-US" sz="3200" dirty="0" err="1"/>
              <a:t>Displacement_time</a:t>
            </a:r>
            <a:r>
              <a:rPr lang="en-US" sz="3200" dirty="0"/>
              <a:t> curves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466" y="2087896"/>
            <a:ext cx="6858000" cy="4770104"/>
          </a:xfrm>
        </p:spPr>
      </p:pic>
    </p:spTree>
    <p:extLst>
      <p:ext uri="{BB962C8B-B14F-4D97-AF65-F5344CB8AC3E}">
        <p14:creationId xmlns:p14="http://schemas.microsoft.com/office/powerpoint/2010/main" val="15324707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Force_displacement</a:t>
            </a:r>
            <a:r>
              <a:rPr lang="en-US" dirty="0"/>
              <a:t> curves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96" y="3124200"/>
            <a:ext cx="8560940" cy="296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068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76200"/>
            <a:ext cx="7704667" cy="1219200"/>
          </a:xfrm>
        </p:spPr>
        <p:txBody>
          <a:bodyPr>
            <a:noAutofit/>
          </a:bodyPr>
          <a:lstStyle/>
          <a:p>
            <a:r>
              <a:rPr lang="en-US" sz="3200" dirty="0"/>
              <a:t>Flat rolling limitation:</a:t>
            </a:r>
            <a:br>
              <a:rPr lang="en-US" sz="3200" dirty="0"/>
            </a:b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447800"/>
            <a:ext cx="7704667" cy="4552016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en-US" dirty="0"/>
              <a:t>Maximum draft possible: </a:t>
            </a:r>
            <a:br>
              <a:rPr lang="en-US" dirty="0"/>
            </a:br>
            <a:r>
              <a:rPr lang="en-US" dirty="0"/>
              <a:t>ho – hf = µ 2R= </a:t>
            </a:r>
            <a:r>
              <a:rPr lang="en-US" dirty="0" err="1"/>
              <a:t>dmax</a:t>
            </a:r>
            <a:r>
              <a:rPr lang="en-US" dirty="0"/>
              <a:t> </a:t>
            </a:r>
          </a:p>
          <a:p>
            <a:pPr marL="457200" indent="-457200">
              <a:buAutoNum type="arabicParenR"/>
            </a:pPr>
            <a:r>
              <a:rPr lang="en-US" dirty="0"/>
              <a:t>final width: </a:t>
            </a:r>
          </a:p>
          <a:p>
            <a:pPr marL="0" indent="0">
              <a:buNone/>
            </a:pPr>
            <a:r>
              <a:rPr lang="en-US" dirty="0"/>
              <a:t>The strip thickness is reduced at each rolling pass and the strip width increases slightly (around 2%)  h0V0W0 = </a:t>
            </a:r>
            <a:r>
              <a:rPr lang="en-US" dirty="0" err="1"/>
              <a:t>hfVfWf</a:t>
            </a:r>
            <a:r>
              <a:rPr lang="en-US" dirty="0"/>
              <a:t> .</a:t>
            </a:r>
          </a:p>
          <a:p>
            <a:pPr marL="0" indent="0">
              <a:buNone/>
            </a:pPr>
            <a:r>
              <a:rPr lang="en-US" dirty="0" err="1"/>
              <a:t>wf</a:t>
            </a:r>
            <a:r>
              <a:rPr lang="en-US" dirty="0"/>
              <a:t> = 1.02 w0.</a:t>
            </a:r>
          </a:p>
          <a:p>
            <a:pPr marL="0" indent="0">
              <a:buNone/>
            </a:pPr>
            <a:r>
              <a:rPr lang="pt-BR" dirty="0"/>
              <a:t>3) Contact length:</a:t>
            </a:r>
          </a:p>
          <a:p>
            <a:pPr marL="0" indent="0">
              <a:buNone/>
            </a:pPr>
            <a:r>
              <a:rPr lang="pt-BR" dirty="0"/>
              <a:t>L=√(R(h0-hf)) 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815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152400"/>
            <a:ext cx="7704667" cy="761999"/>
          </a:xfrm>
        </p:spPr>
        <p:txBody>
          <a:bodyPr>
            <a:normAutofit/>
          </a:bodyPr>
          <a:lstStyle/>
          <a:p>
            <a:r>
              <a:rPr lang="en-US" dirty="0"/>
              <a:t>Calculate the force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0F5995E-CBD9-4AD4-8121-36D5FB4BA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pt-BR" sz="9600" dirty="0"/>
              <a:t>4) Final thickness:</a:t>
            </a:r>
          </a:p>
          <a:p>
            <a:pPr marL="0" indent="0">
              <a:buNone/>
            </a:pPr>
            <a:r>
              <a:rPr lang="pt-BR" sz="9600" dirty="0"/>
              <a:t>Vo/Vf  =hf/ho </a:t>
            </a:r>
          </a:p>
          <a:p>
            <a:pPr marL="0" indent="0">
              <a:buNone/>
            </a:pPr>
            <a:r>
              <a:rPr lang="en-US" sz="9600" dirty="0"/>
              <a:t> 5)Slip of strip:</a:t>
            </a:r>
          </a:p>
          <a:p>
            <a:pPr marL="0" indent="0">
              <a:buNone/>
            </a:pPr>
            <a:r>
              <a:rPr lang="en-US" sz="9600" dirty="0"/>
              <a:t>s=(</a:t>
            </a:r>
            <a:r>
              <a:rPr lang="en-US" sz="9600" dirty="0" err="1"/>
              <a:t>Vf-Vr</a:t>
            </a:r>
            <a:r>
              <a:rPr lang="en-US" sz="9600" dirty="0"/>
              <a:t>)/</a:t>
            </a:r>
            <a:r>
              <a:rPr lang="en-US" sz="9600" dirty="0" err="1"/>
              <a:t>Vr</a:t>
            </a:r>
            <a:r>
              <a:rPr lang="en-US" sz="9600" dirty="0"/>
              <a:t> </a:t>
            </a:r>
          </a:p>
          <a:p>
            <a:pPr marL="0" indent="0">
              <a:buNone/>
            </a:pPr>
            <a:r>
              <a:rPr lang="en-US" sz="9600" dirty="0"/>
              <a:t>R2 = L2 +(R-((ho-hf)/2)2</a:t>
            </a:r>
          </a:p>
          <a:p>
            <a:pPr marL="0" indent="0">
              <a:buNone/>
            </a:pPr>
            <a:r>
              <a:rPr lang="en-US" sz="9600" dirty="0"/>
              <a:t>	1702 = L2+(170-((40-30)/2)2</a:t>
            </a:r>
          </a:p>
          <a:p>
            <a:pPr marL="0" indent="0">
              <a:buNone/>
            </a:pPr>
            <a:r>
              <a:rPr lang="en-US" sz="9600" dirty="0"/>
              <a:t>	L = 40.9 mm</a:t>
            </a:r>
          </a:p>
          <a:p>
            <a:pPr marL="0" indent="0">
              <a:buNone/>
            </a:pPr>
            <a:r>
              <a:rPr lang="en-US" sz="9600" dirty="0"/>
              <a:t>		</a:t>
            </a:r>
            <a:r>
              <a:rPr lang="en-US" sz="9600" dirty="0" err="1"/>
              <a:t>yavg</a:t>
            </a:r>
            <a:r>
              <a:rPr lang="en-US" sz="9600" dirty="0"/>
              <a:t>== 308.585MPa</a:t>
            </a:r>
          </a:p>
          <a:p>
            <a:pPr marL="0" indent="0">
              <a:buNone/>
            </a:pPr>
            <a:r>
              <a:rPr lang="en-US" sz="9600" dirty="0"/>
              <a:t>	F = 305.58 (40)(40.9) = 504k N</a:t>
            </a:r>
          </a:p>
          <a:p>
            <a:pPr marL="0" indent="0">
              <a:buNone/>
            </a:pPr>
            <a:r>
              <a:rPr lang="en-US" sz="9600" dirty="0"/>
              <a:t> for the force  in ABAQUS equal = 275 KN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pt-BR" dirty="0"/>
          </a:p>
          <a:p>
            <a:endParaRPr lang="pt-B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5605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23949"/>
            <a:ext cx="7704667" cy="1500051"/>
          </a:xfrm>
        </p:spPr>
        <p:txBody>
          <a:bodyPr/>
          <a:lstStyle/>
          <a:p>
            <a:r>
              <a:rPr lang="en-US" dirty="0"/>
              <a:t>Deep drawing limitation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82132" y="1066800"/>
                <a:ext cx="7704667" cy="5638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Where: </a:t>
                </a:r>
              </a:p>
              <a:p>
                <a:r>
                  <a:rPr lang="en-US" dirty="0"/>
                  <a:t>Db = 0.2 m.</a:t>
                </a:r>
              </a:p>
              <a:p>
                <a:r>
                  <a:rPr lang="en-US" dirty="0" err="1"/>
                  <a:t>Dp</a:t>
                </a:r>
                <a:r>
                  <a:rPr lang="en-US" dirty="0"/>
                  <a:t> = 0.1 m.</a:t>
                </a:r>
              </a:p>
              <a:p>
                <a:r>
                  <a:rPr lang="en-US" dirty="0"/>
                  <a:t>t = 0.0082m.</a:t>
                </a:r>
              </a:p>
              <a:p>
                <a:r>
                  <a:rPr lang="en-US" dirty="0"/>
                  <a:t>Then:</a:t>
                </a:r>
              </a:p>
              <a:p>
                <a:r>
                  <a:rPr lang="en-US" dirty="0"/>
                  <a:t>1) r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 = 0.5   </a:t>
                </a:r>
              </a:p>
              <a:p>
                <a:r>
                  <a:rPr lang="en-US" dirty="0"/>
                  <a:t>2) DR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US" dirty="0"/>
              </a:p>
              <a:p>
                <a:r>
                  <a:rPr lang="en-US" dirty="0"/>
                  <a:t>3) c= 1.1×t = 0.009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82132" y="1066800"/>
                <a:ext cx="7704667" cy="5638800"/>
              </a:xfrm>
              <a:blipFill>
                <a:blip r:embed="rId2"/>
                <a:stretch>
                  <a:fillRect l="-1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43584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Force calculation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Where:</a:t>
                </a:r>
              </a:p>
              <a:p>
                <a:pPr marL="0" indent="0">
                  <a:buNone/>
                </a:pPr>
                <a:r>
                  <a:rPr lang="en-US" dirty="0"/>
                  <a:t>UTS=521 </a:t>
                </a:r>
                <a:r>
                  <a:rPr lang="en-US" dirty="0" err="1"/>
                  <a:t>Mpa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err="1"/>
                  <a:t>F</a:t>
                </a:r>
                <a:r>
                  <a:rPr lang="en-US" baseline="-25000" dirty="0" err="1"/>
                  <a:t>max</a:t>
                </a:r>
                <a:r>
                  <a:rPr lang="en-US" dirty="0"/>
                  <a:t>= π</a:t>
                </a:r>
                <a:r>
                  <a:rPr lang="en-US" dirty="0" err="1"/>
                  <a:t>Dp</a:t>
                </a:r>
                <a:r>
                  <a:rPr lang="en-US" dirty="0"/>
                  <a:t> t (UTS)[(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)-0.7] = 174.3KN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3577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C60F51F-EF94-4949-B261-6475EEFC5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0247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82133" y="304800"/>
            <a:ext cx="7704667" cy="129539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Some types of rolling process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82133" y="1066800"/>
            <a:ext cx="7704667" cy="2667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i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</a:t>
            </a:r>
          </a:p>
          <a:p>
            <a:pPr>
              <a:buNone/>
            </a:pPr>
            <a:r>
              <a:rPr lang="en-US" sz="2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buNone/>
            </a:pP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01B65E-9452-4BDD-B324-180CEB707F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562476"/>
            <a:ext cx="6932728" cy="330492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11501-1175-44A1-96A4-684456CF7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Hot and cold work the rolling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6DFB9-C396-4FBB-A40B-28F93D1B9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74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82132" y="0"/>
            <a:ext cx="7704667" cy="1981200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Deep drawing process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9199" y="2286000"/>
            <a:ext cx="7467600" cy="41148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n-US" dirty="0"/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The forces calculated: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</a:t>
            </a:r>
            <a:r>
              <a:rPr lang="en-US" i="1" baseline="-25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max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= 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π</a:t>
            </a:r>
            <a:r>
              <a:rPr lang="en-US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</a:t>
            </a:r>
            <a:r>
              <a:rPr lang="en-US" i="1" baseline="-25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UTS)[(D</a:t>
            </a:r>
            <a:r>
              <a:rPr lang="en-US" i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en-US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</a:t>
            </a:r>
            <a:r>
              <a:rPr lang="en-US" i="1" baseline="-25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)-0.7]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596646" indent="-514350">
              <a:buFont typeface="Wingdings" pitchFamily="2" charset="2"/>
              <a:buChar char="Ø"/>
            </a:pPr>
            <a:endParaRPr lang="en-US" dirty="0"/>
          </a:p>
          <a:p>
            <a:pPr marL="596646" indent="-514350">
              <a:buFont typeface="Wingdings" pitchFamily="2" charset="2"/>
              <a:buChar char="Ø"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886200"/>
            <a:ext cx="7455568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687640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523999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v"/>
            </a:pPr>
            <a:r>
              <a:rPr lang="en-US" sz="3600" dirty="0">
                <a:solidFill>
                  <a:srgbClr val="00B0F0"/>
                </a:solidFill>
              </a:rPr>
              <a:t>Finite Element Analysis the flat rolling process</a:t>
            </a:r>
            <a:br>
              <a:rPr lang="en-US" sz="3600" dirty="0">
                <a:solidFill>
                  <a:srgbClr val="00B0F0"/>
                </a:solidFill>
              </a:rPr>
            </a:b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82133" y="1524000"/>
            <a:ext cx="7704667" cy="2286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F755F5-E627-41A9-A88D-886D4C456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328" y="972099"/>
            <a:ext cx="5895343" cy="491380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Wingdings" pitchFamily="2" charset="2"/>
              <a:buChar char="v"/>
            </a:pPr>
            <a:r>
              <a:rPr lang="en-US" sz="3600" dirty="0">
                <a:solidFill>
                  <a:srgbClr val="00B0F0"/>
                </a:solidFill>
              </a:rPr>
              <a:t>Create parts </a:t>
            </a:r>
            <a:br>
              <a:rPr lang="en-US" sz="3600" dirty="0">
                <a:solidFill>
                  <a:srgbClr val="00B0F0"/>
                </a:solidFill>
              </a:rPr>
            </a:br>
            <a:br>
              <a:rPr lang="en-US" sz="3600" dirty="0">
                <a:solidFill>
                  <a:srgbClr val="00B0F0"/>
                </a:solidFill>
              </a:rPr>
            </a:br>
            <a:br>
              <a:rPr lang="en-US" sz="3600" dirty="0">
                <a:solidFill>
                  <a:srgbClr val="00B0F0"/>
                </a:solidFill>
              </a:rPr>
            </a:br>
            <a:br>
              <a:rPr lang="en-US" sz="3600" dirty="0">
                <a:solidFill>
                  <a:srgbClr val="00B0F0"/>
                </a:solidFill>
              </a:rPr>
            </a:br>
            <a:br>
              <a:rPr lang="en-US" sz="3600" dirty="0">
                <a:solidFill>
                  <a:srgbClr val="00B0F0"/>
                </a:solidFill>
              </a:rPr>
            </a:br>
            <a:r>
              <a:rPr lang="en-US" sz="3600" dirty="0">
                <a:solidFill>
                  <a:srgbClr val="00B0F0"/>
                </a:solidFill>
              </a:rPr>
              <a:t> 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05274A8-F1EC-4FEF-8FC1-4A7B1461C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371601"/>
            <a:ext cx="7704667" cy="485681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3D→Deformable→solid→extrusion                     3D →discreate </a:t>
            </a:r>
            <a:r>
              <a:rPr lang="en-US" sz="1600" dirty="0" err="1"/>
              <a:t>shell→solid→extrusion</a:t>
            </a:r>
            <a:r>
              <a:rPr lang="en-US" sz="1600" dirty="0"/>
              <a:t>         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2BDBAB-41E2-4B75-B558-1CC5DF046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208" y="3962400"/>
            <a:ext cx="2600688" cy="16480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95F4657-923E-46A0-966A-3CF9FF984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892772"/>
            <a:ext cx="3410426" cy="201005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F96C9EF-C601-4FE8-9BA8-1BFD5D77809A}"/>
              </a:ext>
            </a:extLst>
          </p:cNvPr>
          <p:cNvSpPr txBox="1"/>
          <p:nvPr/>
        </p:nvSpPr>
        <p:spPr>
          <a:xfrm>
            <a:off x="2286000" y="2482263"/>
            <a:ext cx="457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1800" dirty="0">
                <a:solidFill>
                  <a:srgbClr val="00B0F0"/>
                </a:solidFill>
              </a:rPr>
            </a:br>
            <a:br>
              <a:rPr lang="en-US" sz="1800" dirty="0">
                <a:solidFill>
                  <a:srgbClr val="00B0F0"/>
                </a:solidFill>
              </a:rPr>
            </a:br>
            <a:br>
              <a:rPr lang="en-US" sz="1800" dirty="0">
                <a:solidFill>
                  <a:srgbClr val="00B0F0"/>
                </a:solidFill>
              </a:rPr>
            </a:br>
            <a:br>
              <a:rPr lang="en-US" sz="1800" dirty="0">
                <a:solidFill>
                  <a:srgbClr val="00B0F0"/>
                </a:solidFill>
              </a:rPr>
            </a:br>
            <a:br>
              <a:rPr lang="en-US" sz="1800" dirty="0">
                <a:solidFill>
                  <a:srgbClr val="00B0F0"/>
                </a:solidFill>
              </a:rPr>
            </a:br>
            <a:r>
              <a:rPr lang="en-US" sz="1800" dirty="0">
                <a:solidFill>
                  <a:srgbClr val="00B0F0"/>
                </a:solidFill>
              </a:rPr>
              <a:t> 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600" dirty="0">
                <a:solidFill>
                  <a:srgbClr val="00B0F0"/>
                </a:solidFill>
              </a:rPr>
              <a:t>Define material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82133" y="1828800"/>
            <a:ext cx="7704667" cy="2209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027ADF-ED23-421E-83F3-DA28FE3D1F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981200"/>
            <a:ext cx="4553585" cy="460121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664</TotalTime>
  <Words>498</Words>
  <Application>Microsoft Office PowerPoint</Application>
  <PresentationFormat>On-screen Show (4:3)</PresentationFormat>
  <Paragraphs>144</Paragraphs>
  <Slides>36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Arial Narrow</vt:lpstr>
      <vt:lpstr>Calibri</vt:lpstr>
      <vt:lpstr>Cambria Math</vt:lpstr>
      <vt:lpstr>Corbel</vt:lpstr>
      <vt:lpstr>Times New Roman</vt:lpstr>
      <vt:lpstr>Wingdings</vt:lpstr>
      <vt:lpstr>Parallax</vt:lpstr>
      <vt:lpstr>  Deep drawing and Rolling Process using Finite Element Analysis </vt:lpstr>
      <vt:lpstr>Rolling and Deep drawing process</vt:lpstr>
      <vt:lpstr>The Rolling process:</vt:lpstr>
      <vt:lpstr>Some types of rolling process</vt:lpstr>
      <vt:lpstr>Hot and cold work the rolling process</vt:lpstr>
      <vt:lpstr>Deep drawing process</vt:lpstr>
      <vt:lpstr>Finite Element Analysis the flat rolling process </vt:lpstr>
      <vt:lpstr>Create parts       </vt:lpstr>
      <vt:lpstr>Define material </vt:lpstr>
      <vt:lpstr>Assign the define material to the deformable part</vt:lpstr>
      <vt:lpstr>Create Assembly </vt:lpstr>
      <vt:lpstr>Define step</vt:lpstr>
      <vt:lpstr>Interaction Model</vt:lpstr>
      <vt:lpstr>Mesh</vt:lpstr>
      <vt:lpstr>Load and Boundary condition  </vt:lpstr>
      <vt:lpstr>Define job  </vt:lpstr>
      <vt:lpstr>  The Visualization</vt:lpstr>
      <vt:lpstr>PowerPoint Presentation</vt:lpstr>
      <vt:lpstr>Force-time</vt:lpstr>
      <vt:lpstr>Deep drawing process using finite element analysis </vt:lpstr>
      <vt:lpstr>Define material and assign  Aluminum-killed steel properties  </vt:lpstr>
      <vt:lpstr>Create Assembly </vt:lpstr>
      <vt:lpstr>Define Step and BC</vt:lpstr>
      <vt:lpstr>Define step</vt:lpstr>
      <vt:lpstr>Define step</vt:lpstr>
      <vt:lpstr>Define interactions</vt:lpstr>
      <vt:lpstr>Mesh</vt:lpstr>
      <vt:lpstr>Define jops and results </vt:lpstr>
      <vt:lpstr>PowerPoint Presentation</vt:lpstr>
      <vt:lpstr>Force_time and Displacement_time curves</vt:lpstr>
      <vt:lpstr>Force_displacement curves</vt:lpstr>
      <vt:lpstr>Flat rolling limitation:  </vt:lpstr>
      <vt:lpstr>Calculate the force</vt:lpstr>
      <vt:lpstr>Deep drawing limitation </vt:lpstr>
      <vt:lpstr>Force calculation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 Manufacturing processes using finite element analyses</dc:title>
  <dc:creator>ammar</dc:creator>
  <cp:lastModifiedBy>Belal</cp:lastModifiedBy>
  <cp:revision>56</cp:revision>
  <dcterms:created xsi:type="dcterms:W3CDTF">2020-05-26T10:15:51Z</dcterms:created>
  <dcterms:modified xsi:type="dcterms:W3CDTF">2021-01-09T19:37:27Z</dcterms:modified>
</cp:coreProperties>
</file>