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7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313" r:id="rId10"/>
    <p:sldId id="314" r:id="rId11"/>
    <p:sldId id="262" r:id="rId12"/>
    <p:sldId id="263" r:id="rId13"/>
    <p:sldId id="264" r:id="rId14"/>
    <p:sldId id="271" r:id="rId15"/>
    <p:sldId id="293" r:id="rId16"/>
    <p:sldId id="294" r:id="rId17"/>
    <p:sldId id="295" r:id="rId18"/>
    <p:sldId id="296" r:id="rId19"/>
    <p:sldId id="298" r:id="rId20"/>
    <p:sldId id="299" r:id="rId21"/>
    <p:sldId id="300" r:id="rId22"/>
    <p:sldId id="301" r:id="rId23"/>
    <p:sldId id="303" r:id="rId24"/>
    <p:sldId id="302" r:id="rId25"/>
    <p:sldId id="273" r:id="rId26"/>
    <p:sldId id="292" r:id="rId27"/>
    <p:sldId id="304" r:id="rId28"/>
    <p:sldId id="267" r:id="rId29"/>
    <p:sldId id="274" r:id="rId30"/>
    <p:sldId id="272" r:id="rId31"/>
    <p:sldId id="309" r:id="rId32"/>
    <p:sldId id="310" r:id="rId33"/>
    <p:sldId id="268" r:id="rId34"/>
    <p:sldId id="305" r:id="rId35"/>
    <p:sldId id="306" r:id="rId36"/>
    <p:sldId id="307" r:id="rId37"/>
    <p:sldId id="308" r:id="rId38"/>
    <p:sldId id="269" r:id="rId39"/>
    <p:sldId id="270" r:id="rId40"/>
    <p:sldId id="275" r:id="rId41"/>
    <p:sldId id="276" r:id="rId42"/>
    <p:sldId id="277" r:id="rId43"/>
    <p:sldId id="278" r:id="rId44"/>
    <p:sldId id="282" r:id="rId45"/>
    <p:sldId id="315" r:id="rId46"/>
    <p:sldId id="311" r:id="rId47"/>
    <p:sldId id="312" r:id="rId48"/>
    <p:sldId id="284" r:id="rId49"/>
    <p:sldId id="285" r:id="rId50"/>
    <p:sldId id="286" r:id="rId51"/>
    <p:sldId id="289" r:id="rId52"/>
    <p:sldId id="290" r:id="rId53"/>
    <p:sldId id="291" r:id="rId54"/>
    <p:sldId id="287" r:id="rId55"/>
    <p:sldId id="288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74875-F1A9-4E70-8594-B806E16184E2}" type="datetimeFigureOut">
              <a:rPr lang="en-US" smtClean="0"/>
              <a:pPr/>
              <a:t>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68E6C-B1DD-4854-955B-03BDE8F5F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68E6C-B1DD-4854-955B-03BDE8F5FC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68E6C-B1DD-4854-955B-03BDE8F5FC2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1DDC95-D345-4E44-8E20-B386DB3D73C5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E7610-AEE0-46C4-8921-1B42D42CB79F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880023-B684-429C-9FF9-97ECA200B2F7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AC03E4-3B3F-4AF0-B985-9D0174B59E7F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5FF01-AB45-4155-905E-7278062C5F78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6A04AC-B153-4A80-9092-63F556A10979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D2EF1C-6DA8-4420-A4FB-72D60F784458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83D951-413B-48C9-926E-9145F77D65A3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ABF25-1F74-4759-B993-FEBCAD192CD6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4511E08-EA91-468B-90C4-1B17A4EF1E5D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C2AC10-63E2-4AEA-BF31-D6A6EAC82C9E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F6F3B7D-FA3D-41D5-9DFB-4600C6E23DFD}" type="datetime1">
              <a:rPr lang="en-US" smtClean="0"/>
              <a:pPr/>
              <a:t>1/6/2013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A2C48F5-1901-4159-9BE5-A93843377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7772400" cy="3254519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b="1" dirty="0" smtClean="0"/>
              <a:t>An-</a:t>
            </a:r>
            <a:r>
              <a:rPr lang="en-US" sz="2800" b="1" dirty="0" err="1" smtClean="0"/>
              <a:t>Najah</a:t>
            </a:r>
            <a:r>
              <a:rPr lang="en-US" sz="2800" b="1" dirty="0" smtClean="0"/>
              <a:t> National University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 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Faculty of Engineering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 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Civil Engineering Department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 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AL-</a:t>
            </a:r>
            <a:r>
              <a:rPr lang="en-US" sz="2800" b="1" dirty="0" err="1" smtClean="0"/>
              <a:t>Mansour</a:t>
            </a:r>
            <a:r>
              <a:rPr lang="en-US" sz="2800" b="1" dirty="0" smtClean="0"/>
              <a:t> Mall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 </a:t>
            </a:r>
            <a:endParaRPr lang="en-US" dirty="0"/>
          </a:p>
        </p:txBody>
      </p:sp>
      <p:pic>
        <p:nvPicPr>
          <p:cNvPr id="4" name="Picture 3" descr="C:\Users\thinkpad\Downloads\graduation\images\2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ACI code and IBC code are used in the project</a:t>
            </a:r>
          </a:p>
          <a:p>
            <a:r>
              <a:rPr lang="en-US" dirty="0" smtClean="0"/>
              <a:t>Load analysis:</a:t>
            </a:r>
          </a:p>
          <a:p>
            <a:r>
              <a:rPr lang="en-US" dirty="0" smtClean="0"/>
              <a:t>Dead load : own weigh +SIDL</a:t>
            </a:r>
          </a:p>
          <a:p>
            <a:r>
              <a:rPr lang="en-US" dirty="0" smtClean="0"/>
              <a:t>SIDL=4.04 KN/m²</a:t>
            </a:r>
          </a:p>
          <a:p>
            <a:r>
              <a:rPr lang="en-US" dirty="0" smtClean="0"/>
              <a:t>Live load =4.8KN/m²</a:t>
            </a:r>
          </a:p>
          <a:p>
            <a:r>
              <a:rPr lang="en-US" dirty="0" smtClean="0"/>
              <a:t>Load combination:</a:t>
            </a:r>
          </a:p>
          <a:p>
            <a:r>
              <a:rPr lang="en-US" dirty="0" smtClean="0"/>
              <a:t>1.2D+1.6L is used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code and load analysis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1">
              <a:buNone/>
            </a:pPr>
            <a:r>
              <a:rPr lang="en-US" dirty="0"/>
              <a:t>The preliminary design  includes all the hand calculation we made in the project , the preliminary design is very important process because it's define the preliminary loads and dimensions that need to be entered in the SAP program , and help understand the structure.</a:t>
            </a:r>
          </a:p>
          <a:p>
            <a:pPr rtl="1">
              <a:buNone/>
            </a:pPr>
            <a:r>
              <a:rPr lang="en-US" dirty="0"/>
              <a:t> </a:t>
            </a:r>
          </a:p>
          <a:p>
            <a:pPr rtl="1">
              <a:buNone/>
            </a:pPr>
            <a:r>
              <a:rPr lang="en-US" dirty="0"/>
              <a:t>The preliminary design is not precise but should be within accepted tolerance.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two: preliminary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Slab system in the project is two  way solid slab ,and it's  divided in  two areas right (Part A)  and left  (Part B ) each has different slab thickness  and different dimensions for beams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slabs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908720"/>
            <a:ext cx="89644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196753"/>
            <a:ext cx="9144000" cy="462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frame A(X2)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23528" y="1556792"/>
          <a:ext cx="8532440" cy="3096344"/>
        </p:xfrm>
        <a:graphic>
          <a:graphicData uri="http://schemas.openxmlformats.org/presentationml/2006/ole">
            <p:oleObj spid="_x0000_s1025" name="AutoCAD Drawing" r:id="rId3" imgW="12477750" imgH="4695825" progId="AutoCAD.Drawing.17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827088" y="1773238"/>
          <a:ext cx="7993062" cy="2951162"/>
        </p:xfrm>
        <a:graphic>
          <a:graphicData uri="http://schemas.openxmlformats.org/presentationml/2006/ole">
            <p:oleObj spid="_x0000_s53249" name="AutoCAD Drawing" r:id="rId3" imgW="12477750" imgH="4695825" progId="AutoCAD.Drawing.17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755576" y="1844824"/>
          <a:ext cx="7956376" cy="3717032"/>
        </p:xfrm>
        <a:graphic>
          <a:graphicData uri="http://schemas.openxmlformats.org/presentationml/2006/ole">
            <p:oleObj spid="_x0000_s52227" name="AutoCAD Drawing" r:id="rId3" imgW="12477600" imgH="5343480" progId="AutoCAD.Drawing.17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467544" y="620688"/>
          <a:ext cx="8244408" cy="3501008"/>
        </p:xfrm>
        <a:graphic>
          <a:graphicData uri="http://schemas.openxmlformats.org/presentationml/2006/ole">
            <p:oleObj spid="_x0000_s54273" name="AutoCAD Drawing" r:id="rId3" imgW="12477750" imgH="4695825" progId="AutoCAD.Drawing.17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661060" y="3244334"/>
            <a:ext cx="3821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Column strip and beam moment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323528" y="908720"/>
          <a:ext cx="8820472" cy="3501008"/>
        </p:xfrm>
        <a:graphic>
          <a:graphicData uri="http://schemas.openxmlformats.org/presentationml/2006/ole">
            <p:oleObj spid="_x0000_s55297" name="AutoCAD Drawing" r:id="rId3" imgW="12477750" imgH="4695825" progId="AutoCAD.Drawing.17">
              <p:embed/>
            </p:oleObj>
          </a:graphicData>
        </a:graphic>
      </p:graphicFrame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059832" y="4437112"/>
            <a:ext cx="33329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Column strip moment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Prepared by: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 err="1"/>
              <a:t>Abeer</a:t>
            </a:r>
            <a:r>
              <a:rPr lang="en-US" dirty="0"/>
              <a:t> F. </a:t>
            </a:r>
            <a:r>
              <a:rPr lang="en-US" dirty="0" err="1"/>
              <a:t>Malayshi</a:t>
            </a:r>
            <a:endParaRPr lang="en-US" dirty="0"/>
          </a:p>
          <a:p>
            <a:r>
              <a:rPr lang="en-US" dirty="0"/>
              <a:t>Ola M. </a:t>
            </a:r>
            <a:r>
              <a:rPr lang="en-US" dirty="0" err="1"/>
              <a:t>Qarout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Supervisor:</a:t>
            </a:r>
          </a:p>
          <a:p>
            <a:r>
              <a:rPr lang="en-US" dirty="0"/>
              <a:t>Dr. </a:t>
            </a:r>
            <a:r>
              <a:rPr lang="en-US" dirty="0" err="1"/>
              <a:t>Riyad</a:t>
            </a:r>
            <a:r>
              <a:rPr lang="en-US" dirty="0"/>
              <a:t> </a:t>
            </a:r>
            <a:r>
              <a:rPr lang="en-US" dirty="0" err="1"/>
              <a:t>Awad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Submitted in partial fulfillment of the requirements of the B.Sc./degree in Civil Engineering Department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dirty="0" smtClean="0"/>
              <a:t>Graduation </a:t>
            </a:r>
            <a:r>
              <a:rPr lang="en-US" sz="3100" dirty="0"/>
              <a:t>Project Thesis:</a:t>
            </a:r>
            <a:br>
              <a:rPr lang="en-US" sz="3100" dirty="0"/>
            </a:br>
            <a:r>
              <a:rPr lang="en-US" sz="3100" dirty="0"/>
              <a:t>Structural Analysis &amp; Design of</a:t>
            </a:r>
            <a:br>
              <a:rPr lang="en-US" sz="3100" dirty="0"/>
            </a:br>
            <a:r>
              <a:rPr lang="en-US" sz="3100" b="1" dirty="0"/>
              <a:t>“Al-</a:t>
            </a:r>
            <a:r>
              <a:rPr lang="en-US" sz="3100" b="1" dirty="0" err="1"/>
              <a:t>Mansour</a:t>
            </a:r>
            <a:r>
              <a:rPr lang="en-US" sz="3100" b="1" dirty="0"/>
              <a:t> Mall”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0" y="457200"/>
          <a:ext cx="8604448" cy="2899792"/>
        </p:xfrm>
        <a:graphic>
          <a:graphicData uri="http://schemas.openxmlformats.org/presentationml/2006/ole">
            <p:oleObj spid="_x0000_s58369" name="AutoCAD Drawing" r:id="rId3" imgW="12477750" imgH="4695825" progId="AutoCAD.Drawing.17">
              <p:embed/>
            </p:oleObj>
          </a:graphicData>
        </a:graphic>
      </p:graphicFrame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579556" y="3817585"/>
            <a:ext cx="23439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Middle strip moment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83671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check for shear in slab (using SAP)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Vu max = 71.4 KN &lt; 105.8 ok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Asmin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0.0018×1000×200 = 360 mm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ρmin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360/ (1000×160) = .0023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764704"/>
          <a:ext cx="8640963" cy="4862664"/>
        </p:xfrm>
        <a:graphic>
          <a:graphicData uri="http://schemas.openxmlformats.org/drawingml/2006/table">
            <a:tbl>
              <a:tblPr/>
              <a:tblGrid>
                <a:gridCol w="1540414"/>
                <a:gridCol w="1540414"/>
                <a:gridCol w="653529"/>
                <a:gridCol w="539932"/>
                <a:gridCol w="710331"/>
                <a:gridCol w="653529"/>
                <a:gridCol w="1501407"/>
                <a:gridCol w="1501407"/>
              </a:tblGrid>
              <a:tr h="248351">
                <a:tc grid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Slab C.S Moment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6742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Span no.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Location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Mu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b(M)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 (mm)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ρ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no. of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ɸ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 bars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46742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2.275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674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4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32.5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6742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27.8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2.26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4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8.6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0753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42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40.3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2.775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1021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674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43.8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1021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4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63.4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1066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" y="1"/>
          <a:ext cx="9108502" cy="6857999"/>
        </p:xfrm>
        <a:graphic>
          <a:graphicData uri="http://schemas.openxmlformats.org/drawingml/2006/table">
            <a:tbl>
              <a:tblPr/>
              <a:tblGrid>
                <a:gridCol w="1533905"/>
                <a:gridCol w="1533905"/>
                <a:gridCol w="650767"/>
                <a:gridCol w="537650"/>
                <a:gridCol w="707327"/>
                <a:gridCol w="650767"/>
                <a:gridCol w="1495062"/>
                <a:gridCol w="1999119"/>
              </a:tblGrid>
              <a:tr h="714329">
                <a:tc grid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Middle Strip Moment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8263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10.5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3.425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68263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49.1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63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72.2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68263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60.7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3.44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63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19.1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68263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98.5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1651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63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89.2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2.925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0.0032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1498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68263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positive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61.9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1076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63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interior negative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10.6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1076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6630" marR="666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627784" y="692696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MS reinforcement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reinforcement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827584" y="2060848"/>
          <a:ext cx="7848872" cy="2736304"/>
        </p:xfrm>
        <a:graphic>
          <a:graphicData uri="http://schemas.openxmlformats.org/presentationml/2006/ole">
            <p:oleObj spid="_x0000_s22529" name="AutoCAD Drawing" r:id="rId3" imgW="12477750" imgH="5076825" progId="AutoCAD.Drawing.17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483768" y="1628800"/>
            <a:ext cx="4283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reinforcement details in middle strip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62465" name="Object 1"/>
          <p:cNvGraphicFramePr>
            <a:graphicFrameLocks noChangeAspect="1"/>
          </p:cNvGraphicFramePr>
          <p:nvPr/>
        </p:nvGraphicFramePr>
        <p:xfrm>
          <a:off x="251520" y="2636912"/>
          <a:ext cx="8568952" cy="3312368"/>
        </p:xfrm>
        <a:graphic>
          <a:graphicData uri="http://schemas.openxmlformats.org/presentationml/2006/ole">
            <p:oleObj spid="_x0000_s62465" name="AutoCAD Drawing" r:id="rId3" imgW="12477750" imgH="5076825" progId="AutoCAD.Drawing.17">
              <p:embed/>
            </p:oleObj>
          </a:graphicData>
        </a:graphic>
      </p:graphicFrame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2051720" y="1392741"/>
            <a:ext cx="47550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reinforcement details in column strip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21496"/>
            <a:ext cx="37547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US" dirty="0" smtClean="0"/>
              <a:t>Beams</a:t>
            </a:r>
            <a:br>
              <a:rPr lang="en-US" dirty="0" smtClean="0"/>
            </a:br>
            <a:r>
              <a:rPr lang="en-US" dirty="0" smtClean="0"/>
              <a:t>TA&amp; LA</a:t>
            </a:r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700808"/>
            <a:ext cx="50760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932040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 TB&amp;LB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390650"/>
            <a:ext cx="5508104" cy="369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one: introduction</a:t>
            </a:r>
            <a:endParaRPr lang="en-US" dirty="0"/>
          </a:p>
          <a:p>
            <a:r>
              <a:rPr lang="en-US" dirty="0" smtClean="0"/>
              <a:t>Chapter two: preliminary design</a:t>
            </a:r>
          </a:p>
          <a:p>
            <a:r>
              <a:rPr lang="en-US" dirty="0" smtClean="0"/>
              <a:t>Chapter three: Sap modeling</a:t>
            </a:r>
          </a:p>
          <a:p>
            <a:r>
              <a:rPr lang="en-US" dirty="0" smtClean="0"/>
              <a:t>Chapter four: blast analysis</a:t>
            </a:r>
          </a:p>
          <a:p>
            <a:r>
              <a:rPr lang="en-US" dirty="0" smtClean="0"/>
              <a:t>Chapter five: references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628800"/>
            <a:ext cx="8964488" cy="392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Beam(X2)reinforcement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378491"/>
          </a:xfrm>
        </p:spPr>
        <p:txBody>
          <a:bodyPr>
            <a:normAutofit/>
          </a:bodyPr>
          <a:lstStyle/>
          <a:p>
            <a:endParaRPr lang="en-US" sz="1900" dirty="0" smtClean="0"/>
          </a:p>
          <a:p>
            <a:endParaRPr lang="en-US" sz="1900" dirty="0" smtClean="0"/>
          </a:p>
          <a:p>
            <a:r>
              <a:rPr lang="en-US" sz="1900" dirty="0" smtClean="0"/>
              <a:t>Where</a:t>
            </a:r>
            <a:r>
              <a:rPr lang="en-US" sz="1900" dirty="0" smtClean="0"/>
              <a:t>:-</a:t>
            </a:r>
          </a:p>
          <a:p>
            <a:r>
              <a:rPr lang="en-US" sz="1900" dirty="0" smtClean="0"/>
              <a:t>Ag: -cross section area of column.</a:t>
            </a:r>
          </a:p>
          <a:p>
            <a:r>
              <a:rPr lang="en-US" sz="1900" dirty="0" smtClean="0"/>
              <a:t> As: - area of longitudinal steel.</a:t>
            </a:r>
          </a:p>
          <a:p>
            <a:r>
              <a:rPr lang="en-US" sz="1900" dirty="0" smtClean="0"/>
              <a:t>Ø:-strength reduction factor.</a:t>
            </a:r>
          </a:p>
          <a:p>
            <a:r>
              <a:rPr lang="en-US" sz="1900" dirty="0" smtClean="0"/>
              <a:t>       Ø=0.65 (tied column).</a:t>
            </a:r>
          </a:p>
          <a:p>
            <a:r>
              <a:rPr lang="en-US" sz="1900" dirty="0" smtClean="0"/>
              <a:t>       Ø=0.70 (spirally reinforced column).</a:t>
            </a:r>
          </a:p>
          <a:p>
            <a:r>
              <a:rPr lang="en-US" sz="1900" dirty="0" smtClean="0"/>
              <a:t>λ:- reduction factor due to minimum eccentricity, </a:t>
            </a:r>
          </a:p>
          <a:p>
            <a:r>
              <a:rPr lang="en-US" sz="1900" dirty="0" smtClean="0"/>
              <a:t>        λ=0.8 (tied column).</a:t>
            </a:r>
          </a:p>
          <a:p>
            <a:r>
              <a:rPr lang="en-US" sz="1900" dirty="0" smtClean="0"/>
              <a:t>       λ=0.85 (spirally reinforced column).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ar-SA" dirty="0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1173163" y="1052513"/>
          <a:ext cx="4999037" cy="720725"/>
        </p:xfrm>
        <a:graphic>
          <a:graphicData uri="http://schemas.openxmlformats.org/presentationml/2006/ole">
            <p:oleObj spid="_x0000_s67588" name="Equation" r:id="rId3" imgW="2070000" imgH="253800" progId="Equation.3">
              <p:embed/>
            </p:oleObj>
          </a:graphicData>
        </a:graphic>
      </p:graphicFrame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683568" y="332656"/>
            <a:ext cx="33652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Columns preliminary design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260648"/>
          <a:ext cx="8532439" cy="6048676"/>
        </p:xfrm>
        <a:graphic>
          <a:graphicData uri="http://schemas.openxmlformats.org/drawingml/2006/table">
            <a:tbl>
              <a:tblPr/>
              <a:tblGrid>
                <a:gridCol w="2752060"/>
                <a:gridCol w="1130943"/>
                <a:gridCol w="2062366"/>
                <a:gridCol w="1292096"/>
                <a:gridCol w="1294974"/>
              </a:tblGrid>
              <a:tr h="302094">
                <a:tc gridSpan="5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rectangular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0209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Arial"/>
                        </a:rPr>
                        <a:t>Column No.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Arial"/>
                        </a:rPr>
                        <a:t>Pu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Arial"/>
                        </a:rPr>
                        <a:t>Ag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Arial"/>
                        </a:rPr>
                        <a:t>b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Times New Roman"/>
                          <a:cs typeface="Arial"/>
                        </a:rPr>
                        <a:t>h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366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25352.93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577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39968.97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598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41423.64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378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26184.18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21127.44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866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59988.09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1156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80076.47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1183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81946.77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1077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74604.12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30548.21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462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32002.88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1033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71556.23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1139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78898.88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1161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80422.83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1336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92545.13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350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49528.27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658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45579.86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57840.71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5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58464.14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196752"/>
            <a:ext cx="9144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713021"/>
            <a:ext cx="86044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footing in this project can be classified into groups according to the applied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load on the columns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3" y="1295400"/>
          <a:ext cx="8280920" cy="5229939"/>
        </p:xfrm>
        <a:graphic>
          <a:graphicData uri="http://schemas.openxmlformats.org/drawingml/2006/table">
            <a:tbl>
              <a:tblPr/>
              <a:tblGrid>
                <a:gridCol w="1647032"/>
                <a:gridCol w="1235276"/>
                <a:gridCol w="1235276"/>
                <a:gridCol w="1692784"/>
                <a:gridCol w="1235276"/>
                <a:gridCol w="1235276"/>
              </a:tblGrid>
              <a:tr h="35699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Arial"/>
                        </a:rPr>
                        <a:t>Column No.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Arial"/>
                        </a:rPr>
                        <a:t>Pu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Group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Arial"/>
                        </a:rPr>
                        <a:t>Column No.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Arial"/>
                        </a:rPr>
                        <a:t>Pu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Group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897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366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999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378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1016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1033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1077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462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1114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500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1114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500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1139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500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1156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577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1161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583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1183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598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42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617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1265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636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1300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657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1336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658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1484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675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1691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691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1941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2202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2204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778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2669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783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2705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37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795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2804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835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40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3059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19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844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74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866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4429" marR="5442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9552" y="476672"/>
            <a:ext cx="3451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of F1 (single footing):</a:t>
            </a:r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395536" y="1124744"/>
            <a:ext cx="734481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Calculating required footing area :</a:t>
            </a:r>
          </a:p>
          <a:p>
            <a:endParaRPr lang="en-US" dirty="0" smtClean="0"/>
          </a:p>
          <a:p>
            <a:r>
              <a:rPr lang="en-US" dirty="0" smtClean="0"/>
              <a:t>F.A = </a:t>
            </a:r>
            <a:r>
              <a:rPr lang="en-US" dirty="0" smtClean="0"/>
              <a:t>                 </a:t>
            </a:r>
            <a:r>
              <a:rPr lang="en-US" dirty="0" smtClean="0"/>
              <a:t>= </a:t>
            </a:r>
            <a:r>
              <a:rPr lang="en-US" dirty="0" smtClean="0"/>
              <a:t>1.72</a:t>
            </a:r>
          </a:p>
          <a:p>
            <a:endParaRPr lang="en-US" dirty="0" smtClean="0"/>
          </a:p>
          <a:p>
            <a:r>
              <a:rPr lang="en-US" dirty="0" smtClean="0"/>
              <a:t> use square footing</a:t>
            </a:r>
          </a:p>
          <a:p>
            <a:r>
              <a:rPr lang="en-US" dirty="0" smtClean="0"/>
              <a:t>L=B = 1.4 m</a:t>
            </a:r>
          </a:p>
          <a:p>
            <a:r>
              <a:rPr lang="en-US" dirty="0" err="1" smtClean="0"/>
              <a:t>qu</a:t>
            </a:r>
            <a:r>
              <a:rPr lang="en-US" dirty="0" smtClean="0"/>
              <a:t> = </a:t>
            </a:r>
            <a:r>
              <a:rPr lang="en-US" dirty="0" err="1" smtClean="0"/>
              <a:t>Pu</a:t>
            </a:r>
            <a:r>
              <a:rPr lang="en-US" dirty="0" smtClean="0"/>
              <a:t> / F.A</a:t>
            </a:r>
          </a:p>
          <a:p>
            <a:r>
              <a:rPr lang="en-US" dirty="0" smtClean="0"/>
              <a:t>   = 600/ 1.4×1.4</a:t>
            </a:r>
          </a:p>
          <a:p>
            <a:r>
              <a:rPr lang="en-US" dirty="0" smtClean="0"/>
              <a:t>   =306.1 </a:t>
            </a:r>
            <a:r>
              <a:rPr lang="en-US" dirty="0" smtClean="0"/>
              <a:t>KN/m^2</a:t>
            </a:r>
          </a:p>
          <a:p>
            <a:endParaRPr lang="en-US" dirty="0" smtClean="0"/>
          </a:p>
          <a:p>
            <a:r>
              <a:rPr lang="en-US" dirty="0" smtClean="0"/>
              <a:t>Thickness :    ( ultimate load =600KN )</a:t>
            </a:r>
          </a:p>
          <a:p>
            <a:r>
              <a:rPr lang="en-US" dirty="0" smtClean="0"/>
              <a:t>Vu = Φ </a:t>
            </a:r>
            <a:r>
              <a:rPr lang="en-US" dirty="0" err="1" smtClean="0"/>
              <a:t>Vc</a:t>
            </a:r>
            <a:endParaRPr lang="en-US" dirty="0" smtClean="0"/>
          </a:p>
          <a:p>
            <a:pPr rtl="1"/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Φ </a:t>
            </a:r>
            <a:r>
              <a:rPr lang="en-US" dirty="0" err="1" smtClean="0"/>
              <a:t>Vc</a:t>
            </a:r>
            <a:r>
              <a:rPr lang="en-US" dirty="0" smtClean="0"/>
              <a:t> = Φ (1/6 ) </a:t>
            </a:r>
            <a:r>
              <a:rPr lang="en-US" dirty="0" err="1" smtClean="0"/>
              <a:t>bw</a:t>
            </a:r>
            <a:r>
              <a:rPr lang="en-US" dirty="0" smtClean="0"/>
              <a:t> d =  0.75 (1/6 ) (1400) d </a:t>
            </a:r>
          </a:p>
          <a:p>
            <a:pPr rtl="1"/>
            <a:r>
              <a:rPr lang="en-US" dirty="0" smtClean="0"/>
              <a:t>   </a:t>
            </a:r>
            <a:r>
              <a:rPr lang="en-US" dirty="0" smtClean="0"/>
              <a:t> </a:t>
            </a:r>
            <a:r>
              <a:rPr lang="en-US" dirty="0" smtClean="0"/>
              <a:t>Vu = 306.1×1.4×(((1.4-.3)/2)-d</a:t>
            </a:r>
            <a:r>
              <a:rPr lang="en-US" dirty="0" smtClean="0"/>
              <a:t>)</a:t>
            </a:r>
          </a:p>
          <a:p>
            <a:pPr rtl="1"/>
            <a:endParaRPr lang="en-US" dirty="0" smtClean="0"/>
          </a:p>
          <a:p>
            <a:pPr rtl="1"/>
            <a:r>
              <a:rPr lang="en-US" dirty="0" smtClean="0"/>
              <a:t>solving for d </a:t>
            </a:r>
            <a:r>
              <a:rPr lang="en-US" dirty="0" smtClean="0"/>
              <a:t>:</a:t>
            </a:r>
          </a:p>
          <a:p>
            <a:pPr rtl="1"/>
            <a:endParaRPr lang="en-US" dirty="0" smtClean="0"/>
          </a:p>
          <a:p>
            <a:r>
              <a:rPr lang="en-US" dirty="0" smtClean="0"/>
              <a:t>      </a:t>
            </a:r>
            <a:r>
              <a:rPr lang="en-US" dirty="0" smtClean="0"/>
              <a:t> </a:t>
            </a:r>
            <a:r>
              <a:rPr lang="en-US" dirty="0" smtClean="0"/>
              <a:t>d= 0.17m                  H = .22 m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3498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556792"/>
            <a:ext cx="1190625" cy="438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5112568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Check two way punching shear :</a:t>
            </a:r>
          </a:p>
          <a:p>
            <a:endParaRPr lang="en-US" sz="2000" dirty="0" smtClean="0"/>
          </a:p>
          <a:p>
            <a:r>
              <a:rPr lang="en-US" sz="2000" dirty="0" smtClean="0"/>
              <a:t>T </a:t>
            </a:r>
            <a:r>
              <a:rPr lang="en-US" sz="2000" dirty="0" smtClean="0"/>
              <a:t>=</a:t>
            </a:r>
            <a:r>
              <a:rPr lang="en-US" sz="2000" dirty="0" smtClean="0"/>
              <a:t> </a:t>
            </a:r>
            <a:r>
              <a:rPr lang="en-US" sz="2000" dirty="0" smtClean="0"/>
              <a:t>         = </a:t>
            </a:r>
            <a:r>
              <a:rPr lang="en-US" sz="2000" dirty="0" smtClean="0"/>
              <a:t>1.090 </a:t>
            </a:r>
            <a:r>
              <a:rPr lang="en-US" sz="2000" dirty="0" err="1" smtClean="0"/>
              <a:t>Mpa</a:t>
            </a:r>
            <a:r>
              <a:rPr lang="en-US" sz="2000" b="1" dirty="0" smtClean="0"/>
              <a:t> ok &gt;</a:t>
            </a:r>
            <a:r>
              <a:rPr lang="en-US" sz="2000" dirty="0" smtClean="0"/>
              <a:t> </a:t>
            </a:r>
            <a:r>
              <a:rPr lang="en-US" sz="2000" dirty="0" err="1" smtClean="0"/>
              <a:t>фVc</a:t>
            </a:r>
            <a:r>
              <a:rPr lang="en-US" sz="2000" dirty="0" smtClean="0"/>
              <a:t> min</a:t>
            </a:r>
          </a:p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b="1" dirty="0" smtClean="0"/>
              <a:t>Steel reinforcement needed :</a:t>
            </a:r>
            <a:endParaRPr lang="en-US" sz="2000" dirty="0" smtClean="0"/>
          </a:p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dirty="0" smtClean="0"/>
              <a:t>Mu  = </a:t>
            </a:r>
            <a:r>
              <a:rPr lang="en-US" sz="2000" dirty="0" smtClean="0"/>
              <a:t>                     </a:t>
            </a:r>
            <a:r>
              <a:rPr lang="en-US" sz="2000" dirty="0" smtClean="0"/>
              <a:t>= 64.8 </a:t>
            </a:r>
            <a:r>
              <a:rPr lang="en-US" sz="2000" dirty="0" err="1" smtClean="0"/>
              <a:t>KN.m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(</a:t>
            </a:r>
            <a:r>
              <a:rPr lang="en-US" sz="2000" dirty="0" smtClean="0"/>
              <a:t>b= 1400mm, d= 250mm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Ρ = [ 1- </a:t>
            </a:r>
            <a:r>
              <a:rPr lang="en-US" sz="2000" dirty="0" smtClean="0"/>
              <a:t>            </a:t>
            </a:r>
            <a:r>
              <a:rPr lang="en-US" sz="2000" dirty="0" smtClean="0"/>
              <a:t>] = 3.48×10^-3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As = </a:t>
            </a:r>
            <a:r>
              <a:rPr lang="en-US" sz="2000" dirty="0" err="1" smtClean="0"/>
              <a:t>Ρbd</a:t>
            </a:r>
            <a:r>
              <a:rPr lang="en-US" sz="2000" dirty="0" smtClean="0"/>
              <a:t> = 3.48×10^-3×1400 × 250 = 1220 mm2&gt; </a:t>
            </a:r>
            <a:r>
              <a:rPr lang="en-US" sz="2000" dirty="0" err="1" smtClean="0"/>
              <a:t>Asmin</a:t>
            </a:r>
            <a:endParaRPr lang="en-US" sz="2000" dirty="0" smtClean="0"/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As min = 0.0018 × b × h = 0.0018×1400×300 = 756 mm2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Use  (6 Φ 16)  for the two directions</a:t>
            </a:r>
            <a:endParaRPr lang="ar-SA" sz="2000" dirty="0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052736"/>
            <a:ext cx="504056" cy="432048"/>
          </a:xfrm>
          <a:prstGeom prst="rect">
            <a:avLst/>
          </a:prstGeom>
          <a:noFill/>
        </p:spPr>
      </p:pic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5548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2348880"/>
            <a:ext cx="1495425" cy="342900"/>
          </a:xfrm>
          <a:prstGeom prst="rect">
            <a:avLst/>
          </a:prstGeom>
          <a:noFill/>
        </p:spPr>
      </p:pic>
      <p:sp>
        <p:nvSpPr>
          <p:cNvPr id="6555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5550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284984"/>
            <a:ext cx="904875" cy="54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971600" y="764704"/>
          <a:ext cx="7092280" cy="3744416"/>
        </p:xfrm>
        <a:graphic>
          <a:graphicData uri="http://schemas.openxmlformats.org/presentationml/2006/ole">
            <p:oleObj spid="_x0000_s66561" name="AutoCAD Drawing" r:id="rId3" imgW="12477750" imgH="5076825" progId="AutoCAD.Drawing.17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51520" y="2204864"/>
          <a:ext cx="8229600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Thickness(m)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Reinforcement long direction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Reinforcement short direction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r>
                        <a:rPr lang="el-GR" dirty="0" smtClean="0"/>
                        <a:t>Φ</a:t>
                      </a:r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footing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85654" y="1519721"/>
            <a:ext cx="4772691" cy="4448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three: SAP modeling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This project shows the structural analysis and design of Al-</a:t>
            </a:r>
            <a:r>
              <a:rPr lang="en-US" dirty="0" err="1"/>
              <a:t>Mansour</a:t>
            </a:r>
            <a:r>
              <a:rPr lang="en-US" dirty="0"/>
              <a:t> Mall in Nablus city; it is a project in the Department of Architecture at An-</a:t>
            </a:r>
            <a:r>
              <a:rPr lang="en-US" dirty="0" err="1"/>
              <a:t>Najah</a:t>
            </a:r>
            <a:r>
              <a:rPr lang="en-US" dirty="0"/>
              <a:t> National University. This project was designed by the student </a:t>
            </a:r>
            <a:r>
              <a:rPr lang="en-US" dirty="0" err="1"/>
              <a:t>Anas</a:t>
            </a:r>
            <a:r>
              <a:rPr lang="en-US" dirty="0"/>
              <a:t> </a:t>
            </a:r>
            <a:r>
              <a:rPr lang="en-US" dirty="0" err="1"/>
              <a:t>Mansour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The project consists of commercial building of three stories, each story has the area of 797 m</a:t>
            </a:r>
            <a:r>
              <a:rPr lang="en-US" baseline="30000" dirty="0"/>
              <a:t>2</a:t>
            </a:r>
            <a:r>
              <a:rPr lang="en-US" dirty="0"/>
              <a:t>  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The commercial building is designed using reinforced concrete 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The project is designed manually and using SAP program version 15, and according to ACI code 2008 and IBC 2009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The project is designed for gravity and the forces affecting the building from blast have been </a:t>
            </a:r>
            <a:r>
              <a:rPr lang="en-US" dirty="0" smtClean="0"/>
              <a:t>unanalyzed.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one: introduction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6156" y="1481138"/>
            <a:ext cx="4731687" cy="4525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SAP results</a:t>
            </a:r>
            <a:br>
              <a:rPr lang="en-US" dirty="0" smtClean="0"/>
            </a:br>
            <a:r>
              <a:rPr lang="en-US" dirty="0" smtClean="0"/>
              <a:t>compatibility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weight of structure=22450.8KN</a:t>
            </a:r>
          </a:p>
          <a:p>
            <a:r>
              <a:rPr lang="en-US" dirty="0" smtClean="0"/>
              <a:t>Total weight of structure from SAP=22454.797KN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Error=0.02%.it is acceptable</a:t>
            </a:r>
          </a:p>
          <a:p>
            <a:r>
              <a:rPr lang="en-US" dirty="0" smtClean="0"/>
              <a:t>Total live load and super imposed loads (manually)=20225.92KN</a:t>
            </a:r>
          </a:p>
          <a:p>
            <a:r>
              <a:rPr lang="en-US" dirty="0" smtClean="0"/>
              <a:t>Total live load and super imposed loads (SAP)= 19785.13KN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Error=2%. It is acceptable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check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beam BTB11</a:t>
            </a:r>
          </a:p>
          <a:p>
            <a:r>
              <a:rPr lang="en-US" dirty="0" smtClean="0"/>
              <a:t>The moment value from SAP=67.8KN.m</a:t>
            </a:r>
          </a:p>
          <a:p>
            <a:r>
              <a:rPr lang="en-US" dirty="0" smtClean="0"/>
              <a:t>The Wl²/8 value =65.2KN.m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Error=3%. It is acceptable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–strain relationship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maximum deflection manually =34.42mm</a:t>
            </a:r>
          </a:p>
          <a:p>
            <a:r>
              <a:rPr lang="en-US" dirty="0" smtClean="0"/>
              <a:t>The maximum deflection from SAP=7.8mm</a:t>
            </a:r>
          </a:p>
          <a:p>
            <a:r>
              <a:rPr lang="en-US" dirty="0" smtClean="0"/>
              <a:t>So that the deflection check is ok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deflection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 building is located beside a gas station (12 meter far away from the </a:t>
            </a:r>
            <a:r>
              <a:rPr lang="en-US" dirty="0" smtClean="0"/>
              <a:t>nearest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point) a practical approach of  assumed explosion in one of the gasoline tanks has </a:t>
            </a:r>
          </a:p>
          <a:p>
            <a:pPr>
              <a:buNone/>
            </a:pPr>
            <a:r>
              <a:rPr lang="en-US" dirty="0" smtClean="0"/>
              <a:t>been developed. The loads on columns and slabs were estimated and 3D modeling of</a:t>
            </a:r>
          </a:p>
          <a:p>
            <a:r>
              <a:rPr lang="en-US" dirty="0" smtClean="0"/>
              <a:t> the structure and loads using SAP2000 has been created.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four: blast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SAP results</a:t>
            </a:r>
            <a:br>
              <a:rPr lang="en-US" dirty="0" smtClean="0"/>
            </a:br>
            <a:r>
              <a:rPr lang="en-US" dirty="0" smtClean="0"/>
              <a:t>slab reinforcement</a:t>
            </a:r>
            <a:endParaRPr lang="ar-SA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r>
              <a:rPr lang="en-US" b="1" dirty="0" smtClean="0"/>
              <a:t>Explosion and air blast </a:t>
            </a:r>
            <a:r>
              <a:rPr lang="en-US" b="1" dirty="0" smtClean="0"/>
              <a:t>loading</a:t>
            </a:r>
            <a:r>
              <a:rPr lang="ar-SA" dirty="0" smtClean="0"/>
              <a:t> </a:t>
            </a:r>
            <a:endParaRPr lang="ar-SA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000" dirty="0" smtClean="0"/>
              <a:t>An explosion is defined as a large-scale, rapid and sudden release of </a:t>
            </a:r>
            <a:r>
              <a:rPr lang="en-US" sz="2000" dirty="0" smtClean="0"/>
              <a:t>energy</a:t>
            </a:r>
          </a:p>
          <a:p>
            <a:endParaRPr lang="en-US" sz="2000" dirty="0" smtClean="0"/>
          </a:p>
          <a:p>
            <a:r>
              <a:rPr lang="en-US" sz="2000" dirty="0" smtClean="0"/>
              <a:t>The threat for an explosion can be  defined by two equally important elements, the explosive size, or charge weight </a:t>
            </a:r>
            <a:r>
              <a:rPr lang="en-US" sz="2000" i="1" dirty="0" smtClean="0"/>
              <a:t>W</a:t>
            </a:r>
            <a:r>
              <a:rPr lang="en-US" sz="2000" dirty="0" smtClean="0"/>
              <a:t>, and the standoff distance </a:t>
            </a:r>
            <a:r>
              <a:rPr lang="en-US" sz="2000" i="1" dirty="0" smtClean="0"/>
              <a:t>R </a:t>
            </a:r>
            <a:r>
              <a:rPr lang="en-US" sz="2000" dirty="0" smtClean="0"/>
              <a:t>between the blast source and the target</a:t>
            </a:r>
            <a:endParaRPr lang="ar-SA" sz="2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of blast pressure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Explosion point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hinkpad\Desktop\mansour mall\images\finalvv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268759"/>
          </a:xfrm>
        </p:spPr>
        <p:txBody>
          <a:bodyPr>
            <a:normAutofit/>
          </a:bodyPr>
          <a:lstStyle/>
          <a:p>
            <a:r>
              <a:rPr lang="en-US" dirty="0" smtClean="0"/>
              <a:t>Al-</a:t>
            </a:r>
            <a:r>
              <a:rPr lang="en-US" dirty="0" err="1" smtClean="0"/>
              <a:t>Mansour</a:t>
            </a:r>
            <a:r>
              <a:rPr lang="en-US" dirty="0" smtClean="0"/>
              <a:t> Mall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explosion on the structure</a:t>
            </a:r>
            <a:endParaRPr lang="en-US" dirty="0"/>
          </a:p>
        </p:txBody>
      </p:sp>
      <p:pic>
        <p:nvPicPr>
          <p:cNvPr id="4" name="Content Placeholder 3" descr="C:\Users\Professionals\Desktop\safe\positive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896448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explosion on the structure</a:t>
            </a:r>
            <a:endParaRPr lang="en-US" dirty="0"/>
          </a:p>
        </p:txBody>
      </p:sp>
      <p:pic>
        <p:nvPicPr>
          <p:cNvPr id="4" name="Content Placeholder 3" descr="C:\Users\Professionals\Desktop\safe\positive up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1138"/>
            <a:ext cx="9144000" cy="432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explosion on the structure</a:t>
            </a:r>
            <a:endParaRPr lang="en-US" dirty="0"/>
          </a:p>
        </p:txBody>
      </p:sp>
      <p:pic>
        <p:nvPicPr>
          <p:cNvPr id="4" name="Content Placeholder 3" descr="C:\Users\Professionals\Desktop\safe\negative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399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explosion on the structure</a:t>
            </a:r>
            <a:endParaRPr lang="en-US" dirty="0"/>
          </a:p>
        </p:txBody>
      </p:sp>
      <p:pic>
        <p:nvPicPr>
          <p:cNvPr id="4" name="Content Placeholder 3" descr="C:\Users\Professionals\Desktop\safe\ne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5"/>
            <a:ext cx="9144000" cy="437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gas station should be far from the building by at least 60 m</a:t>
            </a:r>
            <a:endParaRPr lang="en-US" dirty="0" smtClean="0"/>
          </a:p>
          <a:p>
            <a:r>
              <a:rPr lang="en-US" b="1" dirty="0" smtClean="0"/>
              <a:t>The glass interface is not recommended because the glass has a high thermal coefficient .</a:t>
            </a:r>
            <a:endParaRPr lang="en-US" dirty="0" smtClean="0"/>
          </a:p>
          <a:p>
            <a:r>
              <a:rPr lang="en-US" b="1" dirty="0" smtClean="0"/>
              <a:t>Replace the glass interface by shear walls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hinkpad\Desktop\mansour mall\images\finalكككك.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Al-</a:t>
            </a:r>
            <a:r>
              <a:rPr lang="en-US" dirty="0" err="1" smtClean="0"/>
              <a:t>Mansour</a:t>
            </a:r>
            <a:r>
              <a:rPr lang="en-US" dirty="0" smtClean="0"/>
              <a:t> Mall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671013"/>
            <a:ext cx="8229600" cy="41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671013"/>
            <a:ext cx="8229600" cy="41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compressive strength of concrete cylinders in this project is:</a:t>
            </a:r>
          </a:p>
          <a:p>
            <a:r>
              <a:rPr lang="en-US" dirty="0" err="1" smtClean="0"/>
              <a:t>f`c</a:t>
            </a:r>
            <a:r>
              <a:rPr lang="en-US" dirty="0" smtClean="0"/>
              <a:t> = 28 </a:t>
            </a:r>
            <a:r>
              <a:rPr lang="en-US" dirty="0" err="1" smtClean="0"/>
              <a:t>Mpa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Ec</a:t>
            </a:r>
            <a:r>
              <a:rPr lang="en-US" dirty="0" smtClean="0"/>
              <a:t> = 24.8×10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Steel for reinforcement accordance to ASTM standards</a:t>
            </a:r>
            <a:endParaRPr lang="en-US" dirty="0" smtClean="0"/>
          </a:p>
          <a:p>
            <a:r>
              <a:rPr lang="en-US" dirty="0" smtClean="0"/>
              <a:t>1- Modulus of elasticity, Es= 200000  </a:t>
            </a:r>
            <a:r>
              <a:rPr lang="en-US" dirty="0" err="1" smtClean="0"/>
              <a:t>Mpa</a:t>
            </a:r>
            <a:endParaRPr lang="en-US" dirty="0" smtClean="0"/>
          </a:p>
          <a:p>
            <a:r>
              <a:rPr lang="en-US" dirty="0" smtClean="0"/>
              <a:t>2- Yielding strength, </a:t>
            </a:r>
            <a:r>
              <a:rPr lang="en-US" dirty="0" err="1" smtClean="0"/>
              <a:t>fy</a:t>
            </a:r>
            <a:r>
              <a:rPr lang="en-US" dirty="0" smtClean="0"/>
              <a:t>= 420  </a:t>
            </a:r>
            <a:r>
              <a:rPr lang="en-US" dirty="0" err="1" smtClean="0"/>
              <a:t>Mpa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Materials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374</TotalTime>
  <Words>1169</Words>
  <Application>Microsoft Office PowerPoint</Application>
  <PresentationFormat>On-screen Show (4:3)</PresentationFormat>
  <Paragraphs>534</Paragraphs>
  <Slides>55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58" baseType="lpstr">
      <vt:lpstr>Concourse</vt:lpstr>
      <vt:lpstr>AutoCAD Drawing</vt:lpstr>
      <vt:lpstr>Microsoft Equation 3.0</vt:lpstr>
      <vt:lpstr>  </vt:lpstr>
      <vt:lpstr> Graduation Project Thesis: Structural Analysis &amp; Design of “Al-Mansour Mall” </vt:lpstr>
      <vt:lpstr>Table of content</vt:lpstr>
      <vt:lpstr>Chapter one: introduction </vt:lpstr>
      <vt:lpstr>Al-Mansour Mall</vt:lpstr>
      <vt:lpstr>Al-Mansour Mall</vt:lpstr>
      <vt:lpstr>Design steps</vt:lpstr>
      <vt:lpstr>Design steps</vt:lpstr>
      <vt:lpstr>Materials</vt:lpstr>
      <vt:lpstr>Design code and load analysis</vt:lpstr>
      <vt:lpstr>Chapter two: preliminary design</vt:lpstr>
      <vt:lpstr>Design of slabs</vt:lpstr>
      <vt:lpstr>Slabs</vt:lpstr>
      <vt:lpstr>Design of frame A(X2)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CS reinforcement</vt:lpstr>
      <vt:lpstr>Slide 26</vt:lpstr>
      <vt:lpstr>Slide 27</vt:lpstr>
      <vt:lpstr>Beams TA&amp; LA</vt:lpstr>
      <vt:lpstr>Beams TB&amp;LB</vt:lpstr>
      <vt:lpstr>Beam(X2)reinforcement</vt:lpstr>
      <vt:lpstr>Slide 31</vt:lpstr>
      <vt:lpstr>Slide 32</vt:lpstr>
      <vt:lpstr>footings</vt:lpstr>
      <vt:lpstr>Slide 34</vt:lpstr>
      <vt:lpstr>Slide 35</vt:lpstr>
      <vt:lpstr>Slide 36</vt:lpstr>
      <vt:lpstr>Slide 37</vt:lpstr>
      <vt:lpstr>Design of footing</vt:lpstr>
      <vt:lpstr>Chapter three: SAP modeling</vt:lpstr>
      <vt:lpstr>Check SAP results compatibility</vt:lpstr>
      <vt:lpstr>Equilibrium check</vt:lpstr>
      <vt:lpstr>Stress –strain relationship</vt:lpstr>
      <vt:lpstr>Check deflection</vt:lpstr>
      <vt:lpstr>Chapter four: blast analysis</vt:lpstr>
      <vt:lpstr>SAP results slab reinforcement</vt:lpstr>
      <vt:lpstr>Slide 46</vt:lpstr>
      <vt:lpstr>Slide 47</vt:lpstr>
      <vt:lpstr>Prediction of blast pressure</vt:lpstr>
      <vt:lpstr>Explosion point</vt:lpstr>
      <vt:lpstr>Effect of explosion on the structure</vt:lpstr>
      <vt:lpstr>Effect of explosion on the structure</vt:lpstr>
      <vt:lpstr>Effect of explosion on the structure</vt:lpstr>
      <vt:lpstr>Effect of explosion on the structure</vt:lpstr>
      <vt:lpstr>Recommendation</vt:lpstr>
      <vt:lpstr>Slide 55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  Faculty of Engineering   Civil Engineering Department   AL-Mansour Mall</dc:title>
  <dc:creator>Microsoft</dc:creator>
  <cp:lastModifiedBy>Professionals</cp:lastModifiedBy>
  <cp:revision>43</cp:revision>
  <dcterms:created xsi:type="dcterms:W3CDTF">2013-01-05T16:16:08Z</dcterms:created>
  <dcterms:modified xsi:type="dcterms:W3CDTF">2013-01-06T10:13:05Z</dcterms:modified>
</cp:coreProperties>
</file>