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84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23262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1" i="0">
                <a:solidFill>
                  <a:srgbClr val="DFD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23262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150" b="1" i="0">
                <a:solidFill>
                  <a:srgbClr val="DFD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23262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23262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110" y="2046040"/>
            <a:ext cx="851534" cy="361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23262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2349" y="1667454"/>
            <a:ext cx="10128250" cy="3702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1" i="0">
                <a:solidFill>
                  <a:srgbClr val="DFDFD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3086" y="6529016"/>
            <a:ext cx="752925" cy="298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rgbClr val="D8D8D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fld id="{81D60167-4931-47E6-BA6A-407CBD079E47}" type="slidenum">
              <a:rPr sz="1450" spc="-50" dirty="0">
                <a:solidFill>
                  <a:srgbClr val="D1CFCD"/>
                </a:solidFill>
              </a:rPr>
              <a:t>‹#›</a:t>
            </a:fld>
            <a:endParaRPr sz="14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618" y="929513"/>
            <a:ext cx="5240655" cy="66167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279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20"/>
              </a:spcBef>
            </a:pPr>
            <a:r>
              <a:rPr sz="3750" b="1" spc="60" dirty="0">
                <a:solidFill>
                  <a:srgbClr val="DFDFDF"/>
                </a:solidFill>
                <a:latin typeface="Times New Roman"/>
                <a:cs typeface="Times New Roman"/>
              </a:rPr>
              <a:t>Multi-</a:t>
            </a:r>
            <a:r>
              <a:rPr sz="3750" b="1" spc="65" dirty="0">
                <a:solidFill>
                  <a:srgbClr val="DFDFDF"/>
                </a:solidFill>
                <a:latin typeface="Times New Roman"/>
                <a:cs typeface="Times New Roman"/>
              </a:rPr>
              <a:t>Challenge</a:t>
            </a:r>
            <a:r>
              <a:rPr sz="3750" b="1" spc="2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750" b="1" spc="-10" dirty="0">
                <a:solidFill>
                  <a:srgbClr val="DFDFDF"/>
                </a:solidFill>
                <a:latin typeface="Times New Roman"/>
                <a:cs typeface="Times New Roman"/>
              </a:rPr>
              <a:t>Support</a:t>
            </a:r>
            <a:endParaRPr sz="37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3919" y="2284957"/>
            <a:ext cx="3005455" cy="555625"/>
          </a:xfrm>
          <a:custGeom>
            <a:avLst/>
            <a:gdLst/>
            <a:ahLst/>
            <a:cxnLst/>
            <a:rect l="l" t="t" r="r" b="b"/>
            <a:pathLst>
              <a:path w="3005454" h="555625">
                <a:moveTo>
                  <a:pt x="3005046" y="555439"/>
                </a:moveTo>
                <a:lnTo>
                  <a:pt x="0" y="555439"/>
                </a:lnTo>
                <a:lnTo>
                  <a:pt x="0" y="0"/>
                </a:lnTo>
                <a:lnTo>
                  <a:pt x="3005046" y="0"/>
                </a:lnTo>
                <a:lnTo>
                  <a:pt x="3005046" y="55543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1219" y="2294607"/>
            <a:ext cx="3061335" cy="5073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150" b="1" dirty="0">
                <a:solidFill>
                  <a:srgbClr val="DFDFDF"/>
                </a:solidFill>
                <a:latin typeface="Times New Roman"/>
                <a:cs typeface="Times New Roman"/>
              </a:rPr>
              <a:t>Challenge</a:t>
            </a:r>
            <a:r>
              <a:rPr sz="3150" b="1" spc="37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spc="-10" dirty="0">
                <a:solidFill>
                  <a:srgbClr val="DFDFDF"/>
                </a:solidFill>
                <a:latin typeface="Times New Roman"/>
                <a:cs typeface="Times New Roman"/>
              </a:rPr>
              <a:t>Types: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15157" y="2762971"/>
            <a:ext cx="5568950" cy="555625"/>
          </a:xfrm>
          <a:custGeom>
            <a:avLst/>
            <a:gdLst/>
            <a:ahLst/>
            <a:cxnLst/>
            <a:rect l="l" t="t" r="r" b="b"/>
            <a:pathLst>
              <a:path w="5568950" h="555625">
                <a:moveTo>
                  <a:pt x="5568676" y="555439"/>
                </a:moveTo>
                <a:lnTo>
                  <a:pt x="0" y="555439"/>
                </a:lnTo>
                <a:lnTo>
                  <a:pt x="0" y="0"/>
                </a:lnTo>
                <a:lnTo>
                  <a:pt x="5568676" y="0"/>
                </a:lnTo>
                <a:lnTo>
                  <a:pt x="5568676" y="55543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15157" y="2840396"/>
            <a:ext cx="5588000" cy="39433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41935" indent="-241935">
              <a:lnSpc>
                <a:spcPts val="3105"/>
              </a:lnSpc>
              <a:buFont typeface="Times New Roman"/>
              <a:buChar char="•"/>
              <a:tabLst>
                <a:tab pos="241935" algn="l"/>
              </a:tabLst>
            </a:pPr>
            <a:r>
              <a:rPr sz="3150" b="1" spc="-70" dirty="0">
                <a:solidFill>
                  <a:srgbClr val="DFDFDF"/>
                </a:solidFill>
                <a:latin typeface="Times New Roman"/>
                <a:cs typeface="Times New Roman"/>
              </a:rPr>
              <a:t>Standard:</a:t>
            </a:r>
            <a:r>
              <a:rPr sz="3150" b="1" spc="-4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dirty="0">
                <a:solidFill>
                  <a:srgbClr val="DFDFDF"/>
                </a:solidFill>
                <a:latin typeface="Times New Roman"/>
                <a:cs typeface="Times New Roman"/>
              </a:rPr>
              <a:t>Static</a:t>
            </a:r>
            <a:r>
              <a:rPr sz="3150" b="1" spc="-5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dirty="0">
                <a:solidFill>
                  <a:srgbClr val="DFDFDF"/>
                </a:solidFill>
                <a:latin typeface="Times New Roman"/>
                <a:cs typeface="Times New Roman"/>
              </a:rPr>
              <a:t>flag</a:t>
            </a:r>
            <a:r>
              <a:rPr sz="3150" b="1" spc="-18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spc="-10" dirty="0">
                <a:solidFill>
                  <a:srgbClr val="DFDFDF"/>
                </a:solidFill>
                <a:latin typeface="Times New Roman"/>
                <a:cs typeface="Times New Roman"/>
              </a:rPr>
              <a:t>challenges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15157" y="3234612"/>
            <a:ext cx="4702175" cy="555625"/>
          </a:xfrm>
          <a:custGeom>
            <a:avLst/>
            <a:gdLst/>
            <a:ahLst/>
            <a:cxnLst/>
            <a:rect l="l" t="t" r="r" b="b"/>
            <a:pathLst>
              <a:path w="4702175" h="555625">
                <a:moveTo>
                  <a:pt x="4702074" y="555439"/>
                </a:moveTo>
                <a:lnTo>
                  <a:pt x="0" y="555439"/>
                </a:lnTo>
                <a:lnTo>
                  <a:pt x="0" y="0"/>
                </a:lnTo>
                <a:lnTo>
                  <a:pt x="4702074" y="0"/>
                </a:lnTo>
                <a:lnTo>
                  <a:pt x="4702074" y="55543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15157" y="3318411"/>
            <a:ext cx="4714875" cy="38798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64160" indent="-264160">
              <a:lnSpc>
                <a:spcPts val="3055"/>
              </a:lnSpc>
              <a:buFont typeface="Times New Roman"/>
              <a:buChar char="•"/>
              <a:tabLst>
                <a:tab pos="264160" algn="l"/>
              </a:tabLst>
            </a:pPr>
            <a:r>
              <a:rPr sz="3150" b="1" spc="-80" dirty="0">
                <a:solidFill>
                  <a:srgbClr val="DFDFDF"/>
                </a:solidFill>
                <a:latin typeface="Times New Roman"/>
                <a:cs typeface="Times New Roman"/>
              </a:rPr>
              <a:t>Dynamic:</a:t>
            </a:r>
            <a:r>
              <a:rPr sz="3150" b="1" spc="-11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spc="-100" dirty="0">
                <a:solidFill>
                  <a:srgbClr val="DFDFDF"/>
                </a:solidFill>
                <a:latin typeface="Times New Roman"/>
                <a:cs typeface="Times New Roman"/>
              </a:rPr>
              <a:t>Variable</a:t>
            </a:r>
            <a:r>
              <a:rPr sz="3150" b="1" spc="2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spc="-10" dirty="0">
                <a:solidFill>
                  <a:srgbClr val="DFDFDF"/>
                </a:solidFill>
                <a:latin typeface="Times New Roman"/>
                <a:cs typeface="Times New Roman"/>
              </a:rPr>
              <a:t>scoring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15157" y="3706252"/>
            <a:ext cx="5530850" cy="555625"/>
          </a:xfrm>
          <a:custGeom>
            <a:avLst/>
            <a:gdLst/>
            <a:ahLst/>
            <a:cxnLst/>
            <a:rect l="l" t="t" r="r" b="b"/>
            <a:pathLst>
              <a:path w="5530850" h="555625">
                <a:moveTo>
                  <a:pt x="5530440" y="555439"/>
                </a:moveTo>
                <a:lnTo>
                  <a:pt x="0" y="555439"/>
                </a:lnTo>
                <a:lnTo>
                  <a:pt x="0" y="0"/>
                </a:lnTo>
                <a:lnTo>
                  <a:pt x="5530440" y="0"/>
                </a:lnTo>
                <a:lnTo>
                  <a:pt x="5530440" y="55543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15157" y="3790051"/>
            <a:ext cx="5549900" cy="4718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60350" indent="-260350">
              <a:lnSpc>
                <a:spcPts val="3310"/>
              </a:lnSpc>
              <a:buFont typeface="Times New Roman"/>
              <a:buChar char="•"/>
              <a:tabLst>
                <a:tab pos="260350" algn="l"/>
              </a:tabLst>
            </a:pPr>
            <a:r>
              <a:rPr sz="3150" b="1" spc="-150" dirty="0">
                <a:solidFill>
                  <a:srgbClr val="DFDFDF"/>
                </a:solidFill>
                <a:latin typeface="Times New Roman"/>
                <a:cs typeface="Times New Roman"/>
              </a:rPr>
              <a:t>File:</a:t>
            </a:r>
            <a:r>
              <a:rPr sz="3150" b="1" spc="-5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dirty="0">
                <a:solidFill>
                  <a:srgbClr val="DFDFDF"/>
                </a:solidFill>
                <a:latin typeface="Times New Roman"/>
                <a:cs typeface="Times New Roman"/>
              </a:rPr>
              <a:t>Unique</a:t>
            </a:r>
            <a:r>
              <a:rPr sz="3150" b="1" spc="4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dirty="0">
                <a:solidFill>
                  <a:srgbClr val="DFDFDF"/>
                </a:solidFill>
                <a:latin typeface="Times New Roman"/>
                <a:cs typeface="Times New Roman"/>
              </a:rPr>
              <a:t>user</a:t>
            </a:r>
            <a:r>
              <a:rPr sz="3150" b="1" spc="-7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b="1" spc="-10" dirty="0">
                <a:solidFill>
                  <a:srgbClr val="DFDFDF"/>
                </a:solidFill>
                <a:latin typeface="Times New Roman"/>
                <a:cs typeface="Times New Roman"/>
              </a:rPr>
              <a:t>modifications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12402" y="3059430"/>
            <a:ext cx="1363345" cy="5073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150" b="1" spc="-50" dirty="0">
                <a:solidFill>
                  <a:srgbClr val="545B60"/>
                </a:solidFill>
                <a:latin typeface="Times New Roman"/>
                <a:cs typeface="Times New Roman"/>
              </a:rPr>
              <a:t>OxZone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231953" y="4983754"/>
            <a:ext cx="795655" cy="23495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350" spc="70" dirty="0">
                <a:solidFill>
                  <a:srgbClr val="CDCDCF"/>
                </a:solidFill>
                <a:latin typeface="Arial"/>
                <a:cs typeface="Arial"/>
              </a:rPr>
              <a:t>Welcome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077566" y="4983759"/>
            <a:ext cx="1240790" cy="234950"/>
          </a:xfrm>
          <a:custGeom>
            <a:avLst/>
            <a:gdLst/>
            <a:ahLst/>
            <a:cxnLst/>
            <a:rect l="l" t="t" r="r" b="b"/>
            <a:pathLst>
              <a:path w="1240790" h="234950">
                <a:moveTo>
                  <a:pt x="1200785" y="0"/>
                </a:moveTo>
                <a:lnTo>
                  <a:pt x="0" y="0"/>
                </a:lnTo>
                <a:lnTo>
                  <a:pt x="0" y="234772"/>
                </a:lnTo>
                <a:lnTo>
                  <a:pt x="1200785" y="234772"/>
                </a:lnTo>
                <a:lnTo>
                  <a:pt x="1200785" y="0"/>
                </a:lnTo>
                <a:close/>
              </a:path>
              <a:path w="1240790" h="234950">
                <a:moveTo>
                  <a:pt x="1240421" y="41262"/>
                </a:moveTo>
                <a:lnTo>
                  <a:pt x="1227696" y="41262"/>
                </a:lnTo>
                <a:lnTo>
                  <a:pt x="1227696" y="169964"/>
                </a:lnTo>
                <a:lnTo>
                  <a:pt x="1240421" y="169964"/>
                </a:lnTo>
                <a:lnTo>
                  <a:pt x="1240421" y="41262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039479" y="4977858"/>
            <a:ext cx="1353820" cy="232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350" spc="55" dirty="0">
                <a:solidFill>
                  <a:srgbClr val="DFDFDF"/>
                </a:solidFill>
                <a:latin typeface="Arial"/>
                <a:cs typeface="Arial"/>
              </a:rPr>
              <a:t>to </a:t>
            </a:r>
            <a:r>
              <a:rPr sz="1350" spc="55" dirty="0">
                <a:solidFill>
                  <a:srgbClr val="CDCDCF"/>
                </a:solidFill>
                <a:latin typeface="Arial"/>
                <a:cs typeface="Arial"/>
              </a:rPr>
              <a:t>oxZone</a:t>
            </a:r>
            <a:r>
              <a:rPr sz="1350" spc="-5" dirty="0">
                <a:solidFill>
                  <a:srgbClr val="CDCDCF"/>
                </a:solidFill>
                <a:latin typeface="Arial"/>
                <a:cs typeface="Arial"/>
              </a:rPr>
              <a:t> </a:t>
            </a:r>
            <a:r>
              <a:rPr sz="1350" spc="-20" dirty="0">
                <a:solidFill>
                  <a:srgbClr val="CDCDCF"/>
                </a:solidFill>
                <a:latin typeface="Arial"/>
                <a:cs typeface="Arial"/>
              </a:rPr>
              <a:t>CTF</a:t>
            </a:r>
            <a:r>
              <a:rPr sz="1125" spc="-30" baseline="22222" dirty="0">
                <a:solidFill>
                  <a:srgbClr val="CDCDCF"/>
                </a:solidFill>
                <a:latin typeface="Times New Roman"/>
                <a:cs typeface="Times New Roman"/>
              </a:rPr>
              <a:t>1</a:t>
            </a:r>
            <a:endParaRPr sz="1125" baseline="22222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916117" y="5302430"/>
            <a:ext cx="2085339" cy="23495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350" dirty="0">
                <a:solidFill>
                  <a:srgbClr val="DFDFDF"/>
                </a:solidFill>
                <a:latin typeface="Arial"/>
                <a:cs typeface="Arial"/>
              </a:rPr>
              <a:t>A</a:t>
            </a:r>
            <a:r>
              <a:rPr sz="1350" spc="-1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1350" spc="105" dirty="0">
                <a:solidFill>
                  <a:srgbClr val="CDCDCF"/>
                </a:solidFill>
                <a:latin typeface="Arial"/>
                <a:cs typeface="Arial"/>
              </a:rPr>
              <a:t>cool</a:t>
            </a:r>
            <a:r>
              <a:rPr sz="1350" spc="-190" dirty="0">
                <a:solidFill>
                  <a:srgbClr val="CDCDCF"/>
                </a:solidFill>
                <a:latin typeface="Arial"/>
                <a:cs typeface="Arial"/>
              </a:rPr>
              <a:t> </a:t>
            </a:r>
            <a:r>
              <a:rPr sz="1350" dirty="0">
                <a:solidFill>
                  <a:srgbClr val="CDCDCF"/>
                </a:solidFill>
                <a:latin typeface="Arial"/>
                <a:cs typeface="Arial"/>
              </a:rPr>
              <a:t>CTF</a:t>
            </a:r>
            <a:r>
              <a:rPr sz="1350" spc="-30" dirty="0">
                <a:solidFill>
                  <a:srgbClr val="CDCDCF"/>
                </a:solidFill>
                <a:latin typeface="Arial"/>
                <a:cs typeface="Arial"/>
              </a:rPr>
              <a:t> </a:t>
            </a:r>
            <a:r>
              <a:rPr sz="1350" spc="75" dirty="0">
                <a:solidFill>
                  <a:srgbClr val="CDCDCF"/>
                </a:solidFill>
                <a:latin typeface="Arial"/>
                <a:cs typeface="Arial"/>
              </a:rPr>
              <a:t>platform</a:t>
            </a:r>
            <a:r>
              <a:rPr sz="1350" spc="45" dirty="0">
                <a:solidFill>
                  <a:srgbClr val="CDCDCF"/>
                </a:solidFill>
                <a:latin typeface="Arial"/>
                <a:cs typeface="Arial"/>
              </a:rPr>
              <a:t> </a:t>
            </a:r>
            <a:r>
              <a:rPr sz="1350" spc="65" dirty="0">
                <a:solidFill>
                  <a:srgbClr val="DFDFDF"/>
                </a:solidFill>
                <a:latin typeface="Arial"/>
                <a:cs typeface="Arial"/>
              </a:rPr>
              <a:t>from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22806" y="5296534"/>
            <a:ext cx="644525" cy="232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spc="45" dirty="0">
                <a:solidFill>
                  <a:srgbClr val="778AB6"/>
                </a:solidFill>
                <a:latin typeface="Arial"/>
                <a:cs typeface="Arial"/>
              </a:rPr>
              <a:t>oxZone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8655" y="6506017"/>
            <a:ext cx="530225" cy="266065"/>
          </a:xfrm>
          <a:custGeom>
            <a:avLst/>
            <a:gdLst/>
            <a:ahLst/>
            <a:cxnLst/>
            <a:rect l="l" t="t" r="r" b="b"/>
            <a:pathLst>
              <a:path w="530225" h="266065">
                <a:moveTo>
                  <a:pt x="529776" y="265979"/>
                </a:moveTo>
                <a:lnTo>
                  <a:pt x="0" y="265979"/>
                </a:lnTo>
                <a:lnTo>
                  <a:pt x="0" y="0"/>
                </a:lnTo>
                <a:lnTo>
                  <a:pt x="529776" y="0"/>
                </a:lnTo>
                <a:lnTo>
                  <a:pt x="529776" y="26597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85955" y="6522643"/>
            <a:ext cx="567055" cy="244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95"/>
              </a:lnSpc>
            </a:pPr>
            <a:r>
              <a:rPr sz="1550" dirty="0">
                <a:solidFill>
                  <a:srgbClr val="DFDFDF"/>
                </a:solidFill>
                <a:latin typeface="Times New Roman"/>
                <a:cs typeface="Times New Roman"/>
              </a:rPr>
              <a:t>Page</a:t>
            </a:r>
            <a:r>
              <a:rPr sz="1550" spc="5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1550" spc="-50" dirty="0">
                <a:solidFill>
                  <a:srgbClr val="DFDFDF"/>
                </a:solidFill>
                <a:latin typeface="Times New Roman"/>
                <a:cs typeface="Times New Roman"/>
              </a:rPr>
              <a:t>9</a:t>
            </a:r>
            <a:endParaRPr sz="1550">
              <a:latin typeface="Times New Roman"/>
              <a:cs typeface="Times New Roman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AEF9318-BCA9-449F-D067-C821A155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3250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696652" y="1695496"/>
            <a:ext cx="1176655" cy="224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00" spc="80" dirty="0">
                <a:solidFill>
                  <a:srgbClr val="3B3F42"/>
                </a:solidFill>
                <a:latin typeface="Arial"/>
                <a:cs typeface="Arial"/>
              </a:rPr>
              <a:t>Configuration</a:t>
            </a:r>
            <a:endParaRPr sz="13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55923" y="2916645"/>
            <a:ext cx="13335" cy="86360"/>
          </a:xfrm>
          <a:custGeom>
            <a:avLst/>
            <a:gdLst/>
            <a:ahLst/>
            <a:cxnLst/>
            <a:rect l="l" t="t" r="r" b="b"/>
            <a:pathLst>
              <a:path w="13334" h="86360">
                <a:moveTo>
                  <a:pt x="12726" y="85799"/>
                </a:moveTo>
                <a:lnTo>
                  <a:pt x="0" y="85799"/>
                </a:lnTo>
                <a:lnTo>
                  <a:pt x="0" y="0"/>
                </a:lnTo>
                <a:lnTo>
                  <a:pt x="12726" y="0"/>
                </a:lnTo>
                <a:lnTo>
                  <a:pt x="12726" y="85799"/>
                </a:lnTo>
                <a:close/>
              </a:path>
            </a:pathLst>
          </a:custGeom>
          <a:solidFill>
            <a:srgbClr val="E8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156802" y="2319337"/>
            <a:ext cx="2269490" cy="69088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254"/>
              </a:spcBef>
            </a:pPr>
            <a:r>
              <a:rPr sz="600" spc="-25" dirty="0">
                <a:solidFill>
                  <a:srgbClr val="85858A"/>
                </a:solidFill>
                <a:latin typeface="Times New Roman"/>
                <a:cs typeface="Times New Roman"/>
              </a:rPr>
              <a:t>Event</a:t>
            </a:r>
            <a:r>
              <a:rPr sz="600" spc="-15" dirty="0">
                <a:solidFill>
                  <a:srgbClr val="85858A"/>
                </a:solidFill>
                <a:latin typeface="Times New Roman"/>
                <a:cs typeface="Times New Roman"/>
              </a:rPr>
              <a:t> </a:t>
            </a:r>
            <a:r>
              <a:rPr sz="600" spc="-20" dirty="0">
                <a:solidFill>
                  <a:srgbClr val="85858A"/>
                </a:solidFill>
                <a:latin typeface="Times New Roman"/>
                <a:cs typeface="Times New Roman"/>
              </a:rPr>
              <a:t>Na</a:t>
            </a:r>
            <a:r>
              <a:rPr sz="600" spc="-20" dirty="0">
                <a:solidFill>
                  <a:srgbClr val="9A9EA3"/>
                </a:solidFill>
                <a:latin typeface="Times New Roman"/>
                <a:cs typeface="Times New Roman"/>
              </a:rPr>
              <a:t>m</a:t>
            </a:r>
            <a:r>
              <a:rPr sz="600" spc="-20" dirty="0">
                <a:solidFill>
                  <a:srgbClr val="85858A"/>
                </a:solidFill>
                <a:latin typeface="Times New Roman"/>
                <a:cs typeface="Times New Roman"/>
              </a:rPr>
              <a:t>e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500" dirty="0">
                <a:solidFill>
                  <a:srgbClr val="B1B5BA"/>
                </a:solidFill>
                <a:latin typeface="Times New Roman"/>
                <a:cs typeface="Times New Roman"/>
              </a:rPr>
              <a:t>Whennokllo </a:t>
            </a:r>
            <a:r>
              <a:rPr sz="400" spc="-35" dirty="0">
                <a:solidFill>
                  <a:srgbClr val="B1B5BA"/>
                </a:solidFill>
                <a:latin typeface="Times New Roman"/>
                <a:cs typeface="Times New Roman"/>
              </a:rPr>
              <a:t>tS</a:t>
            </a:r>
            <a:r>
              <a:rPr sz="500" spc="-35" dirty="0">
                <a:solidFill>
                  <a:srgbClr val="B1B5BA"/>
                </a:solidFill>
                <a:latin typeface="Times New Roman"/>
                <a:cs typeface="Times New Roman"/>
              </a:rPr>
              <a:t>Sl)eOOtd.</a:t>
            </a:r>
            <a:r>
              <a:rPr sz="500" spc="20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500" spc="-10" dirty="0">
                <a:solidFill>
                  <a:srgbClr val="B1B5BA"/>
                </a:solidFill>
                <a:latin typeface="Times New Roman"/>
                <a:cs typeface="Times New Roman"/>
              </a:rPr>
              <a:t>theCTF'snameisused</a:t>
            </a:r>
            <a:r>
              <a:rPr sz="500" spc="35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500" spc="-10" dirty="0">
                <a:solidFill>
                  <a:srgbClr val="9CACC3"/>
                </a:solidFill>
                <a:latin typeface="Times New Roman"/>
                <a:cs typeface="Times New Roman"/>
              </a:rPr>
              <a:t>lnstt:id.</a:t>
            </a:r>
            <a:endParaRPr sz="500">
              <a:latin typeface="Times New Roman"/>
              <a:cs typeface="Times New Roman"/>
            </a:endParaRPr>
          </a:p>
          <a:p>
            <a:pPr marL="67310">
              <a:lnSpc>
                <a:spcPct val="100000"/>
              </a:lnSpc>
              <a:spcBef>
                <a:spcPts val="555"/>
              </a:spcBef>
            </a:pPr>
            <a:r>
              <a:rPr sz="550" spc="-10" dirty="0">
                <a:solidFill>
                  <a:srgbClr val="B1B5BA"/>
                </a:solidFill>
                <a:latin typeface="Arial"/>
                <a:cs typeface="Arial"/>
              </a:rPr>
              <a:t>CTFName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endParaRPr sz="55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5"/>
              </a:spcBef>
            </a:pPr>
            <a:r>
              <a:rPr sz="600" spc="-20" dirty="0">
                <a:solidFill>
                  <a:srgbClr val="85858A"/>
                </a:solidFill>
                <a:latin typeface="Times New Roman"/>
                <a:cs typeface="Times New Roman"/>
              </a:rPr>
              <a:t>Event</a:t>
            </a:r>
            <a:r>
              <a:rPr sz="600" spc="-10" dirty="0">
                <a:solidFill>
                  <a:srgbClr val="85858A"/>
                </a:solidFill>
                <a:latin typeface="Times New Roman"/>
                <a:cs typeface="Times New Roman"/>
              </a:rPr>
              <a:t> Description</a:t>
            </a:r>
            <a:endParaRPr sz="60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  <a:spcBef>
                <a:spcPts val="180"/>
              </a:spcBef>
            </a:pPr>
            <a:r>
              <a:rPr sz="500" spc="-10" dirty="0">
                <a:solidFill>
                  <a:srgbClr val="B1B5BA"/>
                </a:solidFill>
                <a:latin typeface="Times New Roman"/>
                <a:cs typeface="Times New Roman"/>
              </a:rPr>
              <a:t>Descnptlonof</a:t>
            </a:r>
            <a:r>
              <a:rPr sz="500" spc="-80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450" i="1" spc="-10" dirty="0">
                <a:solidFill>
                  <a:srgbClr val="B1B5BA"/>
                </a:solidFill>
                <a:latin typeface="Times New Roman"/>
                <a:cs typeface="Times New Roman"/>
              </a:rPr>
              <a:t>vout</a:t>
            </a:r>
            <a:r>
              <a:rPr sz="550" spc="-10" dirty="0">
                <a:solidFill>
                  <a:srgbClr val="B1B5BA"/>
                </a:solidFill>
                <a:latin typeface="Times New Roman"/>
                <a:cs typeface="Times New Roman"/>
              </a:rPr>
              <a:t>Clf.</a:t>
            </a:r>
            <a:r>
              <a:rPr sz="500" spc="-10" dirty="0">
                <a:solidFill>
                  <a:srgbClr val="B1B5BA"/>
                </a:solidFill>
                <a:latin typeface="Times New Roman"/>
                <a:cs typeface="Times New Roman"/>
              </a:rPr>
              <a:t>Avill.lblefor</a:t>
            </a:r>
            <a:r>
              <a:rPr sz="500" spc="20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500" dirty="0">
                <a:solidFill>
                  <a:srgbClr val="B1B5BA"/>
                </a:solidFill>
                <a:latin typeface="Times New Roman"/>
                <a:cs typeface="Times New Roman"/>
              </a:rPr>
              <a:t>useon</a:t>
            </a:r>
            <a:r>
              <a:rPr sz="500" spc="365" dirty="0">
                <a:solidFill>
                  <a:srgbClr val="B1B5BA"/>
                </a:solidFill>
                <a:latin typeface="Times New Roman"/>
                <a:cs typeface="Times New Roman"/>
              </a:rPr>
              <a:t>  </a:t>
            </a:r>
            <a:r>
              <a:rPr sz="500" spc="-20" dirty="0">
                <a:solidFill>
                  <a:srgbClr val="B1B5BA"/>
                </a:solidFill>
                <a:latin typeface="Times New Roman"/>
                <a:cs typeface="Times New Roman"/>
              </a:rPr>
              <a:t>OJstompagesand</a:t>
            </a:r>
            <a:r>
              <a:rPr sz="500" spc="-75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500" dirty="0">
                <a:solidFill>
                  <a:srgbClr val="B1B5BA"/>
                </a:solidFill>
                <a:latin typeface="Times New Roman"/>
                <a:cs typeface="Times New Roman"/>
              </a:rPr>
              <a:t>ema</a:t>
            </a:r>
            <a:r>
              <a:rPr sz="500" dirty="0">
                <a:solidFill>
                  <a:srgbClr val="AEA39A"/>
                </a:solidFill>
                <a:latin typeface="Times New Roman"/>
                <a:cs typeface="Times New Roman"/>
              </a:rPr>
              <a:t>i</a:t>
            </a:r>
            <a:r>
              <a:rPr sz="500" dirty="0">
                <a:solidFill>
                  <a:srgbClr val="B1B5BA"/>
                </a:solidFill>
                <a:latin typeface="Times New Roman"/>
                <a:cs typeface="Times New Roman"/>
              </a:rPr>
              <a:t>ls</a:t>
            </a:r>
            <a:r>
              <a:rPr sz="500" spc="395" dirty="0">
                <a:solidFill>
                  <a:srgbClr val="B1B5BA"/>
                </a:solidFill>
                <a:latin typeface="Times New Roman"/>
                <a:cs typeface="Times New Roman"/>
              </a:rPr>
              <a:t> </a:t>
            </a:r>
            <a:r>
              <a:rPr sz="500" dirty="0">
                <a:solidFill>
                  <a:srgbClr val="F09CC1"/>
                </a:solidFill>
                <a:latin typeface="Times New Roman"/>
                <a:cs typeface="Times New Roman"/>
              </a:rPr>
              <a:t>{n</a:t>
            </a:r>
            <a:r>
              <a:rPr sz="500" spc="60" dirty="0">
                <a:solidFill>
                  <a:srgbClr val="F09CC1"/>
                </a:solidFill>
                <a:latin typeface="Times New Roman"/>
                <a:cs typeface="Times New Roman"/>
              </a:rPr>
              <a:t> </a:t>
            </a:r>
            <a:r>
              <a:rPr sz="500" dirty="0">
                <a:solidFill>
                  <a:srgbClr val="F09CC1"/>
                </a:solidFill>
                <a:latin typeface="Times New Roman"/>
                <a:cs typeface="Times New Roman"/>
              </a:rPr>
              <a:t>•</a:t>
            </a:r>
            <a:r>
              <a:rPr sz="500" spc="-70" dirty="0">
                <a:solidFill>
                  <a:srgbClr val="F09CC1"/>
                </a:solidFill>
                <a:latin typeface="Times New Roman"/>
                <a:cs typeface="Times New Roman"/>
              </a:rPr>
              <a:t> </a:t>
            </a:r>
            <a:r>
              <a:rPr sz="500" spc="-40" dirty="0">
                <a:solidFill>
                  <a:srgbClr val="F4B8D1"/>
                </a:solidFill>
                <a:latin typeface="Times New Roman"/>
                <a:cs typeface="Times New Roman"/>
              </a:rPr>
              <a:t>_</a:t>
            </a:r>
            <a:r>
              <a:rPr sz="500" spc="-40" dirty="0">
                <a:solidFill>
                  <a:srgbClr val="F09CC1"/>
                </a:solidFill>
                <a:latin typeface="Times New Roman"/>
                <a:cs typeface="Times New Roman"/>
              </a:rPr>
              <a:t>d•</a:t>
            </a:r>
            <a:r>
              <a:rPr sz="500" spc="15" dirty="0">
                <a:solidFill>
                  <a:srgbClr val="F09CC1"/>
                </a:solidFill>
                <a:latin typeface="Times New Roman"/>
                <a:cs typeface="Times New Roman"/>
              </a:rPr>
              <a:t> </a:t>
            </a:r>
            <a:r>
              <a:rPr sz="500" spc="-10" dirty="0">
                <a:solidFill>
                  <a:srgbClr val="F09CC1"/>
                </a:solidFill>
                <a:latin typeface="Times New Roman"/>
                <a:cs typeface="Times New Roman"/>
              </a:rPr>
              <a:t>c,.tptton</a:t>
            </a:r>
            <a:r>
              <a:rPr sz="500" spc="-10" dirty="0">
                <a:solidFill>
                  <a:srgbClr val="F4B8D1"/>
                </a:solidFill>
                <a:latin typeface="Times New Roman"/>
                <a:cs typeface="Times New Roman"/>
              </a:rPr>
              <a:t>)</a:t>
            </a:r>
            <a:r>
              <a:rPr sz="500" spc="-10" dirty="0">
                <a:solidFill>
                  <a:srgbClr val="9A9EA3"/>
                </a:solidFill>
                <a:latin typeface="Times New Roman"/>
                <a:cs typeface="Times New Roman"/>
              </a:rPr>
              <a:t>.</a:t>
            </a:r>
            <a:endParaRPr sz="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181017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0" dirty="0"/>
              <a:t>Teams</a:t>
            </a:r>
            <a:r>
              <a:rPr sz="2200" spc="50" dirty="0"/>
              <a:t>0</a:t>
            </a:r>
            <a:endParaRPr sz="2200"/>
          </a:p>
        </p:txBody>
      </p:sp>
      <p:sp>
        <p:nvSpPr>
          <p:cNvPr id="4" name="object 4"/>
          <p:cNvSpPr/>
          <p:nvPr/>
        </p:nvSpPr>
        <p:spPr>
          <a:xfrm>
            <a:off x="827951" y="2521881"/>
            <a:ext cx="1196340" cy="506730"/>
          </a:xfrm>
          <a:custGeom>
            <a:avLst/>
            <a:gdLst/>
            <a:ahLst/>
            <a:cxnLst/>
            <a:rect l="l" t="t" r="r" b="b"/>
            <a:pathLst>
              <a:path w="1196339" h="506730">
                <a:moveTo>
                  <a:pt x="1196286" y="506218"/>
                </a:moveTo>
                <a:lnTo>
                  <a:pt x="0" y="506218"/>
                </a:lnTo>
                <a:lnTo>
                  <a:pt x="0" y="0"/>
                </a:lnTo>
                <a:lnTo>
                  <a:pt x="1196286" y="0"/>
                </a:lnTo>
                <a:lnTo>
                  <a:pt x="1196286" y="506218"/>
                </a:lnTo>
                <a:close/>
              </a:path>
            </a:pathLst>
          </a:custGeom>
          <a:solidFill>
            <a:srgbClr val="1F1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15251" y="2524054"/>
            <a:ext cx="1240155" cy="4768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950" spc="100" dirty="0">
                <a:solidFill>
                  <a:srgbClr val="DFDFDF"/>
                </a:solidFill>
                <a:latin typeface="Times New Roman"/>
                <a:cs typeface="Times New Roman"/>
              </a:rPr>
              <a:t>Modes: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31095" y="2993522"/>
            <a:ext cx="4264660" cy="506730"/>
          </a:xfrm>
          <a:custGeom>
            <a:avLst/>
            <a:gdLst/>
            <a:ahLst/>
            <a:cxnLst/>
            <a:rect l="l" t="t" r="r" b="b"/>
            <a:pathLst>
              <a:path w="4264660" h="506729">
                <a:moveTo>
                  <a:pt x="4264507" y="506218"/>
                </a:moveTo>
                <a:lnTo>
                  <a:pt x="0" y="506218"/>
                </a:lnTo>
                <a:lnTo>
                  <a:pt x="0" y="0"/>
                </a:lnTo>
                <a:lnTo>
                  <a:pt x="4264507" y="0"/>
                </a:lnTo>
                <a:lnTo>
                  <a:pt x="4264507" y="506218"/>
                </a:lnTo>
                <a:close/>
              </a:path>
            </a:pathLst>
          </a:custGeom>
          <a:solidFill>
            <a:srgbClr val="1F1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18395" y="2995695"/>
            <a:ext cx="4286250" cy="4768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5430" indent="-252729">
              <a:lnSpc>
                <a:spcPct val="100000"/>
              </a:lnSpc>
              <a:spcBef>
                <a:spcPts val="110"/>
              </a:spcBef>
              <a:buChar char="•"/>
              <a:tabLst>
                <a:tab pos="265430" algn="l"/>
              </a:tabLst>
            </a:pPr>
            <a:r>
              <a:rPr sz="2950" spc="80" dirty="0">
                <a:solidFill>
                  <a:srgbClr val="DFDFDF"/>
                </a:solidFill>
                <a:latin typeface="Times New Roman"/>
                <a:cs typeface="Times New Roman"/>
              </a:rPr>
              <a:t>Individual</a:t>
            </a:r>
            <a:r>
              <a:rPr sz="2950" spc="28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950" spc="160" dirty="0">
                <a:solidFill>
                  <a:srgbClr val="DFDFDF"/>
                </a:solidFill>
                <a:latin typeface="Times New Roman"/>
                <a:cs typeface="Times New Roman"/>
              </a:rPr>
              <a:t>competitions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31095" y="3465164"/>
            <a:ext cx="3679190" cy="506730"/>
          </a:xfrm>
          <a:custGeom>
            <a:avLst/>
            <a:gdLst/>
            <a:ahLst/>
            <a:cxnLst/>
            <a:rect l="l" t="t" r="r" b="b"/>
            <a:pathLst>
              <a:path w="3679190" h="506729">
                <a:moveTo>
                  <a:pt x="3679090" y="506218"/>
                </a:moveTo>
                <a:lnTo>
                  <a:pt x="0" y="506218"/>
                </a:lnTo>
                <a:lnTo>
                  <a:pt x="0" y="0"/>
                </a:lnTo>
                <a:lnTo>
                  <a:pt x="3679090" y="0"/>
                </a:lnTo>
                <a:lnTo>
                  <a:pt x="3679090" y="506218"/>
                </a:lnTo>
                <a:close/>
              </a:path>
            </a:pathLst>
          </a:custGeom>
          <a:solidFill>
            <a:srgbClr val="1F1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18395" y="3467335"/>
            <a:ext cx="3750945" cy="4768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0825" indent="-238125">
              <a:lnSpc>
                <a:spcPct val="100000"/>
              </a:lnSpc>
              <a:spcBef>
                <a:spcPts val="110"/>
              </a:spcBef>
              <a:buChar char="•"/>
              <a:tabLst>
                <a:tab pos="250825" algn="l"/>
              </a:tabLst>
            </a:pPr>
            <a:r>
              <a:rPr sz="2950" spc="130" dirty="0">
                <a:solidFill>
                  <a:srgbClr val="DFDFDF"/>
                </a:solidFill>
                <a:latin typeface="Times New Roman"/>
                <a:cs typeface="Times New Roman"/>
              </a:rPr>
              <a:t>Team</a:t>
            </a:r>
            <a:r>
              <a:rPr sz="2950" spc="20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950" spc="150" dirty="0">
                <a:solidFill>
                  <a:srgbClr val="DFDFDF"/>
                </a:solidFill>
                <a:latin typeface="Times New Roman"/>
                <a:cs typeface="Times New Roman"/>
              </a:rPr>
              <a:t>collaborations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31095" y="3936804"/>
            <a:ext cx="2691765" cy="506730"/>
          </a:xfrm>
          <a:custGeom>
            <a:avLst/>
            <a:gdLst/>
            <a:ahLst/>
            <a:cxnLst/>
            <a:rect l="l" t="t" r="r" b="b"/>
            <a:pathLst>
              <a:path w="2691765" h="506729">
                <a:moveTo>
                  <a:pt x="2691663" y="506218"/>
                </a:moveTo>
                <a:lnTo>
                  <a:pt x="0" y="506218"/>
                </a:lnTo>
                <a:lnTo>
                  <a:pt x="0" y="0"/>
                </a:lnTo>
                <a:lnTo>
                  <a:pt x="2691663" y="0"/>
                </a:lnTo>
                <a:lnTo>
                  <a:pt x="2691663" y="506218"/>
                </a:lnTo>
                <a:close/>
              </a:path>
            </a:pathLst>
          </a:custGeom>
          <a:solidFill>
            <a:srgbClr val="1F1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18395" y="3938975"/>
            <a:ext cx="2731135" cy="4768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890" indent="-250190">
              <a:lnSpc>
                <a:spcPct val="100000"/>
              </a:lnSpc>
              <a:spcBef>
                <a:spcPts val="110"/>
              </a:spcBef>
              <a:buChar char="•"/>
              <a:tabLst>
                <a:tab pos="262890" algn="l"/>
              </a:tabLst>
            </a:pPr>
            <a:r>
              <a:rPr sz="2950" spc="60" dirty="0">
                <a:solidFill>
                  <a:srgbClr val="DFDFDF"/>
                </a:solidFill>
                <a:latin typeface="Times New Roman"/>
                <a:cs typeface="Times New Roman"/>
              </a:rPr>
              <a:t>Mixed</a:t>
            </a:r>
            <a:r>
              <a:rPr sz="2950" spc="18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950" spc="165" dirty="0">
                <a:solidFill>
                  <a:srgbClr val="DFDFDF"/>
                </a:solidFill>
                <a:latin typeface="Times New Roman"/>
                <a:cs typeface="Times New Roman"/>
              </a:rPr>
              <a:t>formats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20253" y="2957453"/>
            <a:ext cx="102806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dirty="0">
                <a:solidFill>
                  <a:srgbClr val="A0A3AA"/>
                </a:solidFill>
                <a:latin typeface="Arial"/>
                <a:cs typeface="Arial"/>
              </a:rPr>
              <a:t>Search</a:t>
            </a:r>
            <a:r>
              <a:rPr sz="650" spc="-50" dirty="0">
                <a:solidFill>
                  <a:srgbClr val="A0A3AA"/>
                </a:solidFill>
                <a:latin typeface="Arial"/>
                <a:cs typeface="Arial"/>
              </a:rPr>
              <a:t> </a:t>
            </a:r>
            <a:r>
              <a:rPr sz="650" dirty="0">
                <a:solidFill>
                  <a:srgbClr val="A0A3AA"/>
                </a:solidFill>
                <a:latin typeface="Arial"/>
                <a:cs typeface="Arial"/>
              </a:rPr>
              <a:t>fo</a:t>
            </a:r>
            <a:r>
              <a:rPr sz="650" dirty="0">
                <a:solidFill>
                  <a:srgbClr val="878990"/>
                </a:solidFill>
                <a:latin typeface="Arial"/>
                <a:cs typeface="Arial"/>
              </a:rPr>
              <a:t>r</a:t>
            </a:r>
            <a:r>
              <a:rPr sz="650" spc="-20" dirty="0">
                <a:solidFill>
                  <a:srgbClr val="878990"/>
                </a:solidFill>
                <a:latin typeface="Arial"/>
                <a:cs typeface="Arial"/>
              </a:rPr>
              <a:t> </a:t>
            </a:r>
            <a:r>
              <a:rPr sz="650" dirty="0">
                <a:solidFill>
                  <a:srgbClr val="878990"/>
                </a:solidFill>
                <a:latin typeface="Arial"/>
                <a:cs typeface="Arial"/>
              </a:rPr>
              <a:t>m</a:t>
            </a:r>
            <a:r>
              <a:rPr sz="650" dirty="0">
                <a:solidFill>
                  <a:srgbClr val="A0A3AA"/>
                </a:solidFill>
                <a:latin typeface="Arial"/>
                <a:cs typeface="Arial"/>
              </a:rPr>
              <a:t>atching</a:t>
            </a:r>
            <a:r>
              <a:rPr sz="650" spc="30" dirty="0">
                <a:solidFill>
                  <a:srgbClr val="A0A3AA"/>
                </a:solidFill>
                <a:latin typeface="Arial"/>
                <a:cs typeface="Arial"/>
              </a:rPr>
              <a:t> </a:t>
            </a:r>
            <a:r>
              <a:rPr sz="650" spc="-10" dirty="0">
                <a:solidFill>
                  <a:srgbClr val="A0A3AA"/>
                </a:solidFill>
                <a:latin typeface="Arial"/>
                <a:cs typeface="Arial"/>
              </a:rPr>
              <a:t>teams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129030" y="3561714"/>
            <a:ext cx="52069" cy="1022350"/>
          </a:xfrm>
          <a:custGeom>
            <a:avLst/>
            <a:gdLst/>
            <a:ahLst/>
            <a:cxnLst/>
            <a:rect l="l" t="t" r="r" b="b"/>
            <a:pathLst>
              <a:path w="52070" h="1022350">
                <a:moveTo>
                  <a:pt x="50914" y="764819"/>
                </a:moveTo>
                <a:lnTo>
                  <a:pt x="0" y="764819"/>
                </a:lnTo>
                <a:lnTo>
                  <a:pt x="0" y="1022210"/>
                </a:lnTo>
                <a:lnTo>
                  <a:pt x="50914" y="1022210"/>
                </a:lnTo>
                <a:lnTo>
                  <a:pt x="50914" y="764819"/>
                </a:lnTo>
                <a:close/>
              </a:path>
              <a:path w="52070" h="1022350">
                <a:moveTo>
                  <a:pt x="50914" y="261302"/>
                </a:moveTo>
                <a:lnTo>
                  <a:pt x="0" y="261302"/>
                </a:lnTo>
                <a:lnTo>
                  <a:pt x="0" y="518706"/>
                </a:lnTo>
                <a:lnTo>
                  <a:pt x="50914" y="518706"/>
                </a:lnTo>
                <a:lnTo>
                  <a:pt x="50914" y="261302"/>
                </a:lnTo>
                <a:close/>
              </a:path>
              <a:path w="52070" h="1022350">
                <a:moveTo>
                  <a:pt x="50914" y="0"/>
                </a:moveTo>
                <a:lnTo>
                  <a:pt x="0" y="0"/>
                </a:lnTo>
                <a:lnTo>
                  <a:pt x="0" y="257390"/>
                </a:lnTo>
                <a:lnTo>
                  <a:pt x="50914" y="257390"/>
                </a:lnTo>
                <a:lnTo>
                  <a:pt x="50914" y="0"/>
                </a:lnTo>
                <a:close/>
              </a:path>
              <a:path w="52070" h="1022350">
                <a:moveTo>
                  <a:pt x="51612" y="523125"/>
                </a:moveTo>
                <a:lnTo>
                  <a:pt x="698" y="523125"/>
                </a:lnTo>
                <a:lnTo>
                  <a:pt x="698" y="763371"/>
                </a:lnTo>
                <a:lnTo>
                  <a:pt x="51612" y="763371"/>
                </a:lnTo>
                <a:lnTo>
                  <a:pt x="51612" y="523125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16343" y="3524697"/>
            <a:ext cx="104775" cy="105156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sz="1500" spc="-5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1500" spc="1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500">
              <a:latin typeface="Times New Roman"/>
              <a:cs typeface="Times New Roman"/>
            </a:endParaRPr>
          </a:p>
          <a:p>
            <a:pPr marL="13335">
              <a:lnSpc>
                <a:spcPct val="100000"/>
              </a:lnSpc>
              <a:spcBef>
                <a:spcPts val="254"/>
              </a:spcBef>
            </a:pP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500" spc="4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92150" y="3639420"/>
            <a:ext cx="236854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20" dirty="0">
                <a:solidFill>
                  <a:srgbClr val="595964"/>
                </a:solidFill>
                <a:latin typeface="Arial"/>
                <a:cs typeface="Arial"/>
              </a:rPr>
              <a:t>Team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87971" y="3639420"/>
            <a:ext cx="35052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595964"/>
                </a:solidFill>
                <a:latin typeface="Arial"/>
                <a:cs typeface="Arial"/>
              </a:rPr>
              <a:t>Country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08289" y="3894360"/>
            <a:ext cx="7556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0" dirty="0">
                <a:solidFill>
                  <a:srgbClr val="6E6E75"/>
                </a:solidFill>
                <a:latin typeface="Times New Roman"/>
                <a:cs typeface="Times New Roman"/>
              </a:rPr>
              <a:t>1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16885" y="4149301"/>
            <a:ext cx="71755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50" dirty="0">
                <a:solidFill>
                  <a:srgbClr val="6E6E75"/>
                </a:solidFill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715150" y="4404242"/>
            <a:ext cx="7747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50" dirty="0">
                <a:solidFill>
                  <a:srgbClr val="6E6E75"/>
                </a:solidFill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92150" y="4149301"/>
            <a:ext cx="504190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-10" dirty="0">
                <a:solidFill>
                  <a:srgbClr val="79A3CA"/>
                </a:solidFill>
                <a:latin typeface="Arial"/>
                <a:cs typeface="Arial"/>
              </a:rPr>
              <a:t>TitanTeam</a:t>
            </a:r>
            <a:r>
              <a:rPr sz="650" spc="-10" dirty="0">
                <a:solidFill>
                  <a:srgbClr val="667491"/>
                </a:solidFill>
                <a:latin typeface="Arial"/>
                <a:cs typeface="Arial"/>
              </a:rPr>
              <a:t>l!I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167766" y="4162048"/>
            <a:ext cx="269240" cy="109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" spc="-10" dirty="0">
                <a:solidFill>
                  <a:srgbClr val="6E6E75"/>
                </a:solidFill>
                <a:latin typeface="Times New Roman"/>
                <a:cs typeface="Times New Roman"/>
              </a:rPr>
              <a:t>tl</a:t>
            </a:r>
            <a:r>
              <a:rPr sz="550" spc="-10" dirty="0">
                <a:solidFill>
                  <a:srgbClr val="878990"/>
                </a:solidFill>
                <a:latin typeface="Times New Roman"/>
                <a:cs typeface="Times New Roman"/>
              </a:rPr>
              <a:t>ls</a:t>
            </a:r>
            <a:r>
              <a:rPr sz="550" spc="-10" dirty="0">
                <a:solidFill>
                  <a:srgbClr val="667491"/>
                </a:solidFill>
                <a:latin typeface="Times New Roman"/>
                <a:cs typeface="Times New Roman"/>
              </a:rPr>
              <a:t>r</a:t>
            </a:r>
            <a:r>
              <a:rPr sz="550" spc="-10" dirty="0">
                <a:solidFill>
                  <a:srgbClr val="878990"/>
                </a:solidFill>
                <a:latin typeface="Times New Roman"/>
                <a:cs typeface="Times New Roman"/>
              </a:rPr>
              <a:t>ae1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090082" y="4404242"/>
            <a:ext cx="457834" cy="12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50" spc="10" dirty="0">
                <a:solidFill>
                  <a:srgbClr val="79A3CA"/>
                </a:solidFill>
                <a:latin typeface="Arial"/>
                <a:cs typeface="Arial"/>
              </a:rPr>
              <a:t>Omar</a:t>
            </a:r>
            <a:r>
              <a:rPr sz="650" spc="-65" dirty="0">
                <a:solidFill>
                  <a:srgbClr val="79A3CA"/>
                </a:solidFill>
                <a:latin typeface="Arial"/>
                <a:cs typeface="Arial"/>
              </a:rPr>
              <a:t> </a:t>
            </a:r>
            <a:r>
              <a:rPr sz="650" spc="-20" dirty="0">
                <a:solidFill>
                  <a:srgbClr val="79A3CA"/>
                </a:solidFill>
                <a:latin typeface="Arial"/>
                <a:cs typeface="Arial"/>
              </a:rPr>
              <a:t>Team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919078" y="4410615"/>
            <a:ext cx="75120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P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S</a:t>
            </a: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P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a</a:t>
            </a:r>
            <a:r>
              <a:rPr sz="600" spc="-10" dirty="0">
                <a:solidFill>
                  <a:srgbClr val="7C5449"/>
                </a:solidFill>
                <a:latin typeface="Times New Roman"/>
                <a:cs typeface="Times New Roman"/>
              </a:rPr>
              <a:t>l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cs</a:t>
            </a: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l</a:t>
            </a:r>
            <a:r>
              <a:rPr sz="600" spc="-10" dirty="0">
                <a:solidFill>
                  <a:srgbClr val="667491"/>
                </a:solidFill>
                <a:latin typeface="Times New Roman"/>
                <a:cs typeface="Times New Roman"/>
              </a:rPr>
              <a:t>i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n</a:t>
            </a: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i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an</a:t>
            </a:r>
            <a:r>
              <a:rPr sz="600" spc="-60" dirty="0">
                <a:solidFill>
                  <a:srgbClr val="878990"/>
                </a:solidFill>
                <a:latin typeface="Times New Roman"/>
                <a:cs typeface="Times New Roman"/>
              </a:rPr>
              <a:t> </a:t>
            </a: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T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err</a:t>
            </a:r>
            <a:r>
              <a:rPr sz="600" spc="-10" dirty="0">
                <a:solidFill>
                  <a:srgbClr val="595964"/>
                </a:solidFill>
                <a:latin typeface="Times New Roman"/>
                <a:cs typeface="Times New Roman"/>
              </a:rPr>
              <a:t>it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o</a:t>
            </a:r>
            <a:r>
              <a:rPr sz="600" spc="-10" dirty="0">
                <a:solidFill>
                  <a:srgbClr val="6E6E75"/>
                </a:solidFill>
                <a:latin typeface="Times New Roman"/>
                <a:cs typeface="Times New Roman"/>
              </a:rPr>
              <a:t>r</a:t>
            </a:r>
            <a:r>
              <a:rPr sz="600" spc="-10" dirty="0">
                <a:solidFill>
                  <a:srgbClr val="878990"/>
                </a:solidFill>
                <a:latin typeface="Times New Roman"/>
                <a:cs typeface="Times New Roman"/>
              </a:rPr>
              <a:t>ies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2292" y="6499644"/>
            <a:ext cx="629920" cy="266065"/>
          </a:xfrm>
          <a:custGeom>
            <a:avLst/>
            <a:gdLst/>
            <a:ahLst/>
            <a:cxnLst/>
            <a:rect l="l" t="t" r="r" b="b"/>
            <a:pathLst>
              <a:path w="629920" h="266065">
                <a:moveTo>
                  <a:pt x="629323" y="265979"/>
                </a:moveTo>
                <a:lnTo>
                  <a:pt x="0" y="265979"/>
                </a:lnTo>
                <a:lnTo>
                  <a:pt x="0" y="0"/>
                </a:lnTo>
                <a:lnTo>
                  <a:pt x="629323" y="0"/>
                </a:lnTo>
                <a:lnTo>
                  <a:pt x="629323" y="265979"/>
                </a:lnTo>
                <a:close/>
              </a:path>
            </a:pathLst>
          </a:custGeom>
          <a:solidFill>
            <a:srgbClr val="1F1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9592" y="6516270"/>
            <a:ext cx="661035" cy="244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95"/>
              </a:lnSpc>
            </a:pPr>
            <a:r>
              <a:rPr sz="1550" dirty="0">
                <a:solidFill>
                  <a:srgbClr val="DFDFDF"/>
                </a:solidFill>
                <a:latin typeface="Times New Roman"/>
                <a:cs typeface="Times New Roman"/>
              </a:rPr>
              <a:t>Page</a:t>
            </a:r>
            <a:r>
              <a:rPr sz="1550" spc="-2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1550" spc="-25" dirty="0">
                <a:solidFill>
                  <a:srgbClr val="DFDFDF"/>
                </a:solidFill>
                <a:latin typeface="Times New Roman"/>
                <a:cs typeface="Times New Roman"/>
              </a:rPr>
              <a:t>11</a:t>
            </a:r>
            <a:endParaRPr sz="1550">
              <a:latin typeface="Times New Roman"/>
              <a:cs typeface="Times New Roman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1A86E40-31E8-AF70-306A-0E7B0BFB8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" y="0"/>
            <a:ext cx="122224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6014" y="1655740"/>
            <a:ext cx="1374775" cy="67056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285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25"/>
              </a:spcBef>
            </a:pPr>
            <a:r>
              <a:rPr sz="3800" b="1" spc="-10" dirty="0">
                <a:solidFill>
                  <a:srgbClr val="D8D8D8"/>
                </a:solidFill>
                <a:latin typeface="Times New Roman"/>
                <a:cs typeface="Times New Roman"/>
              </a:rPr>
              <a:t>Plugin</a:t>
            </a:r>
            <a:endParaRPr sz="3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60736" y="1690048"/>
            <a:ext cx="2602865" cy="61785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196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5"/>
              </a:spcBef>
            </a:pPr>
            <a:r>
              <a:rPr sz="3600" spc="180" dirty="0">
                <a:solidFill>
                  <a:srgbClr val="D8D8D8"/>
                </a:solidFill>
                <a:latin typeface="Times New Roman"/>
                <a:cs typeface="Times New Roman"/>
              </a:rPr>
              <a:t>Architecture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1900" y="2661602"/>
            <a:ext cx="4622165" cy="2416810"/>
          </a:xfrm>
          <a:custGeom>
            <a:avLst/>
            <a:gdLst/>
            <a:ahLst/>
            <a:cxnLst/>
            <a:rect l="l" t="t" r="r" b="b"/>
            <a:pathLst>
              <a:path w="4622165" h="2416810">
                <a:moveTo>
                  <a:pt x="4622025" y="471639"/>
                </a:moveTo>
                <a:lnTo>
                  <a:pt x="1527175" y="471639"/>
                </a:lnTo>
                <a:lnTo>
                  <a:pt x="1527175" y="0"/>
                </a:lnTo>
                <a:lnTo>
                  <a:pt x="0" y="0"/>
                </a:lnTo>
                <a:lnTo>
                  <a:pt x="0" y="523379"/>
                </a:lnTo>
                <a:lnTo>
                  <a:pt x="296659" y="523379"/>
                </a:lnTo>
                <a:lnTo>
                  <a:pt x="296659" y="949655"/>
                </a:lnTo>
                <a:lnTo>
                  <a:pt x="296659" y="2416314"/>
                </a:lnTo>
                <a:lnTo>
                  <a:pt x="2855290" y="2416314"/>
                </a:lnTo>
                <a:lnTo>
                  <a:pt x="2855290" y="1944674"/>
                </a:lnTo>
                <a:lnTo>
                  <a:pt x="3238792" y="1944674"/>
                </a:lnTo>
                <a:lnTo>
                  <a:pt x="3238792" y="1473034"/>
                </a:lnTo>
                <a:lnTo>
                  <a:pt x="4130662" y="1473034"/>
                </a:lnTo>
                <a:lnTo>
                  <a:pt x="4130662" y="995019"/>
                </a:lnTo>
                <a:lnTo>
                  <a:pt x="4622025" y="995019"/>
                </a:lnTo>
                <a:lnTo>
                  <a:pt x="4622025" y="471639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69201" y="2664272"/>
            <a:ext cx="4655185" cy="23850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050" spc="95" dirty="0">
                <a:solidFill>
                  <a:srgbClr val="D8D8D8"/>
                </a:solidFill>
                <a:latin typeface="Times New Roman"/>
                <a:cs typeface="Times New Roman"/>
              </a:rPr>
              <a:t>Features:</a:t>
            </a:r>
            <a:endParaRPr sz="3050">
              <a:latin typeface="Times New Roman"/>
              <a:cs typeface="Times New Roman"/>
            </a:endParaRPr>
          </a:p>
          <a:p>
            <a:pPr marL="557530" indent="-248285">
              <a:lnSpc>
                <a:spcPct val="100000"/>
              </a:lnSpc>
              <a:spcBef>
                <a:spcPts val="55"/>
              </a:spcBef>
              <a:buChar char="•"/>
              <a:tabLst>
                <a:tab pos="557530" algn="l"/>
              </a:tabLst>
            </a:pPr>
            <a:r>
              <a:rPr sz="3050" spc="120" dirty="0">
                <a:solidFill>
                  <a:srgbClr val="D8D8D8"/>
                </a:solidFill>
                <a:latin typeface="Times New Roman"/>
                <a:cs typeface="Times New Roman"/>
              </a:rPr>
              <a:t>Custom</a:t>
            </a:r>
            <a:r>
              <a:rPr sz="3050" spc="27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50" spc="95" dirty="0">
                <a:solidFill>
                  <a:srgbClr val="D8D8D8"/>
                </a:solidFill>
                <a:latin typeface="Times New Roman"/>
                <a:cs typeface="Times New Roman"/>
              </a:rPr>
              <a:t>challenge</a:t>
            </a:r>
            <a:r>
              <a:rPr sz="3050" spc="295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50" spc="135" dirty="0">
                <a:solidFill>
                  <a:srgbClr val="D8D8D8"/>
                </a:solidFill>
                <a:latin typeface="Times New Roman"/>
                <a:cs typeface="Times New Roman"/>
              </a:rPr>
              <a:t>types</a:t>
            </a:r>
            <a:endParaRPr sz="3050">
              <a:latin typeface="Times New Roman"/>
              <a:cs typeface="Times New Roman"/>
            </a:endParaRPr>
          </a:p>
          <a:p>
            <a:pPr marL="563880" indent="-254635">
              <a:lnSpc>
                <a:spcPct val="100000"/>
              </a:lnSpc>
              <a:spcBef>
                <a:spcPts val="100"/>
              </a:spcBef>
              <a:buChar char="•"/>
              <a:tabLst>
                <a:tab pos="563880" algn="l"/>
              </a:tabLst>
            </a:pPr>
            <a:r>
              <a:rPr sz="3050" spc="85" dirty="0">
                <a:solidFill>
                  <a:srgbClr val="D8D8D8"/>
                </a:solidFill>
                <a:latin typeface="Times New Roman"/>
                <a:cs typeface="Times New Roman"/>
              </a:rPr>
              <a:t>External</a:t>
            </a:r>
            <a:r>
              <a:rPr sz="3050" spc="22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50" spc="125" dirty="0">
                <a:solidFill>
                  <a:srgbClr val="D8D8D8"/>
                </a:solidFill>
                <a:latin typeface="Times New Roman"/>
                <a:cs typeface="Times New Roman"/>
              </a:rPr>
              <a:t>integrations</a:t>
            </a:r>
            <a:endParaRPr sz="3050">
              <a:latin typeface="Times New Roman"/>
              <a:cs typeface="Times New Roman"/>
            </a:endParaRPr>
          </a:p>
          <a:p>
            <a:pPr marL="557530" indent="-248285">
              <a:lnSpc>
                <a:spcPct val="100000"/>
              </a:lnSpc>
              <a:spcBef>
                <a:spcPts val="55"/>
              </a:spcBef>
              <a:buChar char="•"/>
              <a:tabLst>
                <a:tab pos="557530" algn="l"/>
              </a:tabLst>
            </a:pPr>
            <a:r>
              <a:rPr sz="3050" spc="120" dirty="0">
                <a:solidFill>
                  <a:srgbClr val="D8D8D8"/>
                </a:solidFill>
                <a:latin typeface="Times New Roman"/>
                <a:cs typeface="Times New Roman"/>
              </a:rPr>
              <a:t>Custom</a:t>
            </a:r>
            <a:r>
              <a:rPr sz="3050" spc="28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50" spc="140" dirty="0">
                <a:solidFill>
                  <a:srgbClr val="D8D8D8"/>
                </a:solidFill>
                <a:latin typeface="Times New Roman"/>
                <a:cs typeface="Times New Roman"/>
              </a:rPr>
              <a:t>scoring</a:t>
            </a:r>
            <a:endParaRPr sz="3050">
              <a:latin typeface="Times New Roman"/>
              <a:cs typeface="Times New Roman"/>
            </a:endParaRPr>
          </a:p>
          <a:p>
            <a:pPr marL="563245" indent="-254000">
              <a:lnSpc>
                <a:spcPct val="100000"/>
              </a:lnSpc>
              <a:spcBef>
                <a:spcPts val="55"/>
              </a:spcBef>
              <a:buChar char="•"/>
              <a:tabLst>
                <a:tab pos="563245" algn="l"/>
              </a:tabLst>
            </a:pPr>
            <a:r>
              <a:rPr sz="3050" dirty="0">
                <a:solidFill>
                  <a:srgbClr val="D8D8D8"/>
                </a:solidFill>
                <a:latin typeface="Times New Roman"/>
                <a:cs typeface="Times New Roman"/>
              </a:rPr>
              <a:t>UI</a:t>
            </a:r>
            <a:r>
              <a:rPr sz="3050" spc="-13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50" spc="125" dirty="0">
                <a:solidFill>
                  <a:srgbClr val="D8D8D8"/>
                </a:solidFill>
                <a:latin typeface="Times New Roman"/>
                <a:cs typeface="Times New Roman"/>
              </a:rPr>
              <a:t>extensions</a:t>
            </a:r>
            <a:endParaRPr sz="3050">
              <a:latin typeface="Times New Roman"/>
              <a:cs typeface="Times New Roman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9F47F8-8F24-9451-11AB-646624C5F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188665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576279"/>
            <a:ext cx="12192000" cy="225622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9984" y="2064013"/>
            <a:ext cx="2278380" cy="4718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215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70"/>
              </a:spcBef>
            </a:pPr>
            <a:r>
              <a:rPr sz="2850" b="1" spc="120" dirty="0">
                <a:solidFill>
                  <a:srgbClr val="DFDFDF"/>
                </a:solidFill>
                <a:latin typeface="Times New Roman"/>
                <a:cs typeface="Times New Roman"/>
              </a:rPr>
              <a:t>Components: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2705" y="2535653"/>
            <a:ext cx="3945890" cy="50292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21590" rIns="0" bIns="0" rtlCol="0">
            <a:spAutoFit/>
          </a:bodyPr>
          <a:lstStyle/>
          <a:p>
            <a:pPr marL="256540" indent="-256540">
              <a:lnSpc>
                <a:spcPct val="100000"/>
              </a:lnSpc>
              <a:spcBef>
                <a:spcPts val="170"/>
              </a:spcBef>
              <a:buFont typeface="Times New Roman"/>
              <a:buChar char="•"/>
              <a:tabLst>
                <a:tab pos="256540" algn="l"/>
              </a:tabLst>
            </a:pPr>
            <a:r>
              <a:rPr sz="2850" b="1" spc="85" dirty="0">
                <a:solidFill>
                  <a:srgbClr val="DFDFDF"/>
                </a:solidFill>
                <a:latin typeface="Times New Roman"/>
                <a:cs typeface="Times New Roman"/>
              </a:rPr>
              <a:t>Dynamic</a:t>
            </a:r>
            <a:r>
              <a:rPr sz="2850" b="1" spc="24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850" b="1" spc="80" dirty="0">
                <a:solidFill>
                  <a:srgbClr val="DFDFDF"/>
                </a:solidFill>
                <a:latin typeface="Times New Roman"/>
                <a:cs typeface="Times New Roman"/>
              </a:rPr>
              <a:t>file</a:t>
            </a:r>
            <a:r>
              <a:rPr sz="2850" b="1" spc="15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850" b="1" spc="105" dirty="0">
                <a:solidFill>
                  <a:srgbClr val="DFDFDF"/>
                </a:solidFill>
                <a:latin typeface="Times New Roman"/>
                <a:cs typeface="Times New Roman"/>
              </a:rPr>
              <a:t>integrity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2705" y="3038194"/>
            <a:ext cx="4060190" cy="4718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54000" indent="-254000">
              <a:lnSpc>
                <a:spcPts val="3345"/>
              </a:lnSpc>
              <a:buFont typeface="Times New Roman"/>
              <a:buChar char="•"/>
              <a:tabLst>
                <a:tab pos="254000" algn="l"/>
              </a:tabLst>
            </a:pPr>
            <a:r>
              <a:rPr sz="2850" b="1" dirty="0">
                <a:solidFill>
                  <a:srgbClr val="DFDFDF"/>
                </a:solidFill>
                <a:latin typeface="Times New Roman"/>
                <a:cs typeface="Times New Roman"/>
              </a:rPr>
              <a:t>Behavioral</a:t>
            </a:r>
            <a:r>
              <a:rPr sz="2850" b="1" spc="66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850" b="1" spc="135" dirty="0">
                <a:solidFill>
                  <a:srgbClr val="DFDFDF"/>
                </a:solidFill>
                <a:latin typeface="Times New Roman"/>
                <a:cs typeface="Times New Roman"/>
              </a:rPr>
              <a:t>monitoring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2705" y="3509834"/>
            <a:ext cx="2564130" cy="4718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54000" indent="-254000">
              <a:lnSpc>
                <a:spcPts val="3345"/>
              </a:lnSpc>
              <a:buFont typeface="Times New Roman"/>
              <a:buChar char="•"/>
              <a:tabLst>
                <a:tab pos="254000" algn="l"/>
              </a:tabLst>
            </a:pPr>
            <a:r>
              <a:rPr sz="2850" b="1" spc="85" dirty="0">
                <a:solidFill>
                  <a:srgbClr val="DFDFDF"/>
                </a:solidFill>
                <a:latin typeface="Times New Roman"/>
                <a:cs typeface="Times New Roman"/>
              </a:rPr>
              <a:t>Bot</a:t>
            </a:r>
            <a:r>
              <a:rPr sz="2850" b="1" spc="5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2850" b="1" spc="165" dirty="0">
                <a:solidFill>
                  <a:srgbClr val="DFDFDF"/>
                </a:solidFill>
                <a:latin typeface="Times New Roman"/>
                <a:cs typeface="Times New Roman"/>
              </a:rPr>
              <a:t>detection</a:t>
            </a:r>
            <a:endParaRPr sz="285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028233" y="1966479"/>
          <a:ext cx="2313939" cy="1410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080">
                <a:tc>
                  <a:txBody>
                    <a:bodyPr/>
                    <a:lstStyle/>
                    <a:p>
                      <a:pPr marL="31750">
                        <a:lnSpc>
                          <a:spcPts val="765"/>
                        </a:lnSpc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6.0.83:60498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ts val="765"/>
                        </a:lnSpc>
                      </a:pPr>
                      <a:r>
                        <a:rPr sz="700" spc="-2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-2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/Xsl</a:t>
                      </a:r>
                      <a:r>
                        <a:rPr sz="600" spc="-3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HTTP/1.1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0.83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60482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4318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6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700" spc="-3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/Xslt</a:t>
                      </a:r>
                      <a:r>
                        <a:rPr sz="600" spc="-7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HTTP/1.1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413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6.0.83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60250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810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-2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/Xsq</a:t>
                      </a:r>
                      <a:r>
                        <a:rPr sz="600" spc="-25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600" spc="3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HTTP/1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54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6.0.83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59934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-2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/Xx</a:t>
                      </a:r>
                      <a:r>
                        <a:rPr sz="600" spc="-6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HTTP/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413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5" dirty="0">
                          <a:solidFill>
                            <a:srgbClr val="97959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60372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4318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700" spc="-1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/Xxx</a:t>
                      </a:r>
                      <a:r>
                        <a:rPr sz="600" spc="-6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HTTP/1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048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6.0.83:59990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1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GET/X</a:t>
                      </a:r>
                      <a:r>
                        <a:rPr sz="700" spc="-10" dirty="0">
                          <a:solidFill>
                            <a:srgbClr val="6B6B6B"/>
                          </a:solidFill>
                          <a:latin typeface="Times New Roman"/>
                          <a:cs typeface="Times New Roman"/>
                        </a:rPr>
                        <a:t>XX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TTP/1.1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413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5" dirty="0">
                          <a:solidFill>
                            <a:srgbClr val="97959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172.16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60006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4318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700" spc="-2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-2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/Xyz</a:t>
                      </a:r>
                      <a:r>
                        <a:rPr sz="600" spc="-4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HTTP/1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413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60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spc="-25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ts val="660"/>
                        </a:lnSpc>
                        <a:spcBef>
                          <a:spcPts val="300"/>
                        </a:spcBef>
                      </a:pP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72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83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60328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56845">
                        <a:lnSpc>
                          <a:spcPts val="1055"/>
                        </a:lnSpc>
                      </a:pPr>
                      <a:r>
                        <a:rPr sz="1000" spc="-12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........</a:t>
                      </a:r>
                      <a:r>
                        <a:rPr sz="650" spc="-125" dirty="0">
                          <a:solidFill>
                            <a:srgbClr val="979597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000" spc="-12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..</a:t>
                      </a:r>
                      <a:r>
                        <a:rPr sz="1000" spc="18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5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..........</a:t>
                      </a:r>
                      <a:r>
                        <a:rPr sz="800" spc="-25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,,.,</a:t>
                      </a:r>
                      <a:r>
                        <a:rPr sz="800" spc="-10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...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,.,</a:t>
                      </a:r>
                      <a:r>
                        <a:rPr sz="800" spc="-10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800" spc="-10" dirty="0">
                          <a:solidFill>
                            <a:srgbClr val="979597"/>
                          </a:solidFill>
                          <a:latin typeface="Arial"/>
                          <a:cs typeface="Arial"/>
                        </a:rPr>
                        <a:t>..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8100" marB="0"/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700" spc="20" dirty="0">
                          <a:solidFill>
                            <a:srgbClr val="858587"/>
                          </a:solidFill>
                          <a:latin typeface="Times New Roman"/>
                          <a:cs typeface="Times New Roman"/>
                        </a:rPr>
                        <a:t>GET</a:t>
                      </a:r>
                      <a:r>
                        <a:rPr sz="600" spc="2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/Xytty</a:t>
                      </a:r>
                      <a:r>
                        <a:rPr sz="600" spc="-85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600" spc="-10" dirty="0">
                          <a:solidFill>
                            <a:srgbClr val="6B6B6B"/>
                          </a:solidFill>
                          <a:latin typeface="Arial"/>
                          <a:cs typeface="Arial"/>
                        </a:rPr>
                        <a:t>TT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P/1</a:t>
                      </a:r>
                      <a:r>
                        <a:rPr sz="600" spc="-10" dirty="0">
                          <a:solidFill>
                            <a:srgbClr val="ACACAC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600" spc="-10" dirty="0">
                          <a:solidFill>
                            <a:srgbClr val="858587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2540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10213572" y="3078550"/>
            <a:ext cx="878205" cy="499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</a:pPr>
            <a:r>
              <a:rPr sz="900" spc="-89" baseline="4629" dirty="0">
                <a:solidFill>
                  <a:srgbClr val="ACACAC"/>
                </a:solidFill>
                <a:latin typeface="Arial"/>
                <a:cs typeface="Arial"/>
              </a:rPr>
              <a:t>Pre111ous</a:t>
            </a:r>
            <a:r>
              <a:rPr sz="900" spc="75" baseline="4629" dirty="0">
                <a:solidFill>
                  <a:srgbClr val="ACACAC"/>
                </a:solidFill>
                <a:latin typeface="Arial"/>
                <a:cs typeface="Arial"/>
              </a:rPr>
              <a:t> </a:t>
            </a:r>
            <a:r>
              <a:rPr sz="4650" spc="104" baseline="-4480" dirty="0">
                <a:solidFill>
                  <a:srgbClr val="0777F6"/>
                </a:solidFill>
                <a:latin typeface="Arial"/>
                <a:cs typeface="Arial"/>
              </a:rPr>
              <a:t>■</a:t>
            </a:r>
            <a:r>
              <a:rPr sz="900" spc="97" baseline="-23148" dirty="0">
                <a:solidFill>
                  <a:srgbClr val="9CAFC8"/>
                </a:solidFill>
                <a:latin typeface="Arial"/>
                <a:cs typeface="Arial"/>
              </a:rPr>
              <a:t>2</a:t>
            </a:r>
            <a:r>
              <a:rPr sz="900" spc="457" baseline="-23148" dirty="0">
                <a:solidFill>
                  <a:srgbClr val="9CAFC8"/>
                </a:solidFill>
                <a:latin typeface="Arial"/>
                <a:cs typeface="Arial"/>
              </a:rPr>
              <a:t>  </a:t>
            </a:r>
            <a:r>
              <a:rPr sz="600" spc="-50" dirty="0">
                <a:solidFill>
                  <a:srgbClr val="9CAFC8"/>
                </a:solidFill>
                <a:latin typeface="Arial"/>
                <a:cs typeface="Arial"/>
              </a:rPr>
              <a:t>3</a:t>
            </a:r>
            <a:endParaRPr sz="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60647" y="3759534"/>
            <a:ext cx="407670" cy="252729"/>
          </a:xfrm>
          <a:prstGeom prst="rect">
            <a:avLst/>
          </a:prstGeom>
          <a:solidFill>
            <a:srgbClr val="464646"/>
          </a:solidFill>
        </p:spPr>
        <p:txBody>
          <a:bodyPr vert="horz" wrap="square" lIns="0" tIns="76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"/>
              </a:spcBef>
            </a:pPr>
            <a:r>
              <a:rPr sz="1450" spc="245" dirty="0">
                <a:solidFill>
                  <a:srgbClr val="F7F7F7"/>
                </a:solidFill>
                <a:latin typeface="Arial"/>
                <a:cs typeface="Arial"/>
              </a:rPr>
              <a:t>••••</a:t>
            </a:r>
            <a:endParaRPr sz="14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03312" y="4079192"/>
            <a:ext cx="628650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93D3AC"/>
                </a:solidFill>
                <a:latin typeface="Arial"/>
                <a:cs typeface="Arial"/>
              </a:rPr>
              <a:t>Score0</a:t>
            </a:r>
            <a:r>
              <a:rPr sz="600" spc="155" dirty="0">
                <a:solidFill>
                  <a:srgbClr val="93D3AC"/>
                </a:solidFill>
                <a:latin typeface="Arial"/>
                <a:cs typeface="Arial"/>
              </a:rPr>
              <a:t> </a:t>
            </a:r>
            <a:r>
              <a:rPr sz="500" dirty="0">
                <a:solidFill>
                  <a:srgbClr val="93D3AC"/>
                </a:solidFill>
                <a:latin typeface="Times New Roman"/>
                <a:cs typeface="Times New Roman"/>
              </a:rPr>
              <a:t>I</a:t>
            </a:r>
            <a:r>
              <a:rPr sz="500" spc="70" dirty="0">
                <a:solidFill>
                  <a:srgbClr val="93D3AC"/>
                </a:solidFill>
                <a:latin typeface="Times New Roman"/>
                <a:cs typeface="Times New Roman"/>
              </a:rPr>
              <a:t> </a:t>
            </a:r>
            <a:r>
              <a:rPr sz="600" spc="-10" dirty="0">
                <a:solidFill>
                  <a:srgbClr val="93D3AC"/>
                </a:solidFill>
                <a:latin typeface="Arial"/>
                <a:cs typeface="Arial"/>
              </a:rPr>
              <a:t>Normal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811239" y="4088869"/>
            <a:ext cx="382270" cy="104775"/>
          </a:xfrm>
          <a:custGeom>
            <a:avLst/>
            <a:gdLst/>
            <a:ahLst/>
            <a:cxnLst/>
            <a:rect l="l" t="t" r="r" b="b"/>
            <a:pathLst>
              <a:path w="382270" h="104775">
                <a:moveTo>
                  <a:pt x="381793" y="104341"/>
                </a:moveTo>
                <a:lnTo>
                  <a:pt x="0" y="104341"/>
                </a:lnTo>
                <a:lnTo>
                  <a:pt x="0" y="0"/>
                </a:lnTo>
                <a:lnTo>
                  <a:pt x="381793" y="0"/>
                </a:lnTo>
                <a:lnTo>
                  <a:pt x="381793" y="104341"/>
                </a:lnTo>
                <a:close/>
              </a:path>
            </a:pathLst>
          </a:custGeom>
          <a:solidFill>
            <a:srgbClr val="C61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620460" y="4088869"/>
            <a:ext cx="553085" cy="104775"/>
          </a:xfrm>
          <a:prstGeom prst="rect">
            <a:avLst/>
          </a:prstGeom>
          <a:solidFill>
            <a:srgbClr val="C61F3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r>
              <a:rPr sz="600" dirty="0">
                <a:solidFill>
                  <a:srgbClr val="EDAABD"/>
                </a:solidFill>
                <a:latin typeface="Arial"/>
                <a:cs typeface="Arial"/>
              </a:rPr>
              <a:t>IP</a:t>
            </a:r>
            <a:r>
              <a:rPr sz="600" spc="5" dirty="0">
                <a:solidFill>
                  <a:srgbClr val="EDAABD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EDAABD"/>
                </a:solidFill>
                <a:latin typeface="Arial"/>
                <a:cs typeface="Arial"/>
              </a:rPr>
              <a:t>172.16.0.83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47786" y="4079192"/>
            <a:ext cx="1120140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" dirty="0">
                <a:solidFill>
                  <a:srgbClr val="EDAABD"/>
                </a:solidFill>
                <a:latin typeface="Times New Roman"/>
                <a:cs typeface="Times New Roman"/>
              </a:rPr>
              <a:t>I</a:t>
            </a:r>
            <a:r>
              <a:rPr sz="500" spc="170" dirty="0">
                <a:solidFill>
                  <a:srgbClr val="EDAABD"/>
                </a:solidFill>
                <a:latin typeface="Times New Roman"/>
                <a:cs typeface="Times New Roman"/>
              </a:rPr>
              <a:t> </a:t>
            </a:r>
            <a:r>
              <a:rPr sz="600" spc="-10" dirty="0">
                <a:solidFill>
                  <a:srgbClr val="E997AC"/>
                </a:solidFill>
                <a:latin typeface="Arial"/>
                <a:cs typeface="Arial"/>
              </a:rPr>
              <a:t>Score</a:t>
            </a:r>
            <a:r>
              <a:rPr sz="600" spc="-75" dirty="0">
                <a:solidFill>
                  <a:srgbClr val="E997AC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E997AC"/>
                </a:solidFill>
                <a:latin typeface="Arial"/>
                <a:cs typeface="Arial"/>
              </a:rPr>
              <a:t>70</a:t>
            </a:r>
            <a:r>
              <a:rPr sz="600" spc="165" dirty="0">
                <a:solidFill>
                  <a:srgbClr val="E997AC"/>
                </a:solidFill>
                <a:latin typeface="Arial"/>
                <a:cs typeface="Arial"/>
              </a:rPr>
              <a:t> </a:t>
            </a:r>
            <a:r>
              <a:rPr sz="500" dirty="0">
                <a:solidFill>
                  <a:srgbClr val="E997AC"/>
                </a:solidFill>
                <a:latin typeface="Times New Roman"/>
                <a:cs typeface="Times New Roman"/>
              </a:rPr>
              <a:t>I</a:t>
            </a:r>
            <a:r>
              <a:rPr sz="500" spc="95" dirty="0">
                <a:solidFill>
                  <a:srgbClr val="E997AC"/>
                </a:solidFill>
                <a:latin typeface="Times New Roman"/>
                <a:cs typeface="Times New Roman"/>
              </a:rPr>
              <a:t> </a:t>
            </a:r>
            <a:r>
              <a:rPr sz="600" dirty="0">
                <a:solidFill>
                  <a:srgbClr val="E997AC"/>
                </a:solidFill>
                <a:latin typeface="Arial"/>
                <a:cs typeface="Arial"/>
              </a:rPr>
              <a:t>Using</a:t>
            </a:r>
            <a:r>
              <a:rPr sz="600" spc="-70" dirty="0">
                <a:solidFill>
                  <a:srgbClr val="E997AC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EDAABD"/>
                </a:solidFill>
                <a:latin typeface="Arial"/>
                <a:cs typeface="Arial"/>
              </a:rPr>
              <a:t>Automated</a:t>
            </a:r>
            <a:r>
              <a:rPr sz="600" spc="-60" dirty="0">
                <a:solidFill>
                  <a:srgbClr val="EDAABD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E997AC"/>
                </a:solidFill>
                <a:latin typeface="Arial"/>
                <a:cs typeface="Arial"/>
              </a:rPr>
              <a:t>t,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624330" y="4336913"/>
            <a:ext cx="105410" cy="88265"/>
          </a:xfrm>
          <a:custGeom>
            <a:avLst/>
            <a:gdLst/>
            <a:ahLst/>
            <a:cxnLst/>
            <a:rect l="l" t="t" r="r" b="b"/>
            <a:pathLst>
              <a:path w="105409" h="88264">
                <a:moveTo>
                  <a:pt x="105405" y="88164"/>
                </a:moveTo>
                <a:lnTo>
                  <a:pt x="0" y="88164"/>
                </a:lnTo>
                <a:lnTo>
                  <a:pt x="0" y="0"/>
                </a:lnTo>
                <a:lnTo>
                  <a:pt x="105405" y="0"/>
                </a:lnTo>
                <a:lnTo>
                  <a:pt x="105405" y="88164"/>
                </a:lnTo>
                <a:close/>
              </a:path>
            </a:pathLst>
          </a:custGeom>
          <a:solidFill>
            <a:srgbClr val="6072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842638" y="4336913"/>
            <a:ext cx="26034" cy="88265"/>
          </a:xfrm>
          <a:custGeom>
            <a:avLst/>
            <a:gdLst/>
            <a:ahLst/>
            <a:cxnLst/>
            <a:rect l="l" t="t" r="r" b="b"/>
            <a:pathLst>
              <a:path w="26034" h="88264">
                <a:moveTo>
                  <a:pt x="25452" y="88164"/>
                </a:moveTo>
                <a:lnTo>
                  <a:pt x="0" y="88164"/>
                </a:lnTo>
                <a:lnTo>
                  <a:pt x="0" y="0"/>
                </a:lnTo>
                <a:lnTo>
                  <a:pt x="25452" y="0"/>
                </a:lnTo>
                <a:lnTo>
                  <a:pt x="25452" y="88164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974040" y="4337939"/>
            <a:ext cx="19685" cy="86360"/>
          </a:xfrm>
          <a:custGeom>
            <a:avLst/>
            <a:gdLst/>
            <a:ahLst/>
            <a:cxnLst/>
            <a:rect l="l" t="t" r="r" b="b"/>
            <a:pathLst>
              <a:path w="19684" h="86360">
                <a:moveTo>
                  <a:pt x="19089" y="85799"/>
                </a:moveTo>
                <a:lnTo>
                  <a:pt x="0" y="85799"/>
                </a:lnTo>
                <a:lnTo>
                  <a:pt x="0" y="0"/>
                </a:lnTo>
                <a:lnTo>
                  <a:pt x="19089" y="0"/>
                </a:lnTo>
                <a:lnTo>
                  <a:pt x="19089" y="85799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597257" y="4327759"/>
            <a:ext cx="1673225" cy="765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indent="-34925">
              <a:lnSpc>
                <a:spcPct val="100000"/>
              </a:lnSpc>
              <a:spcBef>
                <a:spcPts val="100"/>
              </a:spcBef>
              <a:buSzPct val="60000"/>
              <a:buFont typeface="Arial"/>
              <a:buChar char="♦"/>
              <a:tabLst>
                <a:tab pos="61594" algn="l"/>
              </a:tabLst>
            </a:pPr>
            <a:r>
              <a:rPr sz="500" b="1" spc="85" dirty="0">
                <a:solidFill>
                  <a:srgbClr val="AFC3D8"/>
                </a:solidFill>
                <a:latin typeface="Times New Roman"/>
                <a:cs typeface="Times New Roman"/>
              </a:rPr>
              <a:t>,O</a:t>
            </a:r>
            <a:r>
              <a:rPr sz="500" b="1" spc="245" dirty="0">
                <a:solidFill>
                  <a:srgbClr val="AFC3D8"/>
                </a:solidFill>
                <a:latin typeface="Times New Roman"/>
                <a:cs typeface="Times New Roman"/>
              </a:rPr>
              <a:t>  </a:t>
            </a:r>
            <a:r>
              <a:rPr sz="500" b="1" spc="60" dirty="0">
                <a:solidFill>
                  <a:srgbClr val="F7F7F7"/>
                </a:solidFill>
                <a:latin typeface="Times New Roman"/>
                <a:cs typeface="Times New Roman"/>
              </a:rPr>
              <a:t>I</a:t>
            </a:r>
            <a:r>
              <a:rPr sz="500" b="1" spc="260" dirty="0">
                <a:solidFill>
                  <a:srgbClr val="F7F7F7"/>
                </a:solidFill>
                <a:latin typeface="Times New Roman"/>
                <a:cs typeface="Times New Roman"/>
              </a:rPr>
              <a:t>  </a:t>
            </a:r>
            <a:r>
              <a:rPr sz="500" spc="10" dirty="0">
                <a:solidFill>
                  <a:srgbClr val="DFDFDF"/>
                </a:solidFill>
                <a:latin typeface="Times New Roman"/>
                <a:cs typeface="Times New Roman"/>
              </a:rPr>
              <a:t>•</a:t>
            </a:r>
            <a:endParaRPr sz="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950" spc="-30" dirty="0">
                <a:solidFill>
                  <a:srgbClr val="627489"/>
                </a:solidFill>
                <a:latin typeface="Arial"/>
                <a:cs typeface="Arial"/>
              </a:rPr>
              <a:t>IE:J</a:t>
            </a:r>
            <a:r>
              <a:rPr sz="600" spc="-30" dirty="0">
                <a:solidFill>
                  <a:srgbClr val="858587"/>
                </a:solidFill>
                <a:latin typeface="Arial"/>
                <a:cs typeface="Arial"/>
              </a:rPr>
              <a:t>Canary</a:t>
            </a:r>
            <a:r>
              <a:rPr sz="600" spc="-10" dirty="0">
                <a:solidFill>
                  <a:srgbClr val="858587"/>
                </a:solidFill>
                <a:latin typeface="Arial"/>
                <a:cs typeface="Arial"/>
              </a:rPr>
              <a:t> pathhit</a:t>
            </a:r>
            <a:endParaRPr sz="6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415"/>
              </a:spcBef>
            </a:pPr>
            <a:r>
              <a:rPr sz="500" b="1" spc="30" dirty="0">
                <a:solidFill>
                  <a:srgbClr val="858587"/>
                </a:solidFill>
                <a:latin typeface="Times New Roman"/>
                <a:cs typeface="Times New Roman"/>
              </a:rPr>
              <a:t>282S</a:t>
            </a:r>
            <a:r>
              <a:rPr sz="500" b="1" spc="30" dirty="0">
                <a:solidFill>
                  <a:srgbClr val="ACACAC"/>
                </a:solidFill>
                <a:latin typeface="Times New Roman"/>
                <a:cs typeface="Times New Roman"/>
              </a:rPr>
              <a:t>•e6•11</a:t>
            </a:r>
            <a:r>
              <a:rPr sz="500" b="1" spc="30" dirty="0">
                <a:solidFill>
                  <a:srgbClr val="858587"/>
                </a:solidFill>
                <a:latin typeface="Times New Roman"/>
                <a:cs typeface="Times New Roman"/>
              </a:rPr>
              <a:t>Tl.3</a:t>
            </a:r>
            <a:r>
              <a:rPr sz="500" b="1" spc="35" dirty="0">
                <a:solidFill>
                  <a:srgbClr val="858587"/>
                </a:solidFill>
                <a:latin typeface="Times New Roman"/>
                <a:cs typeface="Times New Roman"/>
              </a:rPr>
              <a:t> </a:t>
            </a:r>
            <a:r>
              <a:rPr sz="500" b="1" spc="30" dirty="0">
                <a:solidFill>
                  <a:srgbClr val="ACACAC"/>
                </a:solidFill>
                <a:latin typeface="Times New Roman"/>
                <a:cs typeface="Times New Roman"/>
              </a:rPr>
              <a:t>S7:27</a:t>
            </a:r>
            <a:r>
              <a:rPr sz="500" b="1" spc="210" dirty="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sz="500" b="1" spc="30" dirty="0">
                <a:solidFill>
                  <a:srgbClr val="858587"/>
                </a:solidFill>
                <a:latin typeface="Times New Roman"/>
                <a:cs typeface="Times New Roman"/>
              </a:rPr>
              <a:t>282</a:t>
            </a:r>
            <a:r>
              <a:rPr sz="500" b="1" spc="30" dirty="0">
                <a:solidFill>
                  <a:srgbClr val="ACACAC"/>
                </a:solidFill>
                <a:latin typeface="Times New Roman"/>
                <a:cs typeface="Times New Roman"/>
              </a:rPr>
              <a:t>S•96•</a:t>
            </a:r>
            <a:r>
              <a:rPr sz="500" b="1" spc="30" dirty="0">
                <a:solidFill>
                  <a:srgbClr val="858587"/>
                </a:solidFill>
                <a:latin typeface="Times New Roman"/>
                <a:cs typeface="Times New Roman"/>
              </a:rPr>
              <a:t>11TH</a:t>
            </a:r>
            <a:r>
              <a:rPr sz="500" b="1" spc="30" dirty="0">
                <a:solidFill>
                  <a:srgbClr val="ACACAC"/>
                </a:solidFill>
                <a:latin typeface="Times New Roman"/>
                <a:cs typeface="Times New Roman"/>
              </a:rPr>
              <a:t>:S7:27</a:t>
            </a:r>
            <a:r>
              <a:rPr sz="500" b="1" spc="180" dirty="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sz="500" b="1" spc="140" dirty="0">
                <a:solidFill>
                  <a:srgbClr val="ACACAC"/>
                </a:solidFill>
                <a:latin typeface="Arial"/>
                <a:cs typeface="Arial"/>
              </a:rPr>
              <a:t>[lfi]</a:t>
            </a:r>
            <a:r>
              <a:rPr sz="500" b="1" spc="60" dirty="0">
                <a:solidFill>
                  <a:srgbClr val="ACACAC"/>
                </a:solidFill>
                <a:latin typeface="Arial"/>
                <a:cs typeface="Arial"/>
              </a:rPr>
              <a:t> </a:t>
            </a:r>
            <a:r>
              <a:rPr sz="500" spc="105" dirty="0">
                <a:solidFill>
                  <a:srgbClr val="ACACAC"/>
                </a:solidFill>
                <a:latin typeface="Arial"/>
                <a:cs typeface="Arial"/>
              </a:rPr>
              <a:t>•</a:t>
            </a:r>
            <a:endParaRPr sz="500">
              <a:latin typeface="Arial"/>
              <a:cs typeface="Arial"/>
            </a:endParaRPr>
          </a:p>
          <a:p>
            <a:pPr marL="26034">
              <a:lnSpc>
                <a:spcPct val="100000"/>
              </a:lnSpc>
              <a:spcBef>
                <a:spcPts val="105"/>
              </a:spcBef>
            </a:pPr>
            <a:r>
              <a:rPr sz="500" b="1" spc="65" dirty="0">
                <a:solidFill>
                  <a:srgbClr val="858587"/>
                </a:solidFill>
                <a:latin typeface="Times New Roman"/>
                <a:cs typeface="Times New Roman"/>
              </a:rPr>
              <a:t>172</a:t>
            </a:r>
            <a:r>
              <a:rPr sz="500" b="1" spc="65" dirty="0">
                <a:solidFill>
                  <a:srgbClr val="ACACAC"/>
                </a:solidFill>
                <a:latin typeface="Times New Roman"/>
                <a:cs typeface="Times New Roman"/>
              </a:rPr>
              <a:t>,1',I.U:612</a:t>
            </a:r>
            <a:r>
              <a:rPr sz="500" b="1" spc="65" dirty="0">
                <a:solidFill>
                  <a:srgbClr val="858587"/>
                </a:solidFill>
                <a:latin typeface="Times New Roman"/>
                <a:cs typeface="Times New Roman"/>
              </a:rPr>
              <a:t>S8</a:t>
            </a:r>
            <a:r>
              <a:rPr sz="500" b="1" spc="204" dirty="0">
                <a:solidFill>
                  <a:srgbClr val="858587"/>
                </a:solidFill>
                <a:latin typeface="Times New Roman"/>
                <a:cs typeface="Times New Roman"/>
              </a:rPr>
              <a:t> </a:t>
            </a:r>
            <a:r>
              <a:rPr sz="500" b="1" spc="50" dirty="0">
                <a:solidFill>
                  <a:srgbClr val="ACACAC"/>
                </a:solidFill>
                <a:latin typeface="Times New Roman"/>
                <a:cs typeface="Times New Roman"/>
              </a:rPr>
              <a:t>•</a:t>
            </a:r>
            <a:r>
              <a:rPr sz="500" b="1" spc="90" dirty="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sz="500" b="1" spc="-30" dirty="0">
                <a:solidFill>
                  <a:srgbClr val="979597"/>
                </a:solidFill>
                <a:latin typeface="Times New Roman"/>
                <a:cs typeface="Times New Roman"/>
              </a:rPr>
              <a:t>GET</a:t>
            </a:r>
            <a:r>
              <a:rPr sz="500" b="1" spc="120" dirty="0">
                <a:solidFill>
                  <a:srgbClr val="979597"/>
                </a:solidFill>
                <a:latin typeface="Times New Roman"/>
                <a:cs typeface="Times New Roman"/>
              </a:rPr>
              <a:t> </a:t>
            </a:r>
            <a:r>
              <a:rPr sz="500" b="1" spc="60" dirty="0">
                <a:solidFill>
                  <a:srgbClr val="ACACAC"/>
                </a:solidFill>
                <a:latin typeface="Times New Roman"/>
                <a:cs typeface="Times New Roman"/>
              </a:rPr>
              <a:t>/.1vn/</a:t>
            </a:r>
            <a:r>
              <a:rPr sz="500" b="1" spc="60" dirty="0">
                <a:solidFill>
                  <a:srgbClr val="858587"/>
                </a:solidFill>
                <a:latin typeface="Times New Roman"/>
                <a:cs typeface="Times New Roman"/>
              </a:rPr>
              <a:t>•</a:t>
            </a:r>
            <a:r>
              <a:rPr sz="500" b="1" spc="60" dirty="0">
                <a:solidFill>
                  <a:srgbClr val="ACACAC"/>
                </a:solidFill>
                <a:latin typeface="Times New Roman"/>
                <a:cs typeface="Times New Roman"/>
              </a:rPr>
              <a:t>ntri</a:t>
            </a:r>
            <a:r>
              <a:rPr sz="500" b="1" spc="60" dirty="0">
                <a:solidFill>
                  <a:srgbClr val="858587"/>
                </a:solidFill>
                <a:latin typeface="Times New Roman"/>
                <a:cs typeface="Times New Roman"/>
              </a:rPr>
              <a:t>H</a:t>
            </a:r>
            <a:r>
              <a:rPr sz="500" b="1" spc="280" dirty="0">
                <a:solidFill>
                  <a:srgbClr val="858587"/>
                </a:solidFill>
                <a:latin typeface="Times New Roman"/>
                <a:cs typeface="Times New Roman"/>
              </a:rPr>
              <a:t> </a:t>
            </a:r>
            <a:r>
              <a:rPr sz="500" b="1" spc="-10" dirty="0">
                <a:solidFill>
                  <a:srgbClr val="979597"/>
                </a:solidFill>
                <a:latin typeface="Times New Roman"/>
                <a:cs typeface="Times New Roman"/>
              </a:rPr>
              <a:t>HTTP/1,1</a:t>
            </a:r>
            <a:endParaRPr sz="500">
              <a:latin typeface="Times New Roman"/>
              <a:cs typeface="Times New Roman"/>
            </a:endParaRPr>
          </a:p>
          <a:p>
            <a:pPr marL="26034">
              <a:lnSpc>
                <a:spcPct val="100000"/>
              </a:lnSpc>
              <a:spcBef>
                <a:spcPts val="200"/>
              </a:spcBef>
            </a:pPr>
            <a:r>
              <a:rPr sz="450" b="1" spc="55" dirty="0">
                <a:solidFill>
                  <a:srgbClr val="858587"/>
                </a:solidFill>
                <a:latin typeface="Times New Roman"/>
                <a:cs typeface="Times New Roman"/>
              </a:rPr>
              <a:t>172.16</a:t>
            </a:r>
            <a:r>
              <a:rPr sz="450" b="1" spc="55" dirty="0">
                <a:solidFill>
                  <a:srgbClr val="ACACAC"/>
                </a:solidFill>
                <a:latin typeface="Times New Roman"/>
                <a:cs typeface="Times New Roman"/>
              </a:rPr>
              <a:t>.1.</a:t>
            </a:r>
            <a:r>
              <a:rPr sz="450" b="1" spc="55" dirty="0">
                <a:solidFill>
                  <a:srgbClr val="858587"/>
                </a:solidFill>
                <a:latin typeface="Times New Roman"/>
                <a:cs typeface="Times New Roman"/>
              </a:rPr>
              <a:t>18</a:t>
            </a:r>
            <a:r>
              <a:rPr sz="450" b="1" spc="55" dirty="0">
                <a:solidFill>
                  <a:srgbClr val="ACACAC"/>
                </a:solidFill>
                <a:latin typeface="Times New Roman"/>
                <a:cs typeface="Times New Roman"/>
              </a:rPr>
              <a:t>2'.</a:t>
            </a:r>
            <a:r>
              <a:rPr sz="450" b="1" spc="55" dirty="0">
                <a:solidFill>
                  <a:srgbClr val="858587"/>
                </a:solidFill>
                <a:latin typeface="Times New Roman"/>
                <a:cs typeface="Times New Roman"/>
              </a:rPr>
              <a:t>1618</a:t>
            </a:r>
            <a:r>
              <a:rPr sz="450" b="1" spc="254" dirty="0">
                <a:solidFill>
                  <a:srgbClr val="858587"/>
                </a:solidFill>
                <a:latin typeface="Times New Roman"/>
                <a:cs typeface="Times New Roman"/>
              </a:rPr>
              <a:t>  </a:t>
            </a:r>
            <a:r>
              <a:rPr sz="450" b="1" spc="50" dirty="0">
                <a:solidFill>
                  <a:srgbClr val="ACACAC"/>
                </a:solidFill>
                <a:latin typeface="Times New Roman"/>
                <a:cs typeface="Times New Roman"/>
              </a:rPr>
              <a:t>U</a:t>
            </a:r>
            <a:r>
              <a:rPr sz="450" b="1" spc="50" dirty="0">
                <a:solidFill>
                  <a:srgbClr val="858587"/>
                </a:solidFill>
                <a:latin typeface="Times New Roman"/>
                <a:cs typeface="Times New Roman"/>
              </a:rPr>
              <a:t>Hr-</a:t>
            </a:r>
            <a:r>
              <a:rPr sz="450" b="1" dirty="0">
                <a:solidFill>
                  <a:srgbClr val="858587"/>
                </a:solidFill>
                <a:latin typeface="Times New Roman"/>
                <a:cs typeface="Times New Roman"/>
              </a:rPr>
              <a:t>·A1•nt</a:t>
            </a:r>
            <a:r>
              <a:rPr sz="450" b="1" dirty="0">
                <a:solidFill>
                  <a:srgbClr val="ACACAC"/>
                </a:solidFill>
                <a:latin typeface="Times New Roman"/>
                <a:cs typeface="Times New Roman"/>
              </a:rPr>
              <a:t>:</a:t>
            </a:r>
            <a:r>
              <a:rPr sz="450" b="1" spc="335" dirty="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sz="450" b="1" dirty="0">
                <a:solidFill>
                  <a:srgbClr val="858587"/>
                </a:solidFill>
                <a:latin typeface="Times New Roman"/>
                <a:cs typeface="Times New Roman"/>
              </a:rPr>
              <a:t>fun</a:t>
            </a:r>
            <a:r>
              <a:rPr sz="450" b="1" spc="254" dirty="0">
                <a:solidFill>
                  <a:srgbClr val="858587"/>
                </a:solidFill>
                <a:latin typeface="Times New Roman"/>
                <a:cs typeface="Times New Roman"/>
              </a:rPr>
              <a:t>  </a:t>
            </a:r>
            <a:r>
              <a:rPr sz="450" b="1" spc="75" dirty="0">
                <a:solidFill>
                  <a:srgbClr val="858587"/>
                </a:solidFill>
                <a:latin typeface="Times New Roman"/>
                <a:cs typeface="Times New Roman"/>
              </a:rPr>
              <a:t>fHt•</a:t>
            </a:r>
            <a:r>
              <a:rPr sz="450" b="1" spc="75" dirty="0">
                <a:solidFill>
                  <a:srgbClr val="6B6B6B"/>
                </a:solidFill>
                <a:latin typeface="Times New Roman"/>
                <a:cs typeface="Times New Roman"/>
              </a:rPr>
              <a:t>I"'</a:t>
            </a:r>
            <a:r>
              <a:rPr sz="450" b="1" spc="75" dirty="0">
                <a:solidFill>
                  <a:srgbClr val="ACACAC"/>
                </a:solidFill>
                <a:latin typeface="Times New Roman"/>
                <a:cs typeface="Times New Roman"/>
              </a:rPr>
              <a:t>U </a:t>
            </a:r>
            <a:r>
              <a:rPr sz="450" b="1" spc="-50" dirty="0">
                <a:solidFill>
                  <a:srgbClr val="ACACAC"/>
                </a:solidFill>
                <a:latin typeface="Times New Roman"/>
                <a:cs typeface="Times New Roman"/>
              </a:rPr>
              <a:t>P</a:t>
            </a:r>
            <a:endParaRPr sz="450">
              <a:latin typeface="Times New Roman"/>
              <a:cs typeface="Times New Roman"/>
            </a:endParaRPr>
          </a:p>
          <a:p>
            <a:pPr marL="29209">
              <a:lnSpc>
                <a:spcPct val="100000"/>
              </a:lnSpc>
              <a:spcBef>
                <a:spcPts val="165"/>
              </a:spcBef>
            </a:pPr>
            <a:r>
              <a:rPr sz="500" b="1" dirty="0">
                <a:solidFill>
                  <a:srgbClr val="858587"/>
                </a:solidFill>
                <a:latin typeface="Times New Roman"/>
                <a:cs typeface="Times New Roman"/>
              </a:rPr>
              <a:t>£</a:t>
            </a:r>
            <a:r>
              <a:rPr sz="500" b="1" dirty="0">
                <a:solidFill>
                  <a:srgbClr val="ACACAC"/>
                </a:solidFill>
                <a:latin typeface="Times New Roman"/>
                <a:cs typeface="Times New Roman"/>
              </a:rPr>
              <a:t>nco</a:t>
            </a:r>
            <a:r>
              <a:rPr sz="500" b="1" dirty="0">
                <a:solidFill>
                  <a:srgbClr val="858587"/>
                </a:solidFill>
                <a:latin typeface="Times New Roman"/>
                <a:cs typeface="Times New Roman"/>
              </a:rPr>
              <a:t>din1</a:t>
            </a:r>
            <a:r>
              <a:rPr sz="500" b="1" dirty="0">
                <a:solidFill>
                  <a:srgbClr val="ACACAC"/>
                </a:solidFill>
                <a:latin typeface="Times New Roman"/>
                <a:cs typeface="Times New Roman"/>
              </a:rPr>
              <a:t>:</a:t>
            </a:r>
            <a:r>
              <a:rPr sz="500" b="1" spc="450" dirty="0">
                <a:solidFill>
                  <a:srgbClr val="ACACAC"/>
                </a:solidFill>
                <a:latin typeface="Times New Roman"/>
                <a:cs typeface="Times New Roman"/>
              </a:rPr>
              <a:t> </a:t>
            </a:r>
            <a:r>
              <a:rPr sz="500" b="1" spc="-25" dirty="0">
                <a:solidFill>
                  <a:srgbClr val="858587"/>
                </a:solidFill>
                <a:latin typeface="Times New Roman"/>
                <a:cs typeface="Times New Roman"/>
              </a:rPr>
              <a:t>adp</a:t>
            </a:r>
            <a:endParaRPr sz="500">
              <a:latin typeface="Times New Roman"/>
              <a:cs typeface="Times New Roman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18730C4-251C-247E-2760-5C628D385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37"/>
            <a:ext cx="12192000" cy="68551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62383" y="1700707"/>
            <a:ext cx="1966595" cy="478790"/>
          </a:xfrm>
          <a:custGeom>
            <a:avLst/>
            <a:gdLst/>
            <a:ahLst/>
            <a:cxnLst/>
            <a:rect l="l" t="t" r="r" b="b"/>
            <a:pathLst>
              <a:path w="1966595" h="478789">
                <a:moveTo>
                  <a:pt x="1966237" y="478231"/>
                </a:moveTo>
                <a:lnTo>
                  <a:pt x="0" y="478231"/>
                </a:lnTo>
                <a:lnTo>
                  <a:pt x="0" y="0"/>
                </a:lnTo>
                <a:lnTo>
                  <a:pt x="1966237" y="0"/>
                </a:lnTo>
                <a:lnTo>
                  <a:pt x="1966237" y="478231"/>
                </a:lnTo>
                <a:close/>
              </a:path>
            </a:pathLst>
          </a:custGeom>
          <a:solidFill>
            <a:srgbClr val="2621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52284" y="1700707"/>
            <a:ext cx="256349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33045" indent="-233045">
              <a:lnSpc>
                <a:spcPct val="100000"/>
              </a:lnSpc>
              <a:spcBef>
                <a:spcPts val="120"/>
              </a:spcBef>
              <a:buChar char="•"/>
              <a:tabLst>
                <a:tab pos="233045" algn="l"/>
              </a:tabLst>
            </a:pPr>
            <a:r>
              <a:rPr sz="2750" spc="225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endParaRPr sz="27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49684" y="1701870"/>
            <a:ext cx="202374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2284" y="2191468"/>
            <a:ext cx="303022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8285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8285" algn="l"/>
              </a:tabLst>
            </a:pPr>
            <a:r>
              <a:rPr sz="2750" spc="90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2284" y="2688602"/>
            <a:ext cx="120904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7015" indent="-247015">
              <a:lnSpc>
                <a:spcPct val="100000"/>
              </a:lnSpc>
              <a:spcBef>
                <a:spcPts val="120"/>
              </a:spcBef>
              <a:buChar char="•"/>
              <a:tabLst>
                <a:tab pos="247015" algn="l"/>
              </a:tabLst>
            </a:pPr>
            <a:r>
              <a:rPr sz="275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7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52284" y="3179364"/>
            <a:ext cx="1689100" cy="478790"/>
          </a:xfrm>
          <a:custGeom>
            <a:avLst/>
            <a:gdLst/>
            <a:ahLst/>
            <a:cxnLst/>
            <a:rect l="l" t="t" r="r" b="b"/>
            <a:pathLst>
              <a:path w="1689100" h="478789">
                <a:moveTo>
                  <a:pt x="1688832" y="478231"/>
                </a:moveTo>
                <a:lnTo>
                  <a:pt x="0" y="478231"/>
                </a:lnTo>
                <a:lnTo>
                  <a:pt x="0" y="0"/>
                </a:lnTo>
                <a:lnTo>
                  <a:pt x="1688832" y="0"/>
                </a:lnTo>
                <a:lnTo>
                  <a:pt x="1688832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39585" y="3180526"/>
            <a:ext cx="174053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52284" y="3657494"/>
            <a:ext cx="2176145" cy="50990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20955" rIns="0" bIns="0" rtlCol="0">
            <a:spAutoFit/>
          </a:bodyPr>
          <a:lstStyle/>
          <a:p>
            <a:pPr marL="258445" indent="-259715">
              <a:lnSpc>
                <a:spcPct val="100000"/>
              </a:lnSpc>
              <a:spcBef>
                <a:spcPts val="165"/>
              </a:spcBef>
              <a:buFont typeface="Arial"/>
              <a:buChar char="•"/>
              <a:tabLst>
                <a:tab pos="258445" algn="l"/>
              </a:tabLst>
            </a:pPr>
            <a:r>
              <a:rPr sz="2850" b="1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850" b="1" spc="-1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endParaRPr sz="28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30823" y="3657494"/>
            <a:ext cx="2032000" cy="509905"/>
          </a:xfrm>
          <a:prstGeom prst="rect">
            <a:avLst/>
          </a:prstGeom>
          <a:solidFill>
            <a:srgbClr val="262128"/>
          </a:solidFill>
        </p:spPr>
        <p:txBody>
          <a:bodyPr vert="horz" wrap="square" lIns="0" tIns="20955" rIns="0" bIns="0" rtlCol="0">
            <a:spAutoFit/>
          </a:bodyPr>
          <a:lstStyle/>
          <a:p>
            <a:pPr marL="1905">
              <a:lnSpc>
                <a:spcPct val="100000"/>
              </a:lnSpc>
              <a:spcBef>
                <a:spcPts val="165"/>
              </a:spcBef>
            </a:pPr>
            <a:r>
              <a:rPr sz="2850" b="1" spc="-10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8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52284" y="4167259"/>
            <a:ext cx="4373880" cy="478790"/>
          </a:xfrm>
          <a:custGeom>
            <a:avLst/>
            <a:gdLst/>
            <a:ahLst/>
            <a:cxnLst/>
            <a:rect l="l" t="t" r="r" b="b"/>
            <a:pathLst>
              <a:path w="4373880" h="478789">
                <a:moveTo>
                  <a:pt x="4373350" y="478231"/>
                </a:moveTo>
                <a:lnTo>
                  <a:pt x="0" y="478231"/>
                </a:lnTo>
                <a:lnTo>
                  <a:pt x="0" y="0"/>
                </a:lnTo>
                <a:lnTo>
                  <a:pt x="4373350" y="0"/>
                </a:lnTo>
                <a:lnTo>
                  <a:pt x="4373350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39585" y="4168422"/>
            <a:ext cx="4462780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9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750" spc="17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7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2284" y="4658020"/>
            <a:ext cx="227711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9554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49554" algn="l"/>
              </a:tabLst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750" spc="114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75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5120" y="6563630"/>
            <a:ext cx="630555" cy="257810"/>
          </a:xfrm>
          <a:custGeom>
            <a:avLst/>
            <a:gdLst/>
            <a:ahLst/>
            <a:cxnLst/>
            <a:rect l="l" t="t" r="r" b="b"/>
            <a:pathLst>
              <a:path w="630555" h="257809">
                <a:moveTo>
                  <a:pt x="629959" y="257399"/>
                </a:moveTo>
                <a:lnTo>
                  <a:pt x="0" y="257399"/>
                </a:lnTo>
                <a:lnTo>
                  <a:pt x="0" y="0"/>
                </a:lnTo>
                <a:lnTo>
                  <a:pt x="629959" y="0"/>
                </a:lnTo>
                <a:lnTo>
                  <a:pt x="629959" y="257399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2420" y="6579311"/>
            <a:ext cx="659130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39"/>
              </a:lnSpc>
            </a:pPr>
            <a:r>
              <a:rPr sz="1500" dirty="0">
                <a:solidFill>
                  <a:srgbClr val="DFDFDF"/>
                </a:solidFill>
                <a:latin typeface="Times New Roman"/>
                <a:cs typeface="Times New Roman"/>
              </a:rPr>
              <a:t>Page</a:t>
            </a:r>
            <a:r>
              <a:rPr sz="1500" spc="9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1500" spc="-25" dirty="0">
                <a:solidFill>
                  <a:srgbClr val="DFDFDF"/>
                </a:solidFill>
                <a:latin typeface="Times New Roman"/>
                <a:cs typeface="Times New Roman"/>
              </a:rPr>
              <a:t>14</a:t>
            </a:r>
            <a:endParaRPr sz="1500">
              <a:latin typeface="Times New Roman"/>
              <a:cs typeface="Times New Roman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C799B67-15C8-4D56-712B-7C67DA0DD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5144" y="1210645"/>
            <a:ext cx="6754495" cy="74612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342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r>
              <a:rPr sz="4550" b="1" spc="45" dirty="0">
                <a:solidFill>
                  <a:srgbClr val="DDDDDD"/>
                </a:solidFill>
                <a:latin typeface="Times New Roman"/>
                <a:cs typeface="Times New Roman"/>
              </a:rPr>
              <a:t>Dynamic</a:t>
            </a:r>
            <a:r>
              <a:rPr sz="4550" b="1" spc="29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4550" b="1" dirty="0">
                <a:solidFill>
                  <a:srgbClr val="DDDDDD"/>
                </a:solidFill>
                <a:latin typeface="Times New Roman"/>
                <a:cs typeface="Times New Roman"/>
              </a:rPr>
              <a:t>File</a:t>
            </a:r>
            <a:r>
              <a:rPr sz="4550" b="1" spc="16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4550" b="1" spc="-10" dirty="0">
                <a:solidFill>
                  <a:srgbClr val="DDDDDD"/>
                </a:solidFill>
                <a:latin typeface="Times New Roman"/>
                <a:cs typeface="Times New Roman"/>
              </a:rPr>
              <a:t>Modification</a:t>
            </a:r>
            <a:endParaRPr sz="45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5288" y="1956348"/>
            <a:ext cx="1762760" cy="802640"/>
          </a:xfrm>
          <a:custGeom>
            <a:avLst/>
            <a:gdLst/>
            <a:ahLst/>
            <a:cxnLst/>
            <a:rect l="l" t="t" r="r" b="b"/>
            <a:pathLst>
              <a:path w="1762760" h="802639">
                <a:moveTo>
                  <a:pt x="1762613" y="802301"/>
                </a:moveTo>
                <a:lnTo>
                  <a:pt x="0" y="802301"/>
                </a:lnTo>
                <a:lnTo>
                  <a:pt x="0" y="0"/>
                </a:lnTo>
                <a:lnTo>
                  <a:pt x="1762613" y="0"/>
                </a:lnTo>
                <a:lnTo>
                  <a:pt x="1762613" y="802301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22588" y="1975931"/>
            <a:ext cx="1812289" cy="7219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550" b="1" spc="-10" dirty="0">
                <a:solidFill>
                  <a:srgbClr val="DDDDDD"/>
                </a:solidFill>
                <a:latin typeface="Times New Roman"/>
                <a:cs typeface="Times New Roman"/>
              </a:rPr>
              <a:t>System</a:t>
            </a:r>
            <a:endParaRPr sz="45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6614" y="3000653"/>
            <a:ext cx="2183765" cy="45720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How</a:t>
            </a:r>
            <a:r>
              <a:rPr sz="2800" spc="13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It</a:t>
            </a:r>
            <a:r>
              <a:rPr sz="2800" spc="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DDDDDD"/>
                </a:solidFill>
                <a:latin typeface="Times New Roman"/>
                <a:cs typeface="Times New Roman"/>
              </a:rPr>
              <a:t>Works: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3055" y="3457592"/>
            <a:ext cx="6085205" cy="40386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33679" indent="-233679">
              <a:lnSpc>
                <a:spcPts val="3175"/>
              </a:lnSpc>
              <a:buChar char="•"/>
              <a:tabLst>
                <a:tab pos="233679" algn="l"/>
              </a:tabLst>
            </a:pPr>
            <a:r>
              <a:rPr sz="2800" spc="65" dirty="0">
                <a:solidFill>
                  <a:srgbClr val="DDDDDD"/>
                </a:solidFill>
                <a:latin typeface="Times New Roman"/>
                <a:cs typeface="Times New Roman"/>
              </a:rPr>
              <a:t>User</a:t>
            </a:r>
            <a:r>
              <a:rPr sz="2800" spc="15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30" dirty="0">
                <a:solidFill>
                  <a:srgbClr val="DDDDDD"/>
                </a:solidFill>
                <a:latin typeface="Times New Roman"/>
                <a:cs typeface="Times New Roman"/>
              </a:rPr>
              <a:t>requests</a:t>
            </a:r>
            <a:r>
              <a:rPr sz="2800" spc="11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75" dirty="0">
                <a:solidFill>
                  <a:srgbClr val="DDDDDD"/>
                </a:solidFill>
                <a:latin typeface="Times New Roman"/>
                <a:cs typeface="Times New Roman"/>
              </a:rPr>
              <a:t>challenge</a:t>
            </a:r>
            <a:r>
              <a:rPr sz="2800" spc="15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file</a:t>
            </a:r>
            <a:r>
              <a:rPr sz="2800" spc="10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55" dirty="0">
                <a:solidFill>
                  <a:srgbClr val="DDDDDD"/>
                </a:solidFill>
                <a:latin typeface="Times New Roman"/>
                <a:cs typeface="Times New Roman"/>
              </a:rPr>
              <a:t>download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3055" y="3914531"/>
            <a:ext cx="6418580" cy="37401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19710" indent="-219710">
              <a:lnSpc>
                <a:spcPts val="2940"/>
              </a:lnSpc>
              <a:buChar char="•"/>
              <a:tabLst>
                <a:tab pos="219710" algn="l"/>
              </a:tabLst>
            </a:pPr>
            <a:r>
              <a:rPr sz="2800" spc="85" dirty="0">
                <a:solidFill>
                  <a:srgbClr val="DDDDDD"/>
                </a:solidFill>
                <a:latin typeface="Times New Roman"/>
                <a:cs typeface="Times New Roman"/>
              </a:rPr>
              <a:t>Server</a:t>
            </a:r>
            <a:r>
              <a:rPr sz="2800" spc="20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55" dirty="0">
                <a:solidFill>
                  <a:srgbClr val="DDDDDD"/>
                </a:solidFill>
                <a:latin typeface="Times New Roman"/>
                <a:cs typeface="Times New Roman"/>
              </a:rPr>
              <a:t>modifies</a:t>
            </a:r>
            <a:r>
              <a:rPr sz="2800" spc="10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file</a:t>
            </a:r>
            <a:r>
              <a:rPr sz="2800" spc="5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60" dirty="0">
                <a:solidFill>
                  <a:srgbClr val="DDDDDD"/>
                </a:solidFill>
                <a:latin typeface="Times New Roman"/>
                <a:cs typeface="Times New Roman"/>
              </a:rPr>
              <a:t>content</a:t>
            </a:r>
            <a:r>
              <a:rPr sz="2800" spc="15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in</a:t>
            </a:r>
            <a:r>
              <a:rPr sz="2800" spc="17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95" dirty="0">
                <a:solidFill>
                  <a:srgbClr val="DDDDDD"/>
                </a:solidFill>
                <a:latin typeface="Times New Roman"/>
                <a:cs typeface="Times New Roman"/>
              </a:rPr>
              <a:t>real-time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3055" y="4341557"/>
            <a:ext cx="5033645" cy="37401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33679" indent="-233679">
              <a:lnSpc>
                <a:spcPts val="2940"/>
              </a:lnSpc>
              <a:buChar char="•"/>
              <a:tabLst>
                <a:tab pos="233679" algn="l"/>
              </a:tabLst>
            </a:pPr>
            <a:r>
              <a:rPr sz="2800" spc="50" dirty="0">
                <a:solidFill>
                  <a:srgbClr val="DDDDDD"/>
                </a:solidFill>
                <a:latin typeface="Times New Roman"/>
                <a:cs typeface="Times New Roman"/>
              </a:rPr>
              <a:t>Unique</a:t>
            </a:r>
            <a:r>
              <a:rPr sz="2800" spc="11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50" dirty="0">
                <a:solidFill>
                  <a:srgbClr val="DDDDDD"/>
                </a:solidFill>
                <a:latin typeface="Times New Roman"/>
                <a:cs typeface="Times New Roman"/>
              </a:rPr>
              <a:t>flag</a:t>
            </a:r>
            <a:r>
              <a:rPr sz="2800" spc="-3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30" dirty="0">
                <a:solidFill>
                  <a:srgbClr val="DDDDDD"/>
                </a:solidFill>
                <a:latin typeface="Times New Roman"/>
                <a:cs typeface="Times New Roman"/>
              </a:rPr>
              <a:t>generated</a:t>
            </a:r>
            <a:r>
              <a:rPr sz="2800" spc="33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14" dirty="0">
                <a:solidFill>
                  <a:srgbClr val="DDDDDD"/>
                </a:solidFill>
                <a:latin typeface="Times New Roman"/>
                <a:cs typeface="Times New Roman"/>
              </a:rPr>
              <a:t>per</a:t>
            </a:r>
            <a:r>
              <a:rPr sz="2800" spc="17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05" dirty="0">
                <a:solidFill>
                  <a:srgbClr val="DDDDDD"/>
                </a:solidFill>
                <a:latin typeface="Times New Roman"/>
                <a:cs typeface="Times New Roman"/>
              </a:rPr>
              <a:t>user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13055" y="4715130"/>
            <a:ext cx="9259570" cy="480695"/>
          </a:xfrm>
          <a:custGeom>
            <a:avLst/>
            <a:gdLst/>
            <a:ahLst/>
            <a:cxnLst/>
            <a:rect l="l" t="t" r="r" b="b"/>
            <a:pathLst>
              <a:path w="9259570" h="480695">
                <a:moveTo>
                  <a:pt x="9259258" y="480478"/>
                </a:moveTo>
                <a:lnTo>
                  <a:pt x="0" y="480478"/>
                </a:lnTo>
                <a:lnTo>
                  <a:pt x="0" y="0"/>
                </a:lnTo>
                <a:lnTo>
                  <a:pt x="9259258" y="0"/>
                </a:lnTo>
                <a:lnTo>
                  <a:pt x="9259258" y="480478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00356" y="4716545"/>
            <a:ext cx="9305925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32410" indent="-219710">
              <a:lnSpc>
                <a:spcPct val="100000"/>
              </a:lnSpc>
              <a:spcBef>
                <a:spcPts val="110"/>
              </a:spcBef>
              <a:buChar char="•"/>
              <a:tabLst>
                <a:tab pos="232410" algn="l"/>
              </a:tabLst>
            </a:pPr>
            <a:r>
              <a:rPr sz="2800" spc="95" dirty="0">
                <a:solidFill>
                  <a:srgbClr val="DDDDDD"/>
                </a:solidFill>
                <a:latin typeface="Times New Roman"/>
                <a:cs typeface="Times New Roman"/>
              </a:rPr>
              <a:t>Scripts</a:t>
            </a:r>
            <a:r>
              <a:rPr sz="2800" spc="6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95" dirty="0">
                <a:solidFill>
                  <a:srgbClr val="DDDDDD"/>
                </a:solidFill>
                <a:latin typeface="Times New Roman"/>
                <a:cs typeface="Times New Roman"/>
              </a:rPr>
              <a:t>are</a:t>
            </a:r>
            <a:r>
              <a:rPr sz="2800" spc="28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35" dirty="0">
                <a:solidFill>
                  <a:srgbClr val="DDDDDD"/>
                </a:solidFill>
                <a:latin typeface="Times New Roman"/>
                <a:cs typeface="Times New Roman"/>
              </a:rPr>
              <a:t>restricted</a:t>
            </a:r>
            <a:r>
              <a:rPr sz="2800" spc="22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by</a:t>
            </a:r>
            <a:r>
              <a:rPr sz="2800" spc="-3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20" dirty="0">
                <a:solidFill>
                  <a:srgbClr val="DDDDDD"/>
                </a:solidFill>
                <a:latin typeface="Times New Roman"/>
                <a:cs typeface="Times New Roman"/>
              </a:rPr>
              <a:t>selected</a:t>
            </a:r>
            <a:r>
              <a:rPr sz="2800" spc="16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75" dirty="0">
                <a:solidFill>
                  <a:srgbClr val="DDDDDD"/>
                </a:solidFill>
                <a:latin typeface="Times New Roman"/>
                <a:cs typeface="Times New Roman"/>
              </a:rPr>
              <a:t>libraries</a:t>
            </a:r>
            <a:r>
              <a:rPr sz="2800" spc="105" dirty="0">
                <a:solidFill>
                  <a:srgbClr val="DDDDDD"/>
                </a:solidFill>
                <a:latin typeface="Times New Roman"/>
                <a:cs typeface="Times New Roman"/>
              </a:rPr>
              <a:t> and</a:t>
            </a:r>
            <a:r>
              <a:rPr sz="2800" spc="14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20" dirty="0">
                <a:solidFill>
                  <a:srgbClr val="DDDDDD"/>
                </a:solidFill>
                <a:latin typeface="Times New Roman"/>
                <a:cs typeface="Times New Roman"/>
              </a:rPr>
              <a:t>executed</a:t>
            </a:r>
            <a:r>
              <a:rPr sz="2800" spc="18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85" dirty="0">
                <a:solidFill>
                  <a:srgbClr val="DDDDDD"/>
                </a:solidFill>
                <a:latin typeface="Times New Roman"/>
                <a:cs typeface="Times New Roman"/>
              </a:rPr>
              <a:t>as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29099" y="5195608"/>
            <a:ext cx="6301105" cy="42735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60"/>
              </a:lnSpc>
              <a:tabLst>
                <a:tab pos="3247390" algn="l"/>
              </a:tabLst>
            </a:pPr>
            <a:r>
              <a:rPr sz="2800" spc="110" dirty="0">
                <a:solidFill>
                  <a:srgbClr val="DDDDDD"/>
                </a:solidFill>
                <a:latin typeface="Times New Roman"/>
                <a:cs typeface="Times New Roman"/>
              </a:rPr>
              <a:t>functions</a:t>
            </a:r>
            <a:r>
              <a:rPr sz="2800" spc="135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70" dirty="0">
                <a:solidFill>
                  <a:srgbClr val="DDDDDD"/>
                </a:solidFill>
                <a:latin typeface="Times New Roman"/>
                <a:cs typeface="Times New Roman"/>
              </a:rPr>
              <a:t>within</a:t>
            </a:r>
            <a:r>
              <a:rPr sz="2800" spc="220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35" dirty="0">
                <a:solidFill>
                  <a:srgbClr val="DDDDDD"/>
                </a:solidFill>
                <a:latin typeface="Times New Roman"/>
                <a:cs typeface="Times New Roman"/>
              </a:rPr>
              <a:t>the</a:t>
            </a:r>
            <a:r>
              <a:rPr sz="2800" dirty="0">
                <a:solidFill>
                  <a:srgbClr val="DDDDDD"/>
                </a:solidFill>
                <a:latin typeface="Times New Roman"/>
                <a:cs typeface="Times New Roman"/>
              </a:rPr>
              <a:t>	plugin</a:t>
            </a:r>
            <a:r>
              <a:rPr sz="2800" spc="434" dirty="0">
                <a:solidFill>
                  <a:srgbClr val="DDDDDD"/>
                </a:solidFill>
                <a:latin typeface="Times New Roman"/>
                <a:cs typeface="Times New Roman"/>
              </a:rPr>
              <a:t> </a:t>
            </a:r>
            <a:r>
              <a:rPr sz="2800" spc="114" dirty="0">
                <a:solidFill>
                  <a:srgbClr val="DDDDDD"/>
                </a:solidFill>
                <a:latin typeface="Times New Roman"/>
                <a:cs typeface="Times New Roman"/>
              </a:rPr>
              <a:t>architecture.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7745" y="6512391"/>
            <a:ext cx="623570" cy="266065"/>
          </a:xfrm>
          <a:custGeom>
            <a:avLst/>
            <a:gdLst/>
            <a:ahLst/>
            <a:cxnLst/>
            <a:rect l="l" t="t" r="r" b="b"/>
            <a:pathLst>
              <a:path w="623570" h="266065">
                <a:moveTo>
                  <a:pt x="622959" y="265979"/>
                </a:moveTo>
                <a:lnTo>
                  <a:pt x="0" y="265979"/>
                </a:lnTo>
                <a:lnTo>
                  <a:pt x="0" y="0"/>
                </a:lnTo>
                <a:lnTo>
                  <a:pt x="622959" y="0"/>
                </a:lnTo>
                <a:lnTo>
                  <a:pt x="622959" y="265979"/>
                </a:lnTo>
                <a:close/>
              </a:path>
            </a:pathLst>
          </a:custGeom>
          <a:solidFill>
            <a:srgbClr val="1D11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16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B2BDDC-C3E9-1AA0-6E5F-CD439F08B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53"/>
            <a:ext cx="12192000" cy="684409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6086" y="902575"/>
            <a:ext cx="6668770" cy="7385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2349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85"/>
              </a:spcBef>
            </a:pPr>
            <a:r>
              <a:rPr sz="4300" spc="160" dirty="0">
                <a:solidFill>
                  <a:srgbClr val="DFDFDF"/>
                </a:solidFill>
                <a:latin typeface="Times New Roman"/>
                <a:cs typeface="Times New Roman"/>
              </a:rPr>
              <a:t>Real-</a:t>
            </a:r>
            <a:r>
              <a:rPr sz="4300" spc="200" dirty="0">
                <a:solidFill>
                  <a:srgbClr val="DFDFDF"/>
                </a:solidFill>
                <a:latin typeface="Times New Roman"/>
                <a:cs typeface="Times New Roman"/>
              </a:rPr>
              <a:t>Time</a:t>
            </a:r>
            <a:r>
              <a:rPr sz="4300" spc="27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4300" spc="210" dirty="0">
                <a:solidFill>
                  <a:srgbClr val="DFDFDF"/>
                </a:solidFill>
                <a:latin typeface="Times New Roman"/>
                <a:cs typeface="Times New Roman"/>
              </a:rPr>
              <a:t>Tools</a:t>
            </a:r>
            <a:r>
              <a:rPr sz="4300" spc="32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4300" spc="210" dirty="0">
                <a:solidFill>
                  <a:srgbClr val="DFDFDF"/>
                </a:solidFill>
                <a:latin typeface="Times New Roman"/>
                <a:cs typeface="Times New Roman"/>
              </a:rPr>
              <a:t>Detection</a:t>
            </a:r>
            <a:endParaRPr sz="4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4937" y="2406150"/>
            <a:ext cx="2476500" cy="48450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17145" rIns="0" bIns="0" rtlCol="0">
            <a:spAutoFit/>
          </a:bodyPr>
          <a:lstStyle/>
          <a:p>
            <a:pPr>
              <a:lnSpc>
                <a:spcPts val="3675"/>
              </a:lnSpc>
              <a:spcBef>
                <a:spcPts val="135"/>
              </a:spcBef>
            </a:pP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How</a:t>
            </a:r>
            <a:r>
              <a:rPr sz="3150" spc="14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It</a:t>
            </a:r>
            <a:r>
              <a:rPr sz="3150" spc="7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-10" dirty="0">
                <a:solidFill>
                  <a:srgbClr val="DFDFDF"/>
                </a:solidFill>
                <a:latin typeface="Times New Roman"/>
                <a:cs typeface="Times New Roman"/>
              </a:rPr>
              <a:t>Works: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9695" y="2946688"/>
            <a:ext cx="7646034" cy="45974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63525" indent="-263525">
              <a:lnSpc>
                <a:spcPts val="3475"/>
              </a:lnSpc>
              <a:buChar char="•"/>
              <a:tabLst>
                <a:tab pos="263525" algn="l"/>
              </a:tabLst>
            </a:pPr>
            <a:r>
              <a:rPr sz="3150" spc="100" dirty="0">
                <a:solidFill>
                  <a:srgbClr val="DFDFDF"/>
                </a:solidFill>
                <a:latin typeface="Times New Roman"/>
                <a:cs typeface="Times New Roman"/>
              </a:rPr>
              <a:t>Monitor</a:t>
            </a:r>
            <a:r>
              <a:rPr sz="3150" spc="19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all</a:t>
            </a:r>
            <a:r>
              <a:rPr sz="3150" spc="10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55" dirty="0">
                <a:solidFill>
                  <a:srgbClr val="DFDFDF"/>
                </a:solidFill>
                <a:latin typeface="Times New Roman"/>
                <a:cs typeface="Times New Roman"/>
              </a:rPr>
              <a:t>user</a:t>
            </a:r>
            <a:r>
              <a:rPr sz="3150" spc="22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60" dirty="0">
                <a:solidFill>
                  <a:srgbClr val="DFDFDF"/>
                </a:solidFill>
                <a:latin typeface="Times New Roman"/>
                <a:cs typeface="Times New Roman"/>
              </a:rPr>
              <a:t>requests</a:t>
            </a:r>
            <a:r>
              <a:rPr sz="3150" spc="114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50" dirty="0">
                <a:solidFill>
                  <a:srgbClr val="DFDFDF"/>
                </a:solidFill>
                <a:latin typeface="Times New Roman"/>
                <a:cs typeface="Times New Roman"/>
              </a:rPr>
              <a:t>and</a:t>
            </a:r>
            <a:r>
              <a:rPr sz="3150" spc="18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30" dirty="0">
                <a:solidFill>
                  <a:srgbClr val="DFDFDF"/>
                </a:solidFill>
                <a:latin typeface="Times New Roman"/>
                <a:cs typeface="Times New Roman"/>
              </a:rPr>
              <a:t>interactions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29695" y="3406187"/>
            <a:ext cx="9261475" cy="49085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69240" indent="-269240">
              <a:lnSpc>
                <a:spcPts val="3720"/>
              </a:lnSpc>
              <a:buChar char="•"/>
              <a:tabLst>
                <a:tab pos="269240" algn="l"/>
              </a:tabLst>
            </a:pPr>
            <a:r>
              <a:rPr sz="3150" spc="95" dirty="0">
                <a:solidFill>
                  <a:srgbClr val="DFDFDF"/>
                </a:solidFill>
                <a:latin typeface="Times New Roman"/>
                <a:cs typeface="Times New Roman"/>
              </a:rPr>
              <a:t>Requsets</a:t>
            </a:r>
            <a:r>
              <a:rPr sz="3150" spc="28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Logs</a:t>
            </a:r>
            <a:r>
              <a:rPr sz="3150" spc="5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Are</a:t>
            </a:r>
            <a:r>
              <a:rPr sz="3150" spc="5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95" dirty="0">
                <a:solidFill>
                  <a:srgbClr val="DFDFDF"/>
                </a:solidFill>
                <a:latin typeface="Times New Roman"/>
                <a:cs typeface="Times New Roman"/>
              </a:rPr>
              <a:t>sent</a:t>
            </a:r>
            <a:r>
              <a:rPr sz="3150" spc="11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95" dirty="0">
                <a:solidFill>
                  <a:srgbClr val="DFDFDF"/>
                </a:solidFill>
                <a:latin typeface="Times New Roman"/>
                <a:cs typeface="Times New Roman"/>
              </a:rPr>
              <a:t>to</a:t>
            </a:r>
            <a:r>
              <a:rPr sz="3150" spc="6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200" dirty="0">
                <a:solidFill>
                  <a:srgbClr val="DFDFDF"/>
                </a:solidFill>
                <a:latin typeface="Times New Roman"/>
                <a:cs typeface="Times New Roman"/>
              </a:rPr>
              <a:t>the</a:t>
            </a:r>
            <a:r>
              <a:rPr sz="3150" spc="15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60" dirty="0">
                <a:solidFill>
                  <a:srgbClr val="DFDFDF"/>
                </a:solidFill>
                <a:latin typeface="Times New Roman"/>
                <a:cs typeface="Times New Roman"/>
              </a:rPr>
              <a:t>main</a:t>
            </a:r>
            <a:r>
              <a:rPr sz="3150" spc="30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90" dirty="0">
                <a:solidFill>
                  <a:srgbClr val="DFDFDF"/>
                </a:solidFill>
                <a:latin typeface="Times New Roman"/>
                <a:cs typeface="Times New Roman"/>
              </a:rPr>
              <a:t>platform</a:t>
            </a:r>
            <a:r>
              <a:rPr sz="3150" spc="254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30" dirty="0">
                <a:solidFill>
                  <a:srgbClr val="DFDFDF"/>
                </a:solidFill>
                <a:latin typeface="Times New Roman"/>
                <a:cs typeface="Times New Roman"/>
              </a:rPr>
              <a:t>server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8386" y="3872059"/>
            <a:ext cx="4230370" cy="541020"/>
          </a:xfrm>
          <a:custGeom>
            <a:avLst/>
            <a:gdLst/>
            <a:ahLst/>
            <a:cxnLst/>
            <a:rect l="l" t="t" r="r" b="b"/>
            <a:pathLst>
              <a:path w="4230370" h="541020">
                <a:moveTo>
                  <a:pt x="4229942" y="540538"/>
                </a:moveTo>
                <a:lnTo>
                  <a:pt x="0" y="540538"/>
                </a:lnTo>
                <a:lnTo>
                  <a:pt x="0" y="0"/>
                </a:lnTo>
                <a:lnTo>
                  <a:pt x="4229942" y="0"/>
                </a:lnTo>
                <a:lnTo>
                  <a:pt x="4229942" y="540538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388386" y="3896948"/>
            <a:ext cx="4255770" cy="453390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570"/>
              </a:lnSpc>
            </a:pPr>
            <a:r>
              <a:rPr sz="3150" dirty="0">
                <a:solidFill>
                  <a:srgbClr val="DFDFDF"/>
                </a:solidFill>
                <a:latin typeface="Times New Roman"/>
                <a:cs typeface="Times New Roman"/>
              </a:rPr>
              <a:t>by</a:t>
            </a:r>
            <a:r>
              <a:rPr sz="3150" spc="6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80" dirty="0">
                <a:solidFill>
                  <a:srgbClr val="DFDFDF"/>
                </a:solidFill>
                <a:latin typeface="Times New Roman"/>
                <a:cs typeface="Times New Roman"/>
              </a:rPr>
              <a:t>syslog</a:t>
            </a:r>
            <a:r>
              <a:rPr sz="3150" spc="-1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10" dirty="0">
                <a:solidFill>
                  <a:srgbClr val="DFDFDF"/>
                </a:solidFill>
                <a:latin typeface="Times New Roman"/>
                <a:cs typeface="Times New Roman"/>
              </a:rPr>
              <a:t>over</a:t>
            </a:r>
            <a:r>
              <a:rPr sz="3150" spc="6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10" dirty="0">
                <a:solidFill>
                  <a:srgbClr val="DFDFDF"/>
                </a:solidFill>
                <a:latin typeface="Times New Roman"/>
                <a:cs typeface="Times New Roman"/>
              </a:rPr>
              <a:t>TLS/TCP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29695" y="4350074"/>
            <a:ext cx="6919595" cy="541020"/>
          </a:xfrm>
          <a:custGeom>
            <a:avLst/>
            <a:gdLst/>
            <a:ahLst/>
            <a:cxnLst/>
            <a:rect l="l" t="t" r="r" b="b"/>
            <a:pathLst>
              <a:path w="6919595" h="541020">
                <a:moveTo>
                  <a:pt x="6919232" y="540538"/>
                </a:moveTo>
                <a:lnTo>
                  <a:pt x="0" y="540538"/>
                </a:lnTo>
                <a:lnTo>
                  <a:pt x="0" y="0"/>
                </a:lnTo>
                <a:lnTo>
                  <a:pt x="6919232" y="0"/>
                </a:lnTo>
                <a:lnTo>
                  <a:pt x="6919232" y="540538"/>
                </a:lnTo>
                <a:close/>
              </a:path>
            </a:pathLst>
          </a:custGeom>
          <a:solidFill>
            <a:srgbClr val="1F1F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29695" y="4412598"/>
            <a:ext cx="6932295" cy="478155"/>
          </a:xfrm>
          <a:prstGeom prst="rect">
            <a:avLst/>
          </a:prstGeom>
          <a:solidFill>
            <a:srgbClr val="1F1F2A"/>
          </a:solidFill>
        </p:spPr>
        <p:txBody>
          <a:bodyPr vert="horz" wrap="square" lIns="0" tIns="0" rIns="0" bIns="0" rtlCol="0">
            <a:spAutoFit/>
          </a:bodyPr>
          <a:lstStyle/>
          <a:p>
            <a:pPr marL="269240" indent="-269240">
              <a:lnSpc>
                <a:spcPts val="3425"/>
              </a:lnSpc>
              <a:buChar char="•"/>
              <a:tabLst>
                <a:tab pos="269240" algn="l"/>
              </a:tabLst>
            </a:pPr>
            <a:r>
              <a:rPr sz="3150" spc="114" dirty="0">
                <a:solidFill>
                  <a:srgbClr val="DFDFDF"/>
                </a:solidFill>
                <a:latin typeface="Times New Roman"/>
                <a:cs typeface="Times New Roman"/>
              </a:rPr>
              <a:t>Detect</a:t>
            </a:r>
            <a:r>
              <a:rPr sz="3150" spc="315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70" dirty="0">
                <a:solidFill>
                  <a:srgbClr val="DFDFDF"/>
                </a:solidFill>
                <a:latin typeface="Times New Roman"/>
                <a:cs typeface="Times New Roman"/>
              </a:rPr>
              <a:t>non-</a:t>
            </a:r>
            <a:r>
              <a:rPr sz="3150" spc="204" dirty="0">
                <a:solidFill>
                  <a:srgbClr val="DFDFDF"/>
                </a:solidFill>
                <a:latin typeface="Times New Roman"/>
                <a:cs typeface="Times New Roman"/>
              </a:rPr>
              <a:t>human</a:t>
            </a:r>
            <a:r>
              <a:rPr sz="3150" spc="27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80" dirty="0">
                <a:solidFill>
                  <a:srgbClr val="DFDFDF"/>
                </a:solidFill>
                <a:latin typeface="Times New Roman"/>
                <a:cs typeface="Times New Roman"/>
              </a:rPr>
              <a:t>activity</a:t>
            </a:r>
            <a:r>
              <a:rPr sz="3150" spc="130" dirty="0">
                <a:solidFill>
                  <a:srgbClr val="DFDFDF"/>
                </a:solidFill>
                <a:latin typeface="Times New Roman"/>
                <a:cs typeface="Times New Roman"/>
              </a:rPr>
              <a:t> </a:t>
            </a:r>
            <a:r>
              <a:rPr sz="3150" spc="125" dirty="0">
                <a:solidFill>
                  <a:srgbClr val="DFDFDF"/>
                </a:solidFill>
                <a:latin typeface="Times New Roman"/>
                <a:cs typeface="Times New Roman"/>
              </a:rPr>
              <a:t>signatures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982384" y="4652809"/>
            <a:ext cx="22161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100" dirty="0">
                <a:solidFill>
                  <a:srgbClr val="52525B"/>
                </a:solidFill>
                <a:latin typeface="Arial"/>
                <a:cs typeface="Arial"/>
              </a:rPr>
              <a:t>►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6839" y="6512391"/>
            <a:ext cx="623570" cy="266065"/>
          </a:xfrm>
          <a:custGeom>
            <a:avLst/>
            <a:gdLst/>
            <a:ahLst/>
            <a:cxnLst/>
            <a:rect l="l" t="t" r="r" b="b"/>
            <a:pathLst>
              <a:path w="623570" h="266065">
                <a:moveTo>
                  <a:pt x="622959" y="265979"/>
                </a:moveTo>
                <a:lnTo>
                  <a:pt x="0" y="265979"/>
                </a:lnTo>
                <a:lnTo>
                  <a:pt x="0" y="0"/>
                </a:lnTo>
                <a:lnTo>
                  <a:pt x="622959" y="0"/>
                </a:lnTo>
                <a:lnTo>
                  <a:pt x="622959" y="265979"/>
                </a:lnTo>
                <a:close/>
              </a:path>
            </a:pathLst>
          </a:custGeom>
          <a:solidFill>
            <a:srgbClr val="1D11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17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057390-0C0D-F8FC-207D-A7F9794CB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" y="0"/>
            <a:ext cx="1218944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388" y="1814170"/>
            <a:ext cx="2747645" cy="492125"/>
          </a:xfrm>
          <a:prstGeom prst="rect">
            <a:avLst/>
          </a:prstGeom>
          <a:solidFill>
            <a:srgbClr val="282834"/>
          </a:solidFill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sz="3000" spc="145" dirty="0">
                <a:solidFill>
                  <a:srgbClr val="D8D8D8"/>
                </a:solidFill>
                <a:latin typeface="Times New Roman"/>
                <a:cs typeface="Times New Roman"/>
              </a:rPr>
              <a:t>Tools</a:t>
            </a:r>
            <a:r>
              <a:rPr sz="3000" spc="21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3000" spc="114" dirty="0">
                <a:solidFill>
                  <a:srgbClr val="D8D8D8"/>
                </a:solidFill>
                <a:latin typeface="Times New Roman"/>
                <a:cs typeface="Times New Roman"/>
              </a:rPr>
              <a:t>Detection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43919" y="2305841"/>
            <a:ext cx="732155" cy="380365"/>
          </a:xfrm>
          <a:prstGeom prst="rect">
            <a:avLst/>
          </a:prstGeom>
          <a:solidFill>
            <a:srgbClr val="282834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740"/>
              </a:lnSpc>
            </a:pPr>
            <a:r>
              <a:rPr sz="2350" spc="-20" dirty="0">
                <a:solidFill>
                  <a:srgbClr val="D8D8D8"/>
                </a:solidFill>
                <a:latin typeface="Times New Roman"/>
                <a:cs typeface="Times New Roman"/>
              </a:rPr>
              <a:t>How?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67979" y="1683603"/>
            <a:ext cx="1330960" cy="403860"/>
          </a:xfrm>
          <a:prstGeom prst="rect">
            <a:avLst/>
          </a:prstGeom>
          <a:solidFill>
            <a:srgbClr val="3F3F4D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50" dirty="0">
                <a:solidFill>
                  <a:srgbClr val="D8D8D8"/>
                </a:solidFill>
                <a:latin typeface="Times New Roman"/>
                <a:cs typeface="Times New Roman"/>
              </a:rPr>
              <a:t>Error</a:t>
            </a:r>
            <a:r>
              <a:rPr sz="2350" spc="405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2350" spc="-20" dirty="0">
                <a:solidFill>
                  <a:srgbClr val="D8D8D8"/>
                </a:solidFill>
                <a:latin typeface="Times New Roman"/>
                <a:cs typeface="Times New Roman"/>
              </a:rPr>
              <a:t>Rate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87643" y="2322214"/>
            <a:ext cx="433070" cy="365760"/>
          </a:xfrm>
          <a:prstGeom prst="rect">
            <a:avLst/>
          </a:prstGeom>
          <a:solidFill>
            <a:srgbClr val="3F3F4D"/>
          </a:solidFill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2100" spc="-110" dirty="0">
                <a:solidFill>
                  <a:srgbClr val="D8D8D8"/>
                </a:solidFill>
                <a:latin typeface="Arial"/>
                <a:cs typeface="Arial"/>
              </a:rPr>
              <a:t>JA3</a:t>
            </a:r>
            <a:endParaRPr sz="2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87450" y="3276983"/>
            <a:ext cx="922019" cy="754380"/>
          </a:xfrm>
          <a:prstGeom prst="rect">
            <a:avLst/>
          </a:prstGeom>
          <a:solidFill>
            <a:srgbClr val="282834"/>
          </a:solidFill>
        </p:spPr>
        <p:txBody>
          <a:bodyPr vert="horz" wrap="square" lIns="0" tIns="30480" rIns="0" bIns="0" rtlCol="0">
            <a:spAutoFit/>
          </a:bodyPr>
          <a:lstStyle/>
          <a:p>
            <a:pPr marR="1905" indent="5080">
              <a:lnSpc>
                <a:spcPts val="2760"/>
              </a:lnSpc>
              <a:spcBef>
                <a:spcPts val="240"/>
              </a:spcBef>
            </a:pPr>
            <a:r>
              <a:rPr sz="2350" spc="45" dirty="0">
                <a:solidFill>
                  <a:srgbClr val="D8D8D8"/>
                </a:solidFill>
                <a:latin typeface="Times New Roman"/>
                <a:cs typeface="Times New Roman"/>
              </a:rPr>
              <a:t>Header </a:t>
            </a:r>
            <a:r>
              <a:rPr sz="2350" spc="75" dirty="0">
                <a:solidFill>
                  <a:srgbClr val="D8D8D8"/>
                </a:solidFill>
                <a:latin typeface="Times New Roman"/>
                <a:cs typeface="Times New Roman"/>
              </a:rPr>
              <a:t>Order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94391" y="3525550"/>
            <a:ext cx="738505" cy="403860"/>
          </a:xfrm>
          <a:prstGeom prst="rect">
            <a:avLst/>
          </a:prstGeom>
          <a:solidFill>
            <a:srgbClr val="3F3F4D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50" spc="45" dirty="0">
                <a:solidFill>
                  <a:srgbClr val="D8D8D8"/>
                </a:solidFill>
                <a:latin typeface="Times New Roman"/>
                <a:cs typeface="Times New Roman"/>
              </a:rPr>
              <a:t>Score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06088" y="4290373"/>
            <a:ext cx="1308100" cy="403860"/>
          </a:xfrm>
          <a:prstGeom prst="rect">
            <a:avLst/>
          </a:prstGeom>
          <a:solidFill>
            <a:srgbClr val="3F3F4D"/>
          </a:solidFill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50" dirty="0">
                <a:solidFill>
                  <a:srgbClr val="D8D8D8"/>
                </a:solidFill>
                <a:latin typeface="Times New Roman"/>
                <a:cs typeface="Times New Roman"/>
              </a:rPr>
              <a:t>Time</a:t>
            </a:r>
            <a:r>
              <a:rPr sz="2350" spc="160" dirty="0">
                <a:solidFill>
                  <a:srgbClr val="D8D8D8"/>
                </a:solidFill>
                <a:latin typeface="Times New Roman"/>
                <a:cs typeface="Times New Roman"/>
              </a:rPr>
              <a:t> </a:t>
            </a:r>
            <a:r>
              <a:rPr sz="2350" spc="45" dirty="0">
                <a:solidFill>
                  <a:srgbClr val="D8D8D8"/>
                </a:solidFill>
                <a:latin typeface="Times New Roman"/>
                <a:cs typeface="Times New Roman"/>
              </a:rPr>
              <a:t>base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4651" y="5157171"/>
            <a:ext cx="598805" cy="380365"/>
          </a:xfrm>
          <a:prstGeom prst="rect">
            <a:avLst/>
          </a:prstGeom>
          <a:solidFill>
            <a:srgbClr val="282834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50" spc="-20" dirty="0">
                <a:solidFill>
                  <a:srgbClr val="D8D8D8"/>
                </a:solidFill>
                <a:latin typeface="Times New Roman"/>
                <a:cs typeface="Times New Roman"/>
              </a:rPr>
              <a:t>User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64651" y="5537260"/>
            <a:ext cx="744855" cy="380365"/>
          </a:xfrm>
          <a:prstGeom prst="rect">
            <a:avLst/>
          </a:prstGeom>
          <a:solidFill>
            <a:srgbClr val="282834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740"/>
              </a:lnSpc>
            </a:pPr>
            <a:r>
              <a:rPr sz="2350" spc="-10" dirty="0">
                <a:solidFill>
                  <a:srgbClr val="D8D8D8"/>
                </a:solidFill>
                <a:latin typeface="Times New Roman"/>
                <a:cs typeface="Times New Roman"/>
              </a:rPr>
              <a:t>Agent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7672" y="6577134"/>
            <a:ext cx="637540" cy="234950"/>
          </a:xfrm>
          <a:custGeom>
            <a:avLst/>
            <a:gdLst/>
            <a:ahLst/>
            <a:cxnLst/>
            <a:rect l="l" t="t" r="r" b="b"/>
            <a:pathLst>
              <a:path w="637540" h="234950">
                <a:moveTo>
                  <a:pt x="637359" y="234768"/>
                </a:moveTo>
                <a:lnTo>
                  <a:pt x="0" y="234768"/>
                </a:lnTo>
                <a:lnTo>
                  <a:pt x="0" y="0"/>
                </a:lnTo>
                <a:lnTo>
                  <a:pt x="637359" y="0"/>
                </a:lnTo>
                <a:lnTo>
                  <a:pt x="637359" y="234768"/>
                </a:lnTo>
                <a:close/>
              </a:path>
            </a:pathLst>
          </a:custGeom>
          <a:solidFill>
            <a:srgbClr val="1D0F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18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95C30C-A854-3909-6C8C-9B243F8B2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6" y="0"/>
            <a:ext cx="1216642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4708" y="213868"/>
            <a:ext cx="2208530" cy="1181735"/>
          </a:xfrm>
          <a:custGeom>
            <a:avLst/>
            <a:gdLst/>
            <a:ahLst/>
            <a:cxnLst/>
            <a:rect l="l" t="t" r="r" b="b"/>
            <a:pathLst>
              <a:path w="2208530" h="1181735">
                <a:moveTo>
                  <a:pt x="2208039" y="1181410"/>
                </a:moveTo>
                <a:lnTo>
                  <a:pt x="0" y="1181410"/>
                </a:lnTo>
                <a:lnTo>
                  <a:pt x="0" y="0"/>
                </a:lnTo>
                <a:lnTo>
                  <a:pt x="2208039" y="0"/>
                </a:lnTo>
                <a:lnTo>
                  <a:pt x="2208039" y="1181410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0426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06393" y="1317601"/>
            <a:ext cx="2712085" cy="539115"/>
          </a:xfrm>
          <a:custGeom>
            <a:avLst/>
            <a:gdLst/>
            <a:ahLst/>
            <a:cxnLst/>
            <a:rect l="l" t="t" r="r" b="b"/>
            <a:pathLst>
              <a:path w="2712085" h="539114">
                <a:moveTo>
                  <a:pt x="2711466" y="538534"/>
                </a:moveTo>
                <a:lnTo>
                  <a:pt x="0" y="538534"/>
                </a:lnTo>
                <a:lnTo>
                  <a:pt x="0" y="0"/>
                </a:lnTo>
                <a:lnTo>
                  <a:pt x="2711466" y="0"/>
                </a:lnTo>
                <a:lnTo>
                  <a:pt x="2711466" y="538534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07742" y="1395278"/>
            <a:ext cx="2710180" cy="461009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0" rIns="0" bIns="0" rtlCol="0">
            <a:spAutoFit/>
          </a:bodyPr>
          <a:lstStyle/>
          <a:p>
            <a:pPr marL="234315" indent="-236220">
              <a:lnSpc>
                <a:spcPts val="3105"/>
              </a:lnSpc>
              <a:buFont typeface="Arial"/>
              <a:buChar char="•"/>
              <a:tabLst>
                <a:tab pos="234315" algn="l"/>
              </a:tabLst>
            </a:pPr>
            <a:r>
              <a:rPr sz="2950" b="1" spc="95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endParaRPr sz="2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49610" y="1317601"/>
            <a:ext cx="2112645" cy="539115"/>
          </a:xfrm>
          <a:prstGeom prst="rect">
            <a:avLst/>
          </a:prstGeom>
          <a:solidFill>
            <a:srgbClr val="262126"/>
          </a:solidFill>
        </p:spPr>
        <p:txBody>
          <a:bodyPr vert="horz" wrap="square" lIns="0" tIns="2222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75"/>
              </a:spcBef>
            </a:pPr>
            <a:r>
              <a:rPr sz="2950" b="1" spc="-75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7742" y="1840924"/>
            <a:ext cx="303022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8285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8285" algn="l"/>
              </a:tabLst>
            </a:pPr>
            <a:r>
              <a:rPr sz="2750" spc="90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7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7742" y="2338059"/>
            <a:ext cx="120904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7015" indent="-247015">
              <a:lnSpc>
                <a:spcPct val="100000"/>
              </a:lnSpc>
              <a:spcBef>
                <a:spcPts val="120"/>
              </a:spcBef>
              <a:buChar char="•"/>
              <a:tabLst>
                <a:tab pos="247015" algn="l"/>
              </a:tabLst>
            </a:pPr>
            <a:r>
              <a:rPr sz="275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7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07742" y="2828820"/>
            <a:ext cx="1689100" cy="478790"/>
          </a:xfrm>
          <a:custGeom>
            <a:avLst/>
            <a:gdLst/>
            <a:ahLst/>
            <a:cxnLst/>
            <a:rect l="l" t="t" r="r" b="b"/>
            <a:pathLst>
              <a:path w="1689100" h="478789">
                <a:moveTo>
                  <a:pt x="1688832" y="478231"/>
                </a:moveTo>
                <a:lnTo>
                  <a:pt x="0" y="478231"/>
                </a:lnTo>
                <a:lnTo>
                  <a:pt x="0" y="0"/>
                </a:lnTo>
                <a:lnTo>
                  <a:pt x="1688832" y="0"/>
                </a:lnTo>
                <a:lnTo>
                  <a:pt x="1688832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95042" y="2829983"/>
            <a:ext cx="174053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7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07742" y="3319581"/>
            <a:ext cx="206184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60350" indent="-260350">
              <a:lnSpc>
                <a:spcPct val="100000"/>
              </a:lnSpc>
              <a:spcBef>
                <a:spcPts val="120"/>
              </a:spcBef>
              <a:buChar char="•"/>
              <a:tabLst>
                <a:tab pos="260350" algn="l"/>
              </a:tabLst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750" spc="10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endParaRPr sz="2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85806" y="3319581"/>
            <a:ext cx="1941195" cy="478790"/>
          </a:xfrm>
          <a:prstGeom prst="rect">
            <a:avLst/>
          </a:prstGeom>
          <a:solidFill>
            <a:srgbClr val="262126"/>
          </a:solidFill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7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07742" y="3816715"/>
            <a:ext cx="4367530" cy="478790"/>
          </a:xfrm>
          <a:custGeom>
            <a:avLst/>
            <a:gdLst/>
            <a:ahLst/>
            <a:cxnLst/>
            <a:rect l="l" t="t" r="r" b="b"/>
            <a:pathLst>
              <a:path w="4367530" h="478789">
                <a:moveTo>
                  <a:pt x="4366987" y="478231"/>
                </a:moveTo>
                <a:lnTo>
                  <a:pt x="0" y="478231"/>
                </a:lnTo>
                <a:lnTo>
                  <a:pt x="0" y="0"/>
                </a:lnTo>
                <a:lnTo>
                  <a:pt x="4366987" y="0"/>
                </a:lnTo>
                <a:lnTo>
                  <a:pt x="4366987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095042" y="3817878"/>
            <a:ext cx="4462780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750" spc="254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7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7742" y="4307476"/>
            <a:ext cx="227711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9554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49554" algn="l"/>
              </a:tabLst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25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7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4112" y="6544258"/>
            <a:ext cx="508634" cy="266065"/>
          </a:xfrm>
          <a:custGeom>
            <a:avLst/>
            <a:gdLst/>
            <a:ahLst/>
            <a:cxnLst/>
            <a:rect l="l" t="t" r="r" b="b"/>
            <a:pathLst>
              <a:path w="508634" h="266065">
                <a:moveTo>
                  <a:pt x="508421" y="265979"/>
                </a:moveTo>
                <a:lnTo>
                  <a:pt x="0" y="265979"/>
                </a:lnTo>
                <a:lnTo>
                  <a:pt x="0" y="0"/>
                </a:lnTo>
                <a:lnTo>
                  <a:pt x="508421" y="0"/>
                </a:lnTo>
                <a:lnTo>
                  <a:pt x="508421" y="265979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1</a:t>
            </a:r>
            <a:endParaRPr sz="145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DA4B5D3-3A6D-56DB-1DA3-763BF175B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963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62383" y="1700707"/>
            <a:ext cx="1966595" cy="478790"/>
          </a:xfrm>
          <a:custGeom>
            <a:avLst/>
            <a:gdLst/>
            <a:ahLst/>
            <a:cxnLst/>
            <a:rect l="l" t="t" r="r" b="b"/>
            <a:pathLst>
              <a:path w="1966595" h="478789">
                <a:moveTo>
                  <a:pt x="1966237" y="478231"/>
                </a:moveTo>
                <a:lnTo>
                  <a:pt x="0" y="478231"/>
                </a:lnTo>
                <a:lnTo>
                  <a:pt x="0" y="0"/>
                </a:lnTo>
                <a:lnTo>
                  <a:pt x="1966237" y="0"/>
                </a:lnTo>
                <a:lnTo>
                  <a:pt x="1966237" y="478231"/>
                </a:lnTo>
                <a:close/>
              </a:path>
            </a:pathLst>
          </a:custGeom>
          <a:solidFill>
            <a:srgbClr val="2621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52284" y="1700707"/>
            <a:ext cx="256349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33045" indent="-233045">
              <a:lnSpc>
                <a:spcPct val="100000"/>
              </a:lnSpc>
              <a:spcBef>
                <a:spcPts val="120"/>
              </a:spcBef>
              <a:buChar char="•"/>
              <a:tabLst>
                <a:tab pos="233045" algn="l"/>
              </a:tabLst>
            </a:pPr>
            <a:r>
              <a:rPr sz="2750" spc="225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endParaRPr sz="27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49684" y="1701870"/>
            <a:ext cx="202374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2284" y="2191468"/>
            <a:ext cx="303022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8285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8285" algn="l"/>
              </a:tabLst>
            </a:pPr>
            <a:r>
              <a:rPr sz="2750" spc="90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2284" y="2688602"/>
            <a:ext cx="120904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7015" indent="-247015">
              <a:lnSpc>
                <a:spcPct val="100000"/>
              </a:lnSpc>
              <a:spcBef>
                <a:spcPts val="120"/>
              </a:spcBef>
              <a:buChar char="•"/>
              <a:tabLst>
                <a:tab pos="247015" algn="l"/>
              </a:tabLst>
            </a:pPr>
            <a:r>
              <a:rPr sz="275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7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52284" y="3179364"/>
            <a:ext cx="172720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9554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49554" algn="l"/>
              </a:tabLst>
            </a:pP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7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52284" y="3670125"/>
            <a:ext cx="206819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60350" indent="-260350">
              <a:lnSpc>
                <a:spcPct val="100000"/>
              </a:lnSpc>
              <a:spcBef>
                <a:spcPts val="120"/>
              </a:spcBef>
              <a:buChar char="•"/>
              <a:tabLst>
                <a:tab pos="260350" algn="l"/>
              </a:tabLst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750" spc="10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30348" y="3670125"/>
            <a:ext cx="1941195" cy="478790"/>
          </a:xfrm>
          <a:prstGeom prst="rect">
            <a:avLst/>
          </a:prstGeom>
          <a:solidFill>
            <a:srgbClr val="262126"/>
          </a:solidFill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75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964601" y="4148154"/>
            <a:ext cx="2787650" cy="520700"/>
          </a:xfrm>
          <a:custGeom>
            <a:avLst/>
            <a:gdLst/>
            <a:ahLst/>
            <a:cxnLst/>
            <a:rect l="l" t="t" r="r" b="b"/>
            <a:pathLst>
              <a:path w="2787650" h="520700">
                <a:moveTo>
                  <a:pt x="2787093" y="520279"/>
                </a:moveTo>
                <a:lnTo>
                  <a:pt x="0" y="520279"/>
                </a:lnTo>
                <a:lnTo>
                  <a:pt x="0" y="0"/>
                </a:lnTo>
                <a:lnTo>
                  <a:pt x="2787093" y="0"/>
                </a:lnTo>
                <a:lnTo>
                  <a:pt x="2787093" y="520279"/>
                </a:lnTo>
                <a:close/>
              </a:path>
            </a:pathLst>
          </a:custGeom>
          <a:solidFill>
            <a:srgbClr val="2621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52284" y="4148356"/>
            <a:ext cx="1713230" cy="52070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20955" rIns="0" bIns="0" rtlCol="0">
            <a:spAutoFit/>
          </a:bodyPr>
          <a:lstStyle/>
          <a:p>
            <a:pPr marL="245745" indent="-247015">
              <a:lnSpc>
                <a:spcPct val="100000"/>
              </a:lnSpc>
              <a:spcBef>
                <a:spcPts val="165"/>
              </a:spcBef>
              <a:buFont typeface="Arial"/>
              <a:buChar char="•"/>
              <a:tabLst>
                <a:tab pos="245745" algn="l"/>
              </a:tabLst>
            </a:pPr>
            <a:r>
              <a:rPr sz="2850" b="1" spc="-10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endParaRPr sz="2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51902" y="4155675"/>
            <a:ext cx="2861945" cy="4616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850" b="1" spc="75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8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2284" y="4668433"/>
            <a:ext cx="2277110" cy="46799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4445" rIns="0" bIns="0" rtlCol="0">
            <a:spAutoFit/>
          </a:bodyPr>
          <a:lstStyle/>
          <a:p>
            <a:pPr marL="249554" indent="-249554">
              <a:lnSpc>
                <a:spcPct val="100000"/>
              </a:lnSpc>
              <a:spcBef>
                <a:spcPts val="35"/>
              </a:spcBef>
              <a:buChar char="•"/>
              <a:tabLst>
                <a:tab pos="249554" algn="l"/>
              </a:tabLst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750" spc="114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75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3202" y="6557005"/>
            <a:ext cx="629920" cy="266065"/>
          </a:xfrm>
          <a:custGeom>
            <a:avLst/>
            <a:gdLst/>
            <a:ahLst/>
            <a:cxnLst/>
            <a:rect l="l" t="t" r="r" b="b"/>
            <a:pathLst>
              <a:path w="629920" h="266065">
                <a:moveTo>
                  <a:pt x="629323" y="265979"/>
                </a:moveTo>
                <a:lnTo>
                  <a:pt x="0" y="265979"/>
                </a:lnTo>
                <a:lnTo>
                  <a:pt x="0" y="0"/>
                </a:lnTo>
                <a:lnTo>
                  <a:pt x="629323" y="0"/>
                </a:lnTo>
                <a:lnTo>
                  <a:pt x="629323" y="265979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19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7B6477C-2D6D-27C8-79E2-083ABE55A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0291" y="1732393"/>
            <a:ext cx="9059545" cy="69532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2222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75"/>
              </a:spcBef>
            </a:pPr>
            <a:r>
              <a:rPr sz="4050" spc="145" dirty="0">
                <a:solidFill>
                  <a:srgbClr val="D1D1D1"/>
                </a:solidFill>
                <a:latin typeface="Times New Roman"/>
                <a:cs typeface="Times New Roman"/>
              </a:rPr>
              <a:t>Defense</a:t>
            </a:r>
            <a:r>
              <a:rPr sz="4050" spc="29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4050" spc="125" dirty="0">
                <a:solidFill>
                  <a:srgbClr val="D1D1D1"/>
                </a:solidFill>
                <a:latin typeface="Times New Roman"/>
                <a:cs typeface="Times New Roman"/>
              </a:rPr>
              <a:t>in</a:t>
            </a:r>
            <a:r>
              <a:rPr sz="4050" spc="459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4050" spc="235" dirty="0">
                <a:solidFill>
                  <a:srgbClr val="D1D1D1"/>
                </a:solidFill>
                <a:latin typeface="Times New Roman"/>
                <a:cs typeface="Times New Roman"/>
              </a:rPr>
              <a:t>Depth </a:t>
            </a:r>
            <a:r>
              <a:rPr sz="4050" spc="165" dirty="0">
                <a:solidFill>
                  <a:srgbClr val="D1D1D1"/>
                </a:solidFill>
                <a:latin typeface="Times New Roman"/>
                <a:cs typeface="Times New Roman"/>
              </a:rPr>
              <a:t>Security</a:t>
            </a:r>
            <a:r>
              <a:rPr sz="4050" spc="-13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4050" spc="170" dirty="0">
                <a:solidFill>
                  <a:srgbClr val="D1D1D1"/>
                </a:solidFill>
                <a:latin typeface="Times New Roman"/>
                <a:cs typeface="Times New Roman"/>
              </a:rPr>
              <a:t>Architecture</a:t>
            </a:r>
            <a:endParaRPr sz="40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0011" y="2765264"/>
            <a:ext cx="1395730" cy="25082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7620" rIns="0" bIns="0" rtlCol="0">
            <a:spAutoFit/>
          </a:bodyPr>
          <a:lstStyle/>
          <a:p>
            <a:pPr marL="1905">
              <a:lnSpc>
                <a:spcPct val="100000"/>
              </a:lnSpc>
              <a:spcBef>
                <a:spcPts val="60"/>
              </a:spcBef>
            </a:pPr>
            <a:r>
              <a:rPr sz="1450" spc="75" dirty="0">
                <a:solidFill>
                  <a:srgbClr val="D1D1D1"/>
                </a:solidFill>
                <a:latin typeface="Times New Roman"/>
                <a:cs typeface="Times New Roman"/>
              </a:rPr>
              <a:t>enterprise-</a:t>
            </a:r>
            <a:r>
              <a:rPr sz="1450" spc="80" dirty="0">
                <a:solidFill>
                  <a:srgbClr val="D1D1D1"/>
                </a:solidFill>
                <a:latin typeface="Times New Roman"/>
                <a:cs typeface="Times New Roman"/>
              </a:rPr>
              <a:t>grade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89010" y="2765264"/>
            <a:ext cx="6109970" cy="25082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76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"/>
              </a:spcBef>
            </a:pPr>
            <a:r>
              <a:rPr sz="1450" spc="60" dirty="0">
                <a:solidFill>
                  <a:srgbClr val="D1D1D1"/>
                </a:solidFill>
                <a:latin typeface="Times New Roman"/>
                <a:cs typeface="Times New Roman"/>
              </a:rPr>
              <a:t>security</a:t>
            </a:r>
            <a:r>
              <a:rPr sz="1450" spc="4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65" dirty="0">
                <a:solidFill>
                  <a:srgbClr val="D1D1D1"/>
                </a:solidFill>
                <a:latin typeface="Times New Roman"/>
                <a:cs typeface="Times New Roman"/>
              </a:rPr>
              <a:t>approach</a:t>
            </a:r>
            <a:r>
              <a:rPr sz="1450" spc="18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80" dirty="0">
                <a:solidFill>
                  <a:srgbClr val="D1D1D1"/>
                </a:solidFill>
                <a:latin typeface="Times New Roman"/>
                <a:cs typeface="Times New Roman"/>
              </a:rPr>
              <a:t>that</a:t>
            </a:r>
            <a:r>
              <a:rPr sz="1450" spc="6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dirty="0">
                <a:solidFill>
                  <a:srgbClr val="D1D1D1"/>
                </a:solidFill>
                <a:latin typeface="Times New Roman"/>
                <a:cs typeface="Times New Roman"/>
              </a:rPr>
              <a:t>follows</a:t>
            </a:r>
            <a:r>
              <a:rPr sz="1450" spc="4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55" dirty="0">
                <a:solidFill>
                  <a:srgbClr val="D1D1D1"/>
                </a:solidFill>
                <a:latin typeface="Times New Roman"/>
                <a:cs typeface="Times New Roman"/>
              </a:rPr>
              <a:t>cybersecurity</a:t>
            </a:r>
            <a:r>
              <a:rPr sz="1450" spc="20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60" dirty="0">
                <a:solidFill>
                  <a:srgbClr val="D1D1D1"/>
                </a:solidFill>
                <a:latin typeface="Times New Roman"/>
                <a:cs typeface="Times New Roman"/>
              </a:rPr>
              <a:t>best</a:t>
            </a:r>
            <a:r>
              <a:rPr sz="1450" spc="15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50" dirty="0">
                <a:solidFill>
                  <a:srgbClr val="D1D1D1"/>
                </a:solidFill>
                <a:latin typeface="Times New Roman"/>
                <a:cs typeface="Times New Roman"/>
              </a:rPr>
              <a:t>practices.</a:t>
            </a:r>
            <a:r>
              <a:rPr sz="1450" spc="6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dirty="0">
                <a:solidFill>
                  <a:srgbClr val="D1D1D1"/>
                </a:solidFill>
                <a:latin typeface="Times New Roman"/>
                <a:cs typeface="Times New Roman"/>
              </a:rPr>
              <a:t>The</a:t>
            </a:r>
            <a:r>
              <a:rPr sz="1450" spc="7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65" dirty="0">
                <a:solidFill>
                  <a:srgbClr val="D1D1D1"/>
                </a:solidFill>
                <a:latin typeface="Times New Roman"/>
                <a:cs typeface="Times New Roman"/>
              </a:rPr>
              <a:t>three-</a:t>
            </a:r>
            <a:r>
              <a:rPr sz="1450" spc="55" dirty="0">
                <a:solidFill>
                  <a:srgbClr val="D1D1D1"/>
                </a:solidFill>
                <a:latin typeface="Times New Roman"/>
                <a:cs typeface="Times New Roman"/>
              </a:rPr>
              <a:t>layer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0011" y="3015773"/>
            <a:ext cx="751205" cy="22161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450" spc="75" dirty="0">
                <a:solidFill>
                  <a:srgbClr val="D1D1D1"/>
                </a:solidFill>
                <a:latin typeface="Times New Roman"/>
                <a:cs typeface="Times New Roman"/>
              </a:rPr>
              <a:t>structure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67998" y="3015773"/>
            <a:ext cx="7322820" cy="22161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450" spc="75" dirty="0">
                <a:solidFill>
                  <a:srgbClr val="D1D1D1"/>
                </a:solidFill>
                <a:latin typeface="Times New Roman"/>
                <a:cs typeface="Times New Roman"/>
              </a:rPr>
              <a:t>creates</a:t>
            </a:r>
            <a:r>
              <a:rPr sz="1450" spc="13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20" dirty="0">
                <a:solidFill>
                  <a:srgbClr val="D1D1D1"/>
                </a:solidFill>
                <a:latin typeface="Times New Roman"/>
                <a:cs typeface="Times New Roman"/>
              </a:rPr>
              <a:t>overlapping</a:t>
            </a:r>
            <a:r>
              <a:rPr sz="1450" spc="7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60" dirty="0">
                <a:solidFill>
                  <a:srgbClr val="D1D1D1"/>
                </a:solidFill>
                <a:latin typeface="Times New Roman"/>
                <a:cs typeface="Times New Roman"/>
              </a:rPr>
              <a:t>security</a:t>
            </a:r>
            <a:r>
              <a:rPr sz="1450" spc="8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65" dirty="0">
                <a:solidFill>
                  <a:srgbClr val="D1D1D1"/>
                </a:solidFill>
                <a:latin typeface="Times New Roman"/>
                <a:cs typeface="Times New Roman"/>
              </a:rPr>
              <a:t>controls</a:t>
            </a:r>
            <a:r>
              <a:rPr sz="1450" spc="12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80" dirty="0">
                <a:solidFill>
                  <a:srgbClr val="D1D1D1"/>
                </a:solidFill>
                <a:latin typeface="Times New Roman"/>
                <a:cs typeface="Times New Roman"/>
              </a:rPr>
              <a:t>that</a:t>
            </a:r>
            <a:r>
              <a:rPr sz="1450" spc="12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20" dirty="0">
                <a:solidFill>
                  <a:srgbClr val="D1D1D1"/>
                </a:solidFill>
                <a:latin typeface="Times New Roman"/>
                <a:cs typeface="Times New Roman"/>
              </a:rPr>
              <a:t>provide</a:t>
            </a:r>
            <a:r>
              <a:rPr sz="1450" spc="229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20" dirty="0">
                <a:solidFill>
                  <a:srgbClr val="D1D1D1"/>
                </a:solidFill>
                <a:latin typeface="Times New Roman"/>
                <a:cs typeface="Times New Roman"/>
              </a:rPr>
              <a:t>resilience</a:t>
            </a:r>
            <a:r>
              <a:rPr sz="1450" spc="21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20" dirty="0">
                <a:solidFill>
                  <a:srgbClr val="D1D1D1"/>
                </a:solidFill>
                <a:latin typeface="Times New Roman"/>
                <a:cs typeface="Times New Roman"/>
              </a:rPr>
              <a:t>against</a:t>
            </a:r>
            <a:r>
              <a:rPr sz="1450" spc="12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20" dirty="0">
                <a:solidFill>
                  <a:srgbClr val="BABABF"/>
                </a:solidFill>
                <a:latin typeface="Times New Roman"/>
                <a:cs typeface="Times New Roman"/>
              </a:rPr>
              <a:t>various</a:t>
            </a:r>
            <a:r>
              <a:rPr sz="1450" spc="16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450" spc="70" dirty="0">
                <a:solidFill>
                  <a:srgbClr val="D1D1D1"/>
                </a:solidFill>
                <a:latin typeface="Times New Roman"/>
                <a:cs typeface="Times New Roman"/>
              </a:rPr>
              <a:t>attack</a:t>
            </a:r>
            <a:r>
              <a:rPr sz="1450" spc="6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450" spc="45" dirty="0">
                <a:solidFill>
                  <a:srgbClr val="BABABF"/>
                </a:solidFill>
                <a:latin typeface="Times New Roman"/>
                <a:cs typeface="Times New Roman"/>
              </a:rPr>
              <a:t>vectors.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88180" y="3739405"/>
            <a:ext cx="938530" cy="283210"/>
          </a:xfrm>
          <a:custGeom>
            <a:avLst/>
            <a:gdLst/>
            <a:ahLst/>
            <a:cxnLst/>
            <a:rect l="l" t="t" r="r" b="b"/>
            <a:pathLst>
              <a:path w="938530" h="283210">
                <a:moveTo>
                  <a:pt x="938013" y="283139"/>
                </a:moveTo>
                <a:lnTo>
                  <a:pt x="0" y="283139"/>
                </a:lnTo>
                <a:lnTo>
                  <a:pt x="0" y="0"/>
                </a:lnTo>
                <a:lnTo>
                  <a:pt x="938013" y="0"/>
                </a:lnTo>
                <a:lnTo>
                  <a:pt x="938013" y="283139"/>
                </a:lnTo>
                <a:close/>
              </a:path>
            </a:pathLst>
          </a:custGeom>
          <a:solidFill>
            <a:srgbClr val="2A2A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73758" y="3735022"/>
            <a:ext cx="968375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sz="1650" dirty="0">
                <a:solidFill>
                  <a:srgbClr val="BABABF"/>
                </a:solidFill>
                <a:latin typeface="Times New Roman"/>
                <a:cs typeface="Times New Roman"/>
              </a:rPr>
              <a:t>Network</a:t>
            </a:r>
            <a:r>
              <a:rPr sz="1650" spc="18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550" spc="-114" dirty="0">
                <a:solidFill>
                  <a:srgbClr val="D1D1D1"/>
                </a:solidFill>
                <a:latin typeface="Times New Roman"/>
                <a:cs typeface="Times New Roman"/>
              </a:rPr>
              <a:t>&amp;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73758" y="4022544"/>
            <a:ext cx="1279525" cy="2489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sz="1650" spc="45" dirty="0">
                <a:solidFill>
                  <a:srgbClr val="D1D1D1"/>
                </a:solidFill>
                <a:latin typeface="Times New Roman"/>
                <a:cs typeface="Times New Roman"/>
              </a:rPr>
              <a:t>Infrastructure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9540" y="4022544"/>
            <a:ext cx="757555" cy="2489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sz="1650" spc="-10" dirty="0">
                <a:solidFill>
                  <a:srgbClr val="D1D1D1"/>
                </a:solidFill>
                <a:latin typeface="Times New Roman"/>
                <a:cs typeface="Times New Roman"/>
              </a:rPr>
              <a:t>Security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78880" y="3739405"/>
            <a:ext cx="1197610" cy="283210"/>
          </a:xfrm>
          <a:custGeom>
            <a:avLst/>
            <a:gdLst/>
            <a:ahLst/>
            <a:cxnLst/>
            <a:rect l="l" t="t" r="r" b="b"/>
            <a:pathLst>
              <a:path w="1197609" h="283210">
                <a:moveTo>
                  <a:pt x="1197021" y="283139"/>
                </a:moveTo>
                <a:lnTo>
                  <a:pt x="0" y="283139"/>
                </a:lnTo>
                <a:lnTo>
                  <a:pt x="0" y="0"/>
                </a:lnTo>
                <a:lnTo>
                  <a:pt x="1197021" y="0"/>
                </a:lnTo>
                <a:lnTo>
                  <a:pt x="1197021" y="283139"/>
                </a:lnTo>
                <a:close/>
              </a:path>
            </a:pathLst>
          </a:custGeom>
          <a:solidFill>
            <a:srgbClr val="2A2A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578880" y="3735022"/>
            <a:ext cx="1212850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650" dirty="0">
                <a:solidFill>
                  <a:srgbClr val="D1D1D1"/>
                </a:solidFill>
                <a:latin typeface="Times New Roman"/>
                <a:cs typeface="Times New Roman"/>
              </a:rPr>
              <a:t>Application</a:t>
            </a:r>
            <a:r>
              <a:rPr sz="1650" spc="12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550" spc="-50" dirty="0">
                <a:solidFill>
                  <a:srgbClr val="D1D1D1"/>
                </a:solidFill>
                <a:latin typeface="Times New Roman"/>
                <a:cs typeface="Times New Roman"/>
              </a:rPr>
              <a:t>&amp;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78880" y="4022544"/>
            <a:ext cx="1894205" cy="2489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sz="1650" spc="10" dirty="0">
                <a:solidFill>
                  <a:srgbClr val="D1D1D1"/>
                </a:solidFill>
                <a:latin typeface="Times New Roman"/>
                <a:cs typeface="Times New Roman"/>
              </a:rPr>
              <a:t>Authentication</a:t>
            </a:r>
            <a:r>
              <a:rPr sz="1650" spc="55" dirty="0">
                <a:solidFill>
                  <a:srgbClr val="D1D1D1"/>
                </a:solidFill>
                <a:latin typeface="Times New Roman"/>
                <a:cs typeface="Times New Roman"/>
              </a:rPr>
              <a:t>  </a:t>
            </a:r>
            <a:r>
              <a:rPr sz="1650" spc="-10" dirty="0">
                <a:solidFill>
                  <a:srgbClr val="BABABF"/>
                </a:solidFill>
                <a:latin typeface="Times New Roman"/>
                <a:cs typeface="Times New Roman"/>
              </a:rPr>
              <a:t>Layer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843619" y="3733031"/>
            <a:ext cx="1600835" cy="55118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3810" rIns="0" bIns="0" rtlCol="0">
            <a:spAutoFit/>
          </a:bodyPr>
          <a:lstStyle/>
          <a:p>
            <a:pPr indent="8890">
              <a:lnSpc>
                <a:spcPts val="2110"/>
              </a:lnSpc>
              <a:spcBef>
                <a:spcPts val="30"/>
              </a:spcBef>
            </a:pPr>
            <a:r>
              <a:rPr sz="1650" spc="85" dirty="0">
                <a:solidFill>
                  <a:srgbClr val="D1D1D1"/>
                </a:solidFill>
                <a:latin typeface="Times New Roman"/>
                <a:cs typeface="Times New Roman"/>
              </a:rPr>
              <a:t>Database</a:t>
            </a:r>
            <a:r>
              <a:rPr sz="1650" spc="5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650" dirty="0">
                <a:solidFill>
                  <a:srgbClr val="D1D1D1"/>
                </a:solidFill>
                <a:latin typeface="Times New Roman"/>
                <a:cs typeface="Times New Roman"/>
              </a:rPr>
              <a:t>&amp;</a:t>
            </a:r>
            <a:r>
              <a:rPr sz="1650" spc="1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650" spc="45" dirty="0">
                <a:solidFill>
                  <a:srgbClr val="D1D1D1"/>
                </a:solidFill>
                <a:latin typeface="Times New Roman"/>
                <a:cs typeface="Times New Roman"/>
              </a:rPr>
              <a:t>Data </a:t>
            </a:r>
            <a:r>
              <a:rPr sz="1650" spc="95" dirty="0">
                <a:solidFill>
                  <a:srgbClr val="D1D1D1"/>
                </a:solidFill>
                <a:latin typeface="Times New Roman"/>
                <a:cs typeface="Times New Roman"/>
              </a:rPr>
              <a:t>Security</a:t>
            </a:r>
            <a:r>
              <a:rPr sz="1650" spc="14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650" spc="40" dirty="0">
                <a:solidFill>
                  <a:srgbClr val="D1D1D1"/>
                </a:solidFill>
                <a:latin typeface="Times New Roman"/>
                <a:cs typeface="Times New Roman"/>
              </a:rPr>
              <a:t>Layer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70959" y="4443013"/>
            <a:ext cx="1712595" cy="19748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6350" rIns="0" bIns="0" rtlCol="0">
            <a:spAutoFit/>
          </a:bodyPr>
          <a:lstStyle/>
          <a:p>
            <a:pPr marL="104775" indent="-104775">
              <a:lnSpc>
                <a:spcPct val="100000"/>
              </a:lnSpc>
              <a:spcBef>
                <a:spcPts val="50"/>
              </a:spcBef>
              <a:buClr>
                <a:srgbClr val="D1D1D1"/>
              </a:buClr>
              <a:buChar char="•"/>
              <a:tabLst>
                <a:tab pos="104775" algn="l"/>
              </a:tabLst>
            </a:pP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Nginx</a:t>
            </a:r>
            <a:r>
              <a:rPr sz="1150" spc="19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reverse</a:t>
            </a:r>
            <a:r>
              <a:rPr sz="1150" spc="21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proxy</a:t>
            </a:r>
            <a:r>
              <a:rPr sz="1150" spc="22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BABABF"/>
                </a:solidFill>
                <a:latin typeface="Times New Roman"/>
                <a:cs typeface="Times New Roman"/>
              </a:rPr>
              <a:t>with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63155" y="4640353"/>
            <a:ext cx="1028065" cy="1790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0"/>
              </a:lnSpc>
            </a:pP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SSL</a:t>
            </a:r>
            <a:r>
              <a:rPr sz="1150" spc="-7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D1D1D1"/>
                </a:solidFill>
                <a:latin typeface="Times New Roman"/>
                <a:cs typeface="Times New Roman"/>
              </a:rPr>
              <a:t>termination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70959" y="4818811"/>
            <a:ext cx="1973580" cy="1790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100330" indent="-100330">
              <a:lnSpc>
                <a:spcPts val="1280"/>
              </a:lnSpc>
              <a:buClr>
                <a:srgbClr val="D1D1D1"/>
              </a:buClr>
              <a:buChar char="•"/>
              <a:tabLst>
                <a:tab pos="100330" algn="l"/>
              </a:tabLst>
            </a:pP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Docker</a:t>
            </a:r>
            <a:r>
              <a:rPr sz="1150" spc="13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50" dirty="0">
                <a:solidFill>
                  <a:srgbClr val="BABABF"/>
                </a:solidFill>
                <a:latin typeface="Times New Roman"/>
                <a:cs typeface="Times New Roman"/>
              </a:rPr>
              <a:t>containerization</a:t>
            </a:r>
            <a:r>
              <a:rPr sz="1150" spc="8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BABABF"/>
                </a:solidFill>
                <a:latin typeface="Times New Roman"/>
                <a:cs typeface="Times New Roman"/>
              </a:rPr>
              <a:t>with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363817" y="4978640"/>
            <a:ext cx="541020" cy="191770"/>
          </a:xfrm>
          <a:custGeom>
            <a:avLst/>
            <a:gdLst/>
            <a:ahLst/>
            <a:cxnLst/>
            <a:rect l="l" t="t" r="r" b="b"/>
            <a:pathLst>
              <a:path w="541019" h="191770">
                <a:moveTo>
                  <a:pt x="540874" y="191292"/>
                </a:moveTo>
                <a:lnTo>
                  <a:pt x="0" y="191292"/>
                </a:lnTo>
                <a:lnTo>
                  <a:pt x="0" y="0"/>
                </a:lnTo>
                <a:lnTo>
                  <a:pt x="540874" y="0"/>
                </a:lnTo>
                <a:lnTo>
                  <a:pt x="540874" y="191292"/>
                </a:lnTo>
                <a:close/>
              </a:path>
            </a:pathLst>
          </a:custGeom>
          <a:solidFill>
            <a:srgbClr val="2A2A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363155" y="4971485"/>
            <a:ext cx="5842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BABABF"/>
                </a:solidFill>
                <a:latin typeface="Arial"/>
                <a:cs typeface="Arial"/>
              </a:rPr>
              <a:t>Network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88813" y="4997270"/>
            <a:ext cx="560070" cy="1727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20"/>
              </a:lnSpc>
            </a:pPr>
            <a:r>
              <a:rPr sz="1100" spc="-10" dirty="0">
                <a:solidFill>
                  <a:srgbClr val="D1D1D1"/>
                </a:solidFill>
                <a:latin typeface="Arial"/>
                <a:cs typeface="Arial"/>
              </a:rPr>
              <a:t>isolation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70959" y="5169933"/>
            <a:ext cx="930910" cy="17843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100330" indent="-100330">
              <a:lnSpc>
                <a:spcPts val="1275"/>
              </a:lnSpc>
              <a:buClr>
                <a:srgbClr val="D1D1D1"/>
              </a:buClr>
              <a:buChar char="•"/>
              <a:tabLst>
                <a:tab pos="100330" algn="l"/>
              </a:tabLst>
            </a:pP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Rate</a:t>
            </a:r>
            <a:r>
              <a:rPr sz="1150" spc="5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BABABF"/>
                </a:solidFill>
                <a:latin typeface="Times New Roman"/>
                <a:cs typeface="Times New Roman"/>
              </a:rPr>
              <a:t>limiting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70959" y="5347813"/>
            <a:ext cx="1619250" cy="1790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100965" indent="-100965">
              <a:lnSpc>
                <a:spcPts val="1280"/>
              </a:lnSpc>
              <a:buClr>
                <a:srgbClr val="D1D1D1"/>
              </a:buClr>
              <a:buChar char="•"/>
              <a:tabLst>
                <a:tab pos="100965" algn="l"/>
              </a:tabLst>
            </a:pPr>
            <a:r>
              <a:rPr sz="1150" dirty="0">
                <a:solidFill>
                  <a:srgbClr val="BABABF"/>
                </a:solidFill>
                <a:latin typeface="Times New Roman"/>
                <a:cs typeface="Times New Roman"/>
              </a:rPr>
              <a:t>Firewall</a:t>
            </a:r>
            <a:r>
              <a:rPr sz="1150" spc="20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10" dirty="0">
                <a:solidFill>
                  <a:srgbClr val="D1D1D1"/>
                </a:solidFill>
                <a:latin typeface="Times New Roman"/>
                <a:cs typeface="Times New Roman"/>
              </a:rPr>
              <a:t>integration</a:t>
            </a:r>
            <a:r>
              <a:rPr sz="1150" spc="21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150" spc="30" dirty="0">
                <a:solidFill>
                  <a:srgbClr val="BABABF"/>
                </a:solidFill>
                <a:latin typeface="Times New Roman"/>
                <a:cs typeface="Times New Roman"/>
              </a:rPr>
              <a:t>and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63155" y="5526272"/>
            <a:ext cx="864235" cy="1790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3175">
              <a:lnSpc>
                <a:spcPts val="1280"/>
              </a:lnSpc>
            </a:pPr>
            <a:r>
              <a:rPr sz="1150" spc="60" dirty="0">
                <a:solidFill>
                  <a:srgbClr val="D1D1D1"/>
                </a:solidFill>
                <a:latin typeface="Times New Roman"/>
                <a:cs typeface="Times New Roman"/>
              </a:rPr>
              <a:t>trusted</a:t>
            </a:r>
            <a:r>
              <a:rPr sz="1150" spc="8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150" spc="50" dirty="0">
                <a:solidFill>
                  <a:srgbClr val="BABABF"/>
                </a:solidFill>
                <a:latin typeface="Times New Roman"/>
                <a:cs typeface="Times New Roman"/>
              </a:rPr>
              <a:t>hosts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72150" y="4442761"/>
            <a:ext cx="1619885" cy="20637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6350" rIns="0" bIns="0" rtlCol="0">
            <a:spAutoFit/>
          </a:bodyPr>
          <a:lstStyle/>
          <a:p>
            <a:pPr marL="97155" indent="-97155">
              <a:lnSpc>
                <a:spcPct val="100000"/>
              </a:lnSpc>
              <a:spcBef>
                <a:spcPts val="50"/>
              </a:spcBef>
              <a:buClr>
                <a:srgbClr val="D1D1D1"/>
              </a:buClr>
              <a:buChar char="•"/>
              <a:tabLst>
                <a:tab pos="97155" algn="l"/>
              </a:tabLst>
            </a:pPr>
            <a:r>
              <a:rPr sz="1200" spc="-45" dirty="0">
                <a:solidFill>
                  <a:srgbClr val="BABABF"/>
                </a:solidFill>
                <a:latin typeface="Times New Roman"/>
                <a:cs typeface="Times New Roman"/>
              </a:rPr>
              <a:t>CSRF</a:t>
            </a:r>
            <a:r>
              <a:rPr sz="1200" spc="-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00" spc="75" dirty="0">
                <a:solidFill>
                  <a:srgbClr val="BABABF"/>
                </a:solidFill>
                <a:latin typeface="Arial"/>
                <a:cs typeface="Arial"/>
              </a:rPr>
              <a:t>protection</a:t>
            </a:r>
            <a:r>
              <a:rPr sz="1100" spc="-5" dirty="0">
                <a:solidFill>
                  <a:srgbClr val="BABABF"/>
                </a:solidFill>
                <a:latin typeface="Arial"/>
                <a:cs typeface="Arial"/>
              </a:rPr>
              <a:t> </a:t>
            </a:r>
            <a:r>
              <a:rPr sz="1100" spc="100" dirty="0">
                <a:solidFill>
                  <a:srgbClr val="D1D1D1"/>
                </a:solidFill>
                <a:latin typeface="Arial"/>
                <a:cs typeface="Arial"/>
              </a:rPr>
              <a:t>on</a:t>
            </a:r>
            <a:r>
              <a:rPr sz="1100" spc="-80" dirty="0">
                <a:solidFill>
                  <a:srgbClr val="D1D1D1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BABABF"/>
                </a:solidFill>
                <a:latin typeface="Times New Roman"/>
                <a:cs typeface="Times New Roman"/>
              </a:rPr>
              <a:t>all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668438" y="4648680"/>
            <a:ext cx="676910" cy="1917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1905">
              <a:lnSpc>
                <a:spcPts val="1375"/>
              </a:lnSpc>
            </a:pPr>
            <a:r>
              <a:rPr sz="1200" spc="50" dirty="0">
                <a:solidFill>
                  <a:srgbClr val="BABABF"/>
                </a:solidFill>
                <a:latin typeface="Times New Roman"/>
                <a:cs typeface="Times New Roman"/>
              </a:rPr>
              <a:t>endpoints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572150" y="4839886"/>
            <a:ext cx="1152525" cy="1854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99060" indent="-99060">
              <a:lnSpc>
                <a:spcPts val="1325"/>
              </a:lnSpc>
              <a:buClr>
                <a:srgbClr val="D1D1D1"/>
              </a:buClr>
              <a:buChar char="•"/>
              <a:tabLst>
                <a:tab pos="99060" algn="l"/>
              </a:tabLst>
            </a:pPr>
            <a:r>
              <a:rPr sz="1200" spc="55" dirty="0">
                <a:solidFill>
                  <a:srgbClr val="BABABF"/>
                </a:solidFill>
                <a:latin typeface="Times New Roman"/>
                <a:cs typeface="Times New Roman"/>
              </a:rPr>
              <a:t>Input</a:t>
            </a:r>
            <a:r>
              <a:rPr sz="1200" spc="4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BABABF"/>
                </a:solidFill>
                <a:latin typeface="Times New Roman"/>
                <a:cs typeface="Times New Roman"/>
              </a:rPr>
              <a:t>validation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72150" y="5024718"/>
            <a:ext cx="2051685" cy="1854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95250" indent="-95250">
              <a:lnSpc>
                <a:spcPts val="1325"/>
              </a:lnSpc>
              <a:buClr>
                <a:srgbClr val="D1D1D1"/>
              </a:buClr>
              <a:buChar char="•"/>
              <a:tabLst>
                <a:tab pos="95250" algn="l"/>
              </a:tabLst>
            </a:pPr>
            <a:r>
              <a:rPr sz="1200" spc="-50" dirty="0">
                <a:solidFill>
                  <a:srgbClr val="BABABF"/>
                </a:solidFill>
                <a:latin typeface="Times New Roman"/>
                <a:cs typeface="Times New Roman"/>
              </a:rPr>
              <a:t>XSS</a:t>
            </a:r>
            <a:r>
              <a:rPr sz="1200" spc="1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00" spc="75" dirty="0">
                <a:solidFill>
                  <a:srgbClr val="D1D1D1"/>
                </a:solidFill>
                <a:latin typeface="Arial"/>
                <a:cs typeface="Arial"/>
              </a:rPr>
              <a:t>protection</a:t>
            </a:r>
            <a:r>
              <a:rPr sz="1100" spc="-45" dirty="0">
                <a:solidFill>
                  <a:srgbClr val="D1D1D1"/>
                </a:solidFill>
                <a:latin typeface="Arial"/>
                <a:cs typeface="Arial"/>
              </a:rPr>
              <a:t> </a:t>
            </a:r>
            <a:r>
              <a:rPr sz="1200" spc="55" dirty="0">
                <a:solidFill>
                  <a:srgbClr val="D1D1D1"/>
                </a:solidFill>
                <a:latin typeface="Times New Roman"/>
                <a:cs typeface="Times New Roman"/>
              </a:rPr>
              <a:t>with</a:t>
            </a:r>
            <a:r>
              <a:rPr sz="1200" spc="50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200" spc="55" dirty="0">
                <a:solidFill>
                  <a:srgbClr val="BABABF"/>
                </a:solidFill>
                <a:latin typeface="Times New Roman"/>
                <a:cs typeface="Times New Roman"/>
              </a:rPr>
              <a:t>Content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68438" y="5209550"/>
            <a:ext cx="1414145" cy="19177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5"/>
              </a:lnSpc>
            </a:pPr>
            <a:r>
              <a:rPr sz="1200" dirty="0">
                <a:solidFill>
                  <a:srgbClr val="BABABF"/>
                </a:solidFill>
                <a:latin typeface="Times New Roman"/>
                <a:cs typeface="Times New Roman"/>
              </a:rPr>
              <a:t>Security</a:t>
            </a:r>
            <a:r>
              <a:rPr sz="1200" spc="33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D1D1D1"/>
                </a:solidFill>
                <a:latin typeface="Times New Roman"/>
                <a:cs typeface="Times New Roman"/>
              </a:rPr>
              <a:t>Policy</a:t>
            </a:r>
            <a:r>
              <a:rPr sz="1200" spc="155" dirty="0">
                <a:solidFill>
                  <a:srgbClr val="D1D1D1"/>
                </a:solidFill>
                <a:latin typeface="Times New Roman"/>
                <a:cs typeface="Times New Roman"/>
              </a:rPr>
              <a:t> </a:t>
            </a:r>
            <a:r>
              <a:rPr sz="1200" spc="-20" dirty="0">
                <a:solidFill>
                  <a:srgbClr val="D1D1D1"/>
                </a:solidFill>
                <a:latin typeface="Times New Roman"/>
                <a:cs typeface="Times New Roman"/>
              </a:rPr>
              <a:t>(CSP)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572150" y="5400756"/>
            <a:ext cx="2185670" cy="18542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95250" indent="-95250">
              <a:lnSpc>
                <a:spcPts val="1325"/>
              </a:lnSpc>
              <a:buClr>
                <a:srgbClr val="D1D1D1"/>
              </a:buClr>
              <a:buChar char="•"/>
              <a:tabLst>
                <a:tab pos="95250" algn="l"/>
              </a:tabLst>
            </a:pPr>
            <a:r>
              <a:rPr sz="1200" spc="50" dirty="0">
                <a:solidFill>
                  <a:srgbClr val="BABABF"/>
                </a:solidFill>
                <a:latin typeface="Times New Roman"/>
                <a:cs typeface="Times New Roman"/>
              </a:rPr>
              <a:t>Authentication</a:t>
            </a:r>
            <a:r>
              <a:rPr sz="1200" spc="1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BABABF"/>
                </a:solidFill>
                <a:latin typeface="Times New Roman"/>
                <a:cs typeface="Times New Roman"/>
              </a:rPr>
              <a:t>&amp;</a:t>
            </a:r>
            <a:r>
              <a:rPr sz="1150" spc="-4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200" spc="40" dirty="0">
                <a:solidFill>
                  <a:srgbClr val="BABABF"/>
                </a:solidFill>
                <a:latin typeface="Times New Roman"/>
                <a:cs typeface="Times New Roman"/>
              </a:rPr>
              <a:t>authorization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9849638" y="4462890"/>
            <a:ext cx="1808480" cy="172085"/>
          </a:xfrm>
          <a:custGeom>
            <a:avLst/>
            <a:gdLst/>
            <a:ahLst/>
            <a:cxnLst/>
            <a:rect l="l" t="t" r="r" b="b"/>
            <a:pathLst>
              <a:path w="1808479" h="172085">
                <a:moveTo>
                  <a:pt x="1808301" y="171599"/>
                </a:moveTo>
                <a:lnTo>
                  <a:pt x="0" y="171599"/>
                </a:lnTo>
                <a:lnTo>
                  <a:pt x="0" y="0"/>
                </a:lnTo>
                <a:lnTo>
                  <a:pt x="1808301" y="0"/>
                </a:lnTo>
                <a:lnTo>
                  <a:pt x="1808301" y="171599"/>
                </a:lnTo>
                <a:close/>
              </a:path>
            </a:pathLst>
          </a:custGeom>
          <a:solidFill>
            <a:srgbClr val="2A2A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9849405" y="4455230"/>
            <a:ext cx="1808480" cy="178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 indent="-74930">
              <a:lnSpc>
                <a:spcPct val="100000"/>
              </a:lnSpc>
              <a:spcBef>
                <a:spcPts val="100"/>
              </a:spcBef>
              <a:buClr>
                <a:srgbClr val="D1D1D1"/>
              </a:buClr>
              <a:buChar char="•"/>
              <a:tabLst>
                <a:tab pos="74930" algn="l"/>
              </a:tabLst>
            </a:pPr>
            <a:r>
              <a:rPr sz="1000" spc="-35" dirty="0">
                <a:solidFill>
                  <a:srgbClr val="BABABF"/>
                </a:solidFill>
                <a:latin typeface="Times New Roman"/>
                <a:cs typeface="Times New Roman"/>
              </a:rPr>
              <a:t>SQLALCHEMY:</a:t>
            </a:r>
            <a:r>
              <a:rPr sz="1000" spc="90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00" spc="45" dirty="0">
                <a:solidFill>
                  <a:srgbClr val="BABABF"/>
                </a:solidFill>
                <a:latin typeface="Times New Roman"/>
                <a:cs typeface="Times New Roman"/>
              </a:rPr>
              <a:t>parameterized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927766" y="4634489"/>
            <a:ext cx="430530" cy="15748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15"/>
              </a:lnSpc>
            </a:pPr>
            <a:r>
              <a:rPr sz="1100" spc="-10" dirty="0">
                <a:solidFill>
                  <a:srgbClr val="BABABF"/>
                </a:solidFill>
                <a:latin typeface="Times New Roman"/>
                <a:cs typeface="Times New Roman"/>
              </a:rPr>
              <a:t>queries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849405" y="4791362"/>
            <a:ext cx="1821180" cy="15748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86360" indent="-86995">
              <a:lnSpc>
                <a:spcPts val="1125"/>
              </a:lnSpc>
              <a:buClr>
                <a:srgbClr val="D1D1D1"/>
              </a:buClr>
              <a:buChar char="•"/>
              <a:tabLst>
                <a:tab pos="86360" algn="l"/>
              </a:tabLst>
            </a:pP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Bcrypt</a:t>
            </a:r>
            <a:r>
              <a:rPr sz="1050" spc="254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password</a:t>
            </a:r>
            <a:r>
              <a:rPr sz="1050" spc="27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hashing</a:t>
            </a:r>
            <a:r>
              <a:rPr sz="1050" spc="13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spc="-20" dirty="0">
                <a:solidFill>
                  <a:srgbClr val="BABABF"/>
                </a:solidFill>
                <a:latin typeface="Times New Roman"/>
                <a:cs typeface="Times New Roman"/>
              </a:rPr>
              <a:t>with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27766" y="4948746"/>
            <a:ext cx="209550" cy="157480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30"/>
              </a:lnSpc>
            </a:pPr>
            <a:r>
              <a:rPr sz="1000" spc="30" dirty="0">
                <a:solidFill>
                  <a:srgbClr val="BABABF"/>
                </a:solidFill>
                <a:latin typeface="Times New Roman"/>
                <a:cs typeface="Times New Roman"/>
              </a:rPr>
              <a:t>salt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849405" y="5106130"/>
            <a:ext cx="2016125" cy="15811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5715" rIns="0" bIns="0" rtlCol="0">
            <a:spAutoFit/>
          </a:bodyPr>
          <a:lstStyle/>
          <a:p>
            <a:pPr marL="80010" indent="-79375">
              <a:lnSpc>
                <a:spcPct val="100000"/>
              </a:lnSpc>
              <a:spcBef>
                <a:spcPts val="45"/>
              </a:spcBef>
              <a:buClr>
                <a:srgbClr val="D1D1D1"/>
              </a:buClr>
              <a:buChar char="•"/>
              <a:tabLst>
                <a:tab pos="80010" algn="l"/>
              </a:tabLst>
            </a:pPr>
            <a:r>
              <a:rPr sz="900" dirty="0">
                <a:solidFill>
                  <a:srgbClr val="BABABF"/>
                </a:solidFill>
                <a:latin typeface="Arial"/>
                <a:cs typeface="Arial"/>
              </a:rPr>
              <a:t>Role-Based</a:t>
            </a:r>
            <a:r>
              <a:rPr sz="900" spc="160" dirty="0">
                <a:solidFill>
                  <a:srgbClr val="BABABF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BABABF"/>
                </a:solidFill>
                <a:latin typeface="Arial"/>
                <a:cs typeface="Arial"/>
              </a:rPr>
              <a:t>Access</a:t>
            </a:r>
            <a:r>
              <a:rPr sz="900" spc="225" dirty="0">
                <a:solidFill>
                  <a:srgbClr val="BABABF"/>
                </a:solidFill>
                <a:latin typeface="Arial"/>
                <a:cs typeface="Arial"/>
              </a:rPr>
              <a:t> </a:t>
            </a:r>
            <a:r>
              <a:rPr sz="900" spc="85" dirty="0">
                <a:solidFill>
                  <a:srgbClr val="BABABF"/>
                </a:solidFill>
                <a:latin typeface="Arial"/>
                <a:cs typeface="Arial"/>
              </a:rPr>
              <a:t>Control</a:t>
            </a:r>
            <a:r>
              <a:rPr sz="900" spc="5" dirty="0">
                <a:solidFill>
                  <a:srgbClr val="BABABF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BABABF"/>
                </a:solidFill>
                <a:latin typeface="Arial"/>
                <a:cs typeface="Arial"/>
              </a:rPr>
              <a:t>(RBAC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837756" y="5098955"/>
            <a:ext cx="6350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0" dirty="0">
                <a:solidFill>
                  <a:srgbClr val="BABABF"/>
                </a:solidFill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849405" y="5263631"/>
            <a:ext cx="2028825" cy="163195"/>
          </a:xfrm>
          <a:prstGeom prst="rect">
            <a:avLst/>
          </a:prstGeom>
          <a:solidFill>
            <a:srgbClr val="2A2A3D"/>
          </a:solidFill>
        </p:spPr>
        <p:txBody>
          <a:bodyPr vert="horz" wrap="square" lIns="0" tIns="0" rIns="0" bIns="0" rtlCol="0">
            <a:spAutoFit/>
          </a:bodyPr>
          <a:lstStyle/>
          <a:p>
            <a:pPr marL="74295" indent="-74930">
              <a:lnSpc>
                <a:spcPts val="1170"/>
              </a:lnSpc>
              <a:buClr>
                <a:srgbClr val="D1D1D1"/>
              </a:buClr>
              <a:buChar char="•"/>
              <a:tabLst>
                <a:tab pos="74295" algn="l"/>
              </a:tabLst>
            </a:pP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Secure</a:t>
            </a:r>
            <a:r>
              <a:rPr sz="1050" spc="204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session</a:t>
            </a:r>
            <a:r>
              <a:rPr sz="1050" spc="254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storage</a:t>
            </a:r>
            <a:r>
              <a:rPr sz="1050" spc="27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BABABF"/>
                </a:solidFill>
                <a:latin typeface="Times New Roman"/>
                <a:cs typeface="Times New Roman"/>
              </a:rPr>
              <a:t>with</a:t>
            </a:r>
            <a:r>
              <a:rPr sz="1050" spc="265" dirty="0">
                <a:solidFill>
                  <a:srgbClr val="BABAB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BABABF"/>
                </a:solidFill>
                <a:latin typeface="Times New Roman"/>
                <a:cs typeface="Times New Roman"/>
              </a:rPr>
              <a:t>Redis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9928160" y="5419170"/>
            <a:ext cx="445770" cy="165735"/>
          </a:xfrm>
          <a:custGeom>
            <a:avLst/>
            <a:gdLst/>
            <a:ahLst/>
            <a:cxnLst/>
            <a:rect l="l" t="t" r="r" b="b"/>
            <a:pathLst>
              <a:path w="445770" h="165735">
                <a:moveTo>
                  <a:pt x="445425" y="165207"/>
                </a:moveTo>
                <a:lnTo>
                  <a:pt x="0" y="165207"/>
                </a:lnTo>
                <a:lnTo>
                  <a:pt x="0" y="0"/>
                </a:lnTo>
                <a:lnTo>
                  <a:pt x="445425" y="0"/>
                </a:lnTo>
                <a:lnTo>
                  <a:pt x="445425" y="165207"/>
                </a:lnTo>
                <a:close/>
              </a:path>
            </a:pathLst>
          </a:custGeom>
          <a:solidFill>
            <a:srgbClr val="2A2A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9915463" y="5411258"/>
            <a:ext cx="483870" cy="170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50" spc="-10" dirty="0">
                <a:solidFill>
                  <a:srgbClr val="BABABF"/>
                </a:solidFill>
                <a:latin typeface="Arial"/>
                <a:cs typeface="Arial"/>
              </a:rPr>
              <a:t>caching</a:t>
            </a:r>
            <a:endParaRPr sz="95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5929" y="6541074"/>
            <a:ext cx="647700" cy="273685"/>
          </a:xfrm>
          <a:custGeom>
            <a:avLst/>
            <a:gdLst/>
            <a:ahLst/>
            <a:cxnLst/>
            <a:rect l="l" t="t" r="r" b="b"/>
            <a:pathLst>
              <a:path w="647700" h="273684">
                <a:moveTo>
                  <a:pt x="647471" y="273311"/>
                </a:moveTo>
                <a:lnTo>
                  <a:pt x="0" y="273311"/>
                </a:lnTo>
                <a:lnTo>
                  <a:pt x="0" y="0"/>
                </a:lnTo>
                <a:lnTo>
                  <a:pt x="647471" y="0"/>
                </a:lnTo>
                <a:lnTo>
                  <a:pt x="647471" y="273311"/>
                </a:lnTo>
                <a:close/>
              </a:path>
            </a:pathLst>
          </a:custGeom>
          <a:solidFill>
            <a:srgbClr val="1F0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20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3BBEA55-4663-C1B6-8977-DCA9A723E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62383" y="1700707"/>
            <a:ext cx="1966595" cy="478790"/>
          </a:xfrm>
          <a:custGeom>
            <a:avLst/>
            <a:gdLst/>
            <a:ahLst/>
            <a:cxnLst/>
            <a:rect l="l" t="t" r="r" b="b"/>
            <a:pathLst>
              <a:path w="1966595" h="478789">
                <a:moveTo>
                  <a:pt x="1966237" y="478231"/>
                </a:moveTo>
                <a:lnTo>
                  <a:pt x="0" y="478231"/>
                </a:lnTo>
                <a:lnTo>
                  <a:pt x="0" y="0"/>
                </a:lnTo>
                <a:lnTo>
                  <a:pt x="1966237" y="0"/>
                </a:lnTo>
                <a:lnTo>
                  <a:pt x="1966237" y="478231"/>
                </a:lnTo>
                <a:close/>
              </a:path>
            </a:pathLst>
          </a:custGeom>
          <a:solidFill>
            <a:srgbClr val="2621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52284" y="1700707"/>
            <a:ext cx="256349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33045" indent="-233045">
              <a:lnSpc>
                <a:spcPct val="100000"/>
              </a:lnSpc>
              <a:spcBef>
                <a:spcPts val="120"/>
              </a:spcBef>
              <a:buChar char="•"/>
              <a:tabLst>
                <a:tab pos="233045" algn="l"/>
              </a:tabLst>
            </a:pPr>
            <a:r>
              <a:rPr sz="2750" spc="225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endParaRPr sz="27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49684" y="1701870"/>
            <a:ext cx="202374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2284" y="2191468"/>
            <a:ext cx="303022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8285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8285" algn="l"/>
              </a:tabLst>
            </a:pPr>
            <a:r>
              <a:rPr sz="2750" spc="90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2284" y="2688602"/>
            <a:ext cx="1209040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7015" indent="-247015">
              <a:lnSpc>
                <a:spcPct val="100000"/>
              </a:lnSpc>
              <a:spcBef>
                <a:spcPts val="120"/>
              </a:spcBef>
              <a:buChar char="•"/>
              <a:tabLst>
                <a:tab pos="247015" algn="l"/>
              </a:tabLst>
            </a:pPr>
            <a:r>
              <a:rPr sz="275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7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52284" y="3179364"/>
            <a:ext cx="1689100" cy="478790"/>
          </a:xfrm>
          <a:custGeom>
            <a:avLst/>
            <a:gdLst/>
            <a:ahLst/>
            <a:cxnLst/>
            <a:rect l="l" t="t" r="r" b="b"/>
            <a:pathLst>
              <a:path w="1689100" h="478789">
                <a:moveTo>
                  <a:pt x="1688832" y="478231"/>
                </a:moveTo>
                <a:lnTo>
                  <a:pt x="0" y="478231"/>
                </a:lnTo>
                <a:lnTo>
                  <a:pt x="0" y="0"/>
                </a:lnTo>
                <a:lnTo>
                  <a:pt x="1688832" y="0"/>
                </a:lnTo>
                <a:lnTo>
                  <a:pt x="1688832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39585" y="3180526"/>
            <a:ext cx="174053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52284" y="3670125"/>
            <a:ext cx="2068195" cy="478790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5240" rIns="0" bIns="0" rtlCol="0">
            <a:spAutoFit/>
          </a:bodyPr>
          <a:lstStyle/>
          <a:p>
            <a:pPr marL="260350" indent="-260350">
              <a:lnSpc>
                <a:spcPct val="100000"/>
              </a:lnSpc>
              <a:spcBef>
                <a:spcPts val="120"/>
              </a:spcBef>
              <a:buChar char="•"/>
              <a:tabLst>
                <a:tab pos="260350" algn="l"/>
              </a:tabLst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750" spc="10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endParaRPr sz="27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30348" y="3670125"/>
            <a:ext cx="1941195" cy="478790"/>
          </a:xfrm>
          <a:prstGeom prst="rect">
            <a:avLst/>
          </a:prstGeom>
          <a:solidFill>
            <a:srgbClr val="262126"/>
          </a:solidFill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7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52284" y="4167259"/>
            <a:ext cx="4373880" cy="478790"/>
          </a:xfrm>
          <a:custGeom>
            <a:avLst/>
            <a:gdLst/>
            <a:ahLst/>
            <a:cxnLst/>
            <a:rect l="l" t="t" r="r" b="b"/>
            <a:pathLst>
              <a:path w="4373880" h="478789">
                <a:moveTo>
                  <a:pt x="4373350" y="478231"/>
                </a:moveTo>
                <a:lnTo>
                  <a:pt x="0" y="478231"/>
                </a:lnTo>
                <a:lnTo>
                  <a:pt x="0" y="0"/>
                </a:lnTo>
                <a:lnTo>
                  <a:pt x="4373350" y="0"/>
                </a:lnTo>
                <a:lnTo>
                  <a:pt x="4373350" y="478231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39585" y="4168422"/>
            <a:ext cx="4462780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9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750" spc="17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7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1610" y="4645491"/>
            <a:ext cx="2404110" cy="513715"/>
          </a:xfrm>
          <a:prstGeom prst="rect">
            <a:avLst/>
          </a:prstGeom>
          <a:solidFill>
            <a:srgbClr val="21150C"/>
          </a:solidFill>
        </p:spPr>
        <p:txBody>
          <a:bodyPr vert="horz" wrap="square" lIns="0" tIns="14604" rIns="0" bIns="0" rtlCol="0">
            <a:spAutoFit/>
          </a:bodyPr>
          <a:lstStyle/>
          <a:p>
            <a:pPr marL="246379" indent="-246379">
              <a:lnSpc>
                <a:spcPct val="100000"/>
              </a:lnSpc>
              <a:spcBef>
                <a:spcPts val="114"/>
              </a:spcBef>
              <a:buFont typeface="Arial"/>
              <a:buChar char="•"/>
              <a:tabLst>
                <a:tab pos="246379" algn="l"/>
              </a:tabLst>
            </a:pPr>
            <a:r>
              <a:rPr sz="2850" b="1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850" b="1" spc="31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50" b="1" spc="40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85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9463" y="6556753"/>
            <a:ext cx="641985" cy="274955"/>
          </a:xfrm>
          <a:custGeom>
            <a:avLst/>
            <a:gdLst/>
            <a:ahLst/>
            <a:cxnLst/>
            <a:rect l="l" t="t" r="r" b="b"/>
            <a:pathLst>
              <a:path w="641985" h="274954">
                <a:moveTo>
                  <a:pt x="641667" y="274559"/>
                </a:moveTo>
                <a:lnTo>
                  <a:pt x="0" y="274559"/>
                </a:lnTo>
                <a:lnTo>
                  <a:pt x="0" y="0"/>
                </a:lnTo>
                <a:lnTo>
                  <a:pt x="641667" y="0"/>
                </a:lnTo>
                <a:lnTo>
                  <a:pt x="641667" y="274559"/>
                </a:lnTo>
                <a:close/>
              </a:path>
            </a:pathLst>
          </a:custGeom>
          <a:solidFill>
            <a:srgbClr val="2115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64135">
              <a:lnSpc>
                <a:spcPct val="100000"/>
              </a:lnSpc>
              <a:spcBef>
                <a:spcPts val="434"/>
              </a:spcBef>
            </a:pPr>
            <a:r>
              <a:rPr dirty="0"/>
              <a:t>Page</a:t>
            </a:r>
            <a:r>
              <a:rPr spc="-35" dirty="0"/>
              <a:t> </a:t>
            </a:r>
            <a:r>
              <a:rPr spc="-25" dirty="0"/>
              <a:t>21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B8CE616-952A-FD6D-DB15-774F6B7B0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40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5090" y="214932"/>
            <a:ext cx="4817110" cy="1155065"/>
          </a:xfrm>
          <a:prstGeom prst="rect">
            <a:avLst/>
          </a:prstGeom>
          <a:solidFill>
            <a:srgbClr val="231815"/>
          </a:solidFill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6550" b="1" spc="130" dirty="0">
                <a:solidFill>
                  <a:srgbClr val="DFDFDF"/>
                </a:solidFill>
                <a:latin typeface="Times New Roman"/>
                <a:cs typeface="Times New Roman"/>
              </a:rPr>
              <a:t>Introduction</a:t>
            </a:r>
            <a:endParaRPr sz="65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31128" y="188632"/>
            <a:ext cx="4626610" cy="1176020"/>
          </a:xfrm>
          <a:prstGeom prst="rect">
            <a:avLst/>
          </a:prstGeom>
          <a:solidFill>
            <a:srgbClr val="2A2A3B"/>
          </a:solidFill>
        </p:spPr>
        <p:txBody>
          <a:bodyPr vert="horz" wrap="square" lIns="0" tIns="374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95"/>
              </a:spcBef>
            </a:pPr>
            <a:r>
              <a:rPr sz="6850" spc="220" dirty="0">
                <a:solidFill>
                  <a:srgbClr val="DFDFDF"/>
                </a:solidFill>
                <a:latin typeface="Times New Roman"/>
                <a:cs typeface="Times New Roman"/>
              </a:rPr>
              <a:t>Background</a:t>
            </a:r>
            <a:endParaRPr sz="685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57260" y="1692941"/>
            <a:ext cx="10165080" cy="3437890"/>
            <a:chOff x="857260" y="1692941"/>
            <a:chExt cx="10165080" cy="3437890"/>
          </a:xfrm>
        </p:grpSpPr>
        <p:sp>
          <p:nvSpPr>
            <p:cNvPr id="5" name="object 5"/>
            <p:cNvSpPr/>
            <p:nvPr/>
          </p:nvSpPr>
          <p:spPr>
            <a:xfrm>
              <a:off x="857250" y="1692947"/>
              <a:ext cx="3896360" cy="760730"/>
            </a:xfrm>
            <a:custGeom>
              <a:avLst/>
              <a:gdLst/>
              <a:ahLst/>
              <a:cxnLst/>
              <a:rect l="l" t="t" r="r" b="b"/>
              <a:pathLst>
                <a:path w="3896360" h="760730">
                  <a:moveTo>
                    <a:pt x="3896144" y="386829"/>
                  </a:moveTo>
                  <a:lnTo>
                    <a:pt x="2495283" y="386829"/>
                  </a:lnTo>
                  <a:lnTo>
                    <a:pt x="2495283" y="0"/>
                  </a:lnTo>
                  <a:lnTo>
                    <a:pt x="59397" y="0"/>
                  </a:lnTo>
                  <a:lnTo>
                    <a:pt x="59397" y="386829"/>
                  </a:lnTo>
                  <a:lnTo>
                    <a:pt x="0" y="386829"/>
                  </a:lnTo>
                  <a:lnTo>
                    <a:pt x="0" y="760717"/>
                  </a:lnTo>
                  <a:lnTo>
                    <a:pt x="3896144" y="760717"/>
                  </a:lnTo>
                  <a:lnTo>
                    <a:pt x="3896144" y="386829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851381" y="2079769"/>
              <a:ext cx="6170930" cy="374015"/>
            </a:xfrm>
            <a:custGeom>
              <a:avLst/>
              <a:gdLst/>
              <a:ahLst/>
              <a:cxnLst/>
              <a:rect l="l" t="t" r="r" b="b"/>
              <a:pathLst>
                <a:path w="6170930" h="374014">
                  <a:moveTo>
                    <a:pt x="6170758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6170758" y="0"/>
                  </a:lnTo>
                  <a:lnTo>
                    <a:pt x="6170758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57260" y="2462181"/>
              <a:ext cx="3783329" cy="374015"/>
            </a:xfrm>
            <a:custGeom>
              <a:avLst/>
              <a:gdLst/>
              <a:ahLst/>
              <a:cxnLst/>
              <a:rect l="l" t="t" r="r" b="b"/>
              <a:pathLst>
                <a:path w="3783329" h="374014">
                  <a:moveTo>
                    <a:pt x="3783110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3783110" y="0"/>
                  </a:lnTo>
                  <a:lnTo>
                    <a:pt x="3783110" y="373890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30753" y="2462181"/>
              <a:ext cx="5383530" cy="374015"/>
            </a:xfrm>
            <a:custGeom>
              <a:avLst/>
              <a:gdLst/>
              <a:ahLst/>
              <a:cxnLst/>
              <a:rect l="l" t="t" r="r" b="b"/>
              <a:pathLst>
                <a:path w="5383530" h="374014">
                  <a:moveTo>
                    <a:pt x="5383493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5383493" y="0"/>
                  </a:lnTo>
                  <a:lnTo>
                    <a:pt x="5383493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57250" y="2844596"/>
              <a:ext cx="3872865" cy="756920"/>
            </a:xfrm>
            <a:custGeom>
              <a:avLst/>
              <a:gdLst/>
              <a:ahLst/>
              <a:cxnLst/>
              <a:rect l="l" t="t" r="r" b="b"/>
              <a:pathLst>
                <a:path w="3872865" h="756920">
                  <a:moveTo>
                    <a:pt x="1663611" y="0"/>
                  </a:moveTo>
                  <a:lnTo>
                    <a:pt x="200075" y="0"/>
                  </a:lnTo>
                  <a:lnTo>
                    <a:pt x="200075" y="373888"/>
                  </a:lnTo>
                  <a:lnTo>
                    <a:pt x="1663611" y="373888"/>
                  </a:lnTo>
                  <a:lnTo>
                    <a:pt x="1663611" y="0"/>
                  </a:lnTo>
                  <a:close/>
                </a:path>
                <a:path w="3872865" h="756920">
                  <a:moveTo>
                    <a:pt x="3872407" y="382409"/>
                  </a:moveTo>
                  <a:lnTo>
                    <a:pt x="0" y="382409"/>
                  </a:lnTo>
                  <a:lnTo>
                    <a:pt x="0" y="756297"/>
                  </a:lnTo>
                  <a:lnTo>
                    <a:pt x="3872407" y="756297"/>
                  </a:lnTo>
                  <a:lnTo>
                    <a:pt x="3872407" y="382409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838928" y="3227003"/>
              <a:ext cx="4034154" cy="374015"/>
            </a:xfrm>
            <a:custGeom>
              <a:avLst/>
              <a:gdLst/>
              <a:ahLst/>
              <a:cxnLst/>
              <a:rect l="l" t="t" r="r" b="b"/>
              <a:pathLst>
                <a:path w="4034154" h="374014">
                  <a:moveTo>
                    <a:pt x="4034012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4034012" y="0"/>
                  </a:lnTo>
                  <a:lnTo>
                    <a:pt x="4034012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57250" y="3605009"/>
              <a:ext cx="4586605" cy="760730"/>
            </a:xfrm>
            <a:custGeom>
              <a:avLst/>
              <a:gdLst/>
              <a:ahLst/>
              <a:cxnLst/>
              <a:rect l="l" t="t" r="r" b="b"/>
              <a:pathLst>
                <a:path w="4586605" h="760729">
                  <a:moveTo>
                    <a:pt x="4586173" y="386829"/>
                  </a:moveTo>
                  <a:lnTo>
                    <a:pt x="1769872" y="386829"/>
                  </a:lnTo>
                  <a:lnTo>
                    <a:pt x="1769872" y="0"/>
                  </a:lnTo>
                  <a:lnTo>
                    <a:pt x="59397" y="0"/>
                  </a:lnTo>
                  <a:lnTo>
                    <a:pt x="59397" y="386829"/>
                  </a:lnTo>
                  <a:lnTo>
                    <a:pt x="0" y="386829"/>
                  </a:lnTo>
                  <a:lnTo>
                    <a:pt x="0" y="760717"/>
                  </a:lnTo>
                  <a:lnTo>
                    <a:pt x="4586173" y="760717"/>
                  </a:lnTo>
                  <a:lnTo>
                    <a:pt x="4586173" y="386829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540251" y="3991825"/>
              <a:ext cx="1132840" cy="374015"/>
            </a:xfrm>
            <a:custGeom>
              <a:avLst/>
              <a:gdLst/>
              <a:ahLst/>
              <a:cxnLst/>
              <a:rect l="l" t="t" r="r" b="b"/>
              <a:pathLst>
                <a:path w="1132840" h="374014">
                  <a:moveTo>
                    <a:pt x="1132654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1132654" y="0"/>
                  </a:lnTo>
                  <a:lnTo>
                    <a:pt x="1132654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57260" y="4374237"/>
              <a:ext cx="4025265" cy="374015"/>
            </a:xfrm>
            <a:custGeom>
              <a:avLst/>
              <a:gdLst/>
              <a:ahLst/>
              <a:cxnLst/>
              <a:rect l="l" t="t" r="r" b="b"/>
              <a:pathLst>
                <a:path w="4025265" h="374014">
                  <a:moveTo>
                    <a:pt x="4025116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4025116" y="0"/>
                  </a:lnTo>
                  <a:lnTo>
                    <a:pt x="4025116" y="373890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93014" y="4374237"/>
              <a:ext cx="2329180" cy="374015"/>
            </a:xfrm>
            <a:custGeom>
              <a:avLst/>
              <a:gdLst/>
              <a:ahLst/>
              <a:cxnLst/>
              <a:rect l="l" t="t" r="r" b="b"/>
              <a:pathLst>
                <a:path w="2329179" h="374014">
                  <a:moveTo>
                    <a:pt x="2328718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2328718" y="0"/>
                  </a:lnTo>
                  <a:lnTo>
                    <a:pt x="2328718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57260" y="4756648"/>
              <a:ext cx="4013835" cy="374015"/>
            </a:xfrm>
            <a:custGeom>
              <a:avLst/>
              <a:gdLst/>
              <a:ahLst/>
              <a:cxnLst/>
              <a:rect l="l" t="t" r="r" b="b"/>
              <a:pathLst>
                <a:path w="4013835" h="374014">
                  <a:moveTo>
                    <a:pt x="4013484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4013484" y="0"/>
                  </a:lnTo>
                  <a:lnTo>
                    <a:pt x="4013484" y="373890"/>
                  </a:lnTo>
                  <a:close/>
                </a:path>
              </a:pathLst>
            </a:custGeom>
            <a:solidFill>
              <a:srgbClr val="23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980287" y="4756648"/>
              <a:ext cx="1772920" cy="374015"/>
            </a:xfrm>
            <a:custGeom>
              <a:avLst/>
              <a:gdLst/>
              <a:ahLst/>
              <a:cxnLst/>
              <a:rect l="l" t="t" r="r" b="b"/>
              <a:pathLst>
                <a:path w="1772920" h="374014">
                  <a:moveTo>
                    <a:pt x="1772400" y="373890"/>
                  </a:moveTo>
                  <a:lnTo>
                    <a:pt x="0" y="373890"/>
                  </a:lnTo>
                  <a:lnTo>
                    <a:pt x="0" y="0"/>
                  </a:lnTo>
                  <a:lnTo>
                    <a:pt x="1772400" y="0"/>
                  </a:lnTo>
                  <a:lnTo>
                    <a:pt x="1772400" y="373890"/>
                  </a:lnTo>
                  <a:close/>
                </a:path>
              </a:pathLst>
            </a:custGeom>
            <a:solidFill>
              <a:srgbClr val="2A2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844560" y="1641958"/>
            <a:ext cx="10217150" cy="346710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530"/>
              </a:spcBef>
            </a:pPr>
            <a:r>
              <a:rPr sz="2150" b="1" dirty="0">
                <a:solidFill>
                  <a:srgbClr val="DFDFDF"/>
                </a:solidFill>
                <a:latin typeface="Arial"/>
                <a:cs typeface="Arial"/>
              </a:rPr>
              <a:t>The</a:t>
            </a:r>
            <a:r>
              <a:rPr sz="2150" b="1" spc="-5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b="1" dirty="0">
                <a:solidFill>
                  <a:srgbClr val="DFDFDF"/>
                </a:solidFill>
                <a:latin typeface="Arial"/>
                <a:cs typeface="Arial"/>
              </a:rPr>
              <a:t>CEO</a:t>
            </a:r>
            <a:r>
              <a:rPr sz="2150" b="1" spc="4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b="1" spc="70" dirty="0">
                <a:solidFill>
                  <a:srgbClr val="DFDFDF"/>
                </a:solidFill>
                <a:latin typeface="Arial"/>
                <a:cs typeface="Arial"/>
              </a:rPr>
              <a:t>Dilemma</a:t>
            </a:r>
            <a:endParaRPr sz="2150">
              <a:latin typeface="Arial"/>
              <a:cs typeface="Arial"/>
            </a:endParaRPr>
          </a:p>
          <a:p>
            <a:pPr marL="210820" indent="-198120">
              <a:lnSpc>
                <a:spcPct val="100000"/>
              </a:lnSpc>
              <a:spcBef>
                <a:spcPts val="430"/>
              </a:spcBef>
              <a:buChar char="•"/>
              <a:tabLst>
                <a:tab pos="210820" algn="l"/>
              </a:tabLst>
            </a:pPr>
            <a:r>
              <a:rPr sz="2150" spc="-30" dirty="0">
                <a:solidFill>
                  <a:srgbClr val="DFDFDF"/>
                </a:solidFill>
                <a:latin typeface="Arial"/>
                <a:cs typeface="Arial"/>
              </a:rPr>
              <a:t>CEOs</a:t>
            </a:r>
            <a:r>
              <a:rPr sz="2150" spc="10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55" dirty="0">
                <a:solidFill>
                  <a:srgbClr val="DFDFDF"/>
                </a:solidFill>
                <a:latin typeface="Arial"/>
                <a:cs typeface="Arial"/>
              </a:rPr>
              <a:t>need</a:t>
            </a:r>
            <a:r>
              <a:rPr sz="2150" spc="2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to</a:t>
            </a:r>
            <a:r>
              <a:rPr sz="2150" spc="18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5" dirty="0">
                <a:solidFill>
                  <a:srgbClr val="DFDFDF"/>
                </a:solidFill>
                <a:latin typeface="Arial"/>
                <a:cs typeface="Arial"/>
              </a:rPr>
              <a:t>hire</a:t>
            </a:r>
            <a:r>
              <a:rPr sz="2150" spc="3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Red</a:t>
            </a:r>
            <a:r>
              <a:rPr sz="2150" spc="5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Team</a:t>
            </a:r>
            <a:r>
              <a:rPr sz="2150" spc="-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experts</a:t>
            </a:r>
            <a:r>
              <a:rPr sz="2150" spc="8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75" dirty="0">
                <a:solidFill>
                  <a:srgbClr val="DFDFDF"/>
                </a:solidFill>
                <a:latin typeface="Arial"/>
                <a:cs typeface="Arial"/>
              </a:rPr>
              <a:t>but</a:t>
            </a:r>
            <a:r>
              <a:rPr sz="2150" spc="13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cannot</a:t>
            </a:r>
            <a:r>
              <a:rPr sz="2150" spc="13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110" dirty="0">
                <a:solidFill>
                  <a:srgbClr val="DFDFDF"/>
                </a:solidFill>
                <a:latin typeface="Arial"/>
                <a:cs typeface="Arial"/>
              </a:rPr>
              <a:t>trust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current</a:t>
            </a:r>
            <a:r>
              <a:rPr sz="2150" spc="16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-20" dirty="0">
                <a:solidFill>
                  <a:srgbClr val="DFDFDF"/>
                </a:solidFill>
                <a:latin typeface="Arial"/>
                <a:cs typeface="Arial"/>
              </a:rPr>
              <a:t>CTF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5" dirty="0">
                <a:solidFill>
                  <a:srgbClr val="DFDFDF"/>
                </a:solidFill>
                <a:latin typeface="Arial"/>
                <a:cs typeface="Arial"/>
              </a:rPr>
              <a:t>platforms.</a:t>
            </a:r>
            <a:endParaRPr sz="2150">
              <a:latin typeface="Arial"/>
              <a:cs typeface="Arial"/>
            </a:endParaRPr>
          </a:p>
          <a:p>
            <a:pPr marL="210185" marR="932815" indent="-198120">
              <a:lnSpc>
                <a:spcPct val="116700"/>
              </a:lnSpc>
              <a:buChar char="•"/>
              <a:tabLst>
                <a:tab pos="212725" algn="l"/>
              </a:tabLst>
            </a:pP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Candidates</a:t>
            </a:r>
            <a:r>
              <a:rPr sz="2150" spc="31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can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55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r>
              <a:rPr sz="2150" spc="229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5" dirty="0">
                <a:solidFill>
                  <a:srgbClr val="DFDFDF"/>
                </a:solidFill>
                <a:latin typeface="Arial"/>
                <a:cs typeface="Arial"/>
              </a:rPr>
              <a:t>using</a:t>
            </a:r>
            <a:r>
              <a:rPr sz="2150" spc="-8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5" dirty="0">
                <a:solidFill>
                  <a:srgbClr val="DFDFDF"/>
                </a:solidFill>
                <a:latin typeface="Arial"/>
                <a:cs typeface="Arial"/>
              </a:rPr>
              <a:t>automated</a:t>
            </a:r>
            <a:r>
              <a:rPr sz="2150" spc="34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tools,</a:t>
            </a:r>
            <a:r>
              <a:rPr sz="2150" spc="13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95" dirty="0">
                <a:solidFill>
                  <a:srgbClr val="DFDFDF"/>
                </a:solidFill>
                <a:latin typeface="Arial"/>
                <a:cs typeface="Arial"/>
              </a:rPr>
              <a:t>making</a:t>
            </a:r>
            <a:r>
              <a:rPr sz="2150" spc="-1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120" dirty="0">
                <a:solidFill>
                  <a:srgbClr val="DFDFDF"/>
                </a:solidFill>
                <a:latin typeface="Arial"/>
                <a:cs typeface="Arial"/>
              </a:rPr>
              <a:t>skill</a:t>
            </a:r>
            <a:r>
              <a:rPr sz="2150" spc="-1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verification 	impossible.</a:t>
            </a:r>
            <a:endParaRPr sz="2150">
              <a:latin typeface="Arial"/>
              <a:cs typeface="Arial"/>
            </a:endParaRPr>
          </a:p>
          <a:p>
            <a:pPr marL="208279" indent="-195580">
              <a:lnSpc>
                <a:spcPct val="100000"/>
              </a:lnSpc>
              <a:spcBef>
                <a:spcPts val="430"/>
              </a:spcBef>
              <a:buChar char="•"/>
              <a:tabLst>
                <a:tab pos="208279" algn="l"/>
              </a:tabLst>
            </a:pP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Wrong</a:t>
            </a:r>
            <a:r>
              <a:rPr sz="2150" spc="-9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5" dirty="0">
                <a:solidFill>
                  <a:srgbClr val="DFDFDF"/>
                </a:solidFill>
                <a:latin typeface="Arial"/>
                <a:cs typeface="Arial"/>
              </a:rPr>
              <a:t>hires</a:t>
            </a: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5" dirty="0">
                <a:solidFill>
                  <a:srgbClr val="DFDFDF"/>
                </a:solidFill>
                <a:latin typeface="Arial"/>
                <a:cs typeface="Arial"/>
              </a:rPr>
              <a:t>cost</a:t>
            </a:r>
            <a:r>
              <a:rPr sz="2150" spc="10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companies</a:t>
            </a:r>
            <a:r>
              <a:rPr sz="2150" spc="19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120" dirty="0">
                <a:solidFill>
                  <a:srgbClr val="DFDFDF"/>
                </a:solidFill>
                <a:latin typeface="Arial"/>
                <a:cs typeface="Arial"/>
              </a:rPr>
              <a:t>$75,000+</a:t>
            </a:r>
            <a:r>
              <a:rPr sz="2150" spc="204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per</a:t>
            </a:r>
            <a:r>
              <a:rPr sz="2150" spc="5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failed</a:t>
            </a:r>
            <a:r>
              <a:rPr sz="2150" spc="5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employee.</a:t>
            </a:r>
            <a:endParaRPr sz="2150">
              <a:latin typeface="Arial"/>
              <a:cs typeface="Arial"/>
            </a:endParaRPr>
          </a:p>
          <a:p>
            <a:pPr marL="71755">
              <a:lnSpc>
                <a:spcPct val="100000"/>
              </a:lnSpc>
              <a:spcBef>
                <a:spcPts val="430"/>
              </a:spcBef>
            </a:pPr>
            <a:r>
              <a:rPr sz="2150" b="1" dirty="0">
                <a:solidFill>
                  <a:srgbClr val="DFDFDF"/>
                </a:solidFill>
                <a:latin typeface="Arial"/>
                <a:cs typeface="Arial"/>
              </a:rPr>
              <a:t>The</a:t>
            </a:r>
            <a:r>
              <a:rPr sz="2150" b="1" spc="15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b="1" spc="45" dirty="0">
                <a:solidFill>
                  <a:srgbClr val="DFDFDF"/>
                </a:solidFill>
                <a:latin typeface="Arial"/>
                <a:cs typeface="Arial"/>
              </a:rPr>
              <a:t>Problem</a:t>
            </a:r>
            <a:endParaRPr sz="2150">
              <a:latin typeface="Arial"/>
              <a:cs typeface="Arial"/>
            </a:endParaRPr>
          </a:p>
          <a:p>
            <a:pPr marL="208915" indent="-196215">
              <a:lnSpc>
                <a:spcPct val="100000"/>
              </a:lnSpc>
              <a:spcBef>
                <a:spcPts val="434"/>
              </a:spcBef>
              <a:buClr>
                <a:srgbClr val="D1CFCD"/>
              </a:buClr>
              <a:buChar char="•"/>
              <a:tabLst>
                <a:tab pos="208915" algn="l"/>
              </a:tabLst>
            </a:pP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Existing</a:t>
            </a:r>
            <a:r>
              <a:rPr sz="2150" spc="1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105" dirty="0">
                <a:solidFill>
                  <a:srgbClr val="DFDFDF"/>
                </a:solidFill>
                <a:latin typeface="Arial"/>
                <a:cs typeface="Arial"/>
              </a:rPr>
              <a:t>platforms</a:t>
            </a:r>
            <a:r>
              <a:rPr sz="2150" spc="15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5" dirty="0">
                <a:solidFill>
                  <a:srgbClr val="DFDFDF"/>
                </a:solidFill>
                <a:latin typeface="Arial"/>
                <a:cs typeface="Arial"/>
              </a:rPr>
              <a:t>lack</a:t>
            </a: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r>
              <a:rPr sz="2150" spc="26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55" dirty="0">
                <a:solidFill>
                  <a:srgbClr val="DFDFDF"/>
                </a:solidFill>
                <a:latin typeface="Arial"/>
                <a:cs typeface="Arial"/>
              </a:rPr>
              <a:t>systems.</a:t>
            </a:r>
            <a:endParaRPr sz="2150">
              <a:latin typeface="Arial"/>
              <a:cs typeface="Arial"/>
            </a:endParaRPr>
          </a:p>
          <a:p>
            <a:pPr marL="209550" indent="-196850">
              <a:lnSpc>
                <a:spcPct val="100000"/>
              </a:lnSpc>
              <a:spcBef>
                <a:spcPts val="430"/>
              </a:spcBef>
              <a:buChar char="•"/>
              <a:tabLst>
                <a:tab pos="209550" algn="l"/>
              </a:tabLst>
            </a:pPr>
            <a:r>
              <a:rPr sz="2150" spc="50" dirty="0">
                <a:solidFill>
                  <a:srgbClr val="DFDFDF"/>
                </a:solidFill>
                <a:latin typeface="Arial"/>
                <a:cs typeface="Arial"/>
              </a:rPr>
              <a:t>No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way</a:t>
            </a:r>
            <a:r>
              <a:rPr sz="2150" spc="4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to</a:t>
            </a:r>
            <a:r>
              <a:rPr sz="2150" spc="22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70" dirty="0">
                <a:solidFill>
                  <a:srgbClr val="DFDFDF"/>
                </a:solidFill>
                <a:latin typeface="Arial"/>
                <a:cs typeface="Arial"/>
              </a:rPr>
              <a:t>ensure</a:t>
            </a:r>
            <a:r>
              <a:rPr sz="2150" spc="10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candidates'</a:t>
            </a:r>
            <a:r>
              <a:rPr sz="2150" spc="27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5" dirty="0">
                <a:solidFill>
                  <a:srgbClr val="DFDFDF"/>
                </a:solidFill>
                <a:latin typeface="Arial"/>
                <a:cs typeface="Arial"/>
              </a:rPr>
              <a:t>skills</a:t>
            </a:r>
            <a:r>
              <a:rPr sz="2150" spc="11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are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-10" dirty="0">
                <a:solidFill>
                  <a:srgbClr val="DFDFDF"/>
                </a:solidFill>
                <a:latin typeface="Arial"/>
                <a:cs typeface="Arial"/>
              </a:rPr>
              <a:t>genuine.</a:t>
            </a:r>
            <a:endParaRPr sz="2150">
              <a:latin typeface="Arial"/>
              <a:cs typeface="Arial"/>
            </a:endParaRPr>
          </a:p>
          <a:p>
            <a:pPr marL="210820" indent="-198120">
              <a:lnSpc>
                <a:spcPct val="100000"/>
              </a:lnSpc>
              <a:spcBef>
                <a:spcPts val="430"/>
              </a:spcBef>
              <a:buChar char="•"/>
              <a:tabLst>
                <a:tab pos="210820" algn="l"/>
              </a:tabLst>
            </a:pP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Companies</a:t>
            </a:r>
            <a:r>
              <a:rPr sz="2150" spc="24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face</a:t>
            </a:r>
            <a:r>
              <a:rPr sz="2150" spc="6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90" dirty="0">
                <a:solidFill>
                  <a:srgbClr val="DFDFDF"/>
                </a:solidFill>
                <a:latin typeface="Arial"/>
                <a:cs typeface="Arial"/>
              </a:rPr>
              <a:t>financial</a:t>
            </a:r>
            <a:r>
              <a:rPr sz="2150" spc="5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dirty="0">
                <a:solidFill>
                  <a:srgbClr val="DFDFDF"/>
                </a:solidFill>
                <a:latin typeface="Arial"/>
                <a:cs typeface="Arial"/>
              </a:rPr>
              <a:t>and</a:t>
            </a:r>
            <a:r>
              <a:rPr sz="2150" spc="12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80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150" spc="24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150" spc="50" dirty="0">
                <a:solidFill>
                  <a:srgbClr val="DFDFDF"/>
                </a:solidFill>
                <a:latin typeface="Arial"/>
                <a:cs typeface="Arial"/>
              </a:rPr>
              <a:t>risks.</a:t>
            </a:r>
            <a:endParaRPr sz="215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5786" y="6583003"/>
            <a:ext cx="537210" cy="252729"/>
          </a:xfrm>
          <a:custGeom>
            <a:avLst/>
            <a:gdLst/>
            <a:ahLst/>
            <a:cxnLst/>
            <a:rect l="l" t="t" r="r" b="b"/>
            <a:pathLst>
              <a:path w="537210" h="252729">
                <a:moveTo>
                  <a:pt x="537126" y="252158"/>
                </a:moveTo>
                <a:lnTo>
                  <a:pt x="0" y="252158"/>
                </a:lnTo>
                <a:lnTo>
                  <a:pt x="0" y="0"/>
                </a:lnTo>
                <a:lnTo>
                  <a:pt x="537126" y="0"/>
                </a:lnTo>
                <a:lnTo>
                  <a:pt x="537126" y="252158"/>
                </a:lnTo>
                <a:close/>
              </a:path>
            </a:pathLst>
          </a:custGeom>
          <a:solidFill>
            <a:srgbClr val="2318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2</a:t>
            </a:r>
            <a:endParaRPr sz="145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0103BD9-E67A-8898-7C29-50689EDF2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07742" y="1700707"/>
            <a:ext cx="4676775" cy="478790"/>
          </a:xfrm>
          <a:custGeom>
            <a:avLst/>
            <a:gdLst/>
            <a:ahLst/>
            <a:cxnLst/>
            <a:rect l="l" t="t" r="r" b="b"/>
            <a:pathLst>
              <a:path w="4676775" h="478789">
                <a:moveTo>
                  <a:pt x="4676335" y="478231"/>
                </a:moveTo>
                <a:lnTo>
                  <a:pt x="0" y="478231"/>
                </a:lnTo>
                <a:lnTo>
                  <a:pt x="0" y="0"/>
                </a:lnTo>
                <a:lnTo>
                  <a:pt x="4676335" y="0"/>
                </a:lnTo>
                <a:lnTo>
                  <a:pt x="4676335" y="478231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95042" y="1701870"/>
            <a:ext cx="472757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5745" indent="-233045">
              <a:lnSpc>
                <a:spcPct val="100000"/>
              </a:lnSpc>
              <a:spcBef>
                <a:spcPts val="110"/>
              </a:spcBef>
              <a:buChar char="•"/>
              <a:tabLst>
                <a:tab pos="245745" algn="l"/>
              </a:tabLst>
            </a:pPr>
            <a:r>
              <a:rPr sz="2750" spc="235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r>
              <a:rPr sz="2750" spc="41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7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7067" y="2175651"/>
            <a:ext cx="3158490" cy="51752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7780" rIns="0" bIns="0" rtlCol="0">
            <a:spAutoFit/>
          </a:bodyPr>
          <a:lstStyle/>
          <a:p>
            <a:pPr marL="242570" indent="-242570">
              <a:lnSpc>
                <a:spcPct val="100000"/>
              </a:lnSpc>
              <a:spcBef>
                <a:spcPts val="140"/>
              </a:spcBef>
              <a:buFont typeface="Arial"/>
              <a:buChar char="•"/>
              <a:tabLst>
                <a:tab pos="242570" algn="l"/>
              </a:tabLst>
            </a:pPr>
            <a:r>
              <a:rPr sz="2850" b="1" spc="-10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7067" y="2692642"/>
            <a:ext cx="1209675" cy="4743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0795" rIns="0" bIns="0" rtlCol="0">
            <a:spAutoFit/>
          </a:bodyPr>
          <a:lstStyle/>
          <a:p>
            <a:pPr marL="247650" indent="-247015">
              <a:lnSpc>
                <a:spcPct val="100000"/>
              </a:lnSpc>
              <a:spcBef>
                <a:spcPts val="85"/>
              </a:spcBef>
              <a:buChar char="•"/>
              <a:tabLst>
                <a:tab pos="247650" algn="l"/>
              </a:tabLst>
            </a:pPr>
            <a:r>
              <a:rPr sz="275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75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07742" y="3179364"/>
            <a:ext cx="1689100" cy="478790"/>
          </a:xfrm>
          <a:custGeom>
            <a:avLst/>
            <a:gdLst/>
            <a:ahLst/>
            <a:cxnLst/>
            <a:rect l="l" t="t" r="r" b="b"/>
            <a:pathLst>
              <a:path w="1689100" h="478789">
                <a:moveTo>
                  <a:pt x="1688832" y="478231"/>
                </a:moveTo>
                <a:lnTo>
                  <a:pt x="0" y="478231"/>
                </a:lnTo>
                <a:lnTo>
                  <a:pt x="0" y="0"/>
                </a:lnTo>
                <a:lnTo>
                  <a:pt x="1688832" y="0"/>
                </a:lnTo>
                <a:lnTo>
                  <a:pt x="1688832" y="478231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95042" y="3180526"/>
            <a:ext cx="174053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7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7067" y="3670125"/>
            <a:ext cx="4119879" cy="478790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60985" indent="-260350">
              <a:lnSpc>
                <a:spcPct val="100000"/>
              </a:lnSpc>
              <a:spcBef>
                <a:spcPts val="120"/>
              </a:spcBef>
              <a:buChar char="•"/>
              <a:tabLst>
                <a:tab pos="260985" algn="l"/>
              </a:tabLst>
            </a:pPr>
            <a:r>
              <a:rPr sz="2750" spc="85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r>
              <a:rPr sz="2750" spc="30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07742" y="4167259"/>
            <a:ext cx="4367530" cy="478790"/>
          </a:xfrm>
          <a:custGeom>
            <a:avLst/>
            <a:gdLst/>
            <a:ahLst/>
            <a:cxnLst/>
            <a:rect l="l" t="t" r="r" b="b"/>
            <a:pathLst>
              <a:path w="4367530" h="478789">
                <a:moveTo>
                  <a:pt x="4366987" y="478231"/>
                </a:moveTo>
                <a:lnTo>
                  <a:pt x="0" y="478231"/>
                </a:lnTo>
                <a:lnTo>
                  <a:pt x="0" y="0"/>
                </a:lnTo>
                <a:lnTo>
                  <a:pt x="4366987" y="0"/>
                </a:lnTo>
                <a:lnTo>
                  <a:pt x="4366987" y="478231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95042" y="4168422"/>
            <a:ext cx="4462780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5904" indent="-243204">
              <a:lnSpc>
                <a:spcPct val="100000"/>
              </a:lnSpc>
              <a:spcBef>
                <a:spcPts val="110"/>
              </a:spcBef>
              <a:buChar char="•"/>
              <a:tabLst>
                <a:tab pos="255904" algn="l"/>
              </a:tabLst>
            </a:pPr>
            <a:r>
              <a:rPr sz="2750" spc="9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750" spc="22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7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7067" y="4658020"/>
            <a:ext cx="2271395" cy="478790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50190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50190" algn="l"/>
              </a:tabLst>
            </a:pP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750" spc="7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750" spc="110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7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2149" y="6576629"/>
            <a:ext cx="541020" cy="252729"/>
          </a:xfrm>
          <a:custGeom>
            <a:avLst/>
            <a:gdLst/>
            <a:ahLst/>
            <a:cxnLst/>
            <a:rect l="l" t="t" r="r" b="b"/>
            <a:pathLst>
              <a:path w="541020" h="252729">
                <a:moveTo>
                  <a:pt x="540969" y="252158"/>
                </a:moveTo>
                <a:lnTo>
                  <a:pt x="0" y="252158"/>
                </a:lnTo>
                <a:lnTo>
                  <a:pt x="0" y="0"/>
                </a:lnTo>
                <a:lnTo>
                  <a:pt x="540969" y="0"/>
                </a:lnTo>
                <a:lnTo>
                  <a:pt x="540969" y="252158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3</a:t>
            </a:r>
            <a:endParaRPr sz="1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22BCD-434E-F2E5-343C-53808FF0C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6999" y="226970"/>
            <a:ext cx="4759960" cy="1172845"/>
          </a:xfrm>
          <a:custGeom>
            <a:avLst/>
            <a:gdLst/>
            <a:ahLst/>
            <a:cxnLst/>
            <a:rect l="l" t="t" r="r" b="b"/>
            <a:pathLst>
              <a:path w="4759960" h="1172845">
                <a:moveTo>
                  <a:pt x="4759693" y="1172593"/>
                </a:moveTo>
                <a:lnTo>
                  <a:pt x="0" y="1172593"/>
                </a:lnTo>
                <a:lnTo>
                  <a:pt x="0" y="0"/>
                </a:lnTo>
                <a:lnTo>
                  <a:pt x="4759693" y="0"/>
                </a:lnTo>
                <a:lnTo>
                  <a:pt x="4759693" y="1172593"/>
                </a:lnTo>
                <a:close/>
              </a:path>
            </a:pathLst>
          </a:custGeom>
          <a:solidFill>
            <a:srgbClr val="2113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44299" y="261454"/>
            <a:ext cx="4759325" cy="104266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650" b="1" spc="195" dirty="0">
                <a:solidFill>
                  <a:srgbClr val="DBDBDB"/>
                </a:solidFill>
                <a:latin typeface="Times New Roman"/>
                <a:cs typeface="Times New Roman"/>
              </a:rPr>
              <a:t>Comparison</a:t>
            </a:r>
            <a:endParaRPr sz="665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59958" y="1428447"/>
            <a:ext cx="5972810" cy="4820285"/>
            <a:chOff x="859958" y="1428447"/>
            <a:chExt cx="5972810" cy="4820285"/>
          </a:xfrm>
        </p:grpSpPr>
        <p:sp>
          <p:nvSpPr>
            <p:cNvPr id="5" name="object 5"/>
            <p:cNvSpPr/>
            <p:nvPr/>
          </p:nvSpPr>
          <p:spPr>
            <a:xfrm>
              <a:off x="866317" y="1428457"/>
              <a:ext cx="2847340" cy="900430"/>
            </a:xfrm>
            <a:custGeom>
              <a:avLst/>
              <a:gdLst/>
              <a:ahLst/>
              <a:cxnLst/>
              <a:rect l="l" t="t" r="r" b="b"/>
              <a:pathLst>
                <a:path w="2847340" h="900430">
                  <a:moveTo>
                    <a:pt x="2847251" y="296418"/>
                  </a:moveTo>
                  <a:lnTo>
                    <a:pt x="644321" y="296418"/>
                  </a:lnTo>
                  <a:lnTo>
                    <a:pt x="644321" y="0"/>
                  </a:lnTo>
                  <a:lnTo>
                    <a:pt x="39814" y="0"/>
                  </a:lnTo>
                  <a:lnTo>
                    <a:pt x="39814" y="296418"/>
                  </a:lnTo>
                  <a:lnTo>
                    <a:pt x="0" y="296418"/>
                  </a:lnTo>
                  <a:lnTo>
                    <a:pt x="0" y="595972"/>
                  </a:lnTo>
                  <a:lnTo>
                    <a:pt x="0" y="600748"/>
                  </a:lnTo>
                  <a:lnTo>
                    <a:pt x="0" y="900303"/>
                  </a:lnTo>
                  <a:lnTo>
                    <a:pt x="1684794" y="900303"/>
                  </a:lnTo>
                  <a:lnTo>
                    <a:pt x="1684794" y="600748"/>
                  </a:lnTo>
                  <a:lnTo>
                    <a:pt x="2847251" y="600748"/>
                  </a:lnTo>
                  <a:lnTo>
                    <a:pt x="2847251" y="296418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27026" y="2024424"/>
              <a:ext cx="2258695" cy="304800"/>
            </a:xfrm>
            <a:custGeom>
              <a:avLst/>
              <a:gdLst/>
              <a:ahLst/>
              <a:cxnLst/>
              <a:rect l="l" t="t" r="r" b="b"/>
              <a:pathLst>
                <a:path w="2258695" h="304800">
                  <a:moveTo>
                    <a:pt x="2258277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258277" y="0"/>
                  </a:lnTo>
                  <a:lnTo>
                    <a:pt x="2258277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66321" y="2323980"/>
              <a:ext cx="2421890" cy="304800"/>
            </a:xfrm>
            <a:custGeom>
              <a:avLst/>
              <a:gdLst/>
              <a:ahLst/>
              <a:cxnLst/>
              <a:rect l="l" t="t" r="r" b="b"/>
              <a:pathLst>
                <a:path w="2421890" h="304800">
                  <a:moveTo>
                    <a:pt x="2421812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421812" y="0"/>
                  </a:lnTo>
                  <a:lnTo>
                    <a:pt x="2421812" y="304329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63474" y="2323980"/>
              <a:ext cx="2813685" cy="304800"/>
            </a:xfrm>
            <a:custGeom>
              <a:avLst/>
              <a:gdLst/>
              <a:ahLst/>
              <a:cxnLst/>
              <a:rect l="l" t="t" r="r" b="b"/>
              <a:pathLst>
                <a:path w="2813685" h="304800">
                  <a:moveTo>
                    <a:pt x="2813263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813263" y="0"/>
                  </a:lnTo>
                  <a:lnTo>
                    <a:pt x="2813263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66317" y="2633052"/>
              <a:ext cx="2586990" cy="900430"/>
            </a:xfrm>
            <a:custGeom>
              <a:avLst/>
              <a:gdLst/>
              <a:ahLst/>
              <a:cxnLst/>
              <a:rect l="l" t="t" r="r" b="b"/>
              <a:pathLst>
                <a:path w="2586990" h="900429">
                  <a:moveTo>
                    <a:pt x="2586939" y="296418"/>
                  </a:moveTo>
                  <a:lnTo>
                    <a:pt x="969581" y="296418"/>
                  </a:lnTo>
                  <a:lnTo>
                    <a:pt x="969581" y="0"/>
                  </a:lnTo>
                  <a:lnTo>
                    <a:pt x="40551" y="0"/>
                  </a:lnTo>
                  <a:lnTo>
                    <a:pt x="40551" y="296418"/>
                  </a:lnTo>
                  <a:lnTo>
                    <a:pt x="0" y="296418"/>
                  </a:lnTo>
                  <a:lnTo>
                    <a:pt x="0" y="595972"/>
                  </a:lnTo>
                  <a:lnTo>
                    <a:pt x="0" y="600748"/>
                  </a:lnTo>
                  <a:lnTo>
                    <a:pt x="0" y="900303"/>
                  </a:lnTo>
                  <a:lnTo>
                    <a:pt x="2408186" y="900303"/>
                  </a:lnTo>
                  <a:lnTo>
                    <a:pt x="2408186" y="600748"/>
                  </a:lnTo>
                  <a:lnTo>
                    <a:pt x="2586939" y="600748"/>
                  </a:lnTo>
                  <a:lnTo>
                    <a:pt x="2586939" y="296418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364160" y="3229020"/>
              <a:ext cx="1972945" cy="304800"/>
            </a:xfrm>
            <a:custGeom>
              <a:avLst/>
              <a:gdLst/>
              <a:ahLst/>
              <a:cxnLst/>
              <a:rect l="l" t="t" r="r" b="b"/>
              <a:pathLst>
                <a:path w="1972945" h="304800">
                  <a:moveTo>
                    <a:pt x="1972614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972614" y="0"/>
                  </a:lnTo>
                  <a:lnTo>
                    <a:pt x="1972614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66321" y="3534948"/>
              <a:ext cx="2440940" cy="304800"/>
            </a:xfrm>
            <a:custGeom>
              <a:avLst/>
              <a:gdLst/>
              <a:ahLst/>
              <a:cxnLst/>
              <a:rect l="l" t="t" r="r" b="b"/>
              <a:pathLst>
                <a:path w="2440940" h="304800">
                  <a:moveTo>
                    <a:pt x="2440679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440679" y="0"/>
                  </a:lnTo>
                  <a:lnTo>
                    <a:pt x="2440679" y="304329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95990" y="3534948"/>
              <a:ext cx="1012190" cy="304800"/>
            </a:xfrm>
            <a:custGeom>
              <a:avLst/>
              <a:gdLst/>
              <a:ahLst/>
              <a:cxnLst/>
              <a:rect l="l" t="t" r="r" b="b"/>
              <a:pathLst>
                <a:path w="1012189" h="304800">
                  <a:moveTo>
                    <a:pt x="1011753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011753" y="0"/>
                  </a:lnTo>
                  <a:lnTo>
                    <a:pt x="1011753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59955" y="3837647"/>
              <a:ext cx="2003425" cy="601345"/>
            </a:xfrm>
            <a:custGeom>
              <a:avLst/>
              <a:gdLst/>
              <a:ahLst/>
              <a:cxnLst/>
              <a:rect l="l" t="t" r="r" b="b"/>
              <a:pathLst>
                <a:path w="2003425" h="601345">
                  <a:moveTo>
                    <a:pt x="2002929" y="296418"/>
                  </a:moveTo>
                  <a:lnTo>
                    <a:pt x="1611528" y="296418"/>
                  </a:lnTo>
                  <a:lnTo>
                    <a:pt x="1611528" y="0"/>
                  </a:lnTo>
                  <a:lnTo>
                    <a:pt x="46913" y="0"/>
                  </a:lnTo>
                  <a:lnTo>
                    <a:pt x="46913" y="296418"/>
                  </a:lnTo>
                  <a:lnTo>
                    <a:pt x="0" y="296418"/>
                  </a:lnTo>
                  <a:lnTo>
                    <a:pt x="0" y="600748"/>
                  </a:lnTo>
                  <a:lnTo>
                    <a:pt x="2002929" y="600748"/>
                  </a:lnTo>
                  <a:lnTo>
                    <a:pt x="2002929" y="296418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944201" y="4134059"/>
              <a:ext cx="1160145" cy="304800"/>
            </a:xfrm>
            <a:custGeom>
              <a:avLst/>
              <a:gdLst/>
              <a:ahLst/>
              <a:cxnLst/>
              <a:rect l="l" t="t" r="r" b="b"/>
              <a:pathLst>
                <a:path w="1160145" h="304800">
                  <a:moveTo>
                    <a:pt x="1159538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159538" y="0"/>
                  </a:lnTo>
                  <a:lnTo>
                    <a:pt x="1159538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66321" y="4433615"/>
              <a:ext cx="1824355" cy="304800"/>
            </a:xfrm>
            <a:custGeom>
              <a:avLst/>
              <a:gdLst/>
              <a:ahLst/>
              <a:cxnLst/>
              <a:rect l="l" t="t" r="r" b="b"/>
              <a:pathLst>
                <a:path w="1824355" h="304800">
                  <a:moveTo>
                    <a:pt x="1824337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824337" y="0"/>
                  </a:lnTo>
                  <a:lnTo>
                    <a:pt x="1824337" y="304329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759667" y="4433615"/>
              <a:ext cx="3180080" cy="304800"/>
            </a:xfrm>
            <a:custGeom>
              <a:avLst/>
              <a:gdLst/>
              <a:ahLst/>
              <a:cxnLst/>
              <a:rect l="l" t="t" r="r" b="b"/>
              <a:pathLst>
                <a:path w="3180079" h="304800">
                  <a:moveTo>
                    <a:pt x="3180022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3180022" y="0"/>
                  </a:lnTo>
                  <a:lnTo>
                    <a:pt x="3180022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66317" y="4742687"/>
              <a:ext cx="1874520" cy="601345"/>
            </a:xfrm>
            <a:custGeom>
              <a:avLst/>
              <a:gdLst/>
              <a:ahLst/>
              <a:cxnLst/>
              <a:rect l="l" t="t" r="r" b="b"/>
              <a:pathLst>
                <a:path w="1874520" h="601345">
                  <a:moveTo>
                    <a:pt x="1874240" y="296418"/>
                  </a:moveTo>
                  <a:lnTo>
                    <a:pt x="657783" y="296418"/>
                  </a:lnTo>
                  <a:lnTo>
                    <a:pt x="657783" y="0"/>
                  </a:lnTo>
                  <a:lnTo>
                    <a:pt x="40551" y="0"/>
                  </a:lnTo>
                  <a:lnTo>
                    <a:pt x="40551" y="296418"/>
                  </a:lnTo>
                  <a:lnTo>
                    <a:pt x="0" y="296418"/>
                  </a:lnTo>
                  <a:lnTo>
                    <a:pt x="0" y="600748"/>
                  </a:lnTo>
                  <a:lnTo>
                    <a:pt x="1874240" y="600748"/>
                  </a:lnTo>
                  <a:lnTo>
                    <a:pt x="1874240" y="296418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810891" y="5039099"/>
              <a:ext cx="1355090" cy="304800"/>
            </a:xfrm>
            <a:custGeom>
              <a:avLst/>
              <a:gdLst/>
              <a:ahLst/>
              <a:cxnLst/>
              <a:rect l="l" t="t" r="r" b="b"/>
              <a:pathLst>
                <a:path w="1355089" h="304800">
                  <a:moveTo>
                    <a:pt x="1355049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355049" y="0"/>
                  </a:lnTo>
                  <a:lnTo>
                    <a:pt x="1355049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66321" y="5345028"/>
              <a:ext cx="2772410" cy="304800"/>
            </a:xfrm>
            <a:custGeom>
              <a:avLst/>
              <a:gdLst/>
              <a:ahLst/>
              <a:cxnLst/>
              <a:rect l="l" t="t" r="r" b="b"/>
              <a:pathLst>
                <a:path w="2772410" h="304800">
                  <a:moveTo>
                    <a:pt x="2771789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771789" y="0"/>
                  </a:lnTo>
                  <a:lnTo>
                    <a:pt x="2771789" y="304329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725287" y="5345028"/>
              <a:ext cx="2234565" cy="304800"/>
            </a:xfrm>
            <a:custGeom>
              <a:avLst/>
              <a:gdLst/>
              <a:ahLst/>
              <a:cxnLst/>
              <a:rect l="l" t="t" r="r" b="b"/>
              <a:pathLst>
                <a:path w="2234565" h="304800">
                  <a:moveTo>
                    <a:pt x="2234510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2234510" y="0"/>
                  </a:lnTo>
                  <a:lnTo>
                    <a:pt x="2234510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05179" y="5647727"/>
              <a:ext cx="2179320" cy="601345"/>
            </a:xfrm>
            <a:custGeom>
              <a:avLst/>
              <a:gdLst/>
              <a:ahLst/>
              <a:cxnLst/>
              <a:rect l="l" t="t" r="r" b="b"/>
              <a:pathLst>
                <a:path w="2179320" h="601345">
                  <a:moveTo>
                    <a:pt x="2179320" y="296418"/>
                  </a:moveTo>
                  <a:lnTo>
                    <a:pt x="1032535" y="296418"/>
                  </a:lnTo>
                  <a:lnTo>
                    <a:pt x="1032535" y="0"/>
                  </a:lnTo>
                  <a:lnTo>
                    <a:pt x="0" y="0"/>
                  </a:lnTo>
                  <a:lnTo>
                    <a:pt x="0" y="310337"/>
                  </a:lnTo>
                  <a:lnTo>
                    <a:pt x="11455" y="310337"/>
                  </a:lnTo>
                  <a:lnTo>
                    <a:pt x="11455" y="600748"/>
                  </a:lnTo>
                  <a:lnTo>
                    <a:pt x="2179320" y="600748"/>
                  </a:lnTo>
                  <a:lnTo>
                    <a:pt x="2179320" y="296418"/>
                  </a:lnTo>
                  <a:close/>
                </a:path>
              </a:pathLst>
            </a:custGeom>
            <a:solidFill>
              <a:srgbClr val="211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160550" y="5944139"/>
              <a:ext cx="3672204" cy="304800"/>
            </a:xfrm>
            <a:custGeom>
              <a:avLst/>
              <a:gdLst/>
              <a:ahLst/>
              <a:cxnLst/>
              <a:rect l="l" t="t" r="r" b="b"/>
              <a:pathLst>
                <a:path w="3672204" h="304800">
                  <a:moveTo>
                    <a:pt x="3671599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3671599" y="0"/>
                  </a:lnTo>
                  <a:lnTo>
                    <a:pt x="3671599" y="304329"/>
                  </a:lnTo>
                  <a:close/>
                </a:path>
              </a:pathLst>
            </a:custGeom>
            <a:solidFill>
              <a:srgbClr val="2621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847258" y="1395614"/>
            <a:ext cx="6022975" cy="4838065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359"/>
              </a:spcBef>
            </a:pPr>
            <a:r>
              <a:rPr sz="1700" b="1" spc="-10" dirty="0">
                <a:solidFill>
                  <a:srgbClr val="DBDBDB"/>
                </a:solidFill>
                <a:latin typeface="Arial"/>
                <a:cs typeface="Arial"/>
              </a:rPr>
              <a:t>CTFd:</a:t>
            </a:r>
            <a:endParaRPr sz="1700">
              <a:latin typeface="Arial"/>
              <a:cs typeface="Arial"/>
            </a:endParaRPr>
          </a:p>
          <a:p>
            <a:pPr marL="172720" indent="-153670">
              <a:lnSpc>
                <a:spcPct val="100000"/>
              </a:lnSpc>
              <a:spcBef>
                <a:spcPts val="265"/>
              </a:spcBef>
              <a:buChar char="•"/>
              <a:tabLst>
                <a:tab pos="172720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No</a:t>
            </a:r>
            <a:r>
              <a:rPr sz="1750" spc="7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anti-</a:t>
            </a: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cheat</a:t>
            </a:r>
            <a:r>
              <a:rPr sz="1750" spc="28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capabilities.</a:t>
            </a:r>
            <a:endParaRPr sz="1750">
              <a:latin typeface="Arial"/>
              <a:cs typeface="Arial"/>
            </a:endParaRPr>
          </a:p>
          <a:p>
            <a:pPr marL="172085" indent="-153035">
              <a:lnSpc>
                <a:spcPct val="100000"/>
              </a:lnSpc>
              <a:spcBef>
                <a:spcPts val="260"/>
              </a:spcBef>
              <a:buChar char="•"/>
              <a:tabLst>
                <a:tab pos="172085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Complex</a:t>
            </a:r>
            <a:r>
              <a:rPr sz="1750" spc="229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setup</a:t>
            </a:r>
            <a:r>
              <a:rPr sz="1750" spc="19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discourages</a:t>
            </a:r>
            <a:r>
              <a:rPr sz="1750" spc="34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adoption.</a:t>
            </a:r>
            <a:endParaRPr sz="1750">
              <a:latin typeface="Arial"/>
              <a:cs typeface="Arial"/>
            </a:endParaRPr>
          </a:p>
          <a:p>
            <a:pPr marL="172720" indent="-153670">
              <a:lnSpc>
                <a:spcPct val="100000"/>
              </a:lnSpc>
              <a:spcBef>
                <a:spcPts val="260"/>
              </a:spcBef>
              <a:buChar char="•"/>
              <a:tabLst>
                <a:tab pos="172720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Outdated</a:t>
            </a:r>
            <a:r>
              <a:rPr sz="1750" spc="31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architecture</a:t>
            </a:r>
            <a:r>
              <a:rPr sz="1750" spc="39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vulnerable</a:t>
            </a:r>
            <a:r>
              <a:rPr sz="1750" spc="47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to</a:t>
            </a:r>
            <a:r>
              <a:rPr sz="1750" spc="34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DBDBDB"/>
                </a:solidFill>
                <a:latin typeface="Arial"/>
                <a:cs typeface="Arial"/>
              </a:rPr>
              <a:t>manipulation.</a:t>
            </a:r>
            <a:endParaRPr sz="1750">
              <a:latin typeface="Arial"/>
              <a:cs typeface="Arial"/>
            </a:endParaRPr>
          </a:p>
          <a:p>
            <a:pPr marL="59055">
              <a:lnSpc>
                <a:spcPct val="100000"/>
              </a:lnSpc>
              <a:spcBef>
                <a:spcPts val="359"/>
              </a:spcBef>
            </a:pPr>
            <a:r>
              <a:rPr sz="1700" b="1" spc="-10" dirty="0">
                <a:solidFill>
                  <a:srgbClr val="DBDBDB"/>
                </a:solidFill>
                <a:latin typeface="Arial"/>
                <a:cs typeface="Arial"/>
              </a:rPr>
              <a:t>PicoCTF:</a:t>
            </a:r>
            <a:endParaRPr sz="1700">
              <a:latin typeface="Arial"/>
              <a:cs typeface="Arial"/>
            </a:endParaRPr>
          </a:p>
          <a:p>
            <a:pPr marL="172720" indent="-153670">
              <a:lnSpc>
                <a:spcPct val="100000"/>
              </a:lnSpc>
              <a:spcBef>
                <a:spcPts val="265"/>
              </a:spcBef>
              <a:buChar char="•"/>
              <a:tabLst>
                <a:tab pos="172720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No</a:t>
            </a:r>
            <a:r>
              <a:rPr sz="1750" spc="15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cheating</a:t>
            </a:r>
            <a:r>
              <a:rPr sz="1750" spc="14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prevention.</a:t>
            </a:r>
            <a:endParaRPr sz="1750">
              <a:latin typeface="Arial"/>
              <a:cs typeface="Arial"/>
            </a:endParaRPr>
          </a:p>
          <a:p>
            <a:pPr marL="173355" indent="-154305">
              <a:lnSpc>
                <a:spcPct val="100000"/>
              </a:lnSpc>
              <a:spcBef>
                <a:spcPts val="260"/>
              </a:spcBef>
              <a:buChar char="•"/>
              <a:tabLst>
                <a:tab pos="173355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Limited</a:t>
            </a:r>
            <a:r>
              <a:rPr sz="1750" spc="30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customization</a:t>
            </a:r>
            <a:r>
              <a:rPr sz="1750" spc="20" dirty="0">
                <a:solidFill>
                  <a:srgbClr val="DBDBDB"/>
                </a:solidFill>
                <a:latin typeface="Arial"/>
                <a:cs typeface="Arial"/>
              </a:rPr>
              <a:t> 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for</a:t>
            </a:r>
            <a:r>
              <a:rPr sz="1750" spc="26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business</a:t>
            </a:r>
            <a:r>
              <a:rPr sz="1750" spc="31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needs.</a:t>
            </a:r>
            <a:endParaRPr sz="1750">
              <a:latin typeface="Arial"/>
              <a:cs typeface="Arial"/>
            </a:endParaRPr>
          </a:p>
          <a:p>
            <a:pPr marL="171450" indent="-152400">
              <a:lnSpc>
                <a:spcPct val="100000"/>
              </a:lnSpc>
              <a:spcBef>
                <a:spcPts val="310"/>
              </a:spcBef>
              <a:buChar char="•"/>
              <a:tabLst>
                <a:tab pos="171450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Focuses</a:t>
            </a:r>
            <a:r>
              <a:rPr sz="1750" spc="13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on</a:t>
            </a:r>
            <a:r>
              <a:rPr sz="1750" spc="9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education,</a:t>
            </a:r>
            <a:r>
              <a:rPr sz="1750" spc="21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50" dirty="0">
                <a:solidFill>
                  <a:srgbClr val="DBDBDB"/>
                </a:solidFill>
                <a:latin typeface="Arial"/>
                <a:cs typeface="Arial"/>
              </a:rPr>
              <a:t>not</a:t>
            </a:r>
            <a:r>
              <a:rPr sz="1750" spc="17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hiring.</a:t>
            </a:r>
            <a:endParaRPr sz="1750">
              <a:latin typeface="Arial"/>
              <a:cs typeface="Arial"/>
            </a:endParaRPr>
          </a:p>
          <a:p>
            <a:pPr marL="59055">
              <a:lnSpc>
                <a:spcPct val="100000"/>
              </a:lnSpc>
              <a:spcBef>
                <a:spcPts val="309"/>
              </a:spcBef>
            </a:pPr>
            <a:r>
              <a:rPr sz="1700" b="1" dirty="0">
                <a:solidFill>
                  <a:srgbClr val="DBDBDB"/>
                </a:solidFill>
                <a:latin typeface="Arial"/>
                <a:cs typeface="Arial"/>
              </a:rPr>
              <a:t>Facebook</a:t>
            </a:r>
            <a:r>
              <a:rPr sz="1700" b="1" spc="20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00" b="1" spc="-20" dirty="0">
                <a:solidFill>
                  <a:srgbClr val="DBDBDB"/>
                </a:solidFill>
                <a:latin typeface="Arial"/>
                <a:cs typeface="Arial"/>
              </a:rPr>
              <a:t>CTF:</a:t>
            </a:r>
            <a:endParaRPr sz="1700">
              <a:latin typeface="Arial"/>
              <a:cs typeface="Arial"/>
            </a:endParaRPr>
          </a:p>
          <a:p>
            <a:pPr marL="172085" indent="-159385">
              <a:lnSpc>
                <a:spcPct val="100000"/>
              </a:lnSpc>
              <a:spcBef>
                <a:spcPts val="265"/>
              </a:spcBef>
              <a:buChar char="•"/>
              <a:tabLst>
                <a:tab pos="172085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Discontinued</a:t>
            </a:r>
            <a:r>
              <a:rPr sz="1750" spc="34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70" dirty="0">
                <a:solidFill>
                  <a:srgbClr val="DBDBDB"/>
                </a:solidFill>
                <a:latin typeface="Arial"/>
                <a:cs typeface="Arial"/>
              </a:rPr>
              <a:t>with</a:t>
            </a:r>
            <a:r>
              <a:rPr sz="1750" spc="16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no</a:t>
            </a:r>
            <a:r>
              <a:rPr sz="1750" spc="8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DBDBDB"/>
                </a:solidFill>
                <a:latin typeface="Arial"/>
                <a:cs typeface="Arial"/>
              </a:rPr>
              <a:t>support.</a:t>
            </a:r>
            <a:endParaRPr sz="1750">
              <a:latin typeface="Arial"/>
              <a:cs typeface="Arial"/>
            </a:endParaRPr>
          </a:p>
          <a:p>
            <a:pPr marL="172720" indent="-153670">
              <a:lnSpc>
                <a:spcPct val="100000"/>
              </a:lnSpc>
              <a:spcBef>
                <a:spcPts val="260"/>
              </a:spcBef>
              <a:buChar char="•"/>
              <a:tabLst>
                <a:tab pos="172720" algn="l"/>
              </a:tabLst>
            </a:pPr>
            <a:r>
              <a:rPr sz="1750" spc="10" dirty="0">
                <a:solidFill>
                  <a:srgbClr val="DBDBDB"/>
                </a:solidFill>
                <a:latin typeface="Arial"/>
                <a:cs typeface="Arial"/>
              </a:rPr>
              <a:t>No</a:t>
            </a:r>
            <a:r>
              <a:rPr sz="1750" spc="7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DBDBDB"/>
                </a:solidFill>
                <a:latin typeface="Arial"/>
                <a:cs typeface="Arial"/>
              </a:rPr>
              <a:t>anti-</a:t>
            </a: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cheat</a:t>
            </a:r>
            <a:r>
              <a:rPr sz="1750" spc="30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DBDBDB"/>
                </a:solidFill>
                <a:latin typeface="Arial"/>
                <a:cs typeface="Arial"/>
              </a:rPr>
              <a:t>or</a:t>
            </a:r>
            <a:r>
              <a:rPr sz="1750" spc="11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DBDBDB"/>
                </a:solidFill>
                <a:latin typeface="Arial"/>
                <a:cs typeface="Arial"/>
              </a:rPr>
              <a:t>professional</a:t>
            </a:r>
            <a:r>
              <a:rPr sz="1750" spc="7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DBDBDB"/>
                </a:solidFill>
                <a:latin typeface="Arial"/>
                <a:cs typeface="Arial"/>
              </a:rPr>
              <a:t>assessment</a:t>
            </a:r>
            <a:r>
              <a:rPr sz="1750" spc="33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DBDBDB"/>
                </a:solidFill>
                <a:latin typeface="Arial"/>
                <a:cs typeface="Arial"/>
              </a:rPr>
              <a:t>tools.</a:t>
            </a:r>
            <a:endParaRPr sz="1750">
              <a:latin typeface="Arial"/>
              <a:cs typeface="Arial"/>
            </a:endParaRPr>
          </a:p>
          <a:p>
            <a:pPr marL="59055">
              <a:lnSpc>
                <a:spcPct val="100000"/>
              </a:lnSpc>
              <a:spcBef>
                <a:spcPts val="360"/>
              </a:spcBef>
            </a:pPr>
            <a:r>
              <a:rPr sz="1700" b="1" spc="-10" dirty="0">
                <a:solidFill>
                  <a:srgbClr val="DBDBDB"/>
                </a:solidFill>
                <a:latin typeface="Arial"/>
                <a:cs typeface="Arial"/>
              </a:rPr>
              <a:t>RCTF:</a:t>
            </a:r>
            <a:endParaRPr sz="1700">
              <a:latin typeface="Arial"/>
              <a:cs typeface="Arial"/>
            </a:endParaRPr>
          </a:p>
          <a:p>
            <a:pPr marL="173355" indent="-154305">
              <a:lnSpc>
                <a:spcPct val="100000"/>
              </a:lnSpc>
              <a:spcBef>
                <a:spcPts val="270"/>
              </a:spcBef>
              <a:buChar char="•"/>
              <a:tabLst>
                <a:tab pos="173355" algn="l"/>
              </a:tabLst>
            </a:pP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Minimal</a:t>
            </a:r>
            <a:r>
              <a:rPr sz="1750" spc="9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features</a:t>
            </a:r>
            <a:r>
              <a:rPr sz="1750" spc="16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and</a:t>
            </a:r>
            <a:r>
              <a:rPr sz="1750" spc="9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insecure.</a:t>
            </a:r>
            <a:endParaRPr sz="1750">
              <a:latin typeface="Arial"/>
              <a:cs typeface="Arial"/>
            </a:endParaRPr>
          </a:p>
          <a:p>
            <a:pPr marL="172085" indent="-153035">
              <a:lnSpc>
                <a:spcPct val="100000"/>
              </a:lnSpc>
              <a:spcBef>
                <a:spcPts val="305"/>
              </a:spcBef>
              <a:buChar char="•"/>
              <a:tabLst>
                <a:tab pos="172085" algn="l"/>
              </a:tabLst>
            </a:pP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Cannot</a:t>
            </a:r>
            <a:r>
              <a:rPr sz="1750" spc="19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detect</a:t>
            </a:r>
            <a:r>
              <a:rPr sz="1750" spc="15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automated</a:t>
            </a:r>
            <a:r>
              <a:rPr sz="1750" spc="17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tools</a:t>
            </a:r>
            <a:r>
              <a:rPr sz="1750" spc="7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or</a:t>
            </a:r>
            <a:r>
              <a:rPr sz="1750" spc="7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50" dirty="0">
                <a:solidFill>
                  <a:srgbClr val="DBDBDB"/>
                </a:solidFill>
                <a:latin typeface="Arial"/>
                <a:cs typeface="Arial"/>
              </a:rPr>
              <a:t>collaboration.</a:t>
            </a:r>
            <a:endParaRPr sz="1750">
              <a:latin typeface="Arial"/>
              <a:cs typeface="Arial"/>
            </a:endParaRPr>
          </a:p>
          <a:p>
            <a:pPr marL="57785">
              <a:lnSpc>
                <a:spcPct val="100000"/>
              </a:lnSpc>
              <a:spcBef>
                <a:spcPts val="310"/>
              </a:spcBef>
            </a:pPr>
            <a:r>
              <a:rPr sz="1700" b="1" dirty="0">
                <a:solidFill>
                  <a:srgbClr val="DBDBDB"/>
                </a:solidFill>
                <a:latin typeface="Arial"/>
                <a:cs typeface="Arial"/>
              </a:rPr>
              <a:t>The</a:t>
            </a:r>
            <a:r>
              <a:rPr sz="1700" b="1" spc="10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00" b="1" spc="75" dirty="0">
                <a:solidFill>
                  <a:srgbClr val="DBDBDB"/>
                </a:solidFill>
                <a:latin typeface="Arial"/>
                <a:cs typeface="Arial"/>
              </a:rPr>
              <a:t>Flaw:</a:t>
            </a:r>
            <a:endParaRPr sz="1700">
              <a:latin typeface="Arial"/>
              <a:cs typeface="Arial"/>
            </a:endParaRPr>
          </a:p>
          <a:p>
            <a:pPr marL="69215">
              <a:lnSpc>
                <a:spcPct val="100000"/>
              </a:lnSpc>
              <a:spcBef>
                <a:spcPts val="270"/>
              </a:spcBef>
            </a:pPr>
            <a:r>
              <a:rPr sz="1750" spc="60" dirty="0">
                <a:solidFill>
                  <a:srgbClr val="DBDBDB"/>
                </a:solidFill>
                <a:latin typeface="Arial"/>
                <a:cs typeface="Arial"/>
              </a:rPr>
              <a:t>All</a:t>
            </a:r>
            <a:r>
              <a:rPr sz="1750" spc="-5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DBDBDB"/>
                </a:solidFill>
                <a:latin typeface="Arial"/>
                <a:cs typeface="Arial"/>
              </a:rPr>
              <a:t>platforms</a:t>
            </a:r>
            <a:r>
              <a:rPr sz="1750" spc="10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assume</a:t>
            </a:r>
            <a:r>
              <a:rPr sz="1750" spc="12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honesty,</a:t>
            </a:r>
            <a:r>
              <a:rPr sz="1750" spc="12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45" dirty="0">
                <a:solidFill>
                  <a:srgbClr val="DBDBDB"/>
                </a:solidFill>
                <a:latin typeface="Arial"/>
                <a:cs typeface="Arial"/>
              </a:rPr>
              <a:t>risking</a:t>
            </a:r>
            <a:r>
              <a:rPr sz="1750" spc="-6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careers</a:t>
            </a:r>
            <a:r>
              <a:rPr sz="1750" spc="185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DBDBDB"/>
                </a:solidFill>
                <a:latin typeface="Arial"/>
                <a:cs typeface="Arial"/>
              </a:rPr>
              <a:t>and</a:t>
            </a:r>
            <a:r>
              <a:rPr sz="1750" spc="90" dirty="0">
                <a:solidFill>
                  <a:srgbClr val="DBDBDB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DBDBDB"/>
                </a:solidFill>
                <a:latin typeface="Arial"/>
                <a:cs typeface="Arial"/>
              </a:rPr>
              <a:t>money.</a:t>
            </a:r>
            <a:endParaRPr sz="175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4876" y="6563883"/>
            <a:ext cx="534670" cy="252729"/>
          </a:xfrm>
          <a:custGeom>
            <a:avLst/>
            <a:gdLst/>
            <a:ahLst/>
            <a:cxnLst/>
            <a:rect l="l" t="t" r="r" b="b"/>
            <a:pathLst>
              <a:path w="534670" h="252729">
                <a:moveTo>
                  <a:pt x="534511" y="252158"/>
                </a:moveTo>
                <a:lnTo>
                  <a:pt x="0" y="252158"/>
                </a:lnTo>
                <a:lnTo>
                  <a:pt x="0" y="0"/>
                </a:lnTo>
                <a:lnTo>
                  <a:pt x="534511" y="0"/>
                </a:lnTo>
                <a:lnTo>
                  <a:pt x="534511" y="252158"/>
                </a:lnTo>
                <a:close/>
              </a:path>
            </a:pathLst>
          </a:custGeom>
          <a:solidFill>
            <a:srgbClr val="2113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4</a:t>
            </a:r>
            <a:endParaRPr sz="145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81F4BA7-2869-5EC7-FE5E-9264E0D76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086" y="1"/>
            <a:ext cx="12271238" cy="68848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07405" y="1853419"/>
            <a:ext cx="4676775" cy="487045"/>
          </a:xfrm>
          <a:custGeom>
            <a:avLst/>
            <a:gdLst/>
            <a:ahLst/>
            <a:cxnLst/>
            <a:rect l="l" t="t" r="r" b="b"/>
            <a:pathLst>
              <a:path w="4676775" h="487044">
                <a:moveTo>
                  <a:pt x="4676208" y="486926"/>
                </a:moveTo>
                <a:lnTo>
                  <a:pt x="0" y="486926"/>
                </a:lnTo>
                <a:lnTo>
                  <a:pt x="0" y="0"/>
                </a:lnTo>
                <a:lnTo>
                  <a:pt x="4676208" y="0"/>
                </a:lnTo>
                <a:lnTo>
                  <a:pt x="4676208" y="486926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94705" y="1854834"/>
            <a:ext cx="4725670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5745" indent="-233045">
              <a:lnSpc>
                <a:spcPct val="100000"/>
              </a:lnSpc>
              <a:spcBef>
                <a:spcPts val="110"/>
              </a:spcBef>
              <a:buChar char="•"/>
              <a:tabLst>
                <a:tab pos="245745" algn="l"/>
              </a:tabLst>
            </a:pPr>
            <a:r>
              <a:rPr sz="2800" spc="220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r>
              <a:rPr sz="2800" spc="33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6056" y="2344180"/>
            <a:ext cx="3031490" cy="4870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9554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9554" algn="l"/>
              </a:tabLst>
            </a:pPr>
            <a:r>
              <a:rPr sz="2800" spc="45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6056" y="2831107"/>
            <a:ext cx="1249045" cy="49466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0" rIns="0" bIns="0" rtlCol="0">
            <a:spAutoFit/>
          </a:bodyPr>
          <a:lstStyle/>
          <a:p>
            <a:pPr marL="243840" indent="-243840">
              <a:lnSpc>
                <a:spcPts val="3550"/>
              </a:lnSpc>
              <a:buFont typeface="Arial"/>
              <a:buChar char="•"/>
              <a:tabLst>
                <a:tab pos="243840" algn="l"/>
              </a:tabLst>
            </a:pPr>
            <a:r>
              <a:rPr sz="3000" b="1" spc="-114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3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07405" y="3325702"/>
            <a:ext cx="1689100" cy="487045"/>
          </a:xfrm>
          <a:custGeom>
            <a:avLst/>
            <a:gdLst/>
            <a:ahLst/>
            <a:cxnLst/>
            <a:rect l="l" t="t" r="r" b="b"/>
            <a:pathLst>
              <a:path w="1689100" h="487045">
                <a:moveTo>
                  <a:pt x="1688647" y="486926"/>
                </a:moveTo>
                <a:lnTo>
                  <a:pt x="0" y="486926"/>
                </a:lnTo>
                <a:lnTo>
                  <a:pt x="0" y="0"/>
                </a:lnTo>
                <a:lnTo>
                  <a:pt x="1688647" y="0"/>
                </a:lnTo>
                <a:lnTo>
                  <a:pt x="1688647" y="486926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94705" y="3327117"/>
            <a:ext cx="1738630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2255" indent="-249554">
              <a:lnSpc>
                <a:spcPct val="100000"/>
              </a:lnSpc>
              <a:spcBef>
                <a:spcPts val="110"/>
              </a:spcBef>
              <a:buChar char="•"/>
              <a:tabLst>
                <a:tab pos="262255" algn="l"/>
              </a:tabLst>
            </a:pPr>
            <a:r>
              <a:rPr sz="2800" spc="-1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6056" y="3822837"/>
            <a:ext cx="4120515" cy="4870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55270" indent="-254000">
              <a:lnSpc>
                <a:spcPct val="100000"/>
              </a:lnSpc>
              <a:spcBef>
                <a:spcPts val="120"/>
              </a:spcBef>
              <a:buChar char="•"/>
              <a:tabLst>
                <a:tab pos="255270" algn="l"/>
              </a:tabLst>
            </a:pPr>
            <a:r>
              <a:rPr sz="2800" spc="60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800" spc="85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r>
              <a:rPr sz="2800" spc="36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65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07405" y="4313598"/>
            <a:ext cx="4367530" cy="487045"/>
          </a:xfrm>
          <a:custGeom>
            <a:avLst/>
            <a:gdLst/>
            <a:ahLst/>
            <a:cxnLst/>
            <a:rect l="l" t="t" r="r" b="b"/>
            <a:pathLst>
              <a:path w="4367530" h="487045">
                <a:moveTo>
                  <a:pt x="4366904" y="486926"/>
                </a:moveTo>
                <a:lnTo>
                  <a:pt x="0" y="486926"/>
                </a:lnTo>
                <a:lnTo>
                  <a:pt x="0" y="0"/>
                </a:lnTo>
                <a:lnTo>
                  <a:pt x="4366904" y="0"/>
                </a:lnTo>
                <a:lnTo>
                  <a:pt x="4366904" y="486926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94705" y="4315012"/>
            <a:ext cx="4457700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5904" indent="-243204">
              <a:lnSpc>
                <a:spcPct val="100000"/>
              </a:lnSpc>
              <a:spcBef>
                <a:spcPts val="110"/>
              </a:spcBef>
              <a:buChar char="•"/>
              <a:tabLst>
                <a:tab pos="255904" algn="l"/>
              </a:tabLst>
            </a:pPr>
            <a:r>
              <a:rPr sz="2800" spc="7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800" spc="15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13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6056" y="4810732"/>
            <a:ext cx="2272030" cy="4870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50825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50825" algn="l"/>
              </a:tabLst>
            </a:pPr>
            <a:r>
              <a:rPr sz="2800" spc="75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800" spc="4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65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9418" y="6557509"/>
            <a:ext cx="534670" cy="252729"/>
          </a:xfrm>
          <a:custGeom>
            <a:avLst/>
            <a:gdLst/>
            <a:ahLst/>
            <a:cxnLst/>
            <a:rect l="l" t="t" r="r" b="b"/>
            <a:pathLst>
              <a:path w="534670" h="252729">
                <a:moveTo>
                  <a:pt x="534606" y="252158"/>
                </a:moveTo>
                <a:lnTo>
                  <a:pt x="0" y="252158"/>
                </a:lnTo>
                <a:lnTo>
                  <a:pt x="0" y="0"/>
                </a:lnTo>
                <a:lnTo>
                  <a:pt x="534606" y="0"/>
                </a:lnTo>
                <a:lnTo>
                  <a:pt x="534606" y="252158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5</a:t>
            </a:r>
            <a:endParaRPr sz="145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A180E7-1018-24CC-CCD1-90EAA710F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3976" y="175885"/>
            <a:ext cx="2188845" cy="1176020"/>
          </a:xfrm>
          <a:prstGeom prst="rect">
            <a:avLst/>
          </a:prstGeom>
          <a:solidFill>
            <a:srgbClr val="21160E"/>
          </a:solidFill>
        </p:spPr>
        <p:txBody>
          <a:bodyPr vert="horz" wrap="square" lIns="0" tIns="374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95"/>
              </a:spcBef>
            </a:pPr>
            <a:r>
              <a:rPr sz="6850" spc="204" dirty="0">
                <a:solidFill>
                  <a:srgbClr val="DFDFDF"/>
                </a:solidFill>
                <a:latin typeface="Times New Roman"/>
                <a:cs typeface="Times New Roman"/>
              </a:rPr>
              <a:t>Goals</a:t>
            </a:r>
            <a:endParaRPr sz="685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35048" y="1698593"/>
            <a:ext cx="10110470" cy="3707129"/>
            <a:chOff x="1035048" y="1698593"/>
            <a:chExt cx="10110470" cy="3707129"/>
          </a:xfrm>
        </p:grpSpPr>
        <p:sp>
          <p:nvSpPr>
            <p:cNvPr id="4" name="object 4"/>
            <p:cNvSpPr/>
            <p:nvPr/>
          </p:nvSpPr>
          <p:spPr>
            <a:xfrm>
              <a:off x="1035048" y="1698593"/>
              <a:ext cx="1922780" cy="575310"/>
            </a:xfrm>
            <a:custGeom>
              <a:avLst/>
              <a:gdLst/>
              <a:ahLst/>
              <a:cxnLst/>
              <a:rect l="l" t="t" r="r" b="b"/>
              <a:pathLst>
                <a:path w="1922780" h="575310">
                  <a:moveTo>
                    <a:pt x="1922547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1922547" y="0"/>
                  </a:lnTo>
                  <a:lnTo>
                    <a:pt x="1922547" y="575045"/>
                  </a:lnTo>
                  <a:close/>
                </a:path>
              </a:pathLst>
            </a:custGeom>
            <a:solidFill>
              <a:srgbClr val="2116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80049" y="1698593"/>
              <a:ext cx="2446020" cy="575310"/>
            </a:xfrm>
            <a:custGeom>
              <a:avLst/>
              <a:gdLst/>
              <a:ahLst/>
              <a:cxnLst/>
              <a:rect l="l" t="t" r="r" b="b"/>
              <a:pathLst>
                <a:path w="2446020" h="575310">
                  <a:moveTo>
                    <a:pt x="2445782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2445782" y="0"/>
                  </a:lnTo>
                  <a:lnTo>
                    <a:pt x="2445782" y="575045"/>
                  </a:lnTo>
                  <a:close/>
                </a:path>
              </a:pathLst>
            </a:custGeom>
            <a:solidFill>
              <a:srgbClr val="2826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35048" y="2221222"/>
              <a:ext cx="2318385" cy="575310"/>
            </a:xfrm>
            <a:custGeom>
              <a:avLst/>
              <a:gdLst/>
              <a:ahLst/>
              <a:cxnLst/>
              <a:rect l="l" t="t" r="r" b="b"/>
              <a:pathLst>
                <a:path w="2318385" h="575310">
                  <a:moveTo>
                    <a:pt x="2318371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2318371" y="0"/>
                  </a:lnTo>
                  <a:lnTo>
                    <a:pt x="2318371" y="575045"/>
                  </a:lnTo>
                  <a:close/>
                </a:path>
              </a:pathLst>
            </a:custGeom>
            <a:solidFill>
              <a:srgbClr val="2116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66654" y="2221222"/>
              <a:ext cx="6821805" cy="575310"/>
            </a:xfrm>
            <a:custGeom>
              <a:avLst/>
              <a:gdLst/>
              <a:ahLst/>
              <a:cxnLst/>
              <a:rect l="l" t="t" r="r" b="b"/>
              <a:pathLst>
                <a:path w="6821805" h="575310">
                  <a:moveTo>
                    <a:pt x="6821207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6821207" y="0"/>
                  </a:lnTo>
                  <a:lnTo>
                    <a:pt x="6821207" y="575045"/>
                  </a:lnTo>
                  <a:close/>
                </a:path>
              </a:pathLst>
            </a:custGeom>
            <a:solidFill>
              <a:srgbClr val="2826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35037" y="2763329"/>
              <a:ext cx="2710180" cy="1084580"/>
            </a:xfrm>
            <a:custGeom>
              <a:avLst/>
              <a:gdLst/>
              <a:ahLst/>
              <a:cxnLst/>
              <a:rect l="l" t="t" r="r" b="b"/>
              <a:pathLst>
                <a:path w="2710179" h="1084579">
                  <a:moveTo>
                    <a:pt x="2709837" y="0"/>
                  </a:moveTo>
                  <a:lnTo>
                    <a:pt x="266369" y="0"/>
                  </a:lnTo>
                  <a:lnTo>
                    <a:pt x="266369" y="509524"/>
                  </a:lnTo>
                  <a:lnTo>
                    <a:pt x="0" y="509524"/>
                  </a:lnTo>
                  <a:lnTo>
                    <a:pt x="0" y="1084580"/>
                  </a:lnTo>
                  <a:lnTo>
                    <a:pt x="2564092" y="1084580"/>
                  </a:lnTo>
                  <a:lnTo>
                    <a:pt x="2564092" y="539089"/>
                  </a:lnTo>
                  <a:lnTo>
                    <a:pt x="2709837" y="539089"/>
                  </a:lnTo>
                  <a:lnTo>
                    <a:pt x="2709837" y="0"/>
                  </a:lnTo>
                  <a:close/>
                </a:path>
              </a:pathLst>
            </a:custGeom>
            <a:solidFill>
              <a:srgbClr val="2116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716124" y="3272853"/>
              <a:ext cx="6497955" cy="575310"/>
            </a:xfrm>
            <a:custGeom>
              <a:avLst/>
              <a:gdLst/>
              <a:ahLst/>
              <a:cxnLst/>
              <a:rect l="l" t="t" r="r" b="b"/>
              <a:pathLst>
                <a:path w="6497955" h="575310">
                  <a:moveTo>
                    <a:pt x="6497350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6497350" y="0"/>
                  </a:lnTo>
                  <a:lnTo>
                    <a:pt x="6497350" y="575045"/>
                  </a:lnTo>
                  <a:close/>
                </a:path>
              </a:pathLst>
            </a:custGeom>
            <a:solidFill>
              <a:srgbClr val="2826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35037" y="3814952"/>
              <a:ext cx="2352040" cy="1084580"/>
            </a:xfrm>
            <a:custGeom>
              <a:avLst/>
              <a:gdLst/>
              <a:ahLst/>
              <a:cxnLst/>
              <a:rect l="l" t="t" r="r" b="b"/>
              <a:pathLst>
                <a:path w="2352040" h="1084579">
                  <a:moveTo>
                    <a:pt x="2351824" y="0"/>
                  </a:moveTo>
                  <a:lnTo>
                    <a:pt x="264680" y="0"/>
                  </a:lnTo>
                  <a:lnTo>
                    <a:pt x="264680" y="509536"/>
                  </a:lnTo>
                  <a:lnTo>
                    <a:pt x="0" y="509536"/>
                  </a:lnTo>
                  <a:lnTo>
                    <a:pt x="0" y="1084580"/>
                  </a:lnTo>
                  <a:lnTo>
                    <a:pt x="1926412" y="1084580"/>
                  </a:lnTo>
                  <a:lnTo>
                    <a:pt x="1926412" y="539102"/>
                  </a:lnTo>
                  <a:lnTo>
                    <a:pt x="2351824" y="539102"/>
                  </a:lnTo>
                  <a:lnTo>
                    <a:pt x="2351824" y="0"/>
                  </a:lnTo>
                  <a:close/>
                </a:path>
              </a:pathLst>
            </a:custGeom>
            <a:solidFill>
              <a:srgbClr val="2116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097586" y="4324484"/>
              <a:ext cx="8047990" cy="575310"/>
            </a:xfrm>
            <a:custGeom>
              <a:avLst/>
              <a:gdLst/>
              <a:ahLst/>
              <a:cxnLst/>
              <a:rect l="l" t="t" r="r" b="b"/>
              <a:pathLst>
                <a:path w="8047990" h="575310">
                  <a:moveTo>
                    <a:pt x="8047731" y="575045"/>
                  </a:moveTo>
                  <a:lnTo>
                    <a:pt x="0" y="575045"/>
                  </a:lnTo>
                  <a:lnTo>
                    <a:pt x="0" y="0"/>
                  </a:lnTo>
                  <a:lnTo>
                    <a:pt x="8047731" y="0"/>
                  </a:lnTo>
                  <a:lnTo>
                    <a:pt x="8047731" y="575045"/>
                  </a:lnTo>
                  <a:close/>
                </a:path>
              </a:pathLst>
            </a:custGeom>
            <a:solidFill>
              <a:srgbClr val="2826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04270" y="4866581"/>
              <a:ext cx="2189480" cy="539115"/>
            </a:xfrm>
            <a:custGeom>
              <a:avLst/>
              <a:gdLst/>
              <a:ahLst/>
              <a:cxnLst/>
              <a:rect l="l" t="t" r="r" b="b"/>
              <a:pathLst>
                <a:path w="2189479" h="539114">
                  <a:moveTo>
                    <a:pt x="2188949" y="539097"/>
                  </a:moveTo>
                  <a:lnTo>
                    <a:pt x="0" y="539097"/>
                  </a:lnTo>
                  <a:lnTo>
                    <a:pt x="0" y="0"/>
                  </a:lnTo>
                  <a:lnTo>
                    <a:pt x="2188949" y="0"/>
                  </a:lnTo>
                  <a:lnTo>
                    <a:pt x="2188949" y="539097"/>
                  </a:lnTo>
                  <a:close/>
                </a:path>
              </a:pathLst>
            </a:custGeom>
            <a:solidFill>
              <a:srgbClr val="2116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87655" indent="-274955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287655" algn="l"/>
              </a:tabLst>
            </a:pPr>
            <a:r>
              <a:rPr spc="-254" dirty="0"/>
              <a:t>A</a:t>
            </a:r>
            <a:r>
              <a:rPr spc="-60" dirty="0"/>
              <a:t> </a:t>
            </a:r>
            <a:r>
              <a:rPr spc="-30" dirty="0"/>
              <a:t>Secure</a:t>
            </a:r>
            <a:r>
              <a:rPr spc="-170" dirty="0"/>
              <a:t> </a:t>
            </a:r>
            <a:r>
              <a:rPr spc="-114" dirty="0"/>
              <a:t>CTF</a:t>
            </a:r>
            <a:r>
              <a:rPr spc="-80" dirty="0"/>
              <a:t> </a:t>
            </a:r>
            <a:r>
              <a:rPr spc="-10" dirty="0"/>
              <a:t>Platform</a:t>
            </a:r>
          </a:p>
          <a:p>
            <a:pPr marL="278765" marR="819785" indent="-266700">
              <a:lnSpc>
                <a:spcPts val="4170"/>
              </a:lnSpc>
              <a:spcBef>
                <a:spcPts val="150"/>
              </a:spcBef>
              <a:buFont typeface="Arial"/>
              <a:buChar char="•"/>
              <a:tabLst>
                <a:tab pos="278765" algn="l"/>
                <a:tab pos="287020" algn="l"/>
              </a:tabLst>
            </a:pPr>
            <a:r>
              <a:rPr b="0" dirty="0"/>
              <a:t>	</a:t>
            </a:r>
            <a:r>
              <a:rPr spc="-20" dirty="0"/>
              <a:t>Anti-</a:t>
            </a:r>
            <a:r>
              <a:rPr dirty="0"/>
              <a:t>Cheat</a:t>
            </a:r>
            <a:r>
              <a:rPr spc="270" dirty="0"/>
              <a:t> </a:t>
            </a:r>
            <a:r>
              <a:rPr spc="-10" dirty="0"/>
              <a:t>System:</a:t>
            </a:r>
            <a:r>
              <a:rPr spc="80" dirty="0"/>
              <a:t> </a:t>
            </a:r>
            <a:r>
              <a:rPr sz="3100" b="0" dirty="0">
                <a:latin typeface="Arial"/>
                <a:cs typeface="Arial"/>
              </a:rPr>
              <a:t>Detects</a:t>
            </a:r>
            <a:r>
              <a:rPr sz="3100" b="0" spc="70" dirty="0">
                <a:latin typeface="Arial"/>
                <a:cs typeface="Arial"/>
              </a:rPr>
              <a:t> </a:t>
            </a:r>
            <a:r>
              <a:rPr sz="3100" b="0" spc="60" dirty="0">
                <a:latin typeface="Arial"/>
                <a:cs typeface="Arial"/>
              </a:rPr>
              <a:t>automated</a:t>
            </a:r>
            <a:r>
              <a:rPr sz="3100" b="0" spc="190" dirty="0">
                <a:latin typeface="Arial"/>
                <a:cs typeface="Arial"/>
              </a:rPr>
              <a:t> </a:t>
            </a:r>
            <a:r>
              <a:rPr sz="3100" b="0" spc="65" dirty="0">
                <a:latin typeface="Arial"/>
                <a:cs typeface="Arial"/>
              </a:rPr>
              <a:t>tools</a:t>
            </a:r>
            <a:r>
              <a:rPr sz="3100" b="0" spc="25" dirty="0">
                <a:latin typeface="Arial"/>
                <a:cs typeface="Arial"/>
              </a:rPr>
              <a:t> </a:t>
            </a:r>
            <a:r>
              <a:rPr sz="3100" b="0" spc="-25" dirty="0">
                <a:latin typeface="Arial"/>
                <a:cs typeface="Arial"/>
              </a:rPr>
              <a:t>and </a:t>
            </a:r>
            <a:r>
              <a:rPr sz="3100" b="0" spc="75" dirty="0">
                <a:latin typeface="Arial"/>
                <a:cs typeface="Arial"/>
              </a:rPr>
              <a:t>collaboration.</a:t>
            </a:r>
            <a:endParaRPr sz="3100">
              <a:latin typeface="Arial"/>
              <a:cs typeface="Arial"/>
            </a:endParaRPr>
          </a:p>
          <a:p>
            <a:pPr marL="272415" indent="-259715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272415" algn="l"/>
              </a:tabLst>
            </a:pPr>
            <a:r>
              <a:rPr dirty="0"/>
              <a:t>Trustworthy</a:t>
            </a:r>
            <a:r>
              <a:rPr spc="75" dirty="0"/>
              <a:t> </a:t>
            </a:r>
            <a:r>
              <a:rPr spc="-80" dirty="0"/>
              <a:t>Assessments:</a:t>
            </a:r>
            <a:r>
              <a:rPr spc="65" dirty="0"/>
              <a:t> </a:t>
            </a:r>
            <a:r>
              <a:rPr sz="3100" b="0" dirty="0">
                <a:latin typeface="Arial"/>
                <a:cs typeface="Arial"/>
              </a:rPr>
              <a:t>Ensures</a:t>
            </a:r>
            <a:r>
              <a:rPr sz="3100" b="0" spc="-25" dirty="0">
                <a:latin typeface="Arial"/>
                <a:cs typeface="Arial"/>
              </a:rPr>
              <a:t> </a:t>
            </a:r>
            <a:r>
              <a:rPr sz="3100" b="0" dirty="0">
                <a:latin typeface="Arial"/>
                <a:cs typeface="Arial"/>
              </a:rPr>
              <a:t>genuine</a:t>
            </a:r>
            <a:r>
              <a:rPr sz="3100" b="0" spc="-95" dirty="0">
                <a:latin typeface="Arial"/>
                <a:cs typeface="Arial"/>
              </a:rPr>
              <a:t> </a:t>
            </a:r>
            <a:r>
              <a:rPr sz="3100" b="0" spc="105" dirty="0">
                <a:latin typeface="Arial"/>
                <a:cs typeface="Arial"/>
              </a:rPr>
              <a:t>skill</a:t>
            </a:r>
            <a:endParaRPr sz="31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434"/>
              </a:spcBef>
            </a:pPr>
            <a:r>
              <a:rPr sz="3100" b="0" spc="45" dirty="0">
                <a:latin typeface="Arial"/>
                <a:cs typeface="Arial"/>
              </a:rPr>
              <a:t>verification.</a:t>
            </a:r>
            <a:endParaRPr sz="3100">
              <a:latin typeface="Arial"/>
              <a:cs typeface="Arial"/>
            </a:endParaRPr>
          </a:p>
          <a:p>
            <a:pPr marL="276860" marR="5080" indent="-264795">
              <a:lnSpc>
                <a:spcPts val="4170"/>
              </a:lnSpc>
              <a:spcBef>
                <a:spcPts val="45"/>
              </a:spcBef>
              <a:buFont typeface="Arial"/>
              <a:buChar char="•"/>
              <a:tabLst>
                <a:tab pos="281305" algn="l"/>
              </a:tabLst>
            </a:pPr>
            <a:r>
              <a:rPr spc="-90" dirty="0"/>
              <a:t>Business</a:t>
            </a:r>
            <a:r>
              <a:rPr spc="30" dirty="0"/>
              <a:t> </a:t>
            </a:r>
            <a:r>
              <a:rPr spc="-10" dirty="0"/>
              <a:t>Solution:</a:t>
            </a:r>
            <a:r>
              <a:rPr spc="-30" dirty="0"/>
              <a:t> </a:t>
            </a:r>
            <a:r>
              <a:rPr sz="3100" b="0" dirty="0">
                <a:latin typeface="Arial"/>
                <a:cs typeface="Arial"/>
              </a:rPr>
              <a:t>Reliable</a:t>
            </a:r>
            <a:r>
              <a:rPr sz="3100" b="0" spc="70" dirty="0">
                <a:latin typeface="Arial"/>
                <a:cs typeface="Arial"/>
              </a:rPr>
              <a:t> </a:t>
            </a:r>
            <a:r>
              <a:rPr sz="3100" b="0" spc="95" dirty="0">
                <a:latin typeface="Arial"/>
                <a:cs typeface="Arial"/>
              </a:rPr>
              <a:t>platform</a:t>
            </a:r>
            <a:r>
              <a:rPr sz="3100" b="0" spc="40" dirty="0">
                <a:latin typeface="Arial"/>
                <a:cs typeface="Arial"/>
              </a:rPr>
              <a:t> </a:t>
            </a:r>
            <a:r>
              <a:rPr sz="3100" b="0" spc="60" dirty="0">
                <a:latin typeface="Arial"/>
                <a:cs typeface="Arial"/>
              </a:rPr>
              <a:t>for</a:t>
            </a:r>
            <a:r>
              <a:rPr sz="3100" b="0" dirty="0">
                <a:latin typeface="Arial"/>
                <a:cs typeface="Arial"/>
              </a:rPr>
              <a:t> </a:t>
            </a:r>
            <a:r>
              <a:rPr sz="3100" b="0" spc="45" dirty="0">
                <a:latin typeface="Arial"/>
                <a:cs typeface="Arial"/>
              </a:rPr>
              <a:t>cybersecurity 	</a:t>
            </a:r>
            <a:r>
              <a:rPr sz="3100" b="0" spc="80" dirty="0">
                <a:latin typeface="Arial"/>
                <a:cs typeface="Arial"/>
              </a:rPr>
              <a:t>recruitment.</a:t>
            </a:r>
            <a:endParaRPr sz="31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4876" y="6576629"/>
            <a:ext cx="542290" cy="252729"/>
          </a:xfrm>
          <a:custGeom>
            <a:avLst/>
            <a:gdLst/>
            <a:ahLst/>
            <a:cxnLst/>
            <a:rect l="l" t="t" r="r" b="b"/>
            <a:pathLst>
              <a:path w="542290" h="252729">
                <a:moveTo>
                  <a:pt x="541707" y="252158"/>
                </a:moveTo>
                <a:lnTo>
                  <a:pt x="0" y="252158"/>
                </a:lnTo>
                <a:lnTo>
                  <a:pt x="0" y="0"/>
                </a:lnTo>
                <a:lnTo>
                  <a:pt x="541707" y="0"/>
                </a:lnTo>
                <a:lnTo>
                  <a:pt x="541707" y="252158"/>
                </a:lnTo>
                <a:close/>
              </a:path>
            </a:pathLst>
          </a:custGeom>
          <a:solidFill>
            <a:srgbClr val="2116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6103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75" dirty="0">
                <a:solidFill>
                  <a:srgbClr val="DFDFDF"/>
                </a:solidFill>
              </a:rPr>
              <a:t>Page</a:t>
            </a:r>
            <a:r>
              <a:rPr sz="1450" spc="-25" dirty="0">
                <a:solidFill>
                  <a:srgbClr val="DFDFDF"/>
                </a:solidFill>
              </a:rPr>
              <a:t> </a:t>
            </a:r>
            <a:r>
              <a:rPr sz="1450" spc="-50" dirty="0">
                <a:solidFill>
                  <a:srgbClr val="D1CFCD"/>
                </a:solidFill>
              </a:rPr>
              <a:t>6</a:t>
            </a:r>
            <a:endParaRPr sz="14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777CBBA-62D3-4911-776E-54F4DB562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4708" y="213868"/>
            <a:ext cx="2221230" cy="118173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508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sz="6700" b="1" spc="185" dirty="0">
                <a:solidFill>
                  <a:srgbClr val="DFDFDF"/>
                </a:solidFill>
                <a:latin typeface="Times New Roman"/>
                <a:cs typeface="Times New Roman"/>
              </a:rPr>
              <a:t>Index</a:t>
            </a:r>
            <a:endParaRPr sz="6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5584" y="1853419"/>
            <a:ext cx="4676775" cy="487045"/>
          </a:xfrm>
          <a:custGeom>
            <a:avLst/>
            <a:gdLst/>
            <a:ahLst/>
            <a:cxnLst/>
            <a:rect l="l" t="t" r="r" b="b"/>
            <a:pathLst>
              <a:path w="4676775" h="487044">
                <a:moveTo>
                  <a:pt x="4676208" y="486926"/>
                </a:moveTo>
                <a:lnTo>
                  <a:pt x="0" y="486926"/>
                </a:lnTo>
                <a:lnTo>
                  <a:pt x="0" y="0"/>
                </a:lnTo>
                <a:lnTo>
                  <a:pt x="4676208" y="0"/>
                </a:lnTo>
                <a:lnTo>
                  <a:pt x="4676208" y="486926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32884" y="1854834"/>
            <a:ext cx="4732020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45745" indent="-233045">
              <a:lnSpc>
                <a:spcPct val="100000"/>
              </a:lnSpc>
              <a:spcBef>
                <a:spcPts val="110"/>
              </a:spcBef>
              <a:buChar char="•"/>
              <a:tabLst>
                <a:tab pos="245745" algn="l"/>
              </a:tabLst>
            </a:pPr>
            <a:r>
              <a:rPr sz="2800" spc="220" dirty="0">
                <a:solidFill>
                  <a:srgbClr val="DFDFDF"/>
                </a:solidFill>
                <a:latin typeface="Arial"/>
                <a:cs typeface="Arial"/>
              </a:rPr>
              <a:t>Introduction/</a:t>
            </a:r>
            <a:r>
              <a:rPr sz="2800" spc="38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DFDFDF"/>
                </a:solidFill>
                <a:latin typeface="Arial"/>
                <a:cs typeface="Arial"/>
              </a:rPr>
              <a:t>Background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584" y="2344180"/>
            <a:ext cx="3030220" cy="4870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8285" indent="-248285">
              <a:lnSpc>
                <a:spcPct val="100000"/>
              </a:lnSpc>
              <a:spcBef>
                <a:spcPts val="120"/>
              </a:spcBef>
              <a:buChar char="•"/>
              <a:tabLst>
                <a:tab pos="248285" algn="l"/>
              </a:tabLst>
            </a:pPr>
            <a:r>
              <a:rPr sz="2800" spc="45" dirty="0">
                <a:solidFill>
                  <a:srgbClr val="DFDFDF"/>
                </a:solidFill>
                <a:latin typeface="Arial"/>
                <a:cs typeface="Arial"/>
              </a:rPr>
              <a:t>Comaparesment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45584" y="2834941"/>
            <a:ext cx="1196340" cy="486409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7015" indent="-247015">
              <a:lnSpc>
                <a:spcPct val="100000"/>
              </a:lnSpc>
              <a:spcBef>
                <a:spcPts val="120"/>
              </a:spcBef>
              <a:buChar char="•"/>
              <a:tabLst>
                <a:tab pos="247015" algn="l"/>
              </a:tabLst>
            </a:pPr>
            <a:r>
              <a:rPr sz="2800" spc="-10" dirty="0">
                <a:solidFill>
                  <a:srgbClr val="DFDFDF"/>
                </a:solidFill>
                <a:latin typeface="Arial"/>
                <a:cs typeface="Arial"/>
              </a:rPr>
              <a:t>Goals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5578" y="3319957"/>
            <a:ext cx="4373880" cy="1480820"/>
          </a:xfrm>
          <a:custGeom>
            <a:avLst/>
            <a:gdLst/>
            <a:ahLst/>
            <a:cxnLst/>
            <a:rect l="l" t="t" r="r" b="b"/>
            <a:pathLst>
              <a:path w="4373880" h="1480820">
                <a:moveTo>
                  <a:pt x="4093311" y="502881"/>
                </a:moveTo>
                <a:lnTo>
                  <a:pt x="1768208" y="502881"/>
                </a:lnTo>
                <a:lnTo>
                  <a:pt x="1768208" y="0"/>
                </a:lnTo>
                <a:lnTo>
                  <a:pt x="0" y="0"/>
                </a:lnTo>
                <a:lnTo>
                  <a:pt x="0" y="502881"/>
                </a:lnTo>
                <a:lnTo>
                  <a:pt x="0" y="511149"/>
                </a:lnTo>
                <a:lnTo>
                  <a:pt x="0" y="989812"/>
                </a:lnTo>
                <a:lnTo>
                  <a:pt x="4093311" y="989812"/>
                </a:lnTo>
                <a:lnTo>
                  <a:pt x="4093311" y="502881"/>
                </a:lnTo>
                <a:close/>
              </a:path>
              <a:path w="4373880" h="1480820">
                <a:moveTo>
                  <a:pt x="4373270" y="993648"/>
                </a:moveTo>
                <a:lnTo>
                  <a:pt x="0" y="993648"/>
                </a:lnTo>
                <a:lnTo>
                  <a:pt x="0" y="1480578"/>
                </a:lnTo>
                <a:lnTo>
                  <a:pt x="4373270" y="1480578"/>
                </a:lnTo>
                <a:lnTo>
                  <a:pt x="4373270" y="993648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32884" y="3258284"/>
            <a:ext cx="4457700" cy="1510665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259079" indent="-246379">
              <a:lnSpc>
                <a:spcPct val="100000"/>
              </a:lnSpc>
              <a:spcBef>
                <a:spcPts val="650"/>
              </a:spcBef>
              <a:buFont typeface="Arial"/>
              <a:buChar char="•"/>
              <a:tabLst>
                <a:tab pos="259079" algn="l"/>
              </a:tabLst>
            </a:pPr>
            <a:r>
              <a:rPr sz="2800" b="1" spc="-10" dirty="0">
                <a:solidFill>
                  <a:srgbClr val="DFDFDF"/>
                </a:solidFill>
                <a:latin typeface="Arial"/>
                <a:cs typeface="Arial"/>
              </a:rPr>
              <a:t>Features</a:t>
            </a:r>
            <a:endParaRPr sz="2800">
              <a:latin typeface="Arial"/>
              <a:cs typeface="Arial"/>
            </a:endParaRPr>
          </a:p>
          <a:p>
            <a:pPr marL="266700" indent="-254000">
              <a:lnSpc>
                <a:spcPct val="100000"/>
              </a:lnSpc>
              <a:spcBef>
                <a:spcPts val="555"/>
              </a:spcBef>
              <a:buChar char="•"/>
              <a:tabLst>
                <a:tab pos="266700" algn="l"/>
              </a:tabLst>
            </a:pPr>
            <a:r>
              <a:rPr sz="2800" spc="60" dirty="0">
                <a:solidFill>
                  <a:srgbClr val="DFDFDF"/>
                </a:solidFill>
                <a:latin typeface="Arial"/>
                <a:cs typeface="Arial"/>
              </a:rPr>
              <a:t>Anti-</a:t>
            </a:r>
            <a:r>
              <a:rPr sz="2800" spc="85" dirty="0">
                <a:solidFill>
                  <a:srgbClr val="DFDFDF"/>
                </a:solidFill>
                <a:latin typeface="Arial"/>
                <a:cs typeface="Arial"/>
              </a:rPr>
              <a:t>Cheat</a:t>
            </a:r>
            <a:r>
              <a:rPr sz="2800" spc="40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65" dirty="0">
                <a:solidFill>
                  <a:srgbClr val="DFDFDF"/>
                </a:solidFill>
                <a:latin typeface="Arial"/>
                <a:cs typeface="Arial"/>
              </a:rPr>
              <a:t>mechanism</a:t>
            </a:r>
            <a:endParaRPr sz="2800">
              <a:latin typeface="Arial"/>
              <a:cs typeface="Arial"/>
            </a:endParaRPr>
          </a:p>
          <a:p>
            <a:pPr marL="262255" indent="-249554">
              <a:lnSpc>
                <a:spcPct val="100000"/>
              </a:lnSpc>
              <a:spcBef>
                <a:spcPts val="505"/>
              </a:spcBef>
              <a:buChar char="•"/>
              <a:tabLst>
                <a:tab pos="262255" algn="l"/>
              </a:tabLst>
            </a:pPr>
            <a:r>
              <a:rPr sz="2800" spc="75" dirty="0">
                <a:solidFill>
                  <a:srgbClr val="DFDFDF"/>
                </a:solidFill>
                <a:latin typeface="Arial"/>
                <a:cs typeface="Arial"/>
              </a:rPr>
              <a:t>Security</a:t>
            </a:r>
            <a:r>
              <a:rPr sz="2800" spc="100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130" dirty="0">
                <a:solidFill>
                  <a:srgbClr val="DFDFDF"/>
                </a:solidFill>
                <a:latin typeface="Arial"/>
                <a:cs typeface="Arial"/>
              </a:rPr>
              <a:t>implementation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45584" y="4804359"/>
            <a:ext cx="2270760" cy="487045"/>
          </a:xfrm>
          <a:prstGeom prst="rect">
            <a:avLst/>
          </a:prstGeom>
          <a:solidFill>
            <a:srgbClr val="28283A"/>
          </a:solidFill>
        </p:spPr>
        <p:txBody>
          <a:bodyPr vert="horz" wrap="square" lIns="0" tIns="15240" rIns="0" bIns="0" rtlCol="0">
            <a:spAutoFit/>
          </a:bodyPr>
          <a:lstStyle/>
          <a:p>
            <a:pPr marL="249554" indent="-249554">
              <a:lnSpc>
                <a:spcPct val="100000"/>
              </a:lnSpc>
              <a:spcBef>
                <a:spcPts val="120"/>
              </a:spcBef>
              <a:buChar char="•"/>
              <a:tabLst>
                <a:tab pos="249554" algn="l"/>
              </a:tabLst>
            </a:pPr>
            <a:r>
              <a:rPr sz="2800" spc="75" dirty="0">
                <a:solidFill>
                  <a:srgbClr val="DFDFDF"/>
                </a:solidFill>
                <a:latin typeface="Arial"/>
                <a:cs typeface="Arial"/>
              </a:rPr>
              <a:t>Future</a:t>
            </a:r>
            <a:r>
              <a:rPr sz="2800" spc="45" dirty="0">
                <a:solidFill>
                  <a:srgbClr val="DFDFDF"/>
                </a:solidFill>
                <a:latin typeface="Arial"/>
                <a:cs typeface="Arial"/>
              </a:rPr>
              <a:t> </a:t>
            </a:r>
            <a:r>
              <a:rPr sz="2800" spc="65" dirty="0">
                <a:solidFill>
                  <a:srgbClr val="DFDFDF"/>
                </a:solidFill>
                <a:latin typeface="Arial"/>
                <a:cs typeface="Arial"/>
              </a:rPr>
              <a:t>work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4876" y="6557509"/>
            <a:ext cx="534670" cy="252729"/>
          </a:xfrm>
          <a:custGeom>
            <a:avLst/>
            <a:gdLst/>
            <a:ahLst/>
            <a:cxnLst/>
            <a:rect l="l" t="t" r="r" b="b"/>
            <a:pathLst>
              <a:path w="534670" h="252729">
                <a:moveTo>
                  <a:pt x="534511" y="252158"/>
                </a:moveTo>
                <a:lnTo>
                  <a:pt x="0" y="252158"/>
                </a:lnTo>
                <a:lnTo>
                  <a:pt x="0" y="0"/>
                </a:lnTo>
                <a:lnTo>
                  <a:pt x="534511" y="0"/>
                </a:lnTo>
                <a:lnTo>
                  <a:pt x="534511" y="252158"/>
                </a:lnTo>
                <a:close/>
              </a:path>
            </a:pathLst>
          </a:custGeom>
          <a:solidFill>
            <a:srgbClr val="2828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2176" y="6569626"/>
            <a:ext cx="58039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0"/>
              </a:lnSpc>
            </a:pPr>
            <a:r>
              <a:rPr sz="1450" spc="-10" dirty="0">
                <a:solidFill>
                  <a:srgbClr val="DFDFDF"/>
                </a:solidFill>
                <a:latin typeface="Arial"/>
                <a:cs typeface="Arial"/>
              </a:rPr>
              <a:t>Page?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FE965F-28CC-7F2B-79A5-1CB92CC27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87" y="0"/>
            <a:ext cx="1222058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750</Words>
  <Application>Microsoft Office PowerPoint</Application>
  <PresentationFormat>Widescreen</PresentationFormat>
  <Paragraphs>255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Times New Roman</vt:lpstr>
      <vt:lpstr>Office Theme</vt:lpstr>
      <vt:lpstr>PowerPoint Presentation</vt:lpstr>
      <vt:lpstr>Index</vt:lpstr>
      <vt:lpstr>Background</vt:lpstr>
      <vt:lpstr>Index</vt:lpstr>
      <vt:lpstr>Comparison</vt:lpstr>
      <vt:lpstr>Index</vt:lpstr>
      <vt:lpstr>Goals</vt:lpstr>
      <vt:lpstr>Index</vt:lpstr>
      <vt:lpstr>PowerPoint Presentation</vt:lpstr>
      <vt:lpstr>Multi-Challenge Support</vt:lpstr>
      <vt:lpstr>PowerPoint Presentation</vt:lpstr>
      <vt:lpstr>Teams0</vt:lpstr>
      <vt:lpstr>Plugin</vt:lpstr>
      <vt:lpstr>Components:</vt:lpstr>
      <vt:lpstr>Index</vt:lpstr>
      <vt:lpstr>PowerPoint Presentation</vt:lpstr>
      <vt:lpstr>Dynamic File Modification</vt:lpstr>
      <vt:lpstr>Real-Time Tools Detection</vt:lpstr>
      <vt:lpstr>Error Rate</vt:lpstr>
      <vt:lpstr>Index</vt:lpstr>
      <vt:lpstr>Defense in Depth Security Architecture</vt:lpstr>
      <vt:lpstr>Index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Ali Al-Abwah</cp:lastModifiedBy>
  <cp:revision>1</cp:revision>
  <dcterms:created xsi:type="dcterms:W3CDTF">2025-06-29T08:56:30Z</dcterms:created>
  <dcterms:modified xsi:type="dcterms:W3CDTF">2025-06-29T09:04:42Z</dcterms:modified>
</cp:coreProperties>
</file>