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9" r:id="rId3"/>
    <p:sldId id="263" r:id="rId4"/>
    <p:sldId id="264" r:id="rId5"/>
    <p:sldId id="270" r:id="rId6"/>
    <p:sldId id="294" r:id="rId7"/>
    <p:sldId id="265" r:id="rId8"/>
    <p:sldId id="281" r:id="rId9"/>
    <p:sldId id="300" r:id="rId10"/>
    <p:sldId id="301" r:id="rId11"/>
    <p:sldId id="273" r:id="rId12"/>
    <p:sldId id="274" r:id="rId13"/>
    <p:sldId id="275" r:id="rId14"/>
    <p:sldId id="277" r:id="rId15"/>
    <p:sldId id="276" r:id="rId16"/>
    <p:sldId id="278" r:id="rId17"/>
    <p:sldId id="284" r:id="rId18"/>
    <p:sldId id="302" r:id="rId19"/>
    <p:sldId id="282" r:id="rId20"/>
    <p:sldId id="285" r:id="rId21"/>
    <p:sldId id="287" r:id="rId22"/>
    <p:sldId id="288" r:id="rId23"/>
    <p:sldId id="286" r:id="rId24"/>
    <p:sldId id="289" r:id="rId25"/>
    <p:sldId id="295" r:id="rId26"/>
    <p:sldId id="297" r:id="rId27"/>
    <p:sldId id="296" r:id="rId28"/>
    <p:sldId id="290" r:id="rId29"/>
    <p:sldId id="291" r:id="rId30"/>
    <p:sldId id="293" r:id="rId31"/>
    <p:sldId id="298" r:id="rId32"/>
    <p:sldId id="299" r:id="rId33"/>
  </p:sldIdLst>
  <p:sldSz cx="9144000" cy="6858000" type="screen4x3"/>
  <p:notesSz cx="6858000" cy="91440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hanad"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BC1B"/>
    <a:srgbClr val="F5802D"/>
    <a:srgbClr val="3C8FED"/>
    <a:srgbClr val="BDD8F3"/>
    <a:srgbClr val="8EC9FB"/>
    <a:srgbClr val="EF9747"/>
    <a:srgbClr val="8E95F8"/>
    <a:srgbClr val="000928"/>
    <a:srgbClr val="648ABC"/>
    <a:srgbClr val="34598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6" autoAdjust="0"/>
    <p:restoredTop sz="94660"/>
  </p:normalViewPr>
  <p:slideViewPr>
    <p:cSldViewPr snapToObjects="1" showGuides="1">
      <p:cViewPr varScale="1">
        <p:scale>
          <a:sx n="66" d="100"/>
          <a:sy n="66" d="100"/>
        </p:scale>
        <p:origin x="-1494" y="-96"/>
      </p:cViewPr>
      <p:guideLst>
        <p:guide orient="horz" pos="4319"/>
        <p:guide/>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634209-F0BB-4760-BCCB-BC3293DDBAC4}" type="doc">
      <dgm:prSet loTypeId="urn:microsoft.com/office/officeart/2005/8/layout/vProcess5" loCatId="process" qsTypeId="urn:microsoft.com/office/officeart/2005/8/quickstyle/3d1" qsCatId="3D" csTypeId="urn:microsoft.com/office/officeart/2005/8/colors/accent1_2" csCatId="accent1" phldr="1"/>
      <dgm:spPr/>
      <dgm:t>
        <a:bodyPr/>
        <a:lstStyle/>
        <a:p>
          <a:pPr rtl="1"/>
          <a:endParaRPr lang="ar-SA"/>
        </a:p>
      </dgm:t>
    </dgm:pt>
    <dgm:pt modelId="{24467AED-C29A-4C93-AD82-73E6049E2F5C}">
      <dgm:prSet phldrT="[Text]" custT="1"/>
      <dgm:spPr/>
      <dgm:t>
        <a:bodyPr/>
        <a:lstStyle/>
        <a:p>
          <a:pPr rtl="1"/>
          <a:r>
            <a:rPr lang="en-US" sz="3000" dirty="0" smtClean="0"/>
            <a:t>Gate</a:t>
          </a:r>
          <a:r>
            <a:rPr lang="en-US" sz="3900" dirty="0" smtClean="0"/>
            <a:t> </a:t>
          </a:r>
          <a:r>
            <a:rPr lang="en-US" sz="3000" dirty="0" smtClean="0"/>
            <a:t>Driver</a:t>
          </a:r>
          <a:r>
            <a:rPr lang="en-US" sz="3900" dirty="0" smtClean="0"/>
            <a:t> </a:t>
          </a:r>
          <a:endParaRPr lang="ar-SA" sz="3900" dirty="0"/>
        </a:p>
      </dgm:t>
    </dgm:pt>
    <dgm:pt modelId="{BFD5001E-8AAE-40A7-9C2D-BF3C6BC4F7EC}" type="parTrans" cxnId="{0664D1D0-777D-4FB4-A9DD-2AE97B574E3B}">
      <dgm:prSet/>
      <dgm:spPr/>
      <dgm:t>
        <a:bodyPr/>
        <a:lstStyle/>
        <a:p>
          <a:pPr rtl="1"/>
          <a:endParaRPr lang="ar-SA"/>
        </a:p>
      </dgm:t>
    </dgm:pt>
    <dgm:pt modelId="{C651CE3F-5032-4E8B-A00D-D0446EDEC185}" type="sibTrans" cxnId="{0664D1D0-777D-4FB4-A9DD-2AE97B574E3B}">
      <dgm:prSet/>
      <dgm:spPr/>
      <dgm:t>
        <a:bodyPr/>
        <a:lstStyle/>
        <a:p>
          <a:pPr rtl="1"/>
          <a:endParaRPr lang="ar-SA"/>
        </a:p>
      </dgm:t>
    </dgm:pt>
    <dgm:pt modelId="{91FC84F9-CB94-4A7E-B612-B910E63647BD}">
      <dgm:prSet phldrT="[Text]" custT="1"/>
      <dgm:spPr/>
      <dgm:t>
        <a:bodyPr/>
        <a:lstStyle/>
        <a:p>
          <a:pPr rtl="1"/>
          <a:r>
            <a:rPr lang="en-US" sz="3000" dirty="0" smtClean="0"/>
            <a:t>Converter</a:t>
          </a:r>
          <a:r>
            <a:rPr lang="en-US" sz="3900" dirty="0" smtClean="0"/>
            <a:t> </a:t>
          </a:r>
          <a:endParaRPr lang="ar-SA" sz="3900" dirty="0"/>
        </a:p>
      </dgm:t>
    </dgm:pt>
    <dgm:pt modelId="{80FABF90-E68F-4E64-8F08-31E0D6F07897}" type="parTrans" cxnId="{A1BDAC5C-F37E-4D42-BB83-557F9ECAB5C9}">
      <dgm:prSet/>
      <dgm:spPr/>
      <dgm:t>
        <a:bodyPr/>
        <a:lstStyle/>
        <a:p>
          <a:pPr rtl="1"/>
          <a:endParaRPr lang="ar-SA"/>
        </a:p>
      </dgm:t>
    </dgm:pt>
    <dgm:pt modelId="{B757D1D1-1958-4680-A8F6-88638522CA78}" type="sibTrans" cxnId="{A1BDAC5C-F37E-4D42-BB83-557F9ECAB5C9}">
      <dgm:prSet/>
      <dgm:spPr/>
      <dgm:t>
        <a:bodyPr/>
        <a:lstStyle/>
        <a:p>
          <a:pPr rtl="1"/>
          <a:endParaRPr lang="ar-SA"/>
        </a:p>
      </dgm:t>
    </dgm:pt>
    <dgm:pt modelId="{D8662E0E-2703-4BF4-AA2C-22FC98078642}">
      <dgm:prSet phldrT="[Text]" custT="1"/>
      <dgm:spPr/>
      <dgm:t>
        <a:bodyPr/>
        <a:lstStyle/>
        <a:p>
          <a:pPr rtl="1"/>
          <a:r>
            <a:rPr lang="en-US" sz="3000" dirty="0" smtClean="0"/>
            <a:t>DC MOTOR </a:t>
          </a:r>
          <a:endParaRPr lang="ar-SA" sz="3000" dirty="0" smtClean="0"/>
        </a:p>
      </dgm:t>
    </dgm:pt>
    <dgm:pt modelId="{FA86369B-DA40-4B6C-9AD5-56FEDAA34929}" type="parTrans" cxnId="{B5670389-9DD8-40A4-9CC8-B702C353B38D}">
      <dgm:prSet/>
      <dgm:spPr/>
      <dgm:t>
        <a:bodyPr/>
        <a:lstStyle/>
        <a:p>
          <a:pPr rtl="1"/>
          <a:endParaRPr lang="ar-SA"/>
        </a:p>
      </dgm:t>
    </dgm:pt>
    <dgm:pt modelId="{8C94BD39-5DFF-4315-8464-F240149B5F22}" type="sibTrans" cxnId="{B5670389-9DD8-40A4-9CC8-B702C353B38D}">
      <dgm:prSet/>
      <dgm:spPr/>
      <dgm:t>
        <a:bodyPr/>
        <a:lstStyle/>
        <a:p>
          <a:pPr rtl="1"/>
          <a:endParaRPr lang="ar-SA"/>
        </a:p>
      </dgm:t>
    </dgm:pt>
    <dgm:pt modelId="{BBEBF18E-A48A-4B0A-BB81-F92006B2376D}" type="pres">
      <dgm:prSet presAssocID="{BD634209-F0BB-4760-BCCB-BC3293DDBAC4}" presName="outerComposite" presStyleCnt="0">
        <dgm:presLayoutVars>
          <dgm:chMax val="5"/>
          <dgm:dir/>
          <dgm:resizeHandles val="exact"/>
        </dgm:presLayoutVars>
      </dgm:prSet>
      <dgm:spPr/>
      <dgm:t>
        <a:bodyPr/>
        <a:lstStyle/>
        <a:p>
          <a:pPr rtl="1"/>
          <a:endParaRPr lang="ar-SA"/>
        </a:p>
      </dgm:t>
    </dgm:pt>
    <dgm:pt modelId="{CE5B7635-814D-40F8-B16B-A197A9EBCD42}" type="pres">
      <dgm:prSet presAssocID="{BD634209-F0BB-4760-BCCB-BC3293DDBAC4}" presName="dummyMaxCanvas" presStyleCnt="0">
        <dgm:presLayoutVars/>
      </dgm:prSet>
      <dgm:spPr/>
    </dgm:pt>
    <dgm:pt modelId="{4C3403BA-CB23-4132-BAD3-422B41D64F2F}" type="pres">
      <dgm:prSet presAssocID="{BD634209-F0BB-4760-BCCB-BC3293DDBAC4}" presName="ThreeNodes_1" presStyleLbl="node1" presStyleIdx="0" presStyleCnt="3">
        <dgm:presLayoutVars>
          <dgm:bulletEnabled val="1"/>
        </dgm:presLayoutVars>
      </dgm:prSet>
      <dgm:spPr/>
      <dgm:t>
        <a:bodyPr/>
        <a:lstStyle/>
        <a:p>
          <a:pPr rtl="1"/>
          <a:endParaRPr lang="ar-SA"/>
        </a:p>
      </dgm:t>
    </dgm:pt>
    <dgm:pt modelId="{B7F986A6-DEC5-4EC5-A5FF-601884298A73}" type="pres">
      <dgm:prSet presAssocID="{BD634209-F0BB-4760-BCCB-BC3293DDBAC4}" presName="ThreeNodes_2" presStyleLbl="node1" presStyleIdx="1" presStyleCnt="3">
        <dgm:presLayoutVars>
          <dgm:bulletEnabled val="1"/>
        </dgm:presLayoutVars>
      </dgm:prSet>
      <dgm:spPr/>
      <dgm:t>
        <a:bodyPr/>
        <a:lstStyle/>
        <a:p>
          <a:pPr rtl="1"/>
          <a:endParaRPr lang="ar-SA"/>
        </a:p>
      </dgm:t>
    </dgm:pt>
    <dgm:pt modelId="{85AAAC28-BB09-4469-A03A-882681485102}" type="pres">
      <dgm:prSet presAssocID="{BD634209-F0BB-4760-BCCB-BC3293DDBAC4}" presName="ThreeNodes_3" presStyleLbl="node1" presStyleIdx="2" presStyleCnt="3">
        <dgm:presLayoutVars>
          <dgm:bulletEnabled val="1"/>
        </dgm:presLayoutVars>
      </dgm:prSet>
      <dgm:spPr/>
      <dgm:t>
        <a:bodyPr/>
        <a:lstStyle/>
        <a:p>
          <a:pPr rtl="1"/>
          <a:endParaRPr lang="ar-SA"/>
        </a:p>
      </dgm:t>
    </dgm:pt>
    <dgm:pt modelId="{1290BFEE-7ABE-42AA-A1B5-2CC156B1C50A}" type="pres">
      <dgm:prSet presAssocID="{BD634209-F0BB-4760-BCCB-BC3293DDBAC4}" presName="ThreeConn_1-2" presStyleLbl="fgAccFollowNode1" presStyleIdx="0" presStyleCnt="2">
        <dgm:presLayoutVars>
          <dgm:bulletEnabled val="1"/>
        </dgm:presLayoutVars>
      </dgm:prSet>
      <dgm:spPr/>
      <dgm:t>
        <a:bodyPr/>
        <a:lstStyle/>
        <a:p>
          <a:pPr rtl="1"/>
          <a:endParaRPr lang="ar-SA"/>
        </a:p>
      </dgm:t>
    </dgm:pt>
    <dgm:pt modelId="{EEFC77D5-AA44-459A-B86A-C63A563F9536}" type="pres">
      <dgm:prSet presAssocID="{BD634209-F0BB-4760-BCCB-BC3293DDBAC4}" presName="ThreeConn_2-3" presStyleLbl="fgAccFollowNode1" presStyleIdx="1" presStyleCnt="2">
        <dgm:presLayoutVars>
          <dgm:bulletEnabled val="1"/>
        </dgm:presLayoutVars>
      </dgm:prSet>
      <dgm:spPr/>
      <dgm:t>
        <a:bodyPr/>
        <a:lstStyle/>
        <a:p>
          <a:pPr rtl="1"/>
          <a:endParaRPr lang="ar-SA"/>
        </a:p>
      </dgm:t>
    </dgm:pt>
    <dgm:pt modelId="{1275BFA7-94DB-4386-AE2A-AB03AE7C16C0}" type="pres">
      <dgm:prSet presAssocID="{BD634209-F0BB-4760-BCCB-BC3293DDBAC4}" presName="ThreeNodes_1_text" presStyleLbl="node1" presStyleIdx="2" presStyleCnt="3">
        <dgm:presLayoutVars>
          <dgm:bulletEnabled val="1"/>
        </dgm:presLayoutVars>
      </dgm:prSet>
      <dgm:spPr/>
      <dgm:t>
        <a:bodyPr/>
        <a:lstStyle/>
        <a:p>
          <a:pPr rtl="1"/>
          <a:endParaRPr lang="ar-SA"/>
        </a:p>
      </dgm:t>
    </dgm:pt>
    <dgm:pt modelId="{8FC82BE1-57D4-4EC6-8B18-F378F84E2C96}" type="pres">
      <dgm:prSet presAssocID="{BD634209-F0BB-4760-BCCB-BC3293DDBAC4}" presName="ThreeNodes_2_text" presStyleLbl="node1" presStyleIdx="2" presStyleCnt="3">
        <dgm:presLayoutVars>
          <dgm:bulletEnabled val="1"/>
        </dgm:presLayoutVars>
      </dgm:prSet>
      <dgm:spPr/>
      <dgm:t>
        <a:bodyPr/>
        <a:lstStyle/>
        <a:p>
          <a:pPr rtl="1"/>
          <a:endParaRPr lang="ar-SA"/>
        </a:p>
      </dgm:t>
    </dgm:pt>
    <dgm:pt modelId="{6F743911-76DD-4EAF-8796-3089D1ABF29D}" type="pres">
      <dgm:prSet presAssocID="{BD634209-F0BB-4760-BCCB-BC3293DDBAC4}" presName="ThreeNodes_3_text" presStyleLbl="node1" presStyleIdx="2" presStyleCnt="3">
        <dgm:presLayoutVars>
          <dgm:bulletEnabled val="1"/>
        </dgm:presLayoutVars>
      </dgm:prSet>
      <dgm:spPr/>
      <dgm:t>
        <a:bodyPr/>
        <a:lstStyle/>
        <a:p>
          <a:pPr rtl="1"/>
          <a:endParaRPr lang="ar-SA"/>
        </a:p>
      </dgm:t>
    </dgm:pt>
  </dgm:ptLst>
  <dgm:cxnLst>
    <dgm:cxn modelId="{B3CD4B2C-DE9E-492B-BB0F-3419C8DAC42C}" type="presOf" srcId="{91FC84F9-CB94-4A7E-B612-B910E63647BD}" destId="{B7F986A6-DEC5-4EC5-A5FF-601884298A73}" srcOrd="0" destOrd="0" presId="urn:microsoft.com/office/officeart/2005/8/layout/vProcess5"/>
    <dgm:cxn modelId="{B5670389-9DD8-40A4-9CC8-B702C353B38D}" srcId="{BD634209-F0BB-4760-BCCB-BC3293DDBAC4}" destId="{D8662E0E-2703-4BF4-AA2C-22FC98078642}" srcOrd="2" destOrd="0" parTransId="{FA86369B-DA40-4B6C-9AD5-56FEDAA34929}" sibTransId="{8C94BD39-5DFF-4315-8464-F240149B5F22}"/>
    <dgm:cxn modelId="{8598ACBC-2391-40F3-9DE2-040AA971C371}" type="presOf" srcId="{91FC84F9-CB94-4A7E-B612-B910E63647BD}" destId="{8FC82BE1-57D4-4EC6-8B18-F378F84E2C96}" srcOrd="1" destOrd="0" presId="urn:microsoft.com/office/officeart/2005/8/layout/vProcess5"/>
    <dgm:cxn modelId="{401D1125-4CEC-43A2-BC2E-EBD40E653848}" type="presOf" srcId="{C651CE3F-5032-4E8B-A00D-D0446EDEC185}" destId="{1290BFEE-7ABE-42AA-A1B5-2CC156B1C50A}" srcOrd="0" destOrd="0" presId="urn:microsoft.com/office/officeart/2005/8/layout/vProcess5"/>
    <dgm:cxn modelId="{A1BDAC5C-F37E-4D42-BB83-557F9ECAB5C9}" srcId="{BD634209-F0BB-4760-BCCB-BC3293DDBAC4}" destId="{91FC84F9-CB94-4A7E-B612-B910E63647BD}" srcOrd="1" destOrd="0" parTransId="{80FABF90-E68F-4E64-8F08-31E0D6F07897}" sibTransId="{B757D1D1-1958-4680-A8F6-88638522CA78}"/>
    <dgm:cxn modelId="{3CE10E76-AE31-4515-B971-6587D4E6D5F6}" type="presOf" srcId="{D8662E0E-2703-4BF4-AA2C-22FC98078642}" destId="{6F743911-76DD-4EAF-8796-3089D1ABF29D}" srcOrd="1" destOrd="0" presId="urn:microsoft.com/office/officeart/2005/8/layout/vProcess5"/>
    <dgm:cxn modelId="{0664D1D0-777D-4FB4-A9DD-2AE97B574E3B}" srcId="{BD634209-F0BB-4760-BCCB-BC3293DDBAC4}" destId="{24467AED-C29A-4C93-AD82-73E6049E2F5C}" srcOrd="0" destOrd="0" parTransId="{BFD5001E-8AAE-40A7-9C2D-BF3C6BC4F7EC}" sibTransId="{C651CE3F-5032-4E8B-A00D-D0446EDEC185}"/>
    <dgm:cxn modelId="{65F5C6C3-D01D-4BA3-877B-DCCF0EA5CDF6}" type="presOf" srcId="{24467AED-C29A-4C93-AD82-73E6049E2F5C}" destId="{4C3403BA-CB23-4132-BAD3-422B41D64F2F}" srcOrd="0" destOrd="0" presId="urn:microsoft.com/office/officeart/2005/8/layout/vProcess5"/>
    <dgm:cxn modelId="{66A60A9B-E7F1-4CF2-ABEF-A464AC49D430}" type="presOf" srcId="{24467AED-C29A-4C93-AD82-73E6049E2F5C}" destId="{1275BFA7-94DB-4386-AE2A-AB03AE7C16C0}" srcOrd="1" destOrd="0" presId="urn:microsoft.com/office/officeart/2005/8/layout/vProcess5"/>
    <dgm:cxn modelId="{8F71B5D4-CC09-457B-977F-1D80BF038672}" type="presOf" srcId="{D8662E0E-2703-4BF4-AA2C-22FC98078642}" destId="{85AAAC28-BB09-4469-A03A-882681485102}" srcOrd="0" destOrd="0" presId="urn:microsoft.com/office/officeart/2005/8/layout/vProcess5"/>
    <dgm:cxn modelId="{EB7BF572-C4D7-4108-B1BF-CEE8C19B21CE}" type="presOf" srcId="{B757D1D1-1958-4680-A8F6-88638522CA78}" destId="{EEFC77D5-AA44-459A-B86A-C63A563F9536}" srcOrd="0" destOrd="0" presId="urn:microsoft.com/office/officeart/2005/8/layout/vProcess5"/>
    <dgm:cxn modelId="{1536EFCF-1432-408A-9B05-C9AA0D43C263}" type="presOf" srcId="{BD634209-F0BB-4760-BCCB-BC3293DDBAC4}" destId="{BBEBF18E-A48A-4B0A-BB81-F92006B2376D}" srcOrd="0" destOrd="0" presId="urn:microsoft.com/office/officeart/2005/8/layout/vProcess5"/>
    <dgm:cxn modelId="{8EB10BAE-043C-48B2-823E-D87E3AB5677D}" type="presParOf" srcId="{BBEBF18E-A48A-4B0A-BB81-F92006B2376D}" destId="{CE5B7635-814D-40F8-B16B-A197A9EBCD42}" srcOrd="0" destOrd="0" presId="urn:microsoft.com/office/officeart/2005/8/layout/vProcess5"/>
    <dgm:cxn modelId="{C4CB668F-13EC-4056-906B-10DD3755A3FB}" type="presParOf" srcId="{BBEBF18E-A48A-4B0A-BB81-F92006B2376D}" destId="{4C3403BA-CB23-4132-BAD3-422B41D64F2F}" srcOrd="1" destOrd="0" presId="urn:microsoft.com/office/officeart/2005/8/layout/vProcess5"/>
    <dgm:cxn modelId="{F420BF52-0154-4245-979B-4D991B902787}" type="presParOf" srcId="{BBEBF18E-A48A-4B0A-BB81-F92006B2376D}" destId="{B7F986A6-DEC5-4EC5-A5FF-601884298A73}" srcOrd="2" destOrd="0" presId="urn:microsoft.com/office/officeart/2005/8/layout/vProcess5"/>
    <dgm:cxn modelId="{B037461C-BDA8-4639-8018-E60F07A89E83}" type="presParOf" srcId="{BBEBF18E-A48A-4B0A-BB81-F92006B2376D}" destId="{85AAAC28-BB09-4469-A03A-882681485102}" srcOrd="3" destOrd="0" presId="urn:microsoft.com/office/officeart/2005/8/layout/vProcess5"/>
    <dgm:cxn modelId="{DC5A4CD4-6224-4F90-8A72-9EA56DC16FEB}" type="presParOf" srcId="{BBEBF18E-A48A-4B0A-BB81-F92006B2376D}" destId="{1290BFEE-7ABE-42AA-A1B5-2CC156B1C50A}" srcOrd="4" destOrd="0" presId="urn:microsoft.com/office/officeart/2005/8/layout/vProcess5"/>
    <dgm:cxn modelId="{433ACCE0-EE40-4190-AC0A-3647A344CAD9}" type="presParOf" srcId="{BBEBF18E-A48A-4B0A-BB81-F92006B2376D}" destId="{EEFC77D5-AA44-459A-B86A-C63A563F9536}" srcOrd="5" destOrd="0" presId="urn:microsoft.com/office/officeart/2005/8/layout/vProcess5"/>
    <dgm:cxn modelId="{E9E4C852-E7AC-4193-B215-24B5A3D7D6FF}" type="presParOf" srcId="{BBEBF18E-A48A-4B0A-BB81-F92006B2376D}" destId="{1275BFA7-94DB-4386-AE2A-AB03AE7C16C0}" srcOrd="6" destOrd="0" presId="urn:microsoft.com/office/officeart/2005/8/layout/vProcess5"/>
    <dgm:cxn modelId="{C3710C31-EE1C-45BA-8936-7F7B83D98A36}" type="presParOf" srcId="{BBEBF18E-A48A-4B0A-BB81-F92006B2376D}" destId="{8FC82BE1-57D4-4EC6-8B18-F378F84E2C96}" srcOrd="7" destOrd="0" presId="urn:microsoft.com/office/officeart/2005/8/layout/vProcess5"/>
    <dgm:cxn modelId="{4E283683-3F42-46D6-861B-27461842CF6D}" type="presParOf" srcId="{BBEBF18E-A48A-4B0A-BB81-F92006B2376D}" destId="{6F743911-76DD-4EAF-8796-3089D1ABF29D}"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C9628C-BEDA-4768-8F91-05466116883B}" type="datetimeFigureOut">
              <a:rPr lang="ar-SA" smtClean="0"/>
              <a:pPr/>
              <a:t>7/7/1433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EF28A82-9539-4575-A4B8-50E8AEC595D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7F004-0975-47E2-ACA5-E018F2C72C52}" type="datetimeFigureOut">
              <a:rPr lang="en-US" smtClean="0"/>
              <a:pPr/>
              <a:t>5/27/2012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F004-0975-47E2-ACA5-E018F2C72C52}" type="datetimeFigureOut">
              <a:rPr lang="en-US" smtClean="0"/>
              <a:pPr/>
              <a:t>5/27/2012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135EB-47A7-464D-B7F5-CBBCB448606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838200" y="304801"/>
            <a:ext cx="7924800" cy="5867400"/>
          </a:xfrm>
          <a:prstGeom prst="roundRect">
            <a:avLst>
              <a:gd name="adj" fmla="val 26611"/>
            </a:avLst>
          </a:prstGeom>
          <a:solidFill>
            <a:schemeClr val="tx2">
              <a:lumMod val="75000"/>
            </a:schemeClr>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1975047" y="2340114"/>
            <a:ext cx="5035353" cy="707886"/>
          </a:xfrm>
          <a:prstGeom prst="rect">
            <a:avLst/>
          </a:prstGeom>
          <a:noFill/>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sz="4000" b="1" dirty="0" smtClean="0">
                <a:ln>
                  <a:prstDash val="solid"/>
                </a:ln>
                <a:solidFill>
                  <a:schemeClr val="bg1">
                    <a:lumMod val="95000"/>
                  </a:schemeClr>
                </a:solidFill>
                <a:effectLst>
                  <a:outerShdw blurRad="88000" dist="50800" dir="5040000" algn="tl">
                    <a:schemeClr val="accent4">
                      <a:tint val="80000"/>
                      <a:satMod val="250000"/>
                      <a:alpha val="45000"/>
                    </a:schemeClr>
                  </a:outerShdw>
                </a:effectLst>
                <a:latin typeface="Philosopher" pitchFamily="50" charset="0"/>
              </a:rPr>
              <a:t> DC MOTOR SPEED CONTROLLER </a:t>
            </a:r>
            <a:endParaRPr lang="en-US" sz="2000" b="1" dirty="0">
              <a:ln>
                <a:prstDash val="solid"/>
              </a:ln>
              <a:solidFill>
                <a:schemeClr val="bg1">
                  <a:lumMod val="95000"/>
                </a:schemeClr>
              </a:solidFill>
              <a:effectLst>
                <a:outerShdw blurRad="88000" dist="50800" dir="5040000" algn="tl">
                  <a:schemeClr val="accent4">
                    <a:tint val="80000"/>
                    <a:satMod val="250000"/>
                    <a:alpha val="45000"/>
                  </a:schemeClr>
                </a:outerShdw>
              </a:effectLst>
            </a:endParaRPr>
          </a:p>
        </p:txBody>
      </p:sp>
      <p:sp>
        <p:nvSpPr>
          <p:cNvPr id="5" name="TextBox 4"/>
          <p:cNvSpPr txBox="1"/>
          <p:nvPr/>
        </p:nvSpPr>
        <p:spPr>
          <a:xfrm>
            <a:off x="1752600" y="3048000"/>
            <a:ext cx="5257800" cy="2246769"/>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dirty="0" smtClean="0">
                <a:ln w="0"/>
                <a:solidFill>
                  <a:schemeClr val="bg1">
                    <a:lumMod val="95000"/>
                  </a:schemeClr>
                </a:solidFill>
                <a:effectLst>
                  <a:reflection blurRad="12700" stA="50000" endPos="50000" dist="5000" dir="5400000" sy="-100000" rotWithShape="0"/>
                </a:effectLst>
                <a:latin typeface="Philosopher" pitchFamily="50" charset="0"/>
              </a:rPr>
              <a:t>Prepared By : </a:t>
            </a:r>
          </a:p>
          <a:p>
            <a:pPr algn="ctr"/>
            <a:r>
              <a:rPr lang="en-US" sz="4000" b="1" cap="all" dirty="0" smtClean="0">
                <a:ln w="0"/>
                <a:solidFill>
                  <a:schemeClr val="bg1">
                    <a:lumMod val="95000"/>
                  </a:schemeClr>
                </a:solidFill>
                <a:effectLst>
                  <a:reflection blurRad="12700" stA="50000" endPos="50000" dist="5000" dir="5400000" sy="-100000" rotWithShape="0"/>
                </a:effectLst>
                <a:latin typeface="Philosopher" pitchFamily="50" charset="0"/>
              </a:rPr>
              <a:t>  Mohanad Sama’neh </a:t>
            </a:r>
          </a:p>
          <a:p>
            <a:pPr algn="ctr"/>
            <a:r>
              <a:rPr lang="en-US" sz="4000" b="1" cap="all" dirty="0" smtClean="0">
                <a:ln w="0"/>
                <a:solidFill>
                  <a:schemeClr val="bg1">
                    <a:lumMod val="95000"/>
                  </a:schemeClr>
                </a:solidFill>
                <a:effectLst>
                  <a:reflection blurRad="12700" stA="50000" endPos="50000" dist="5000" dir="5400000" sy="-100000" rotWithShape="0"/>
                </a:effectLst>
                <a:latin typeface="Philosopher" pitchFamily="50" charset="0"/>
              </a:rPr>
              <a:t>Ayman </a:t>
            </a:r>
            <a:r>
              <a:rPr lang="en-US" sz="4000" b="1" cap="all" dirty="0" err="1" smtClean="0">
                <a:ln w="0"/>
                <a:solidFill>
                  <a:schemeClr val="bg1">
                    <a:lumMod val="95000"/>
                  </a:schemeClr>
                </a:solidFill>
                <a:effectLst>
                  <a:reflection blurRad="12700" stA="50000" endPos="50000" dist="5000" dir="5400000" sy="-100000" rotWithShape="0"/>
                </a:effectLst>
                <a:latin typeface="Philosopher" pitchFamily="50" charset="0"/>
              </a:rPr>
              <a:t>manasrah</a:t>
            </a:r>
            <a:r>
              <a:rPr lang="en-US" sz="4000" b="1" cap="all" dirty="0" smtClean="0">
                <a:ln w="0"/>
                <a:solidFill>
                  <a:schemeClr val="bg1">
                    <a:lumMod val="95000"/>
                  </a:schemeClr>
                </a:solidFill>
                <a:effectLst>
                  <a:reflection blurRad="12700" stA="50000" endPos="50000" dist="5000" dir="5400000" sy="-100000" rotWithShape="0"/>
                </a:effectLst>
                <a:latin typeface="Philosopher" pitchFamily="50" charset="0"/>
              </a:rPr>
              <a:t> </a:t>
            </a:r>
          </a:p>
          <a:p>
            <a:pPr algn="ctr"/>
            <a:endParaRPr lang="en-US" sz="2000" b="1" cap="all" dirty="0">
              <a:ln w="0"/>
              <a:solidFill>
                <a:schemeClr val="bg1">
                  <a:lumMod val="95000"/>
                </a:schemeClr>
              </a:solidFill>
              <a:effectLst>
                <a:reflection blurRad="12700" stA="50000" endPos="50000" dist="5000" dir="5400000" sy="-100000" rotWithShape="0"/>
              </a:effectLst>
            </a:endParaRPr>
          </a:p>
        </p:txBody>
      </p:sp>
      <p:sp>
        <p:nvSpPr>
          <p:cNvPr id="7" name="TextBox 6"/>
          <p:cNvSpPr txBox="1"/>
          <p:nvPr/>
        </p:nvSpPr>
        <p:spPr>
          <a:xfrm>
            <a:off x="1497352" y="5061198"/>
            <a:ext cx="5928226" cy="707886"/>
          </a:xfrm>
          <a:prstGeom prst="rect">
            <a:avLst/>
          </a:prstGeom>
          <a:noFill/>
        </p:spPr>
        <p:txBody>
          <a:bodyPr wrap="non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Philosopher" pitchFamily="50" charset="0"/>
              </a:rPr>
              <a:t>Supervised by  : Dr. Kamel Subhi </a:t>
            </a:r>
            <a:endParaRPr lang="en-US" sz="2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8" name="Picture 7" descr="usp1-ps-blla3a-eda7ea9cec.bmp"/>
          <p:cNvPicPr>
            <a:picLocks noChangeAspect="1"/>
          </p:cNvPicPr>
          <p:nvPr/>
        </p:nvPicPr>
        <p:blipFill>
          <a:blip r:embed="rId2" cstate="print"/>
          <a:stretch>
            <a:fillRect/>
          </a:stretch>
        </p:blipFill>
        <p:spPr>
          <a:xfrm>
            <a:off x="3276600" y="375633"/>
            <a:ext cx="1981200" cy="19644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533400" y="1143000"/>
            <a:ext cx="8153400" cy="54102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641906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DTMF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3" name="TextBox 12"/>
          <p:cNvSpPr txBox="1"/>
          <p:nvPr/>
        </p:nvSpPr>
        <p:spPr>
          <a:xfrm>
            <a:off x="1969535" y="1197114"/>
            <a:ext cx="4720704" cy="707886"/>
          </a:xfrm>
          <a:prstGeom prst="rect">
            <a:avLst/>
          </a:prstGeom>
          <a:noFill/>
        </p:spPr>
        <p:txBody>
          <a:bodyPr wrap="square" rtlCol="1">
            <a:spAutoFit/>
          </a:bodyPr>
          <a:lstStyle/>
          <a:p>
            <a:pPr algn="ctr"/>
            <a:r>
              <a:rPr lang="en-US" sz="4000" dirty="0" smtClean="0">
                <a:latin typeface="Philosopher" pitchFamily="50" charset="0"/>
              </a:rPr>
              <a:t>DTMF(Core Of The Project) </a:t>
            </a:r>
            <a:endParaRPr lang="ar-SA" sz="4000" dirty="0" smtClean="0">
              <a:latin typeface="Philosopher" pitchFamily="50" charset="0"/>
            </a:endParaRPr>
          </a:p>
        </p:txBody>
      </p:sp>
      <p:pic>
        <p:nvPicPr>
          <p:cNvPr id="9" name="Picture 8" descr="ddtmf.png"/>
          <p:cNvPicPr>
            <a:picLocks noChangeAspect="1"/>
          </p:cNvPicPr>
          <p:nvPr/>
        </p:nvPicPr>
        <p:blipFill>
          <a:blip r:embed="rId2" cstate="print"/>
          <a:stretch>
            <a:fillRect/>
          </a:stretch>
        </p:blipFill>
        <p:spPr>
          <a:xfrm>
            <a:off x="609600" y="1828800"/>
            <a:ext cx="7696200" cy="4528066"/>
          </a:xfrm>
          <a:prstGeom prst="rect">
            <a:avLst/>
          </a:prstGeom>
        </p:spPr>
      </p:pic>
      <p:sp>
        <p:nvSpPr>
          <p:cNvPr id="14" name="TextBox 13"/>
          <p:cNvSpPr txBox="1"/>
          <p:nvPr/>
        </p:nvSpPr>
        <p:spPr>
          <a:xfrm>
            <a:off x="914400" y="1828800"/>
            <a:ext cx="3581400" cy="430887"/>
          </a:xfrm>
          <a:prstGeom prst="rect">
            <a:avLst/>
          </a:prstGeom>
          <a:noFill/>
        </p:spPr>
        <p:txBody>
          <a:bodyPr wrap="square" rtlCol="1">
            <a:spAutoFit/>
          </a:bodyPr>
          <a:lstStyle/>
          <a:p>
            <a:pPr lvl="1">
              <a:buFont typeface="Wingdings" pitchFamily="2" charset="2"/>
              <a:buChar char="ü"/>
            </a:pPr>
            <a:r>
              <a:rPr lang="en-US" sz="2200" dirty="0" smtClean="0"/>
              <a:t>How It Works ! </a:t>
            </a:r>
            <a:endParaRPr lang="ar-SA" sz="2200" dirty="0"/>
          </a:p>
        </p:txBody>
      </p:sp>
      <p:sp>
        <p:nvSpPr>
          <p:cNvPr id="15" name="TextBox 14"/>
          <p:cNvSpPr txBox="1"/>
          <p:nvPr/>
        </p:nvSpPr>
        <p:spPr>
          <a:xfrm>
            <a:off x="5943600" y="2971800"/>
            <a:ext cx="1884725" cy="3139321"/>
          </a:xfrm>
          <a:prstGeom prst="rect">
            <a:avLst/>
          </a:prstGeom>
          <a:noFill/>
        </p:spPr>
        <p:txBody>
          <a:bodyPr wrap="square" rtlCol="1">
            <a:spAutoFit/>
          </a:bodyPr>
          <a:lstStyle/>
          <a:p>
            <a:pPr>
              <a:buFont typeface="Wingdings" pitchFamily="2" charset="2"/>
              <a:buChar char="§"/>
            </a:pPr>
            <a:r>
              <a:rPr lang="en-US" dirty="0" smtClean="0"/>
              <a:t>INH : Enable The Letters (A,B,C,D) </a:t>
            </a:r>
          </a:p>
          <a:p>
            <a:pPr>
              <a:buFont typeface="Wingdings" pitchFamily="2" charset="2"/>
              <a:buChar char="§"/>
            </a:pPr>
            <a:endParaRPr lang="en-US" dirty="0" smtClean="0"/>
          </a:p>
          <a:p>
            <a:pPr>
              <a:buFont typeface="Wingdings" pitchFamily="2" charset="2"/>
              <a:buChar char="§"/>
            </a:pPr>
            <a:r>
              <a:rPr lang="en-US" dirty="0" smtClean="0"/>
              <a:t>PWDN : power the Device down </a:t>
            </a:r>
          </a:p>
          <a:p>
            <a:pPr>
              <a:buFont typeface="Wingdings" pitchFamily="2" charset="2"/>
              <a:buChar char="§"/>
            </a:pPr>
            <a:endParaRPr lang="en-US" dirty="0" smtClean="0"/>
          </a:p>
          <a:p>
            <a:pPr>
              <a:buFont typeface="Wingdings" pitchFamily="2" charset="2"/>
              <a:buChar char="§"/>
            </a:pPr>
            <a:r>
              <a:rPr lang="en-US" dirty="0" err="1" smtClean="0"/>
              <a:t>StD</a:t>
            </a:r>
            <a:r>
              <a:rPr lang="en-US" dirty="0" smtClean="0"/>
              <a:t> : Interrupt </a:t>
            </a:r>
          </a:p>
          <a:p>
            <a:pPr>
              <a:buFont typeface="Wingdings" pitchFamily="2" charset="2"/>
              <a:buChar char="§"/>
            </a:pPr>
            <a:endParaRPr lang="en-US" dirty="0" smtClean="0"/>
          </a:p>
          <a:p>
            <a:pPr>
              <a:buFont typeface="Wingdings" pitchFamily="2" charset="2"/>
              <a:buChar char="§"/>
            </a:pPr>
            <a:r>
              <a:rPr lang="en-US" dirty="0" smtClean="0"/>
              <a:t>TOE: Enable The O/P </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42115" y="1295400"/>
            <a:ext cx="8153400" cy="48006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641906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DTMF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2" name="TextBox 11"/>
          <p:cNvSpPr txBox="1"/>
          <p:nvPr/>
        </p:nvSpPr>
        <p:spPr>
          <a:xfrm>
            <a:off x="2209800" y="1295400"/>
            <a:ext cx="4267200" cy="1600438"/>
          </a:xfrm>
          <a:prstGeom prst="rect">
            <a:avLst/>
          </a:prstGeom>
          <a:noFill/>
        </p:spPr>
        <p:txBody>
          <a:bodyPr wrap="square" rtlCol="1">
            <a:spAutoFit/>
          </a:bodyPr>
          <a:lstStyle/>
          <a:p>
            <a:r>
              <a:rPr lang="en-US" sz="4000" dirty="0" smtClean="0">
                <a:latin typeface="Philosopher" pitchFamily="50" charset="0"/>
              </a:rPr>
              <a:t>Decoding DTMF (</a:t>
            </a:r>
            <a:r>
              <a:rPr lang="en-US" sz="4000" dirty="0" err="1" smtClean="0">
                <a:latin typeface="Philosopher" pitchFamily="50" charset="0"/>
              </a:rPr>
              <a:t>contiued</a:t>
            </a:r>
            <a:r>
              <a:rPr lang="en-US" sz="4000" dirty="0" smtClean="0">
                <a:latin typeface="Philosopher" pitchFamily="50" charset="0"/>
              </a:rPr>
              <a:t> )  :  </a:t>
            </a:r>
          </a:p>
          <a:p>
            <a:r>
              <a:rPr lang="en-US" dirty="0" smtClean="0"/>
              <a:t> </a:t>
            </a:r>
            <a:endParaRPr lang="ar-SA" dirty="0"/>
          </a:p>
        </p:txBody>
      </p:sp>
      <p:pic>
        <p:nvPicPr>
          <p:cNvPr id="9" name="Picture 8" descr="time 2.JPG"/>
          <p:cNvPicPr>
            <a:picLocks noChangeAspect="1"/>
          </p:cNvPicPr>
          <p:nvPr/>
        </p:nvPicPr>
        <p:blipFill>
          <a:blip r:embed="rId2" cstate="print"/>
          <a:stretch>
            <a:fillRect/>
          </a:stretch>
        </p:blipFill>
        <p:spPr>
          <a:xfrm>
            <a:off x="5561815" y="1905000"/>
            <a:ext cx="2933700" cy="2447925"/>
          </a:xfrm>
          <a:prstGeom prst="rect">
            <a:avLst/>
          </a:prstGeom>
        </p:spPr>
      </p:pic>
      <p:sp>
        <p:nvSpPr>
          <p:cNvPr id="10" name="TextBox 9"/>
          <p:cNvSpPr txBox="1"/>
          <p:nvPr/>
        </p:nvSpPr>
        <p:spPr>
          <a:xfrm>
            <a:off x="838200" y="2076271"/>
            <a:ext cx="4267200" cy="1200329"/>
          </a:xfrm>
          <a:prstGeom prst="rect">
            <a:avLst/>
          </a:prstGeom>
          <a:noFill/>
        </p:spPr>
        <p:txBody>
          <a:bodyPr wrap="square" rtlCol="1">
            <a:spAutoFit/>
          </a:bodyPr>
          <a:lstStyle/>
          <a:p>
            <a:pPr>
              <a:buFont typeface="Wingdings" pitchFamily="2" charset="2"/>
              <a:buChar char="ü"/>
            </a:pPr>
            <a:r>
              <a:rPr lang="en-US" dirty="0" smtClean="0"/>
              <a:t>Guard time adjustment : </a:t>
            </a:r>
          </a:p>
          <a:p>
            <a:r>
              <a:rPr lang="en-US" dirty="0" smtClean="0"/>
              <a:t>C2 , R3 calculated as follows :</a:t>
            </a:r>
          </a:p>
          <a:p>
            <a:endParaRPr lang="en-US" dirty="0" smtClean="0"/>
          </a:p>
          <a:p>
            <a:r>
              <a:rPr lang="en-US" dirty="0" smtClean="0"/>
              <a:t> </a:t>
            </a:r>
            <a:endParaRPr lang="en-US" dirty="0"/>
          </a:p>
        </p:txBody>
      </p:sp>
      <p:pic>
        <p:nvPicPr>
          <p:cNvPr id="26" name="Picture 25" descr="TEMP.JPG"/>
          <p:cNvPicPr>
            <a:picLocks noChangeAspect="1"/>
          </p:cNvPicPr>
          <p:nvPr/>
        </p:nvPicPr>
        <p:blipFill>
          <a:blip r:embed="rId3" cstate="print"/>
          <a:stretch>
            <a:fillRect/>
          </a:stretch>
        </p:blipFill>
        <p:spPr>
          <a:xfrm>
            <a:off x="838201" y="2716293"/>
            <a:ext cx="2895599" cy="2540141"/>
          </a:xfrm>
          <a:prstGeom prst="rect">
            <a:avLst/>
          </a:prstGeom>
        </p:spPr>
      </p:pic>
      <p:sp>
        <p:nvSpPr>
          <p:cNvPr id="27" name="TextBox 26"/>
          <p:cNvSpPr txBox="1"/>
          <p:nvPr/>
        </p:nvSpPr>
        <p:spPr>
          <a:xfrm>
            <a:off x="5334000" y="4352925"/>
            <a:ext cx="3161515" cy="1477328"/>
          </a:xfrm>
          <a:prstGeom prst="rect">
            <a:avLst/>
          </a:prstGeom>
          <a:noFill/>
        </p:spPr>
        <p:txBody>
          <a:bodyPr wrap="square" rtlCol="1">
            <a:spAutoFit/>
          </a:bodyPr>
          <a:lstStyle/>
          <a:p>
            <a:r>
              <a:rPr lang="en-US" dirty="0" smtClean="0"/>
              <a:t>Where : </a:t>
            </a:r>
          </a:p>
          <a:p>
            <a:r>
              <a:rPr lang="en-US" dirty="0" err="1" smtClean="0"/>
              <a:t>Vdd</a:t>
            </a:r>
            <a:r>
              <a:rPr lang="en-US" dirty="0" smtClean="0"/>
              <a:t>  = 5 .                  </a:t>
            </a:r>
            <a:r>
              <a:rPr lang="en-US" dirty="0" err="1" smtClean="0"/>
              <a:t>Trec</a:t>
            </a:r>
            <a:r>
              <a:rPr lang="en-US" dirty="0" smtClean="0"/>
              <a:t>  = 40ms </a:t>
            </a:r>
          </a:p>
          <a:p>
            <a:r>
              <a:rPr lang="en-US" dirty="0" err="1" smtClean="0"/>
              <a:t>Vtst</a:t>
            </a:r>
            <a:r>
              <a:rPr lang="en-US" dirty="0" smtClean="0"/>
              <a:t>  = 2.4                  td  = 40ms  </a:t>
            </a:r>
          </a:p>
          <a:p>
            <a:r>
              <a:rPr lang="en-US" dirty="0" err="1" smtClean="0"/>
              <a:t>Tdp</a:t>
            </a:r>
            <a:r>
              <a:rPr lang="en-US" dirty="0" smtClean="0"/>
              <a:t> =  5ms                             </a:t>
            </a:r>
          </a:p>
          <a:p>
            <a:r>
              <a:rPr lang="en-US" dirty="0" err="1" smtClean="0"/>
              <a:t>Tda</a:t>
            </a:r>
            <a:r>
              <a:rPr lang="en-US" dirty="0" smtClean="0"/>
              <a:t>  = 20ms  </a:t>
            </a:r>
            <a:endParaRPr lang="ar-SA" dirty="0"/>
          </a:p>
        </p:txBody>
      </p:sp>
      <p:sp>
        <p:nvSpPr>
          <p:cNvPr id="30" name="TextBox 29"/>
          <p:cNvSpPr txBox="1"/>
          <p:nvPr/>
        </p:nvSpPr>
        <p:spPr>
          <a:xfrm>
            <a:off x="838200" y="5256434"/>
            <a:ext cx="3505200" cy="369332"/>
          </a:xfrm>
          <a:prstGeom prst="rect">
            <a:avLst/>
          </a:prstGeom>
          <a:noFill/>
        </p:spPr>
        <p:txBody>
          <a:bodyPr wrap="square" rtlCol="1">
            <a:spAutoFit/>
          </a:bodyPr>
          <a:lstStyle/>
          <a:p>
            <a:r>
              <a:rPr lang="en-US" dirty="0" smtClean="0"/>
              <a:t>R 3  = 330K Ohm   C2 = 100 </a:t>
            </a:r>
            <a:r>
              <a:rPr lang="en-US" dirty="0" err="1" smtClean="0"/>
              <a:t>nf</a:t>
            </a:r>
            <a:r>
              <a:rPr lang="en-US" dirty="0" smtClean="0"/>
              <a:t>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1295400"/>
            <a:ext cx="8153400" cy="48006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641906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DTMF </a:t>
            </a:r>
            <a:endParaRPr lang="en-US" sz="2000" dirty="0">
              <a:solidFill>
                <a:schemeClr val="bg1"/>
              </a:solidFill>
            </a:endParaRPr>
          </a:p>
        </p:txBody>
      </p:sp>
      <p:sp>
        <p:nvSpPr>
          <p:cNvPr id="10" name="TextBox 9"/>
          <p:cNvSpPr txBox="1"/>
          <p:nvPr/>
        </p:nvSpPr>
        <p:spPr>
          <a:xfrm>
            <a:off x="838200" y="2170331"/>
            <a:ext cx="3962400" cy="369332"/>
          </a:xfrm>
          <a:prstGeom prst="rect">
            <a:avLst/>
          </a:prstGeom>
          <a:noFill/>
        </p:spPr>
        <p:txBody>
          <a:bodyPr wrap="square" rtlCol="1">
            <a:spAutoFit/>
          </a:bodyPr>
          <a:lstStyle/>
          <a:p>
            <a:r>
              <a:rPr lang="en-US" dirty="0" smtClean="0"/>
              <a:t> </a:t>
            </a:r>
            <a:endParaRPr lang="ar-SA" dirty="0"/>
          </a:p>
        </p:txBody>
      </p:sp>
      <p:sp>
        <p:nvSpPr>
          <p:cNvPr id="16" name="TextBox 15"/>
          <p:cNvSpPr txBox="1"/>
          <p:nvPr/>
        </p:nvSpPr>
        <p:spPr>
          <a:xfrm>
            <a:off x="838200" y="2539662"/>
            <a:ext cx="3505200" cy="369332"/>
          </a:xfrm>
          <a:prstGeom prst="rect">
            <a:avLst/>
          </a:prstGeom>
          <a:noFill/>
        </p:spPr>
        <p:txBody>
          <a:bodyPr wrap="square" rtlCol="1">
            <a:spAutoFit/>
          </a:bodyPr>
          <a:lstStyle/>
          <a:p>
            <a:r>
              <a:rPr lang="en-US" dirty="0" smtClean="0"/>
              <a:t>Differential input configuration : </a:t>
            </a:r>
            <a:endParaRPr lang="ar-SA" dirty="0"/>
          </a:p>
        </p:txBody>
      </p:sp>
      <p:sp>
        <p:nvSpPr>
          <p:cNvPr id="17" name="TextBox 16"/>
          <p:cNvSpPr txBox="1"/>
          <p:nvPr/>
        </p:nvSpPr>
        <p:spPr>
          <a:xfrm>
            <a:off x="838200" y="3352800"/>
            <a:ext cx="2743200" cy="1477328"/>
          </a:xfrm>
          <a:prstGeom prst="rect">
            <a:avLst/>
          </a:prstGeom>
          <a:noFill/>
        </p:spPr>
        <p:txBody>
          <a:bodyPr wrap="square" rtlCol="1">
            <a:spAutoFit/>
          </a:bodyPr>
          <a:lstStyle/>
          <a:p>
            <a:r>
              <a:rPr lang="en-US" dirty="0" smtClean="0"/>
              <a:t> voltage gain  = R2 / R1 </a:t>
            </a:r>
          </a:p>
          <a:p>
            <a:r>
              <a:rPr lang="en-US" dirty="0" smtClean="0"/>
              <a:t>     R1 = 100K </a:t>
            </a:r>
          </a:p>
          <a:p>
            <a:r>
              <a:rPr lang="en-US" dirty="0" smtClean="0"/>
              <a:t>     R2 = 200K </a:t>
            </a:r>
          </a:p>
          <a:p>
            <a:endParaRPr lang="en-US" dirty="0" smtClean="0"/>
          </a:p>
          <a:p>
            <a:r>
              <a:rPr lang="en-US" dirty="0" smtClean="0"/>
              <a:t>C1 Chosen to be 100nf  </a:t>
            </a:r>
            <a:endParaRPr lang="ar-SA" dirty="0"/>
          </a:p>
        </p:txBody>
      </p:sp>
      <p:sp>
        <p:nvSpPr>
          <p:cNvPr id="14" name="Rectangle 13"/>
          <p:cNvSpPr/>
          <p:nvPr/>
        </p:nvSpPr>
        <p:spPr>
          <a:xfrm>
            <a:off x="5562600" y="4267200"/>
            <a:ext cx="152400" cy="5629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Rectangle 17"/>
          <p:cNvSpPr/>
          <p:nvPr/>
        </p:nvSpPr>
        <p:spPr>
          <a:xfrm>
            <a:off x="5562600" y="4830128"/>
            <a:ext cx="152400" cy="210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5" name="Picture 24" descr="GAIN.bmp"/>
          <p:cNvPicPr>
            <a:picLocks noChangeAspect="1"/>
          </p:cNvPicPr>
          <p:nvPr/>
        </p:nvPicPr>
        <p:blipFill>
          <a:blip r:embed="rId2" cstate="print"/>
          <a:stretch>
            <a:fillRect/>
          </a:stretch>
        </p:blipFill>
        <p:spPr>
          <a:xfrm>
            <a:off x="4343400" y="1705190"/>
            <a:ext cx="4219048" cy="3447619"/>
          </a:xfrm>
          <a:prstGeom prst="rect">
            <a:avLst/>
          </a:prstGeom>
        </p:spPr>
      </p:pic>
      <p:sp>
        <p:nvSpPr>
          <p:cNvPr id="13" name="TextBox 12"/>
          <p:cNvSpPr txBox="1"/>
          <p:nvPr/>
        </p:nvSpPr>
        <p:spPr>
          <a:xfrm>
            <a:off x="2209800" y="1295400"/>
            <a:ext cx="4267200" cy="707886"/>
          </a:xfrm>
          <a:prstGeom prst="rect">
            <a:avLst/>
          </a:prstGeom>
          <a:noFill/>
        </p:spPr>
        <p:txBody>
          <a:bodyPr wrap="square" rtlCol="1">
            <a:spAutoFit/>
          </a:bodyPr>
          <a:lstStyle/>
          <a:p>
            <a:r>
              <a:rPr lang="en-US" sz="4000" dirty="0" smtClean="0">
                <a:latin typeface="Philosopher" pitchFamily="50" charset="0"/>
              </a:rPr>
              <a:t>Decoding DTMF (</a:t>
            </a:r>
            <a:r>
              <a:rPr lang="en-US" sz="4000" dirty="0" err="1" smtClean="0">
                <a:latin typeface="Philosopher" pitchFamily="50" charset="0"/>
              </a:rPr>
              <a:t>contiued</a:t>
            </a:r>
            <a:r>
              <a:rPr lang="en-US" sz="4000" dirty="0" smtClean="0">
                <a:latin typeface="Philosopher" pitchFamily="50" charset="0"/>
              </a:rPr>
              <a:t> ) </a:t>
            </a:r>
            <a:r>
              <a:rPr lang="en-US" dirty="0" smtClean="0"/>
              <a:t> </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609600" y="1247360"/>
            <a:ext cx="8153400" cy="48006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7484870"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Microcontroller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0" name="TextBox 9"/>
          <p:cNvSpPr txBox="1"/>
          <p:nvPr/>
        </p:nvSpPr>
        <p:spPr>
          <a:xfrm>
            <a:off x="838200" y="2170331"/>
            <a:ext cx="3962400" cy="369332"/>
          </a:xfrm>
          <a:prstGeom prst="rect">
            <a:avLst/>
          </a:prstGeom>
          <a:noFill/>
        </p:spPr>
        <p:txBody>
          <a:bodyPr wrap="square" rtlCol="1">
            <a:spAutoFit/>
          </a:bodyPr>
          <a:lstStyle/>
          <a:p>
            <a:r>
              <a:rPr lang="en-US" dirty="0" smtClean="0"/>
              <a:t> </a:t>
            </a:r>
            <a:endParaRPr lang="ar-SA" dirty="0"/>
          </a:p>
        </p:txBody>
      </p:sp>
      <p:sp>
        <p:nvSpPr>
          <p:cNvPr id="16" name="TextBox 15"/>
          <p:cNvSpPr txBox="1"/>
          <p:nvPr/>
        </p:nvSpPr>
        <p:spPr>
          <a:xfrm>
            <a:off x="1447800" y="1951672"/>
            <a:ext cx="4419600" cy="1477328"/>
          </a:xfrm>
          <a:prstGeom prst="rect">
            <a:avLst/>
          </a:prstGeom>
          <a:noFill/>
        </p:spPr>
        <p:txBody>
          <a:bodyPr wrap="square" rtlCol="1">
            <a:spAutoFit/>
          </a:bodyPr>
          <a:lstStyle/>
          <a:p>
            <a:pPr>
              <a:buFont typeface="Wingdings" pitchFamily="2" charset="2"/>
              <a:buChar char="ü"/>
            </a:pPr>
            <a:r>
              <a:rPr lang="en-US" dirty="0" smtClean="0"/>
              <a:t> Has I/O circuitry as built in</a:t>
            </a:r>
          </a:p>
          <a:p>
            <a:pPr>
              <a:buFont typeface="Wingdings" pitchFamily="2" charset="2"/>
              <a:buChar char="ü"/>
            </a:pPr>
            <a:r>
              <a:rPr lang="en-US" dirty="0" smtClean="0"/>
              <a:t>Interface with real world devices </a:t>
            </a:r>
          </a:p>
          <a:p>
            <a:pPr>
              <a:buFont typeface="Wingdings" pitchFamily="2" charset="2"/>
              <a:buChar char="ü"/>
            </a:pPr>
            <a:r>
              <a:rPr lang="en-US" dirty="0" err="1" smtClean="0"/>
              <a:t>Pic</a:t>
            </a:r>
            <a:r>
              <a:rPr lang="en-US" dirty="0" smtClean="0"/>
              <a:t> 18f4620  used     </a:t>
            </a:r>
          </a:p>
          <a:p>
            <a:pPr>
              <a:buFont typeface="Wingdings" pitchFamily="2" charset="2"/>
              <a:buChar char="ü"/>
            </a:pPr>
            <a:r>
              <a:rPr lang="en-US" dirty="0" smtClean="0"/>
              <a:t>Specification  </a:t>
            </a:r>
          </a:p>
          <a:p>
            <a:endParaRPr lang="ar-SA" dirty="0"/>
          </a:p>
        </p:txBody>
      </p:sp>
      <p:graphicFrame>
        <p:nvGraphicFramePr>
          <p:cNvPr id="13" name="Table 12"/>
          <p:cNvGraphicFramePr>
            <a:graphicFrameLocks noGrp="1"/>
          </p:cNvGraphicFramePr>
          <p:nvPr/>
        </p:nvGraphicFramePr>
        <p:xfrm>
          <a:off x="1049530" y="3413760"/>
          <a:ext cx="7256270" cy="2225040"/>
        </p:xfrm>
        <a:graphic>
          <a:graphicData uri="http://schemas.openxmlformats.org/drawingml/2006/table">
            <a:tbl>
              <a:tblPr rtl="1" firstRow="1" bandRow="1">
                <a:tableStyleId>{00A15C55-8517-42AA-B614-E9B94910E393}</a:tableStyleId>
              </a:tblPr>
              <a:tblGrid>
                <a:gridCol w="3628135"/>
                <a:gridCol w="3628135"/>
              </a:tblGrid>
              <a:tr h="370840">
                <a:tc>
                  <a:txBody>
                    <a:bodyPr/>
                    <a:lstStyle/>
                    <a:p>
                      <a:pPr algn="ctr" rtl="1"/>
                      <a:r>
                        <a:rPr lang="en-US" dirty="0" smtClean="0"/>
                        <a:t>Value </a:t>
                      </a:r>
                      <a:endParaRPr lang="ar-SA" dirty="0"/>
                    </a:p>
                  </a:txBody>
                  <a:tcPr/>
                </a:tc>
                <a:tc>
                  <a:txBody>
                    <a:bodyPr/>
                    <a:lstStyle/>
                    <a:p>
                      <a:pPr algn="ctr" rtl="1"/>
                      <a:r>
                        <a:rPr lang="en-US" dirty="0" smtClean="0"/>
                        <a:t>Parameter</a:t>
                      </a:r>
                      <a:r>
                        <a:rPr lang="en-US" baseline="0" dirty="0" smtClean="0"/>
                        <a:t> type </a:t>
                      </a:r>
                      <a:endParaRPr lang="ar-SA" dirty="0"/>
                    </a:p>
                  </a:txBody>
                  <a:tcPr/>
                </a:tc>
              </a:tr>
              <a:tr h="370840">
                <a:tc>
                  <a:txBody>
                    <a:bodyPr/>
                    <a:lstStyle/>
                    <a:p>
                      <a:pPr algn="ctr" rtl="1"/>
                      <a:r>
                        <a:rPr lang="en-US" dirty="0" smtClean="0"/>
                        <a:t>Flash </a:t>
                      </a:r>
                      <a:endParaRPr lang="ar-SA" dirty="0"/>
                    </a:p>
                  </a:txBody>
                  <a:tcPr/>
                </a:tc>
                <a:tc>
                  <a:txBody>
                    <a:bodyPr/>
                    <a:lstStyle/>
                    <a:p>
                      <a:pPr algn="ctr" rtl="1"/>
                      <a:r>
                        <a:rPr lang="en-US" dirty="0" smtClean="0"/>
                        <a:t>Program Memory Type</a:t>
                      </a:r>
                      <a:endParaRPr lang="ar-SA" dirty="0"/>
                    </a:p>
                  </a:txBody>
                  <a:tcPr/>
                </a:tc>
              </a:tr>
              <a:tr h="370840">
                <a:tc>
                  <a:txBody>
                    <a:bodyPr/>
                    <a:lstStyle/>
                    <a:p>
                      <a:pPr algn="ctr" rtl="1"/>
                      <a:r>
                        <a:rPr lang="en-US" dirty="0" smtClean="0"/>
                        <a:t>64 </a:t>
                      </a:r>
                      <a:endParaRPr lang="ar-SA" dirty="0"/>
                    </a:p>
                  </a:txBody>
                  <a:tcPr/>
                </a:tc>
                <a:tc>
                  <a:txBody>
                    <a:bodyPr/>
                    <a:lstStyle/>
                    <a:p>
                      <a:pPr algn="ctr" rtl="1"/>
                      <a:r>
                        <a:rPr lang="en-US" dirty="0" smtClean="0"/>
                        <a:t> Program Memory (KB)</a:t>
                      </a:r>
                      <a:endParaRPr lang="ar-SA" dirty="0"/>
                    </a:p>
                  </a:txBody>
                  <a:tcPr/>
                </a:tc>
              </a:tr>
              <a:tr h="370840">
                <a:tc>
                  <a:txBody>
                    <a:bodyPr/>
                    <a:lstStyle/>
                    <a:p>
                      <a:pPr algn="ctr" rtl="1"/>
                      <a:r>
                        <a:rPr lang="en-US" dirty="0" smtClean="0"/>
                        <a:t>2CCP</a:t>
                      </a:r>
                      <a:endParaRPr lang="ar-SA" dirty="0"/>
                    </a:p>
                  </a:txBody>
                  <a:tcPr/>
                </a:tc>
                <a:tc>
                  <a:txBody>
                    <a:bodyPr/>
                    <a:lstStyle/>
                    <a:p>
                      <a:r>
                        <a:rPr lang="en-US" dirty="0" smtClean="0"/>
                        <a:t> Digital Communication Peripherals</a:t>
                      </a:r>
                    </a:p>
                  </a:txBody>
                  <a:tcPr/>
                </a:tc>
              </a:tr>
              <a:tr h="370840">
                <a:tc>
                  <a:txBody>
                    <a:bodyPr/>
                    <a:lstStyle/>
                    <a:p>
                      <a:pPr algn="ctr" rtl="1"/>
                      <a:r>
                        <a:rPr lang="en-US" sz="1800" kern="1200" dirty="0" smtClean="0">
                          <a:solidFill>
                            <a:schemeClr val="dk1"/>
                          </a:solidFill>
                          <a:latin typeface="+mn-lt"/>
                          <a:ea typeface="+mn-ea"/>
                          <a:cs typeface="+mn-cs"/>
                        </a:rPr>
                        <a:t>1 x 8-bit, 3 x 16-bit</a:t>
                      </a:r>
                      <a:endParaRPr lang="ar-SA" dirty="0"/>
                    </a:p>
                  </a:txBody>
                  <a:tcPr/>
                </a:tc>
                <a:tc>
                  <a:txBody>
                    <a:bodyPr/>
                    <a:lstStyle/>
                    <a:p>
                      <a:pPr algn="ctr" rtl="1"/>
                      <a:r>
                        <a:rPr lang="en-US" dirty="0" smtClean="0"/>
                        <a:t>Timers</a:t>
                      </a:r>
                      <a:endParaRPr lang="ar-SA" dirty="0"/>
                    </a:p>
                  </a:txBody>
                  <a:tcPr/>
                </a:tc>
              </a:tr>
              <a:tr h="370840">
                <a:tc>
                  <a:txBody>
                    <a:bodyPr/>
                    <a:lstStyle/>
                    <a:p>
                      <a:pPr algn="ctr" rtl="1"/>
                      <a:r>
                        <a:rPr lang="en-US" dirty="0" smtClean="0"/>
                        <a:t>2 to 5.5</a:t>
                      </a:r>
                      <a:r>
                        <a:rPr lang="en-US" baseline="0" dirty="0" smtClean="0"/>
                        <a:t> </a:t>
                      </a:r>
                      <a:endParaRPr lang="ar-SA" dirty="0"/>
                    </a:p>
                  </a:txBody>
                  <a:tcPr/>
                </a:tc>
                <a:tc>
                  <a:txBody>
                    <a:bodyPr/>
                    <a:lstStyle/>
                    <a:p>
                      <a:pPr algn="ctr" rtl="0">
                        <a:lnSpc>
                          <a:spcPct val="115000"/>
                        </a:lnSpc>
                        <a:spcAft>
                          <a:spcPts val="0"/>
                        </a:spcAft>
                      </a:pPr>
                      <a:r>
                        <a:rPr lang="en-US" sz="1800" kern="1200" dirty="0" smtClean="0">
                          <a:solidFill>
                            <a:schemeClr val="dk1"/>
                          </a:solidFill>
                          <a:latin typeface="+mn-lt"/>
                          <a:ea typeface="+mn-ea"/>
                          <a:cs typeface="+mn-cs"/>
                        </a:rPr>
                        <a:t> Operating Voltage Range (V)</a:t>
                      </a:r>
                    </a:p>
                  </a:txBody>
                  <a:tcPr marL="43180" marR="43180" marT="9525" marB="9525" anchor="ctr"/>
                </a:tc>
              </a:tr>
            </a:tbl>
          </a:graphicData>
        </a:graphic>
      </p:graphicFrame>
      <p:sp>
        <p:nvSpPr>
          <p:cNvPr id="14" name="TextBox 13"/>
          <p:cNvSpPr txBox="1"/>
          <p:nvPr/>
        </p:nvSpPr>
        <p:spPr>
          <a:xfrm>
            <a:off x="2209800" y="1295400"/>
            <a:ext cx="4267200" cy="707886"/>
          </a:xfrm>
          <a:prstGeom prst="rect">
            <a:avLst/>
          </a:prstGeom>
          <a:noFill/>
        </p:spPr>
        <p:txBody>
          <a:bodyPr wrap="square" rtlCol="1">
            <a:spAutoFit/>
          </a:bodyPr>
          <a:lstStyle/>
          <a:p>
            <a:pPr algn="ctr"/>
            <a:r>
              <a:rPr lang="en-US" sz="4000" dirty="0" smtClean="0">
                <a:latin typeface="Philosopher" pitchFamily="50" charset="0"/>
              </a:rPr>
              <a:t>Microcontroller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609600" y="1247360"/>
            <a:ext cx="8153400" cy="48006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7484870"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Microcontroller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pic>
        <p:nvPicPr>
          <p:cNvPr id="27650" name="Picture 2" descr="C:\Users\Mohanad\Desktop\تقرير\lcd.bmp"/>
          <p:cNvPicPr>
            <a:picLocks noChangeAspect="1" noChangeArrowheads="1"/>
          </p:cNvPicPr>
          <p:nvPr/>
        </p:nvPicPr>
        <p:blipFill>
          <a:blip r:embed="rId2" cstate="print"/>
          <a:srcRect/>
          <a:stretch>
            <a:fillRect/>
          </a:stretch>
        </p:blipFill>
        <p:spPr bwMode="auto">
          <a:xfrm>
            <a:off x="609600" y="1247360"/>
            <a:ext cx="8153400" cy="4702275"/>
          </a:xfrm>
          <a:prstGeom prst="rect">
            <a:avLst/>
          </a:prstGeom>
          <a:noFill/>
        </p:spPr>
      </p:pic>
      <p:pic>
        <p:nvPicPr>
          <p:cNvPr id="9" name="Picture 8" descr="lcd.bmp"/>
          <p:cNvPicPr>
            <a:picLocks noChangeAspect="1"/>
          </p:cNvPicPr>
          <p:nvPr/>
        </p:nvPicPr>
        <p:blipFill>
          <a:blip r:embed="rId3" cstate="print"/>
          <a:stretch>
            <a:fillRect/>
          </a:stretch>
        </p:blipFill>
        <p:spPr>
          <a:xfrm>
            <a:off x="609601" y="1233488"/>
            <a:ext cx="8001000" cy="4716148"/>
          </a:xfrm>
          <a:prstGeom prst="rect">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609600" y="1247360"/>
            <a:ext cx="8153400" cy="507724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7207679"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Programming</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2" name="TextBox 11"/>
          <p:cNvSpPr txBox="1"/>
          <p:nvPr/>
        </p:nvSpPr>
        <p:spPr>
          <a:xfrm>
            <a:off x="2133600" y="1339334"/>
            <a:ext cx="4267200" cy="707886"/>
          </a:xfrm>
          <a:prstGeom prst="rect">
            <a:avLst/>
          </a:prstGeom>
          <a:noFill/>
        </p:spPr>
        <p:txBody>
          <a:bodyPr wrap="square" rtlCol="1">
            <a:spAutoFit/>
          </a:bodyPr>
          <a:lstStyle/>
          <a:p>
            <a:pPr algn="ctr"/>
            <a:r>
              <a:rPr lang="en-US" sz="4000" dirty="0" smtClean="0">
                <a:latin typeface="Philosopher" pitchFamily="50" charset="0"/>
              </a:rPr>
              <a:t>Programming </a:t>
            </a:r>
          </a:p>
        </p:txBody>
      </p:sp>
      <p:sp>
        <p:nvSpPr>
          <p:cNvPr id="17" name="TextBox 16"/>
          <p:cNvSpPr txBox="1"/>
          <p:nvPr/>
        </p:nvSpPr>
        <p:spPr>
          <a:xfrm>
            <a:off x="838200" y="4477941"/>
            <a:ext cx="7543800" cy="1846659"/>
          </a:xfrm>
          <a:prstGeom prst="rect">
            <a:avLst/>
          </a:prstGeom>
          <a:noFill/>
        </p:spPr>
        <p:txBody>
          <a:bodyPr wrap="square" rtlCol="1">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Interrupt</a:t>
            </a:r>
            <a:r>
              <a:rPr lang="en-US"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a:t>
            </a:r>
          </a:p>
          <a:p>
            <a:r>
              <a:rPr lang="en-US" sz="1600" dirty="0" smtClean="0"/>
              <a:t>void interrupt() {                  </a:t>
            </a:r>
          </a:p>
          <a:p>
            <a:r>
              <a:rPr lang="en-US" sz="1600" dirty="0" smtClean="0"/>
              <a:t>    </a:t>
            </a:r>
            <a:r>
              <a:rPr lang="en-US" sz="1600" dirty="0" err="1" smtClean="0"/>
              <a:t>portb.f</a:t>
            </a:r>
            <a:r>
              <a:rPr lang="en-US" sz="1600" dirty="0" smtClean="0"/>
              <a:t> 2  = 1 ;           // Enable the output   from </a:t>
            </a:r>
            <a:r>
              <a:rPr lang="en-US" sz="1600" dirty="0" err="1" smtClean="0"/>
              <a:t>dtmf</a:t>
            </a:r>
            <a:r>
              <a:rPr lang="en-US" sz="1600" dirty="0" smtClean="0"/>
              <a:t>   </a:t>
            </a:r>
          </a:p>
          <a:p>
            <a:r>
              <a:rPr lang="en-US" sz="1600" dirty="0" smtClean="0"/>
              <a:t>    number = </a:t>
            </a:r>
            <a:r>
              <a:rPr lang="en-US" sz="1600" dirty="0" err="1" smtClean="0"/>
              <a:t>portb</a:t>
            </a:r>
            <a:r>
              <a:rPr lang="en-US" sz="1600" dirty="0" smtClean="0"/>
              <a:t> ;      // register the </a:t>
            </a:r>
            <a:r>
              <a:rPr lang="en-US" sz="1600" dirty="0" err="1" smtClean="0"/>
              <a:t>nalue</a:t>
            </a:r>
            <a:r>
              <a:rPr lang="en-US" sz="1600" dirty="0" smtClean="0"/>
              <a:t> taken from DTMF </a:t>
            </a:r>
          </a:p>
          <a:p>
            <a:r>
              <a:rPr lang="en-US" sz="1600" dirty="0" smtClean="0"/>
              <a:t>    portb.f2=0  ;              //</a:t>
            </a:r>
            <a:r>
              <a:rPr lang="en-US" sz="1600" dirty="0" err="1" smtClean="0"/>
              <a:t>Disaple</a:t>
            </a:r>
            <a:r>
              <a:rPr lang="en-US" sz="1600" dirty="0" smtClean="0"/>
              <a:t> the output  from  DTMF  </a:t>
            </a:r>
          </a:p>
          <a:p>
            <a:r>
              <a:rPr lang="en-US" sz="1600" dirty="0" smtClean="0"/>
              <a:t>    INTCON = 0x90;         // Set T0IE, clear T0IF</a:t>
            </a:r>
          </a:p>
          <a:p>
            <a:r>
              <a:rPr lang="en-US" sz="1600" dirty="0" smtClean="0"/>
              <a:t>         }}</a:t>
            </a:r>
          </a:p>
        </p:txBody>
      </p:sp>
      <p:sp>
        <p:nvSpPr>
          <p:cNvPr id="9" name="TextBox 8"/>
          <p:cNvSpPr txBox="1"/>
          <p:nvPr/>
        </p:nvSpPr>
        <p:spPr>
          <a:xfrm>
            <a:off x="838200" y="2940784"/>
            <a:ext cx="7543800" cy="1631216"/>
          </a:xfrm>
          <a:prstGeom prst="rect">
            <a:avLst/>
          </a:prstGeom>
          <a:noFill/>
        </p:spPr>
        <p:txBody>
          <a:bodyPr wrap="square" rtlCol="1">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Lcd</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configuration  </a:t>
            </a:r>
            <a:r>
              <a:rPr lang="en-US"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r>
              <a:rPr lang="en-US" dirty="0" smtClean="0"/>
              <a:t> </a:t>
            </a:r>
            <a:r>
              <a:rPr lang="en-US" sz="1600" dirty="0" smtClean="0"/>
              <a:t>void </a:t>
            </a:r>
            <a:r>
              <a:rPr lang="en-US" sz="1600" dirty="0" err="1" smtClean="0"/>
              <a:t>lcd_con</a:t>
            </a:r>
            <a:r>
              <a:rPr lang="en-US" sz="1600" dirty="0" smtClean="0"/>
              <a:t>() {</a:t>
            </a:r>
          </a:p>
          <a:p>
            <a:r>
              <a:rPr lang="en-US" sz="1600" dirty="0" smtClean="0"/>
              <a:t>        </a:t>
            </a:r>
            <a:r>
              <a:rPr lang="en-US" sz="1600" dirty="0" err="1" smtClean="0"/>
              <a:t>Lcd_Config</a:t>
            </a:r>
            <a:r>
              <a:rPr lang="en-US" sz="1600" dirty="0" smtClean="0"/>
              <a:t> (&amp;PORTD , 1, 3, 0, 4, 5, 6, 7) ; //configure </a:t>
            </a:r>
            <a:r>
              <a:rPr lang="en-US" sz="1600" dirty="0" err="1" smtClean="0"/>
              <a:t>portd</a:t>
            </a:r>
            <a:r>
              <a:rPr lang="en-US" sz="1600" dirty="0" smtClean="0"/>
              <a:t> as output </a:t>
            </a:r>
          </a:p>
          <a:p>
            <a:r>
              <a:rPr lang="en-US" sz="1600" dirty="0" smtClean="0"/>
              <a:t>        </a:t>
            </a:r>
            <a:r>
              <a:rPr lang="en-US" sz="1600" dirty="0" err="1" smtClean="0"/>
              <a:t>LCD_Cmd</a:t>
            </a:r>
            <a:r>
              <a:rPr lang="en-US" sz="1600" dirty="0" smtClean="0"/>
              <a:t>(LCD_CURSOR_OFF);                   // send command to LCD (cursor off)</a:t>
            </a:r>
          </a:p>
          <a:p>
            <a:r>
              <a:rPr lang="en-US" sz="1600" dirty="0" smtClean="0"/>
              <a:t>        </a:t>
            </a:r>
            <a:r>
              <a:rPr lang="en-US" sz="1600" dirty="0" err="1" smtClean="0"/>
              <a:t>LCD_Cmd</a:t>
            </a:r>
            <a:r>
              <a:rPr lang="en-US" sz="1600" dirty="0" smtClean="0"/>
              <a:t>(LCD_CLEAR);                                 // send command  to LCD (clear LCD)</a:t>
            </a:r>
          </a:p>
          <a:p>
            <a:r>
              <a:rPr lang="en-US" sz="1600" dirty="0" smtClean="0"/>
              <a:t>     }</a:t>
            </a:r>
          </a:p>
        </p:txBody>
      </p:sp>
      <p:sp>
        <p:nvSpPr>
          <p:cNvPr id="10" name="TextBox 9"/>
          <p:cNvSpPr txBox="1"/>
          <p:nvPr/>
        </p:nvSpPr>
        <p:spPr>
          <a:xfrm>
            <a:off x="838200" y="1905000"/>
            <a:ext cx="5562600" cy="1200329"/>
          </a:xfrm>
          <a:prstGeom prst="rect">
            <a:avLst/>
          </a:prstGeom>
          <a:noFill/>
        </p:spPr>
        <p:txBody>
          <a:bodyPr wrap="square" rtlCol="1">
            <a:spAutoFit/>
          </a:bodyPr>
          <a:lstStyle/>
          <a:p>
            <a:pPr lvl="1">
              <a:buFont typeface="Wingdings" pitchFamily="2" charset="2"/>
              <a:buChar char="ü"/>
            </a:pPr>
            <a:r>
              <a:rPr lang="en-US" dirty="0" err="1" smtClean="0"/>
              <a:t>Mikroc</a:t>
            </a:r>
            <a:r>
              <a:rPr lang="en-US" dirty="0" smtClean="0"/>
              <a:t> </a:t>
            </a:r>
            <a:r>
              <a:rPr lang="en-US" dirty="0" err="1" smtClean="0"/>
              <a:t>Programme</a:t>
            </a:r>
            <a:r>
              <a:rPr lang="en-US" dirty="0" smtClean="0"/>
              <a:t> Used for writing the code </a:t>
            </a:r>
          </a:p>
          <a:p>
            <a:pPr lvl="1">
              <a:buFont typeface="Wingdings" pitchFamily="2" charset="2"/>
              <a:buChar char="ü"/>
            </a:pPr>
            <a:r>
              <a:rPr lang="en-US" dirty="0" smtClean="0"/>
              <a:t>JDM  circuit used for programming the PIC  </a:t>
            </a:r>
          </a:p>
          <a:p>
            <a:pPr lvl="1">
              <a:buFont typeface="Wingdings" pitchFamily="2" charset="2"/>
              <a:buChar char="ü"/>
            </a:pPr>
            <a:r>
              <a:rPr lang="en-US" dirty="0" smtClean="0"/>
              <a:t> The Important Parts Of The Code   </a:t>
            </a:r>
          </a:p>
          <a:p>
            <a:pPr>
              <a:buFont typeface="Wingdings" pitchFamily="2" charset="2"/>
              <a:buChar char="ü"/>
            </a:pP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609600" y="1247360"/>
            <a:ext cx="8153400" cy="507724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7484870"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Microcontroller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2" name="TextBox 11"/>
          <p:cNvSpPr txBox="1"/>
          <p:nvPr/>
        </p:nvSpPr>
        <p:spPr>
          <a:xfrm>
            <a:off x="838200" y="1524000"/>
            <a:ext cx="4267200" cy="369332"/>
          </a:xfrm>
          <a:prstGeom prst="rect">
            <a:avLst/>
          </a:prstGeom>
          <a:noFill/>
        </p:spPr>
        <p:txBody>
          <a:bodyPr wrap="square" rtlCol="1">
            <a:spAutoFit/>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p>
        </p:txBody>
      </p:sp>
      <p:sp>
        <p:nvSpPr>
          <p:cNvPr id="10" name="TextBox 9"/>
          <p:cNvSpPr txBox="1"/>
          <p:nvPr/>
        </p:nvSpPr>
        <p:spPr>
          <a:xfrm>
            <a:off x="838200" y="3524548"/>
            <a:ext cx="7543800" cy="2339102"/>
          </a:xfrm>
          <a:prstGeom prst="rect">
            <a:avLst/>
          </a:prstGeom>
          <a:noFill/>
        </p:spPr>
        <p:txBody>
          <a:bodyPr wrap="square" rtlCol="1">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VOID MAIN :</a:t>
            </a:r>
          </a:p>
          <a:p>
            <a:r>
              <a:rPr lang="en-US" sz="1100" dirty="0" smtClean="0"/>
              <a:t>       </a:t>
            </a:r>
            <a:r>
              <a:rPr lang="en-US" sz="1600" dirty="0" smtClean="0"/>
              <a:t>void main(){ </a:t>
            </a:r>
          </a:p>
          <a:p>
            <a:r>
              <a:rPr lang="en-US" sz="1600" dirty="0" smtClean="0"/>
              <a:t>      ADCON1 = 0X0F ;        // Set AN pins to Digital I/O</a:t>
            </a:r>
          </a:p>
          <a:p>
            <a:r>
              <a:rPr lang="en-US" sz="1600" dirty="0" smtClean="0"/>
              <a:t>       INTCON = 0x90;           // Enable INT0 interrupt</a:t>
            </a:r>
          </a:p>
          <a:p>
            <a:r>
              <a:rPr lang="en-US" sz="1600" dirty="0" smtClean="0"/>
              <a:t>       INTCON.INT1IE=1 ;      //configure </a:t>
            </a:r>
            <a:r>
              <a:rPr lang="en-US" sz="1600" dirty="0" err="1" smtClean="0"/>
              <a:t>int</a:t>
            </a:r>
            <a:r>
              <a:rPr lang="en-US" sz="1600" dirty="0" smtClean="0"/>
              <a:t>      </a:t>
            </a:r>
          </a:p>
          <a:p>
            <a:r>
              <a:rPr lang="en-US" sz="1600" dirty="0" smtClean="0"/>
              <a:t>        </a:t>
            </a:r>
            <a:r>
              <a:rPr lang="en-US" sz="1600" dirty="0" err="1" smtClean="0"/>
              <a:t>TRISb</a:t>
            </a:r>
            <a:r>
              <a:rPr lang="en-US" sz="1600" dirty="0" smtClean="0"/>
              <a:t>=0Xf9 ;               // CONFIGURE </a:t>
            </a:r>
            <a:r>
              <a:rPr lang="en-US" sz="1600" dirty="0" err="1" smtClean="0"/>
              <a:t>PORTb</a:t>
            </a:r>
            <a:r>
              <a:rPr lang="en-US" sz="1600" dirty="0" smtClean="0"/>
              <a:t> AS </a:t>
            </a:r>
            <a:r>
              <a:rPr lang="en-US" sz="1600" dirty="0" err="1" smtClean="0"/>
              <a:t>i</a:t>
            </a:r>
            <a:r>
              <a:rPr lang="en-US" sz="1600" dirty="0" smtClean="0"/>
              <a:t>/P</a:t>
            </a:r>
          </a:p>
          <a:p>
            <a:r>
              <a:rPr lang="en-US" sz="1600" dirty="0" smtClean="0"/>
              <a:t>       TRISA=0X00 ;               //configure port a as o/p</a:t>
            </a:r>
          </a:p>
          <a:p>
            <a:r>
              <a:rPr lang="en-US" sz="1600" dirty="0" smtClean="0"/>
              <a:t>        </a:t>
            </a:r>
            <a:r>
              <a:rPr lang="en-US" sz="1600" dirty="0" err="1" smtClean="0"/>
              <a:t>porta</a:t>
            </a:r>
            <a:r>
              <a:rPr lang="en-US" sz="1600" dirty="0" smtClean="0"/>
              <a:t>= 0 ; </a:t>
            </a:r>
          </a:p>
          <a:p>
            <a:r>
              <a:rPr lang="en-US" sz="1600" dirty="0" smtClean="0"/>
              <a:t>} </a:t>
            </a:r>
            <a:endParaRPr lang="ar-SA" sz="1600" dirty="0"/>
          </a:p>
        </p:txBody>
      </p:sp>
      <p:sp>
        <p:nvSpPr>
          <p:cNvPr id="13" name="TextBox 12"/>
          <p:cNvSpPr txBox="1"/>
          <p:nvPr/>
        </p:nvSpPr>
        <p:spPr>
          <a:xfrm>
            <a:off x="838200" y="1924110"/>
            <a:ext cx="7543800" cy="1600438"/>
          </a:xfrm>
          <a:prstGeom prst="rect">
            <a:avLst/>
          </a:prstGeom>
          <a:noFill/>
        </p:spPr>
        <p:txBody>
          <a:bodyPr wrap="square" rtlCol="1">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Pwm</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signal generation code : </a:t>
            </a:r>
          </a:p>
          <a:p>
            <a:r>
              <a:rPr lang="en-US" sz="1600" dirty="0" smtClean="0"/>
              <a:t>Void  pwm2_generation() {     </a:t>
            </a:r>
          </a:p>
          <a:p>
            <a:r>
              <a:rPr lang="en-US" sz="1600" dirty="0" smtClean="0"/>
              <a:t> PWM2_Init(500kHz);                                       // Initialize  PWM1 module at 5KHz</a:t>
            </a:r>
          </a:p>
          <a:p>
            <a:r>
              <a:rPr lang="en-US" sz="1600" dirty="0" smtClean="0"/>
              <a:t>PWM2_Change_Duty(current_duty2) ;    // Set The Duty Of The Signal</a:t>
            </a:r>
          </a:p>
          <a:p>
            <a:r>
              <a:rPr lang="en-US" sz="1600" dirty="0" smtClean="0"/>
              <a:t> PWM2_Start();                                              // start PWM1</a:t>
            </a:r>
          </a:p>
          <a:p>
            <a:r>
              <a:rPr lang="en-US" sz="1600" dirty="0" smtClean="0"/>
              <a:t>  }</a:t>
            </a:r>
            <a:endParaRPr lang="ar-SA"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11284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PWM Signal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399" y="1143000"/>
            <a:ext cx="6458077" cy="4585871"/>
          </a:xfrm>
          <a:prstGeom prst="rect">
            <a:avLst/>
          </a:prstGeom>
          <a:noFill/>
        </p:spPr>
        <p:txBody>
          <a:bodyPr wrap="square" rtlCol="1">
            <a:spAutoFit/>
          </a:bodyPr>
          <a:lstStyle/>
          <a:p>
            <a:pPr algn="ctr"/>
            <a:r>
              <a:rPr lang="en-US" sz="2200" dirty="0" smtClean="0"/>
              <a:t>PWM Signal </a:t>
            </a:r>
          </a:p>
          <a:p>
            <a:pPr>
              <a:buFont typeface="Wingdings" pitchFamily="2" charset="2"/>
              <a:buChar char="ü"/>
            </a:pPr>
            <a:r>
              <a:rPr lang="en-US" dirty="0" smtClean="0"/>
              <a:t>Setting  Duty from   (0-100)%  </a:t>
            </a:r>
          </a:p>
          <a:p>
            <a:pPr>
              <a:buFont typeface="Wingdings" pitchFamily="2" charset="2"/>
              <a:buChar char="ü"/>
            </a:pPr>
            <a:r>
              <a:rPr lang="en-US" dirty="0" smtClean="0"/>
              <a:t>determines the DC voltage according To this equation : </a:t>
            </a:r>
          </a:p>
          <a:p>
            <a:r>
              <a:rPr lang="en-US" dirty="0" smtClean="0"/>
              <a:t>V = (Duty) * </a:t>
            </a:r>
            <a:r>
              <a:rPr lang="en-US" dirty="0" err="1" smtClean="0"/>
              <a:t>Vdc</a:t>
            </a:r>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Duty = 50%                                           Duty = 75% </a:t>
            </a:r>
          </a:p>
          <a:p>
            <a:r>
              <a:rPr lang="en-US" dirty="0" smtClean="0"/>
              <a:t> </a:t>
            </a:r>
          </a:p>
          <a:p>
            <a:endParaRPr lang="en-US" dirty="0" smtClean="0"/>
          </a:p>
        </p:txBody>
      </p:sp>
      <p:pic>
        <p:nvPicPr>
          <p:cNvPr id="13" name="Picture 12" descr="DS0002.BMP"/>
          <p:cNvPicPr>
            <a:picLocks noChangeAspect="1"/>
          </p:cNvPicPr>
          <p:nvPr/>
        </p:nvPicPr>
        <p:blipFill>
          <a:blip r:embed="rId2" cstate="print"/>
          <a:stretch>
            <a:fillRect/>
          </a:stretch>
        </p:blipFill>
        <p:spPr>
          <a:xfrm>
            <a:off x="914399" y="2514600"/>
            <a:ext cx="3047619" cy="2228572"/>
          </a:xfrm>
          <a:prstGeom prst="rect">
            <a:avLst/>
          </a:prstGeom>
        </p:spPr>
      </p:pic>
      <p:pic>
        <p:nvPicPr>
          <p:cNvPr id="14" name="Picture 13" descr="DS0000.BMP"/>
          <p:cNvPicPr>
            <a:picLocks noChangeAspect="1"/>
          </p:cNvPicPr>
          <p:nvPr/>
        </p:nvPicPr>
        <p:blipFill>
          <a:blip r:embed="rId3" cstate="print"/>
          <a:stretch>
            <a:fillRect/>
          </a:stretch>
        </p:blipFill>
        <p:spPr>
          <a:xfrm>
            <a:off x="4324857" y="2495828"/>
            <a:ext cx="3047619" cy="222857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400" y="228600"/>
            <a:ext cx="7794763"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Controlling Process</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73965"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3048000" y="1219200"/>
            <a:ext cx="27432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en-US" dirty="0" smtClean="0"/>
              <a:t>Phone # 1 (make call )</a:t>
            </a:r>
            <a:endParaRPr lang="ar-SA" dirty="0"/>
          </a:p>
        </p:txBody>
      </p:sp>
      <p:sp>
        <p:nvSpPr>
          <p:cNvPr id="23" name="Oval 22"/>
          <p:cNvSpPr/>
          <p:nvPr/>
        </p:nvSpPr>
        <p:spPr>
          <a:xfrm>
            <a:off x="3352800" y="1981200"/>
            <a:ext cx="2209800" cy="602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Communication network</a:t>
            </a:r>
            <a:endParaRPr lang="ar-SA" dirty="0"/>
          </a:p>
        </p:txBody>
      </p:sp>
      <p:sp>
        <p:nvSpPr>
          <p:cNvPr id="28" name="Rounded Rectangle 27"/>
          <p:cNvSpPr/>
          <p:nvPr/>
        </p:nvSpPr>
        <p:spPr>
          <a:xfrm>
            <a:off x="3331466" y="3429000"/>
            <a:ext cx="2362200" cy="446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Acknowledgment </a:t>
            </a:r>
            <a:endParaRPr lang="ar-SA" dirty="0"/>
          </a:p>
        </p:txBody>
      </p:sp>
      <p:sp>
        <p:nvSpPr>
          <p:cNvPr id="29" name="Rounded Rectangle 28"/>
          <p:cNvSpPr/>
          <p:nvPr/>
        </p:nvSpPr>
        <p:spPr>
          <a:xfrm>
            <a:off x="3352800" y="2743200"/>
            <a:ext cx="23622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Phone #2 Receive the call </a:t>
            </a:r>
            <a:endParaRPr lang="ar-SA" dirty="0"/>
          </a:p>
        </p:txBody>
      </p:sp>
      <p:sp>
        <p:nvSpPr>
          <p:cNvPr id="30" name="Rounded Rectangle 29"/>
          <p:cNvSpPr/>
          <p:nvPr/>
        </p:nvSpPr>
        <p:spPr>
          <a:xfrm>
            <a:off x="3331466" y="4114800"/>
            <a:ext cx="2362200" cy="446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Security Code </a:t>
            </a:r>
            <a:endParaRPr lang="ar-SA" dirty="0"/>
          </a:p>
        </p:txBody>
      </p:sp>
      <p:sp>
        <p:nvSpPr>
          <p:cNvPr id="31" name="Rounded Rectangle 30"/>
          <p:cNvSpPr/>
          <p:nvPr/>
        </p:nvSpPr>
        <p:spPr>
          <a:xfrm>
            <a:off x="3352800" y="4876800"/>
            <a:ext cx="2362200" cy="446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Acknowledgment </a:t>
            </a:r>
            <a:endParaRPr lang="ar-SA" dirty="0"/>
          </a:p>
        </p:txBody>
      </p:sp>
      <p:sp>
        <p:nvSpPr>
          <p:cNvPr id="32" name="Rounded Rectangle 31"/>
          <p:cNvSpPr/>
          <p:nvPr/>
        </p:nvSpPr>
        <p:spPr>
          <a:xfrm>
            <a:off x="3429000" y="5649686"/>
            <a:ext cx="2286000" cy="446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Starting </a:t>
            </a:r>
            <a:r>
              <a:rPr lang="en-US" dirty="0" err="1" smtClean="0"/>
              <a:t>Controll</a:t>
            </a:r>
            <a:endParaRPr lang="ar-SA" dirty="0"/>
          </a:p>
        </p:txBody>
      </p:sp>
      <p:sp>
        <p:nvSpPr>
          <p:cNvPr id="33" name="Down Arrow 32"/>
          <p:cNvSpPr/>
          <p:nvPr/>
        </p:nvSpPr>
        <p:spPr>
          <a:xfrm>
            <a:off x="6473371" y="1320800"/>
            <a:ext cx="841829" cy="4622800"/>
          </a:xfrm>
          <a:prstGeom prst="downArrow">
            <a:avLst/>
          </a:prstGeom>
        </p:spPr>
        <p:style>
          <a:lnRef idx="1">
            <a:schemeClr val="accent1"/>
          </a:lnRef>
          <a:fillRef idx="3">
            <a:schemeClr val="accent1"/>
          </a:fillRef>
          <a:effectRef idx="2">
            <a:schemeClr val="accent1"/>
          </a:effectRef>
          <a:fontRef idx="minor">
            <a:schemeClr val="lt1"/>
          </a:fontRef>
        </p:style>
        <p:txBody>
          <a:bodyPr vert="vert270" rtlCol="1" anchor="ctr"/>
          <a:lstStyle/>
          <a:p>
            <a:pPr algn="ctr"/>
            <a:r>
              <a:rPr lang="en-US" dirty="0" smtClean="0"/>
              <a:t>Controlling Process </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09600" y="206514"/>
            <a:ext cx="7721986"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Power Circuit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graphicFrame>
        <p:nvGraphicFramePr>
          <p:cNvPr id="9" name="Diagram 8"/>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ounded Rectangle 9"/>
          <p:cNvSpPr/>
          <p:nvPr/>
        </p:nvSpPr>
        <p:spPr>
          <a:xfrm>
            <a:off x="609599" y="2232958"/>
            <a:ext cx="4114801"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DTMF </a:t>
            </a:r>
            <a:endParaRPr lang="en-US" dirty="0"/>
          </a:p>
        </p:txBody>
      </p:sp>
      <p:sp>
        <p:nvSpPr>
          <p:cNvPr id="11" name="Rounded Rectangle 10"/>
          <p:cNvSpPr/>
          <p:nvPr/>
        </p:nvSpPr>
        <p:spPr>
          <a:xfrm>
            <a:off x="609600" y="3012639"/>
            <a:ext cx="4419600"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Power Circuit </a:t>
            </a:r>
            <a:endParaRPr lang="en-US" dirty="0"/>
          </a:p>
        </p:txBody>
      </p:sp>
      <p:sp>
        <p:nvSpPr>
          <p:cNvPr id="13" name="Rounded Rectangle 12"/>
          <p:cNvSpPr/>
          <p:nvPr/>
        </p:nvSpPr>
        <p:spPr>
          <a:xfrm>
            <a:off x="609600" y="3792320"/>
            <a:ext cx="4419600"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Results  &amp; Video </a:t>
            </a:r>
            <a:endParaRPr lang="en-US" dirty="0"/>
          </a:p>
        </p:txBody>
      </p:sp>
      <p:sp>
        <p:nvSpPr>
          <p:cNvPr id="5" name="Rounded Rectangle 4"/>
          <p:cNvSpPr/>
          <p:nvPr/>
        </p:nvSpPr>
        <p:spPr>
          <a:xfrm>
            <a:off x="609600" y="1453277"/>
            <a:ext cx="4114800"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Introduction </a:t>
            </a:r>
            <a:endParaRPr lang="en-US" dirty="0"/>
          </a:p>
        </p:txBody>
      </p:sp>
      <p:sp>
        <p:nvSpPr>
          <p:cNvPr id="14" name="Rounded Rectangle 13"/>
          <p:cNvSpPr/>
          <p:nvPr/>
        </p:nvSpPr>
        <p:spPr>
          <a:xfrm>
            <a:off x="609600" y="4572000"/>
            <a:ext cx="4419600"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Future </a:t>
            </a:r>
            <a:r>
              <a:rPr lang="en-US" dirty="0" err="1" smtClean="0"/>
              <a:t>Outock</a:t>
            </a:r>
            <a:endParaRPr lang="en-US" dirty="0"/>
          </a:p>
        </p:txBody>
      </p:sp>
      <p:sp>
        <p:nvSpPr>
          <p:cNvPr id="7" name="TextBox 6"/>
          <p:cNvSpPr txBox="1"/>
          <p:nvPr/>
        </p:nvSpPr>
        <p:spPr>
          <a:xfrm>
            <a:off x="609600" y="206514"/>
            <a:ext cx="649594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Layout</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5334000"/>
            <a:ext cx="4419600" cy="762000"/>
          </a:xfrm>
          <a:prstGeom prst="roundRect">
            <a:avLst>
              <a:gd name="adj" fmla="val 9167"/>
            </a:avLst>
          </a:prstGeom>
          <a:gradFill>
            <a:gsLst>
              <a:gs pos="17000">
                <a:srgbClr val="3C8FED"/>
              </a:gs>
              <a:gs pos="70000">
                <a:srgbClr val="8EC9FB"/>
              </a:gs>
            </a:gsLst>
            <a:lin ang="16200000" scaled="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Conclusion  &amp; Cost      </a:t>
            </a:r>
            <a:endParaRPr lang="en-US" dirty="0"/>
          </a:p>
        </p:txBody>
      </p:sp>
      <p:sp>
        <p:nvSpPr>
          <p:cNvPr id="6" name="Rounded Rectangle 5"/>
          <p:cNvSpPr/>
          <p:nvPr/>
        </p:nvSpPr>
        <p:spPr>
          <a:xfrm>
            <a:off x="4191000" y="1255643"/>
            <a:ext cx="4953000" cy="4992757"/>
          </a:xfrm>
          <a:prstGeom prst="roundRect">
            <a:avLst>
              <a:gd name="adj" fmla="val 12258"/>
            </a:avLst>
          </a:prstGeom>
          <a:blipFill>
            <a:blip r:embed="rId2" cstate="print"/>
            <a:stretch>
              <a:fillRect/>
            </a:stretch>
          </a:blip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049109"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Gate Driver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399" y="1453277"/>
            <a:ext cx="6744309" cy="1538883"/>
          </a:xfrm>
          <a:prstGeom prst="rect">
            <a:avLst/>
          </a:prstGeom>
          <a:noFill/>
        </p:spPr>
        <p:txBody>
          <a:bodyPr wrap="square" rtlCol="1">
            <a:spAutoFit/>
          </a:bodyPr>
          <a:lstStyle/>
          <a:p>
            <a:pPr algn="ctr"/>
            <a:r>
              <a:rPr lang="en-US" sz="2200" dirty="0" smtClean="0"/>
              <a:t>              Gate Driver </a:t>
            </a:r>
          </a:p>
          <a:p>
            <a:pPr>
              <a:buFont typeface="Wingdings" pitchFamily="2" charset="2"/>
              <a:buChar char="ü"/>
            </a:pPr>
            <a:r>
              <a:rPr lang="en-US" dirty="0" smtClean="0"/>
              <a:t>Why we use  Gate Driver   </a:t>
            </a:r>
          </a:p>
          <a:p>
            <a:pPr>
              <a:buFont typeface="Wingdings" pitchFamily="2" charset="2"/>
              <a:buChar char="ü"/>
            </a:pPr>
            <a:r>
              <a:rPr lang="en-US" dirty="0" smtClean="0"/>
              <a:t>What device used  </a:t>
            </a:r>
          </a:p>
          <a:p>
            <a:pPr>
              <a:buFont typeface="Wingdings" pitchFamily="2" charset="2"/>
              <a:buChar char="ü"/>
            </a:pPr>
            <a:r>
              <a:rPr lang="en-US" dirty="0" smtClean="0"/>
              <a:t>The Schematic  Diagram</a:t>
            </a:r>
          </a:p>
          <a:p>
            <a:endParaRPr lang="ar-SA" dirty="0"/>
          </a:p>
        </p:txBody>
      </p:sp>
      <p:pic>
        <p:nvPicPr>
          <p:cNvPr id="11" name="Picture 10" descr="IR.JPG"/>
          <p:cNvPicPr>
            <a:picLocks noChangeAspect="1"/>
          </p:cNvPicPr>
          <p:nvPr/>
        </p:nvPicPr>
        <p:blipFill>
          <a:blip r:embed="rId2" cstate="print"/>
          <a:stretch>
            <a:fillRect/>
          </a:stretch>
        </p:blipFill>
        <p:spPr>
          <a:xfrm>
            <a:off x="962025" y="2743200"/>
            <a:ext cx="6657975" cy="318004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049109"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Gate Driver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14" name="TextBox 13"/>
          <p:cNvSpPr txBox="1"/>
          <p:nvPr/>
        </p:nvSpPr>
        <p:spPr>
          <a:xfrm>
            <a:off x="609600" y="1453277"/>
            <a:ext cx="4724400" cy="646331"/>
          </a:xfrm>
          <a:prstGeom prst="rect">
            <a:avLst/>
          </a:prstGeom>
          <a:noFill/>
        </p:spPr>
        <p:txBody>
          <a:bodyPr wrap="square" rtlCol="1">
            <a:spAutoFit/>
          </a:bodyPr>
          <a:lstStyle/>
          <a:p>
            <a:r>
              <a:rPr lang="en-US" dirty="0" smtClean="0"/>
              <a:t>Bootstrap capacitor sizing  : </a:t>
            </a:r>
          </a:p>
          <a:p>
            <a:endParaRPr lang="ar-SA" dirty="0"/>
          </a:p>
        </p:txBody>
      </p:sp>
      <p:pic>
        <p:nvPicPr>
          <p:cNvPr id="17" name="Picture 16" descr="boot6.JPG"/>
          <p:cNvPicPr>
            <a:picLocks noChangeAspect="1"/>
          </p:cNvPicPr>
          <p:nvPr/>
        </p:nvPicPr>
        <p:blipFill>
          <a:blip r:embed="rId2" cstate="print"/>
          <a:stretch>
            <a:fillRect/>
          </a:stretch>
        </p:blipFill>
        <p:spPr>
          <a:xfrm>
            <a:off x="4512756" y="2232959"/>
            <a:ext cx="3509578" cy="2443163"/>
          </a:xfrm>
          <a:prstGeom prst="rect">
            <a:avLst/>
          </a:prstGeom>
        </p:spPr>
      </p:pic>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Arial" pitchFamily="34" charset="0"/>
              </a:rPr>
              <a:t>  </a:t>
            </a:r>
            <a:r>
              <a:rPr kumimoji="0" lang="en-US" sz="1100" b="0" i="0" u="none" strike="noStrike" cap="none" normalizeH="0" baseline="0" smtClean="0">
                <a:ln>
                  <a:noFill/>
                </a:ln>
                <a:solidFill>
                  <a:schemeClr val="tx1"/>
                </a:solidFill>
                <a:effectLst/>
                <a:latin typeface="Cambria Math" pitchFamily="18" charset="0"/>
                <a:ea typeface="Calibri" pitchFamily="34" charset="0"/>
                <a:cs typeface="Arial" pitchFamily="34" charset="0"/>
              </a:rPr>
              <a:t/>
            </a:r>
            <a:br>
              <a:rPr kumimoji="0" lang="en-US" sz="1100" b="0" i="0" u="none" strike="noStrike" cap="none" normalizeH="0" baseline="0" smtClean="0">
                <a:ln>
                  <a:noFill/>
                </a:ln>
                <a:solidFill>
                  <a:schemeClr val="tx1"/>
                </a:solidFill>
                <a:effectLst/>
                <a:latin typeface="Cambria Math" pitchFamily="18" charset="0"/>
                <a:ea typeface="Calibri"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91" name="Rectangle 3"/>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8" name="Picture 17" descr="boot.JPG"/>
          <p:cNvPicPr>
            <a:picLocks noChangeAspect="1"/>
          </p:cNvPicPr>
          <p:nvPr/>
        </p:nvPicPr>
        <p:blipFill>
          <a:blip r:embed="rId3" cstate="print"/>
          <a:stretch>
            <a:fillRect/>
          </a:stretch>
        </p:blipFill>
        <p:spPr>
          <a:xfrm>
            <a:off x="762000" y="1751945"/>
            <a:ext cx="6134100" cy="695325"/>
          </a:xfrm>
          <a:prstGeom prst="rect">
            <a:avLst/>
          </a:prstGeom>
        </p:spPr>
      </p:pic>
      <p:pic>
        <p:nvPicPr>
          <p:cNvPr id="19" name="Picture 18" descr="boot2.JPG"/>
          <p:cNvPicPr>
            <a:picLocks noChangeAspect="1"/>
          </p:cNvPicPr>
          <p:nvPr/>
        </p:nvPicPr>
        <p:blipFill>
          <a:blip r:embed="rId4" cstate="print"/>
          <a:stretch>
            <a:fillRect/>
          </a:stretch>
        </p:blipFill>
        <p:spPr>
          <a:xfrm>
            <a:off x="1730388" y="2488764"/>
            <a:ext cx="1552575" cy="523875"/>
          </a:xfrm>
          <a:prstGeom prst="rect">
            <a:avLst/>
          </a:prstGeom>
        </p:spPr>
      </p:pic>
      <p:pic>
        <p:nvPicPr>
          <p:cNvPr id="20" name="Picture 19" descr="boot3.JPG"/>
          <p:cNvPicPr>
            <a:picLocks noChangeAspect="1"/>
          </p:cNvPicPr>
          <p:nvPr/>
        </p:nvPicPr>
        <p:blipFill>
          <a:blip r:embed="rId5" cstate="print"/>
          <a:stretch>
            <a:fillRect/>
          </a:stretch>
        </p:blipFill>
        <p:spPr>
          <a:xfrm>
            <a:off x="609600" y="3012639"/>
            <a:ext cx="1695450" cy="1362075"/>
          </a:xfrm>
          <a:prstGeom prst="rect">
            <a:avLst/>
          </a:prstGeom>
        </p:spPr>
      </p:pic>
      <p:pic>
        <p:nvPicPr>
          <p:cNvPr id="21" name="Picture 20" descr="boot4.JPG"/>
          <p:cNvPicPr>
            <a:picLocks noChangeAspect="1"/>
          </p:cNvPicPr>
          <p:nvPr/>
        </p:nvPicPr>
        <p:blipFill>
          <a:blip r:embed="rId6" cstate="print"/>
          <a:stretch>
            <a:fillRect/>
          </a:stretch>
        </p:blipFill>
        <p:spPr>
          <a:xfrm>
            <a:off x="2438400" y="3124200"/>
            <a:ext cx="1828800" cy="1009650"/>
          </a:xfrm>
          <a:prstGeom prst="rect">
            <a:avLst/>
          </a:prstGeom>
        </p:spPr>
      </p:pic>
      <p:pic>
        <p:nvPicPr>
          <p:cNvPr id="22" name="Picture 21" descr="boot5.JPG"/>
          <p:cNvPicPr>
            <a:picLocks noChangeAspect="1"/>
          </p:cNvPicPr>
          <p:nvPr/>
        </p:nvPicPr>
        <p:blipFill>
          <a:blip r:embed="rId7" cstate="print"/>
          <a:stretch>
            <a:fillRect/>
          </a:stretch>
        </p:blipFill>
        <p:spPr>
          <a:xfrm>
            <a:off x="762000" y="4908114"/>
            <a:ext cx="1895475" cy="1095375"/>
          </a:xfrm>
          <a:prstGeom prst="rect">
            <a:avLst/>
          </a:prstGeom>
        </p:spPr>
      </p:pic>
      <p:pic>
        <p:nvPicPr>
          <p:cNvPr id="23" name="Picture 22" descr="boot6.JPG"/>
          <p:cNvPicPr>
            <a:picLocks noChangeAspect="1"/>
          </p:cNvPicPr>
          <p:nvPr/>
        </p:nvPicPr>
        <p:blipFill>
          <a:blip r:embed="rId8" cstate="print"/>
          <a:stretch>
            <a:fillRect/>
          </a:stretch>
        </p:blipFill>
        <p:spPr>
          <a:xfrm>
            <a:off x="495299" y="4374714"/>
            <a:ext cx="5753100" cy="466725"/>
          </a:xfrm>
          <a:prstGeom prst="rect">
            <a:avLst/>
          </a:prstGeom>
        </p:spPr>
      </p:pic>
      <p:pic>
        <p:nvPicPr>
          <p:cNvPr id="24" name="Picture 23" descr="boot7.JPG"/>
          <p:cNvPicPr>
            <a:picLocks noChangeAspect="1"/>
          </p:cNvPicPr>
          <p:nvPr/>
        </p:nvPicPr>
        <p:blipFill>
          <a:blip r:embed="rId9" cstate="print"/>
          <a:stretch>
            <a:fillRect/>
          </a:stretch>
        </p:blipFill>
        <p:spPr>
          <a:xfrm>
            <a:off x="4305300" y="5257800"/>
            <a:ext cx="2590800" cy="5334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049109"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Gate Driver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609599" y="1453277"/>
            <a:ext cx="7049109" cy="5078313"/>
          </a:xfrm>
          <a:prstGeom prst="rect">
            <a:avLst/>
          </a:prstGeom>
          <a:noFill/>
        </p:spPr>
        <p:txBody>
          <a:bodyPr wrap="square" rtlCol="1">
            <a:spAutoFit/>
          </a:bodyPr>
          <a:lstStyle/>
          <a:p>
            <a:pPr algn="ctr"/>
            <a:r>
              <a:rPr lang="en-US" dirty="0" smtClean="0"/>
              <a:t>I/P And Output </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dirty="0" smtClean="0"/>
              <a:t>           input </a:t>
            </a:r>
            <a:r>
              <a:rPr lang="en-US" dirty="0" err="1" smtClean="0"/>
              <a:t>pwm</a:t>
            </a:r>
            <a:r>
              <a:rPr lang="en-US" dirty="0" smtClean="0"/>
              <a:t> with 50%duty                      output Signal With 50%duty </a:t>
            </a:r>
          </a:p>
          <a:p>
            <a:r>
              <a:rPr lang="en-US" dirty="0" smtClean="0"/>
              <a:t>                                                                                               And 15 Voltage                                             </a:t>
            </a:r>
          </a:p>
          <a:p>
            <a:endParaRPr lang="en-US" b="1" dirty="0" smtClean="0"/>
          </a:p>
          <a:p>
            <a:r>
              <a:rPr lang="en-US" b="1" dirty="0" smtClean="0"/>
              <a:t> </a:t>
            </a:r>
          </a:p>
          <a:p>
            <a:endParaRPr lang="ar-SA" dirty="0"/>
          </a:p>
        </p:txBody>
      </p:sp>
      <p:pic>
        <p:nvPicPr>
          <p:cNvPr id="16" name="Picture 15" descr="output.png"/>
          <p:cNvPicPr>
            <a:picLocks noChangeAspect="1"/>
          </p:cNvPicPr>
          <p:nvPr/>
        </p:nvPicPr>
        <p:blipFill>
          <a:blip r:embed="rId2" cstate="print"/>
          <a:stretch>
            <a:fillRect/>
          </a:stretch>
        </p:blipFill>
        <p:spPr>
          <a:xfrm>
            <a:off x="4738903" y="2133600"/>
            <a:ext cx="2919806" cy="2396192"/>
          </a:xfrm>
          <a:prstGeom prst="rect">
            <a:avLst/>
          </a:prstGeom>
        </p:spPr>
      </p:pic>
      <p:pic>
        <p:nvPicPr>
          <p:cNvPr id="10" name="Picture 9" descr="DS0002.BMP"/>
          <p:cNvPicPr>
            <a:picLocks noChangeAspect="1"/>
          </p:cNvPicPr>
          <p:nvPr/>
        </p:nvPicPr>
        <p:blipFill>
          <a:blip r:embed="rId3" cstate="print"/>
          <a:stretch>
            <a:fillRect/>
          </a:stretch>
        </p:blipFill>
        <p:spPr>
          <a:xfrm>
            <a:off x="1067181" y="2114828"/>
            <a:ext cx="3047619" cy="241496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835654"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Converter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4343400" cy="923330"/>
          </a:xfrm>
          <a:prstGeom prst="rect">
            <a:avLst/>
          </a:prstGeom>
          <a:noFill/>
        </p:spPr>
        <p:txBody>
          <a:bodyPr wrap="square" rtlCol="1">
            <a:spAutoFit/>
          </a:bodyPr>
          <a:lstStyle/>
          <a:p>
            <a:pPr>
              <a:buFont typeface="Wingdings" pitchFamily="2" charset="2"/>
              <a:buChar char="ü"/>
            </a:pPr>
            <a:r>
              <a:rPr lang="en-US" dirty="0" smtClean="0"/>
              <a:t>Why  Use Converter</a:t>
            </a:r>
          </a:p>
          <a:p>
            <a:pPr>
              <a:buFont typeface="Wingdings" pitchFamily="2" charset="2"/>
              <a:buChar char="ü"/>
            </a:pPr>
            <a:r>
              <a:rPr lang="en-US" dirty="0" smtClean="0"/>
              <a:t> Device Used FGH40N60SF</a:t>
            </a:r>
          </a:p>
          <a:p>
            <a:pPr>
              <a:buFont typeface="Wingdings" pitchFamily="2" charset="2"/>
              <a:buChar char="ü"/>
            </a:pPr>
            <a:r>
              <a:rPr lang="en-US" dirty="0" smtClean="0"/>
              <a:t>Features Of IGBT  </a:t>
            </a:r>
          </a:p>
        </p:txBody>
      </p:sp>
      <p:pic>
        <p:nvPicPr>
          <p:cNvPr id="18" name="Picture 17" descr="11.bmp"/>
          <p:cNvPicPr>
            <a:picLocks noChangeAspect="1"/>
          </p:cNvPicPr>
          <p:nvPr/>
        </p:nvPicPr>
        <p:blipFill>
          <a:blip r:embed="rId2" cstate="print"/>
          <a:stretch>
            <a:fillRect/>
          </a:stretch>
        </p:blipFill>
        <p:spPr>
          <a:xfrm>
            <a:off x="914399" y="2376606"/>
            <a:ext cx="7107935" cy="356699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54730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Results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8100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20574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0" name="TextBox 9"/>
          <p:cNvSpPr txBox="1"/>
          <p:nvPr/>
        </p:nvSpPr>
        <p:spPr>
          <a:xfrm>
            <a:off x="1447800" y="1453277"/>
            <a:ext cx="5105400" cy="369332"/>
          </a:xfrm>
          <a:prstGeom prst="rect">
            <a:avLst/>
          </a:prstGeom>
          <a:noFill/>
        </p:spPr>
        <p:txBody>
          <a:bodyPr wrap="square" rtlCol="1">
            <a:spAutoFit/>
          </a:bodyPr>
          <a:lstStyle/>
          <a:p>
            <a:pPr algn="ctr"/>
            <a:r>
              <a:rPr lang="en-US" dirty="0" smtClean="0"/>
              <a:t>Outputs &amp; results  : </a:t>
            </a:r>
            <a:endParaRPr lang="ar-SA" dirty="0"/>
          </a:p>
        </p:txBody>
      </p:sp>
      <p:pic>
        <p:nvPicPr>
          <p:cNvPr id="13" name="Picture 12" descr="DS0003.BMP"/>
          <p:cNvPicPr>
            <a:picLocks noChangeAspect="1"/>
          </p:cNvPicPr>
          <p:nvPr/>
        </p:nvPicPr>
        <p:blipFill>
          <a:blip r:embed="rId2" cstate="print"/>
          <a:stretch>
            <a:fillRect/>
          </a:stretch>
        </p:blipFill>
        <p:spPr>
          <a:xfrm>
            <a:off x="4114800" y="2099608"/>
            <a:ext cx="3330454" cy="2563040"/>
          </a:xfrm>
          <a:prstGeom prst="rect">
            <a:avLst/>
          </a:prstGeom>
        </p:spPr>
      </p:pic>
      <p:pic>
        <p:nvPicPr>
          <p:cNvPr id="19" name="Picture 18" descr="output.png"/>
          <p:cNvPicPr>
            <a:picLocks noChangeAspect="1"/>
          </p:cNvPicPr>
          <p:nvPr/>
        </p:nvPicPr>
        <p:blipFill>
          <a:blip r:embed="rId3" cstate="print"/>
          <a:stretch>
            <a:fillRect/>
          </a:stretch>
        </p:blipFill>
        <p:spPr>
          <a:xfrm>
            <a:off x="749896" y="2099608"/>
            <a:ext cx="3136303" cy="2563040"/>
          </a:xfrm>
          <a:prstGeom prst="rect">
            <a:avLst/>
          </a:prstGeom>
        </p:spPr>
      </p:pic>
      <p:sp>
        <p:nvSpPr>
          <p:cNvPr id="20" name="TextBox 19"/>
          <p:cNvSpPr txBox="1"/>
          <p:nvPr/>
        </p:nvSpPr>
        <p:spPr>
          <a:xfrm>
            <a:off x="1066800" y="4662648"/>
            <a:ext cx="2286000" cy="369332"/>
          </a:xfrm>
          <a:prstGeom prst="rect">
            <a:avLst/>
          </a:prstGeom>
          <a:noFill/>
        </p:spPr>
        <p:txBody>
          <a:bodyPr wrap="square" rtlCol="1">
            <a:spAutoFit/>
          </a:bodyPr>
          <a:lstStyle/>
          <a:p>
            <a:pPr algn="ctr"/>
            <a:r>
              <a:rPr lang="en-US" dirty="0" smtClean="0"/>
              <a:t>From  Gate Driver </a:t>
            </a:r>
            <a:endParaRPr lang="ar-SA" dirty="0"/>
          </a:p>
        </p:txBody>
      </p:sp>
      <p:sp>
        <p:nvSpPr>
          <p:cNvPr id="21" name="TextBox 20"/>
          <p:cNvSpPr txBox="1"/>
          <p:nvPr/>
        </p:nvSpPr>
        <p:spPr>
          <a:xfrm>
            <a:off x="4114800" y="4662648"/>
            <a:ext cx="2971800" cy="369332"/>
          </a:xfrm>
          <a:prstGeom prst="rect">
            <a:avLst/>
          </a:prstGeom>
          <a:noFill/>
        </p:spPr>
        <p:txBody>
          <a:bodyPr wrap="square" rtlCol="1">
            <a:spAutoFit/>
          </a:bodyPr>
          <a:lstStyle/>
          <a:p>
            <a:pPr algn="ctr"/>
            <a:r>
              <a:rPr lang="en-US" dirty="0" smtClean="0"/>
              <a:t>At DC Terminals </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54730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Results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8100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20574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0" name="TextBox 9"/>
          <p:cNvSpPr txBox="1"/>
          <p:nvPr/>
        </p:nvSpPr>
        <p:spPr>
          <a:xfrm>
            <a:off x="1447800" y="1453277"/>
            <a:ext cx="5105400" cy="369332"/>
          </a:xfrm>
          <a:prstGeom prst="rect">
            <a:avLst/>
          </a:prstGeom>
          <a:noFill/>
        </p:spPr>
        <p:txBody>
          <a:bodyPr wrap="square" rtlCol="1">
            <a:spAutoFit/>
          </a:bodyPr>
          <a:lstStyle/>
          <a:p>
            <a:pPr algn="ctr"/>
            <a:r>
              <a:rPr lang="en-US" dirty="0" smtClean="0"/>
              <a:t>Designing PCB  (Picture )</a:t>
            </a:r>
            <a:endParaRPr lang="ar-SA" dirty="0"/>
          </a:p>
        </p:txBody>
      </p:sp>
      <p:pic>
        <p:nvPicPr>
          <p:cNvPr id="18" name="Picture 17" descr="1.PNG"/>
          <p:cNvPicPr>
            <a:picLocks noChangeAspect="1"/>
          </p:cNvPicPr>
          <p:nvPr/>
        </p:nvPicPr>
        <p:blipFill>
          <a:blip r:embed="rId2" cstate="print"/>
          <a:stretch>
            <a:fillRect/>
          </a:stretch>
        </p:blipFill>
        <p:spPr>
          <a:xfrm>
            <a:off x="990600" y="2133600"/>
            <a:ext cx="6065827" cy="36344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54730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Results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8100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20574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0" name="TextBox 9"/>
          <p:cNvSpPr txBox="1"/>
          <p:nvPr/>
        </p:nvSpPr>
        <p:spPr>
          <a:xfrm>
            <a:off x="1447800" y="1453277"/>
            <a:ext cx="5105400" cy="369332"/>
          </a:xfrm>
          <a:prstGeom prst="rect">
            <a:avLst/>
          </a:prstGeom>
          <a:noFill/>
        </p:spPr>
        <p:txBody>
          <a:bodyPr wrap="square" rtlCol="1">
            <a:spAutoFit/>
          </a:bodyPr>
          <a:lstStyle/>
          <a:p>
            <a:pPr algn="ctr"/>
            <a:r>
              <a:rPr lang="en-US" dirty="0" smtClean="0">
                <a:solidFill>
                  <a:schemeClr val="tx1">
                    <a:lumMod val="95000"/>
                    <a:lumOff val="5000"/>
                  </a:schemeClr>
                </a:solidFill>
              </a:rPr>
              <a:t>Designing PCB  (Hardware )</a:t>
            </a:r>
            <a:endParaRPr lang="ar-SA" dirty="0">
              <a:solidFill>
                <a:schemeClr val="tx1">
                  <a:lumMod val="95000"/>
                  <a:lumOff val="5000"/>
                </a:schemeClr>
              </a:solidFill>
            </a:endParaRPr>
          </a:p>
        </p:txBody>
      </p:sp>
      <p:pic>
        <p:nvPicPr>
          <p:cNvPr id="2050" name="Picture 2" descr="F:\DSCF5118.JPG"/>
          <p:cNvPicPr>
            <a:picLocks noChangeAspect="1" noChangeArrowheads="1"/>
          </p:cNvPicPr>
          <p:nvPr/>
        </p:nvPicPr>
        <p:blipFill>
          <a:blip r:embed="rId2" cstate="print"/>
          <a:srcRect/>
          <a:stretch>
            <a:fillRect/>
          </a:stretch>
        </p:blipFill>
        <p:spPr bwMode="auto">
          <a:xfrm>
            <a:off x="1219200" y="2099608"/>
            <a:ext cx="6172200" cy="38453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54730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Results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495299"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8100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20574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0" name="TextBox 9"/>
          <p:cNvSpPr txBox="1"/>
          <p:nvPr/>
        </p:nvSpPr>
        <p:spPr>
          <a:xfrm>
            <a:off x="1447800" y="2819400"/>
            <a:ext cx="5105400" cy="784830"/>
          </a:xfrm>
          <a:prstGeom prst="rect">
            <a:avLst/>
          </a:prstGeom>
          <a:noFill/>
        </p:spPr>
        <p:txBody>
          <a:bodyPr wrap="square" rtlCol="1">
            <a:spAutoFit/>
          </a:bodyPr>
          <a:lstStyle/>
          <a:p>
            <a:pPr algn="ctr"/>
            <a:r>
              <a:rPr lang="en-US" sz="4500" dirty="0" smtClean="0">
                <a:solidFill>
                  <a:schemeClr val="tx2">
                    <a:lumMod val="60000"/>
                    <a:lumOff val="40000"/>
                  </a:schemeClr>
                </a:solidFill>
              </a:rPr>
              <a:t>Video </a:t>
            </a:r>
            <a:endParaRPr lang="ar-SA" sz="45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35951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Future </a:t>
            </a:r>
            <a:r>
              <a:rPr lang="en-US" sz="2000" dirty="0" err="1" smtClean="0">
                <a:solidFill>
                  <a:schemeClr val="bg1"/>
                </a:solidFill>
              </a:rPr>
              <a:t>Outlock</a:t>
            </a:r>
            <a:r>
              <a:rPr lang="en-US" sz="2000" dirty="0" smtClean="0">
                <a:solidFill>
                  <a:schemeClr val="bg1"/>
                </a:solidFill>
              </a:rPr>
              <a:t>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399" y="1453277"/>
            <a:ext cx="7054715" cy="2369880"/>
          </a:xfrm>
          <a:prstGeom prst="rect">
            <a:avLst/>
          </a:prstGeom>
          <a:noFill/>
        </p:spPr>
        <p:txBody>
          <a:bodyPr wrap="square" rtlCol="1">
            <a:spAutoFit/>
          </a:bodyPr>
          <a:lstStyle/>
          <a:p>
            <a:pPr algn="ctr"/>
            <a:r>
              <a:rPr lang="en-US" dirty="0" smtClean="0">
                <a:latin typeface="+mj-lt"/>
              </a:rPr>
              <a:t>      </a:t>
            </a:r>
            <a:r>
              <a:rPr lang="en-US" sz="4000" dirty="0" smtClean="0">
                <a:latin typeface="Philosopher" pitchFamily="50" charset="0"/>
              </a:rPr>
              <a:t>Future</a:t>
            </a:r>
            <a:r>
              <a:rPr lang="en-US" sz="2200" dirty="0" smtClean="0">
                <a:latin typeface="+mj-lt"/>
              </a:rPr>
              <a:t> </a:t>
            </a:r>
            <a:r>
              <a:rPr lang="en-US" sz="4000" dirty="0" smtClean="0">
                <a:latin typeface="Philosopher" pitchFamily="50" charset="0"/>
              </a:rPr>
              <a:t>Out lock:</a:t>
            </a:r>
          </a:p>
          <a:p>
            <a:pPr marL="342900" indent="-342900"/>
            <a:endParaRPr lang="en-US" dirty="0" smtClean="0">
              <a:solidFill>
                <a:schemeClr val="bg1"/>
              </a:solidFill>
            </a:endParaRPr>
          </a:p>
          <a:p>
            <a:pPr marL="342900" indent="-342900">
              <a:buFont typeface="Wingdings" pitchFamily="2" charset="2"/>
              <a:buChar char="ü"/>
            </a:pPr>
            <a:r>
              <a:rPr lang="en-US" dirty="0" smtClean="0"/>
              <a:t>improve the project  in order to use it for driving large dc motors </a:t>
            </a:r>
          </a:p>
          <a:p>
            <a:pPr marL="342900" indent="-342900">
              <a:buFont typeface="Wingdings" pitchFamily="2" charset="2"/>
              <a:buChar char="ü"/>
            </a:pPr>
            <a:r>
              <a:rPr lang="en-US" dirty="0" smtClean="0"/>
              <a:t>Improve the project to control and monitor the device in house </a:t>
            </a:r>
          </a:p>
          <a:p>
            <a:pPr marL="342900" indent="-342900">
              <a:buFont typeface="Wingdings" pitchFamily="2" charset="2"/>
              <a:buChar char="ü"/>
            </a:pPr>
            <a:r>
              <a:rPr lang="en-US" dirty="0" smtClean="0"/>
              <a:t>Improving the programming  </a:t>
            </a:r>
          </a:p>
          <a:p>
            <a:r>
              <a:rPr lang="en-US" dirty="0" smtClean="0"/>
              <a:t> </a:t>
            </a:r>
          </a:p>
          <a:p>
            <a:r>
              <a:rPr lang="en-US" dirty="0" smtClean="0"/>
              <a:t> </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939720"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Conclusion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sp>
        <p:nvSpPr>
          <p:cNvPr id="17" name="TextBox 16"/>
          <p:cNvSpPr txBox="1"/>
          <p:nvPr/>
        </p:nvSpPr>
        <p:spPr>
          <a:xfrm>
            <a:off x="914400" y="1453277"/>
            <a:ext cx="6858000" cy="4308872"/>
          </a:xfrm>
          <a:prstGeom prst="rect">
            <a:avLst/>
          </a:prstGeom>
          <a:noFill/>
        </p:spPr>
        <p:txBody>
          <a:bodyPr wrap="square" rtlCol="1">
            <a:spAutoFit/>
          </a:bodyPr>
          <a:lstStyle/>
          <a:p>
            <a:pPr algn="ctr"/>
            <a:r>
              <a:rPr lang="en-US" sz="4000" dirty="0" smtClean="0">
                <a:latin typeface="Philosopher" pitchFamily="50" charset="0"/>
              </a:rPr>
              <a:t>Conclusion</a:t>
            </a:r>
            <a:r>
              <a:rPr lang="en-US" sz="3600" dirty="0" smtClean="0">
                <a:latin typeface="Philosopher" pitchFamily="50" charset="0"/>
              </a:rPr>
              <a:t> : </a:t>
            </a:r>
          </a:p>
          <a:p>
            <a:r>
              <a:rPr lang="en-US" dirty="0" smtClean="0"/>
              <a:t>The necessary code has been made and downloaded in  microcontroller by using appropriate software. The analog  instructions received by the receiving mobile phone were successfully converted into digital strobes as interrupt signals to the microcontroller through DTMF The actuation of the motor is driven by the  output ports of the   microcontroller.</a:t>
            </a:r>
          </a:p>
          <a:p>
            <a:r>
              <a:rPr lang="en-US" dirty="0" smtClean="0"/>
              <a:t>The proposed work has following advantages :</a:t>
            </a:r>
          </a:p>
          <a:p>
            <a:endParaRPr lang="en-US" dirty="0" smtClean="0"/>
          </a:p>
          <a:p>
            <a:pPr marL="342900" indent="-342900">
              <a:buAutoNum type="arabicParenR"/>
            </a:pPr>
            <a:r>
              <a:rPr lang="en-US" dirty="0" smtClean="0"/>
              <a:t>The dc motor can be controlled from anywhere on the globe with low cost  with using more advanced  technique . </a:t>
            </a:r>
          </a:p>
          <a:p>
            <a:pPr marL="342900" indent="-342900"/>
            <a:endParaRPr lang="en-US" dirty="0" smtClean="0"/>
          </a:p>
          <a:p>
            <a:r>
              <a:rPr lang="en-US" dirty="0" smtClean="0"/>
              <a:t>2) A number of devices can be controlled through a dedicated output port bits by writing the individual controlling algorithm for each device . </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609600" y="206514"/>
            <a:ext cx="6931641"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Introduction </a:t>
            </a:r>
            <a:endParaRPr lang="en-US" sz="2000" dirty="0">
              <a:solidFill>
                <a:schemeClr val="bg1"/>
              </a:solidFill>
            </a:endParaRPr>
          </a:p>
        </p:txBody>
      </p:sp>
      <p:grpSp>
        <p:nvGrpSpPr>
          <p:cNvPr id="8" name="Group 7"/>
          <p:cNvGrpSpPr/>
          <p:nvPr/>
        </p:nvGrpSpPr>
        <p:grpSpPr>
          <a:xfrm>
            <a:off x="304800" y="1143000"/>
            <a:ext cx="8343900" cy="5029200"/>
            <a:chOff x="304800" y="1143000"/>
            <a:chExt cx="8343900" cy="4230757"/>
          </a:xfrm>
          <a:effectLst>
            <a:reflection blurRad="6350" stA="52000" endA="300" endPos="35000" dir="5400000" sy="-100000" algn="bl" rotWithShape="0"/>
          </a:effectLst>
        </p:grpSpPr>
        <p:sp>
          <p:nvSpPr>
            <p:cNvPr id="9" name="Rounded Rectangle 8"/>
            <p:cNvSpPr/>
            <p:nvPr/>
          </p:nvSpPr>
          <p:spPr>
            <a:xfrm>
              <a:off x="304800" y="1143000"/>
              <a:ext cx="8382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 name="Rounded Rectangle 6"/>
            <p:cNvSpPr/>
            <p:nvPr/>
          </p:nvSpPr>
          <p:spPr>
            <a:xfrm>
              <a:off x="1143000" y="1143000"/>
              <a:ext cx="75057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75000"/>
                      <a:lumOff val="25000"/>
                    </a:schemeClr>
                  </a:solidFill>
                </a:rPr>
                <a:t> </a:t>
              </a:r>
              <a:endParaRPr lang="en-US" dirty="0">
                <a:solidFill>
                  <a:schemeClr val="tx1">
                    <a:lumMod val="75000"/>
                    <a:lumOff val="25000"/>
                  </a:schemeClr>
                </a:solidFill>
              </a:endParaRPr>
            </a:p>
          </p:txBody>
        </p:sp>
      </p:grpSp>
      <p:sp>
        <p:nvSpPr>
          <p:cNvPr id="12" name="TextBox 11"/>
          <p:cNvSpPr txBox="1"/>
          <p:nvPr/>
        </p:nvSpPr>
        <p:spPr>
          <a:xfrm>
            <a:off x="1905000" y="1676400"/>
            <a:ext cx="6096000" cy="2400657"/>
          </a:xfrm>
          <a:prstGeom prst="rect">
            <a:avLst/>
          </a:prstGeom>
          <a:noFill/>
        </p:spPr>
        <p:txBody>
          <a:bodyPr wrap="square" rtlCol="1">
            <a:spAutoFit/>
          </a:bodyPr>
          <a:lstStyle/>
          <a:p>
            <a:pPr>
              <a:buFont typeface="Wingdings" pitchFamily="2" charset="2"/>
              <a:buChar char="v"/>
            </a:pPr>
            <a:r>
              <a:rPr lang="en-US" sz="3000" dirty="0" smtClean="0"/>
              <a:t>Why we choose this project </a:t>
            </a:r>
          </a:p>
          <a:p>
            <a:pPr>
              <a:buFont typeface="Wingdings" pitchFamily="2" charset="2"/>
              <a:buChar char="v"/>
            </a:pPr>
            <a:endParaRPr lang="en-US" sz="3000" dirty="0" smtClean="0"/>
          </a:p>
          <a:p>
            <a:pPr>
              <a:buFont typeface="Wingdings" pitchFamily="2" charset="2"/>
              <a:buChar char="v"/>
            </a:pPr>
            <a:r>
              <a:rPr lang="en-US" sz="3000" dirty="0" smtClean="0"/>
              <a:t>Important of dc motor in industry  </a:t>
            </a:r>
          </a:p>
          <a:p>
            <a:pPr>
              <a:buFont typeface="Wingdings" pitchFamily="2" charset="2"/>
              <a:buChar char="v"/>
            </a:pPr>
            <a:endParaRPr lang="en-US" sz="3000" dirty="0" smtClean="0"/>
          </a:p>
          <a:p>
            <a:pPr>
              <a:buFont typeface="Wingdings" pitchFamily="2" charset="2"/>
              <a:buChar char="v"/>
            </a:pPr>
            <a:r>
              <a:rPr lang="en-US" sz="3000" dirty="0" smtClean="0"/>
              <a:t>Dc motor used in many application   </a:t>
            </a:r>
            <a:endParaRPr lang="ar-SA" sz="3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257162"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Cost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graphicFrame>
        <p:nvGraphicFramePr>
          <p:cNvPr id="10" name="Table 9"/>
          <p:cNvGraphicFramePr>
            <a:graphicFrameLocks noGrp="1"/>
          </p:cNvGraphicFramePr>
          <p:nvPr/>
        </p:nvGraphicFramePr>
        <p:xfrm>
          <a:off x="1524000" y="1453277"/>
          <a:ext cx="6096000" cy="4470400"/>
        </p:xfrm>
        <a:graphic>
          <a:graphicData uri="http://schemas.openxmlformats.org/drawingml/2006/table">
            <a:tbl>
              <a:tblPr rtl="1" firstRow="1" bandRow="1">
                <a:tableStyleId>{5C22544A-7EE6-4342-B048-85BDC9FD1C3A}</a:tableStyleId>
              </a:tblPr>
              <a:tblGrid>
                <a:gridCol w="3048000"/>
                <a:gridCol w="3048000"/>
              </a:tblGrid>
              <a:tr h="447040">
                <a:tc gridSpan="2">
                  <a:txBody>
                    <a:bodyPr/>
                    <a:lstStyle/>
                    <a:p>
                      <a:pPr algn="ctr" rtl="1"/>
                      <a:r>
                        <a:rPr lang="en-US" dirty="0" smtClean="0"/>
                        <a:t>Cost  (NIS)</a:t>
                      </a:r>
                      <a:endParaRPr lang="ar-SA" dirty="0"/>
                    </a:p>
                  </a:txBody>
                  <a:tcPr/>
                </a:tc>
                <a:tc hMerge="1">
                  <a:txBody>
                    <a:bodyPr/>
                    <a:lstStyle/>
                    <a:p>
                      <a:endParaRPr lang="ar-SA" dirty="0"/>
                    </a:p>
                  </a:txBody>
                  <a:tcPr/>
                </a:tc>
              </a:tr>
              <a:tr h="447040">
                <a:tc>
                  <a:txBody>
                    <a:bodyPr/>
                    <a:lstStyle/>
                    <a:p>
                      <a:pPr algn="ctr" rtl="1"/>
                      <a:r>
                        <a:rPr lang="en-US" dirty="0" smtClean="0"/>
                        <a:t>40</a:t>
                      </a:r>
                      <a:r>
                        <a:rPr lang="en-US" baseline="0" dirty="0" smtClean="0"/>
                        <a:t> </a:t>
                      </a:r>
                      <a:endParaRPr lang="en-US" dirty="0" smtClean="0"/>
                    </a:p>
                  </a:txBody>
                  <a:tcPr/>
                </a:tc>
                <a:tc>
                  <a:txBody>
                    <a:bodyPr/>
                    <a:lstStyle/>
                    <a:p>
                      <a:pPr algn="ctr" rtl="1"/>
                      <a:r>
                        <a:rPr lang="en-US" dirty="0" smtClean="0"/>
                        <a:t>Microcontroller</a:t>
                      </a:r>
                      <a:r>
                        <a:rPr lang="en-US" baseline="0" dirty="0" smtClean="0"/>
                        <a:t> </a:t>
                      </a:r>
                      <a:endParaRPr lang="ar-SA" dirty="0"/>
                    </a:p>
                  </a:txBody>
                  <a:tcPr/>
                </a:tc>
              </a:tr>
              <a:tr h="447040">
                <a:tc>
                  <a:txBody>
                    <a:bodyPr/>
                    <a:lstStyle/>
                    <a:p>
                      <a:pPr algn="ctr" rtl="1"/>
                      <a:r>
                        <a:rPr lang="en-US" dirty="0" smtClean="0"/>
                        <a:t>30</a:t>
                      </a:r>
                      <a:endParaRPr lang="ar-SA" dirty="0"/>
                    </a:p>
                  </a:txBody>
                  <a:tcPr/>
                </a:tc>
                <a:tc>
                  <a:txBody>
                    <a:bodyPr/>
                    <a:lstStyle/>
                    <a:p>
                      <a:pPr algn="ctr" rtl="1"/>
                      <a:r>
                        <a:rPr lang="en-US" dirty="0" smtClean="0"/>
                        <a:t>Ir2110 </a:t>
                      </a:r>
                      <a:endParaRPr lang="ar-SA" dirty="0"/>
                    </a:p>
                  </a:txBody>
                  <a:tcPr/>
                </a:tc>
              </a:tr>
              <a:tr h="447040">
                <a:tc>
                  <a:txBody>
                    <a:bodyPr/>
                    <a:lstStyle/>
                    <a:p>
                      <a:pPr algn="ctr" rtl="1"/>
                      <a:r>
                        <a:rPr lang="en-US" dirty="0" smtClean="0"/>
                        <a:t>140</a:t>
                      </a:r>
                      <a:endParaRPr lang="ar-SA" dirty="0"/>
                    </a:p>
                  </a:txBody>
                  <a:tcPr/>
                </a:tc>
                <a:tc>
                  <a:txBody>
                    <a:bodyPr/>
                    <a:lstStyle/>
                    <a:p>
                      <a:pPr algn="ctr" rtl="1"/>
                      <a:r>
                        <a:rPr lang="en-US" dirty="0" smtClean="0"/>
                        <a:t>IGBT’S</a:t>
                      </a:r>
                      <a:endParaRPr lang="ar-SA" dirty="0"/>
                    </a:p>
                  </a:txBody>
                  <a:tcPr/>
                </a:tc>
              </a:tr>
              <a:tr h="447040">
                <a:tc>
                  <a:txBody>
                    <a:bodyPr/>
                    <a:lstStyle/>
                    <a:p>
                      <a:pPr algn="ctr" rtl="1"/>
                      <a:r>
                        <a:rPr lang="en-US" dirty="0" smtClean="0"/>
                        <a:t>60</a:t>
                      </a:r>
                      <a:endParaRPr lang="ar-SA" dirty="0"/>
                    </a:p>
                  </a:txBody>
                  <a:tcPr/>
                </a:tc>
                <a:tc>
                  <a:txBody>
                    <a:bodyPr/>
                    <a:lstStyle/>
                    <a:p>
                      <a:pPr algn="ctr" rtl="1"/>
                      <a:r>
                        <a:rPr lang="en-US" dirty="0" smtClean="0"/>
                        <a:t>PCB</a:t>
                      </a:r>
                      <a:endParaRPr lang="ar-SA" dirty="0"/>
                    </a:p>
                  </a:txBody>
                  <a:tcPr/>
                </a:tc>
              </a:tr>
              <a:tr h="447040">
                <a:tc>
                  <a:txBody>
                    <a:bodyPr/>
                    <a:lstStyle/>
                    <a:p>
                      <a:pPr algn="ctr" rtl="1"/>
                      <a:r>
                        <a:rPr lang="en-US" dirty="0" smtClean="0"/>
                        <a:t>70</a:t>
                      </a:r>
                      <a:endParaRPr lang="ar-SA" dirty="0"/>
                    </a:p>
                  </a:txBody>
                  <a:tcPr/>
                </a:tc>
                <a:tc>
                  <a:txBody>
                    <a:bodyPr/>
                    <a:lstStyle/>
                    <a:p>
                      <a:pPr algn="ctr" rtl="1"/>
                      <a:r>
                        <a:rPr lang="en-US" dirty="0" smtClean="0"/>
                        <a:t>BOX </a:t>
                      </a:r>
                      <a:endParaRPr lang="ar-SA" dirty="0"/>
                    </a:p>
                  </a:txBody>
                  <a:tcPr/>
                </a:tc>
              </a:tr>
              <a:tr h="447040">
                <a:tc>
                  <a:txBody>
                    <a:bodyPr/>
                    <a:lstStyle/>
                    <a:p>
                      <a:pPr algn="ctr" rtl="1"/>
                      <a:r>
                        <a:rPr lang="en-US" dirty="0" smtClean="0"/>
                        <a:t>10</a:t>
                      </a:r>
                      <a:endParaRPr lang="ar-SA" dirty="0"/>
                    </a:p>
                  </a:txBody>
                  <a:tcPr/>
                </a:tc>
                <a:tc>
                  <a:txBody>
                    <a:bodyPr/>
                    <a:lstStyle/>
                    <a:p>
                      <a:pPr algn="ctr" rtl="1"/>
                      <a:r>
                        <a:rPr lang="en-US" dirty="0" smtClean="0"/>
                        <a:t>DC</a:t>
                      </a:r>
                      <a:r>
                        <a:rPr lang="en-US" baseline="0" dirty="0" smtClean="0"/>
                        <a:t> MOTOR </a:t>
                      </a:r>
                      <a:endParaRPr lang="ar-SA" dirty="0"/>
                    </a:p>
                  </a:txBody>
                  <a:tcPr/>
                </a:tc>
              </a:tr>
              <a:tr h="447040">
                <a:tc>
                  <a:txBody>
                    <a:bodyPr/>
                    <a:lstStyle/>
                    <a:p>
                      <a:pPr algn="ctr" rtl="1"/>
                      <a:r>
                        <a:rPr lang="en-US" dirty="0" smtClean="0"/>
                        <a:t>70</a:t>
                      </a:r>
                      <a:endParaRPr lang="ar-SA" dirty="0"/>
                    </a:p>
                  </a:txBody>
                  <a:tcPr/>
                </a:tc>
                <a:tc>
                  <a:txBody>
                    <a:bodyPr/>
                    <a:lstStyle/>
                    <a:p>
                      <a:pPr algn="ctr" rtl="1"/>
                      <a:r>
                        <a:rPr lang="en-US" dirty="0" smtClean="0"/>
                        <a:t>LCD </a:t>
                      </a:r>
                      <a:endParaRPr lang="ar-SA" dirty="0"/>
                    </a:p>
                  </a:txBody>
                  <a:tcPr/>
                </a:tc>
              </a:tr>
              <a:tr h="447040">
                <a:tc>
                  <a:txBody>
                    <a:bodyPr/>
                    <a:lstStyle/>
                    <a:p>
                      <a:pPr algn="ctr" rtl="1"/>
                      <a:r>
                        <a:rPr lang="en-US" dirty="0" smtClean="0"/>
                        <a:t>100</a:t>
                      </a:r>
                      <a:endParaRPr lang="ar-SA" dirty="0"/>
                    </a:p>
                  </a:txBody>
                  <a:tcPr/>
                </a:tc>
                <a:tc>
                  <a:txBody>
                    <a:bodyPr/>
                    <a:lstStyle/>
                    <a:p>
                      <a:pPr algn="ctr" rtl="1"/>
                      <a:r>
                        <a:rPr lang="en-US" dirty="0" smtClean="0"/>
                        <a:t>OTHERS</a:t>
                      </a:r>
                      <a:r>
                        <a:rPr lang="en-US" baseline="0" dirty="0" smtClean="0"/>
                        <a:t> </a:t>
                      </a:r>
                      <a:endParaRPr lang="ar-SA" dirty="0"/>
                    </a:p>
                  </a:txBody>
                  <a:tcPr/>
                </a:tc>
              </a:tr>
              <a:tr h="447040">
                <a:tc gridSpan="2">
                  <a:txBody>
                    <a:bodyPr/>
                    <a:lstStyle/>
                    <a:p>
                      <a:pPr algn="ctr" rtl="1"/>
                      <a:r>
                        <a:rPr lang="en-US" dirty="0" smtClean="0"/>
                        <a:t>  TOTAL</a:t>
                      </a:r>
                      <a:r>
                        <a:rPr lang="en-US" baseline="0" dirty="0" smtClean="0"/>
                        <a:t> = 600 NIS</a:t>
                      </a:r>
                      <a:endParaRPr lang="ar-SA" dirty="0"/>
                    </a:p>
                  </a:txBody>
                  <a:tcPr/>
                </a:tc>
                <a:tc hMerge="1">
                  <a:txBody>
                    <a:bodyPr/>
                    <a:lstStyle/>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7198189"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Any Question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pic>
        <p:nvPicPr>
          <p:cNvPr id="9" name="Picture 8" descr="question-mark.jpg"/>
          <p:cNvPicPr>
            <a:picLocks noChangeAspect="1"/>
          </p:cNvPicPr>
          <p:nvPr/>
        </p:nvPicPr>
        <p:blipFill>
          <a:blip r:embed="rId2" cstate="print"/>
          <a:stretch>
            <a:fillRect/>
          </a:stretch>
        </p:blipFill>
        <p:spPr>
          <a:xfrm>
            <a:off x="2374900" y="1231900"/>
            <a:ext cx="4394200" cy="439420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609600" y="2232959"/>
            <a:ext cx="1600200" cy="779680"/>
          </a:xfrm>
          <a:prstGeom prst="roundRect">
            <a:avLst>
              <a:gd name="adj" fmla="val 4430"/>
            </a:avLst>
          </a:prstGeom>
          <a:gradFill>
            <a:gsLst>
              <a:gs pos="17000">
                <a:srgbClr val="F5802D"/>
              </a:gs>
              <a:gs pos="70000">
                <a:srgbClr val="F3BC1B"/>
              </a:gs>
            </a:gsLst>
            <a:lin ang="16200000" scaled="0"/>
          </a:gradFill>
          <a:ln>
            <a:solidFill>
              <a:srgbClr val="BDD8F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C8FED"/>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Section 2</a:t>
            </a:r>
            <a:endParaRPr lang="en-US" dirty="0">
              <a:solidFill>
                <a:sysClr val="windowText" lastClr="000000"/>
              </a:solidFill>
            </a:endParaRPr>
          </a:p>
        </p:txBody>
      </p:sp>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6514"/>
            <a:ext cx="6560642"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Thanks </a:t>
            </a:r>
            <a:endParaRPr lang="en-US" sz="2000" dirty="0">
              <a:solidFill>
                <a:schemeClr val="bg1"/>
              </a:solidFill>
            </a:endParaRPr>
          </a:p>
        </p:txBody>
      </p:sp>
      <p:sp>
        <p:nvSpPr>
          <p:cNvPr id="8" name="TextBox 7"/>
          <p:cNvSpPr txBox="1"/>
          <p:nvPr/>
        </p:nvSpPr>
        <p:spPr>
          <a:xfrm>
            <a:off x="2209800" y="1453277"/>
            <a:ext cx="296876" cy="707886"/>
          </a:xfrm>
          <a:prstGeom prst="rect">
            <a:avLst/>
          </a:prstGeom>
          <a:noFill/>
        </p:spPr>
        <p:txBody>
          <a:bodyPr wrap="none" rtlCol="0">
            <a:spAutoFit/>
          </a:bodyPr>
          <a:lstStyle/>
          <a:p>
            <a:r>
              <a:rPr lang="en-US" sz="4000" dirty="0" smtClean="0">
                <a:solidFill>
                  <a:srgbClr val="3C8FED"/>
                </a:solidFill>
                <a:latin typeface="Philosopher" pitchFamily="50" charset="0"/>
              </a:rPr>
              <a:t> </a:t>
            </a:r>
            <a:endParaRPr lang="en-US" sz="4000" dirty="0">
              <a:solidFill>
                <a:srgbClr val="3C8FED"/>
              </a:solidFill>
              <a:latin typeface="Philosopher" pitchFamily="50" charset="0"/>
            </a:endParaRPr>
          </a:p>
        </p:txBody>
      </p:sp>
      <p:sp>
        <p:nvSpPr>
          <p:cNvPr id="12" name="Rounded Rectangle 11"/>
          <p:cNvSpPr/>
          <p:nvPr/>
        </p:nvSpPr>
        <p:spPr>
          <a:xfrm>
            <a:off x="609600" y="1143000"/>
            <a:ext cx="7527035" cy="5029200"/>
          </a:xfrm>
          <a:prstGeom prst="roundRect">
            <a:avLst>
              <a:gd name="adj" fmla="val 122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914400" y="1453277"/>
            <a:ext cx="3505200" cy="646331"/>
          </a:xfrm>
          <a:prstGeom prst="rect">
            <a:avLst/>
          </a:prstGeom>
          <a:noFill/>
        </p:spPr>
        <p:txBody>
          <a:bodyPr wrap="square" rtlCol="1">
            <a:spAutoFit/>
          </a:bodyPr>
          <a:lstStyle/>
          <a:p>
            <a:r>
              <a:rPr lang="en-US" dirty="0" smtClean="0"/>
              <a:t> </a:t>
            </a:r>
          </a:p>
          <a:p>
            <a:r>
              <a:rPr lang="en-US" dirty="0" smtClean="0"/>
              <a:t> </a:t>
            </a:r>
            <a:endParaRPr lang="ar-SA" dirty="0"/>
          </a:p>
        </p:txBody>
      </p:sp>
      <p:pic>
        <p:nvPicPr>
          <p:cNvPr id="10" name="Picture 9" descr="thank_you_card_graduation-p137512124764721866z857a_400.jpg"/>
          <p:cNvPicPr>
            <a:picLocks noChangeAspect="1"/>
          </p:cNvPicPr>
          <p:nvPr/>
        </p:nvPicPr>
        <p:blipFill>
          <a:blip r:embed="rId2" cstate="print"/>
          <a:stretch>
            <a:fillRect/>
          </a:stretch>
        </p:blipFill>
        <p:spPr>
          <a:xfrm>
            <a:off x="609601" y="1143000"/>
            <a:ext cx="7527034" cy="4953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381000" y="1143000"/>
            <a:ext cx="8267700" cy="5029200"/>
            <a:chOff x="381000" y="1143000"/>
            <a:chExt cx="8267700" cy="4230757"/>
          </a:xfrm>
          <a:effectLst>
            <a:reflection blurRad="6350" stA="52000" endA="300" endPos="35000" dir="5400000" sy="-100000" algn="bl" rotWithShape="0"/>
          </a:effectLst>
        </p:grpSpPr>
        <p:sp>
          <p:nvSpPr>
            <p:cNvPr id="9" name="Rounded Rectangle 8"/>
            <p:cNvSpPr/>
            <p:nvPr/>
          </p:nvSpPr>
          <p:spPr>
            <a:xfrm>
              <a:off x="381000" y="1143000"/>
              <a:ext cx="6858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066800" y="1143000"/>
              <a:ext cx="75819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447800" y="1143000"/>
            <a:ext cx="5105400" cy="1323439"/>
          </a:xfrm>
          <a:prstGeom prst="rect">
            <a:avLst/>
          </a:prstGeom>
          <a:noFill/>
        </p:spPr>
        <p:txBody>
          <a:bodyPr wrap="square" rtlCol="0">
            <a:spAutoFit/>
          </a:bodyPr>
          <a:lstStyle/>
          <a:p>
            <a:pPr marL="742950" indent="-742950" algn="ctr"/>
            <a:r>
              <a:rPr lang="en-US" sz="4000" dirty="0" smtClean="0">
                <a:solidFill>
                  <a:schemeClr val="tx1">
                    <a:lumMod val="95000"/>
                    <a:lumOff val="5000"/>
                  </a:schemeClr>
                </a:solidFill>
                <a:latin typeface="Philosopher" pitchFamily="50" charset="0"/>
              </a:rPr>
              <a:t> Dc motor : </a:t>
            </a:r>
          </a:p>
          <a:p>
            <a:pPr marL="742950" indent="-742950">
              <a:buFont typeface="Wingdings" pitchFamily="2" charset="2"/>
              <a:buChar char="ü"/>
            </a:pPr>
            <a:r>
              <a:rPr lang="en-US" sz="4000" dirty="0" smtClean="0">
                <a:solidFill>
                  <a:schemeClr val="tx1">
                    <a:lumMod val="95000"/>
                    <a:lumOff val="5000"/>
                  </a:schemeClr>
                </a:solidFill>
                <a:latin typeface="Philosopher" pitchFamily="50" charset="0"/>
              </a:rPr>
              <a:t>Types Of dc motor :</a:t>
            </a:r>
            <a:endParaRPr lang="en-US" sz="4000" dirty="0">
              <a:solidFill>
                <a:schemeClr val="tx1">
                  <a:lumMod val="95000"/>
                  <a:lumOff val="5000"/>
                </a:schemeClr>
              </a:solidFill>
              <a:latin typeface="Philosopher" pitchFamily="50" charset="0"/>
            </a:endParaRPr>
          </a:p>
        </p:txBody>
      </p:sp>
      <p:sp>
        <p:nvSpPr>
          <p:cNvPr id="16" name="TextBox 15"/>
          <p:cNvSpPr txBox="1"/>
          <p:nvPr/>
        </p:nvSpPr>
        <p:spPr>
          <a:xfrm>
            <a:off x="609600" y="206514"/>
            <a:ext cx="6962483"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DC MOTOR </a:t>
            </a:r>
            <a:endParaRPr lang="en-US" sz="2000" dirty="0">
              <a:solidFill>
                <a:schemeClr val="bg1"/>
              </a:solidFill>
            </a:endParaRPr>
          </a:p>
        </p:txBody>
      </p:sp>
      <p:sp>
        <p:nvSpPr>
          <p:cNvPr id="17" name="TextBox 16"/>
          <p:cNvSpPr txBox="1"/>
          <p:nvPr/>
        </p:nvSpPr>
        <p:spPr>
          <a:xfrm>
            <a:off x="1447800" y="2466440"/>
            <a:ext cx="3781503" cy="553998"/>
          </a:xfrm>
          <a:prstGeom prst="rect">
            <a:avLst/>
          </a:prstGeom>
          <a:noFill/>
        </p:spPr>
        <p:txBody>
          <a:bodyPr wrap="square" rtlCol="0">
            <a:spAutoFit/>
          </a:bodyPr>
          <a:lstStyle/>
          <a:p>
            <a:r>
              <a:rPr lang="en-US" sz="3000" dirty="0" smtClean="0">
                <a:solidFill>
                  <a:srgbClr val="3C8FED"/>
                </a:solidFill>
                <a:latin typeface="Philosopher" pitchFamily="50" charset="0"/>
              </a:rPr>
              <a:t>Shunt dc motor : </a:t>
            </a:r>
            <a:endParaRPr lang="en-US" sz="3000" dirty="0">
              <a:solidFill>
                <a:srgbClr val="3C8FED"/>
              </a:solidFill>
              <a:latin typeface="Philosopher" pitchFamily="50" charset="0"/>
            </a:endParaRPr>
          </a:p>
        </p:txBody>
      </p:sp>
      <p:pic>
        <p:nvPicPr>
          <p:cNvPr id="18" name="Picture 17" descr="dc shunt.jpg"/>
          <p:cNvPicPr>
            <a:picLocks noChangeAspect="1"/>
          </p:cNvPicPr>
          <p:nvPr/>
        </p:nvPicPr>
        <p:blipFill>
          <a:blip r:embed="rId2" cstate="print"/>
          <a:stretch>
            <a:fillRect/>
          </a:stretch>
        </p:blipFill>
        <p:spPr>
          <a:xfrm>
            <a:off x="1494474" y="3148047"/>
            <a:ext cx="2006865" cy="1919287"/>
          </a:xfrm>
          <a:prstGeom prst="rect">
            <a:avLst/>
          </a:prstGeom>
        </p:spPr>
      </p:pic>
      <p:sp>
        <p:nvSpPr>
          <p:cNvPr id="19" name="TextBox 18"/>
          <p:cNvSpPr txBox="1"/>
          <p:nvPr/>
        </p:nvSpPr>
        <p:spPr>
          <a:xfrm>
            <a:off x="4648200" y="2466440"/>
            <a:ext cx="3781503" cy="553998"/>
          </a:xfrm>
          <a:prstGeom prst="rect">
            <a:avLst/>
          </a:prstGeom>
          <a:noFill/>
        </p:spPr>
        <p:txBody>
          <a:bodyPr wrap="square" rtlCol="0">
            <a:spAutoFit/>
          </a:bodyPr>
          <a:lstStyle/>
          <a:p>
            <a:r>
              <a:rPr lang="en-US" sz="3000" dirty="0" err="1" smtClean="0">
                <a:solidFill>
                  <a:srgbClr val="3C8FED"/>
                </a:solidFill>
                <a:latin typeface="Philosopher" pitchFamily="50" charset="0"/>
              </a:rPr>
              <a:t>Seried</a:t>
            </a:r>
            <a:r>
              <a:rPr lang="en-US" sz="3000" dirty="0" smtClean="0">
                <a:solidFill>
                  <a:srgbClr val="3C8FED"/>
                </a:solidFill>
                <a:latin typeface="Philosopher" pitchFamily="50" charset="0"/>
              </a:rPr>
              <a:t> dc motor  :</a:t>
            </a:r>
            <a:endParaRPr lang="en-US" sz="3000" dirty="0">
              <a:solidFill>
                <a:srgbClr val="3C8FED"/>
              </a:solidFill>
              <a:latin typeface="Philosopher" pitchFamily="50" charset="0"/>
            </a:endParaRPr>
          </a:p>
        </p:txBody>
      </p:sp>
      <p:pic>
        <p:nvPicPr>
          <p:cNvPr id="20" name="Picture 19" descr="dc series.jpg"/>
          <p:cNvPicPr>
            <a:picLocks noChangeAspect="1"/>
          </p:cNvPicPr>
          <p:nvPr/>
        </p:nvPicPr>
        <p:blipFill>
          <a:blip r:embed="rId3" cstate="print"/>
          <a:stretch>
            <a:fillRect/>
          </a:stretch>
        </p:blipFill>
        <p:spPr>
          <a:xfrm>
            <a:off x="4876800" y="3124200"/>
            <a:ext cx="2053539" cy="179167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381000" y="1143000"/>
            <a:ext cx="8267700" cy="5105400"/>
            <a:chOff x="381000" y="1143000"/>
            <a:chExt cx="8267700" cy="4230757"/>
          </a:xfrm>
          <a:effectLst>
            <a:reflection blurRad="6350" stA="52000" endA="300" endPos="35000" dir="5400000" sy="-100000" algn="bl" rotWithShape="0"/>
          </a:effectLst>
        </p:grpSpPr>
        <p:sp>
          <p:nvSpPr>
            <p:cNvPr id="9" name="Rounded Rectangle 8"/>
            <p:cNvSpPr/>
            <p:nvPr/>
          </p:nvSpPr>
          <p:spPr>
            <a:xfrm>
              <a:off x="381000" y="1143000"/>
              <a:ext cx="6858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066800" y="1143000"/>
              <a:ext cx="75819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p:cNvSpPr txBox="1"/>
          <p:nvPr/>
        </p:nvSpPr>
        <p:spPr>
          <a:xfrm>
            <a:off x="609600" y="206514"/>
            <a:ext cx="6962483"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DC MOTOR </a:t>
            </a:r>
            <a:endParaRPr lang="en-US" sz="2000" dirty="0">
              <a:solidFill>
                <a:schemeClr val="bg1"/>
              </a:solidFill>
            </a:endParaRPr>
          </a:p>
        </p:txBody>
      </p:sp>
      <p:sp>
        <p:nvSpPr>
          <p:cNvPr id="17" name="TextBox 16"/>
          <p:cNvSpPr txBox="1"/>
          <p:nvPr/>
        </p:nvSpPr>
        <p:spPr>
          <a:xfrm>
            <a:off x="1447800" y="1371600"/>
            <a:ext cx="3781503" cy="553998"/>
          </a:xfrm>
          <a:prstGeom prst="rect">
            <a:avLst/>
          </a:prstGeom>
          <a:noFill/>
        </p:spPr>
        <p:txBody>
          <a:bodyPr wrap="square" rtlCol="0">
            <a:spAutoFit/>
          </a:bodyPr>
          <a:lstStyle/>
          <a:p>
            <a:r>
              <a:rPr lang="en-US" sz="3000" dirty="0" err="1" smtClean="0">
                <a:solidFill>
                  <a:srgbClr val="3C8FED"/>
                </a:solidFill>
                <a:latin typeface="Philosopher" pitchFamily="50" charset="0"/>
              </a:rPr>
              <a:t>Seperately</a:t>
            </a:r>
            <a:r>
              <a:rPr lang="en-US" sz="3000" dirty="0" smtClean="0">
                <a:solidFill>
                  <a:srgbClr val="3C8FED"/>
                </a:solidFill>
                <a:latin typeface="Philosopher" pitchFamily="50" charset="0"/>
              </a:rPr>
              <a:t> excited motor : </a:t>
            </a:r>
            <a:endParaRPr lang="en-US" sz="3000" dirty="0">
              <a:solidFill>
                <a:srgbClr val="3C8FED"/>
              </a:solidFill>
              <a:latin typeface="Philosopher" pitchFamily="50" charset="0"/>
            </a:endParaRPr>
          </a:p>
        </p:txBody>
      </p:sp>
      <p:sp>
        <p:nvSpPr>
          <p:cNvPr id="19" name="TextBox 18"/>
          <p:cNvSpPr txBox="1"/>
          <p:nvPr/>
        </p:nvSpPr>
        <p:spPr>
          <a:xfrm>
            <a:off x="4876800" y="1371600"/>
            <a:ext cx="3781503" cy="553998"/>
          </a:xfrm>
          <a:prstGeom prst="rect">
            <a:avLst/>
          </a:prstGeom>
          <a:noFill/>
        </p:spPr>
        <p:txBody>
          <a:bodyPr wrap="square" rtlCol="0">
            <a:spAutoFit/>
          </a:bodyPr>
          <a:lstStyle/>
          <a:p>
            <a:r>
              <a:rPr lang="en-US" sz="3000" dirty="0" smtClean="0">
                <a:solidFill>
                  <a:srgbClr val="3C8FED"/>
                </a:solidFill>
                <a:latin typeface="Philosopher" pitchFamily="50" charset="0"/>
              </a:rPr>
              <a:t>PMM  motor  :</a:t>
            </a:r>
            <a:endParaRPr lang="en-US" sz="3000" dirty="0">
              <a:solidFill>
                <a:srgbClr val="3C8FED"/>
              </a:solidFill>
              <a:latin typeface="Philosopher" pitchFamily="50" charset="0"/>
            </a:endParaRPr>
          </a:p>
        </p:txBody>
      </p:sp>
      <p:pic>
        <p:nvPicPr>
          <p:cNvPr id="12" name="Picture 11" descr="dc sepera.gif"/>
          <p:cNvPicPr>
            <a:picLocks noChangeAspect="1"/>
          </p:cNvPicPr>
          <p:nvPr/>
        </p:nvPicPr>
        <p:blipFill>
          <a:blip r:embed="rId2" cstate="print"/>
          <a:stretch>
            <a:fillRect/>
          </a:stretch>
        </p:blipFill>
        <p:spPr>
          <a:xfrm>
            <a:off x="1676400" y="2209800"/>
            <a:ext cx="2362200" cy="2662413"/>
          </a:xfrm>
          <a:prstGeom prst="rect">
            <a:avLst/>
          </a:prstGeom>
        </p:spPr>
      </p:pic>
      <p:pic>
        <p:nvPicPr>
          <p:cNvPr id="13" name="Picture 12" descr="PMM.JPG"/>
          <p:cNvPicPr>
            <a:picLocks noChangeAspect="1"/>
          </p:cNvPicPr>
          <p:nvPr/>
        </p:nvPicPr>
        <p:blipFill>
          <a:blip r:embed="rId3" cstate="print"/>
          <a:stretch>
            <a:fillRect/>
          </a:stretch>
        </p:blipFill>
        <p:spPr>
          <a:xfrm>
            <a:off x="4343400" y="1925598"/>
            <a:ext cx="3429000" cy="267725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381000" y="1143000"/>
            <a:ext cx="8267700" cy="5105400"/>
            <a:chOff x="381000" y="1143000"/>
            <a:chExt cx="8267700" cy="4230757"/>
          </a:xfrm>
          <a:effectLst>
            <a:reflection blurRad="6350" stA="52000" endA="300" endPos="35000" dir="5400000" sy="-100000" algn="bl" rotWithShape="0"/>
          </a:effectLst>
        </p:grpSpPr>
        <p:sp>
          <p:nvSpPr>
            <p:cNvPr id="9" name="Rounded Rectangle 8"/>
            <p:cNvSpPr/>
            <p:nvPr/>
          </p:nvSpPr>
          <p:spPr>
            <a:xfrm>
              <a:off x="381000" y="1143000"/>
              <a:ext cx="6858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066800" y="1143000"/>
              <a:ext cx="75819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p:cNvSpPr txBox="1"/>
          <p:nvPr/>
        </p:nvSpPr>
        <p:spPr>
          <a:xfrm>
            <a:off x="609600" y="206514"/>
            <a:ext cx="6962483"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DC MOTOR </a:t>
            </a:r>
            <a:endParaRPr lang="en-US" sz="2000" dirty="0">
              <a:solidFill>
                <a:schemeClr val="bg1"/>
              </a:solidFill>
            </a:endParaRPr>
          </a:p>
        </p:txBody>
      </p:sp>
      <p:sp>
        <p:nvSpPr>
          <p:cNvPr id="17" name="TextBox 16"/>
          <p:cNvSpPr txBox="1"/>
          <p:nvPr/>
        </p:nvSpPr>
        <p:spPr>
          <a:xfrm>
            <a:off x="1447800" y="1371600"/>
            <a:ext cx="3781503" cy="553998"/>
          </a:xfrm>
          <a:prstGeom prst="rect">
            <a:avLst/>
          </a:prstGeom>
          <a:noFill/>
        </p:spPr>
        <p:txBody>
          <a:bodyPr wrap="square" rtlCol="0">
            <a:spAutoFit/>
          </a:bodyPr>
          <a:lstStyle/>
          <a:p>
            <a:r>
              <a:rPr lang="en-US" sz="3000" dirty="0" err="1" smtClean="0">
                <a:solidFill>
                  <a:srgbClr val="3C8FED"/>
                </a:solidFill>
                <a:latin typeface="Philosopher" pitchFamily="50" charset="0"/>
              </a:rPr>
              <a:t>Seperately</a:t>
            </a:r>
            <a:r>
              <a:rPr lang="en-US" sz="3000" dirty="0" smtClean="0">
                <a:solidFill>
                  <a:srgbClr val="3C8FED"/>
                </a:solidFill>
                <a:latin typeface="Philosopher" pitchFamily="50" charset="0"/>
              </a:rPr>
              <a:t> excited motor : </a:t>
            </a:r>
            <a:endParaRPr lang="en-US" sz="3000" dirty="0">
              <a:solidFill>
                <a:srgbClr val="3C8FED"/>
              </a:solidFill>
              <a:latin typeface="Philosopher" pitchFamily="50" charset="0"/>
            </a:endParaRPr>
          </a:p>
        </p:txBody>
      </p:sp>
      <p:sp>
        <p:nvSpPr>
          <p:cNvPr id="19" name="TextBox 18"/>
          <p:cNvSpPr txBox="1"/>
          <p:nvPr/>
        </p:nvSpPr>
        <p:spPr>
          <a:xfrm>
            <a:off x="4876800" y="1371600"/>
            <a:ext cx="3781503" cy="553998"/>
          </a:xfrm>
          <a:prstGeom prst="rect">
            <a:avLst/>
          </a:prstGeom>
          <a:noFill/>
        </p:spPr>
        <p:txBody>
          <a:bodyPr wrap="square" rtlCol="0">
            <a:spAutoFit/>
          </a:bodyPr>
          <a:lstStyle/>
          <a:p>
            <a:r>
              <a:rPr lang="en-US" sz="3000" dirty="0" smtClean="0">
                <a:solidFill>
                  <a:srgbClr val="3C8FED"/>
                </a:solidFill>
                <a:latin typeface="Philosopher" pitchFamily="50" charset="0"/>
              </a:rPr>
              <a:t>PMM  motor  :</a:t>
            </a:r>
            <a:endParaRPr lang="en-US" sz="3000" dirty="0">
              <a:solidFill>
                <a:srgbClr val="3C8FED"/>
              </a:solidFill>
              <a:latin typeface="Philosopher" pitchFamily="50" charset="0"/>
            </a:endParaRPr>
          </a:p>
        </p:txBody>
      </p:sp>
      <p:pic>
        <p:nvPicPr>
          <p:cNvPr id="12" name="Picture 11" descr="dc sepera.gif"/>
          <p:cNvPicPr>
            <a:picLocks noChangeAspect="1"/>
          </p:cNvPicPr>
          <p:nvPr/>
        </p:nvPicPr>
        <p:blipFill>
          <a:blip r:embed="rId2" cstate="print"/>
          <a:stretch>
            <a:fillRect/>
          </a:stretch>
        </p:blipFill>
        <p:spPr>
          <a:xfrm>
            <a:off x="1676400" y="2209800"/>
            <a:ext cx="2362200" cy="2662413"/>
          </a:xfrm>
          <a:prstGeom prst="rect">
            <a:avLst/>
          </a:prstGeom>
        </p:spPr>
      </p:pic>
      <p:pic>
        <p:nvPicPr>
          <p:cNvPr id="13" name="Picture 12" descr="PMM.JPG"/>
          <p:cNvPicPr>
            <a:picLocks noChangeAspect="1"/>
          </p:cNvPicPr>
          <p:nvPr/>
        </p:nvPicPr>
        <p:blipFill>
          <a:blip r:embed="rId3" cstate="print"/>
          <a:stretch>
            <a:fillRect/>
          </a:stretch>
        </p:blipFill>
        <p:spPr>
          <a:xfrm>
            <a:off x="4343400" y="1925598"/>
            <a:ext cx="3429000" cy="267725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20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381000" y="1143000"/>
            <a:ext cx="8267700" cy="5410200"/>
            <a:chOff x="381000" y="1143000"/>
            <a:chExt cx="82677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flipV="1">
              <a:off x="426720" y="1600198"/>
              <a:ext cx="1905000" cy="13716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426720" y="3464628"/>
              <a:ext cx="1905000" cy="9778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914400" y="1143000"/>
              <a:ext cx="77343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397824" y="1246255"/>
            <a:ext cx="3124200" cy="707886"/>
          </a:xfrm>
          <a:prstGeom prst="rect">
            <a:avLst/>
          </a:prstGeom>
          <a:noFill/>
        </p:spPr>
        <p:txBody>
          <a:bodyPr wrap="square" rtlCol="0">
            <a:spAutoFit/>
          </a:bodyPr>
          <a:lstStyle/>
          <a:p>
            <a:r>
              <a:rPr lang="en-US" sz="4000" dirty="0" smtClean="0">
                <a:solidFill>
                  <a:srgbClr val="3C8FED"/>
                </a:solidFill>
                <a:latin typeface="Philosopher" pitchFamily="50" charset="0"/>
              </a:rPr>
              <a:t>PMM MOTOR : </a:t>
            </a:r>
            <a:endParaRPr lang="en-US" sz="4000" dirty="0">
              <a:solidFill>
                <a:srgbClr val="3C8FED"/>
              </a:solidFill>
              <a:latin typeface="Philosopher" pitchFamily="50" charset="0"/>
            </a:endParaRPr>
          </a:p>
        </p:txBody>
      </p:sp>
      <p:sp>
        <p:nvSpPr>
          <p:cNvPr id="12" name="TextBox 11"/>
          <p:cNvSpPr txBox="1"/>
          <p:nvPr/>
        </p:nvSpPr>
        <p:spPr>
          <a:xfrm>
            <a:off x="1397824" y="1954142"/>
            <a:ext cx="7048499" cy="4801314"/>
          </a:xfrm>
          <a:prstGeom prst="rect">
            <a:avLst/>
          </a:prstGeom>
          <a:noFill/>
        </p:spPr>
        <p:txBody>
          <a:bodyPr wrap="square" rtlCol="0">
            <a:spAutoFit/>
          </a:bodyPr>
          <a:lstStyle/>
          <a:p>
            <a:pPr>
              <a:buFont typeface="Wingdings" pitchFamily="2" charset="2"/>
              <a:buChar char="ü"/>
            </a:pPr>
            <a:r>
              <a:rPr lang="en-US" dirty="0" smtClean="0">
                <a:solidFill>
                  <a:schemeClr val="tx1">
                    <a:lumMod val="85000"/>
                    <a:lumOff val="15000"/>
                  </a:schemeClr>
                </a:solidFill>
              </a:rPr>
              <a:t> Why we use PMM motor : </a:t>
            </a:r>
          </a:p>
          <a:p>
            <a:pPr>
              <a:buFont typeface="Wingdings" pitchFamily="2" charset="2"/>
              <a:buChar char="ü"/>
            </a:pPr>
            <a:r>
              <a:rPr lang="en-US" dirty="0" smtClean="0">
                <a:solidFill>
                  <a:schemeClr val="tx1">
                    <a:lumMod val="85000"/>
                    <a:lumOff val="15000"/>
                  </a:schemeClr>
                </a:solidFill>
              </a:rPr>
              <a:t>Specification   </a:t>
            </a: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endParaRPr lang="en-US" dirty="0" smtClean="0">
              <a:solidFill>
                <a:schemeClr val="tx1">
                  <a:lumMod val="85000"/>
                  <a:lumOff val="15000"/>
                </a:schemeClr>
              </a:solidFill>
            </a:endParaRPr>
          </a:p>
          <a:p>
            <a:pPr>
              <a:buFont typeface="Wingdings" pitchFamily="2" charset="2"/>
              <a:buChar char="ü"/>
            </a:pPr>
            <a:r>
              <a:rPr lang="en-US" dirty="0" smtClean="0">
                <a:solidFill>
                  <a:schemeClr val="tx1">
                    <a:lumMod val="85000"/>
                    <a:lumOff val="15000"/>
                  </a:schemeClr>
                </a:solidFill>
              </a:rPr>
              <a:t>Types of controlling </a:t>
            </a:r>
          </a:p>
          <a:p>
            <a:r>
              <a:rPr lang="en-US" dirty="0" smtClean="0">
                <a:solidFill>
                  <a:schemeClr val="tx1">
                    <a:lumMod val="85000"/>
                    <a:lumOff val="15000"/>
                  </a:schemeClr>
                </a:solidFill>
              </a:rPr>
              <a:t>                                    Speed = (</a:t>
            </a:r>
            <a:r>
              <a:rPr lang="en-US" dirty="0" err="1" smtClean="0">
                <a:solidFill>
                  <a:schemeClr val="tx1">
                    <a:lumMod val="85000"/>
                    <a:lumOff val="15000"/>
                  </a:schemeClr>
                </a:solidFill>
              </a:rPr>
              <a:t>Va</a:t>
            </a:r>
            <a:r>
              <a:rPr lang="en-US" dirty="0" smtClean="0">
                <a:solidFill>
                  <a:schemeClr val="tx1">
                    <a:lumMod val="85000"/>
                    <a:lumOff val="15000"/>
                  </a:schemeClr>
                </a:solidFill>
              </a:rPr>
              <a:t>-  I Ra)/</a:t>
            </a:r>
            <a:r>
              <a:rPr lang="en-US" dirty="0" err="1" smtClean="0">
                <a:solidFill>
                  <a:schemeClr val="tx1">
                    <a:lumMod val="85000"/>
                    <a:lumOff val="15000"/>
                  </a:schemeClr>
                </a:solidFill>
              </a:rPr>
              <a:t>kø</a:t>
            </a:r>
            <a:endParaRPr lang="en-US" dirty="0" smtClean="0">
              <a:solidFill>
                <a:schemeClr val="tx1">
                  <a:lumMod val="85000"/>
                  <a:lumOff val="15000"/>
                </a:schemeClr>
              </a:solidFill>
            </a:endParaRPr>
          </a:p>
          <a:p>
            <a:pPr lvl="1">
              <a:buFont typeface="Wingdings" pitchFamily="2" charset="2"/>
              <a:buChar char="v"/>
            </a:pPr>
            <a:r>
              <a:rPr lang="en-US" dirty="0" smtClean="0">
                <a:solidFill>
                  <a:schemeClr val="tx1">
                    <a:lumMod val="85000"/>
                    <a:lumOff val="15000"/>
                  </a:schemeClr>
                </a:solidFill>
              </a:rPr>
              <a:t> Changing Armature resistance      </a:t>
            </a:r>
          </a:p>
          <a:p>
            <a:pPr lvl="1">
              <a:buFont typeface="Wingdings" pitchFamily="2" charset="2"/>
              <a:buChar char="v"/>
            </a:pPr>
            <a:r>
              <a:rPr lang="en-US" dirty="0" smtClean="0">
                <a:solidFill>
                  <a:schemeClr val="tx1">
                    <a:lumMod val="85000"/>
                    <a:lumOff val="15000"/>
                  </a:schemeClr>
                </a:solidFill>
              </a:rPr>
              <a:t>Changing flux    </a:t>
            </a:r>
            <a:r>
              <a:rPr lang="en-US" dirty="0" err="1" smtClean="0">
                <a:solidFill>
                  <a:schemeClr val="tx1">
                    <a:lumMod val="85000"/>
                    <a:lumOff val="15000"/>
                  </a:schemeClr>
                </a:solidFill>
              </a:rPr>
              <a:t>Kø</a:t>
            </a:r>
            <a:endParaRPr lang="en-US" dirty="0" smtClean="0">
              <a:solidFill>
                <a:schemeClr val="tx1">
                  <a:lumMod val="85000"/>
                  <a:lumOff val="15000"/>
                </a:schemeClr>
              </a:solidFill>
            </a:endParaRPr>
          </a:p>
          <a:p>
            <a:pPr lvl="1">
              <a:buFont typeface="Wingdings" pitchFamily="2" charset="2"/>
              <a:buChar char="v"/>
            </a:pPr>
            <a:r>
              <a:rPr lang="en-US" dirty="0" smtClean="0">
                <a:solidFill>
                  <a:schemeClr val="tx1">
                    <a:lumMod val="85000"/>
                    <a:lumOff val="15000"/>
                  </a:schemeClr>
                </a:solidFill>
              </a:rPr>
              <a:t>Changing applied voltage </a:t>
            </a:r>
            <a:r>
              <a:rPr lang="en-US" dirty="0" err="1" smtClean="0">
                <a:solidFill>
                  <a:schemeClr val="tx1">
                    <a:lumMod val="85000"/>
                    <a:lumOff val="15000"/>
                  </a:schemeClr>
                </a:solidFill>
              </a:rPr>
              <a:t>Va</a:t>
            </a:r>
            <a:r>
              <a:rPr lang="en-US" dirty="0" smtClean="0">
                <a:solidFill>
                  <a:schemeClr val="tx1">
                    <a:lumMod val="85000"/>
                    <a:lumOff val="15000"/>
                  </a:schemeClr>
                </a:solidFill>
              </a:rPr>
              <a:t> </a:t>
            </a:r>
          </a:p>
          <a:p>
            <a:pPr>
              <a:buFont typeface="Wingdings" pitchFamily="2" charset="2"/>
              <a:buChar char="v"/>
            </a:pPr>
            <a:endParaRPr lang="en-US" dirty="0" smtClean="0">
              <a:solidFill>
                <a:schemeClr val="tx1">
                  <a:lumMod val="85000"/>
                  <a:lumOff val="15000"/>
                </a:schemeClr>
              </a:solidFill>
            </a:endParaRPr>
          </a:p>
          <a:p>
            <a:pPr>
              <a:buFont typeface="Wingdings" pitchFamily="2" charset="2"/>
              <a:buChar char="v"/>
            </a:pPr>
            <a:endParaRPr lang="en-US" dirty="0">
              <a:solidFill>
                <a:schemeClr val="tx1">
                  <a:lumMod val="85000"/>
                  <a:lumOff val="15000"/>
                </a:schemeClr>
              </a:solidFill>
            </a:endParaRPr>
          </a:p>
        </p:txBody>
      </p:sp>
      <p:sp>
        <p:nvSpPr>
          <p:cNvPr id="13" name="Right Arrow 12"/>
          <p:cNvSpPr/>
          <p:nvPr/>
        </p:nvSpPr>
        <p:spPr>
          <a:xfrm>
            <a:off x="2959924" y="3236028"/>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2959924" y="3508666"/>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2959924" y="378130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06514"/>
            <a:ext cx="7241406"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PMM MOTOR </a:t>
            </a:r>
            <a:endParaRPr lang="en-US" sz="2000" dirty="0">
              <a:solidFill>
                <a:schemeClr val="bg1"/>
              </a:solidFill>
            </a:endParaRPr>
          </a:p>
        </p:txBody>
      </p:sp>
      <p:graphicFrame>
        <p:nvGraphicFramePr>
          <p:cNvPr id="21" name="Table 20"/>
          <p:cNvGraphicFramePr>
            <a:graphicFrameLocks noGrp="1"/>
          </p:cNvGraphicFramePr>
          <p:nvPr/>
        </p:nvGraphicFramePr>
        <p:xfrm>
          <a:off x="2331720" y="2594266"/>
          <a:ext cx="5105400" cy="1828800"/>
        </p:xfrm>
        <a:graphic>
          <a:graphicData uri="http://schemas.openxmlformats.org/drawingml/2006/table">
            <a:tbl>
              <a:tblPr rtl="1" firstRow="1" bandRow="1">
                <a:tableStyleId>{00A15C55-8517-42AA-B614-E9B94910E393}</a:tableStyleId>
              </a:tblPr>
              <a:tblGrid>
                <a:gridCol w="2552700"/>
                <a:gridCol w="2552700"/>
              </a:tblGrid>
              <a:tr h="278892">
                <a:tc>
                  <a:txBody>
                    <a:bodyPr/>
                    <a:lstStyle/>
                    <a:p>
                      <a:pPr algn="ctr" rtl="1"/>
                      <a:r>
                        <a:rPr lang="en-US" dirty="0" smtClean="0"/>
                        <a:t>100 w </a:t>
                      </a:r>
                      <a:endParaRPr lang="ar-SA" dirty="0"/>
                    </a:p>
                  </a:txBody>
                  <a:tcPr/>
                </a:tc>
                <a:tc>
                  <a:txBody>
                    <a:bodyPr/>
                    <a:lstStyle/>
                    <a:p>
                      <a:pPr algn="ctr" rtl="1"/>
                      <a:r>
                        <a:rPr lang="en-US" dirty="0" smtClean="0"/>
                        <a:t>Rated power </a:t>
                      </a:r>
                      <a:endParaRPr lang="ar-SA" dirty="0"/>
                    </a:p>
                  </a:txBody>
                  <a:tcPr/>
                </a:tc>
              </a:tr>
              <a:tr h="278892">
                <a:tc>
                  <a:txBody>
                    <a:bodyPr/>
                    <a:lstStyle/>
                    <a:p>
                      <a:pPr algn="ctr" rtl="1"/>
                      <a:r>
                        <a:rPr lang="en-US" dirty="0" smtClean="0"/>
                        <a:t> 500 rpm </a:t>
                      </a:r>
                      <a:endParaRPr lang="ar-SA" dirty="0"/>
                    </a:p>
                  </a:txBody>
                  <a:tcPr/>
                </a:tc>
                <a:tc>
                  <a:txBody>
                    <a:bodyPr/>
                    <a:lstStyle/>
                    <a:p>
                      <a:pPr algn="ctr" rtl="1"/>
                      <a:r>
                        <a:rPr lang="en-US" dirty="0" err="1" smtClean="0"/>
                        <a:t>Reted</a:t>
                      </a:r>
                      <a:r>
                        <a:rPr lang="en-US" dirty="0" smtClean="0"/>
                        <a:t> speed </a:t>
                      </a:r>
                      <a:endParaRPr lang="ar-SA" dirty="0"/>
                    </a:p>
                  </a:txBody>
                  <a:tcPr/>
                </a:tc>
              </a:tr>
              <a:tr h="278892">
                <a:tc>
                  <a:txBody>
                    <a:bodyPr/>
                    <a:lstStyle/>
                    <a:p>
                      <a:pPr algn="ctr" rtl="1"/>
                      <a:r>
                        <a:rPr lang="en-US" dirty="0" smtClean="0"/>
                        <a:t>12</a:t>
                      </a:r>
                      <a:endParaRPr lang="ar-SA" dirty="0"/>
                    </a:p>
                  </a:txBody>
                  <a:tcPr/>
                </a:tc>
                <a:tc>
                  <a:txBody>
                    <a:bodyPr/>
                    <a:lstStyle/>
                    <a:p>
                      <a:pPr algn="ctr" rtl="1"/>
                      <a:r>
                        <a:rPr lang="en-US" dirty="0" smtClean="0"/>
                        <a:t>Rated voltage</a:t>
                      </a:r>
                      <a:r>
                        <a:rPr lang="en-US" baseline="0" dirty="0" smtClean="0"/>
                        <a:t> </a:t>
                      </a:r>
                      <a:endParaRPr lang="ar-SA" dirty="0"/>
                    </a:p>
                  </a:txBody>
                  <a:tcPr/>
                </a:tc>
              </a:tr>
              <a:tr h="278892">
                <a:tc>
                  <a:txBody>
                    <a:bodyPr/>
                    <a:lstStyle/>
                    <a:p>
                      <a:pPr algn="ctr" rtl="1"/>
                      <a:r>
                        <a:rPr lang="en-US" dirty="0" smtClean="0"/>
                        <a:t>700mA</a:t>
                      </a:r>
                      <a:endParaRPr lang="ar-SA" dirty="0"/>
                    </a:p>
                  </a:txBody>
                  <a:tcPr/>
                </a:tc>
                <a:tc>
                  <a:txBody>
                    <a:bodyPr/>
                    <a:lstStyle/>
                    <a:p>
                      <a:pPr algn="ctr" rtl="1"/>
                      <a:r>
                        <a:rPr lang="en-US" dirty="0" smtClean="0"/>
                        <a:t>Rated current</a:t>
                      </a:r>
                      <a:r>
                        <a:rPr lang="en-US" baseline="0" dirty="0" smtClean="0"/>
                        <a:t> </a:t>
                      </a:r>
                      <a:endParaRPr lang="ar-SA" dirty="0"/>
                    </a:p>
                  </a:txBody>
                  <a:tcPr/>
                </a:tc>
              </a:tr>
              <a:tr h="278892">
                <a:tc>
                  <a:txBody>
                    <a:bodyPr/>
                    <a:lstStyle/>
                    <a:p>
                      <a:pPr algn="ctr" rtl="1"/>
                      <a:r>
                        <a:rPr lang="en-US" dirty="0" smtClean="0"/>
                        <a:t>0.0212</a:t>
                      </a:r>
                      <a:endParaRPr lang="ar-SA" dirty="0"/>
                    </a:p>
                  </a:txBody>
                  <a:tcPr/>
                </a:tc>
                <a:tc>
                  <a:txBody>
                    <a:bodyPr/>
                    <a:lstStyle/>
                    <a:p>
                      <a:pPr algn="ctr" rtl="1"/>
                      <a:r>
                        <a:rPr lang="en-US" dirty="0" smtClean="0"/>
                        <a:t>Constant</a:t>
                      </a:r>
                      <a:r>
                        <a:rPr lang="en-US" baseline="0" dirty="0" smtClean="0"/>
                        <a:t> k*Q    </a:t>
                      </a:r>
                      <a:endParaRPr lang="ar-SA"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533400" y="1143000"/>
            <a:ext cx="8153400" cy="51054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641906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DTMF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2" name="TextBox 11"/>
          <p:cNvSpPr txBox="1"/>
          <p:nvPr/>
        </p:nvSpPr>
        <p:spPr>
          <a:xfrm>
            <a:off x="609600" y="1746409"/>
            <a:ext cx="8039100" cy="2215991"/>
          </a:xfrm>
          <a:prstGeom prst="rect">
            <a:avLst/>
          </a:prstGeom>
          <a:noFill/>
        </p:spPr>
        <p:txBody>
          <a:bodyPr wrap="square" rtlCol="1">
            <a:spAutoFit/>
          </a:bodyPr>
          <a:lstStyle/>
          <a:p>
            <a:pPr lvl="1">
              <a:buFont typeface="Wingdings" pitchFamily="2" charset="2"/>
              <a:buChar char="ü"/>
            </a:pPr>
            <a:r>
              <a:rPr lang="en-US" dirty="0" smtClean="0"/>
              <a:t>(Dual Tone Multi  frequency)</a:t>
            </a:r>
          </a:p>
          <a:p>
            <a:pPr lvl="1">
              <a:buFont typeface="Wingdings" pitchFamily="2" charset="2"/>
              <a:buChar char="ü"/>
            </a:pPr>
            <a:r>
              <a:rPr lang="en-US" dirty="0" smtClean="0"/>
              <a:t>Beebe is generated when you  press any number on the phone </a:t>
            </a:r>
          </a:p>
          <a:p>
            <a:pPr lvl="1">
              <a:buFont typeface="Wingdings" pitchFamily="2" charset="2"/>
              <a:buChar char="ü"/>
            </a:pPr>
            <a:r>
              <a:rPr lang="en-US" dirty="0" smtClean="0"/>
              <a:t>Combination of two distinct freq.'s </a:t>
            </a:r>
          </a:p>
          <a:p>
            <a:pPr lvl="1">
              <a:buFont typeface="Wingdings" pitchFamily="2" charset="2"/>
              <a:buChar char="ü"/>
            </a:pPr>
            <a:r>
              <a:rPr lang="en-US" dirty="0" smtClean="0"/>
              <a:t>Number 9 freq is (1447&amp;852) Hz Signal </a:t>
            </a:r>
          </a:p>
          <a:p>
            <a:pPr lvl="1">
              <a:buFont typeface="Wingdings" pitchFamily="2" charset="2"/>
              <a:buChar char="ü"/>
            </a:pPr>
            <a:r>
              <a:rPr lang="en-US" dirty="0" smtClean="0"/>
              <a:t>Simple DTMF Decoder Control the DC motor </a:t>
            </a:r>
          </a:p>
          <a:p>
            <a:pPr lvl="2"/>
            <a:r>
              <a:rPr lang="en-US" sz="1600" dirty="0" smtClean="0"/>
              <a:t> </a:t>
            </a:r>
          </a:p>
          <a:p>
            <a:pPr lvl="2"/>
            <a:endParaRPr lang="en-US" sz="1600" dirty="0" smtClean="0"/>
          </a:p>
          <a:p>
            <a:pPr lvl="2"/>
            <a:endParaRPr lang="ar-SA" sz="1600" dirty="0" smtClean="0"/>
          </a:p>
        </p:txBody>
      </p:sp>
      <p:graphicFrame>
        <p:nvGraphicFramePr>
          <p:cNvPr id="9" name="Table 8"/>
          <p:cNvGraphicFramePr>
            <a:graphicFrameLocks noGrp="1"/>
          </p:cNvGraphicFramePr>
          <p:nvPr/>
        </p:nvGraphicFramePr>
        <p:xfrm>
          <a:off x="1969535" y="3581400"/>
          <a:ext cx="5059130" cy="2350347"/>
        </p:xfrm>
        <a:graphic>
          <a:graphicData uri="http://schemas.openxmlformats.org/drawingml/2006/table">
            <a:tbl>
              <a:tblPr rtl="1" firstRow="1" bandRow="1">
                <a:tableStyleId>{C4B1156A-380E-4F78-BDF5-A606A8083BF9}</a:tableStyleId>
              </a:tblPr>
              <a:tblGrid>
                <a:gridCol w="1060832"/>
                <a:gridCol w="940127"/>
                <a:gridCol w="923875"/>
                <a:gridCol w="851918"/>
                <a:gridCol w="991194"/>
                <a:gridCol w="291184"/>
              </a:tblGrid>
              <a:tr h="298027">
                <a:tc gridSpan="6">
                  <a:txBody>
                    <a:bodyPr/>
                    <a:lstStyle/>
                    <a:p>
                      <a:pPr algn="ctr" rtl="1"/>
                      <a:r>
                        <a:rPr lang="en-US" dirty="0" smtClean="0"/>
                        <a:t> Upper band </a:t>
                      </a:r>
                      <a:endParaRPr lang="ar-SA"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r>
              <a:tr h="521547">
                <a:tc>
                  <a:txBody>
                    <a:bodyPr/>
                    <a:lstStyle/>
                    <a:p>
                      <a:pPr algn="ctr" rtl="1"/>
                      <a:r>
                        <a:rPr lang="en-US" dirty="0" smtClean="0"/>
                        <a:t>1633</a:t>
                      </a:r>
                      <a:endParaRPr lang="ar-SA" dirty="0"/>
                    </a:p>
                  </a:txBody>
                  <a:tcPr/>
                </a:tc>
                <a:tc>
                  <a:txBody>
                    <a:bodyPr/>
                    <a:lstStyle/>
                    <a:p>
                      <a:pPr algn="ctr" rtl="1"/>
                      <a:r>
                        <a:rPr lang="en-US" dirty="0" smtClean="0"/>
                        <a:t>1477</a:t>
                      </a:r>
                      <a:endParaRPr lang="ar-SA" dirty="0"/>
                    </a:p>
                  </a:txBody>
                  <a:tcPr/>
                </a:tc>
                <a:tc>
                  <a:txBody>
                    <a:bodyPr/>
                    <a:lstStyle/>
                    <a:p>
                      <a:pPr algn="ctr" rtl="1"/>
                      <a:r>
                        <a:rPr lang="en-US" dirty="0" smtClean="0"/>
                        <a:t>1336</a:t>
                      </a:r>
                      <a:endParaRPr lang="ar-SA" dirty="0"/>
                    </a:p>
                  </a:txBody>
                  <a:tcPr/>
                </a:tc>
                <a:tc>
                  <a:txBody>
                    <a:bodyPr/>
                    <a:lstStyle/>
                    <a:p>
                      <a:pPr algn="ctr" rtl="1"/>
                      <a:r>
                        <a:rPr lang="en-US" dirty="0" smtClean="0"/>
                        <a:t>1209</a:t>
                      </a:r>
                      <a:endParaRPr lang="ar-SA" dirty="0"/>
                    </a:p>
                  </a:txBody>
                  <a:tcPr/>
                </a:tc>
                <a:tc>
                  <a:txBody>
                    <a:bodyPr/>
                    <a:lstStyle/>
                    <a:p>
                      <a:pPr algn="ctr" rtl="1"/>
                      <a:r>
                        <a:rPr lang="en-US" dirty="0" smtClean="0"/>
                        <a:t>Freq(Hz)</a:t>
                      </a:r>
                      <a:endParaRPr lang="ar-SA" dirty="0"/>
                    </a:p>
                  </a:txBody>
                  <a:tcPr/>
                </a:tc>
                <a:tc rowSpan="5">
                  <a:txBody>
                    <a:bodyPr/>
                    <a:lstStyle/>
                    <a:p>
                      <a:pPr algn="ctr" rtl="1"/>
                      <a:endParaRPr lang="ar-SA" dirty="0"/>
                    </a:p>
                  </a:txBody>
                  <a:tcPr/>
                </a:tc>
              </a:tr>
              <a:tr h="298027">
                <a:tc>
                  <a:txBody>
                    <a:bodyPr/>
                    <a:lstStyle/>
                    <a:p>
                      <a:pPr algn="ctr" rtl="1"/>
                      <a:r>
                        <a:rPr lang="en-US" dirty="0" smtClean="0"/>
                        <a:t>A</a:t>
                      </a:r>
                      <a:endParaRPr lang="ar-SA" dirty="0"/>
                    </a:p>
                  </a:txBody>
                  <a:tcPr/>
                </a:tc>
                <a:tc>
                  <a:txBody>
                    <a:bodyPr/>
                    <a:lstStyle/>
                    <a:p>
                      <a:pPr algn="ctr" rtl="1"/>
                      <a:r>
                        <a:rPr lang="en-US" dirty="0" smtClean="0"/>
                        <a:t>3</a:t>
                      </a:r>
                      <a:endParaRPr lang="ar-SA" dirty="0"/>
                    </a:p>
                  </a:txBody>
                  <a:tcPr/>
                </a:tc>
                <a:tc>
                  <a:txBody>
                    <a:bodyPr/>
                    <a:lstStyle/>
                    <a:p>
                      <a:pPr algn="ctr" rtl="1"/>
                      <a:r>
                        <a:rPr lang="en-US" dirty="0" smtClean="0"/>
                        <a:t>2</a:t>
                      </a:r>
                      <a:endParaRPr lang="ar-SA" dirty="0"/>
                    </a:p>
                  </a:txBody>
                  <a:tcPr/>
                </a:tc>
                <a:tc>
                  <a:txBody>
                    <a:bodyPr/>
                    <a:lstStyle/>
                    <a:p>
                      <a:pPr algn="ctr" rtl="1"/>
                      <a:r>
                        <a:rPr lang="en-US" dirty="0" smtClean="0"/>
                        <a:t>1</a:t>
                      </a:r>
                      <a:endParaRPr lang="ar-SA" dirty="0"/>
                    </a:p>
                  </a:txBody>
                  <a:tcPr/>
                </a:tc>
                <a:tc>
                  <a:txBody>
                    <a:bodyPr/>
                    <a:lstStyle/>
                    <a:p>
                      <a:pPr algn="ctr" rtl="1"/>
                      <a:r>
                        <a:rPr lang="en-US" dirty="0" smtClean="0"/>
                        <a:t> 697</a:t>
                      </a:r>
                      <a:endParaRPr lang="ar-SA" dirty="0"/>
                    </a:p>
                  </a:txBody>
                  <a:tcPr/>
                </a:tc>
                <a:tc vMerge="1">
                  <a:txBody>
                    <a:bodyPr/>
                    <a:lstStyle/>
                    <a:p>
                      <a:pPr rtl="1"/>
                      <a:endParaRPr lang="ar-SA" dirty="0"/>
                    </a:p>
                  </a:txBody>
                  <a:tcPr/>
                </a:tc>
              </a:tr>
              <a:tr h="298027">
                <a:tc>
                  <a:txBody>
                    <a:bodyPr/>
                    <a:lstStyle/>
                    <a:p>
                      <a:pPr algn="ctr" rtl="1"/>
                      <a:r>
                        <a:rPr lang="en-US" dirty="0" smtClean="0"/>
                        <a:t>B</a:t>
                      </a:r>
                      <a:endParaRPr lang="ar-SA" dirty="0"/>
                    </a:p>
                  </a:txBody>
                  <a:tcPr/>
                </a:tc>
                <a:tc>
                  <a:txBody>
                    <a:bodyPr/>
                    <a:lstStyle/>
                    <a:p>
                      <a:pPr algn="ctr" rtl="1"/>
                      <a:r>
                        <a:rPr lang="en-US" dirty="0" smtClean="0"/>
                        <a:t>6</a:t>
                      </a:r>
                      <a:endParaRPr lang="ar-SA" dirty="0"/>
                    </a:p>
                  </a:txBody>
                  <a:tcPr/>
                </a:tc>
                <a:tc>
                  <a:txBody>
                    <a:bodyPr/>
                    <a:lstStyle/>
                    <a:p>
                      <a:pPr algn="ctr" rtl="1"/>
                      <a:r>
                        <a:rPr lang="en-US" dirty="0" smtClean="0"/>
                        <a:t>5</a:t>
                      </a:r>
                      <a:endParaRPr lang="ar-SA" dirty="0"/>
                    </a:p>
                  </a:txBody>
                  <a:tcPr/>
                </a:tc>
                <a:tc>
                  <a:txBody>
                    <a:bodyPr/>
                    <a:lstStyle/>
                    <a:p>
                      <a:pPr algn="ctr" rtl="1"/>
                      <a:r>
                        <a:rPr lang="en-US" dirty="0" smtClean="0"/>
                        <a:t>4</a:t>
                      </a:r>
                      <a:endParaRPr lang="ar-SA" dirty="0"/>
                    </a:p>
                  </a:txBody>
                  <a:tcPr/>
                </a:tc>
                <a:tc>
                  <a:txBody>
                    <a:bodyPr/>
                    <a:lstStyle/>
                    <a:p>
                      <a:pPr algn="ctr" rtl="1"/>
                      <a:r>
                        <a:rPr lang="en-US" dirty="0" smtClean="0"/>
                        <a:t>770</a:t>
                      </a:r>
                      <a:endParaRPr lang="ar-SA" dirty="0"/>
                    </a:p>
                  </a:txBody>
                  <a:tcPr/>
                </a:tc>
                <a:tc vMerge="1">
                  <a:txBody>
                    <a:bodyPr/>
                    <a:lstStyle/>
                    <a:p>
                      <a:pPr rtl="1"/>
                      <a:endParaRPr lang="ar-SA" dirty="0"/>
                    </a:p>
                  </a:txBody>
                  <a:tcPr/>
                </a:tc>
              </a:tr>
              <a:tr h="298027">
                <a:tc>
                  <a:txBody>
                    <a:bodyPr/>
                    <a:lstStyle/>
                    <a:p>
                      <a:pPr algn="ctr" rtl="1"/>
                      <a:r>
                        <a:rPr lang="en-US" dirty="0" smtClean="0"/>
                        <a:t>C</a:t>
                      </a:r>
                      <a:endParaRPr lang="ar-SA" dirty="0"/>
                    </a:p>
                  </a:txBody>
                  <a:tcPr/>
                </a:tc>
                <a:tc>
                  <a:txBody>
                    <a:bodyPr/>
                    <a:lstStyle/>
                    <a:p>
                      <a:pPr algn="ctr" rtl="1"/>
                      <a:r>
                        <a:rPr lang="en-US" dirty="0" smtClean="0"/>
                        <a:t>9</a:t>
                      </a:r>
                      <a:endParaRPr lang="ar-SA" dirty="0"/>
                    </a:p>
                  </a:txBody>
                  <a:tcPr/>
                </a:tc>
                <a:tc>
                  <a:txBody>
                    <a:bodyPr/>
                    <a:lstStyle/>
                    <a:p>
                      <a:pPr algn="ctr" rtl="1"/>
                      <a:r>
                        <a:rPr lang="en-US" dirty="0" smtClean="0"/>
                        <a:t>8</a:t>
                      </a:r>
                      <a:endParaRPr lang="ar-SA" dirty="0"/>
                    </a:p>
                  </a:txBody>
                  <a:tcPr/>
                </a:tc>
                <a:tc>
                  <a:txBody>
                    <a:bodyPr/>
                    <a:lstStyle/>
                    <a:p>
                      <a:pPr algn="ctr" rtl="1"/>
                      <a:r>
                        <a:rPr lang="en-US" dirty="0" smtClean="0"/>
                        <a:t>7</a:t>
                      </a:r>
                      <a:endParaRPr lang="ar-SA" dirty="0"/>
                    </a:p>
                  </a:txBody>
                  <a:tcPr/>
                </a:tc>
                <a:tc>
                  <a:txBody>
                    <a:bodyPr/>
                    <a:lstStyle/>
                    <a:p>
                      <a:pPr algn="ctr" rtl="1"/>
                      <a:r>
                        <a:rPr lang="en-US" dirty="0" smtClean="0"/>
                        <a:t>852</a:t>
                      </a:r>
                      <a:endParaRPr lang="ar-SA" dirty="0"/>
                    </a:p>
                  </a:txBody>
                  <a:tcPr/>
                </a:tc>
                <a:tc vMerge="1">
                  <a:txBody>
                    <a:bodyPr/>
                    <a:lstStyle/>
                    <a:p>
                      <a:pPr rtl="1"/>
                      <a:endParaRPr lang="ar-SA" dirty="0"/>
                    </a:p>
                  </a:txBody>
                  <a:tcPr/>
                </a:tc>
              </a:tr>
              <a:tr h="298027">
                <a:tc>
                  <a:txBody>
                    <a:bodyPr/>
                    <a:lstStyle/>
                    <a:p>
                      <a:pPr algn="ctr" rtl="1"/>
                      <a:r>
                        <a:rPr lang="en-US" dirty="0" smtClean="0"/>
                        <a:t>D</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0</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941</a:t>
                      </a:r>
                      <a:endParaRPr lang="ar-SA" dirty="0"/>
                    </a:p>
                  </a:txBody>
                  <a:tcPr/>
                </a:tc>
                <a:tc vMerge="1">
                  <a:txBody>
                    <a:bodyPr/>
                    <a:lstStyle/>
                    <a:p>
                      <a:pPr rtl="1"/>
                      <a:endParaRPr lang="ar-SA" dirty="0"/>
                    </a:p>
                  </a:txBody>
                  <a:tcPr/>
                </a:tc>
              </a:tr>
            </a:tbl>
          </a:graphicData>
        </a:graphic>
      </p:graphicFrame>
      <p:sp>
        <p:nvSpPr>
          <p:cNvPr id="13" name="TextBox 12"/>
          <p:cNvSpPr txBox="1"/>
          <p:nvPr/>
        </p:nvSpPr>
        <p:spPr>
          <a:xfrm>
            <a:off x="1969535" y="1197114"/>
            <a:ext cx="4720704" cy="707886"/>
          </a:xfrm>
          <a:prstGeom prst="rect">
            <a:avLst/>
          </a:prstGeom>
          <a:noFill/>
        </p:spPr>
        <p:txBody>
          <a:bodyPr wrap="square" rtlCol="1">
            <a:spAutoFit/>
          </a:bodyPr>
          <a:lstStyle/>
          <a:p>
            <a:pPr algn="ctr"/>
            <a:r>
              <a:rPr lang="en-US" sz="4000" dirty="0" smtClean="0">
                <a:latin typeface="Philosopher" pitchFamily="50" charset="0"/>
              </a:rPr>
              <a:t>DTMF(Core Of The Project) </a:t>
            </a:r>
            <a:endParaRPr lang="ar-SA" sz="4000" dirty="0" smtClean="0">
              <a:latin typeface="Philosopher" pitchFamily="50" charset="0"/>
            </a:endParaRPr>
          </a:p>
        </p:txBody>
      </p:sp>
      <p:sp>
        <p:nvSpPr>
          <p:cNvPr id="14" name="TextBox 13"/>
          <p:cNvSpPr txBox="1"/>
          <p:nvPr/>
        </p:nvSpPr>
        <p:spPr>
          <a:xfrm rot="16200000">
            <a:off x="1040648" y="4750553"/>
            <a:ext cx="2098039" cy="369334"/>
          </a:xfrm>
          <a:prstGeom prst="rect">
            <a:avLst/>
          </a:prstGeom>
          <a:noFill/>
          <a:ln>
            <a:noFill/>
          </a:ln>
        </p:spPr>
        <p:txBody>
          <a:bodyPr wrap="square" rtlCol="1">
            <a:spAutoFit/>
          </a:bodyPr>
          <a:lstStyle/>
          <a:p>
            <a:pPr algn="ctr" rtl="1"/>
            <a:r>
              <a:rPr lang="en-US" b="1" dirty="0" smtClean="0">
                <a:solidFill>
                  <a:schemeClr val="tx2">
                    <a:lumMod val="60000"/>
                    <a:lumOff val="40000"/>
                  </a:schemeClr>
                </a:solidFill>
              </a:rPr>
              <a:t>Lower band </a:t>
            </a:r>
            <a:endParaRPr lang="ar-SA"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533400" y="1143000"/>
            <a:ext cx="8153400" cy="54102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8" name="TextBox 7"/>
          <p:cNvSpPr txBox="1"/>
          <p:nvPr/>
        </p:nvSpPr>
        <p:spPr>
          <a:xfrm>
            <a:off x="609600" y="206514"/>
            <a:ext cx="6419065" cy="707886"/>
          </a:xfrm>
          <a:prstGeom prst="rect">
            <a:avLst/>
          </a:prstGeom>
          <a:noFill/>
        </p:spPr>
        <p:txBody>
          <a:bodyPr wrap="none" rtlCol="0">
            <a:spAutoFit/>
          </a:bodyPr>
          <a:lstStyle/>
          <a:p>
            <a:r>
              <a:rPr lang="en-US" sz="4000" dirty="0" smtClean="0">
                <a:solidFill>
                  <a:schemeClr val="bg1"/>
                </a:solidFill>
                <a:latin typeface="Philosopher" pitchFamily="50" charset="0"/>
              </a:rPr>
              <a:t>DC MOTOR SPEED CONTROLER  |  </a:t>
            </a:r>
            <a:r>
              <a:rPr lang="en-US" sz="2000" dirty="0" smtClean="0">
                <a:solidFill>
                  <a:schemeClr val="bg1"/>
                </a:solidFill>
              </a:rPr>
              <a:t>DTMF </a:t>
            </a:r>
            <a:endParaRPr lang="en-US" sz="2000" dirty="0">
              <a:solidFill>
                <a:schemeClr val="bg1"/>
              </a:solidFill>
            </a:endParaRPr>
          </a:p>
        </p:txBody>
      </p:sp>
      <p:sp>
        <p:nvSpPr>
          <p:cNvPr id="11" name="TextBox 10"/>
          <p:cNvSpPr txBox="1"/>
          <p:nvPr/>
        </p:nvSpPr>
        <p:spPr>
          <a:xfrm>
            <a:off x="5105400" y="4671060"/>
            <a:ext cx="2722925" cy="369332"/>
          </a:xfrm>
          <a:prstGeom prst="rect">
            <a:avLst/>
          </a:prstGeom>
          <a:noFill/>
        </p:spPr>
        <p:txBody>
          <a:bodyPr wrap="none" rtlCol="0">
            <a:spAutoFit/>
          </a:bodyPr>
          <a:lstStyle/>
          <a:p>
            <a:r>
              <a:rPr lang="en-US" dirty="0" smtClean="0">
                <a:solidFill>
                  <a:schemeClr val="bg1"/>
                </a:solidFill>
              </a:rPr>
              <a:t>CLICHERE FOR MORE INFO</a:t>
            </a:r>
            <a:endParaRPr lang="en-US" dirty="0">
              <a:solidFill>
                <a:schemeClr val="bg1"/>
              </a:solidFill>
            </a:endParaRPr>
          </a:p>
        </p:txBody>
      </p:sp>
      <p:sp>
        <p:nvSpPr>
          <p:cNvPr id="12" name="TextBox 11"/>
          <p:cNvSpPr txBox="1"/>
          <p:nvPr/>
        </p:nvSpPr>
        <p:spPr>
          <a:xfrm>
            <a:off x="1066800" y="1746409"/>
            <a:ext cx="6781800" cy="2031325"/>
          </a:xfrm>
          <a:prstGeom prst="rect">
            <a:avLst/>
          </a:prstGeom>
          <a:noFill/>
        </p:spPr>
        <p:txBody>
          <a:bodyPr wrap="square" rtlCol="1">
            <a:spAutoFit/>
          </a:bodyPr>
          <a:lstStyle/>
          <a:p>
            <a:pPr>
              <a:buFont typeface="Wingdings" pitchFamily="2" charset="2"/>
              <a:buChar char="ü"/>
            </a:pPr>
            <a:r>
              <a:rPr lang="en-US" dirty="0" smtClean="0"/>
              <a:t>MT8870D </a:t>
            </a:r>
          </a:p>
          <a:p>
            <a:pPr>
              <a:buFont typeface="Wingdings" pitchFamily="2" charset="2"/>
              <a:buChar char="ü"/>
            </a:pPr>
            <a:r>
              <a:rPr lang="en-US" dirty="0" smtClean="0"/>
              <a:t>DTMF Receiver</a:t>
            </a:r>
          </a:p>
          <a:p>
            <a:pPr>
              <a:buFont typeface="Wingdings" pitchFamily="2" charset="2"/>
              <a:buChar char="ü"/>
            </a:pPr>
            <a:r>
              <a:rPr lang="en-US" dirty="0" smtClean="0"/>
              <a:t>Small size and low power consumption </a:t>
            </a:r>
          </a:p>
          <a:p>
            <a:pPr>
              <a:buFont typeface="Wingdings" pitchFamily="2" charset="2"/>
              <a:buChar char="ü"/>
            </a:pPr>
            <a:r>
              <a:rPr lang="en-US" dirty="0" smtClean="0"/>
              <a:t>High Performance </a:t>
            </a:r>
          </a:p>
          <a:p>
            <a:pPr>
              <a:buFont typeface="Wingdings" pitchFamily="2" charset="2"/>
              <a:buChar char="ü"/>
            </a:pPr>
            <a:r>
              <a:rPr lang="en-US" dirty="0" err="1" smtClean="0"/>
              <a:t>BandBass</a:t>
            </a:r>
            <a:r>
              <a:rPr lang="en-US" dirty="0" smtClean="0"/>
              <a:t> Filter section </a:t>
            </a:r>
          </a:p>
          <a:p>
            <a:pPr>
              <a:buFont typeface="Wingdings" pitchFamily="2" charset="2"/>
              <a:buChar char="ü"/>
            </a:pPr>
            <a:r>
              <a:rPr lang="en-US" dirty="0" smtClean="0"/>
              <a:t>Digital Counting Signal </a:t>
            </a:r>
          </a:p>
          <a:p>
            <a:pPr>
              <a:buFont typeface="Wingdings" pitchFamily="2" charset="2"/>
              <a:buChar char="ü"/>
            </a:pPr>
            <a:r>
              <a:rPr lang="en-US" dirty="0" smtClean="0"/>
              <a:t>Passing the corresponding code to the bus    </a:t>
            </a:r>
            <a:endParaRPr lang="ar-SA" sz="1600" dirty="0" smtClean="0"/>
          </a:p>
        </p:txBody>
      </p:sp>
      <p:sp>
        <p:nvSpPr>
          <p:cNvPr id="13" name="TextBox 12"/>
          <p:cNvSpPr txBox="1"/>
          <p:nvPr/>
        </p:nvSpPr>
        <p:spPr>
          <a:xfrm>
            <a:off x="1969535" y="1197114"/>
            <a:ext cx="4720704" cy="707886"/>
          </a:xfrm>
          <a:prstGeom prst="rect">
            <a:avLst/>
          </a:prstGeom>
          <a:noFill/>
        </p:spPr>
        <p:txBody>
          <a:bodyPr wrap="square" rtlCol="1">
            <a:spAutoFit/>
          </a:bodyPr>
          <a:lstStyle/>
          <a:p>
            <a:pPr algn="ctr"/>
            <a:r>
              <a:rPr lang="en-US" sz="4000" dirty="0" smtClean="0">
                <a:latin typeface="Philosopher" pitchFamily="50" charset="0"/>
              </a:rPr>
              <a:t>DTMF(Core Of The Project) </a:t>
            </a:r>
            <a:endParaRPr lang="ar-SA" sz="4000" dirty="0" smtClean="0">
              <a:latin typeface="Philosopher" pitchFamily="50" charset="0"/>
            </a:endParaRPr>
          </a:p>
        </p:txBody>
      </p:sp>
      <p:pic>
        <p:nvPicPr>
          <p:cNvPr id="10" name="Picture 9" descr="ddtmf.png"/>
          <p:cNvPicPr>
            <a:picLocks noChangeAspect="1"/>
          </p:cNvPicPr>
          <p:nvPr/>
        </p:nvPicPr>
        <p:blipFill>
          <a:blip r:embed="rId2" cstate="print"/>
          <a:stretch>
            <a:fillRect/>
          </a:stretch>
        </p:blipFill>
        <p:spPr>
          <a:xfrm>
            <a:off x="1333500" y="3657600"/>
            <a:ext cx="6362700" cy="2775466"/>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2190</TotalTime>
  <Words>1225</Words>
  <Application>Microsoft Office PowerPoint</Application>
  <PresentationFormat>On-screen Show (4:3)</PresentationFormat>
  <Paragraphs>365</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dc:creator>
  <cp:lastModifiedBy>Mohanad</cp:lastModifiedBy>
  <cp:revision>119</cp:revision>
  <dcterms:created xsi:type="dcterms:W3CDTF">2009-07-23T04:14:01Z</dcterms:created>
  <dcterms:modified xsi:type="dcterms:W3CDTF">2012-05-27T05:34:59Z</dcterms:modified>
</cp:coreProperties>
</file>