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1" r:id="rId6"/>
    <p:sldId id="262" r:id="rId7"/>
    <p:sldId id="263" r:id="rId8"/>
    <p:sldId id="264" r:id="rId9"/>
    <p:sldId id="266" r:id="rId10"/>
    <p:sldId id="265" r:id="rId11"/>
    <p:sldId id="268" r:id="rId12"/>
    <p:sldId id="270" r:id="rId13"/>
    <p:sldId id="271" r:id="rId14"/>
    <p:sldId id="310" r:id="rId15"/>
    <p:sldId id="272" r:id="rId16"/>
    <p:sldId id="319" r:id="rId17"/>
    <p:sldId id="320" r:id="rId18"/>
    <p:sldId id="276" r:id="rId19"/>
    <p:sldId id="277" r:id="rId20"/>
    <p:sldId id="278" r:id="rId21"/>
    <p:sldId id="279" r:id="rId22"/>
    <p:sldId id="280" r:id="rId23"/>
    <p:sldId id="281" r:id="rId24"/>
    <p:sldId id="275" r:id="rId25"/>
    <p:sldId id="311" r:id="rId26"/>
    <p:sldId id="282" r:id="rId27"/>
    <p:sldId id="283" r:id="rId28"/>
    <p:sldId id="321" r:id="rId29"/>
    <p:sldId id="312" r:id="rId30"/>
    <p:sldId id="284" r:id="rId31"/>
    <p:sldId id="285" r:id="rId32"/>
    <p:sldId id="286" r:id="rId33"/>
    <p:sldId id="287" r:id="rId34"/>
    <p:sldId id="288" r:id="rId35"/>
    <p:sldId id="289" r:id="rId36"/>
    <p:sldId id="313" r:id="rId37"/>
    <p:sldId id="290" r:id="rId38"/>
    <p:sldId id="291" r:id="rId39"/>
    <p:sldId id="315" r:id="rId40"/>
    <p:sldId id="292" r:id="rId41"/>
    <p:sldId id="293" r:id="rId42"/>
    <p:sldId id="294" r:id="rId43"/>
    <p:sldId id="295" r:id="rId44"/>
    <p:sldId id="296" r:id="rId45"/>
    <p:sldId id="297" r:id="rId46"/>
    <p:sldId id="298" r:id="rId47"/>
    <p:sldId id="299" r:id="rId48"/>
    <p:sldId id="300" r:id="rId49"/>
    <p:sldId id="301" r:id="rId50"/>
    <p:sldId id="302" r:id="rId51"/>
    <p:sldId id="306" r:id="rId52"/>
    <p:sldId id="303" r:id="rId53"/>
    <p:sldId id="304" r:id="rId54"/>
    <p:sldId id="305" r:id="rId55"/>
    <p:sldId id="316" r:id="rId56"/>
    <p:sldId id="307" r:id="rId57"/>
    <p:sldId id="308" r:id="rId58"/>
    <p:sldId id="317" r:id="rId59"/>
    <p:sldId id="309" r:id="rId60"/>
  </p:sldIdLst>
  <p:sldSz cx="9144000" cy="6858000" type="screen4x3"/>
  <p:notesSz cx="6858000" cy="9144000"/>
  <p:defaultTextStyle>
    <a:defPPr>
      <a:defRPr lang="ar-JO"/>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9" d="100"/>
          <a:sy n="69" d="100"/>
        </p:scale>
        <p:origin x="1398"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61" Type="http://schemas.openxmlformats.org/officeDocument/2006/relationships/presProps" Target="pres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JO"/>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JO"/>
          </a:p>
        </p:txBody>
      </p:sp>
      <p:sp>
        <p:nvSpPr>
          <p:cNvPr id="4" name="عنصر نائب للتاريخ 3"/>
          <p:cNvSpPr>
            <a:spLocks noGrp="1"/>
          </p:cNvSpPr>
          <p:nvPr>
            <p:ph type="dt" sz="half" idx="10"/>
          </p:nvPr>
        </p:nvSpPr>
        <p:spPr/>
        <p:txBody>
          <a:bodyPr/>
          <a:lstStyle/>
          <a:p>
            <a:fld id="{2E4F4E3E-5758-40CA-9B5F-D7A3A42BC803}" type="datetimeFigureOut">
              <a:rPr lang="ar-JO" smtClean="0"/>
              <a:pPr/>
              <a:t>06/10/1439</a:t>
            </a:fld>
            <a:endParaRPr lang="ar-JO"/>
          </a:p>
        </p:txBody>
      </p:sp>
      <p:sp>
        <p:nvSpPr>
          <p:cNvPr id="5" name="عنصر نائب للتذييل 4"/>
          <p:cNvSpPr>
            <a:spLocks noGrp="1"/>
          </p:cNvSpPr>
          <p:nvPr>
            <p:ph type="ftr" sz="quarter" idx="11"/>
          </p:nvPr>
        </p:nvSpPr>
        <p:spPr/>
        <p:txBody>
          <a:bodyPr/>
          <a:lstStyle/>
          <a:p>
            <a:endParaRPr lang="ar-JO"/>
          </a:p>
        </p:txBody>
      </p:sp>
      <p:sp>
        <p:nvSpPr>
          <p:cNvPr id="6" name="عنصر نائب لرقم الشريحة 5"/>
          <p:cNvSpPr>
            <a:spLocks noGrp="1"/>
          </p:cNvSpPr>
          <p:nvPr>
            <p:ph type="sldNum" sz="quarter" idx="12"/>
          </p:nvPr>
        </p:nvSpPr>
        <p:spPr/>
        <p:txBody>
          <a:bodyPr/>
          <a:lstStyle/>
          <a:p>
            <a:fld id="{858567D6-DFCE-41BE-A4C0-F1BBBE18C873}" type="slidenum">
              <a:rPr lang="ar-JO" smtClean="0"/>
              <a:pPr/>
              <a:t>‹#›</a:t>
            </a:fld>
            <a:endParaRPr lang="ar-J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JO"/>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JO"/>
          </a:p>
        </p:txBody>
      </p:sp>
      <p:sp>
        <p:nvSpPr>
          <p:cNvPr id="4" name="عنصر نائب للتاريخ 3"/>
          <p:cNvSpPr>
            <a:spLocks noGrp="1"/>
          </p:cNvSpPr>
          <p:nvPr>
            <p:ph type="dt" sz="half" idx="10"/>
          </p:nvPr>
        </p:nvSpPr>
        <p:spPr/>
        <p:txBody>
          <a:bodyPr/>
          <a:lstStyle/>
          <a:p>
            <a:fld id="{2E4F4E3E-5758-40CA-9B5F-D7A3A42BC803}" type="datetimeFigureOut">
              <a:rPr lang="ar-JO" smtClean="0"/>
              <a:pPr/>
              <a:t>06/10/1439</a:t>
            </a:fld>
            <a:endParaRPr lang="ar-JO"/>
          </a:p>
        </p:txBody>
      </p:sp>
      <p:sp>
        <p:nvSpPr>
          <p:cNvPr id="5" name="عنصر نائب للتذييل 4"/>
          <p:cNvSpPr>
            <a:spLocks noGrp="1"/>
          </p:cNvSpPr>
          <p:nvPr>
            <p:ph type="ftr" sz="quarter" idx="11"/>
          </p:nvPr>
        </p:nvSpPr>
        <p:spPr/>
        <p:txBody>
          <a:bodyPr/>
          <a:lstStyle/>
          <a:p>
            <a:endParaRPr lang="ar-JO"/>
          </a:p>
        </p:txBody>
      </p:sp>
      <p:sp>
        <p:nvSpPr>
          <p:cNvPr id="6" name="عنصر نائب لرقم الشريحة 5"/>
          <p:cNvSpPr>
            <a:spLocks noGrp="1"/>
          </p:cNvSpPr>
          <p:nvPr>
            <p:ph type="sldNum" sz="quarter" idx="12"/>
          </p:nvPr>
        </p:nvSpPr>
        <p:spPr/>
        <p:txBody>
          <a:bodyPr/>
          <a:lstStyle/>
          <a:p>
            <a:fld id="{858567D6-DFCE-41BE-A4C0-F1BBBE18C873}" type="slidenum">
              <a:rPr lang="ar-JO" smtClean="0"/>
              <a:pPr/>
              <a:t>‹#›</a:t>
            </a:fld>
            <a:endParaRPr lang="ar-J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JO"/>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JO"/>
          </a:p>
        </p:txBody>
      </p:sp>
      <p:sp>
        <p:nvSpPr>
          <p:cNvPr id="4" name="عنصر نائب للتاريخ 3"/>
          <p:cNvSpPr>
            <a:spLocks noGrp="1"/>
          </p:cNvSpPr>
          <p:nvPr>
            <p:ph type="dt" sz="half" idx="10"/>
          </p:nvPr>
        </p:nvSpPr>
        <p:spPr/>
        <p:txBody>
          <a:bodyPr/>
          <a:lstStyle/>
          <a:p>
            <a:fld id="{2E4F4E3E-5758-40CA-9B5F-D7A3A42BC803}" type="datetimeFigureOut">
              <a:rPr lang="ar-JO" smtClean="0"/>
              <a:pPr/>
              <a:t>06/10/1439</a:t>
            </a:fld>
            <a:endParaRPr lang="ar-JO"/>
          </a:p>
        </p:txBody>
      </p:sp>
      <p:sp>
        <p:nvSpPr>
          <p:cNvPr id="5" name="عنصر نائب للتذييل 4"/>
          <p:cNvSpPr>
            <a:spLocks noGrp="1"/>
          </p:cNvSpPr>
          <p:nvPr>
            <p:ph type="ftr" sz="quarter" idx="11"/>
          </p:nvPr>
        </p:nvSpPr>
        <p:spPr/>
        <p:txBody>
          <a:bodyPr/>
          <a:lstStyle/>
          <a:p>
            <a:endParaRPr lang="ar-JO"/>
          </a:p>
        </p:txBody>
      </p:sp>
      <p:sp>
        <p:nvSpPr>
          <p:cNvPr id="6" name="عنصر نائب لرقم الشريحة 5"/>
          <p:cNvSpPr>
            <a:spLocks noGrp="1"/>
          </p:cNvSpPr>
          <p:nvPr>
            <p:ph type="sldNum" sz="quarter" idx="12"/>
          </p:nvPr>
        </p:nvSpPr>
        <p:spPr/>
        <p:txBody>
          <a:bodyPr/>
          <a:lstStyle/>
          <a:p>
            <a:fld id="{858567D6-DFCE-41BE-A4C0-F1BBBE18C873}" type="slidenum">
              <a:rPr lang="ar-JO" smtClean="0"/>
              <a:pPr/>
              <a:t>‹#›</a:t>
            </a:fld>
            <a:endParaRPr lang="ar-J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JO"/>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JO"/>
          </a:p>
        </p:txBody>
      </p:sp>
      <p:sp>
        <p:nvSpPr>
          <p:cNvPr id="4" name="عنصر نائب للتاريخ 3"/>
          <p:cNvSpPr>
            <a:spLocks noGrp="1"/>
          </p:cNvSpPr>
          <p:nvPr>
            <p:ph type="dt" sz="half" idx="10"/>
          </p:nvPr>
        </p:nvSpPr>
        <p:spPr/>
        <p:txBody>
          <a:bodyPr/>
          <a:lstStyle/>
          <a:p>
            <a:fld id="{2E4F4E3E-5758-40CA-9B5F-D7A3A42BC803}" type="datetimeFigureOut">
              <a:rPr lang="ar-JO" smtClean="0"/>
              <a:pPr/>
              <a:t>06/10/1439</a:t>
            </a:fld>
            <a:endParaRPr lang="ar-JO"/>
          </a:p>
        </p:txBody>
      </p:sp>
      <p:sp>
        <p:nvSpPr>
          <p:cNvPr id="5" name="عنصر نائب للتذييل 4"/>
          <p:cNvSpPr>
            <a:spLocks noGrp="1"/>
          </p:cNvSpPr>
          <p:nvPr>
            <p:ph type="ftr" sz="quarter" idx="11"/>
          </p:nvPr>
        </p:nvSpPr>
        <p:spPr/>
        <p:txBody>
          <a:bodyPr/>
          <a:lstStyle/>
          <a:p>
            <a:endParaRPr lang="ar-JO"/>
          </a:p>
        </p:txBody>
      </p:sp>
      <p:sp>
        <p:nvSpPr>
          <p:cNvPr id="6" name="عنصر نائب لرقم الشريحة 5"/>
          <p:cNvSpPr>
            <a:spLocks noGrp="1"/>
          </p:cNvSpPr>
          <p:nvPr>
            <p:ph type="sldNum" sz="quarter" idx="12"/>
          </p:nvPr>
        </p:nvSpPr>
        <p:spPr/>
        <p:txBody>
          <a:bodyPr/>
          <a:lstStyle/>
          <a:p>
            <a:fld id="{858567D6-DFCE-41BE-A4C0-F1BBBE18C873}" type="slidenum">
              <a:rPr lang="ar-JO" smtClean="0"/>
              <a:pPr/>
              <a:t>‹#›</a:t>
            </a:fld>
            <a:endParaRPr lang="ar-J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JO"/>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2E4F4E3E-5758-40CA-9B5F-D7A3A42BC803}" type="datetimeFigureOut">
              <a:rPr lang="ar-JO" smtClean="0"/>
              <a:pPr/>
              <a:t>06/10/1439</a:t>
            </a:fld>
            <a:endParaRPr lang="ar-JO"/>
          </a:p>
        </p:txBody>
      </p:sp>
      <p:sp>
        <p:nvSpPr>
          <p:cNvPr id="5" name="عنصر نائب للتذييل 4"/>
          <p:cNvSpPr>
            <a:spLocks noGrp="1"/>
          </p:cNvSpPr>
          <p:nvPr>
            <p:ph type="ftr" sz="quarter" idx="11"/>
          </p:nvPr>
        </p:nvSpPr>
        <p:spPr/>
        <p:txBody>
          <a:bodyPr/>
          <a:lstStyle/>
          <a:p>
            <a:endParaRPr lang="ar-JO"/>
          </a:p>
        </p:txBody>
      </p:sp>
      <p:sp>
        <p:nvSpPr>
          <p:cNvPr id="6" name="عنصر نائب لرقم الشريحة 5"/>
          <p:cNvSpPr>
            <a:spLocks noGrp="1"/>
          </p:cNvSpPr>
          <p:nvPr>
            <p:ph type="sldNum" sz="quarter" idx="12"/>
          </p:nvPr>
        </p:nvSpPr>
        <p:spPr/>
        <p:txBody>
          <a:bodyPr/>
          <a:lstStyle/>
          <a:p>
            <a:fld id="{858567D6-DFCE-41BE-A4C0-F1BBBE18C873}" type="slidenum">
              <a:rPr lang="ar-JO" smtClean="0"/>
              <a:pPr/>
              <a:t>‹#›</a:t>
            </a:fld>
            <a:endParaRPr lang="ar-J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JO"/>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JO"/>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JO"/>
          </a:p>
        </p:txBody>
      </p:sp>
      <p:sp>
        <p:nvSpPr>
          <p:cNvPr id="5" name="عنصر نائب للتاريخ 4"/>
          <p:cNvSpPr>
            <a:spLocks noGrp="1"/>
          </p:cNvSpPr>
          <p:nvPr>
            <p:ph type="dt" sz="half" idx="10"/>
          </p:nvPr>
        </p:nvSpPr>
        <p:spPr/>
        <p:txBody>
          <a:bodyPr/>
          <a:lstStyle/>
          <a:p>
            <a:fld id="{2E4F4E3E-5758-40CA-9B5F-D7A3A42BC803}" type="datetimeFigureOut">
              <a:rPr lang="ar-JO" smtClean="0"/>
              <a:pPr/>
              <a:t>06/10/1439</a:t>
            </a:fld>
            <a:endParaRPr lang="ar-JO"/>
          </a:p>
        </p:txBody>
      </p:sp>
      <p:sp>
        <p:nvSpPr>
          <p:cNvPr id="6" name="عنصر نائب للتذييل 5"/>
          <p:cNvSpPr>
            <a:spLocks noGrp="1"/>
          </p:cNvSpPr>
          <p:nvPr>
            <p:ph type="ftr" sz="quarter" idx="11"/>
          </p:nvPr>
        </p:nvSpPr>
        <p:spPr/>
        <p:txBody>
          <a:bodyPr/>
          <a:lstStyle/>
          <a:p>
            <a:endParaRPr lang="ar-JO"/>
          </a:p>
        </p:txBody>
      </p:sp>
      <p:sp>
        <p:nvSpPr>
          <p:cNvPr id="7" name="عنصر نائب لرقم الشريحة 6"/>
          <p:cNvSpPr>
            <a:spLocks noGrp="1"/>
          </p:cNvSpPr>
          <p:nvPr>
            <p:ph type="sldNum" sz="quarter" idx="12"/>
          </p:nvPr>
        </p:nvSpPr>
        <p:spPr/>
        <p:txBody>
          <a:bodyPr/>
          <a:lstStyle/>
          <a:p>
            <a:fld id="{858567D6-DFCE-41BE-A4C0-F1BBBE18C873}" type="slidenum">
              <a:rPr lang="ar-JO" smtClean="0"/>
              <a:pPr/>
              <a:t>‹#›</a:t>
            </a:fld>
            <a:endParaRPr lang="ar-J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JO"/>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JO"/>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JO"/>
          </a:p>
        </p:txBody>
      </p:sp>
      <p:sp>
        <p:nvSpPr>
          <p:cNvPr id="7" name="عنصر نائب للتاريخ 6"/>
          <p:cNvSpPr>
            <a:spLocks noGrp="1"/>
          </p:cNvSpPr>
          <p:nvPr>
            <p:ph type="dt" sz="half" idx="10"/>
          </p:nvPr>
        </p:nvSpPr>
        <p:spPr/>
        <p:txBody>
          <a:bodyPr/>
          <a:lstStyle/>
          <a:p>
            <a:fld id="{2E4F4E3E-5758-40CA-9B5F-D7A3A42BC803}" type="datetimeFigureOut">
              <a:rPr lang="ar-JO" smtClean="0"/>
              <a:pPr/>
              <a:t>06/10/1439</a:t>
            </a:fld>
            <a:endParaRPr lang="ar-JO"/>
          </a:p>
        </p:txBody>
      </p:sp>
      <p:sp>
        <p:nvSpPr>
          <p:cNvPr id="8" name="عنصر نائب للتذييل 7"/>
          <p:cNvSpPr>
            <a:spLocks noGrp="1"/>
          </p:cNvSpPr>
          <p:nvPr>
            <p:ph type="ftr" sz="quarter" idx="11"/>
          </p:nvPr>
        </p:nvSpPr>
        <p:spPr/>
        <p:txBody>
          <a:bodyPr/>
          <a:lstStyle/>
          <a:p>
            <a:endParaRPr lang="ar-JO"/>
          </a:p>
        </p:txBody>
      </p:sp>
      <p:sp>
        <p:nvSpPr>
          <p:cNvPr id="9" name="عنصر نائب لرقم الشريحة 8"/>
          <p:cNvSpPr>
            <a:spLocks noGrp="1"/>
          </p:cNvSpPr>
          <p:nvPr>
            <p:ph type="sldNum" sz="quarter" idx="12"/>
          </p:nvPr>
        </p:nvSpPr>
        <p:spPr/>
        <p:txBody>
          <a:bodyPr/>
          <a:lstStyle/>
          <a:p>
            <a:fld id="{858567D6-DFCE-41BE-A4C0-F1BBBE18C873}" type="slidenum">
              <a:rPr lang="ar-JO" smtClean="0"/>
              <a:pPr/>
              <a:t>‹#›</a:t>
            </a:fld>
            <a:endParaRPr lang="ar-J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JO"/>
          </a:p>
        </p:txBody>
      </p:sp>
      <p:sp>
        <p:nvSpPr>
          <p:cNvPr id="3" name="عنصر نائب للتاريخ 2"/>
          <p:cNvSpPr>
            <a:spLocks noGrp="1"/>
          </p:cNvSpPr>
          <p:nvPr>
            <p:ph type="dt" sz="half" idx="10"/>
          </p:nvPr>
        </p:nvSpPr>
        <p:spPr/>
        <p:txBody>
          <a:bodyPr/>
          <a:lstStyle/>
          <a:p>
            <a:fld id="{2E4F4E3E-5758-40CA-9B5F-D7A3A42BC803}" type="datetimeFigureOut">
              <a:rPr lang="ar-JO" smtClean="0"/>
              <a:pPr/>
              <a:t>06/10/1439</a:t>
            </a:fld>
            <a:endParaRPr lang="ar-JO"/>
          </a:p>
        </p:txBody>
      </p:sp>
      <p:sp>
        <p:nvSpPr>
          <p:cNvPr id="4" name="عنصر نائب للتذييل 3"/>
          <p:cNvSpPr>
            <a:spLocks noGrp="1"/>
          </p:cNvSpPr>
          <p:nvPr>
            <p:ph type="ftr" sz="quarter" idx="11"/>
          </p:nvPr>
        </p:nvSpPr>
        <p:spPr/>
        <p:txBody>
          <a:bodyPr/>
          <a:lstStyle/>
          <a:p>
            <a:endParaRPr lang="ar-JO"/>
          </a:p>
        </p:txBody>
      </p:sp>
      <p:sp>
        <p:nvSpPr>
          <p:cNvPr id="5" name="عنصر نائب لرقم الشريحة 4"/>
          <p:cNvSpPr>
            <a:spLocks noGrp="1"/>
          </p:cNvSpPr>
          <p:nvPr>
            <p:ph type="sldNum" sz="quarter" idx="12"/>
          </p:nvPr>
        </p:nvSpPr>
        <p:spPr/>
        <p:txBody>
          <a:bodyPr/>
          <a:lstStyle/>
          <a:p>
            <a:fld id="{858567D6-DFCE-41BE-A4C0-F1BBBE18C873}" type="slidenum">
              <a:rPr lang="ar-JO" smtClean="0"/>
              <a:pPr/>
              <a:t>‹#›</a:t>
            </a:fld>
            <a:endParaRPr lang="ar-J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2E4F4E3E-5758-40CA-9B5F-D7A3A42BC803}" type="datetimeFigureOut">
              <a:rPr lang="ar-JO" smtClean="0"/>
              <a:pPr/>
              <a:t>06/10/1439</a:t>
            </a:fld>
            <a:endParaRPr lang="ar-JO"/>
          </a:p>
        </p:txBody>
      </p:sp>
      <p:sp>
        <p:nvSpPr>
          <p:cNvPr id="3" name="عنصر نائب للتذييل 2"/>
          <p:cNvSpPr>
            <a:spLocks noGrp="1"/>
          </p:cNvSpPr>
          <p:nvPr>
            <p:ph type="ftr" sz="quarter" idx="11"/>
          </p:nvPr>
        </p:nvSpPr>
        <p:spPr/>
        <p:txBody>
          <a:bodyPr/>
          <a:lstStyle/>
          <a:p>
            <a:endParaRPr lang="ar-JO"/>
          </a:p>
        </p:txBody>
      </p:sp>
      <p:sp>
        <p:nvSpPr>
          <p:cNvPr id="4" name="عنصر نائب لرقم الشريحة 3"/>
          <p:cNvSpPr>
            <a:spLocks noGrp="1"/>
          </p:cNvSpPr>
          <p:nvPr>
            <p:ph type="sldNum" sz="quarter" idx="12"/>
          </p:nvPr>
        </p:nvSpPr>
        <p:spPr/>
        <p:txBody>
          <a:bodyPr/>
          <a:lstStyle/>
          <a:p>
            <a:fld id="{858567D6-DFCE-41BE-A4C0-F1BBBE18C873}" type="slidenum">
              <a:rPr lang="ar-JO" smtClean="0"/>
              <a:pPr/>
              <a:t>‹#›</a:t>
            </a:fld>
            <a:endParaRPr lang="ar-J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JO"/>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JO"/>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2E4F4E3E-5758-40CA-9B5F-D7A3A42BC803}" type="datetimeFigureOut">
              <a:rPr lang="ar-JO" smtClean="0"/>
              <a:pPr/>
              <a:t>06/10/1439</a:t>
            </a:fld>
            <a:endParaRPr lang="ar-JO"/>
          </a:p>
        </p:txBody>
      </p:sp>
      <p:sp>
        <p:nvSpPr>
          <p:cNvPr id="6" name="عنصر نائب للتذييل 5"/>
          <p:cNvSpPr>
            <a:spLocks noGrp="1"/>
          </p:cNvSpPr>
          <p:nvPr>
            <p:ph type="ftr" sz="quarter" idx="11"/>
          </p:nvPr>
        </p:nvSpPr>
        <p:spPr/>
        <p:txBody>
          <a:bodyPr/>
          <a:lstStyle/>
          <a:p>
            <a:endParaRPr lang="ar-JO"/>
          </a:p>
        </p:txBody>
      </p:sp>
      <p:sp>
        <p:nvSpPr>
          <p:cNvPr id="7" name="عنصر نائب لرقم الشريحة 6"/>
          <p:cNvSpPr>
            <a:spLocks noGrp="1"/>
          </p:cNvSpPr>
          <p:nvPr>
            <p:ph type="sldNum" sz="quarter" idx="12"/>
          </p:nvPr>
        </p:nvSpPr>
        <p:spPr/>
        <p:txBody>
          <a:bodyPr/>
          <a:lstStyle/>
          <a:p>
            <a:fld id="{858567D6-DFCE-41BE-A4C0-F1BBBE18C873}" type="slidenum">
              <a:rPr lang="ar-JO" smtClean="0"/>
              <a:pPr/>
              <a:t>‹#›</a:t>
            </a:fld>
            <a:endParaRPr lang="ar-J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JO"/>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JO"/>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2E4F4E3E-5758-40CA-9B5F-D7A3A42BC803}" type="datetimeFigureOut">
              <a:rPr lang="ar-JO" smtClean="0"/>
              <a:pPr/>
              <a:t>06/10/1439</a:t>
            </a:fld>
            <a:endParaRPr lang="ar-JO"/>
          </a:p>
        </p:txBody>
      </p:sp>
      <p:sp>
        <p:nvSpPr>
          <p:cNvPr id="6" name="عنصر نائب للتذييل 5"/>
          <p:cNvSpPr>
            <a:spLocks noGrp="1"/>
          </p:cNvSpPr>
          <p:nvPr>
            <p:ph type="ftr" sz="quarter" idx="11"/>
          </p:nvPr>
        </p:nvSpPr>
        <p:spPr/>
        <p:txBody>
          <a:bodyPr/>
          <a:lstStyle/>
          <a:p>
            <a:endParaRPr lang="ar-JO"/>
          </a:p>
        </p:txBody>
      </p:sp>
      <p:sp>
        <p:nvSpPr>
          <p:cNvPr id="7" name="عنصر نائب لرقم الشريحة 6"/>
          <p:cNvSpPr>
            <a:spLocks noGrp="1"/>
          </p:cNvSpPr>
          <p:nvPr>
            <p:ph type="sldNum" sz="quarter" idx="12"/>
          </p:nvPr>
        </p:nvSpPr>
        <p:spPr/>
        <p:txBody>
          <a:bodyPr/>
          <a:lstStyle/>
          <a:p>
            <a:fld id="{858567D6-DFCE-41BE-A4C0-F1BBBE18C873}" type="slidenum">
              <a:rPr lang="ar-JO" smtClean="0"/>
              <a:pPr/>
              <a:t>‹#›</a:t>
            </a:fld>
            <a:endParaRPr lang="ar-J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JO"/>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JO"/>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2E4F4E3E-5758-40CA-9B5F-D7A3A42BC803}" type="datetimeFigureOut">
              <a:rPr lang="ar-JO" smtClean="0"/>
              <a:pPr/>
              <a:t>06/10/1439</a:t>
            </a:fld>
            <a:endParaRPr lang="ar-JO"/>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JO"/>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858567D6-DFCE-41BE-A4C0-F1BBBE18C873}" type="slidenum">
              <a:rPr lang="ar-JO" smtClean="0"/>
              <a:pPr/>
              <a:t>‹#›</a:t>
            </a:fld>
            <a:endParaRPr lang="ar-JO"/>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JO"/>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2.xml"/><Relationship Id="rId4" Type="http://schemas.openxmlformats.org/officeDocument/2006/relationships/image" Target="../media/image44.png"/></Relationships>
</file>

<file path=ppt/slides/_rels/slide46.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251520" y="1772816"/>
            <a:ext cx="8712968" cy="893961"/>
          </a:xfrm>
        </p:spPr>
        <p:txBody>
          <a:bodyPr>
            <a:normAutofit fontScale="90000"/>
          </a:bodyPr>
          <a:lstStyle/>
          <a:p>
            <a:r>
              <a:rPr lang="en-US" b="1" dirty="0"/>
              <a:t>Lean Manufacturing in Dalia Factory for Plastic Bags</a:t>
            </a:r>
            <a:r>
              <a:rPr lang="en-US" dirty="0"/>
              <a:t/>
            </a:r>
            <a:br>
              <a:rPr lang="en-US" dirty="0"/>
            </a:br>
            <a:endParaRPr lang="ar-JO" dirty="0"/>
          </a:p>
        </p:txBody>
      </p:sp>
      <p:sp>
        <p:nvSpPr>
          <p:cNvPr id="4" name="مربع نص 3"/>
          <p:cNvSpPr txBox="1"/>
          <p:nvPr/>
        </p:nvSpPr>
        <p:spPr>
          <a:xfrm>
            <a:off x="2339752" y="548680"/>
            <a:ext cx="4602671" cy="707886"/>
          </a:xfrm>
          <a:prstGeom prst="rect">
            <a:avLst/>
          </a:prstGeom>
          <a:noFill/>
        </p:spPr>
        <p:txBody>
          <a:bodyPr wrap="none" rtlCol="1">
            <a:spAutoFit/>
          </a:bodyPr>
          <a:lstStyle/>
          <a:p>
            <a:r>
              <a:rPr lang="en-US" sz="4000" b="1" dirty="0" smtClean="0">
                <a:cs typeface="+mj-cs"/>
              </a:rPr>
              <a:t>Graduation Project II</a:t>
            </a:r>
            <a:endParaRPr lang="ar-JO" sz="4000" b="1" dirty="0">
              <a:cs typeface="+mj-cs"/>
            </a:endParaRPr>
          </a:p>
        </p:txBody>
      </p:sp>
      <p:sp>
        <p:nvSpPr>
          <p:cNvPr id="5" name="عنوان فرعي 2"/>
          <p:cNvSpPr>
            <a:spLocks noGrp="1"/>
          </p:cNvSpPr>
          <p:nvPr>
            <p:ph type="subTitle" idx="1"/>
          </p:nvPr>
        </p:nvSpPr>
        <p:spPr>
          <a:xfrm>
            <a:off x="539552" y="3068960"/>
            <a:ext cx="8064896" cy="3528392"/>
          </a:xfrm>
        </p:spPr>
        <p:txBody>
          <a:bodyPr>
            <a:normAutofit/>
          </a:bodyPr>
          <a:lstStyle/>
          <a:p>
            <a:r>
              <a:rPr lang="en-US" b="1" dirty="0" smtClean="0">
                <a:solidFill>
                  <a:schemeClr val="tx1"/>
                </a:solidFill>
              </a:rPr>
              <a:t>Prepared By :</a:t>
            </a:r>
          </a:p>
          <a:p>
            <a:r>
              <a:rPr lang="en-US" b="1" dirty="0" err="1" smtClean="0">
                <a:solidFill>
                  <a:srgbClr val="C00000"/>
                </a:solidFill>
              </a:rPr>
              <a:t>Waleed</a:t>
            </a:r>
            <a:r>
              <a:rPr lang="en-US" b="1" dirty="0" smtClean="0">
                <a:solidFill>
                  <a:srgbClr val="C00000"/>
                </a:solidFill>
              </a:rPr>
              <a:t> Jamal </a:t>
            </a:r>
            <a:r>
              <a:rPr lang="en-US" b="1" dirty="0" err="1" smtClean="0">
                <a:solidFill>
                  <a:srgbClr val="C00000"/>
                </a:solidFill>
              </a:rPr>
              <a:t>Faqeeh</a:t>
            </a:r>
            <a:r>
              <a:rPr lang="en-US" b="1" dirty="0" smtClean="0">
                <a:solidFill>
                  <a:schemeClr val="tx1"/>
                </a:solidFill>
              </a:rPr>
              <a:t> </a:t>
            </a:r>
          </a:p>
          <a:p>
            <a:r>
              <a:rPr lang="en-US" b="1" dirty="0" smtClean="0">
                <a:solidFill>
                  <a:srgbClr val="C00000"/>
                </a:solidFill>
              </a:rPr>
              <a:t>Abdul </a:t>
            </a:r>
            <a:r>
              <a:rPr lang="en-US" b="1" dirty="0" err="1" smtClean="0">
                <a:solidFill>
                  <a:srgbClr val="C00000"/>
                </a:solidFill>
              </a:rPr>
              <a:t>Rahman</a:t>
            </a:r>
            <a:r>
              <a:rPr lang="en-US" b="1" dirty="0" smtClean="0">
                <a:solidFill>
                  <a:srgbClr val="C00000"/>
                </a:solidFill>
              </a:rPr>
              <a:t> </a:t>
            </a:r>
            <a:r>
              <a:rPr lang="en-US" b="1" dirty="0" err="1" smtClean="0">
                <a:solidFill>
                  <a:srgbClr val="C00000"/>
                </a:solidFill>
              </a:rPr>
              <a:t>Herzallah</a:t>
            </a:r>
            <a:endParaRPr lang="en-US" b="1" dirty="0" smtClean="0">
              <a:solidFill>
                <a:srgbClr val="C00000"/>
              </a:solidFill>
            </a:endParaRPr>
          </a:p>
          <a:p>
            <a:r>
              <a:rPr lang="en-US" b="1" dirty="0" smtClean="0">
                <a:solidFill>
                  <a:schemeClr val="tx1"/>
                </a:solidFill>
              </a:rPr>
              <a:t>Under Supervision of :</a:t>
            </a:r>
          </a:p>
          <a:p>
            <a:r>
              <a:rPr lang="en-US" b="1" dirty="0" smtClean="0">
                <a:solidFill>
                  <a:srgbClr val="C00000"/>
                </a:solidFill>
              </a:rPr>
              <a:t>Eng. </a:t>
            </a:r>
            <a:r>
              <a:rPr lang="en-US" b="1" dirty="0" err="1" smtClean="0">
                <a:solidFill>
                  <a:srgbClr val="C00000"/>
                </a:solidFill>
              </a:rPr>
              <a:t>Majd</a:t>
            </a:r>
            <a:r>
              <a:rPr lang="en-US" b="1" dirty="0" smtClean="0">
                <a:solidFill>
                  <a:srgbClr val="C00000"/>
                </a:solidFill>
              </a:rPr>
              <a:t> Abu </a:t>
            </a:r>
            <a:r>
              <a:rPr lang="en-US" b="1" dirty="0" err="1" smtClean="0">
                <a:solidFill>
                  <a:srgbClr val="C00000"/>
                </a:solidFill>
              </a:rPr>
              <a:t>Amsha</a:t>
            </a:r>
            <a:r>
              <a:rPr lang="en-US" b="1" dirty="0" smtClean="0">
                <a:solidFill>
                  <a:srgbClr val="C00000"/>
                </a:solidFill>
              </a:rPr>
              <a:t> </a:t>
            </a:r>
          </a:p>
          <a:p>
            <a:endParaRPr lang="ar-JO"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solidFill>
                  <a:srgbClr val="C00000"/>
                </a:solidFill>
              </a:rPr>
              <a:t>Seven Wastes </a:t>
            </a:r>
            <a:endParaRPr lang="ar-JO" b="1" dirty="0">
              <a:solidFill>
                <a:srgbClr val="C00000"/>
              </a:solidFill>
            </a:endParaRPr>
          </a:p>
        </p:txBody>
      </p:sp>
      <p:pic>
        <p:nvPicPr>
          <p:cNvPr id="4" name="Picture 7"/>
          <p:cNvPicPr>
            <a:picLocks noGrp="1"/>
          </p:cNvPicPr>
          <p:nvPr>
            <p:ph idx="1"/>
          </p:nvPr>
        </p:nvPicPr>
        <p:blipFill>
          <a:blip r:embed="rId2" cstate="print"/>
          <a:srcRect/>
          <a:stretch>
            <a:fillRect/>
          </a:stretch>
        </p:blipFill>
        <p:spPr bwMode="auto">
          <a:xfrm>
            <a:off x="1115616" y="1844824"/>
            <a:ext cx="6910106" cy="45259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539552" y="2608312"/>
            <a:ext cx="8229600" cy="2620888"/>
          </a:xfrm>
        </p:spPr>
        <p:txBody>
          <a:bodyPr>
            <a:normAutofit/>
          </a:bodyPr>
          <a:lstStyle/>
          <a:p>
            <a:pPr algn="ctr">
              <a:buNone/>
            </a:pPr>
            <a:r>
              <a:rPr lang="en-US" sz="6600" b="1" dirty="0">
                <a:solidFill>
                  <a:srgbClr val="C00000"/>
                </a:solidFill>
              </a:rPr>
              <a:t>Result and Analysis</a:t>
            </a:r>
            <a:endParaRPr lang="ar-JO" sz="6600" dirty="0">
              <a:solidFill>
                <a:srgbClr val="C00000"/>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lvl="2" algn="l" rtl="0">
              <a:spcBef>
                <a:spcPct val="0"/>
              </a:spcBef>
              <a:buFont typeface="Wingdings" pitchFamily="2" charset="2"/>
              <a:buChar char="Ø"/>
            </a:pPr>
            <a:r>
              <a:rPr lang="en-US" sz="3200" dirty="0">
                <a:solidFill>
                  <a:srgbClr val="C00000"/>
                </a:solidFill>
              </a:rPr>
              <a:t>Value Steam Mapping  Implementation </a:t>
            </a:r>
            <a:br>
              <a:rPr lang="en-US" sz="3200" dirty="0">
                <a:solidFill>
                  <a:srgbClr val="C00000"/>
                </a:solidFill>
              </a:rPr>
            </a:br>
            <a:endParaRPr lang="ar-JO" sz="3200" dirty="0">
              <a:solidFill>
                <a:srgbClr val="C00000"/>
              </a:solidFill>
            </a:endParaRPr>
          </a:p>
        </p:txBody>
      </p:sp>
      <p:pic>
        <p:nvPicPr>
          <p:cNvPr id="4" name="عنصر نائب للمحتوى 3" descr="meat.png"/>
          <p:cNvPicPr>
            <a:picLocks noGrp="1"/>
          </p:cNvPicPr>
          <p:nvPr>
            <p:ph idx="1"/>
          </p:nvPr>
        </p:nvPicPr>
        <p:blipFill>
          <a:blip r:embed="rId2" cstate="print"/>
          <a:stretch>
            <a:fillRect/>
          </a:stretch>
        </p:blipFill>
        <p:spPr>
          <a:xfrm>
            <a:off x="251520" y="1340768"/>
            <a:ext cx="8712968" cy="4248472"/>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l" rtl="0">
              <a:buFont typeface="Wingdings" pitchFamily="2" charset="2"/>
              <a:buChar char="Ø"/>
            </a:pPr>
            <a:r>
              <a:rPr lang="en-US" sz="3200" dirty="0">
                <a:solidFill>
                  <a:srgbClr val="C00000"/>
                </a:solidFill>
              </a:rPr>
              <a:t>Lead time</a:t>
            </a:r>
            <a:br>
              <a:rPr lang="en-US" sz="3200" dirty="0">
                <a:solidFill>
                  <a:srgbClr val="C00000"/>
                </a:solidFill>
              </a:rPr>
            </a:br>
            <a:endParaRPr lang="ar-JO" sz="3200" dirty="0">
              <a:solidFill>
                <a:srgbClr val="C00000"/>
              </a:solidFill>
            </a:endParaRPr>
          </a:p>
        </p:txBody>
      </p:sp>
      <p:pic>
        <p:nvPicPr>
          <p:cNvPr id="4" name="عنصر نائب للمحتوى 3" descr="lead time.png"/>
          <p:cNvPicPr>
            <a:picLocks noGrp="1"/>
          </p:cNvPicPr>
          <p:nvPr>
            <p:ph idx="1"/>
          </p:nvPr>
        </p:nvPicPr>
        <p:blipFill>
          <a:blip r:embed="rId2" cstate="print"/>
          <a:stretch>
            <a:fillRect/>
          </a:stretch>
        </p:blipFill>
        <p:spPr>
          <a:xfrm>
            <a:off x="0" y="2132856"/>
            <a:ext cx="9144000" cy="2232248"/>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260648"/>
            <a:ext cx="8229600" cy="5865515"/>
          </a:xfrm>
        </p:spPr>
        <p:txBody>
          <a:bodyPr>
            <a:normAutofit lnSpcReduction="10000"/>
          </a:bodyPr>
          <a:lstStyle/>
          <a:p>
            <a:pPr algn="l" rtl="0"/>
            <a:r>
              <a:rPr lang="en-US" sz="2800" dirty="0"/>
              <a:t>Note that the first three activities have most time of the lead time. They consider very long. Processing time is lead time without three activities . There is huge different between </a:t>
            </a:r>
            <a:r>
              <a:rPr lang="en-US" sz="2800" dirty="0" smtClean="0"/>
              <a:t>processing </a:t>
            </a:r>
            <a:r>
              <a:rPr lang="en-US" sz="2800" dirty="0"/>
              <a:t>time and lead time. That due </a:t>
            </a:r>
            <a:r>
              <a:rPr lang="en-US" sz="2800" dirty="0" smtClean="0"/>
              <a:t>to : </a:t>
            </a:r>
          </a:p>
          <a:p>
            <a:pPr lvl="0" algn="l" rtl="0">
              <a:buFont typeface="Wingdings" pitchFamily="2" charset="2"/>
              <a:buChar char="Ø"/>
            </a:pPr>
            <a:r>
              <a:rPr lang="en-US" sz="2800" b="1" dirty="0">
                <a:solidFill>
                  <a:srgbClr val="C00000"/>
                </a:solidFill>
              </a:rPr>
              <a:t>Lack of inventory document and excessive inventory.</a:t>
            </a:r>
            <a:endParaRPr lang="en-US" sz="2800" dirty="0">
              <a:solidFill>
                <a:srgbClr val="C00000"/>
              </a:solidFill>
            </a:endParaRPr>
          </a:p>
          <a:p>
            <a:pPr lvl="0" algn="l" rtl="0"/>
            <a:endParaRPr lang="en-US" sz="2800" b="1" dirty="0" smtClean="0">
              <a:solidFill>
                <a:srgbClr val="C00000"/>
              </a:solidFill>
            </a:endParaRPr>
          </a:p>
          <a:p>
            <a:pPr lvl="0" algn="l" rtl="0">
              <a:buFont typeface="Wingdings" pitchFamily="2" charset="2"/>
              <a:buChar char="Ø"/>
            </a:pPr>
            <a:r>
              <a:rPr lang="en-US" sz="2800" b="1" dirty="0">
                <a:solidFill>
                  <a:srgbClr val="C00000"/>
                </a:solidFill>
              </a:rPr>
              <a:t> </a:t>
            </a:r>
            <a:r>
              <a:rPr lang="en-US" sz="2800" b="1" dirty="0" smtClean="0">
                <a:solidFill>
                  <a:srgbClr val="C00000"/>
                </a:solidFill>
              </a:rPr>
              <a:t>lack </a:t>
            </a:r>
            <a:r>
              <a:rPr lang="en-US" sz="2800" b="1" dirty="0">
                <a:solidFill>
                  <a:srgbClr val="C00000"/>
                </a:solidFill>
              </a:rPr>
              <a:t>of cleanliness and </a:t>
            </a:r>
            <a:r>
              <a:rPr lang="en-US" sz="2800" b="1" dirty="0" smtClean="0">
                <a:solidFill>
                  <a:srgbClr val="C00000"/>
                </a:solidFill>
              </a:rPr>
              <a:t>organization</a:t>
            </a:r>
          </a:p>
          <a:p>
            <a:pPr lvl="0" algn="l" rtl="0">
              <a:buFont typeface="Wingdings" pitchFamily="2" charset="2"/>
              <a:buChar char="Ø"/>
            </a:pPr>
            <a:endParaRPr lang="en-US" sz="2800" b="1" dirty="0">
              <a:solidFill>
                <a:srgbClr val="C00000"/>
              </a:solidFill>
            </a:endParaRPr>
          </a:p>
          <a:p>
            <a:pPr algn="l" rtl="0">
              <a:buFont typeface="Wingdings" pitchFamily="2" charset="2"/>
              <a:buChar char="Ø"/>
            </a:pPr>
            <a:r>
              <a:rPr lang="en-US" sz="2800" b="1" dirty="0">
                <a:solidFill>
                  <a:srgbClr val="C00000"/>
                </a:solidFill>
              </a:rPr>
              <a:t>lack of important forms </a:t>
            </a:r>
            <a:r>
              <a:rPr lang="en-US" sz="2800" b="1" dirty="0" smtClean="0">
                <a:solidFill>
                  <a:srgbClr val="C00000"/>
                </a:solidFill>
              </a:rPr>
              <a:t>: </a:t>
            </a:r>
            <a:r>
              <a:rPr lang="en-US" sz="2800" b="1" dirty="0"/>
              <a:t>Order </a:t>
            </a:r>
            <a:r>
              <a:rPr lang="en-US" sz="2800" b="1" dirty="0" smtClean="0"/>
              <a:t>form</a:t>
            </a:r>
            <a:r>
              <a:rPr lang="en-US" sz="2800" dirty="0" smtClean="0"/>
              <a:t>, </a:t>
            </a:r>
            <a:r>
              <a:rPr lang="en-US" sz="2800" b="1" dirty="0"/>
              <a:t>Inventory order </a:t>
            </a:r>
            <a:r>
              <a:rPr lang="en-US" sz="2800" b="1" dirty="0" smtClean="0"/>
              <a:t>form ,</a:t>
            </a:r>
            <a:r>
              <a:rPr lang="en-US" sz="2800" b="1" dirty="0"/>
              <a:t> Supplier order </a:t>
            </a:r>
            <a:r>
              <a:rPr lang="en-US" sz="2800" b="1" dirty="0" smtClean="0"/>
              <a:t>form , </a:t>
            </a:r>
            <a:r>
              <a:rPr lang="en-US" sz="2800" b="1" dirty="0"/>
              <a:t>Maintenance order </a:t>
            </a:r>
            <a:r>
              <a:rPr lang="en-US" sz="2800" b="1" dirty="0" smtClean="0"/>
              <a:t>form , </a:t>
            </a:r>
            <a:r>
              <a:rPr lang="en-US" sz="2800" b="1" dirty="0"/>
              <a:t>Delivery order form</a:t>
            </a:r>
            <a:r>
              <a:rPr lang="en-US" sz="2800" dirty="0"/>
              <a:t> </a:t>
            </a:r>
            <a:endParaRPr lang="en-US" sz="2800" dirty="0">
              <a:solidFill>
                <a:srgbClr val="C00000"/>
              </a:solidFill>
            </a:endParaRPr>
          </a:p>
          <a:p>
            <a:pPr lvl="0" algn="l" rtl="0">
              <a:buFont typeface="Wingdings" pitchFamily="2" charset="2"/>
              <a:buChar char="Ø"/>
            </a:pPr>
            <a:endParaRPr lang="en-US" sz="2800" dirty="0">
              <a:solidFill>
                <a:srgbClr val="C00000"/>
              </a:solidFill>
            </a:endParaRPr>
          </a:p>
          <a:p>
            <a:pPr algn="l" rtl="0"/>
            <a:endParaRPr lang="ar-JO" sz="28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188640"/>
            <a:ext cx="8229600" cy="1143000"/>
          </a:xfrm>
        </p:spPr>
        <p:txBody>
          <a:bodyPr>
            <a:normAutofit/>
          </a:bodyPr>
          <a:lstStyle/>
          <a:p>
            <a:pPr algn="l" rtl="0">
              <a:buFont typeface="Wingdings" pitchFamily="2" charset="2"/>
              <a:buChar char="Ø"/>
            </a:pPr>
            <a:r>
              <a:rPr lang="en-US" sz="4000" b="1" dirty="0" smtClean="0">
                <a:solidFill>
                  <a:srgbClr val="C00000"/>
                </a:solidFill>
              </a:rPr>
              <a:t>Wastes in Factory </a:t>
            </a:r>
            <a:endParaRPr lang="ar-JO" sz="4000" b="1" dirty="0">
              <a:solidFill>
                <a:srgbClr val="C00000"/>
              </a:solidFill>
            </a:endParaRPr>
          </a:p>
        </p:txBody>
      </p:sp>
      <p:pic>
        <p:nvPicPr>
          <p:cNvPr id="6" name="عنصر نائب للمحتوى 5" descr="fishbonePh.png"/>
          <p:cNvPicPr>
            <a:picLocks noGrp="1"/>
          </p:cNvPicPr>
          <p:nvPr>
            <p:ph idx="1"/>
          </p:nvPr>
        </p:nvPicPr>
        <p:blipFill>
          <a:blip r:embed="rId2" cstate="print"/>
          <a:stretch>
            <a:fillRect/>
          </a:stretch>
        </p:blipFill>
        <p:spPr>
          <a:xfrm>
            <a:off x="395536" y="1124744"/>
            <a:ext cx="8229600" cy="3504914"/>
          </a:xfrm>
          <a:prstGeom prst="rect">
            <a:avLst/>
          </a:prstGeom>
        </p:spPr>
      </p:pic>
      <p:pic>
        <p:nvPicPr>
          <p:cNvPr id="7" name="صورة 6" descr="‫fishbonePh---نسخة.png"/>
          <p:cNvPicPr/>
          <p:nvPr/>
        </p:nvPicPr>
        <p:blipFill>
          <a:blip r:embed="rId3" cstate="print"/>
          <a:stretch>
            <a:fillRect/>
          </a:stretch>
        </p:blipFill>
        <p:spPr>
          <a:xfrm>
            <a:off x="2987824" y="4509120"/>
            <a:ext cx="5544616" cy="2708920"/>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b="1" dirty="0" smtClean="0">
                <a:solidFill>
                  <a:srgbClr val="C00000"/>
                </a:solidFill>
              </a:rPr>
              <a:t>Problems and Solutions of the Waste </a:t>
            </a:r>
            <a:r>
              <a:rPr lang="ar-JO" b="1" dirty="0" smtClean="0">
                <a:solidFill>
                  <a:srgbClr val="C00000"/>
                </a:solidFill>
              </a:rPr>
              <a:t/>
            </a:r>
            <a:br>
              <a:rPr lang="ar-JO" b="1" dirty="0" smtClean="0">
                <a:solidFill>
                  <a:srgbClr val="C00000"/>
                </a:solidFill>
              </a:rPr>
            </a:br>
            <a:endParaRPr lang="ar-SA" dirty="0"/>
          </a:p>
        </p:txBody>
      </p:sp>
      <p:pic>
        <p:nvPicPr>
          <p:cNvPr id="4" name="عنصر نائب للمحتوى 3" descr="d.png"/>
          <p:cNvPicPr>
            <a:picLocks noGrp="1" noChangeAspect="1"/>
          </p:cNvPicPr>
          <p:nvPr>
            <p:ph idx="1"/>
          </p:nvPr>
        </p:nvPicPr>
        <p:blipFill>
          <a:blip r:embed="rId2" cstate="print"/>
          <a:stretch>
            <a:fillRect/>
          </a:stretch>
        </p:blipFill>
        <p:spPr>
          <a:xfrm>
            <a:off x="714348" y="1214422"/>
            <a:ext cx="7420973" cy="5072098"/>
          </a:xfr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5" descr="dd.png"/>
          <p:cNvPicPr>
            <a:picLocks noGrp="1" noChangeAspect="1"/>
          </p:cNvPicPr>
          <p:nvPr>
            <p:ph idx="1"/>
          </p:nvPr>
        </p:nvPicPr>
        <p:blipFill>
          <a:blip r:embed="rId2" cstate="print"/>
          <a:stretch>
            <a:fillRect/>
          </a:stretch>
        </p:blipFill>
        <p:spPr>
          <a:xfrm>
            <a:off x="1214414" y="1000108"/>
            <a:ext cx="7125695" cy="3905521"/>
          </a:xfr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0"/>
            <a:ext cx="8229600" cy="1143000"/>
          </a:xfrm>
        </p:spPr>
        <p:txBody>
          <a:bodyPr>
            <a:noAutofit/>
          </a:bodyPr>
          <a:lstStyle/>
          <a:p>
            <a:pPr algn="l" rtl="0">
              <a:buFont typeface="Wingdings" pitchFamily="2" charset="2"/>
              <a:buChar char="Ø"/>
            </a:pPr>
            <a:r>
              <a:rPr lang="en-US" sz="3600" b="1" dirty="0" smtClean="0">
                <a:solidFill>
                  <a:srgbClr val="C00000"/>
                </a:solidFill>
              </a:rPr>
              <a:t>Factory Layout</a:t>
            </a:r>
            <a:r>
              <a:rPr lang="en-US" sz="3600" b="1" i="1" dirty="0">
                <a:solidFill>
                  <a:srgbClr val="C00000"/>
                </a:solidFill>
              </a:rPr>
              <a:t/>
            </a:r>
            <a:br>
              <a:rPr lang="en-US" sz="3600" b="1" i="1" dirty="0">
                <a:solidFill>
                  <a:srgbClr val="C00000"/>
                </a:solidFill>
              </a:rPr>
            </a:br>
            <a:endParaRPr lang="ar-JO" sz="3600" b="1" dirty="0">
              <a:solidFill>
                <a:srgbClr val="C00000"/>
              </a:solidFill>
            </a:endParaRPr>
          </a:p>
        </p:txBody>
      </p:sp>
      <p:pic>
        <p:nvPicPr>
          <p:cNvPr id="4" name="عنصر نائب للمحتوى 3" descr="floor3.png"/>
          <p:cNvPicPr>
            <a:picLocks noGrp="1"/>
          </p:cNvPicPr>
          <p:nvPr>
            <p:ph idx="1"/>
          </p:nvPr>
        </p:nvPicPr>
        <p:blipFill>
          <a:blip r:embed="rId2" cstate="print"/>
          <a:stretch>
            <a:fillRect/>
          </a:stretch>
        </p:blipFill>
        <p:spPr>
          <a:xfrm>
            <a:off x="827584" y="692696"/>
            <a:ext cx="7560840" cy="4752528"/>
          </a:xfrm>
          <a:prstGeom prst="rect">
            <a:avLst/>
          </a:prstGeom>
        </p:spPr>
      </p:pic>
      <p:pic>
        <p:nvPicPr>
          <p:cNvPr id="5" name="صورة 4" descr="رموز.png"/>
          <p:cNvPicPr/>
          <p:nvPr/>
        </p:nvPicPr>
        <p:blipFill>
          <a:blip r:embed="rId3" cstate="print"/>
          <a:stretch>
            <a:fillRect/>
          </a:stretch>
        </p:blipFill>
        <p:spPr>
          <a:xfrm>
            <a:off x="1043608" y="5373216"/>
            <a:ext cx="2304256" cy="1484784"/>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descr="29920186_1627355243985197_1817302057_n.jpg"/>
          <p:cNvPicPr>
            <a:picLocks noGrp="1"/>
          </p:cNvPicPr>
          <p:nvPr>
            <p:ph idx="1"/>
          </p:nvPr>
        </p:nvPicPr>
        <p:blipFill>
          <a:blip r:embed="rId2" cstate="print"/>
          <a:stretch>
            <a:fillRect/>
          </a:stretch>
        </p:blipFill>
        <p:spPr>
          <a:xfrm>
            <a:off x="611560" y="980728"/>
            <a:ext cx="7848872" cy="4886003"/>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67544" y="1484784"/>
            <a:ext cx="8229600" cy="4525963"/>
          </a:xfrm>
        </p:spPr>
        <p:txBody>
          <a:bodyPr/>
          <a:lstStyle/>
          <a:p>
            <a:pPr algn="l" rtl="0">
              <a:buFont typeface="Wingdings" pitchFamily="2" charset="2"/>
              <a:buChar char="Ø"/>
            </a:pPr>
            <a:r>
              <a:rPr lang="en-US" dirty="0" smtClean="0"/>
              <a:t>Introduction </a:t>
            </a:r>
          </a:p>
          <a:p>
            <a:pPr algn="l" rtl="0">
              <a:buFont typeface="Wingdings" pitchFamily="2" charset="2"/>
              <a:buChar char="Ø"/>
            </a:pPr>
            <a:r>
              <a:rPr lang="en-US" dirty="0" smtClean="0"/>
              <a:t>Process</a:t>
            </a:r>
          </a:p>
          <a:p>
            <a:pPr algn="l" rtl="0">
              <a:buFont typeface="Wingdings" pitchFamily="2" charset="2"/>
              <a:buChar char="Ø"/>
            </a:pPr>
            <a:r>
              <a:rPr lang="en-US" dirty="0" smtClean="0"/>
              <a:t>Flow chart of the process</a:t>
            </a:r>
          </a:p>
          <a:p>
            <a:pPr algn="l" rtl="0">
              <a:buFont typeface="Wingdings" pitchFamily="2" charset="2"/>
              <a:buChar char="Ø"/>
            </a:pPr>
            <a:r>
              <a:rPr lang="en-US" dirty="0" smtClean="0"/>
              <a:t>Seven Wastes </a:t>
            </a:r>
          </a:p>
          <a:p>
            <a:pPr algn="l" rtl="0">
              <a:buFont typeface="Wingdings" pitchFamily="2" charset="2"/>
              <a:buChar char="Ø"/>
            </a:pPr>
            <a:r>
              <a:rPr lang="en-US" dirty="0"/>
              <a:t>Result and </a:t>
            </a:r>
            <a:r>
              <a:rPr lang="en-US" dirty="0" smtClean="0"/>
              <a:t>Analysis</a:t>
            </a:r>
          </a:p>
          <a:p>
            <a:pPr algn="l" rtl="0">
              <a:buFont typeface="Wingdings" pitchFamily="2" charset="2"/>
              <a:buChar char="Ø"/>
            </a:pPr>
            <a:r>
              <a:rPr lang="en-US" dirty="0" smtClean="0"/>
              <a:t>Discussion</a:t>
            </a:r>
          </a:p>
          <a:p>
            <a:pPr algn="l" rtl="0">
              <a:buFont typeface="Wingdings" pitchFamily="2" charset="2"/>
              <a:buChar char="Ø"/>
            </a:pPr>
            <a:r>
              <a:rPr lang="en-US" dirty="0" smtClean="0"/>
              <a:t>Conclusion and Recommendations</a:t>
            </a:r>
            <a:endParaRPr lang="ar-JO" dirty="0"/>
          </a:p>
        </p:txBody>
      </p:sp>
      <p:sp>
        <p:nvSpPr>
          <p:cNvPr id="4" name="مربع نص 3"/>
          <p:cNvSpPr txBox="1"/>
          <p:nvPr/>
        </p:nvSpPr>
        <p:spPr>
          <a:xfrm>
            <a:off x="395536" y="332656"/>
            <a:ext cx="3312368" cy="584775"/>
          </a:xfrm>
          <a:prstGeom prst="rect">
            <a:avLst/>
          </a:prstGeom>
          <a:noFill/>
        </p:spPr>
        <p:txBody>
          <a:bodyPr wrap="square" rtlCol="1">
            <a:spAutoFit/>
          </a:bodyPr>
          <a:lstStyle/>
          <a:p>
            <a:pPr algn="l"/>
            <a:r>
              <a:rPr lang="en-US" sz="3200" b="1" dirty="0" smtClean="0">
                <a:solidFill>
                  <a:srgbClr val="C00000"/>
                </a:solidFill>
                <a:cs typeface="+mj-cs"/>
              </a:rPr>
              <a:t>Table of Contents</a:t>
            </a:r>
            <a:r>
              <a:rPr lang="en-US" b="1" dirty="0" smtClean="0">
                <a:solidFill>
                  <a:srgbClr val="C00000"/>
                </a:solidFill>
              </a:rPr>
              <a:t> </a:t>
            </a:r>
            <a:endParaRPr lang="ar-JO" b="1" dirty="0">
              <a:solidFill>
                <a:srgbClr val="C00000"/>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descr="29920426_1627355087318546_2054489467_n.jpg"/>
          <p:cNvPicPr>
            <a:picLocks noGrp="1"/>
          </p:cNvPicPr>
          <p:nvPr>
            <p:ph idx="1"/>
          </p:nvPr>
        </p:nvPicPr>
        <p:blipFill>
          <a:blip r:embed="rId2" cstate="print"/>
          <a:stretch>
            <a:fillRect/>
          </a:stretch>
        </p:blipFill>
        <p:spPr>
          <a:xfrm>
            <a:off x="683568" y="692696"/>
            <a:ext cx="7920880" cy="5256584"/>
          </a:xfrm>
          <a:prstGeom prst="rect">
            <a:avLst/>
          </a:prstGeo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descr="29938966_1627355070651881_1221237247_n.jpg"/>
          <p:cNvPicPr>
            <a:picLocks noGrp="1"/>
          </p:cNvPicPr>
          <p:nvPr>
            <p:ph idx="1"/>
          </p:nvPr>
        </p:nvPicPr>
        <p:blipFill>
          <a:blip r:embed="rId2" cstate="print"/>
          <a:stretch>
            <a:fillRect/>
          </a:stretch>
        </p:blipFill>
        <p:spPr>
          <a:xfrm>
            <a:off x="755576" y="764704"/>
            <a:ext cx="7804084" cy="5256584"/>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descr="30118689_1627355060651882_25242890_n.jpg"/>
          <p:cNvPicPr>
            <a:picLocks noGrp="1"/>
          </p:cNvPicPr>
          <p:nvPr>
            <p:ph idx="1"/>
          </p:nvPr>
        </p:nvPicPr>
        <p:blipFill>
          <a:blip r:embed="rId2" cstate="print"/>
          <a:stretch>
            <a:fillRect/>
          </a:stretch>
        </p:blipFill>
        <p:spPr>
          <a:xfrm>
            <a:off x="2195736" y="116632"/>
            <a:ext cx="5184575" cy="6597352"/>
          </a:xfrm>
          <a:prstGeom prst="rect">
            <a:avLst/>
          </a:prstGeo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l" rtl="0">
              <a:buFont typeface="Wingdings" pitchFamily="2" charset="2"/>
              <a:buChar char="Ø"/>
            </a:pPr>
            <a:r>
              <a:rPr lang="en-US" sz="3600" b="1" dirty="0">
                <a:solidFill>
                  <a:srgbClr val="C00000"/>
                </a:solidFill>
              </a:rPr>
              <a:t>Worker motion</a:t>
            </a:r>
            <a:endParaRPr lang="ar-JO" sz="3600" b="1" dirty="0">
              <a:solidFill>
                <a:srgbClr val="C00000"/>
              </a:solidFill>
            </a:endParaRPr>
          </a:p>
        </p:txBody>
      </p:sp>
      <p:pic>
        <p:nvPicPr>
          <p:cNvPr id="4" name="عنصر نائب للمحتوى 3" descr="floor-plan1.png"/>
          <p:cNvPicPr>
            <a:picLocks noGrp="1"/>
          </p:cNvPicPr>
          <p:nvPr>
            <p:ph idx="1"/>
          </p:nvPr>
        </p:nvPicPr>
        <p:blipFill>
          <a:blip r:embed="rId2" cstate="print"/>
          <a:stretch>
            <a:fillRect/>
          </a:stretch>
        </p:blipFill>
        <p:spPr>
          <a:xfrm>
            <a:off x="395536" y="1556792"/>
            <a:ext cx="8190477" cy="4323810"/>
          </a:xfrm>
          <a:prstGeom prst="rect">
            <a:avLst/>
          </a:prstGeo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lvl="1" algn="l" rtl="0">
              <a:spcBef>
                <a:spcPct val="0"/>
              </a:spcBef>
              <a:buFont typeface="Wingdings" pitchFamily="2" charset="2"/>
              <a:buChar char="Ø"/>
            </a:pPr>
            <a:r>
              <a:rPr lang="en-US" sz="3200" b="1" dirty="0" smtClean="0">
                <a:solidFill>
                  <a:srgbClr val="C00000"/>
                </a:solidFill>
              </a:rPr>
              <a:t>5S  Tool</a:t>
            </a:r>
            <a:br>
              <a:rPr lang="en-US" sz="3200" b="1" dirty="0" smtClean="0">
                <a:solidFill>
                  <a:srgbClr val="C00000"/>
                </a:solidFill>
              </a:rPr>
            </a:br>
            <a:endParaRPr lang="ar-JO" sz="3200" dirty="0">
              <a:solidFill>
                <a:srgbClr val="C00000"/>
              </a:solidFill>
            </a:endParaRPr>
          </a:p>
        </p:txBody>
      </p:sp>
      <p:sp>
        <p:nvSpPr>
          <p:cNvPr id="3" name="عنصر نائب للمحتوى 2"/>
          <p:cNvSpPr>
            <a:spLocks noGrp="1"/>
          </p:cNvSpPr>
          <p:nvPr>
            <p:ph idx="1"/>
          </p:nvPr>
        </p:nvSpPr>
        <p:spPr>
          <a:xfrm>
            <a:off x="467544" y="1052736"/>
            <a:ext cx="8229600" cy="4929411"/>
          </a:xfrm>
        </p:spPr>
        <p:txBody>
          <a:bodyPr>
            <a:normAutofit/>
          </a:bodyPr>
          <a:lstStyle/>
          <a:p>
            <a:pPr algn="just" rtl="0">
              <a:buNone/>
            </a:pPr>
            <a:r>
              <a:rPr lang="en-US" dirty="0" smtClean="0"/>
              <a:t>	The implementation of 5S will solve many benefits such as: </a:t>
            </a:r>
          </a:p>
          <a:p>
            <a:pPr algn="l" rtl="0"/>
            <a:r>
              <a:rPr lang="en-US" dirty="0" smtClean="0"/>
              <a:t>Solve time problem.</a:t>
            </a:r>
          </a:p>
          <a:p>
            <a:pPr algn="l" rtl="0"/>
            <a:r>
              <a:rPr lang="en-US" dirty="0" smtClean="0"/>
              <a:t>Solve motion problem. </a:t>
            </a:r>
          </a:p>
          <a:p>
            <a:pPr algn="l" rtl="0"/>
            <a:r>
              <a:rPr lang="en-US" dirty="0" smtClean="0"/>
              <a:t>Solve safety problem.</a:t>
            </a:r>
          </a:p>
          <a:p>
            <a:pPr algn="l" rtl="0"/>
            <a:r>
              <a:rPr lang="en-US" dirty="0" smtClean="0"/>
              <a:t>Making the worker more comfortable </a:t>
            </a:r>
          </a:p>
          <a:p>
            <a:pPr algn="l" rtl="0"/>
            <a:endParaRPr lang="ar-JO"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214290"/>
            <a:ext cx="8229600" cy="5911873"/>
          </a:xfrm>
        </p:spPr>
        <p:txBody>
          <a:bodyPr>
            <a:normAutofit/>
          </a:bodyPr>
          <a:lstStyle/>
          <a:p>
            <a:pPr marL="514350" indent="-514350" algn="l">
              <a:buNone/>
            </a:pPr>
            <a:r>
              <a:rPr lang="en-US" dirty="0" smtClean="0">
                <a:solidFill>
                  <a:srgbClr val="FF0000"/>
                </a:solidFill>
              </a:rPr>
              <a:t>Why the 5s?</a:t>
            </a:r>
          </a:p>
          <a:p>
            <a:pPr marL="514350" indent="-514350" algn="l">
              <a:buNone/>
            </a:pPr>
            <a:r>
              <a:rPr lang="en-US" dirty="0" smtClean="0">
                <a:solidFill>
                  <a:srgbClr val="FF0000"/>
                </a:solidFill>
              </a:rPr>
              <a:t> </a:t>
            </a:r>
          </a:p>
          <a:p>
            <a:pPr algn="justLow" rtl="0">
              <a:buNone/>
            </a:pPr>
            <a:r>
              <a:rPr lang="en-US" sz="2400" dirty="0" smtClean="0"/>
              <a:t>     According to the current situation in the factory , the most appropriate tool for possible improvement is 5s, as it helps to eliminate waste, streamline production, and optimize efficiencies. When you adopt 5s thinking, you make a </a:t>
            </a:r>
            <a:r>
              <a:rPr lang="ar-SA" sz="2400" dirty="0" smtClean="0"/>
              <a:t>  </a:t>
            </a:r>
            <a:r>
              <a:rPr lang="en-US" sz="2400" dirty="0" smtClean="0"/>
              <a:t>commitment to put safety, organization and effectiveness ahead of production deadlines, profits and output. The end result is always an increase in overall success</a:t>
            </a:r>
          </a:p>
          <a:p>
            <a:pPr algn="l"/>
            <a:endParaRPr lang="ar-SA"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95536" y="0"/>
            <a:ext cx="8229600" cy="1143000"/>
          </a:xfrm>
        </p:spPr>
        <p:txBody>
          <a:bodyPr>
            <a:normAutofit/>
          </a:bodyPr>
          <a:lstStyle/>
          <a:p>
            <a:pPr lvl="2" algn="l" rtl="0">
              <a:spcBef>
                <a:spcPct val="0"/>
              </a:spcBef>
              <a:buFont typeface="Wingdings" pitchFamily="2" charset="2"/>
              <a:buChar char="Ø"/>
            </a:pPr>
            <a:r>
              <a:rPr lang="en-US" sz="2800" b="1" dirty="0">
                <a:solidFill>
                  <a:srgbClr val="C00000"/>
                </a:solidFill>
              </a:rPr>
              <a:t>5s Implementation </a:t>
            </a:r>
            <a:r>
              <a:rPr lang="en-US" sz="2800" dirty="0">
                <a:solidFill>
                  <a:srgbClr val="C00000"/>
                </a:solidFill>
              </a:rPr>
              <a:t/>
            </a:r>
            <a:br>
              <a:rPr lang="en-US" sz="2800" dirty="0">
                <a:solidFill>
                  <a:srgbClr val="C00000"/>
                </a:solidFill>
              </a:rPr>
            </a:br>
            <a:endParaRPr lang="ar-JO" sz="2800" dirty="0">
              <a:solidFill>
                <a:srgbClr val="C00000"/>
              </a:solidFill>
            </a:endParaRPr>
          </a:p>
        </p:txBody>
      </p:sp>
      <p:pic>
        <p:nvPicPr>
          <p:cNvPr id="4" name="عنصر نائب للمحتوى 3"/>
          <p:cNvPicPr>
            <a:picLocks noGrp="1"/>
          </p:cNvPicPr>
          <p:nvPr>
            <p:ph idx="1"/>
          </p:nvPr>
        </p:nvPicPr>
        <p:blipFill>
          <a:blip r:embed="rId2" cstate="print"/>
          <a:srcRect/>
          <a:stretch>
            <a:fillRect/>
          </a:stretch>
        </p:blipFill>
        <p:spPr bwMode="auto">
          <a:xfrm>
            <a:off x="1691680" y="1556792"/>
            <a:ext cx="6120680" cy="5301208"/>
          </a:xfrm>
          <a:prstGeom prst="rect">
            <a:avLst/>
          </a:prstGeom>
          <a:noFill/>
          <a:ln w="9525">
            <a:noFill/>
            <a:miter lim="800000"/>
            <a:headEnd/>
            <a:tailEnd/>
          </a:ln>
        </p:spPr>
      </p:pic>
      <p:sp>
        <p:nvSpPr>
          <p:cNvPr id="1025" name="Rectangle 1"/>
          <p:cNvSpPr>
            <a:spLocks noChangeArrowheads="1"/>
          </p:cNvSpPr>
          <p:nvPr/>
        </p:nvSpPr>
        <p:spPr bwMode="auto">
          <a:xfrm>
            <a:off x="827584" y="620688"/>
            <a:ext cx="1549399" cy="92333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rgbClr val="000000"/>
                </a:solidFill>
                <a:effectLst/>
                <a:latin typeface="Times New Roman" pitchFamily="18" charset="0"/>
                <a:ea typeface="Calibri" pitchFamily="34" charset="0"/>
                <a:cs typeface="+mj-cs"/>
              </a:rPr>
              <a:t>S1 </a:t>
            </a:r>
            <a:r>
              <a:rPr kumimoji="0" lang="en-US" b="1" i="0" u="none" strike="noStrike" cap="none" normalizeH="0" baseline="0" dirty="0" smtClean="0">
                <a:ln>
                  <a:noFill/>
                </a:ln>
                <a:solidFill>
                  <a:srgbClr val="000000"/>
                </a:solidFill>
                <a:effectLst/>
                <a:latin typeface="Arial"/>
                <a:ea typeface="Calibri" pitchFamily="34" charset="0"/>
                <a:cs typeface="+mj-cs"/>
              </a:rPr>
              <a:t>–</a:t>
            </a:r>
            <a:r>
              <a:rPr kumimoji="0" lang="en-US" b="1" i="0" u="none" strike="noStrike" cap="none" normalizeH="0" baseline="0" dirty="0" smtClean="0">
                <a:ln>
                  <a:noFill/>
                </a:ln>
                <a:solidFill>
                  <a:srgbClr val="000000"/>
                </a:solidFill>
                <a:effectLst/>
                <a:latin typeface="Times New Roman" pitchFamily="18" charset="0"/>
                <a:ea typeface="Calibri" pitchFamily="34" charset="0"/>
                <a:cs typeface="+mj-cs"/>
              </a:rPr>
              <a:t> SORT. </a:t>
            </a:r>
            <a:endParaRPr kumimoji="0" lang="en-US" b="0" i="0" u="none" strike="noStrike" cap="none" normalizeH="0" baseline="0" dirty="0" smtClean="0">
              <a:ln>
                <a:noFill/>
              </a:ln>
              <a:solidFill>
                <a:schemeClr val="tx1"/>
              </a:solidFill>
              <a:effectLst/>
              <a:latin typeface="Arial" pitchFamily="34" charset="0"/>
              <a:cs typeface="+mj-cs"/>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b="0" i="0" u="none" strike="noStrike" cap="none" normalizeH="0" baseline="0" dirty="0" smtClean="0">
              <a:ln>
                <a:noFill/>
              </a:ln>
              <a:solidFill>
                <a:srgbClr val="000000"/>
              </a:solidFill>
              <a:effectLst/>
              <a:latin typeface="Times New Roman" pitchFamily="18" charset="0"/>
              <a:ea typeface="Calibri" pitchFamily="34" charset="0"/>
              <a:cs typeface="+mj-cs"/>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mj-cs"/>
              </a:rPr>
              <a:t>Red Tagging: </a:t>
            </a:r>
            <a:endParaRPr kumimoji="0" lang="en-US" b="0" i="0" u="none" strike="noStrike" cap="none" normalizeH="0" baseline="0" dirty="0" smtClean="0">
              <a:ln>
                <a:noFill/>
              </a:ln>
              <a:solidFill>
                <a:schemeClr val="tx1"/>
              </a:solidFill>
              <a:effectLst/>
              <a:latin typeface="Arial" pitchFamily="34" charset="0"/>
              <a:cs typeface="+mj-cs"/>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p:cNvPicPr>
            <a:picLocks noGrp="1"/>
          </p:cNvPicPr>
          <p:nvPr>
            <p:ph idx="1"/>
          </p:nvPr>
        </p:nvPicPr>
        <p:blipFill>
          <a:blip r:embed="rId2" cstate="print"/>
          <a:srcRect/>
          <a:stretch>
            <a:fillRect/>
          </a:stretch>
        </p:blipFill>
        <p:spPr bwMode="auto">
          <a:xfrm>
            <a:off x="2051720" y="260648"/>
            <a:ext cx="5472608" cy="2520280"/>
          </a:xfrm>
          <a:prstGeom prst="rect">
            <a:avLst/>
          </a:prstGeom>
          <a:noFill/>
          <a:ln w="9525">
            <a:noFill/>
            <a:miter lim="800000"/>
            <a:headEnd/>
            <a:tailEnd/>
          </a:ln>
        </p:spPr>
      </p:pic>
      <p:pic>
        <p:nvPicPr>
          <p:cNvPr id="5" name="صورة 4"/>
          <p:cNvPicPr/>
          <p:nvPr/>
        </p:nvPicPr>
        <p:blipFill>
          <a:blip r:embed="rId3" cstate="print"/>
          <a:srcRect/>
          <a:stretch>
            <a:fillRect/>
          </a:stretch>
        </p:blipFill>
        <p:spPr bwMode="auto">
          <a:xfrm>
            <a:off x="2195736" y="3212976"/>
            <a:ext cx="5160640" cy="266429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عنصر نائب للمحتوى 5"/>
          <p:cNvPicPr>
            <a:picLocks noGrp="1"/>
          </p:cNvPicPr>
          <p:nvPr>
            <p:ph idx="1"/>
          </p:nvPr>
        </p:nvPicPr>
        <p:blipFill>
          <a:blip r:embed="rId2" cstate="print"/>
          <a:srcRect/>
          <a:stretch>
            <a:fillRect/>
          </a:stretch>
        </p:blipFill>
        <p:spPr bwMode="auto">
          <a:xfrm>
            <a:off x="2072212" y="686217"/>
            <a:ext cx="4928680" cy="4814485"/>
          </a:xfrm>
          <a:prstGeom prst="rect">
            <a:avLst/>
          </a:prstGeom>
          <a:noFill/>
          <a:ln w="9525">
            <a:noFill/>
            <a:miter lim="800000"/>
            <a:headEnd/>
            <a:tailEnd/>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جدول 2"/>
          <p:cNvGraphicFramePr>
            <a:graphicFrameLocks noGrp="1"/>
          </p:cNvGraphicFramePr>
          <p:nvPr/>
        </p:nvGraphicFramePr>
        <p:xfrm>
          <a:off x="0" y="0"/>
          <a:ext cx="9144000" cy="6858000"/>
        </p:xfrm>
        <a:graphic>
          <a:graphicData uri="http://schemas.openxmlformats.org/drawingml/2006/table">
            <a:tbl>
              <a:tblPr/>
              <a:tblGrid>
                <a:gridCol w="9144000">
                  <a:extLst>
                    <a:ext uri="{9D8B030D-6E8A-4147-A177-3AD203B41FA5}">
                      <a16:colId xmlns:a16="http://schemas.microsoft.com/office/drawing/2014/main" val="20000"/>
                    </a:ext>
                  </a:extLst>
                </a:gridCol>
              </a:tblGrid>
              <a:tr h="4265742">
                <a:tc>
                  <a:txBody>
                    <a:bodyPr/>
                    <a:lstStyle/>
                    <a:p>
                      <a:pPr algn="l">
                        <a:lnSpc>
                          <a:spcPct val="150000"/>
                        </a:lnSpc>
                        <a:spcAft>
                          <a:spcPts val="0"/>
                        </a:spcAft>
                      </a:pPr>
                      <a:r>
                        <a:rPr lang="en-US" sz="1200" b="1" dirty="0">
                          <a:solidFill>
                            <a:srgbClr val="000000"/>
                          </a:solidFill>
                          <a:latin typeface="Times New Roman"/>
                          <a:ea typeface="Calibri"/>
                        </a:rPr>
                        <a:t>Progress Check: </a:t>
                      </a:r>
                      <a:endParaRPr lang="en-US" sz="1200" dirty="0">
                        <a:solidFill>
                          <a:srgbClr val="000000"/>
                        </a:solidFill>
                        <a:latin typeface="Times New Roman"/>
                        <a:ea typeface="Calibri"/>
                      </a:endParaRPr>
                    </a:p>
                    <a:p>
                      <a:pPr algn="l">
                        <a:lnSpc>
                          <a:spcPct val="150000"/>
                        </a:lnSpc>
                        <a:spcAft>
                          <a:spcPts val="0"/>
                        </a:spcAft>
                      </a:pPr>
                      <a:r>
                        <a:rPr lang="en-US" sz="1200" dirty="0">
                          <a:solidFill>
                            <a:srgbClr val="000000"/>
                          </a:solidFill>
                          <a:latin typeface="Times New Roman"/>
                          <a:ea typeface="Calibri"/>
                        </a:rPr>
                        <a:t>_ Clear team within the workplace boundaries. </a:t>
                      </a:r>
                    </a:p>
                    <a:p>
                      <a:pPr algn="l">
                        <a:lnSpc>
                          <a:spcPct val="150000"/>
                        </a:lnSpc>
                        <a:spcAft>
                          <a:spcPts val="0"/>
                        </a:spcAft>
                      </a:pPr>
                      <a:r>
                        <a:rPr lang="en-US" sz="1200" dirty="0">
                          <a:solidFill>
                            <a:srgbClr val="000000"/>
                          </a:solidFill>
                          <a:latin typeface="Times New Roman"/>
                          <a:ea typeface="Calibri"/>
                        </a:rPr>
                        <a:t>_Final approval authority for the red tag criteria identified (e.g. item can/cannot be red tagged). </a:t>
                      </a:r>
                    </a:p>
                    <a:p>
                      <a:pPr algn="l">
                        <a:lnSpc>
                          <a:spcPct val="150000"/>
                        </a:lnSpc>
                        <a:spcAft>
                          <a:spcPts val="0"/>
                        </a:spcAft>
                      </a:pPr>
                      <a:r>
                        <a:rPr lang="en-US" sz="1200" dirty="0">
                          <a:solidFill>
                            <a:srgbClr val="000000"/>
                          </a:solidFill>
                          <a:latin typeface="Times New Roman"/>
                          <a:ea typeface="Calibri"/>
                        </a:rPr>
                        <a:t>_ Sorting criteria set (e.g., frequency of use; actual quantity needed-no buffer). </a:t>
                      </a:r>
                    </a:p>
                    <a:p>
                      <a:pPr algn="l">
                        <a:lnSpc>
                          <a:spcPct val="150000"/>
                        </a:lnSpc>
                        <a:spcAft>
                          <a:spcPts val="0"/>
                        </a:spcAft>
                      </a:pPr>
                      <a:r>
                        <a:rPr lang="en-US" sz="1200" dirty="0">
                          <a:solidFill>
                            <a:srgbClr val="000000"/>
                          </a:solidFill>
                          <a:latin typeface="Times New Roman"/>
                          <a:ea typeface="Calibri"/>
                        </a:rPr>
                        <a:t>_ Time set for Sorting phase is clearly defined (e.g., one hour). </a:t>
                      </a:r>
                    </a:p>
                    <a:p>
                      <a:pPr algn="l">
                        <a:lnSpc>
                          <a:spcPct val="150000"/>
                        </a:lnSpc>
                        <a:spcAft>
                          <a:spcPts val="0"/>
                        </a:spcAft>
                      </a:pPr>
                      <a:r>
                        <a:rPr lang="en-US" sz="1200" dirty="0">
                          <a:solidFill>
                            <a:srgbClr val="000000"/>
                          </a:solidFill>
                          <a:latin typeface="Times New Roman"/>
                          <a:ea typeface="Calibri"/>
                        </a:rPr>
                        <a:t>_ Red floor marking tape or similar boundary for the local red tag area. </a:t>
                      </a:r>
                    </a:p>
                    <a:p>
                      <a:pPr algn="l">
                        <a:lnSpc>
                          <a:spcPct val="150000"/>
                        </a:lnSpc>
                        <a:spcAft>
                          <a:spcPts val="0"/>
                        </a:spcAft>
                      </a:pPr>
                      <a:r>
                        <a:rPr lang="en-US" sz="1200" dirty="0">
                          <a:solidFill>
                            <a:srgbClr val="000000"/>
                          </a:solidFill>
                          <a:latin typeface="Times New Roman"/>
                          <a:ea typeface="Calibri"/>
                        </a:rPr>
                        <a:t>_ Red tags and red tag log form exist and available. </a:t>
                      </a:r>
                    </a:p>
                    <a:p>
                      <a:pPr algn="l">
                        <a:lnSpc>
                          <a:spcPct val="150000"/>
                        </a:lnSpc>
                        <a:spcAft>
                          <a:spcPts val="0"/>
                        </a:spcAft>
                      </a:pPr>
                      <a:r>
                        <a:rPr lang="en-US" sz="1200" dirty="0">
                          <a:solidFill>
                            <a:srgbClr val="000000"/>
                          </a:solidFill>
                          <a:latin typeface="Times New Roman"/>
                          <a:ea typeface="Calibri"/>
                        </a:rPr>
                        <a:t>_“Before” pictures are taken. </a:t>
                      </a:r>
                    </a:p>
                    <a:p>
                      <a:pPr algn="l">
                        <a:lnSpc>
                          <a:spcPct val="150000"/>
                        </a:lnSpc>
                        <a:spcAft>
                          <a:spcPts val="0"/>
                        </a:spcAft>
                      </a:pPr>
                      <a:r>
                        <a:rPr lang="en-US" sz="1200" dirty="0">
                          <a:solidFill>
                            <a:srgbClr val="000000"/>
                          </a:solidFill>
                          <a:latin typeface="Times New Roman"/>
                          <a:ea typeface="Calibri"/>
                        </a:rPr>
                        <a:t>_ The unnecessary items are identified and red tagged. </a:t>
                      </a:r>
                    </a:p>
                    <a:p>
                      <a:pPr algn="l">
                        <a:lnSpc>
                          <a:spcPct val="150000"/>
                        </a:lnSpc>
                        <a:spcAft>
                          <a:spcPts val="0"/>
                        </a:spcAft>
                      </a:pPr>
                      <a:r>
                        <a:rPr lang="en-US" sz="1200" dirty="0">
                          <a:solidFill>
                            <a:srgbClr val="000000"/>
                          </a:solidFill>
                          <a:latin typeface="Times New Roman"/>
                          <a:ea typeface="Calibri"/>
                        </a:rPr>
                        <a:t>_ The red tagged items moved to its location (red tag area). </a:t>
                      </a:r>
                    </a:p>
                    <a:p>
                      <a:pPr algn="l">
                        <a:lnSpc>
                          <a:spcPct val="150000"/>
                        </a:lnSpc>
                        <a:spcAft>
                          <a:spcPts val="0"/>
                        </a:spcAft>
                      </a:pPr>
                      <a:r>
                        <a:rPr lang="en-US" sz="1200" dirty="0">
                          <a:solidFill>
                            <a:srgbClr val="000000"/>
                          </a:solidFill>
                          <a:latin typeface="Times New Roman"/>
                          <a:ea typeface="Calibri"/>
                        </a:rPr>
                        <a:t>_ Red tag log for is updated. </a:t>
                      </a:r>
                    </a:p>
                    <a:p>
                      <a:pPr algn="l">
                        <a:lnSpc>
                          <a:spcPct val="150000"/>
                        </a:lnSpc>
                        <a:spcAft>
                          <a:spcPts val="0"/>
                        </a:spcAft>
                      </a:pPr>
                      <a:r>
                        <a:rPr lang="en-US" sz="1200" dirty="0">
                          <a:solidFill>
                            <a:srgbClr val="000000"/>
                          </a:solidFill>
                          <a:latin typeface="Times New Roman"/>
                          <a:ea typeface="Calibri"/>
                        </a:rPr>
                        <a:t>_ Plans put in place for the items to be moved to the central red tagging area. </a:t>
                      </a:r>
                    </a:p>
                    <a:p>
                      <a:pPr algn="l">
                        <a:lnSpc>
                          <a:spcPct val="150000"/>
                        </a:lnSpc>
                        <a:spcAft>
                          <a:spcPts val="0"/>
                        </a:spcAft>
                      </a:pPr>
                      <a:r>
                        <a:rPr lang="en-US" sz="1200" dirty="0">
                          <a:solidFill>
                            <a:srgbClr val="000000"/>
                          </a:solidFill>
                          <a:latin typeface="Times New Roman"/>
                          <a:ea typeface="Calibri"/>
                        </a:rPr>
                        <a:t>_ “After” pictures are taken. </a:t>
                      </a:r>
                    </a:p>
                  </a:txBody>
                  <a:tcPr marL="46357" marR="463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592258">
                <a:tc>
                  <a:txBody>
                    <a:bodyPr/>
                    <a:lstStyle/>
                    <a:p>
                      <a:pPr algn="l">
                        <a:lnSpc>
                          <a:spcPct val="150000"/>
                        </a:lnSpc>
                        <a:spcAft>
                          <a:spcPts val="0"/>
                        </a:spcAft>
                      </a:pPr>
                      <a:r>
                        <a:rPr lang="en-US" sz="1200" b="1" dirty="0">
                          <a:solidFill>
                            <a:srgbClr val="000000"/>
                          </a:solidFill>
                          <a:latin typeface="Times New Roman"/>
                          <a:ea typeface="Calibri"/>
                        </a:rPr>
                        <a:t>Tips to follow: </a:t>
                      </a:r>
                      <a:endParaRPr lang="en-US" sz="1200" dirty="0">
                        <a:solidFill>
                          <a:srgbClr val="000000"/>
                        </a:solidFill>
                        <a:latin typeface="Times New Roman"/>
                        <a:ea typeface="Calibri"/>
                      </a:endParaRPr>
                    </a:p>
                    <a:p>
                      <a:pPr algn="l">
                        <a:lnSpc>
                          <a:spcPct val="150000"/>
                        </a:lnSpc>
                        <a:spcAft>
                          <a:spcPts val="0"/>
                        </a:spcAft>
                      </a:pPr>
                      <a:r>
                        <a:rPr lang="en-US" sz="1200" dirty="0">
                          <a:solidFill>
                            <a:srgbClr val="000000"/>
                          </a:solidFill>
                          <a:latin typeface="Times New Roman"/>
                          <a:ea typeface="Calibri"/>
                        </a:rPr>
                        <a:t>_ Make communication to make sure that the management and employees in the target area are notified when the red tagging will happen. </a:t>
                      </a:r>
                    </a:p>
                    <a:p>
                      <a:pPr algn="l">
                        <a:lnSpc>
                          <a:spcPct val="150000"/>
                        </a:lnSpc>
                        <a:spcAft>
                          <a:spcPts val="0"/>
                        </a:spcAft>
                      </a:pPr>
                      <a:r>
                        <a:rPr lang="en-US" sz="1200" dirty="0">
                          <a:solidFill>
                            <a:srgbClr val="000000"/>
                          </a:solidFill>
                          <a:latin typeface="Times New Roman"/>
                          <a:ea typeface="Calibri"/>
                        </a:rPr>
                        <a:t>_ Remove all the things that are not used at least weekly. </a:t>
                      </a:r>
                    </a:p>
                    <a:p>
                      <a:pPr algn="l">
                        <a:lnSpc>
                          <a:spcPct val="150000"/>
                        </a:lnSpc>
                        <a:spcAft>
                          <a:spcPts val="0"/>
                        </a:spcAft>
                      </a:pPr>
                      <a:r>
                        <a:rPr lang="en-US" sz="1200" dirty="0">
                          <a:solidFill>
                            <a:srgbClr val="000000"/>
                          </a:solidFill>
                          <a:latin typeface="Times New Roman"/>
                          <a:ea typeface="Calibri"/>
                        </a:rPr>
                        <a:t>_ Eliminate waste by minimizing the following: </a:t>
                      </a:r>
                    </a:p>
                    <a:p>
                      <a:pPr algn="l">
                        <a:lnSpc>
                          <a:spcPct val="150000"/>
                        </a:lnSpc>
                        <a:spcAft>
                          <a:spcPts val="0"/>
                        </a:spcAft>
                      </a:pPr>
                      <a:r>
                        <a:rPr lang="en-US" sz="1200" dirty="0">
                          <a:solidFill>
                            <a:srgbClr val="000000"/>
                          </a:solidFill>
                          <a:latin typeface="Times New Roman"/>
                          <a:ea typeface="Calibri"/>
                        </a:rPr>
                        <a:t>_ Inventory : raw material, Recycled material , finished bags . </a:t>
                      </a:r>
                    </a:p>
                    <a:p>
                      <a:pPr algn="l">
                        <a:lnSpc>
                          <a:spcPct val="150000"/>
                        </a:lnSpc>
                        <a:spcAft>
                          <a:spcPts val="0"/>
                        </a:spcAft>
                      </a:pPr>
                      <a:r>
                        <a:rPr lang="en-US" sz="1200" dirty="0">
                          <a:solidFill>
                            <a:srgbClr val="000000"/>
                          </a:solidFill>
                          <a:latin typeface="Times New Roman"/>
                          <a:ea typeface="Calibri"/>
                        </a:rPr>
                        <a:t>_ Equipment: machine :stools, vehicles, etc. </a:t>
                      </a:r>
                    </a:p>
                    <a:p>
                      <a:pPr algn="l">
                        <a:lnSpc>
                          <a:spcPct val="150000"/>
                        </a:lnSpc>
                        <a:spcAft>
                          <a:spcPts val="0"/>
                        </a:spcAft>
                      </a:pPr>
                      <a:r>
                        <a:rPr lang="en-US" sz="1200" dirty="0">
                          <a:solidFill>
                            <a:srgbClr val="000000"/>
                          </a:solidFill>
                          <a:latin typeface="Times New Roman"/>
                          <a:ea typeface="Calibri"/>
                        </a:rPr>
                        <a:t>_ Space: core work area floor, storage areas, bins, shelving, etc. </a:t>
                      </a:r>
                    </a:p>
                    <a:p>
                      <a:pPr algn="l">
                        <a:lnSpc>
                          <a:spcPct val="150000"/>
                        </a:lnSpc>
                        <a:spcAft>
                          <a:spcPts val="0"/>
                        </a:spcAft>
                      </a:pPr>
                      <a:r>
                        <a:rPr lang="en-US" sz="1100" dirty="0">
                          <a:solidFill>
                            <a:srgbClr val="000000"/>
                          </a:solidFill>
                          <a:latin typeface="Times New Roman"/>
                          <a:ea typeface="Calibri"/>
                        </a:rPr>
                        <a:t>_ Not to remove anything before having the local work group's approval. </a:t>
                      </a:r>
                      <a:endParaRPr lang="en-US" sz="1200" dirty="0">
                        <a:solidFill>
                          <a:srgbClr val="000000"/>
                        </a:solidFill>
                        <a:latin typeface="Times New Roman"/>
                        <a:ea typeface="Calibri"/>
                      </a:endParaRPr>
                    </a:p>
                  </a:txBody>
                  <a:tcPr marL="46357" marR="463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4000" b="1" dirty="0" smtClean="0">
                <a:solidFill>
                  <a:srgbClr val="C00000"/>
                </a:solidFill>
              </a:rPr>
              <a:t>Introduction</a:t>
            </a:r>
            <a:endParaRPr lang="ar-JO" sz="4000" b="1" dirty="0">
              <a:solidFill>
                <a:srgbClr val="C00000"/>
              </a:solidFill>
            </a:endParaRPr>
          </a:p>
        </p:txBody>
      </p:sp>
      <p:sp>
        <p:nvSpPr>
          <p:cNvPr id="3" name="عنصر نائب للمحتوى 2"/>
          <p:cNvSpPr>
            <a:spLocks noGrp="1"/>
          </p:cNvSpPr>
          <p:nvPr>
            <p:ph idx="1"/>
          </p:nvPr>
        </p:nvSpPr>
        <p:spPr>
          <a:xfrm>
            <a:off x="395536" y="1628800"/>
            <a:ext cx="8229600" cy="4525963"/>
          </a:xfrm>
        </p:spPr>
        <p:txBody>
          <a:bodyPr>
            <a:normAutofit/>
          </a:bodyPr>
          <a:lstStyle/>
          <a:p>
            <a:pPr algn="justLow" rtl="0">
              <a:buFont typeface="Wingdings" pitchFamily="2" charset="2"/>
              <a:buChar char="Ø"/>
            </a:pPr>
            <a:r>
              <a:rPr lang="en-US" sz="2900" dirty="0" smtClean="0"/>
              <a:t>Dalia </a:t>
            </a:r>
            <a:r>
              <a:rPr lang="en-US" sz="2900" dirty="0"/>
              <a:t>plastic factory, north of Nablus</a:t>
            </a:r>
            <a:r>
              <a:rPr lang="en-US" sz="2900" dirty="0" smtClean="0"/>
              <a:t>.</a:t>
            </a:r>
          </a:p>
          <a:p>
            <a:pPr algn="justLow" rtl="0">
              <a:buFont typeface="Wingdings" pitchFamily="2" charset="2"/>
              <a:buChar char="Ø"/>
            </a:pPr>
            <a:r>
              <a:rPr lang="en-US" sz="2900" dirty="0" smtClean="0"/>
              <a:t> It was </a:t>
            </a:r>
            <a:r>
              <a:rPr lang="en-US" sz="2900" dirty="0"/>
              <a:t>founded in 1995, it  produces full capacity throughout the day for 2 </a:t>
            </a:r>
            <a:r>
              <a:rPr lang="en-US" sz="2900" dirty="0" smtClean="0"/>
              <a:t>shift</a:t>
            </a:r>
          </a:p>
          <a:p>
            <a:pPr algn="justLow" rtl="0">
              <a:buFont typeface="Wingdings" pitchFamily="2" charset="2"/>
              <a:buChar char="Ø"/>
            </a:pPr>
            <a:r>
              <a:rPr lang="en-US" sz="2900" dirty="0" smtClean="0"/>
              <a:t> Number </a:t>
            </a:r>
            <a:r>
              <a:rPr lang="en-US" sz="2900" dirty="0"/>
              <a:t>of </a:t>
            </a:r>
            <a:r>
              <a:rPr lang="en-US" sz="2900" dirty="0" smtClean="0"/>
              <a:t>workers</a:t>
            </a:r>
            <a:r>
              <a:rPr lang="en-US" sz="2900" dirty="0" smtClean="0">
                <a:sym typeface="Wingdings" pitchFamily="2" charset="2"/>
              </a:rPr>
              <a:t></a:t>
            </a:r>
            <a:r>
              <a:rPr lang="en-US" sz="2900" dirty="0" smtClean="0"/>
              <a:t> 9</a:t>
            </a:r>
          </a:p>
          <a:p>
            <a:pPr algn="justLow" rtl="0">
              <a:buFont typeface="Wingdings" pitchFamily="2" charset="2"/>
              <a:buChar char="Ø"/>
            </a:pPr>
            <a:r>
              <a:rPr lang="en-US" sz="2900" dirty="0" smtClean="0"/>
              <a:t>The </a:t>
            </a:r>
            <a:r>
              <a:rPr lang="en-US" sz="2900" dirty="0"/>
              <a:t>factory has 4 production lines produces  plastic bags of all shapes and </a:t>
            </a:r>
            <a:r>
              <a:rPr lang="en-US" sz="2900" dirty="0" smtClean="0"/>
              <a:t>sizes</a:t>
            </a:r>
          </a:p>
          <a:p>
            <a:pPr algn="justLow" rtl="0">
              <a:buFont typeface="Wingdings" pitchFamily="2" charset="2"/>
              <a:buChar char="Ø"/>
            </a:pPr>
            <a:r>
              <a:rPr lang="en-US" sz="2900" dirty="0" smtClean="0"/>
              <a:t> </a:t>
            </a:r>
            <a:r>
              <a:rPr lang="en-US" sz="2900" dirty="0"/>
              <a:t>Exports 60% of </a:t>
            </a:r>
            <a:r>
              <a:rPr lang="en-US" sz="2900" dirty="0" smtClean="0"/>
              <a:t>its products </a:t>
            </a:r>
            <a:r>
              <a:rPr lang="en-US" sz="2900" dirty="0"/>
              <a:t>occupied territory and 40% inside the West Bank</a:t>
            </a:r>
          </a:p>
          <a:p>
            <a:pPr algn="l"/>
            <a:endParaRPr lang="ar-JO"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1"/>
          <p:cNvSpPr>
            <a:spLocks noChangeArrowheads="1"/>
          </p:cNvSpPr>
          <p:nvPr/>
        </p:nvSpPr>
        <p:spPr bwMode="auto">
          <a:xfrm>
            <a:off x="323528" y="332656"/>
            <a:ext cx="3110980" cy="52322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S2 </a:t>
            </a:r>
            <a:r>
              <a:rPr kumimoji="0" lang="en-US" sz="2400" b="1" i="0" u="none" strike="noStrike" cap="none" normalizeH="0" baseline="0" dirty="0" smtClean="0">
                <a:ln>
                  <a:noFill/>
                </a:ln>
                <a:solidFill>
                  <a:srgbClr val="000000"/>
                </a:solidFill>
                <a:effectLst/>
                <a:latin typeface="Arial"/>
                <a:ea typeface="Calibri" pitchFamily="34" charset="0"/>
                <a:cs typeface="Times New Roman" pitchFamily="18" charset="0"/>
              </a:rPr>
              <a:t>–</a:t>
            </a:r>
            <a:r>
              <a:rPr kumimoji="0" lang="en-US" sz="2400"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SET IN ORDER</a:t>
            </a:r>
            <a:r>
              <a:rPr kumimoji="0" lang="en-US" sz="2800"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7" name="عنصر نائب للمحتوى 6"/>
          <p:cNvPicPr>
            <a:picLocks noGrp="1"/>
          </p:cNvPicPr>
          <p:nvPr>
            <p:ph idx="1"/>
          </p:nvPr>
        </p:nvPicPr>
        <p:blipFill>
          <a:blip r:embed="rId2" cstate="print"/>
          <a:srcRect/>
          <a:stretch>
            <a:fillRect/>
          </a:stretch>
        </p:blipFill>
        <p:spPr bwMode="auto">
          <a:xfrm>
            <a:off x="1907704" y="1124744"/>
            <a:ext cx="6192688" cy="573325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l"/>
            <a:r>
              <a:rPr lang="en-US" sz="2800" b="1" dirty="0"/>
              <a:t>S3 – SHINE. </a:t>
            </a:r>
            <a:r>
              <a:rPr lang="en-US" sz="2800" dirty="0"/>
              <a:t/>
            </a:r>
            <a:br>
              <a:rPr lang="en-US" sz="2800" dirty="0"/>
            </a:br>
            <a:endParaRPr lang="ar-JO" sz="2800" dirty="0"/>
          </a:p>
        </p:txBody>
      </p:sp>
      <p:pic>
        <p:nvPicPr>
          <p:cNvPr id="6" name="عنصر نائب للمحتوى 5" descr="1.png"/>
          <p:cNvPicPr>
            <a:picLocks noGrp="1" noChangeAspect="1"/>
          </p:cNvPicPr>
          <p:nvPr>
            <p:ph idx="1"/>
          </p:nvPr>
        </p:nvPicPr>
        <p:blipFill>
          <a:blip r:embed="rId2" cstate="print"/>
          <a:stretch>
            <a:fillRect/>
          </a:stretch>
        </p:blipFill>
        <p:spPr>
          <a:xfrm>
            <a:off x="1043608" y="1234826"/>
            <a:ext cx="7272809" cy="4786462"/>
          </a:xfrm>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descr="2.png"/>
          <p:cNvPicPr>
            <a:picLocks noGrp="1" noChangeAspect="1"/>
          </p:cNvPicPr>
          <p:nvPr>
            <p:ph idx="1"/>
          </p:nvPr>
        </p:nvPicPr>
        <p:blipFill>
          <a:blip r:embed="rId2" cstate="print"/>
          <a:stretch>
            <a:fillRect/>
          </a:stretch>
        </p:blipFill>
        <p:spPr>
          <a:xfrm>
            <a:off x="1403648" y="332656"/>
            <a:ext cx="6984776" cy="6264696"/>
          </a:xfrm>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79512" y="0"/>
            <a:ext cx="8229600" cy="1143000"/>
          </a:xfrm>
        </p:spPr>
        <p:txBody>
          <a:bodyPr>
            <a:normAutofit/>
          </a:bodyPr>
          <a:lstStyle/>
          <a:p>
            <a:pPr algn="l"/>
            <a:r>
              <a:rPr lang="en-US" sz="2800" b="1" dirty="0"/>
              <a:t>S4 – STANDARDIZE.</a:t>
            </a:r>
            <a:endParaRPr lang="ar-JO" sz="2800" dirty="0"/>
          </a:p>
        </p:txBody>
      </p:sp>
      <p:pic>
        <p:nvPicPr>
          <p:cNvPr id="4" name="عنصر نائب للمحتوى 3"/>
          <p:cNvPicPr>
            <a:picLocks noGrp="1"/>
          </p:cNvPicPr>
          <p:nvPr>
            <p:ph idx="1"/>
          </p:nvPr>
        </p:nvPicPr>
        <p:blipFill>
          <a:blip r:embed="rId2" cstate="print"/>
          <a:srcRect/>
          <a:stretch>
            <a:fillRect/>
          </a:stretch>
        </p:blipFill>
        <p:spPr bwMode="auto">
          <a:xfrm>
            <a:off x="971600" y="980728"/>
            <a:ext cx="7421856" cy="518457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23528" y="3140968"/>
            <a:ext cx="8229600" cy="1143000"/>
          </a:xfrm>
        </p:spPr>
        <p:txBody>
          <a:bodyPr>
            <a:normAutofit/>
          </a:bodyPr>
          <a:lstStyle/>
          <a:p>
            <a:pPr algn="l"/>
            <a:r>
              <a:rPr lang="en-US" sz="2000" dirty="0"/>
              <a:t>Table below shows standardizing cleaning form.</a:t>
            </a:r>
            <a:br>
              <a:rPr lang="en-US" sz="2000" dirty="0"/>
            </a:br>
            <a:endParaRPr lang="ar-JO" sz="2000" dirty="0"/>
          </a:p>
        </p:txBody>
      </p:sp>
      <p:pic>
        <p:nvPicPr>
          <p:cNvPr id="4" name="عنصر نائب للمحتوى 3"/>
          <p:cNvPicPr>
            <a:picLocks noGrp="1"/>
          </p:cNvPicPr>
          <p:nvPr>
            <p:ph idx="1"/>
          </p:nvPr>
        </p:nvPicPr>
        <p:blipFill>
          <a:blip r:embed="rId2" cstate="print"/>
          <a:srcRect/>
          <a:stretch>
            <a:fillRect/>
          </a:stretch>
        </p:blipFill>
        <p:spPr bwMode="auto">
          <a:xfrm>
            <a:off x="971600" y="548680"/>
            <a:ext cx="7416824" cy="2544611"/>
          </a:xfrm>
          <a:prstGeom prst="rect">
            <a:avLst/>
          </a:prstGeom>
          <a:noFill/>
          <a:ln w="9525">
            <a:noFill/>
            <a:miter lim="800000"/>
            <a:headEnd/>
            <a:tailEnd/>
          </a:ln>
        </p:spPr>
      </p:pic>
      <p:pic>
        <p:nvPicPr>
          <p:cNvPr id="5" name="صورة 4"/>
          <p:cNvPicPr/>
          <p:nvPr/>
        </p:nvPicPr>
        <p:blipFill>
          <a:blip r:embed="rId3" cstate="print"/>
          <a:srcRect/>
          <a:stretch>
            <a:fillRect/>
          </a:stretch>
        </p:blipFill>
        <p:spPr bwMode="auto">
          <a:xfrm>
            <a:off x="1547664" y="3933056"/>
            <a:ext cx="5904656" cy="237209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lvl="0" algn="l"/>
            <a:r>
              <a:rPr lang="en-US" sz="3200" b="1" dirty="0"/>
              <a:t>S5 – SUSTAIN.</a:t>
            </a:r>
            <a:r>
              <a:rPr lang="en-US" sz="3200" dirty="0"/>
              <a:t/>
            </a:r>
            <a:br>
              <a:rPr lang="en-US" sz="3200" dirty="0"/>
            </a:br>
            <a:endParaRPr lang="ar-JO" sz="3200" dirty="0"/>
          </a:p>
        </p:txBody>
      </p:sp>
      <p:pic>
        <p:nvPicPr>
          <p:cNvPr id="4" name="عنصر نائب للمحتوى 3"/>
          <p:cNvPicPr>
            <a:picLocks noGrp="1"/>
          </p:cNvPicPr>
          <p:nvPr>
            <p:ph idx="1"/>
          </p:nvPr>
        </p:nvPicPr>
        <p:blipFill>
          <a:blip r:embed="rId2" cstate="print"/>
          <a:srcRect/>
          <a:stretch>
            <a:fillRect/>
          </a:stretch>
        </p:blipFill>
        <p:spPr bwMode="auto">
          <a:xfrm>
            <a:off x="2051720" y="836712"/>
            <a:ext cx="6589018" cy="60212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214290"/>
            <a:ext cx="9144000" cy="6643710"/>
          </a:xfrm>
        </p:spPr>
        <p:txBody>
          <a:bodyPr>
            <a:normAutofit/>
          </a:bodyPr>
          <a:lstStyle/>
          <a:p>
            <a:pPr algn="l">
              <a:buNone/>
            </a:pPr>
            <a:r>
              <a:rPr lang="en-US" sz="3600" dirty="0" smtClean="0">
                <a:solidFill>
                  <a:srgbClr val="FF0000"/>
                </a:solidFill>
              </a:rPr>
              <a:t>SAFETY </a:t>
            </a:r>
            <a:r>
              <a:rPr lang="en-US" sz="3600" dirty="0" smtClean="0"/>
              <a:t> </a:t>
            </a:r>
          </a:p>
          <a:p>
            <a:pPr algn="l">
              <a:buNone/>
            </a:pPr>
            <a:r>
              <a:rPr lang="en-US" sz="2000" dirty="0" smtClean="0"/>
              <a:t>    The implementation of lean manufacturing and 5S tools can strongly affect the safety at any organization or workplace. Since5S results in a number of benefits such as: higher efficiencies, less stress, fewer accidents, higher levels of quality, fewer breakdowns and so on. In addition to the 5S, 6S is referred to as implementing to the 5S plus the added step of safety. The main benefit of 6S over the benefit of 5S is that added focus on safety, identifying and eliminating all hazards for a zero accident and injury free workplace.</a:t>
            </a:r>
          </a:p>
          <a:p>
            <a:pPr algn="l">
              <a:buNone/>
            </a:pPr>
            <a:endParaRPr lang="en-US" sz="2000" dirty="0" smtClean="0">
              <a:solidFill>
                <a:srgbClr val="FF0000"/>
              </a:solidFill>
            </a:endParaRPr>
          </a:p>
          <a:p>
            <a:pPr algn="l" rtl="0">
              <a:buNone/>
            </a:pPr>
            <a:r>
              <a:rPr lang="en-US" sz="2200" dirty="0" smtClean="0"/>
              <a:t>In order to achieve the 6s stage effectively here are some guiding principles:</a:t>
            </a:r>
          </a:p>
          <a:p>
            <a:pPr algn="l" rtl="0">
              <a:buNone/>
            </a:pPr>
            <a:r>
              <a:rPr lang="en-US" sz="2200" dirty="0" smtClean="0"/>
              <a:t> </a:t>
            </a:r>
          </a:p>
          <a:p>
            <a:pPr algn="l" rtl="0"/>
            <a:r>
              <a:rPr lang="en-US" sz="2200" dirty="0" smtClean="0"/>
              <a:t>Wear appropriate PPE (personal protective equipment). . </a:t>
            </a:r>
          </a:p>
          <a:p>
            <a:pPr algn="l" rtl="0"/>
            <a:r>
              <a:rPr lang="en-US" sz="2200" dirty="0" smtClean="0"/>
              <a:t>Ensure warning signs are largely located (Emergency exits, High voltage, slippery-wet floor, etc ). </a:t>
            </a:r>
          </a:p>
          <a:p>
            <a:pPr algn="l" rtl="0"/>
            <a:r>
              <a:rPr lang="en-US" sz="2200" dirty="0" smtClean="0"/>
              <a:t>Use tag-out-lock-out procedures   </a:t>
            </a:r>
            <a:endParaRPr lang="ar-SA" dirty="0">
              <a:solidFill>
                <a:srgbClr val="FF0000"/>
              </a:solidFill>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l" rtl="0">
              <a:buFont typeface="Wingdings" pitchFamily="2" charset="2"/>
              <a:buChar char="Ø"/>
            </a:pPr>
            <a:r>
              <a:rPr lang="en-US" sz="3600" dirty="0">
                <a:solidFill>
                  <a:srgbClr val="C00000"/>
                </a:solidFill>
              </a:rPr>
              <a:t>Worker motion after 5S implantation</a:t>
            </a:r>
            <a:endParaRPr lang="ar-JO" sz="3600" dirty="0">
              <a:solidFill>
                <a:srgbClr val="C00000"/>
              </a:solidFill>
            </a:endParaRPr>
          </a:p>
        </p:txBody>
      </p:sp>
      <p:pic>
        <p:nvPicPr>
          <p:cNvPr id="4" name="عنصر نائب للمحتوى 3" descr="floor2.png"/>
          <p:cNvPicPr>
            <a:picLocks noGrp="1"/>
          </p:cNvPicPr>
          <p:nvPr>
            <p:ph idx="1"/>
          </p:nvPr>
        </p:nvPicPr>
        <p:blipFill>
          <a:blip r:embed="rId2" cstate="print"/>
          <a:stretch>
            <a:fillRect/>
          </a:stretch>
        </p:blipFill>
        <p:spPr>
          <a:xfrm>
            <a:off x="495300" y="1340768"/>
            <a:ext cx="8153400" cy="4703638"/>
          </a:xfrm>
          <a:prstGeom prst="rect">
            <a:avLst/>
          </a:prstGeom>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0"/>
            <a:ext cx="8229600" cy="1143000"/>
          </a:xfrm>
        </p:spPr>
        <p:txBody>
          <a:bodyPr>
            <a:normAutofit/>
          </a:bodyPr>
          <a:lstStyle/>
          <a:p>
            <a:pPr algn="l" rtl="0">
              <a:buFont typeface="Wingdings" pitchFamily="2" charset="2"/>
              <a:buChar char="Ø"/>
            </a:pPr>
            <a:r>
              <a:rPr lang="en-US" sz="4000" dirty="0">
                <a:solidFill>
                  <a:srgbClr val="C00000"/>
                </a:solidFill>
              </a:rPr>
              <a:t>5 S diagram</a:t>
            </a:r>
            <a:endParaRPr lang="ar-JO" sz="4000" dirty="0">
              <a:solidFill>
                <a:srgbClr val="C00000"/>
              </a:solidFill>
            </a:endParaRPr>
          </a:p>
        </p:txBody>
      </p:sp>
      <p:pic>
        <p:nvPicPr>
          <p:cNvPr id="4" name="عنصر نائب للمحتوى 3"/>
          <p:cNvPicPr>
            <a:picLocks noGrp="1"/>
          </p:cNvPicPr>
          <p:nvPr>
            <p:ph idx="1"/>
          </p:nvPr>
        </p:nvPicPr>
        <p:blipFill>
          <a:blip r:embed="rId2" cstate="print"/>
          <a:srcRect/>
          <a:stretch>
            <a:fillRect/>
          </a:stretch>
        </p:blipFill>
        <p:spPr bwMode="auto">
          <a:xfrm>
            <a:off x="539552" y="1772816"/>
            <a:ext cx="8229600" cy="4504825"/>
          </a:xfrm>
          <a:prstGeom prst="rect">
            <a:avLst/>
          </a:prstGeom>
          <a:noFill/>
          <a:ln w="9525">
            <a:noFill/>
            <a:miter lim="800000"/>
            <a:headEnd/>
            <a:tailEnd/>
          </a:ln>
        </p:spPr>
      </p:pic>
      <p:sp>
        <p:nvSpPr>
          <p:cNvPr id="41985" name="Rectangle 1"/>
          <p:cNvSpPr>
            <a:spLocks noChangeArrowheads="1"/>
          </p:cNvSpPr>
          <p:nvPr/>
        </p:nvSpPr>
        <p:spPr bwMode="auto">
          <a:xfrm>
            <a:off x="0" y="1124744"/>
            <a:ext cx="9396536"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The diagram below shows  the different between the states </a:t>
            </a:r>
            <a:r>
              <a:rPr kumimoji="0" lang="en-US" sz="2000" b="0" i="0" u="none" strike="noStrike" cap="none" normalizeH="0" baseline="0" dirty="0" smtClean="0">
                <a:ln>
                  <a:noFill/>
                </a:ln>
                <a:solidFill>
                  <a:srgbClr val="FF0000"/>
                </a:solidFill>
                <a:effectLst/>
                <a:latin typeface="Times New Roman" pitchFamily="18" charset="0"/>
                <a:ea typeface="Calibri" pitchFamily="34" charset="0"/>
                <a:cs typeface="Times New Roman" pitchFamily="18" charset="0"/>
              </a:rPr>
              <a:t>before</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and</a:t>
            </a:r>
            <a:r>
              <a:rPr kumimoji="0" lang="en-US" sz="2000" b="0" i="0" u="none" strike="noStrike" cap="none" normalizeH="0" baseline="0" dirty="0" smtClean="0">
                <a:ln>
                  <a:noFill/>
                </a:ln>
                <a:solidFill>
                  <a:srgbClr val="00B050"/>
                </a:solidFill>
                <a:effectLst/>
                <a:latin typeface="Times New Roman" pitchFamily="18" charset="0"/>
                <a:ea typeface="Calibri" pitchFamily="34" charset="0"/>
                <a:cs typeface="Times New Roman" pitchFamily="18" charset="0"/>
              </a:rPr>
              <a:t> after </a:t>
            </a:r>
            <a:r>
              <a:rPr kumimoji="0" lang="en-US" sz="2000" b="0" i="0" u="none" strike="noStrike" cap="none" normalizeH="0" baseline="0" dirty="0" smtClean="0">
                <a:ln>
                  <a:noFill/>
                </a:ln>
                <a:effectLst/>
                <a:latin typeface="Times New Roman" pitchFamily="18" charset="0"/>
                <a:ea typeface="Calibri" pitchFamily="34" charset="0"/>
                <a:cs typeface="Times New Roman" pitchFamily="18" charset="0"/>
              </a:rPr>
              <a:t>S diagram</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1"/>
          <p:cNvSpPr>
            <a:spLocks noGrp="1"/>
          </p:cNvSpPr>
          <p:nvPr>
            <p:ph idx="1"/>
          </p:nvPr>
        </p:nvSpPr>
        <p:spPr>
          <a:xfrm>
            <a:off x="214313" y="142875"/>
            <a:ext cx="8715375" cy="6429375"/>
          </a:xfrm>
        </p:spPr>
        <p:txBody>
          <a:bodyPr/>
          <a:lstStyle/>
          <a:p>
            <a:pPr lvl="1" algn="l">
              <a:buNone/>
            </a:pPr>
            <a:r>
              <a:rPr lang="en-US" dirty="0" smtClean="0">
                <a:solidFill>
                  <a:srgbClr val="FF0000"/>
                </a:solidFill>
              </a:rPr>
              <a:t>Warehouses</a:t>
            </a:r>
          </a:p>
          <a:p>
            <a:pPr lvl="1" algn="l">
              <a:buNone/>
            </a:pPr>
            <a:r>
              <a:rPr lang="en-US" dirty="0" smtClean="0">
                <a:solidFill>
                  <a:srgbClr val="FF0000"/>
                </a:solidFill>
              </a:rPr>
              <a:t> </a:t>
            </a:r>
          </a:p>
        </p:txBody>
      </p:sp>
      <p:pic>
        <p:nvPicPr>
          <p:cNvPr id="6" name="صورة 5"/>
          <p:cNvPicPr/>
          <p:nvPr/>
        </p:nvPicPr>
        <p:blipFill>
          <a:blip r:embed="rId2" cstate="print"/>
          <a:srcRect/>
          <a:stretch>
            <a:fillRect/>
          </a:stretch>
        </p:blipFill>
        <p:spPr bwMode="auto">
          <a:xfrm>
            <a:off x="1" y="928670"/>
            <a:ext cx="4286248" cy="5429288"/>
          </a:xfrm>
          <a:prstGeom prst="rect">
            <a:avLst/>
          </a:prstGeom>
          <a:noFill/>
          <a:ln w="9525">
            <a:noFill/>
            <a:miter lim="800000"/>
            <a:headEnd/>
            <a:tailEnd/>
          </a:ln>
        </p:spPr>
      </p:pic>
      <p:pic>
        <p:nvPicPr>
          <p:cNvPr id="7" name="صورة 6"/>
          <p:cNvPicPr/>
          <p:nvPr/>
        </p:nvPicPr>
        <p:blipFill>
          <a:blip r:embed="rId3" cstate="print"/>
          <a:srcRect/>
          <a:stretch>
            <a:fillRect/>
          </a:stretch>
        </p:blipFill>
        <p:spPr bwMode="auto">
          <a:xfrm>
            <a:off x="4857752" y="1643050"/>
            <a:ext cx="3914140" cy="4643470"/>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95536" y="0"/>
            <a:ext cx="8229600" cy="1143000"/>
          </a:xfrm>
        </p:spPr>
        <p:txBody>
          <a:bodyPr/>
          <a:lstStyle/>
          <a:p>
            <a:r>
              <a:rPr lang="en-US" sz="4000" b="1" dirty="0" smtClean="0">
                <a:solidFill>
                  <a:srgbClr val="C00000"/>
                </a:solidFill>
              </a:rPr>
              <a:t>Process</a:t>
            </a:r>
            <a:endParaRPr lang="ar-JO" sz="4000" b="1" dirty="0">
              <a:solidFill>
                <a:srgbClr val="C00000"/>
              </a:solidFill>
            </a:endParaRPr>
          </a:p>
        </p:txBody>
      </p:sp>
      <p:sp>
        <p:nvSpPr>
          <p:cNvPr id="3" name="عنصر نائب للمحتوى 2"/>
          <p:cNvSpPr>
            <a:spLocks noGrp="1"/>
          </p:cNvSpPr>
          <p:nvPr>
            <p:ph idx="1"/>
          </p:nvPr>
        </p:nvSpPr>
        <p:spPr>
          <a:xfrm>
            <a:off x="467544" y="1412776"/>
            <a:ext cx="8229600" cy="7344816"/>
          </a:xfrm>
        </p:spPr>
        <p:txBody>
          <a:bodyPr/>
          <a:lstStyle/>
          <a:p>
            <a:pPr algn="l" rtl="0">
              <a:buNone/>
            </a:pPr>
            <a:r>
              <a:rPr lang="en-US" sz="2400" dirty="0" smtClean="0"/>
              <a:t>     </a:t>
            </a:r>
          </a:p>
          <a:p>
            <a:pPr algn="l" rtl="0">
              <a:buNone/>
            </a:pPr>
            <a:endParaRPr lang="en-US" sz="2400" dirty="0"/>
          </a:p>
          <a:p>
            <a:pPr algn="l" rtl="0">
              <a:buNone/>
            </a:pPr>
            <a:endParaRPr lang="en-US" sz="2400" dirty="0" smtClean="0"/>
          </a:p>
          <a:p>
            <a:pPr algn="l" rtl="0">
              <a:buNone/>
            </a:pPr>
            <a:endParaRPr lang="en-US" sz="2400" dirty="0"/>
          </a:p>
          <a:p>
            <a:pPr algn="l" rtl="0">
              <a:buNone/>
            </a:pPr>
            <a:endParaRPr lang="en-US" sz="2400" dirty="0" smtClean="0"/>
          </a:p>
          <a:p>
            <a:pPr algn="l" rtl="0">
              <a:buNone/>
            </a:pPr>
            <a:endParaRPr lang="en-US" sz="2400" dirty="0"/>
          </a:p>
          <a:p>
            <a:pPr algn="l" rtl="0">
              <a:buNone/>
            </a:pPr>
            <a:endParaRPr lang="en-US" sz="2400" dirty="0" smtClean="0"/>
          </a:p>
          <a:p>
            <a:pPr algn="l" rtl="0">
              <a:buNone/>
            </a:pPr>
            <a:endParaRPr lang="en-US" sz="2400" dirty="0" smtClean="0"/>
          </a:p>
          <a:p>
            <a:pPr algn="l" rtl="0">
              <a:buNone/>
            </a:pPr>
            <a:endParaRPr lang="en-US" sz="2400" dirty="0"/>
          </a:p>
          <a:p>
            <a:pPr algn="l" rtl="0">
              <a:buNone/>
            </a:pPr>
            <a:r>
              <a:rPr lang="en-US" sz="2400" dirty="0" smtClean="0"/>
              <a:t>     </a:t>
            </a:r>
            <a:endParaRPr lang="ar-JO" dirty="0"/>
          </a:p>
        </p:txBody>
      </p:sp>
      <p:pic>
        <p:nvPicPr>
          <p:cNvPr id="4" name="Picture 0" descr="719x448-1_-ijEyHutNHZkh5X.jpg"/>
          <p:cNvPicPr/>
          <p:nvPr/>
        </p:nvPicPr>
        <p:blipFill>
          <a:blip r:embed="rId2" cstate="print"/>
          <a:stretch>
            <a:fillRect/>
          </a:stretch>
        </p:blipFill>
        <p:spPr>
          <a:xfrm>
            <a:off x="1475656" y="2204864"/>
            <a:ext cx="6624736" cy="3312368"/>
          </a:xfrm>
          <a:prstGeom prst="rect">
            <a:avLst/>
          </a:prstGeom>
        </p:spPr>
      </p:pic>
      <p:sp>
        <p:nvSpPr>
          <p:cNvPr id="5" name="مربع نص 4"/>
          <p:cNvSpPr txBox="1"/>
          <p:nvPr/>
        </p:nvSpPr>
        <p:spPr>
          <a:xfrm>
            <a:off x="683568" y="1052736"/>
            <a:ext cx="5688632" cy="523220"/>
          </a:xfrm>
          <a:prstGeom prst="rect">
            <a:avLst/>
          </a:prstGeom>
          <a:noFill/>
        </p:spPr>
        <p:txBody>
          <a:bodyPr wrap="square" rtlCol="1">
            <a:spAutoFit/>
          </a:bodyPr>
          <a:lstStyle/>
          <a:p>
            <a:pPr algn="l" rtl="0">
              <a:buFont typeface="Wingdings" pitchFamily="2" charset="2"/>
              <a:buChar char="ü"/>
            </a:pPr>
            <a:r>
              <a:rPr lang="en-US" sz="2800" b="1" dirty="0" smtClean="0">
                <a:solidFill>
                  <a:srgbClr val="C00000"/>
                </a:solidFill>
              </a:rPr>
              <a:t>Stage1: bring raw materials </a:t>
            </a:r>
            <a:endParaRPr lang="ar-JO" sz="2800" dirty="0">
              <a:solidFill>
                <a:srgbClr val="C00000"/>
              </a:solidFill>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lvl="2" algn="l" rtl="0">
              <a:spcBef>
                <a:spcPct val="0"/>
              </a:spcBef>
              <a:buFont typeface="Wingdings" pitchFamily="2" charset="2"/>
              <a:buChar char="Ø"/>
            </a:pPr>
            <a:r>
              <a:rPr lang="en-US" sz="3200" b="1" dirty="0">
                <a:solidFill>
                  <a:srgbClr val="C00000"/>
                </a:solidFill>
              </a:rPr>
              <a:t>5S Audit Form </a:t>
            </a:r>
            <a:r>
              <a:rPr lang="en-US" sz="3200" dirty="0">
                <a:solidFill>
                  <a:srgbClr val="C00000"/>
                </a:solidFill>
              </a:rPr>
              <a:t/>
            </a:r>
            <a:br>
              <a:rPr lang="en-US" sz="3200" dirty="0">
                <a:solidFill>
                  <a:srgbClr val="C00000"/>
                </a:solidFill>
              </a:rPr>
            </a:br>
            <a:endParaRPr lang="ar-JO" sz="3200" dirty="0">
              <a:solidFill>
                <a:srgbClr val="C00000"/>
              </a:solidFill>
            </a:endParaRPr>
          </a:p>
        </p:txBody>
      </p:sp>
      <p:pic>
        <p:nvPicPr>
          <p:cNvPr id="4" name="عنصر نائب للمحتوى 3"/>
          <p:cNvPicPr>
            <a:picLocks noGrp="1"/>
          </p:cNvPicPr>
          <p:nvPr>
            <p:ph idx="1"/>
          </p:nvPr>
        </p:nvPicPr>
        <p:blipFill>
          <a:blip r:embed="rId2" cstate="print"/>
          <a:srcRect/>
          <a:stretch>
            <a:fillRect/>
          </a:stretch>
        </p:blipFill>
        <p:spPr bwMode="auto">
          <a:xfrm>
            <a:off x="1835696" y="1611957"/>
            <a:ext cx="5904656" cy="5246043"/>
          </a:xfrm>
          <a:prstGeom prst="rect">
            <a:avLst/>
          </a:prstGeom>
          <a:noFill/>
          <a:ln w="9525">
            <a:noFill/>
            <a:miter lim="800000"/>
            <a:headEnd/>
            <a:tailEnd/>
          </a:ln>
        </p:spPr>
      </p:pic>
      <p:sp>
        <p:nvSpPr>
          <p:cNvPr id="6" name="مربع نص 5"/>
          <p:cNvSpPr txBox="1"/>
          <p:nvPr/>
        </p:nvSpPr>
        <p:spPr>
          <a:xfrm>
            <a:off x="755576" y="908720"/>
            <a:ext cx="2279215" cy="461665"/>
          </a:xfrm>
          <a:prstGeom prst="rect">
            <a:avLst/>
          </a:prstGeom>
          <a:noFill/>
        </p:spPr>
        <p:txBody>
          <a:bodyPr wrap="none" rtlCol="1">
            <a:spAutoFit/>
          </a:bodyPr>
          <a:lstStyle/>
          <a:p>
            <a:r>
              <a:rPr lang="en-US" sz="2400" b="1" dirty="0" smtClean="0"/>
              <a:t>Sort Audit Form </a:t>
            </a:r>
            <a:endParaRPr lang="ar-JO" sz="2400" b="1"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JO"/>
          </a:p>
        </p:txBody>
      </p:sp>
      <p:pic>
        <p:nvPicPr>
          <p:cNvPr id="4" name="عنصر نائب للمحتوى 3"/>
          <p:cNvPicPr>
            <a:picLocks noGrp="1"/>
          </p:cNvPicPr>
          <p:nvPr>
            <p:ph idx="1"/>
          </p:nvPr>
        </p:nvPicPr>
        <p:blipFill>
          <a:blip r:embed="rId2" cstate="print"/>
          <a:srcRect/>
          <a:stretch>
            <a:fillRect/>
          </a:stretch>
        </p:blipFill>
        <p:spPr bwMode="auto">
          <a:xfrm>
            <a:off x="1691680" y="1412776"/>
            <a:ext cx="6282336" cy="468052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972616" y="-171400"/>
            <a:ext cx="6347048" cy="764704"/>
          </a:xfrm>
        </p:spPr>
        <p:txBody>
          <a:bodyPr>
            <a:normAutofit/>
          </a:bodyPr>
          <a:lstStyle/>
          <a:p>
            <a:r>
              <a:rPr lang="en-US" sz="2800" b="1" dirty="0" smtClean="0"/>
              <a:t>SET IN ORDER Audit Form</a:t>
            </a:r>
            <a:endParaRPr lang="ar-JO" sz="2800" dirty="0"/>
          </a:p>
        </p:txBody>
      </p:sp>
      <p:pic>
        <p:nvPicPr>
          <p:cNvPr id="4" name="عنصر نائب للمحتوى 3"/>
          <p:cNvPicPr>
            <a:picLocks noGrp="1"/>
          </p:cNvPicPr>
          <p:nvPr>
            <p:ph idx="1"/>
          </p:nvPr>
        </p:nvPicPr>
        <p:blipFill>
          <a:blip r:embed="rId2" cstate="print"/>
          <a:srcRect/>
          <a:stretch>
            <a:fillRect/>
          </a:stretch>
        </p:blipFill>
        <p:spPr bwMode="auto">
          <a:xfrm>
            <a:off x="1907704" y="404664"/>
            <a:ext cx="6012160" cy="3672408"/>
          </a:xfrm>
          <a:prstGeom prst="rect">
            <a:avLst/>
          </a:prstGeom>
          <a:noFill/>
          <a:ln w="9525">
            <a:noFill/>
            <a:miter lim="800000"/>
            <a:headEnd/>
            <a:tailEnd/>
          </a:ln>
        </p:spPr>
      </p:pic>
      <p:pic>
        <p:nvPicPr>
          <p:cNvPr id="5" name="صورة 4"/>
          <p:cNvPicPr/>
          <p:nvPr/>
        </p:nvPicPr>
        <p:blipFill>
          <a:blip r:embed="rId3" cstate="print"/>
          <a:srcRect/>
          <a:stretch>
            <a:fillRect/>
          </a:stretch>
        </p:blipFill>
        <p:spPr bwMode="auto">
          <a:xfrm>
            <a:off x="1835696" y="4077072"/>
            <a:ext cx="6164188" cy="278092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51520" y="0"/>
            <a:ext cx="8229600" cy="1143000"/>
          </a:xfrm>
        </p:spPr>
        <p:txBody>
          <a:bodyPr>
            <a:normAutofit/>
          </a:bodyPr>
          <a:lstStyle/>
          <a:p>
            <a:pPr algn="l"/>
            <a:r>
              <a:rPr lang="en-US" sz="3600" b="1" dirty="0" smtClean="0"/>
              <a:t>SHINE Audit Form</a:t>
            </a:r>
            <a:endParaRPr lang="ar-JO" sz="3600" dirty="0"/>
          </a:p>
        </p:txBody>
      </p:sp>
      <p:pic>
        <p:nvPicPr>
          <p:cNvPr id="4" name="عنصر نائب للمحتوى 3"/>
          <p:cNvPicPr>
            <a:picLocks noGrp="1"/>
          </p:cNvPicPr>
          <p:nvPr>
            <p:ph idx="1"/>
          </p:nvPr>
        </p:nvPicPr>
        <p:blipFill>
          <a:blip r:embed="rId2" cstate="print"/>
          <a:srcRect/>
          <a:stretch>
            <a:fillRect/>
          </a:stretch>
        </p:blipFill>
        <p:spPr bwMode="auto">
          <a:xfrm>
            <a:off x="1619672" y="980728"/>
            <a:ext cx="6264696" cy="587727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548680" y="-171400"/>
            <a:ext cx="8229600" cy="1143000"/>
          </a:xfrm>
        </p:spPr>
        <p:txBody>
          <a:bodyPr>
            <a:normAutofit/>
          </a:bodyPr>
          <a:lstStyle/>
          <a:p>
            <a:r>
              <a:rPr lang="en-US" sz="3600" b="1" dirty="0" smtClean="0"/>
              <a:t>Standardize Audit Form</a:t>
            </a:r>
            <a:endParaRPr lang="ar-JO" sz="3600" dirty="0"/>
          </a:p>
        </p:txBody>
      </p:sp>
      <p:pic>
        <p:nvPicPr>
          <p:cNvPr id="4" name="عنصر نائب للمحتوى 3"/>
          <p:cNvPicPr>
            <a:picLocks noGrp="1"/>
          </p:cNvPicPr>
          <p:nvPr>
            <p:ph idx="1"/>
          </p:nvPr>
        </p:nvPicPr>
        <p:blipFill>
          <a:blip r:embed="rId2" cstate="print"/>
          <a:srcRect/>
          <a:stretch>
            <a:fillRect/>
          </a:stretch>
        </p:blipFill>
        <p:spPr bwMode="auto">
          <a:xfrm>
            <a:off x="1547664" y="931247"/>
            <a:ext cx="6264696" cy="509004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8229600" cy="764704"/>
          </a:xfrm>
        </p:spPr>
        <p:txBody>
          <a:bodyPr>
            <a:normAutofit/>
          </a:bodyPr>
          <a:lstStyle/>
          <a:p>
            <a:pPr algn="l"/>
            <a:r>
              <a:rPr lang="en-US" sz="3600" b="1" dirty="0" smtClean="0"/>
              <a:t>Sustain Audit Form</a:t>
            </a:r>
            <a:endParaRPr lang="ar-JO" sz="3600" dirty="0"/>
          </a:p>
        </p:txBody>
      </p:sp>
      <p:pic>
        <p:nvPicPr>
          <p:cNvPr id="4" name="عنصر نائب للمحتوى 3"/>
          <p:cNvPicPr>
            <a:picLocks noGrp="1"/>
          </p:cNvPicPr>
          <p:nvPr>
            <p:ph idx="1"/>
          </p:nvPr>
        </p:nvPicPr>
        <p:blipFill>
          <a:blip r:embed="rId2" cstate="print"/>
          <a:srcRect/>
          <a:stretch>
            <a:fillRect/>
          </a:stretch>
        </p:blipFill>
        <p:spPr bwMode="auto">
          <a:xfrm>
            <a:off x="1763688" y="692696"/>
            <a:ext cx="6081162" cy="2880320"/>
          </a:xfrm>
          <a:prstGeom prst="rect">
            <a:avLst/>
          </a:prstGeom>
          <a:noFill/>
          <a:ln w="9525">
            <a:noFill/>
            <a:miter lim="800000"/>
            <a:headEnd/>
            <a:tailEnd/>
          </a:ln>
        </p:spPr>
      </p:pic>
      <p:pic>
        <p:nvPicPr>
          <p:cNvPr id="5" name="صورة 4"/>
          <p:cNvPicPr/>
          <p:nvPr/>
        </p:nvPicPr>
        <p:blipFill>
          <a:blip r:embed="rId3" cstate="print"/>
          <a:srcRect/>
          <a:stretch>
            <a:fillRect/>
          </a:stretch>
        </p:blipFill>
        <p:spPr bwMode="auto">
          <a:xfrm>
            <a:off x="1835696" y="3501008"/>
            <a:ext cx="6048672" cy="2448272"/>
          </a:xfrm>
          <a:prstGeom prst="rect">
            <a:avLst/>
          </a:prstGeom>
          <a:noFill/>
          <a:ln w="9525">
            <a:noFill/>
            <a:miter lim="800000"/>
            <a:headEnd/>
            <a:tailEnd/>
          </a:ln>
        </p:spPr>
      </p:pic>
      <p:pic>
        <p:nvPicPr>
          <p:cNvPr id="6" name="صورة 5"/>
          <p:cNvPicPr/>
          <p:nvPr/>
        </p:nvPicPr>
        <p:blipFill>
          <a:blip r:embed="rId4" cstate="print"/>
          <a:srcRect/>
          <a:stretch>
            <a:fillRect/>
          </a:stretch>
        </p:blipFill>
        <p:spPr bwMode="auto">
          <a:xfrm>
            <a:off x="1835696" y="5877272"/>
            <a:ext cx="6192688" cy="7920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620688"/>
            <a:ext cx="8229600" cy="1143000"/>
          </a:xfrm>
        </p:spPr>
        <p:txBody>
          <a:bodyPr>
            <a:noAutofit/>
          </a:bodyPr>
          <a:lstStyle/>
          <a:p>
            <a:pPr lvl="1" rtl="0">
              <a:buFont typeface="Wingdings" pitchFamily="2" charset="2"/>
              <a:buChar char="Ø"/>
            </a:pPr>
            <a:r>
              <a:rPr lang="en-US" sz="3200" b="1" dirty="0">
                <a:solidFill>
                  <a:srgbClr val="C00000"/>
                </a:solidFill>
              </a:rPr>
              <a:t>Processes </a:t>
            </a:r>
            <a:r>
              <a:rPr lang="en-US" sz="3200" b="1" dirty="0" smtClean="0">
                <a:solidFill>
                  <a:srgbClr val="C00000"/>
                </a:solidFill>
              </a:rPr>
              <a:t>decimation</a:t>
            </a:r>
            <a:br>
              <a:rPr lang="en-US" sz="3200" b="1" dirty="0" smtClean="0">
                <a:solidFill>
                  <a:srgbClr val="C00000"/>
                </a:solidFill>
              </a:rPr>
            </a:br>
            <a:r>
              <a:rPr lang="en-US" sz="3200" b="1" dirty="0" smtClean="0">
                <a:solidFill>
                  <a:srgbClr val="C00000"/>
                </a:solidFill>
              </a:rPr>
              <a:t> </a:t>
            </a:r>
            <a:r>
              <a:rPr lang="en-US" sz="3200" b="1" dirty="0">
                <a:solidFill>
                  <a:srgbClr val="C00000"/>
                </a:solidFill>
              </a:rPr>
              <a:t/>
            </a:r>
            <a:br>
              <a:rPr lang="en-US" sz="3200" b="1" dirty="0">
                <a:solidFill>
                  <a:srgbClr val="C00000"/>
                </a:solidFill>
              </a:rPr>
            </a:br>
            <a:r>
              <a:rPr lang="en-US" sz="3200" b="1" dirty="0">
                <a:solidFill>
                  <a:srgbClr val="C00000"/>
                </a:solidFill>
              </a:rPr>
              <a:t>Ordering process.</a:t>
            </a:r>
            <a:br>
              <a:rPr lang="en-US" sz="3200" b="1" dirty="0">
                <a:solidFill>
                  <a:srgbClr val="C00000"/>
                </a:solidFill>
              </a:rPr>
            </a:br>
            <a:endParaRPr lang="ar-JO" sz="3200" b="1" dirty="0">
              <a:solidFill>
                <a:srgbClr val="C00000"/>
              </a:solidFill>
            </a:endParaRPr>
          </a:p>
        </p:txBody>
      </p:sp>
      <p:pic>
        <p:nvPicPr>
          <p:cNvPr id="4" name="عنصر نائب للمحتوى 3"/>
          <p:cNvPicPr>
            <a:picLocks noGrp="1"/>
          </p:cNvPicPr>
          <p:nvPr>
            <p:ph idx="1"/>
          </p:nvPr>
        </p:nvPicPr>
        <p:blipFill>
          <a:blip r:embed="rId2" cstate="print"/>
          <a:srcRect/>
          <a:stretch>
            <a:fillRect/>
          </a:stretch>
        </p:blipFill>
        <p:spPr bwMode="auto">
          <a:xfrm>
            <a:off x="0" y="2981144"/>
            <a:ext cx="9144000" cy="2608095"/>
          </a:xfrm>
          <a:prstGeom prst="rect">
            <a:avLst/>
          </a:prstGeom>
          <a:noFill/>
          <a:ln w="9525">
            <a:noFill/>
            <a:miter lim="800000"/>
            <a:headEnd/>
            <a:tailEnd/>
          </a:ln>
        </p:spPr>
      </p:pic>
      <p:sp>
        <p:nvSpPr>
          <p:cNvPr id="5" name="مربع نص 4"/>
          <p:cNvSpPr txBox="1"/>
          <p:nvPr/>
        </p:nvSpPr>
        <p:spPr>
          <a:xfrm>
            <a:off x="467544" y="2132856"/>
            <a:ext cx="2031518" cy="523220"/>
          </a:xfrm>
          <a:prstGeom prst="rect">
            <a:avLst/>
          </a:prstGeom>
          <a:noFill/>
        </p:spPr>
        <p:txBody>
          <a:bodyPr wrap="none" rtlCol="1">
            <a:spAutoFit/>
          </a:bodyPr>
          <a:lstStyle/>
          <a:p>
            <a:r>
              <a:rPr lang="en-US" sz="2800" dirty="0" smtClean="0"/>
              <a:t>Sales record </a:t>
            </a:r>
            <a:endParaRPr lang="ar-JO" sz="2800"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476672"/>
            <a:ext cx="8229600" cy="1143000"/>
          </a:xfrm>
        </p:spPr>
        <p:txBody>
          <a:bodyPr>
            <a:normAutofit/>
          </a:bodyPr>
          <a:lstStyle/>
          <a:p>
            <a:pPr algn="l"/>
            <a:r>
              <a:rPr lang="en-US" sz="2800" dirty="0"/>
              <a:t>Inventory record</a:t>
            </a:r>
            <a:endParaRPr lang="ar-JO" sz="2800" dirty="0"/>
          </a:p>
        </p:txBody>
      </p:sp>
      <p:pic>
        <p:nvPicPr>
          <p:cNvPr id="4" name="عنصر نائب للمحتوى 3"/>
          <p:cNvPicPr>
            <a:picLocks noGrp="1"/>
          </p:cNvPicPr>
          <p:nvPr>
            <p:ph idx="1"/>
          </p:nvPr>
        </p:nvPicPr>
        <p:blipFill>
          <a:blip r:embed="rId2" cstate="print"/>
          <a:srcRect/>
          <a:stretch>
            <a:fillRect/>
          </a:stretch>
        </p:blipFill>
        <p:spPr bwMode="auto">
          <a:xfrm>
            <a:off x="35496" y="1988840"/>
            <a:ext cx="8964488" cy="318386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l"/>
            <a:r>
              <a:rPr lang="en-US" sz="3200" dirty="0"/>
              <a:t>current inventory </a:t>
            </a:r>
            <a:r>
              <a:rPr lang="en-US" sz="3200" i="1" dirty="0"/>
              <a:t/>
            </a:r>
            <a:br>
              <a:rPr lang="en-US" sz="3200" i="1" dirty="0"/>
            </a:br>
            <a:endParaRPr lang="ar-JO" sz="3200" dirty="0"/>
          </a:p>
        </p:txBody>
      </p:sp>
      <p:pic>
        <p:nvPicPr>
          <p:cNvPr id="4" name="عنصر نائب للمحتوى 3"/>
          <p:cNvPicPr>
            <a:picLocks noGrp="1"/>
          </p:cNvPicPr>
          <p:nvPr>
            <p:ph idx="1"/>
          </p:nvPr>
        </p:nvPicPr>
        <p:blipFill>
          <a:blip r:embed="rId2" cstate="print"/>
          <a:srcRect/>
          <a:stretch>
            <a:fillRect/>
          </a:stretch>
        </p:blipFill>
        <p:spPr bwMode="auto">
          <a:xfrm>
            <a:off x="1835696" y="1052736"/>
            <a:ext cx="5832648" cy="511256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lvl="2" algn="l" rtl="0">
              <a:spcBef>
                <a:spcPct val="0"/>
              </a:spcBef>
              <a:buFont typeface="Wingdings" pitchFamily="2" charset="2"/>
              <a:buChar char="Ø"/>
            </a:pPr>
            <a:r>
              <a:rPr lang="en-US" sz="3200" b="1" dirty="0">
                <a:solidFill>
                  <a:srgbClr val="C00000"/>
                </a:solidFill>
              </a:rPr>
              <a:t>Raw </a:t>
            </a:r>
            <a:r>
              <a:rPr lang="en-US" sz="3200" b="1" dirty="0" smtClean="0">
                <a:solidFill>
                  <a:srgbClr val="C00000"/>
                </a:solidFill>
              </a:rPr>
              <a:t>Material </a:t>
            </a:r>
            <a:r>
              <a:rPr lang="en-US" sz="3200" b="1" dirty="0">
                <a:solidFill>
                  <a:srgbClr val="C00000"/>
                </a:solidFill>
              </a:rPr>
              <a:t>Ordering </a:t>
            </a:r>
            <a:r>
              <a:rPr lang="en-US" sz="3200" dirty="0">
                <a:solidFill>
                  <a:srgbClr val="C00000"/>
                </a:solidFill>
              </a:rPr>
              <a:t/>
            </a:r>
            <a:br>
              <a:rPr lang="en-US" sz="3200" dirty="0">
                <a:solidFill>
                  <a:srgbClr val="C00000"/>
                </a:solidFill>
              </a:rPr>
            </a:br>
            <a:endParaRPr lang="ar-JO" sz="3200" dirty="0">
              <a:solidFill>
                <a:srgbClr val="C00000"/>
              </a:solidFill>
            </a:endParaRPr>
          </a:p>
        </p:txBody>
      </p:sp>
      <p:pic>
        <p:nvPicPr>
          <p:cNvPr id="4" name="عنصر نائب للمحتوى 3"/>
          <p:cNvPicPr>
            <a:picLocks noGrp="1"/>
          </p:cNvPicPr>
          <p:nvPr>
            <p:ph idx="1"/>
          </p:nvPr>
        </p:nvPicPr>
        <p:blipFill>
          <a:blip r:embed="rId2" cstate="print"/>
          <a:srcRect/>
          <a:stretch>
            <a:fillRect/>
          </a:stretch>
        </p:blipFill>
        <p:spPr bwMode="auto">
          <a:xfrm>
            <a:off x="1547664" y="2204864"/>
            <a:ext cx="6264696" cy="2641771"/>
          </a:xfrm>
          <a:prstGeom prst="rect">
            <a:avLst/>
          </a:prstGeom>
          <a:noFill/>
          <a:ln w="9525">
            <a:noFill/>
            <a:miter lim="800000"/>
            <a:headEnd/>
            <a:tailEnd/>
          </a:ln>
        </p:spPr>
      </p:pic>
      <p:sp>
        <p:nvSpPr>
          <p:cNvPr id="5" name="مربع نص 4"/>
          <p:cNvSpPr txBox="1"/>
          <p:nvPr/>
        </p:nvSpPr>
        <p:spPr>
          <a:xfrm>
            <a:off x="971600" y="1268760"/>
            <a:ext cx="1806200" cy="461665"/>
          </a:xfrm>
          <a:prstGeom prst="rect">
            <a:avLst/>
          </a:prstGeom>
          <a:noFill/>
        </p:spPr>
        <p:txBody>
          <a:bodyPr wrap="none" rtlCol="1">
            <a:spAutoFit/>
          </a:bodyPr>
          <a:lstStyle/>
          <a:p>
            <a:r>
              <a:rPr lang="en-US" sz="2400" dirty="0"/>
              <a:t>suppliers list </a:t>
            </a:r>
            <a:endParaRPr lang="ar-JO" sz="24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algn="l" rtl="0">
              <a:buFont typeface="Wingdings" pitchFamily="2" charset="2"/>
              <a:buChar char="ü"/>
            </a:pPr>
            <a:r>
              <a:rPr lang="en-US" sz="2800" b="1" dirty="0">
                <a:solidFill>
                  <a:srgbClr val="C00000"/>
                </a:solidFill>
              </a:rPr>
              <a:t>Stage </a:t>
            </a:r>
            <a:r>
              <a:rPr lang="en-US" sz="2800" b="1" dirty="0" smtClean="0">
                <a:solidFill>
                  <a:srgbClr val="C00000"/>
                </a:solidFill>
              </a:rPr>
              <a:t>2: Film blowing machine  processes</a:t>
            </a:r>
            <a:br>
              <a:rPr lang="en-US" sz="2800" b="1" dirty="0" smtClean="0">
                <a:solidFill>
                  <a:srgbClr val="C00000"/>
                </a:solidFill>
              </a:rPr>
            </a:br>
            <a:r>
              <a:rPr lang="en-US" sz="2800" dirty="0">
                <a:solidFill>
                  <a:srgbClr val="C00000"/>
                </a:solidFill>
              </a:rPr>
              <a:t/>
            </a:r>
            <a:br>
              <a:rPr lang="en-US" sz="2800" dirty="0">
                <a:solidFill>
                  <a:srgbClr val="C00000"/>
                </a:solidFill>
              </a:rPr>
            </a:br>
            <a:endParaRPr lang="ar-JO" sz="2800" dirty="0">
              <a:solidFill>
                <a:srgbClr val="C00000"/>
              </a:solidFill>
            </a:endParaRPr>
          </a:p>
        </p:txBody>
      </p:sp>
      <p:sp>
        <p:nvSpPr>
          <p:cNvPr id="6" name="عنصر نائب للمحتوى 2"/>
          <p:cNvSpPr>
            <a:spLocks noGrp="1"/>
          </p:cNvSpPr>
          <p:nvPr>
            <p:ph idx="1"/>
          </p:nvPr>
        </p:nvSpPr>
        <p:spPr>
          <a:xfrm>
            <a:off x="467544" y="1268760"/>
            <a:ext cx="8229600" cy="4525963"/>
          </a:xfrm>
        </p:spPr>
        <p:txBody>
          <a:bodyPr>
            <a:normAutofit/>
          </a:bodyPr>
          <a:lstStyle/>
          <a:p>
            <a:pPr lvl="0" algn="l" rtl="0"/>
            <a:endParaRPr lang="en-US" sz="2400" dirty="0"/>
          </a:p>
        </p:txBody>
      </p:sp>
      <p:pic>
        <p:nvPicPr>
          <p:cNvPr id="9" name="Picture 5" descr="17238447_1242550132465712_606684367_n.png"/>
          <p:cNvPicPr>
            <a:picLocks/>
          </p:cNvPicPr>
          <p:nvPr/>
        </p:nvPicPr>
        <p:blipFill>
          <a:blip r:embed="rId2" cstate="print"/>
          <a:stretch>
            <a:fillRect/>
          </a:stretch>
        </p:blipFill>
        <p:spPr>
          <a:xfrm>
            <a:off x="827584" y="1988840"/>
            <a:ext cx="7205513" cy="4525963"/>
          </a:xfrm>
          <a:prstGeom prst="rect">
            <a:avLst/>
          </a:prstGeom>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p:cNvPicPr>
            <a:picLocks noGrp="1"/>
          </p:cNvPicPr>
          <p:nvPr>
            <p:ph idx="1"/>
          </p:nvPr>
        </p:nvPicPr>
        <p:blipFill>
          <a:blip r:embed="rId2" cstate="print"/>
          <a:srcRect/>
          <a:stretch>
            <a:fillRect/>
          </a:stretch>
        </p:blipFill>
        <p:spPr bwMode="auto">
          <a:xfrm>
            <a:off x="539553" y="2420888"/>
            <a:ext cx="8136904" cy="1990057"/>
          </a:xfrm>
          <a:prstGeom prst="rect">
            <a:avLst/>
          </a:prstGeom>
          <a:noFill/>
          <a:ln w="9525">
            <a:noFill/>
            <a:miter lim="800000"/>
            <a:headEnd/>
            <a:tailEnd/>
          </a:ln>
        </p:spPr>
      </p:pic>
      <p:sp>
        <p:nvSpPr>
          <p:cNvPr id="5" name="مربع نص 4"/>
          <p:cNvSpPr txBox="1"/>
          <p:nvPr/>
        </p:nvSpPr>
        <p:spPr>
          <a:xfrm>
            <a:off x="611560" y="1196752"/>
            <a:ext cx="3002105" cy="461665"/>
          </a:xfrm>
          <a:prstGeom prst="rect">
            <a:avLst/>
          </a:prstGeom>
          <a:noFill/>
        </p:spPr>
        <p:txBody>
          <a:bodyPr wrap="none" rtlCol="1">
            <a:spAutoFit/>
          </a:bodyPr>
          <a:lstStyle/>
          <a:p>
            <a:r>
              <a:rPr lang="en-US" sz="2400" dirty="0" smtClean="0"/>
              <a:t>Evaluation of suppliers</a:t>
            </a:r>
            <a:endParaRPr lang="ar-JO" sz="2400"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lvl="2" algn="l" rtl="0">
              <a:spcBef>
                <a:spcPct val="0"/>
              </a:spcBef>
              <a:buFont typeface="Wingdings" pitchFamily="2" charset="2"/>
              <a:buChar char="Ø"/>
            </a:pPr>
            <a:r>
              <a:rPr lang="en-US" sz="3200" b="1" dirty="0">
                <a:solidFill>
                  <a:srgbClr val="C00000"/>
                </a:solidFill>
              </a:rPr>
              <a:t>KANBAN Board</a:t>
            </a:r>
            <a:r>
              <a:rPr lang="en-US" sz="3200" dirty="0">
                <a:solidFill>
                  <a:srgbClr val="C00000"/>
                </a:solidFill>
              </a:rPr>
              <a:t/>
            </a:r>
            <a:br>
              <a:rPr lang="en-US" sz="3200" dirty="0">
                <a:solidFill>
                  <a:srgbClr val="C00000"/>
                </a:solidFill>
              </a:rPr>
            </a:br>
            <a:endParaRPr lang="ar-JO" sz="3200" dirty="0">
              <a:solidFill>
                <a:srgbClr val="C00000"/>
              </a:solidFill>
            </a:endParaRPr>
          </a:p>
        </p:txBody>
      </p:sp>
      <p:pic>
        <p:nvPicPr>
          <p:cNvPr id="4" name="عنصر نائب للمحتوى 3"/>
          <p:cNvPicPr>
            <a:picLocks noGrp="1"/>
          </p:cNvPicPr>
          <p:nvPr>
            <p:ph idx="1"/>
          </p:nvPr>
        </p:nvPicPr>
        <p:blipFill>
          <a:blip r:embed="rId2" cstate="print"/>
          <a:srcRect/>
          <a:stretch>
            <a:fillRect/>
          </a:stretch>
        </p:blipFill>
        <p:spPr bwMode="auto">
          <a:xfrm>
            <a:off x="0" y="2204864"/>
            <a:ext cx="9144000" cy="254120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lvl="2" rtl="0">
              <a:buFont typeface="Wingdings" pitchFamily="2" charset="2"/>
              <a:buChar char="Ø"/>
            </a:pPr>
            <a:r>
              <a:rPr lang="en-US" sz="3200" b="1" dirty="0" err="1">
                <a:solidFill>
                  <a:srgbClr val="C00000"/>
                </a:solidFill>
              </a:rPr>
              <a:t>Poka</a:t>
            </a:r>
            <a:r>
              <a:rPr lang="en-US" sz="3200" b="1" dirty="0">
                <a:solidFill>
                  <a:srgbClr val="C00000"/>
                </a:solidFill>
              </a:rPr>
              <a:t> Yoke</a:t>
            </a:r>
            <a:endParaRPr lang="en-US" sz="3200" dirty="0">
              <a:solidFill>
                <a:srgbClr val="C00000"/>
              </a:solidFill>
            </a:endParaRPr>
          </a:p>
        </p:txBody>
      </p:sp>
      <p:pic>
        <p:nvPicPr>
          <p:cNvPr id="4" name="عنصر نائب للمحتوى 3" descr="Untitled.png"/>
          <p:cNvPicPr>
            <a:picLocks noGrp="1" noChangeAspect="1"/>
          </p:cNvPicPr>
          <p:nvPr>
            <p:ph idx="1"/>
          </p:nvPr>
        </p:nvPicPr>
        <p:blipFill>
          <a:blip r:embed="rId2" cstate="print"/>
          <a:stretch>
            <a:fillRect/>
          </a:stretch>
        </p:blipFill>
        <p:spPr>
          <a:xfrm>
            <a:off x="1083346" y="1340768"/>
            <a:ext cx="7377086" cy="4055592"/>
          </a:xfrm>
        </p:spPr>
      </p:pic>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lvl="2" algn="l" rtl="0">
              <a:spcBef>
                <a:spcPct val="0"/>
              </a:spcBef>
              <a:buFont typeface="Wingdings" pitchFamily="2" charset="2"/>
              <a:buChar char="Ø"/>
            </a:pPr>
            <a:r>
              <a:rPr lang="en-US" sz="3200" b="1" dirty="0">
                <a:solidFill>
                  <a:srgbClr val="C00000"/>
                </a:solidFill>
              </a:rPr>
              <a:t>Maintenance ordering </a:t>
            </a:r>
            <a:r>
              <a:rPr lang="en-US" sz="3200" dirty="0">
                <a:solidFill>
                  <a:srgbClr val="C00000"/>
                </a:solidFill>
              </a:rPr>
              <a:t/>
            </a:r>
            <a:br>
              <a:rPr lang="en-US" sz="3200" dirty="0">
                <a:solidFill>
                  <a:srgbClr val="C00000"/>
                </a:solidFill>
              </a:rPr>
            </a:br>
            <a:endParaRPr lang="ar-JO" sz="3200" dirty="0">
              <a:solidFill>
                <a:srgbClr val="C00000"/>
              </a:solidFill>
            </a:endParaRPr>
          </a:p>
        </p:txBody>
      </p:sp>
      <p:pic>
        <p:nvPicPr>
          <p:cNvPr id="4" name="عنصر نائب للمحتوى 3"/>
          <p:cNvPicPr>
            <a:picLocks noGrp="1"/>
          </p:cNvPicPr>
          <p:nvPr>
            <p:ph idx="1"/>
          </p:nvPr>
        </p:nvPicPr>
        <p:blipFill>
          <a:blip r:embed="rId2" cstate="print"/>
          <a:srcRect/>
          <a:stretch>
            <a:fillRect/>
          </a:stretch>
        </p:blipFill>
        <p:spPr bwMode="auto">
          <a:xfrm>
            <a:off x="323528" y="1052736"/>
            <a:ext cx="8568952" cy="2736304"/>
          </a:xfrm>
          <a:prstGeom prst="rect">
            <a:avLst/>
          </a:prstGeom>
          <a:noFill/>
          <a:ln w="9525">
            <a:noFill/>
            <a:miter lim="800000"/>
            <a:headEnd/>
            <a:tailEnd/>
          </a:ln>
        </p:spPr>
      </p:pic>
      <p:graphicFrame>
        <p:nvGraphicFramePr>
          <p:cNvPr id="5" name="جدول 4"/>
          <p:cNvGraphicFramePr>
            <a:graphicFrameLocks noGrp="1"/>
          </p:cNvGraphicFramePr>
          <p:nvPr/>
        </p:nvGraphicFramePr>
        <p:xfrm>
          <a:off x="323528" y="4077072"/>
          <a:ext cx="8604448" cy="2165215"/>
        </p:xfrm>
        <a:graphic>
          <a:graphicData uri="http://schemas.openxmlformats.org/drawingml/2006/table">
            <a:tbl>
              <a:tblPr rtl="1"/>
              <a:tblGrid>
                <a:gridCol w="1499747">
                  <a:extLst>
                    <a:ext uri="{9D8B030D-6E8A-4147-A177-3AD203B41FA5}">
                      <a16:colId xmlns:a16="http://schemas.microsoft.com/office/drawing/2014/main" val="20000"/>
                    </a:ext>
                  </a:extLst>
                </a:gridCol>
                <a:gridCol w="4708322">
                  <a:extLst>
                    <a:ext uri="{9D8B030D-6E8A-4147-A177-3AD203B41FA5}">
                      <a16:colId xmlns:a16="http://schemas.microsoft.com/office/drawing/2014/main" val="20001"/>
                    </a:ext>
                  </a:extLst>
                </a:gridCol>
                <a:gridCol w="1602947">
                  <a:extLst>
                    <a:ext uri="{9D8B030D-6E8A-4147-A177-3AD203B41FA5}">
                      <a16:colId xmlns:a16="http://schemas.microsoft.com/office/drawing/2014/main" val="20002"/>
                    </a:ext>
                  </a:extLst>
                </a:gridCol>
                <a:gridCol w="793432">
                  <a:extLst>
                    <a:ext uri="{9D8B030D-6E8A-4147-A177-3AD203B41FA5}">
                      <a16:colId xmlns:a16="http://schemas.microsoft.com/office/drawing/2014/main" val="20003"/>
                    </a:ext>
                  </a:extLst>
                </a:gridCol>
              </a:tblGrid>
              <a:tr h="314144">
                <a:tc gridSpan="4">
                  <a:txBody>
                    <a:bodyPr/>
                    <a:lstStyle/>
                    <a:p>
                      <a:pPr algn="ctr" rtl="1">
                        <a:lnSpc>
                          <a:spcPct val="150000"/>
                        </a:lnSpc>
                        <a:spcAft>
                          <a:spcPts val="0"/>
                        </a:spcAft>
                      </a:pPr>
                      <a:r>
                        <a:rPr lang="ar-SA" sz="1100" b="1">
                          <a:solidFill>
                            <a:srgbClr val="000000"/>
                          </a:solidFill>
                          <a:latin typeface="Calibri"/>
                          <a:ea typeface="Times New Roman"/>
                          <a:cs typeface="Arial"/>
                        </a:rPr>
                        <a:t>قائمة بمصادر الصيانة الخارجية وقطع الغيار</a:t>
                      </a:r>
                      <a:endParaRPr lang="en-US" sz="11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hMerge="1">
                  <a:txBody>
                    <a:bodyPr/>
                    <a:lstStyle/>
                    <a:p>
                      <a:pPr rtl="1"/>
                      <a:endParaRPr lang="ar-JO"/>
                    </a:p>
                  </a:txBody>
                  <a:tcPr/>
                </a:tc>
                <a:tc hMerge="1">
                  <a:txBody>
                    <a:bodyPr/>
                    <a:lstStyle/>
                    <a:p>
                      <a:pPr rtl="1"/>
                      <a:endParaRPr lang="ar-JO"/>
                    </a:p>
                  </a:txBody>
                  <a:tcPr/>
                </a:tc>
                <a:tc hMerge="1">
                  <a:txBody>
                    <a:bodyPr/>
                    <a:lstStyle/>
                    <a:p>
                      <a:pPr rtl="1"/>
                      <a:endParaRPr lang="ar-JO"/>
                    </a:p>
                  </a:txBody>
                  <a:tcPr/>
                </a:tc>
                <a:extLst>
                  <a:ext uri="{0D108BD9-81ED-4DB2-BD59-A6C34878D82A}">
                    <a16:rowId xmlns:a16="http://schemas.microsoft.com/office/drawing/2014/main" val="10000"/>
                  </a:ext>
                </a:extLst>
              </a:tr>
              <a:tr h="594495">
                <a:tc>
                  <a:txBody>
                    <a:bodyPr/>
                    <a:lstStyle/>
                    <a:p>
                      <a:pPr algn="r" rtl="1">
                        <a:lnSpc>
                          <a:spcPct val="150000"/>
                        </a:lnSpc>
                        <a:spcAft>
                          <a:spcPts val="0"/>
                        </a:spcAft>
                      </a:pPr>
                      <a:r>
                        <a:rPr lang="ar-SA" sz="1100" b="1">
                          <a:solidFill>
                            <a:srgbClr val="000000"/>
                          </a:solidFill>
                          <a:latin typeface="Calibri"/>
                          <a:ea typeface="Times New Roman"/>
                          <a:cs typeface="Arial"/>
                        </a:rPr>
                        <a:t>اسم الجهة</a:t>
                      </a:r>
                      <a:endParaRPr lang="en-US" sz="11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DDC"/>
                    </a:solidFill>
                  </a:tcPr>
                </a:tc>
                <a:tc>
                  <a:txBody>
                    <a:bodyPr/>
                    <a:lstStyle/>
                    <a:p>
                      <a:pPr algn="r" rtl="1">
                        <a:lnSpc>
                          <a:spcPct val="150000"/>
                        </a:lnSpc>
                        <a:spcAft>
                          <a:spcPts val="0"/>
                        </a:spcAft>
                      </a:pPr>
                      <a:r>
                        <a:rPr lang="ar-SA" sz="1100" b="1">
                          <a:solidFill>
                            <a:srgbClr val="000000"/>
                          </a:solidFill>
                          <a:latin typeface="Calibri"/>
                          <a:ea typeface="Times New Roman"/>
                          <a:cs typeface="Arial"/>
                        </a:rPr>
                        <a:t>الخدمة المقدمة أو القطعة المباعة</a:t>
                      </a:r>
                      <a:endParaRPr lang="en-US" sz="11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DDC"/>
                    </a:solidFill>
                  </a:tcPr>
                </a:tc>
                <a:tc>
                  <a:txBody>
                    <a:bodyPr/>
                    <a:lstStyle/>
                    <a:p>
                      <a:pPr algn="r" rtl="1">
                        <a:lnSpc>
                          <a:spcPct val="150000"/>
                        </a:lnSpc>
                        <a:spcAft>
                          <a:spcPts val="0"/>
                        </a:spcAft>
                      </a:pPr>
                      <a:r>
                        <a:rPr lang="ar-SA" sz="1100" b="1">
                          <a:solidFill>
                            <a:srgbClr val="000000"/>
                          </a:solidFill>
                          <a:latin typeface="Calibri"/>
                          <a:ea typeface="Times New Roman"/>
                          <a:cs typeface="Arial"/>
                        </a:rPr>
                        <a:t>رقم الهاتف</a:t>
                      </a:r>
                      <a:endParaRPr lang="en-US" sz="11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DDC"/>
                    </a:solidFill>
                  </a:tcPr>
                </a:tc>
                <a:tc>
                  <a:txBody>
                    <a:bodyPr/>
                    <a:lstStyle/>
                    <a:p>
                      <a:pPr algn="r" rtl="1">
                        <a:lnSpc>
                          <a:spcPct val="150000"/>
                        </a:lnSpc>
                        <a:spcAft>
                          <a:spcPts val="0"/>
                        </a:spcAft>
                      </a:pPr>
                      <a:r>
                        <a:rPr lang="ar-SA" sz="1100" b="1">
                          <a:solidFill>
                            <a:srgbClr val="000000"/>
                          </a:solidFill>
                          <a:latin typeface="Calibri"/>
                          <a:ea typeface="Times New Roman"/>
                          <a:cs typeface="Arial"/>
                        </a:rPr>
                        <a:t>التقييم</a:t>
                      </a:r>
                      <a:endParaRPr lang="en-US" sz="11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DDC"/>
                    </a:solidFill>
                  </a:tcPr>
                </a:tc>
                <a:extLst>
                  <a:ext uri="{0D108BD9-81ED-4DB2-BD59-A6C34878D82A}">
                    <a16:rowId xmlns:a16="http://schemas.microsoft.com/office/drawing/2014/main" val="10001"/>
                  </a:ext>
                </a:extLst>
              </a:tr>
              <a:tr h="314144">
                <a:tc>
                  <a:txBody>
                    <a:bodyPr/>
                    <a:lstStyle/>
                    <a:p>
                      <a:pPr algn="l" rtl="0">
                        <a:lnSpc>
                          <a:spcPct val="150000"/>
                        </a:lnSpc>
                        <a:spcAft>
                          <a:spcPts val="0"/>
                        </a:spcAft>
                      </a:pPr>
                      <a:r>
                        <a:rPr lang="en-US" sz="1100">
                          <a:solidFill>
                            <a:srgbClr val="000000"/>
                          </a:solidFill>
                          <a:latin typeface="Arial"/>
                          <a:ea typeface="Times New Roman"/>
                          <a:cs typeface="Arial"/>
                        </a:rPr>
                        <a:t> </a:t>
                      </a:r>
                      <a:endParaRPr lang="en-US" sz="11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50000"/>
                        </a:lnSpc>
                        <a:spcAft>
                          <a:spcPts val="0"/>
                        </a:spcAft>
                      </a:pPr>
                      <a:r>
                        <a:rPr lang="en-US" sz="1100">
                          <a:solidFill>
                            <a:srgbClr val="000000"/>
                          </a:solidFill>
                          <a:latin typeface="Arial"/>
                          <a:ea typeface="Times New Roman"/>
                          <a:cs typeface="Arial"/>
                        </a:rPr>
                        <a:t> </a:t>
                      </a:r>
                      <a:endParaRPr lang="en-US" sz="11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50000"/>
                        </a:lnSpc>
                        <a:spcAft>
                          <a:spcPts val="0"/>
                        </a:spcAft>
                      </a:pPr>
                      <a:r>
                        <a:rPr lang="en-US" sz="1100">
                          <a:solidFill>
                            <a:srgbClr val="000000"/>
                          </a:solidFill>
                          <a:latin typeface="Arial"/>
                          <a:ea typeface="Times New Roman"/>
                          <a:cs typeface="Arial"/>
                        </a:rPr>
                        <a:t> </a:t>
                      </a:r>
                      <a:endParaRPr lang="en-US" sz="11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50000"/>
                        </a:lnSpc>
                        <a:spcAft>
                          <a:spcPts val="0"/>
                        </a:spcAft>
                      </a:pPr>
                      <a:r>
                        <a:rPr lang="en-US" sz="1100">
                          <a:solidFill>
                            <a:srgbClr val="000000"/>
                          </a:solidFill>
                          <a:latin typeface="Arial"/>
                          <a:ea typeface="Times New Roman"/>
                          <a:cs typeface="Arial"/>
                        </a:rPr>
                        <a:t> </a:t>
                      </a:r>
                      <a:endParaRPr lang="en-US" sz="11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314144">
                <a:tc>
                  <a:txBody>
                    <a:bodyPr/>
                    <a:lstStyle/>
                    <a:p>
                      <a:pPr algn="l" rtl="0">
                        <a:lnSpc>
                          <a:spcPct val="150000"/>
                        </a:lnSpc>
                        <a:spcAft>
                          <a:spcPts val="0"/>
                        </a:spcAft>
                      </a:pPr>
                      <a:r>
                        <a:rPr lang="en-US" sz="1100">
                          <a:solidFill>
                            <a:srgbClr val="000000"/>
                          </a:solidFill>
                          <a:latin typeface="Arial"/>
                          <a:ea typeface="Times New Roman"/>
                          <a:cs typeface="Arial"/>
                        </a:rPr>
                        <a:t> </a:t>
                      </a:r>
                      <a:endParaRPr lang="en-US" sz="11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50000"/>
                        </a:lnSpc>
                        <a:spcAft>
                          <a:spcPts val="0"/>
                        </a:spcAft>
                      </a:pPr>
                      <a:r>
                        <a:rPr lang="en-US" sz="1100">
                          <a:solidFill>
                            <a:srgbClr val="000000"/>
                          </a:solidFill>
                          <a:latin typeface="Arial"/>
                          <a:ea typeface="Times New Roman"/>
                          <a:cs typeface="Arial"/>
                        </a:rPr>
                        <a:t> </a:t>
                      </a:r>
                      <a:endParaRPr lang="en-US" sz="11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50000"/>
                        </a:lnSpc>
                        <a:spcAft>
                          <a:spcPts val="0"/>
                        </a:spcAft>
                      </a:pPr>
                      <a:r>
                        <a:rPr lang="en-US" sz="1100">
                          <a:solidFill>
                            <a:srgbClr val="000000"/>
                          </a:solidFill>
                          <a:latin typeface="Arial"/>
                          <a:ea typeface="Times New Roman"/>
                          <a:cs typeface="Arial"/>
                        </a:rPr>
                        <a:t> </a:t>
                      </a:r>
                      <a:endParaRPr lang="en-US" sz="11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50000"/>
                        </a:lnSpc>
                        <a:spcAft>
                          <a:spcPts val="0"/>
                        </a:spcAft>
                      </a:pPr>
                      <a:r>
                        <a:rPr lang="en-US" sz="1100">
                          <a:solidFill>
                            <a:srgbClr val="000000"/>
                          </a:solidFill>
                          <a:latin typeface="Arial"/>
                          <a:ea typeface="Times New Roman"/>
                          <a:cs typeface="Arial"/>
                        </a:rPr>
                        <a:t> </a:t>
                      </a:r>
                      <a:endParaRPr lang="en-US" sz="11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314144">
                <a:tc>
                  <a:txBody>
                    <a:bodyPr/>
                    <a:lstStyle/>
                    <a:p>
                      <a:pPr algn="l" rtl="0">
                        <a:lnSpc>
                          <a:spcPct val="150000"/>
                        </a:lnSpc>
                        <a:spcAft>
                          <a:spcPts val="0"/>
                        </a:spcAft>
                      </a:pPr>
                      <a:r>
                        <a:rPr lang="en-US" sz="1100">
                          <a:solidFill>
                            <a:srgbClr val="000000"/>
                          </a:solidFill>
                          <a:latin typeface="Arial"/>
                          <a:ea typeface="Times New Roman"/>
                          <a:cs typeface="Arial"/>
                        </a:rPr>
                        <a:t> </a:t>
                      </a:r>
                      <a:endParaRPr lang="en-US" sz="11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50000"/>
                        </a:lnSpc>
                        <a:spcAft>
                          <a:spcPts val="0"/>
                        </a:spcAft>
                      </a:pPr>
                      <a:r>
                        <a:rPr lang="en-US" sz="1100">
                          <a:solidFill>
                            <a:srgbClr val="000000"/>
                          </a:solidFill>
                          <a:latin typeface="Arial"/>
                          <a:ea typeface="Times New Roman"/>
                          <a:cs typeface="Arial"/>
                        </a:rPr>
                        <a:t> </a:t>
                      </a:r>
                      <a:endParaRPr lang="en-US" sz="11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50000"/>
                        </a:lnSpc>
                        <a:spcAft>
                          <a:spcPts val="0"/>
                        </a:spcAft>
                      </a:pPr>
                      <a:r>
                        <a:rPr lang="en-US" sz="1100">
                          <a:solidFill>
                            <a:srgbClr val="000000"/>
                          </a:solidFill>
                          <a:latin typeface="Arial"/>
                          <a:ea typeface="Times New Roman"/>
                          <a:cs typeface="Arial"/>
                        </a:rPr>
                        <a:t> </a:t>
                      </a:r>
                      <a:endParaRPr lang="en-US" sz="11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50000"/>
                        </a:lnSpc>
                        <a:spcAft>
                          <a:spcPts val="0"/>
                        </a:spcAft>
                      </a:pPr>
                      <a:r>
                        <a:rPr lang="en-US" sz="1100">
                          <a:solidFill>
                            <a:srgbClr val="000000"/>
                          </a:solidFill>
                          <a:latin typeface="Arial"/>
                          <a:ea typeface="Times New Roman"/>
                          <a:cs typeface="Arial"/>
                        </a:rPr>
                        <a:t> </a:t>
                      </a:r>
                      <a:endParaRPr lang="en-US" sz="11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314144">
                <a:tc>
                  <a:txBody>
                    <a:bodyPr/>
                    <a:lstStyle/>
                    <a:p>
                      <a:pPr algn="l" rtl="0">
                        <a:lnSpc>
                          <a:spcPct val="150000"/>
                        </a:lnSpc>
                        <a:spcAft>
                          <a:spcPts val="0"/>
                        </a:spcAft>
                      </a:pPr>
                      <a:r>
                        <a:rPr lang="en-US" sz="1100">
                          <a:solidFill>
                            <a:srgbClr val="000000"/>
                          </a:solidFill>
                          <a:latin typeface="Arial"/>
                          <a:ea typeface="Times New Roman"/>
                          <a:cs typeface="Arial"/>
                        </a:rPr>
                        <a:t> </a:t>
                      </a:r>
                      <a:endParaRPr lang="en-US" sz="11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50000"/>
                        </a:lnSpc>
                        <a:spcAft>
                          <a:spcPts val="0"/>
                        </a:spcAft>
                      </a:pPr>
                      <a:r>
                        <a:rPr lang="en-US" sz="1100">
                          <a:solidFill>
                            <a:srgbClr val="000000"/>
                          </a:solidFill>
                          <a:latin typeface="Arial"/>
                          <a:ea typeface="Times New Roman"/>
                          <a:cs typeface="Arial"/>
                        </a:rPr>
                        <a:t> </a:t>
                      </a:r>
                      <a:endParaRPr lang="en-US" sz="11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50000"/>
                        </a:lnSpc>
                        <a:spcAft>
                          <a:spcPts val="0"/>
                        </a:spcAft>
                      </a:pPr>
                      <a:r>
                        <a:rPr lang="en-US" sz="1100">
                          <a:solidFill>
                            <a:srgbClr val="000000"/>
                          </a:solidFill>
                          <a:latin typeface="Arial"/>
                          <a:ea typeface="Times New Roman"/>
                          <a:cs typeface="Arial"/>
                        </a:rPr>
                        <a:t> </a:t>
                      </a:r>
                      <a:endParaRPr lang="en-US" sz="11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50000"/>
                        </a:lnSpc>
                        <a:spcAft>
                          <a:spcPts val="0"/>
                        </a:spcAft>
                      </a:pPr>
                      <a:r>
                        <a:rPr lang="en-US" sz="1100" dirty="0">
                          <a:solidFill>
                            <a:srgbClr val="000000"/>
                          </a:solidFill>
                          <a:latin typeface="Arial"/>
                          <a:ea typeface="Times New Roman"/>
                          <a:cs typeface="Arial"/>
                        </a:rPr>
                        <a:t> </a:t>
                      </a:r>
                      <a:endParaRPr lang="en-US" sz="1100" dirty="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bl>
          </a:graphicData>
        </a:graphic>
      </p:graphicFrame>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lvl="2" algn="l" rtl="0">
              <a:spcBef>
                <a:spcPct val="0"/>
              </a:spcBef>
              <a:buFont typeface="Wingdings" pitchFamily="2" charset="2"/>
              <a:buChar char="Ø"/>
            </a:pPr>
            <a:r>
              <a:rPr lang="en-US" sz="3200" b="1" dirty="0">
                <a:solidFill>
                  <a:srgbClr val="C00000"/>
                </a:solidFill>
              </a:rPr>
              <a:t>Delivery Order Form</a:t>
            </a:r>
            <a:r>
              <a:rPr lang="en-US" sz="3200" dirty="0">
                <a:solidFill>
                  <a:srgbClr val="C00000"/>
                </a:solidFill>
              </a:rPr>
              <a:t/>
            </a:r>
            <a:br>
              <a:rPr lang="en-US" sz="3200" dirty="0">
                <a:solidFill>
                  <a:srgbClr val="C00000"/>
                </a:solidFill>
              </a:rPr>
            </a:br>
            <a:endParaRPr lang="ar-JO" sz="3200" dirty="0">
              <a:solidFill>
                <a:srgbClr val="C00000"/>
              </a:solidFill>
            </a:endParaRPr>
          </a:p>
        </p:txBody>
      </p:sp>
      <p:pic>
        <p:nvPicPr>
          <p:cNvPr id="4" name="عنصر نائب للمحتوى 3"/>
          <p:cNvPicPr>
            <a:picLocks noGrp="1"/>
          </p:cNvPicPr>
          <p:nvPr>
            <p:ph idx="1"/>
          </p:nvPr>
        </p:nvPicPr>
        <p:blipFill>
          <a:blip r:embed="rId2" cstate="print"/>
          <a:srcRect/>
          <a:stretch>
            <a:fillRect/>
          </a:stretch>
        </p:blipFill>
        <p:spPr bwMode="auto">
          <a:xfrm>
            <a:off x="179512" y="2204864"/>
            <a:ext cx="8712968" cy="26576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14282" y="142852"/>
            <a:ext cx="8715436" cy="6429420"/>
          </a:xfrm>
        </p:spPr>
        <p:txBody>
          <a:bodyPr/>
          <a:lstStyle/>
          <a:p>
            <a:pPr algn="l">
              <a:buNone/>
            </a:pPr>
            <a:r>
              <a:rPr lang="en-US" dirty="0" smtClean="0">
                <a:solidFill>
                  <a:srgbClr val="FF0000"/>
                </a:solidFill>
              </a:rPr>
              <a:t>Discussion  </a:t>
            </a:r>
          </a:p>
          <a:p>
            <a:pPr algn="l" rtl="0">
              <a:buNone/>
            </a:pPr>
            <a:r>
              <a:rPr lang="en-US" sz="2800" dirty="0" smtClean="0"/>
              <a:t>Lean approach will achieve high improvement. Lean can provide an organization with a clear competitive advantage since the correct application of the Lean principles will realize substantial benefits that include:</a:t>
            </a:r>
          </a:p>
          <a:p>
            <a:pPr algn="l" rtl="0">
              <a:buNone/>
            </a:pPr>
            <a:endParaRPr lang="en-US" sz="2800" b="1" dirty="0" smtClean="0"/>
          </a:p>
          <a:p>
            <a:pPr marL="514350" indent="-514350" algn="l" rtl="0"/>
            <a:r>
              <a:rPr lang="en-US" sz="2800" b="1" dirty="0" smtClean="0"/>
              <a:t> Greater productivity </a:t>
            </a:r>
          </a:p>
          <a:p>
            <a:pPr marL="514350" indent="-514350" algn="l" rtl="0"/>
            <a:r>
              <a:rPr lang="en-US" sz="2800" b="1" dirty="0" smtClean="0"/>
              <a:t> Greater throughput  </a:t>
            </a:r>
            <a:endParaRPr lang="en-US" sz="2800" dirty="0" smtClean="0"/>
          </a:p>
          <a:p>
            <a:pPr marL="514350" indent="-514350" algn="l" rtl="0"/>
            <a:r>
              <a:rPr lang="en-US" sz="2800" b="1" dirty="0" smtClean="0"/>
              <a:t>Improved quality </a:t>
            </a:r>
            <a:endParaRPr lang="en-US" sz="2800" dirty="0" smtClean="0"/>
          </a:p>
          <a:p>
            <a:pPr marL="514350" indent="-514350" algn="l" rtl="0"/>
            <a:r>
              <a:rPr lang="en-US" sz="2800" b="1" dirty="0" smtClean="0"/>
              <a:t>Reduced cycle times </a:t>
            </a:r>
            <a:endParaRPr lang="en-US" sz="2800" dirty="0" smtClean="0"/>
          </a:p>
          <a:p>
            <a:pPr marL="514350" indent="-514350" algn="l" rtl="0"/>
            <a:r>
              <a:rPr lang="en-US" sz="2800" b="1" dirty="0" smtClean="0"/>
              <a:t>Less Defects  </a:t>
            </a:r>
            <a:endParaRPr lang="en-US" sz="2800" dirty="0" smtClean="0"/>
          </a:p>
          <a:p>
            <a:pPr marL="514350" indent="-514350" algn="l" rtl="0"/>
            <a:r>
              <a:rPr lang="en-US" sz="2800" b="1" dirty="0" smtClean="0"/>
              <a:t>Smoother operation </a:t>
            </a:r>
            <a:endParaRPr lang="en-US" sz="2800" dirty="0" smtClean="0"/>
          </a:p>
          <a:p>
            <a:pPr algn="l">
              <a:buNone/>
            </a:pPr>
            <a:endParaRPr lang="ar-SA" dirty="0">
              <a:solidFill>
                <a:srgbClr val="FF0000"/>
              </a:solidFill>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algn="l"/>
            <a:r>
              <a:rPr lang="en-US" sz="2400" dirty="0"/>
              <a:t>The tables below show before adjustment and table show after adjustment for lead time (minutes) took by stopwatch</a:t>
            </a:r>
            <a:br>
              <a:rPr lang="en-US" sz="2400" dirty="0"/>
            </a:br>
            <a:endParaRPr lang="ar-JO" sz="2400" dirty="0"/>
          </a:p>
        </p:txBody>
      </p:sp>
      <p:pic>
        <p:nvPicPr>
          <p:cNvPr id="4" name="عنصر نائب للمحتوى 3"/>
          <p:cNvPicPr>
            <a:picLocks noGrp="1"/>
          </p:cNvPicPr>
          <p:nvPr>
            <p:ph idx="1"/>
          </p:nvPr>
        </p:nvPicPr>
        <p:blipFill>
          <a:blip r:embed="rId2" cstate="print"/>
          <a:srcRect/>
          <a:stretch>
            <a:fillRect/>
          </a:stretch>
        </p:blipFill>
        <p:spPr bwMode="auto">
          <a:xfrm>
            <a:off x="179512" y="1484784"/>
            <a:ext cx="8712968" cy="1872208"/>
          </a:xfrm>
          <a:prstGeom prst="rect">
            <a:avLst/>
          </a:prstGeom>
          <a:noFill/>
          <a:ln w="9525">
            <a:noFill/>
            <a:miter lim="800000"/>
            <a:headEnd/>
            <a:tailEnd/>
          </a:ln>
        </p:spPr>
      </p:pic>
      <p:pic>
        <p:nvPicPr>
          <p:cNvPr id="5" name="صورة 4"/>
          <p:cNvPicPr/>
          <p:nvPr/>
        </p:nvPicPr>
        <p:blipFill>
          <a:blip r:embed="rId3" cstate="print"/>
          <a:srcRect/>
          <a:stretch>
            <a:fillRect/>
          </a:stretch>
        </p:blipFill>
        <p:spPr bwMode="auto">
          <a:xfrm>
            <a:off x="251520" y="3789040"/>
            <a:ext cx="8568952" cy="194421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a:t>
            </a:r>
            <a:endParaRPr lang="ar-JO" dirty="0"/>
          </a:p>
        </p:txBody>
      </p:sp>
      <p:pic>
        <p:nvPicPr>
          <p:cNvPr id="4" name="عنصر نائب للمحتوى 3"/>
          <p:cNvPicPr>
            <a:picLocks noGrp="1"/>
          </p:cNvPicPr>
          <p:nvPr>
            <p:ph idx="1"/>
          </p:nvPr>
        </p:nvPicPr>
        <p:blipFill>
          <a:blip r:embed="rId2" cstate="print"/>
          <a:srcRect/>
          <a:stretch>
            <a:fillRect/>
          </a:stretch>
        </p:blipFill>
        <p:spPr bwMode="auto">
          <a:xfrm>
            <a:off x="0" y="642918"/>
            <a:ext cx="9144000" cy="2520281"/>
          </a:xfrm>
          <a:prstGeom prst="rect">
            <a:avLst/>
          </a:prstGeom>
          <a:noFill/>
          <a:ln w="9525">
            <a:noFill/>
            <a:miter lim="800000"/>
            <a:headEnd/>
            <a:tailEnd/>
          </a:ln>
        </p:spPr>
      </p:pic>
      <p:sp>
        <p:nvSpPr>
          <p:cNvPr id="9" name="مربع نص 8"/>
          <p:cNvSpPr txBox="1"/>
          <p:nvPr/>
        </p:nvSpPr>
        <p:spPr>
          <a:xfrm>
            <a:off x="571472" y="3786190"/>
            <a:ext cx="7929618" cy="369332"/>
          </a:xfrm>
          <a:prstGeom prst="rect">
            <a:avLst/>
          </a:prstGeom>
          <a:noFill/>
        </p:spPr>
        <p:txBody>
          <a:bodyPr wrap="square" rtlCol="1">
            <a:spAutoFit/>
          </a:bodyPr>
          <a:lstStyle/>
          <a:p>
            <a:endParaRPr lang="ar-SA" dirty="0"/>
          </a:p>
        </p:txBody>
      </p:sp>
      <p:sp>
        <p:nvSpPr>
          <p:cNvPr id="10" name="مربع نص 9"/>
          <p:cNvSpPr txBox="1"/>
          <p:nvPr/>
        </p:nvSpPr>
        <p:spPr>
          <a:xfrm>
            <a:off x="723872" y="3938590"/>
            <a:ext cx="7929618" cy="369332"/>
          </a:xfrm>
          <a:prstGeom prst="rect">
            <a:avLst/>
          </a:prstGeom>
          <a:noFill/>
        </p:spPr>
        <p:txBody>
          <a:bodyPr wrap="square" rtlCol="1">
            <a:spAutoFit/>
          </a:bodyPr>
          <a:lstStyle/>
          <a:p>
            <a:endParaRPr lang="ar-SA" dirty="0"/>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14282" y="214290"/>
            <a:ext cx="8715436" cy="6357982"/>
          </a:xfrm>
        </p:spPr>
        <p:txBody>
          <a:bodyPr>
            <a:normAutofit fontScale="77500" lnSpcReduction="20000"/>
          </a:bodyPr>
          <a:lstStyle/>
          <a:p>
            <a:pPr algn="l">
              <a:buNone/>
            </a:pPr>
            <a:r>
              <a:rPr lang="en-US" dirty="0" smtClean="0">
                <a:solidFill>
                  <a:srgbClr val="FF0000"/>
                </a:solidFill>
              </a:rPr>
              <a:t>Conclusion  </a:t>
            </a:r>
          </a:p>
          <a:p>
            <a:pPr algn="l" rtl="0">
              <a:buNone/>
            </a:pPr>
            <a:r>
              <a:rPr lang="en-US" sz="2900" dirty="0" smtClean="0"/>
              <a:t>  In this part of the project we discussed the concept of lean manufacturing, its principles and tools, we used this concept and applied it to Dalia factory for plastic bags, we have talked about the nature of the industry, the factory, its structure, what the factory produces , and how to do the manufacturing process.</a:t>
            </a:r>
          </a:p>
          <a:p>
            <a:pPr algn="l" rtl="0">
              <a:buNone/>
            </a:pPr>
            <a:r>
              <a:rPr lang="en-US" sz="2900" dirty="0" smtClean="0"/>
              <a:t>   Implementation of the Lean Manufacturing concept is a shift from a traditional production scheme to a modern manufacturing systems, rapidly responding to market changes and varying demands of final recipients. It also stands for reduction of the amount of operating resources involved in the production process.</a:t>
            </a:r>
          </a:p>
          <a:p>
            <a:pPr algn="l" rtl="0">
              <a:buNone/>
            </a:pPr>
            <a:r>
              <a:rPr lang="en-US" sz="2900" dirty="0" smtClean="0"/>
              <a:t>There are many limitations that have affected us in applying the concept of industry to the fullest in the factory, such as factory  do not have the tendency to implement lean and that is not because they do not want or do not know about lean production advantages, rather it is because they cannot do that, the lack of skilled employees is concluded, and occupation policy aimed at obliterating Palestinian industries.</a:t>
            </a:r>
          </a:p>
          <a:p>
            <a:pPr algn="l">
              <a:buNone/>
            </a:pPr>
            <a:endParaRPr lang="ar-SA" sz="2900" dirty="0">
              <a:solidFill>
                <a:srgbClr val="FF0000"/>
              </a:solidFill>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lvl="1" algn="l" rtl="0">
              <a:spcBef>
                <a:spcPct val="0"/>
              </a:spcBef>
              <a:buFont typeface="Wingdings" pitchFamily="2" charset="2"/>
              <a:buChar char="Ø"/>
            </a:pPr>
            <a:r>
              <a:rPr lang="en-US" sz="3200" b="1" dirty="0">
                <a:solidFill>
                  <a:srgbClr val="C00000"/>
                </a:solidFill>
              </a:rPr>
              <a:t>Recommendations</a:t>
            </a:r>
            <a:br>
              <a:rPr lang="en-US" sz="3200" b="1" dirty="0">
                <a:solidFill>
                  <a:srgbClr val="C00000"/>
                </a:solidFill>
              </a:rPr>
            </a:br>
            <a:endParaRPr lang="ar-JO" sz="3200" dirty="0">
              <a:solidFill>
                <a:srgbClr val="C00000"/>
              </a:solidFill>
            </a:endParaRPr>
          </a:p>
        </p:txBody>
      </p:sp>
      <p:sp>
        <p:nvSpPr>
          <p:cNvPr id="3" name="عنصر نائب للمحتوى 2"/>
          <p:cNvSpPr>
            <a:spLocks noGrp="1"/>
          </p:cNvSpPr>
          <p:nvPr>
            <p:ph idx="1"/>
          </p:nvPr>
        </p:nvSpPr>
        <p:spPr/>
        <p:txBody>
          <a:bodyPr>
            <a:normAutofit fontScale="92500" lnSpcReduction="10000"/>
          </a:bodyPr>
          <a:lstStyle/>
          <a:p>
            <a:pPr lvl="1" algn="l" rtl="0">
              <a:buFont typeface="Wingdings" pitchFamily="2" charset="2"/>
              <a:buChar char="Ø"/>
            </a:pPr>
            <a:r>
              <a:rPr lang="en-US" dirty="0"/>
              <a:t>The workers need for improvement course regularly.</a:t>
            </a:r>
            <a:endParaRPr lang="en-US" sz="2400" dirty="0"/>
          </a:p>
          <a:p>
            <a:pPr lvl="1" algn="l" rtl="0">
              <a:buFont typeface="Wingdings" pitchFamily="2" charset="2"/>
              <a:buChar char="Ø"/>
            </a:pPr>
            <a:r>
              <a:rPr lang="en-US" dirty="0"/>
              <a:t>Document system should  be improved and regularly edited.</a:t>
            </a:r>
            <a:endParaRPr lang="en-US" sz="2400" dirty="0"/>
          </a:p>
          <a:p>
            <a:pPr lvl="1" algn="l" rtl="0">
              <a:buFont typeface="Wingdings" pitchFamily="2" charset="2"/>
              <a:buChar char="Ø"/>
            </a:pPr>
            <a:r>
              <a:rPr lang="en-US" dirty="0"/>
              <a:t> The factory need to forecast system , quality management system ,inventory management system and planning .</a:t>
            </a:r>
            <a:endParaRPr lang="en-US" sz="2400" dirty="0"/>
          </a:p>
          <a:p>
            <a:pPr lvl="1" algn="l" rtl="0">
              <a:buFont typeface="Wingdings" pitchFamily="2" charset="2"/>
              <a:buChar char="Ø"/>
            </a:pPr>
            <a:r>
              <a:rPr lang="en-US" dirty="0"/>
              <a:t>The workers must adhere to the new system instructions.</a:t>
            </a:r>
            <a:endParaRPr lang="en-US" sz="2400" dirty="0"/>
          </a:p>
          <a:p>
            <a:pPr lvl="1" algn="l" rtl="0">
              <a:buFont typeface="Wingdings" pitchFamily="2" charset="2"/>
              <a:buChar char="Ø"/>
            </a:pPr>
            <a:r>
              <a:rPr lang="en-US" dirty="0"/>
              <a:t>Lean manufacturing should be as culture in side factory.</a:t>
            </a:r>
            <a:endParaRPr lang="en-US" sz="2400" dirty="0"/>
          </a:p>
          <a:p>
            <a:pPr rtl="0">
              <a:buNone/>
            </a:pPr>
            <a:r>
              <a:rPr lang="en-US" dirty="0"/>
              <a:t> </a:t>
            </a:r>
            <a:endParaRPr lang="en-US" sz="2400" dirty="0"/>
          </a:p>
          <a:p>
            <a:endParaRPr lang="ar-JO"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l" rtl="0">
              <a:buFont typeface="Wingdings" pitchFamily="2" charset="2"/>
              <a:buChar char="ü"/>
            </a:pPr>
            <a:r>
              <a:rPr lang="en-US" sz="2800" b="1" dirty="0">
                <a:solidFill>
                  <a:srgbClr val="C00000"/>
                </a:solidFill>
              </a:rPr>
              <a:t>Stage </a:t>
            </a:r>
            <a:r>
              <a:rPr lang="en-US" sz="2800" b="1" dirty="0" smtClean="0">
                <a:solidFill>
                  <a:srgbClr val="C00000"/>
                </a:solidFill>
              </a:rPr>
              <a:t>3</a:t>
            </a:r>
            <a:endParaRPr lang="ar-JO" dirty="0">
              <a:solidFill>
                <a:srgbClr val="C00000"/>
              </a:solidFill>
            </a:endParaRPr>
          </a:p>
        </p:txBody>
      </p:sp>
      <p:sp>
        <p:nvSpPr>
          <p:cNvPr id="3" name="عنصر نائب للمحتوى 2"/>
          <p:cNvSpPr>
            <a:spLocks noGrp="1"/>
          </p:cNvSpPr>
          <p:nvPr>
            <p:ph idx="1"/>
          </p:nvPr>
        </p:nvSpPr>
        <p:spPr>
          <a:xfrm>
            <a:off x="457200" y="1600200"/>
            <a:ext cx="8229600" cy="5257800"/>
          </a:xfrm>
        </p:spPr>
        <p:txBody>
          <a:bodyPr>
            <a:normAutofit fontScale="92500" lnSpcReduction="20000"/>
          </a:bodyPr>
          <a:lstStyle/>
          <a:p>
            <a:pPr algn="l" rtl="0">
              <a:buNone/>
            </a:pPr>
            <a:endParaRPr lang="en-US" sz="2400" dirty="0" smtClean="0"/>
          </a:p>
          <a:p>
            <a:pPr algn="l" rtl="0">
              <a:buNone/>
            </a:pPr>
            <a:endParaRPr lang="en-US" sz="2400" dirty="0"/>
          </a:p>
          <a:p>
            <a:pPr algn="l" rtl="0">
              <a:buNone/>
            </a:pPr>
            <a:endParaRPr lang="en-US" sz="2400" dirty="0" smtClean="0"/>
          </a:p>
          <a:p>
            <a:pPr algn="l" rtl="0">
              <a:buNone/>
            </a:pPr>
            <a:endParaRPr lang="en-US" sz="2400" dirty="0"/>
          </a:p>
          <a:p>
            <a:pPr algn="l" rtl="0">
              <a:buNone/>
            </a:pPr>
            <a:endParaRPr lang="en-US" sz="2400" dirty="0" smtClean="0"/>
          </a:p>
          <a:p>
            <a:pPr algn="l" rtl="0">
              <a:buNone/>
            </a:pPr>
            <a:endParaRPr lang="en-US" sz="2400" dirty="0"/>
          </a:p>
          <a:p>
            <a:pPr algn="l" rtl="0">
              <a:buNone/>
            </a:pPr>
            <a:endParaRPr lang="en-US" sz="2400" dirty="0" smtClean="0"/>
          </a:p>
          <a:p>
            <a:pPr algn="l" rtl="0">
              <a:buNone/>
            </a:pPr>
            <a:endParaRPr lang="en-US" sz="2400" dirty="0" smtClean="0"/>
          </a:p>
          <a:p>
            <a:pPr algn="l" rtl="0">
              <a:buNone/>
            </a:pPr>
            <a:endParaRPr lang="en-US" sz="2400" dirty="0"/>
          </a:p>
          <a:p>
            <a:pPr algn="l" rtl="0">
              <a:buNone/>
            </a:pPr>
            <a:endParaRPr lang="en-US" sz="2400" dirty="0" smtClean="0"/>
          </a:p>
          <a:p>
            <a:pPr algn="l" rtl="0">
              <a:buNone/>
            </a:pPr>
            <a:endParaRPr lang="en-US" sz="2400" dirty="0"/>
          </a:p>
          <a:p>
            <a:pPr algn="l" rtl="0">
              <a:buNone/>
            </a:pPr>
            <a:endParaRPr lang="en-US" sz="2400" dirty="0" smtClean="0"/>
          </a:p>
          <a:p>
            <a:pPr algn="l" rtl="0">
              <a:buNone/>
            </a:pPr>
            <a:r>
              <a:rPr lang="en-US" sz="2400" dirty="0" smtClean="0"/>
              <a:t>      The </a:t>
            </a:r>
            <a:r>
              <a:rPr lang="en-US" sz="2400" dirty="0"/>
              <a:t>rolls is moved to the shearing machine according to the required sizes and the scissors are equipped with heaters to weld the bag and are horizontal</a:t>
            </a:r>
          </a:p>
          <a:p>
            <a:endParaRPr lang="ar-JO" dirty="0"/>
          </a:p>
        </p:txBody>
      </p:sp>
      <p:pic>
        <p:nvPicPr>
          <p:cNvPr id="4" name="Picture 2" descr="18361287_1336431506412854_2059415978_n.jpg"/>
          <p:cNvPicPr/>
          <p:nvPr/>
        </p:nvPicPr>
        <p:blipFill>
          <a:blip r:embed="rId2" cstate="print"/>
          <a:stretch>
            <a:fillRect/>
          </a:stretch>
        </p:blipFill>
        <p:spPr>
          <a:xfrm>
            <a:off x="1691680" y="1340768"/>
            <a:ext cx="5926981" cy="4047331"/>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l" rtl="0">
              <a:buFont typeface="Wingdings" pitchFamily="2" charset="2"/>
              <a:buChar char="ü"/>
            </a:pPr>
            <a:r>
              <a:rPr lang="en-US" sz="2800" b="1" dirty="0">
                <a:solidFill>
                  <a:srgbClr val="C00000"/>
                </a:solidFill>
              </a:rPr>
              <a:t>Stage 4</a:t>
            </a:r>
            <a:endParaRPr lang="ar-JO" sz="2800" dirty="0">
              <a:solidFill>
                <a:srgbClr val="C00000"/>
              </a:solidFill>
            </a:endParaRPr>
          </a:p>
        </p:txBody>
      </p:sp>
      <p:sp>
        <p:nvSpPr>
          <p:cNvPr id="3" name="عنصر نائب للمحتوى 2"/>
          <p:cNvSpPr>
            <a:spLocks noGrp="1"/>
          </p:cNvSpPr>
          <p:nvPr>
            <p:ph idx="1"/>
          </p:nvPr>
        </p:nvSpPr>
        <p:spPr>
          <a:xfrm>
            <a:off x="457200" y="1600200"/>
            <a:ext cx="8229600" cy="4925144"/>
          </a:xfrm>
        </p:spPr>
        <p:txBody>
          <a:bodyPr>
            <a:normAutofit/>
          </a:bodyPr>
          <a:lstStyle/>
          <a:p>
            <a:pPr algn="l" rtl="0">
              <a:buNone/>
            </a:pPr>
            <a:endParaRPr lang="en-US" sz="2400" dirty="0" smtClean="0"/>
          </a:p>
          <a:p>
            <a:pPr algn="l" rtl="0">
              <a:buNone/>
            </a:pPr>
            <a:endParaRPr lang="en-US" sz="2400" dirty="0"/>
          </a:p>
          <a:p>
            <a:pPr algn="l" rtl="0">
              <a:buNone/>
            </a:pPr>
            <a:endParaRPr lang="en-US" sz="2400" dirty="0" smtClean="0"/>
          </a:p>
          <a:p>
            <a:pPr algn="l" rtl="0">
              <a:buNone/>
            </a:pPr>
            <a:endParaRPr lang="en-US" sz="2400" dirty="0"/>
          </a:p>
          <a:p>
            <a:pPr algn="l" rtl="0">
              <a:buNone/>
            </a:pPr>
            <a:endParaRPr lang="en-US" sz="2400" dirty="0" smtClean="0"/>
          </a:p>
          <a:p>
            <a:pPr algn="l" rtl="0">
              <a:buNone/>
            </a:pPr>
            <a:endParaRPr lang="en-US" sz="2400" dirty="0"/>
          </a:p>
          <a:p>
            <a:pPr algn="l" rtl="0">
              <a:buNone/>
            </a:pPr>
            <a:endParaRPr lang="en-US" sz="2400" dirty="0" smtClean="0"/>
          </a:p>
          <a:p>
            <a:pPr algn="l" rtl="0">
              <a:buNone/>
            </a:pPr>
            <a:endParaRPr lang="en-US" sz="2400" dirty="0"/>
          </a:p>
          <a:p>
            <a:pPr algn="l" rtl="0">
              <a:buNone/>
            </a:pPr>
            <a:endParaRPr lang="en-US" sz="2400" dirty="0" smtClean="0"/>
          </a:p>
          <a:p>
            <a:pPr algn="l" rtl="0">
              <a:buNone/>
            </a:pPr>
            <a:r>
              <a:rPr lang="en-US" sz="2400" dirty="0" smtClean="0"/>
              <a:t>Moves </a:t>
            </a:r>
            <a:r>
              <a:rPr lang="en-US" sz="2400" dirty="0"/>
              <a:t>the product to the piston to unload the hand by hydraulic arm cutting machine  to facilitate the process of pregnancy</a:t>
            </a:r>
          </a:p>
          <a:p>
            <a:endParaRPr lang="ar-JO" dirty="0"/>
          </a:p>
        </p:txBody>
      </p:sp>
      <p:pic>
        <p:nvPicPr>
          <p:cNvPr id="4" name="Picture 1" descr="Sieck_408_-_350_x_650_mm_Arm_380_mm_-_Durchgang_105_mm_-_Hub_75_mm.JPG"/>
          <p:cNvPicPr/>
          <p:nvPr/>
        </p:nvPicPr>
        <p:blipFill>
          <a:blip r:embed="rId2" cstate="print"/>
          <a:stretch>
            <a:fillRect/>
          </a:stretch>
        </p:blipFill>
        <p:spPr>
          <a:xfrm>
            <a:off x="1979712" y="1484784"/>
            <a:ext cx="5229225" cy="3568228"/>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l">
              <a:buFont typeface="Wingdings" pitchFamily="2" charset="2"/>
              <a:buChar char="ü"/>
            </a:pPr>
            <a:r>
              <a:rPr lang="en-US" sz="2800" b="1" dirty="0">
                <a:solidFill>
                  <a:srgbClr val="C00000"/>
                </a:solidFill>
              </a:rPr>
              <a:t>Stage 5</a:t>
            </a:r>
            <a:endParaRPr lang="ar-JO" sz="2800" dirty="0">
              <a:solidFill>
                <a:srgbClr val="C00000"/>
              </a:solidFill>
            </a:endParaRPr>
          </a:p>
        </p:txBody>
      </p:sp>
      <p:sp>
        <p:nvSpPr>
          <p:cNvPr id="3" name="عنصر نائب للمحتوى 2"/>
          <p:cNvSpPr>
            <a:spLocks noGrp="1"/>
          </p:cNvSpPr>
          <p:nvPr>
            <p:ph idx="1"/>
          </p:nvPr>
        </p:nvSpPr>
        <p:spPr>
          <a:xfrm>
            <a:off x="179512" y="1628800"/>
            <a:ext cx="8686800" cy="4525963"/>
          </a:xfrm>
        </p:spPr>
        <p:txBody>
          <a:bodyPr/>
          <a:lstStyle/>
          <a:p>
            <a:pPr algn="l" rtl="0">
              <a:buNone/>
            </a:pPr>
            <a:r>
              <a:rPr lang="en-US" sz="2000" dirty="0"/>
              <a:t>Final product </a:t>
            </a:r>
            <a:r>
              <a:rPr lang="en-US" sz="2000" dirty="0">
                <a:sym typeface="Wingdings"/>
              </a:rPr>
              <a:t></a:t>
            </a:r>
            <a:r>
              <a:rPr lang="en-US" sz="2000" dirty="0"/>
              <a:t>Bags are regularly collected for weight and packaging  </a:t>
            </a:r>
          </a:p>
          <a:p>
            <a:endParaRPr lang="ar-JO" dirty="0"/>
          </a:p>
        </p:txBody>
      </p:sp>
      <p:pic>
        <p:nvPicPr>
          <p:cNvPr id="4" name="Picture 6"/>
          <p:cNvPicPr/>
          <p:nvPr/>
        </p:nvPicPr>
        <p:blipFill>
          <a:blip r:embed="rId2" cstate="print">
            <a:extLst>
              <a:ext uri="{28A0092B-C50C-407E-A947-70E740481C1C}">
                <a14:useLocalDpi xmlns:a14="http://schemas.microsoft.com/office/drawing/2010/main" val="0"/>
              </a:ext>
            </a:extLst>
          </a:blip>
          <a:stretch>
            <a:fillRect/>
          </a:stretch>
        </p:blipFill>
        <p:spPr>
          <a:xfrm>
            <a:off x="2051720" y="2420888"/>
            <a:ext cx="5238750" cy="4038600"/>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0"/>
            <a:ext cx="8229600" cy="1143000"/>
          </a:xfrm>
        </p:spPr>
        <p:txBody>
          <a:bodyPr>
            <a:normAutofit/>
          </a:bodyPr>
          <a:lstStyle/>
          <a:p>
            <a:r>
              <a:rPr lang="en-US" sz="4000" b="1" dirty="0">
                <a:solidFill>
                  <a:srgbClr val="C00000"/>
                </a:solidFill>
              </a:rPr>
              <a:t>Flow chart of the process</a:t>
            </a:r>
            <a:endParaRPr lang="ar-JO" sz="4000" dirty="0">
              <a:solidFill>
                <a:srgbClr val="C00000"/>
              </a:solidFill>
            </a:endParaRPr>
          </a:p>
        </p:txBody>
      </p:sp>
      <p:pic>
        <p:nvPicPr>
          <p:cNvPr id="4" name="Picture 9" descr="Untitled-Diagram-9 (1).jpg"/>
          <p:cNvPicPr>
            <a:picLocks noGrp="1"/>
          </p:cNvPicPr>
          <p:nvPr>
            <p:ph idx="1"/>
          </p:nvPr>
        </p:nvPicPr>
        <p:blipFill>
          <a:blip r:embed="rId2" cstate="print"/>
          <a:stretch>
            <a:fillRect/>
          </a:stretch>
        </p:blipFill>
        <p:spPr>
          <a:xfrm>
            <a:off x="1043608" y="980728"/>
            <a:ext cx="7344816" cy="5877272"/>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7882</TotalTime>
  <Words>1055</Words>
  <Application>Microsoft Office PowerPoint</Application>
  <PresentationFormat>On-screen Show (4:3)</PresentationFormat>
  <Paragraphs>188</Paragraphs>
  <Slides>59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59</vt:i4>
      </vt:variant>
    </vt:vector>
  </HeadingPairs>
  <TitlesOfParts>
    <vt:vector size="64" baseType="lpstr">
      <vt:lpstr>Arial</vt:lpstr>
      <vt:lpstr>Calibri</vt:lpstr>
      <vt:lpstr>Times New Roman</vt:lpstr>
      <vt:lpstr>Wingdings</vt:lpstr>
      <vt:lpstr>سمة Office</vt:lpstr>
      <vt:lpstr>Lean Manufacturing in Dalia Factory for Plastic Bags </vt:lpstr>
      <vt:lpstr>PowerPoint Presentation</vt:lpstr>
      <vt:lpstr>Introduction</vt:lpstr>
      <vt:lpstr>Process</vt:lpstr>
      <vt:lpstr>Stage 2: Film blowing machine  processes  </vt:lpstr>
      <vt:lpstr>Stage 3</vt:lpstr>
      <vt:lpstr>Stage 4</vt:lpstr>
      <vt:lpstr>Stage 5</vt:lpstr>
      <vt:lpstr>Flow chart of the process</vt:lpstr>
      <vt:lpstr>Seven Wastes </vt:lpstr>
      <vt:lpstr>PowerPoint Presentation</vt:lpstr>
      <vt:lpstr>Value Steam Mapping  Implementation  </vt:lpstr>
      <vt:lpstr>Lead time </vt:lpstr>
      <vt:lpstr>PowerPoint Presentation</vt:lpstr>
      <vt:lpstr>Wastes in Factory </vt:lpstr>
      <vt:lpstr>Problems and Solutions of the Waste  </vt:lpstr>
      <vt:lpstr>PowerPoint Presentation</vt:lpstr>
      <vt:lpstr>Factory Layout </vt:lpstr>
      <vt:lpstr>PowerPoint Presentation</vt:lpstr>
      <vt:lpstr>PowerPoint Presentation</vt:lpstr>
      <vt:lpstr>PowerPoint Presentation</vt:lpstr>
      <vt:lpstr>PowerPoint Presentation</vt:lpstr>
      <vt:lpstr>Worker motion</vt:lpstr>
      <vt:lpstr>5S  Tool </vt:lpstr>
      <vt:lpstr>PowerPoint Presentation</vt:lpstr>
      <vt:lpstr>5s Implementation  </vt:lpstr>
      <vt:lpstr>PowerPoint Presentation</vt:lpstr>
      <vt:lpstr>PowerPoint Presentation</vt:lpstr>
      <vt:lpstr>PowerPoint Presentation</vt:lpstr>
      <vt:lpstr>PowerPoint Presentation</vt:lpstr>
      <vt:lpstr>S3 – SHINE.  </vt:lpstr>
      <vt:lpstr>PowerPoint Presentation</vt:lpstr>
      <vt:lpstr>S4 – STANDARDIZE.</vt:lpstr>
      <vt:lpstr>Table below shows standardizing cleaning form. </vt:lpstr>
      <vt:lpstr>S5 – SUSTAIN. </vt:lpstr>
      <vt:lpstr>PowerPoint Presentation</vt:lpstr>
      <vt:lpstr>Worker motion after 5S implantation</vt:lpstr>
      <vt:lpstr>5 S diagram</vt:lpstr>
      <vt:lpstr>PowerPoint Presentation</vt:lpstr>
      <vt:lpstr>5S Audit Form  </vt:lpstr>
      <vt:lpstr>PowerPoint Presentation</vt:lpstr>
      <vt:lpstr>SET IN ORDER Audit Form</vt:lpstr>
      <vt:lpstr>SHINE Audit Form</vt:lpstr>
      <vt:lpstr>Standardize Audit Form</vt:lpstr>
      <vt:lpstr>Sustain Audit Form</vt:lpstr>
      <vt:lpstr>Processes decimation   Ordering process. </vt:lpstr>
      <vt:lpstr>Inventory record</vt:lpstr>
      <vt:lpstr>current inventory  </vt:lpstr>
      <vt:lpstr>Raw Material Ordering  </vt:lpstr>
      <vt:lpstr>PowerPoint Presentation</vt:lpstr>
      <vt:lpstr>KANBAN Board </vt:lpstr>
      <vt:lpstr>Poka Yoke</vt:lpstr>
      <vt:lpstr>Maintenance ordering  </vt:lpstr>
      <vt:lpstr>Delivery Order Form </vt:lpstr>
      <vt:lpstr>PowerPoint Presentation</vt:lpstr>
      <vt:lpstr>The tables below show before adjustment and table show after adjustment for lead time (minutes) took by stopwatch </vt:lpstr>
      <vt:lpstr>***</vt:lpstr>
      <vt:lpstr>PowerPoint Presentation</vt:lpstr>
      <vt:lpstr>Recommendations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Lean Manufacturing in Dalia Factory for Plastic Bags</dc:title>
  <dc:creator>miditech</dc:creator>
  <cp:lastModifiedBy>Medad</cp:lastModifiedBy>
  <cp:revision>41</cp:revision>
  <dcterms:created xsi:type="dcterms:W3CDTF">2018-05-13T20:15:26Z</dcterms:created>
  <dcterms:modified xsi:type="dcterms:W3CDTF">2018-06-19T07:28:30Z</dcterms:modified>
</cp:coreProperties>
</file>